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7" r:id="rId3"/>
    <p:sldMasterId id="2147483699" r:id="rId4"/>
    <p:sldMasterId id="2147483711" r:id="rId5"/>
    <p:sldMasterId id="2147483723" r:id="rId6"/>
    <p:sldMasterId id="2147483735" r:id="rId7"/>
    <p:sldMasterId id="2147483747" r:id="rId8"/>
  </p:sldMasterIdLst>
  <p:notesMasterIdLst>
    <p:notesMasterId r:id="rId123"/>
  </p:notesMasterIdLst>
  <p:sldIdLst>
    <p:sldId id="257" r:id="rId9"/>
    <p:sldId id="317" r:id="rId10"/>
    <p:sldId id="318" r:id="rId11"/>
    <p:sldId id="259" r:id="rId12"/>
    <p:sldId id="345" r:id="rId13"/>
    <p:sldId id="346" r:id="rId14"/>
    <p:sldId id="347" r:id="rId15"/>
    <p:sldId id="348" r:id="rId16"/>
    <p:sldId id="349" r:id="rId17"/>
    <p:sldId id="350" r:id="rId18"/>
    <p:sldId id="334" r:id="rId19"/>
    <p:sldId id="263" r:id="rId20"/>
    <p:sldId id="264" r:id="rId21"/>
    <p:sldId id="265" r:id="rId22"/>
    <p:sldId id="355" r:id="rId23"/>
    <p:sldId id="356" r:id="rId24"/>
    <p:sldId id="357" r:id="rId25"/>
    <p:sldId id="358" r:id="rId26"/>
    <p:sldId id="359" r:id="rId27"/>
    <p:sldId id="266" r:id="rId28"/>
    <p:sldId id="267" r:id="rId29"/>
    <p:sldId id="268" r:id="rId30"/>
    <p:sldId id="269" r:id="rId31"/>
    <p:sldId id="270" r:id="rId32"/>
    <p:sldId id="271" r:id="rId33"/>
    <p:sldId id="272" r:id="rId34"/>
    <p:sldId id="360" r:id="rId35"/>
    <p:sldId id="274" r:id="rId36"/>
    <p:sldId id="275" r:id="rId37"/>
    <p:sldId id="340" r:id="rId38"/>
    <p:sldId id="277" r:id="rId39"/>
    <p:sldId id="280" r:id="rId40"/>
    <p:sldId id="325" r:id="rId41"/>
    <p:sldId id="341" r:id="rId42"/>
    <p:sldId id="351" r:id="rId43"/>
    <p:sldId id="352" r:id="rId44"/>
    <p:sldId id="353" r:id="rId45"/>
    <p:sldId id="354" r:id="rId46"/>
    <p:sldId id="326" r:id="rId47"/>
    <p:sldId id="402" r:id="rId48"/>
    <p:sldId id="403" r:id="rId49"/>
    <p:sldId id="322" r:id="rId50"/>
    <p:sldId id="404" r:id="rId51"/>
    <p:sldId id="405" r:id="rId52"/>
    <p:sldId id="406" r:id="rId53"/>
    <p:sldId id="331" r:id="rId54"/>
    <p:sldId id="332" r:id="rId55"/>
    <p:sldId id="335" r:id="rId56"/>
    <p:sldId id="333" r:id="rId57"/>
    <p:sldId id="339" r:id="rId58"/>
    <p:sldId id="282" r:id="rId59"/>
    <p:sldId id="285" r:id="rId60"/>
    <p:sldId id="362" r:id="rId61"/>
    <p:sldId id="286" r:id="rId62"/>
    <p:sldId id="287" r:id="rId63"/>
    <p:sldId id="288" r:id="rId64"/>
    <p:sldId id="289" r:id="rId65"/>
    <p:sldId id="290" r:id="rId66"/>
    <p:sldId id="342" r:id="rId67"/>
    <p:sldId id="291" r:id="rId68"/>
    <p:sldId id="292" r:id="rId69"/>
    <p:sldId id="293" r:id="rId70"/>
    <p:sldId id="294" r:id="rId71"/>
    <p:sldId id="295" r:id="rId72"/>
    <p:sldId id="296" r:id="rId73"/>
    <p:sldId id="297" r:id="rId74"/>
    <p:sldId id="298" r:id="rId75"/>
    <p:sldId id="299" r:id="rId76"/>
    <p:sldId id="300" r:id="rId77"/>
    <p:sldId id="301" r:id="rId78"/>
    <p:sldId id="302" r:id="rId79"/>
    <p:sldId id="303" r:id="rId80"/>
    <p:sldId id="304" r:id="rId81"/>
    <p:sldId id="305" r:id="rId82"/>
    <p:sldId id="306" r:id="rId83"/>
    <p:sldId id="361" r:id="rId84"/>
    <p:sldId id="401" r:id="rId85"/>
    <p:sldId id="363" r:id="rId86"/>
    <p:sldId id="364" r:id="rId87"/>
    <p:sldId id="365" r:id="rId88"/>
    <p:sldId id="366" r:id="rId89"/>
    <p:sldId id="367" r:id="rId90"/>
    <p:sldId id="368" r:id="rId91"/>
    <p:sldId id="369" r:id="rId92"/>
    <p:sldId id="370" r:id="rId93"/>
    <p:sldId id="371" r:id="rId94"/>
    <p:sldId id="372" r:id="rId95"/>
    <p:sldId id="373" r:id="rId96"/>
    <p:sldId id="374" r:id="rId97"/>
    <p:sldId id="375" r:id="rId98"/>
    <p:sldId id="376" r:id="rId99"/>
    <p:sldId id="377" r:id="rId100"/>
    <p:sldId id="378" r:id="rId101"/>
    <p:sldId id="407" r:id="rId102"/>
    <p:sldId id="408" r:id="rId103"/>
    <p:sldId id="409" r:id="rId104"/>
    <p:sldId id="410" r:id="rId105"/>
    <p:sldId id="411" r:id="rId106"/>
    <p:sldId id="412" r:id="rId107"/>
    <p:sldId id="413" r:id="rId108"/>
    <p:sldId id="393" r:id="rId109"/>
    <p:sldId id="394" r:id="rId110"/>
    <p:sldId id="395" r:id="rId111"/>
    <p:sldId id="396" r:id="rId112"/>
    <p:sldId id="397" r:id="rId113"/>
    <p:sldId id="398" r:id="rId114"/>
    <p:sldId id="399" r:id="rId115"/>
    <p:sldId id="400" r:id="rId116"/>
    <p:sldId id="388" r:id="rId117"/>
    <p:sldId id="389" r:id="rId118"/>
    <p:sldId id="390" r:id="rId119"/>
    <p:sldId id="391" r:id="rId120"/>
    <p:sldId id="392" r:id="rId121"/>
    <p:sldId id="416" r:id="rId1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798" y="2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slide" Target="slides/slide105.xml"/><Relationship Id="rId118" Type="http://schemas.openxmlformats.org/officeDocument/2006/relationships/slide" Target="slides/slide110.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5D8051-B7FC-4DDB-A550-0EA7C3BF8C20}" type="datetimeFigureOut">
              <a:rPr lang="zh-CN" altLang="en-US" smtClean="0"/>
              <a:t>2025/8/14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A75A3F-A2F9-4C41-93E2-3B17833AA738}" type="slidenum">
              <a:rPr lang="zh-CN" altLang="en-US" smtClean="0"/>
              <a:t>‹#›</a:t>
            </a:fld>
            <a:endParaRPr lang="zh-CN" altLang="en-US"/>
          </a:p>
        </p:txBody>
      </p:sp>
    </p:spTree>
    <p:extLst>
      <p:ext uri="{BB962C8B-B14F-4D97-AF65-F5344CB8AC3E}">
        <p14:creationId xmlns:p14="http://schemas.microsoft.com/office/powerpoint/2010/main" val="1901921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85A00E-BB72-43F6-88FB-A82F1C2D846F}" type="slidenum">
              <a:rPr lang="zh-CN" altLang="en-GB">
                <a:solidFill>
                  <a:prstClr val="black"/>
                </a:solidFill>
              </a:rPr>
              <a:pPr/>
              <a:t>1</a:t>
            </a:fld>
            <a:endParaRPr lang="en-GB" altLang="zh-CN">
              <a:solidFill>
                <a:prstClr val="black"/>
              </a:solidFill>
            </a:endParaRPr>
          </a:p>
        </p:txBody>
      </p:sp>
      <p:sp>
        <p:nvSpPr>
          <p:cNvPr id="223234" name="Rectangle 2"/>
          <p:cNvSpPr>
            <a:spLocks noGrp="1" noRot="1" noChangeAspect="1" noChangeArrowheads="1" noTextEdit="1"/>
          </p:cNvSpPr>
          <p:nvPr>
            <p:ph type="sldImg"/>
          </p:nvPr>
        </p:nvSpPr>
        <p:spPr>
          <a:xfrm>
            <a:off x="368300" y="703263"/>
            <a:ext cx="6126163" cy="3446462"/>
          </a:xfrm>
          <a:ln/>
        </p:spPr>
      </p:sp>
      <p:sp>
        <p:nvSpPr>
          <p:cNvPr id="223235" name="Rectangle 3"/>
          <p:cNvSpPr>
            <a:spLocks noGrp="1" noChangeArrowheads="1"/>
          </p:cNvSpPr>
          <p:nvPr>
            <p:ph type="body" idx="1"/>
          </p:nvPr>
        </p:nvSpPr>
        <p:spPr>
          <a:xfrm>
            <a:off x="923925" y="4360863"/>
            <a:ext cx="5010150" cy="4079875"/>
          </a:xfrm>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167E22-90A5-4D3E-A9C2-16596345C7E7}" type="slidenum">
              <a:rPr lang="zh-CN" altLang="en-GB">
                <a:solidFill>
                  <a:prstClr val="black"/>
                </a:solidFill>
              </a:rPr>
              <a:pPr/>
              <a:t>12</a:t>
            </a:fld>
            <a:endParaRPr lang="en-GB" altLang="zh-CN">
              <a:solidFill>
                <a:prstClr val="black"/>
              </a:solidFill>
            </a:endParaRPr>
          </a:p>
        </p:txBody>
      </p:sp>
      <p:sp>
        <p:nvSpPr>
          <p:cNvPr id="281602" name="Rectangle 2"/>
          <p:cNvSpPr>
            <a:spLocks noGrp="1" noRot="1" noChangeAspect="1" noChangeArrowheads="1" noTextEdit="1"/>
          </p:cNvSpPr>
          <p:nvPr>
            <p:ph type="sldImg"/>
          </p:nvPr>
        </p:nvSpPr>
        <p:spPr>
          <a:xfrm>
            <a:off x="366713" y="703263"/>
            <a:ext cx="6126162" cy="3446462"/>
          </a:xfrm>
          <a:ln/>
        </p:spPr>
      </p:sp>
      <p:sp>
        <p:nvSpPr>
          <p:cNvPr id="281603" name="Rectangle 3"/>
          <p:cNvSpPr>
            <a:spLocks noGrp="1" noChangeArrowheads="1"/>
          </p:cNvSpPr>
          <p:nvPr>
            <p:ph type="body" idx="1"/>
          </p:nvPr>
        </p:nvSpPr>
        <p:spPr>
          <a:xfrm>
            <a:off x="923925" y="4360863"/>
            <a:ext cx="5010150" cy="4079875"/>
          </a:xfrm>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4EB78F-2F32-4C39-988D-72DAD97D0EE1}" type="slidenum">
              <a:rPr lang="zh-CN" altLang="en-GB">
                <a:solidFill>
                  <a:prstClr val="black"/>
                </a:solidFill>
              </a:rPr>
              <a:pPr/>
              <a:t>13</a:t>
            </a:fld>
            <a:endParaRPr lang="en-GB" altLang="zh-CN">
              <a:solidFill>
                <a:prstClr val="black"/>
              </a:solidFill>
            </a:endParaRPr>
          </a:p>
        </p:txBody>
      </p:sp>
      <p:sp>
        <p:nvSpPr>
          <p:cNvPr id="283650" name="Rectangle 2"/>
          <p:cNvSpPr>
            <a:spLocks noGrp="1" noRot="1" noChangeAspect="1" noChangeArrowheads="1" noTextEdit="1"/>
          </p:cNvSpPr>
          <p:nvPr>
            <p:ph type="sldImg"/>
          </p:nvPr>
        </p:nvSpPr>
        <p:spPr>
          <a:xfrm>
            <a:off x="366713" y="703263"/>
            <a:ext cx="6126162" cy="3446462"/>
          </a:xfrm>
          <a:ln/>
        </p:spPr>
      </p:sp>
      <p:sp>
        <p:nvSpPr>
          <p:cNvPr id="283651" name="Rectangle 3"/>
          <p:cNvSpPr>
            <a:spLocks noGrp="1" noChangeArrowheads="1"/>
          </p:cNvSpPr>
          <p:nvPr>
            <p:ph type="body" idx="1"/>
          </p:nvPr>
        </p:nvSpPr>
        <p:spPr>
          <a:xfrm>
            <a:off x="923925" y="4360863"/>
            <a:ext cx="5010150" cy="4079875"/>
          </a:xfrm>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9B2958-86F4-430F-9BA8-8251CF39F600}" type="slidenum">
              <a:rPr lang="zh-CN" altLang="en-GB">
                <a:solidFill>
                  <a:prstClr val="black"/>
                </a:solidFill>
              </a:rPr>
              <a:pPr/>
              <a:t>26</a:t>
            </a:fld>
            <a:endParaRPr lang="en-GB" altLang="zh-CN">
              <a:solidFill>
                <a:prstClr val="black"/>
              </a:solidFill>
            </a:endParaRPr>
          </a:p>
        </p:txBody>
      </p:sp>
      <p:sp>
        <p:nvSpPr>
          <p:cNvPr id="293890" name="Rectangle 2"/>
          <p:cNvSpPr>
            <a:spLocks noGrp="1" noRot="1" noChangeAspect="1" noChangeArrowheads="1" noTextEdit="1"/>
          </p:cNvSpPr>
          <p:nvPr>
            <p:ph type="sldImg"/>
          </p:nvPr>
        </p:nvSpPr>
        <p:spPr>
          <a:xfrm>
            <a:off x="368300" y="703263"/>
            <a:ext cx="6126163" cy="3446462"/>
          </a:xfrm>
          <a:ln/>
        </p:spPr>
      </p:sp>
      <p:sp>
        <p:nvSpPr>
          <p:cNvPr id="293891" name="Rectangle 3"/>
          <p:cNvSpPr>
            <a:spLocks noGrp="1" noChangeArrowheads="1"/>
          </p:cNvSpPr>
          <p:nvPr>
            <p:ph type="body" idx="1"/>
          </p:nvPr>
        </p:nvSpPr>
        <p:spPr>
          <a:xfrm>
            <a:off x="923925" y="4360863"/>
            <a:ext cx="5010150" cy="4079875"/>
          </a:xfrm>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69B2958-86F4-430F-9BA8-8251CF39F600}" type="slidenum">
              <a:rPr kumimoji="0" lang="zh-CN" altLang="en-GB"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GB" altLang="zh-CN" sz="1800" b="0" i="0" u="none" strike="noStrike" kern="0" cap="none" spc="0" normalizeH="0" baseline="0" noProof="0">
              <a:ln>
                <a:noFill/>
              </a:ln>
              <a:solidFill>
                <a:prstClr val="black"/>
              </a:solidFill>
              <a:effectLst/>
              <a:uLnTx/>
              <a:uFillTx/>
            </a:endParaRPr>
          </a:p>
        </p:txBody>
      </p:sp>
      <p:sp>
        <p:nvSpPr>
          <p:cNvPr id="293890" name="Rectangle 2"/>
          <p:cNvSpPr>
            <a:spLocks noGrp="1" noRot="1" noChangeAspect="1" noChangeArrowheads="1" noTextEdit="1"/>
          </p:cNvSpPr>
          <p:nvPr>
            <p:ph type="sldImg"/>
          </p:nvPr>
        </p:nvSpPr>
        <p:spPr>
          <a:xfrm>
            <a:off x="368300" y="703263"/>
            <a:ext cx="6126163" cy="3446462"/>
          </a:xfrm>
          <a:ln/>
        </p:spPr>
      </p:sp>
      <p:sp>
        <p:nvSpPr>
          <p:cNvPr id="293891" name="Rectangle 3"/>
          <p:cNvSpPr>
            <a:spLocks noGrp="1" noChangeArrowheads="1"/>
          </p:cNvSpPr>
          <p:nvPr>
            <p:ph type="body" idx="1"/>
          </p:nvPr>
        </p:nvSpPr>
        <p:spPr>
          <a:xfrm>
            <a:off x="923925" y="4360863"/>
            <a:ext cx="5010150" cy="4079875"/>
          </a:xfrm>
        </p:spPr>
        <p:txBody>
          <a:bodyPr/>
          <a:lstStyle/>
          <a:p>
            <a:endParaRPr lang="zh-CN" altLang="en-US"/>
          </a:p>
        </p:txBody>
      </p:sp>
    </p:spTree>
    <p:extLst>
      <p:ext uri="{BB962C8B-B14F-4D97-AF65-F5344CB8AC3E}">
        <p14:creationId xmlns:p14="http://schemas.microsoft.com/office/powerpoint/2010/main" val="2029445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D60E4D-C7F5-4D35-AA67-CDCD901E07C9}" type="slidenum">
              <a:rPr lang="en-US" altLang="zh-CN">
                <a:solidFill>
                  <a:prstClr val="black"/>
                </a:solidFill>
              </a:rPr>
              <a:pPr/>
              <a:t>56</a:t>
            </a:fld>
            <a:endParaRPr lang="en-US" altLang="zh-CN">
              <a:solidFill>
                <a:prstClr val="black"/>
              </a:solidFill>
            </a:endParaRPr>
          </a:p>
        </p:txBody>
      </p:sp>
      <p:sp>
        <p:nvSpPr>
          <p:cNvPr id="30722" name="Rectangle 2"/>
          <p:cNvSpPr>
            <a:spLocks noGrp="1" noRot="1" noChangeAspect="1" noChangeArrowheads="1" noTextEdit="1"/>
          </p:cNvSpPr>
          <p:nvPr>
            <p:ph type="sldImg"/>
          </p:nvPr>
        </p:nvSpPr>
        <p:spPr>
          <a:xfrm>
            <a:off x="366713" y="703263"/>
            <a:ext cx="6126162" cy="3446462"/>
          </a:xfrm>
          <a:ln/>
        </p:spPr>
      </p:sp>
      <p:sp>
        <p:nvSpPr>
          <p:cNvPr id="30723" name="Rectangle 3"/>
          <p:cNvSpPr>
            <a:spLocks noGrp="1" noChangeArrowheads="1"/>
          </p:cNvSpPr>
          <p:nvPr>
            <p:ph type="body" idx="1"/>
          </p:nvPr>
        </p:nvSpPr>
        <p:spPr>
          <a:xfrm>
            <a:off x="923925" y="4360863"/>
            <a:ext cx="5010150" cy="4079875"/>
          </a:xfrm>
        </p:spPr>
        <p:txBody>
          <a:bodyPr/>
          <a:lstStyle/>
          <a:p>
            <a:endParaRPr lang="zh-CN"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A5BAF9-1B83-425E-875B-A2B604217062}" type="slidenum">
              <a:rPr lang="en-US" altLang="zh-CN">
                <a:solidFill>
                  <a:prstClr val="black"/>
                </a:solidFill>
              </a:rPr>
              <a:pPr/>
              <a:t>57</a:t>
            </a:fld>
            <a:endParaRPr lang="en-US" altLang="zh-CN">
              <a:solidFill>
                <a:prstClr val="black"/>
              </a:solidFill>
            </a:endParaRPr>
          </a:p>
        </p:txBody>
      </p:sp>
      <p:sp>
        <p:nvSpPr>
          <p:cNvPr id="32770" name="Rectangle 2"/>
          <p:cNvSpPr>
            <a:spLocks noGrp="1" noRot="1" noChangeAspect="1" noChangeArrowheads="1" noTextEdit="1"/>
          </p:cNvSpPr>
          <p:nvPr>
            <p:ph type="sldImg"/>
          </p:nvPr>
        </p:nvSpPr>
        <p:spPr>
          <a:xfrm>
            <a:off x="366713" y="703263"/>
            <a:ext cx="6126162" cy="3446462"/>
          </a:xfrm>
          <a:ln/>
        </p:spPr>
      </p:sp>
      <p:sp>
        <p:nvSpPr>
          <p:cNvPr id="32771" name="Rectangle 3"/>
          <p:cNvSpPr>
            <a:spLocks noGrp="1" noChangeArrowheads="1"/>
          </p:cNvSpPr>
          <p:nvPr>
            <p:ph type="body" idx="1"/>
          </p:nvPr>
        </p:nvSpPr>
        <p:spPr>
          <a:xfrm>
            <a:off x="923925" y="4360863"/>
            <a:ext cx="5010150" cy="4079875"/>
          </a:xfrm>
        </p:spPr>
        <p:txBody>
          <a:bodyPr/>
          <a:lstStyle/>
          <a:p>
            <a:endParaRPr lang="zh-CN"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endParaRPr lang="en-GB"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GB"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42C01068-B8BE-442C-B378-B9339F306026}"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150372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GB"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GB"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6934F9C6-DA21-402E-997D-C5CE25AAE5F0}"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155596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GB"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GB"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414B1F76-EFC8-4C34-979E-45D536F13E11}"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502481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9"/>
            <a:ext cx="109728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609600" y="6245225"/>
            <a:ext cx="2844800" cy="476250"/>
          </a:xfrm>
        </p:spPr>
        <p:txBody>
          <a:bodyPr/>
          <a:lstStyle>
            <a:lvl1pPr>
              <a:defRPr/>
            </a:lvl1pPr>
          </a:lstStyle>
          <a:p>
            <a:endParaRPr lang="en-GB" altLang="zh-CN">
              <a:solidFill>
                <a:srgbClr val="000000"/>
              </a:solidFill>
            </a:endParaRPr>
          </a:p>
        </p:txBody>
      </p:sp>
      <p:sp>
        <p:nvSpPr>
          <p:cNvPr id="4" name="页脚占位符 3"/>
          <p:cNvSpPr>
            <a:spLocks noGrp="1"/>
          </p:cNvSpPr>
          <p:nvPr>
            <p:ph type="ftr" sz="quarter" idx="11"/>
          </p:nvPr>
        </p:nvSpPr>
        <p:spPr>
          <a:xfrm>
            <a:off x="4165600" y="6245225"/>
            <a:ext cx="3860800" cy="476250"/>
          </a:xfrm>
        </p:spPr>
        <p:txBody>
          <a:bodyPr/>
          <a:lstStyle>
            <a:lvl1pPr>
              <a:defRPr/>
            </a:lvl1pPr>
          </a:lstStyle>
          <a:p>
            <a:endParaRPr lang="en-GB" altLang="zh-CN">
              <a:solidFill>
                <a:srgbClr val="000000"/>
              </a:solidFill>
            </a:endParaRPr>
          </a:p>
        </p:txBody>
      </p:sp>
      <p:sp>
        <p:nvSpPr>
          <p:cNvPr id="5" name="灯片编号占位符 4"/>
          <p:cNvSpPr>
            <a:spLocks noGrp="1"/>
          </p:cNvSpPr>
          <p:nvPr>
            <p:ph type="sldNum" sz="quarter" idx="12"/>
          </p:nvPr>
        </p:nvSpPr>
        <p:spPr>
          <a:xfrm>
            <a:off x="8737600" y="6245225"/>
            <a:ext cx="2844800" cy="476250"/>
          </a:xfrm>
        </p:spPr>
        <p:txBody>
          <a:bodyPr/>
          <a:lstStyle>
            <a:lvl1pPr>
              <a:defRPr/>
            </a:lvl1pPr>
          </a:lstStyle>
          <a:p>
            <a:fld id="{08BFFF78-F6B2-469A-9A80-E9CC5B7A44AD}"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3008976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609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97600" y="1600200"/>
            <a:ext cx="5384800" cy="21859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97600" y="3938589"/>
            <a:ext cx="5384800" cy="21875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日期占位符 5"/>
          <p:cNvSpPr>
            <a:spLocks noGrp="1"/>
          </p:cNvSpPr>
          <p:nvPr>
            <p:ph type="dt" sz="half" idx="10"/>
          </p:nvPr>
        </p:nvSpPr>
        <p:spPr>
          <a:xfrm>
            <a:off x="609600" y="6245225"/>
            <a:ext cx="2844800" cy="476250"/>
          </a:xfrm>
        </p:spPr>
        <p:txBody>
          <a:bodyPr/>
          <a:lstStyle>
            <a:lvl1pPr>
              <a:defRPr/>
            </a:lvl1pPr>
          </a:lstStyle>
          <a:p>
            <a:endParaRPr lang="en-GB" altLang="zh-CN">
              <a:solidFill>
                <a:srgbClr val="000000"/>
              </a:solidFill>
            </a:endParaRPr>
          </a:p>
        </p:txBody>
      </p:sp>
      <p:sp>
        <p:nvSpPr>
          <p:cNvPr id="7" name="页脚占位符 6"/>
          <p:cNvSpPr>
            <a:spLocks noGrp="1"/>
          </p:cNvSpPr>
          <p:nvPr>
            <p:ph type="ftr" sz="quarter" idx="11"/>
          </p:nvPr>
        </p:nvSpPr>
        <p:spPr>
          <a:xfrm>
            <a:off x="4165600" y="6245225"/>
            <a:ext cx="3860800" cy="476250"/>
          </a:xfrm>
        </p:spPr>
        <p:txBody>
          <a:bodyPr/>
          <a:lstStyle>
            <a:lvl1pPr>
              <a:defRPr/>
            </a:lvl1pPr>
          </a:lstStyle>
          <a:p>
            <a:endParaRPr lang="en-GB" altLang="zh-CN">
              <a:solidFill>
                <a:srgbClr val="000000"/>
              </a:solidFill>
            </a:endParaRPr>
          </a:p>
        </p:txBody>
      </p:sp>
      <p:sp>
        <p:nvSpPr>
          <p:cNvPr id="8" name="灯片编号占位符 7"/>
          <p:cNvSpPr>
            <a:spLocks noGrp="1"/>
          </p:cNvSpPr>
          <p:nvPr>
            <p:ph type="sldNum" sz="quarter" idx="12"/>
          </p:nvPr>
        </p:nvSpPr>
        <p:spPr>
          <a:xfrm>
            <a:off x="8737600" y="6245225"/>
            <a:ext cx="2844800" cy="476250"/>
          </a:xfrm>
        </p:spPr>
        <p:txBody>
          <a:bodyPr/>
          <a:lstStyle>
            <a:lvl1pPr>
              <a:defRPr/>
            </a:lvl1pPr>
          </a:lstStyle>
          <a:p>
            <a:fld id="{A5FB9BBC-8A85-4CE9-A706-35B2B04D7065}"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2363386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B0D4A774-9D99-413B-91E9-DD57291BA06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59724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FA503135-1A1D-47D7-9CE0-1BAD9BFD5DF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39839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003A9843-1654-4BE2-B8B9-F20C996A6E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42633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3752B17A-A3D4-48DC-A4EF-665509209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90388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US"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E3068FE4-3086-4F6F-932E-17246CEFD7A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59152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E8D5C65B-85E0-4B1F-946B-60AE028AA24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95438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GB"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GB"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BBCE455D-037D-4ECB-B92A-01CCA3CE6B76}"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4275036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US"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C5742553-499A-4341-915C-A25881279E0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63461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93CAC3FF-E79F-49B8-8CD8-5E9129A0C79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81380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US"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08F7FB9D-B4AD-46CB-925B-4D60CC1540D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78680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BBC2B7FA-C4D8-4DBC-B0CC-BC520380296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82707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US"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E2CD3C82-B0D2-4A08-8F61-81D1593D234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15468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9"/>
            <a:ext cx="109728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609600" y="6245225"/>
            <a:ext cx="2844800" cy="476250"/>
          </a:xfrm>
        </p:spPr>
        <p:txBody>
          <a:bodyPr/>
          <a:lstStyle>
            <a:lvl1pPr>
              <a:defRPr/>
            </a:lvl1pPr>
          </a:lstStyle>
          <a:p>
            <a:endParaRPr lang="en-US" altLang="zh-CN">
              <a:solidFill>
                <a:srgbClr val="000000"/>
              </a:solidFill>
            </a:endParaRPr>
          </a:p>
        </p:txBody>
      </p:sp>
      <p:sp>
        <p:nvSpPr>
          <p:cNvPr id="4" name="页脚占位符 3"/>
          <p:cNvSpPr>
            <a:spLocks noGrp="1"/>
          </p:cNvSpPr>
          <p:nvPr>
            <p:ph type="ftr" sz="quarter" idx="11"/>
          </p:nvPr>
        </p:nvSpPr>
        <p:spPr>
          <a:xfrm>
            <a:off x="4165600" y="6245225"/>
            <a:ext cx="3860800" cy="476250"/>
          </a:xfrm>
        </p:spPr>
        <p:txBody>
          <a:bodyPr/>
          <a:lstStyle>
            <a:lvl1pPr>
              <a:defRPr/>
            </a:lvl1pPr>
          </a:lstStyle>
          <a:p>
            <a:endParaRPr lang="en-US" altLang="zh-CN">
              <a:solidFill>
                <a:srgbClr val="000000"/>
              </a:solidFill>
            </a:endParaRPr>
          </a:p>
        </p:txBody>
      </p:sp>
      <p:sp>
        <p:nvSpPr>
          <p:cNvPr id="5" name="灯片编号占位符 4"/>
          <p:cNvSpPr>
            <a:spLocks noGrp="1"/>
          </p:cNvSpPr>
          <p:nvPr>
            <p:ph type="sldNum" sz="quarter" idx="12"/>
          </p:nvPr>
        </p:nvSpPr>
        <p:spPr>
          <a:xfrm>
            <a:off x="8737600" y="6245225"/>
            <a:ext cx="2844800" cy="476250"/>
          </a:xfrm>
        </p:spPr>
        <p:txBody>
          <a:bodyPr/>
          <a:lstStyle>
            <a:lvl1pPr>
              <a:defRPr/>
            </a:lvl1pPr>
          </a:lstStyle>
          <a:p>
            <a:fld id="{E057E82D-9782-4947-B3E9-B41F17E7E05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49047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D8DFA8-17CF-4B1F-908A-6B24D6CF3F74}"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2272771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E56D80-1647-4C76-8D75-16428E4D870E}"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1099268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80937F-21D3-42D8-9962-EB7376E456BE}"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42658100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4D7A2E-0F7B-4639-BBF4-7503AD717250}"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4156140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endParaRPr lang="en-GB"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GB"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9369E267-1337-449A-8E15-FC27D4CDCBF1}"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2623659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E871389-E464-4FBB-8FD8-EEB730DD8FD5}"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1123328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F400B8C-9C81-4FA1-8CEE-310EF7DDF01B}"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368462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76347A9-F6ED-4B7C-92C3-88E13594254D}"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3951716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080371-A5F2-478B-8CB6-AEF54F34C05C}"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4177478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CD24C8-E0B3-44EE-9C83-4F29D71142E5}"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805774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F9ABAD-7852-4BB4-831D-505B093CFC43}"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32572976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0DBFC4-4202-4E04-BD53-0F9F062953CC}"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12731968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endParaRPr lang="en-GB"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GB"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3C9340BA-A5CF-4904-BFE5-F662F9FD9EB2}"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20541938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GB"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GB"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B9D82D2E-904B-47F8-87A8-9CFFE5427BE0}"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17343114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endParaRPr lang="en-GB"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GB"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962EF9A4-A230-4CAB-83EC-475D7249774A}"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2246658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GB"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GB"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0107513F-117B-43A3-ADA0-59D02EB089A1}"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33909368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GB"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GB"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FBB76D5F-3695-4CE5-AEBE-0C19F38117BB}"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34192343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GB"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GB"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E53BB8DD-CBF5-4853-9765-D53C845628DA}"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528801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GB"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GB"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0958126A-A71C-4F89-91C0-0A6C9BC61A6D}"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1715553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GB"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GB"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B7911DFA-9FFF-403A-A031-4698CC95F2FE}"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13468913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GB"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GB"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C9453F17-147B-4138-B3D3-D0E71CCAACF8}"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33510893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GB"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GB"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ADE79CC9-7D4D-4DA6-BBE5-C7CEAAB0472F}"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38416097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GB"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GB"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69E2BD58-E31C-49BE-9C78-AF11DE98BA07}"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24607953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GB"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GB"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4B3A30AE-FBBF-45E4-BEB1-DA93041005CC}"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12636885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40C315E-36B1-4FAD-89D5-2415EEE64A33}" type="slidenum">
              <a:rPr lang="zh-CN" altLang="en-GB"/>
              <a:pPr>
                <a:defRPr/>
              </a:pPr>
              <a:t>‹#›</a:t>
            </a:fld>
            <a:endParaRPr lang="en-GB" altLang="zh-CN"/>
          </a:p>
        </p:txBody>
      </p:sp>
    </p:spTree>
    <p:extLst>
      <p:ext uri="{BB962C8B-B14F-4D97-AF65-F5344CB8AC3E}">
        <p14:creationId xmlns:p14="http://schemas.microsoft.com/office/powerpoint/2010/main" val="30888309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07DF5F6-0141-44BB-8D9A-8E6ED45BE9FF}" type="slidenum">
              <a:rPr lang="zh-CN" altLang="en-GB"/>
              <a:pPr>
                <a:defRPr/>
              </a:pPr>
              <a:t>‹#›</a:t>
            </a:fld>
            <a:endParaRPr lang="en-GB" altLang="zh-CN"/>
          </a:p>
        </p:txBody>
      </p:sp>
    </p:spTree>
    <p:extLst>
      <p:ext uri="{BB962C8B-B14F-4D97-AF65-F5344CB8AC3E}">
        <p14:creationId xmlns:p14="http://schemas.microsoft.com/office/powerpoint/2010/main" val="2150378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GB"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GB"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9BA080C4-CBF2-4D1E-A3B5-880F360F0FD0}"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1197185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D716A94-8FB1-4F5B-B166-DAA68524FDED}" type="slidenum">
              <a:rPr lang="zh-CN" altLang="en-GB"/>
              <a:pPr>
                <a:defRPr/>
              </a:pPr>
              <a:t>‹#›</a:t>
            </a:fld>
            <a:endParaRPr lang="en-GB" altLang="zh-CN"/>
          </a:p>
        </p:txBody>
      </p:sp>
    </p:spTree>
    <p:extLst>
      <p:ext uri="{BB962C8B-B14F-4D97-AF65-F5344CB8AC3E}">
        <p14:creationId xmlns:p14="http://schemas.microsoft.com/office/powerpoint/2010/main" val="3898197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D726F3E-5AA9-4DE8-AAEE-6B90BE1D7C35}" type="slidenum">
              <a:rPr lang="zh-CN" altLang="en-GB"/>
              <a:pPr>
                <a:defRPr/>
              </a:pPr>
              <a:t>‹#›</a:t>
            </a:fld>
            <a:endParaRPr lang="en-GB" altLang="zh-CN"/>
          </a:p>
        </p:txBody>
      </p:sp>
    </p:spTree>
    <p:extLst>
      <p:ext uri="{BB962C8B-B14F-4D97-AF65-F5344CB8AC3E}">
        <p14:creationId xmlns:p14="http://schemas.microsoft.com/office/powerpoint/2010/main" val="5938010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02B9A85-C6E2-406E-912E-3D094C7067E0}" type="slidenum">
              <a:rPr lang="zh-CN" altLang="en-GB"/>
              <a:pPr>
                <a:defRPr/>
              </a:pPr>
              <a:t>‹#›</a:t>
            </a:fld>
            <a:endParaRPr lang="en-GB" altLang="zh-CN"/>
          </a:p>
        </p:txBody>
      </p:sp>
    </p:spTree>
    <p:extLst>
      <p:ext uri="{BB962C8B-B14F-4D97-AF65-F5344CB8AC3E}">
        <p14:creationId xmlns:p14="http://schemas.microsoft.com/office/powerpoint/2010/main" val="4550430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EEDE7FF-34C5-472D-AF73-E1C8AF6D408A}" type="slidenum">
              <a:rPr lang="zh-CN" altLang="en-GB"/>
              <a:pPr>
                <a:defRPr/>
              </a:pPr>
              <a:t>‹#›</a:t>
            </a:fld>
            <a:endParaRPr lang="en-GB" altLang="zh-CN"/>
          </a:p>
        </p:txBody>
      </p:sp>
    </p:spTree>
    <p:extLst>
      <p:ext uri="{BB962C8B-B14F-4D97-AF65-F5344CB8AC3E}">
        <p14:creationId xmlns:p14="http://schemas.microsoft.com/office/powerpoint/2010/main" val="682543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2A42FD3-5501-4466-B0EF-C693BF37ED6B}" type="slidenum">
              <a:rPr lang="zh-CN" altLang="en-GB"/>
              <a:pPr>
                <a:defRPr/>
              </a:pPr>
              <a:t>‹#›</a:t>
            </a:fld>
            <a:endParaRPr lang="en-GB" altLang="zh-CN"/>
          </a:p>
        </p:txBody>
      </p:sp>
    </p:spTree>
    <p:extLst>
      <p:ext uri="{BB962C8B-B14F-4D97-AF65-F5344CB8AC3E}">
        <p14:creationId xmlns:p14="http://schemas.microsoft.com/office/powerpoint/2010/main" val="30100460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F58A9E8-C34F-41AF-9746-A1FB7A48180C}" type="slidenum">
              <a:rPr lang="zh-CN" altLang="en-GB"/>
              <a:pPr>
                <a:defRPr/>
              </a:pPr>
              <a:t>‹#›</a:t>
            </a:fld>
            <a:endParaRPr lang="en-GB" altLang="zh-CN"/>
          </a:p>
        </p:txBody>
      </p:sp>
    </p:spTree>
    <p:extLst>
      <p:ext uri="{BB962C8B-B14F-4D97-AF65-F5344CB8AC3E}">
        <p14:creationId xmlns:p14="http://schemas.microsoft.com/office/powerpoint/2010/main" val="31184694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E732A00-4582-4C21-9DFB-866BDFB9CEBD}" type="slidenum">
              <a:rPr lang="zh-CN" altLang="en-GB"/>
              <a:pPr>
                <a:defRPr/>
              </a:pPr>
              <a:t>‹#›</a:t>
            </a:fld>
            <a:endParaRPr lang="en-GB" altLang="zh-CN"/>
          </a:p>
        </p:txBody>
      </p:sp>
    </p:spTree>
    <p:extLst>
      <p:ext uri="{BB962C8B-B14F-4D97-AF65-F5344CB8AC3E}">
        <p14:creationId xmlns:p14="http://schemas.microsoft.com/office/powerpoint/2010/main" val="33091888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7060A92-70B3-4902-B975-49C587C007B9}" type="slidenum">
              <a:rPr lang="zh-CN" altLang="en-GB"/>
              <a:pPr>
                <a:defRPr/>
              </a:pPr>
              <a:t>‹#›</a:t>
            </a:fld>
            <a:endParaRPr lang="en-GB" altLang="zh-CN"/>
          </a:p>
        </p:txBody>
      </p:sp>
    </p:spTree>
    <p:extLst>
      <p:ext uri="{BB962C8B-B14F-4D97-AF65-F5344CB8AC3E}">
        <p14:creationId xmlns:p14="http://schemas.microsoft.com/office/powerpoint/2010/main" val="24135464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86A5C3A-53CC-4F9C-B68F-FBE0D5585B02}" type="slidenum">
              <a:rPr lang="zh-CN" altLang="en-GB"/>
              <a:pPr>
                <a:defRPr/>
              </a:pPr>
              <a:t>‹#›</a:t>
            </a:fld>
            <a:endParaRPr lang="en-GB" altLang="zh-CN"/>
          </a:p>
        </p:txBody>
      </p:sp>
    </p:spTree>
    <p:extLst>
      <p:ext uri="{BB962C8B-B14F-4D97-AF65-F5344CB8AC3E}">
        <p14:creationId xmlns:p14="http://schemas.microsoft.com/office/powerpoint/2010/main" val="24916756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E7FE14-36DC-4055-93F0-0A65ED05E7E5}"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2357793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GB"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GB"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D00F83A3-73FE-4CEE-B803-B03CC30F4AAF}"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15486044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A67512-B1D2-4437-BC92-3BF218C33405}"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8179244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D57B3D-E596-46D3-9307-F712708552F2}"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7252033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460D70-65FD-4E9D-8C0A-678BFAEB0765}"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40073052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4C23BA-40D8-4C26-9B2B-0939AF084F54}"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8069666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FEB0B2-7D49-405B-A645-D2D05D441D89}"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42152988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AD53EF-B810-4204-A286-AB2353692456}"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24488557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751D984-67D3-4B4A-B30B-5BA031AF0974}"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8051462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6B89B9-430E-4EAD-B69C-D4C3069EEED8}"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2218808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0C7725-773E-4AD8-B037-3DB0BD23F321}"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2305932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32F70-0A47-4D42-A9DA-27365B0CECC5}"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387823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GB"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GB"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B527D597-F47B-41B3-ADE8-88A1CDF6D9DF}"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23388163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zh-CN"/>
          </a:p>
        </p:txBody>
      </p:sp>
      <p:sp>
        <p:nvSpPr>
          <p:cNvPr id="6" name="Rectangle 6"/>
          <p:cNvSpPr>
            <a:spLocks noGrp="1" noChangeArrowheads="1"/>
          </p:cNvSpPr>
          <p:nvPr>
            <p:ph type="sldNum" sz="quarter" idx="12"/>
          </p:nvPr>
        </p:nvSpPr>
        <p:spPr>
          <a:ln/>
        </p:spPr>
        <p:txBody>
          <a:bodyPr/>
          <a:lstStyle>
            <a:lvl1pPr>
              <a:defRPr/>
            </a:lvl1pPr>
          </a:lstStyle>
          <a:p>
            <a:pPr>
              <a:defRPr/>
            </a:pPr>
            <a:fld id="{87C02F3E-0033-4CEB-AF6D-FA2984F99ECD}" type="slidenum">
              <a:rPr lang="zh-CN" altLang="en-GB"/>
              <a:pPr>
                <a:defRPr/>
              </a:pPr>
              <a:t>‹#›</a:t>
            </a:fld>
            <a:endParaRPr lang="en-GB" altLang="zh-CN"/>
          </a:p>
        </p:txBody>
      </p:sp>
    </p:spTree>
    <p:extLst>
      <p:ext uri="{BB962C8B-B14F-4D97-AF65-F5344CB8AC3E}">
        <p14:creationId xmlns:p14="http://schemas.microsoft.com/office/powerpoint/2010/main" val="20198171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zh-CN"/>
          </a:p>
        </p:txBody>
      </p:sp>
      <p:sp>
        <p:nvSpPr>
          <p:cNvPr id="6" name="Rectangle 6"/>
          <p:cNvSpPr>
            <a:spLocks noGrp="1" noChangeArrowheads="1"/>
          </p:cNvSpPr>
          <p:nvPr>
            <p:ph type="sldNum" sz="quarter" idx="12"/>
          </p:nvPr>
        </p:nvSpPr>
        <p:spPr>
          <a:ln/>
        </p:spPr>
        <p:txBody>
          <a:bodyPr/>
          <a:lstStyle>
            <a:lvl1pPr>
              <a:defRPr/>
            </a:lvl1pPr>
          </a:lstStyle>
          <a:p>
            <a:pPr>
              <a:defRPr/>
            </a:pPr>
            <a:fld id="{BD13370A-1E68-43B9-9E48-B524CC0E17A6}" type="slidenum">
              <a:rPr lang="zh-CN" altLang="en-GB"/>
              <a:pPr>
                <a:defRPr/>
              </a:pPr>
              <a:t>‹#›</a:t>
            </a:fld>
            <a:endParaRPr lang="en-GB" altLang="zh-CN"/>
          </a:p>
        </p:txBody>
      </p:sp>
    </p:spTree>
    <p:extLst>
      <p:ext uri="{BB962C8B-B14F-4D97-AF65-F5344CB8AC3E}">
        <p14:creationId xmlns:p14="http://schemas.microsoft.com/office/powerpoint/2010/main" val="36085102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zh-CN"/>
          </a:p>
        </p:txBody>
      </p:sp>
      <p:sp>
        <p:nvSpPr>
          <p:cNvPr id="6" name="Rectangle 6"/>
          <p:cNvSpPr>
            <a:spLocks noGrp="1" noChangeArrowheads="1"/>
          </p:cNvSpPr>
          <p:nvPr>
            <p:ph type="sldNum" sz="quarter" idx="12"/>
          </p:nvPr>
        </p:nvSpPr>
        <p:spPr>
          <a:ln/>
        </p:spPr>
        <p:txBody>
          <a:bodyPr/>
          <a:lstStyle>
            <a:lvl1pPr>
              <a:defRPr/>
            </a:lvl1pPr>
          </a:lstStyle>
          <a:p>
            <a:pPr>
              <a:defRPr/>
            </a:pPr>
            <a:fld id="{028E45D9-276F-4D8D-8E27-C670E423485E}" type="slidenum">
              <a:rPr lang="zh-CN" altLang="en-GB"/>
              <a:pPr>
                <a:defRPr/>
              </a:pPr>
              <a:t>‹#›</a:t>
            </a:fld>
            <a:endParaRPr lang="en-GB" altLang="zh-CN"/>
          </a:p>
        </p:txBody>
      </p:sp>
    </p:spTree>
    <p:extLst>
      <p:ext uri="{BB962C8B-B14F-4D97-AF65-F5344CB8AC3E}">
        <p14:creationId xmlns:p14="http://schemas.microsoft.com/office/powerpoint/2010/main" val="15957714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zh-CN"/>
          </a:p>
        </p:txBody>
      </p:sp>
      <p:sp>
        <p:nvSpPr>
          <p:cNvPr id="7" name="Rectangle 6"/>
          <p:cNvSpPr>
            <a:spLocks noGrp="1" noChangeArrowheads="1"/>
          </p:cNvSpPr>
          <p:nvPr>
            <p:ph type="sldNum" sz="quarter" idx="12"/>
          </p:nvPr>
        </p:nvSpPr>
        <p:spPr>
          <a:ln/>
        </p:spPr>
        <p:txBody>
          <a:bodyPr/>
          <a:lstStyle>
            <a:lvl1pPr>
              <a:defRPr/>
            </a:lvl1pPr>
          </a:lstStyle>
          <a:p>
            <a:pPr>
              <a:defRPr/>
            </a:pPr>
            <a:fld id="{A8FC61DB-8B9B-46A1-8778-643F4B45884D}" type="slidenum">
              <a:rPr lang="zh-CN" altLang="en-GB"/>
              <a:pPr>
                <a:defRPr/>
              </a:pPr>
              <a:t>‹#›</a:t>
            </a:fld>
            <a:endParaRPr lang="en-GB" altLang="zh-CN"/>
          </a:p>
        </p:txBody>
      </p:sp>
    </p:spTree>
    <p:extLst>
      <p:ext uri="{BB962C8B-B14F-4D97-AF65-F5344CB8AC3E}">
        <p14:creationId xmlns:p14="http://schemas.microsoft.com/office/powerpoint/2010/main" val="2018724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zh-CN"/>
          </a:p>
        </p:txBody>
      </p:sp>
      <p:sp>
        <p:nvSpPr>
          <p:cNvPr id="9" name="Rectangle 6"/>
          <p:cNvSpPr>
            <a:spLocks noGrp="1" noChangeArrowheads="1"/>
          </p:cNvSpPr>
          <p:nvPr>
            <p:ph type="sldNum" sz="quarter" idx="12"/>
          </p:nvPr>
        </p:nvSpPr>
        <p:spPr>
          <a:ln/>
        </p:spPr>
        <p:txBody>
          <a:bodyPr/>
          <a:lstStyle>
            <a:lvl1pPr>
              <a:defRPr/>
            </a:lvl1pPr>
          </a:lstStyle>
          <a:p>
            <a:pPr>
              <a:defRPr/>
            </a:pPr>
            <a:fld id="{D66FC587-CAA4-48CB-A39F-A3BFA74295A5}" type="slidenum">
              <a:rPr lang="zh-CN" altLang="en-GB"/>
              <a:pPr>
                <a:defRPr/>
              </a:pPr>
              <a:t>‹#›</a:t>
            </a:fld>
            <a:endParaRPr lang="en-GB" altLang="zh-CN"/>
          </a:p>
        </p:txBody>
      </p:sp>
    </p:spTree>
    <p:extLst>
      <p:ext uri="{BB962C8B-B14F-4D97-AF65-F5344CB8AC3E}">
        <p14:creationId xmlns:p14="http://schemas.microsoft.com/office/powerpoint/2010/main" val="41324875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zh-CN"/>
          </a:p>
        </p:txBody>
      </p:sp>
      <p:sp>
        <p:nvSpPr>
          <p:cNvPr id="5" name="Rectangle 6"/>
          <p:cNvSpPr>
            <a:spLocks noGrp="1" noChangeArrowheads="1"/>
          </p:cNvSpPr>
          <p:nvPr>
            <p:ph type="sldNum" sz="quarter" idx="12"/>
          </p:nvPr>
        </p:nvSpPr>
        <p:spPr>
          <a:ln/>
        </p:spPr>
        <p:txBody>
          <a:bodyPr/>
          <a:lstStyle>
            <a:lvl1pPr>
              <a:defRPr/>
            </a:lvl1pPr>
          </a:lstStyle>
          <a:p>
            <a:pPr>
              <a:defRPr/>
            </a:pPr>
            <a:fld id="{B2D1C154-F9AB-4177-9DD7-E788DE801D1F}" type="slidenum">
              <a:rPr lang="zh-CN" altLang="en-GB"/>
              <a:pPr>
                <a:defRPr/>
              </a:pPr>
              <a:t>‹#›</a:t>
            </a:fld>
            <a:endParaRPr lang="en-GB" altLang="zh-CN"/>
          </a:p>
        </p:txBody>
      </p:sp>
    </p:spTree>
    <p:extLst>
      <p:ext uri="{BB962C8B-B14F-4D97-AF65-F5344CB8AC3E}">
        <p14:creationId xmlns:p14="http://schemas.microsoft.com/office/powerpoint/2010/main" val="11284710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zh-CN"/>
          </a:p>
        </p:txBody>
      </p:sp>
      <p:sp>
        <p:nvSpPr>
          <p:cNvPr id="4" name="Rectangle 6"/>
          <p:cNvSpPr>
            <a:spLocks noGrp="1" noChangeArrowheads="1"/>
          </p:cNvSpPr>
          <p:nvPr>
            <p:ph type="sldNum" sz="quarter" idx="12"/>
          </p:nvPr>
        </p:nvSpPr>
        <p:spPr>
          <a:ln/>
        </p:spPr>
        <p:txBody>
          <a:bodyPr/>
          <a:lstStyle>
            <a:lvl1pPr>
              <a:defRPr/>
            </a:lvl1pPr>
          </a:lstStyle>
          <a:p>
            <a:pPr>
              <a:defRPr/>
            </a:pPr>
            <a:fld id="{59B23154-9050-490F-BA38-FDF997C2ED36}" type="slidenum">
              <a:rPr lang="zh-CN" altLang="en-GB"/>
              <a:pPr>
                <a:defRPr/>
              </a:pPr>
              <a:t>‹#›</a:t>
            </a:fld>
            <a:endParaRPr lang="en-GB" altLang="zh-CN"/>
          </a:p>
        </p:txBody>
      </p:sp>
    </p:spTree>
    <p:extLst>
      <p:ext uri="{BB962C8B-B14F-4D97-AF65-F5344CB8AC3E}">
        <p14:creationId xmlns:p14="http://schemas.microsoft.com/office/powerpoint/2010/main" val="32924061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zh-CN"/>
          </a:p>
        </p:txBody>
      </p:sp>
      <p:sp>
        <p:nvSpPr>
          <p:cNvPr id="7" name="Rectangle 6"/>
          <p:cNvSpPr>
            <a:spLocks noGrp="1" noChangeArrowheads="1"/>
          </p:cNvSpPr>
          <p:nvPr>
            <p:ph type="sldNum" sz="quarter" idx="12"/>
          </p:nvPr>
        </p:nvSpPr>
        <p:spPr>
          <a:ln/>
        </p:spPr>
        <p:txBody>
          <a:bodyPr/>
          <a:lstStyle>
            <a:lvl1pPr>
              <a:defRPr/>
            </a:lvl1pPr>
          </a:lstStyle>
          <a:p>
            <a:pPr>
              <a:defRPr/>
            </a:pPr>
            <a:fld id="{AC025142-1EA9-41F3-81FD-CDEC4E9BD7CC}" type="slidenum">
              <a:rPr lang="zh-CN" altLang="en-GB"/>
              <a:pPr>
                <a:defRPr/>
              </a:pPr>
              <a:t>‹#›</a:t>
            </a:fld>
            <a:endParaRPr lang="en-GB" altLang="zh-CN"/>
          </a:p>
        </p:txBody>
      </p:sp>
    </p:spTree>
    <p:extLst>
      <p:ext uri="{BB962C8B-B14F-4D97-AF65-F5344CB8AC3E}">
        <p14:creationId xmlns:p14="http://schemas.microsoft.com/office/powerpoint/2010/main" val="40799524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zh-CN"/>
          </a:p>
        </p:txBody>
      </p:sp>
      <p:sp>
        <p:nvSpPr>
          <p:cNvPr id="7" name="Rectangle 6"/>
          <p:cNvSpPr>
            <a:spLocks noGrp="1" noChangeArrowheads="1"/>
          </p:cNvSpPr>
          <p:nvPr>
            <p:ph type="sldNum" sz="quarter" idx="12"/>
          </p:nvPr>
        </p:nvSpPr>
        <p:spPr>
          <a:ln/>
        </p:spPr>
        <p:txBody>
          <a:bodyPr/>
          <a:lstStyle>
            <a:lvl1pPr>
              <a:defRPr/>
            </a:lvl1pPr>
          </a:lstStyle>
          <a:p>
            <a:pPr>
              <a:defRPr/>
            </a:pPr>
            <a:fld id="{FCAFD976-B87D-4835-8389-E28C7FBC4365}" type="slidenum">
              <a:rPr lang="zh-CN" altLang="en-GB"/>
              <a:pPr>
                <a:defRPr/>
              </a:pPr>
              <a:t>‹#›</a:t>
            </a:fld>
            <a:endParaRPr lang="en-GB" altLang="zh-CN"/>
          </a:p>
        </p:txBody>
      </p:sp>
    </p:spTree>
    <p:extLst>
      <p:ext uri="{BB962C8B-B14F-4D97-AF65-F5344CB8AC3E}">
        <p14:creationId xmlns:p14="http://schemas.microsoft.com/office/powerpoint/2010/main" val="20893862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zh-CN"/>
          </a:p>
        </p:txBody>
      </p:sp>
      <p:sp>
        <p:nvSpPr>
          <p:cNvPr id="6" name="Rectangle 6"/>
          <p:cNvSpPr>
            <a:spLocks noGrp="1" noChangeArrowheads="1"/>
          </p:cNvSpPr>
          <p:nvPr>
            <p:ph type="sldNum" sz="quarter" idx="12"/>
          </p:nvPr>
        </p:nvSpPr>
        <p:spPr>
          <a:ln/>
        </p:spPr>
        <p:txBody>
          <a:bodyPr/>
          <a:lstStyle>
            <a:lvl1pPr>
              <a:defRPr/>
            </a:lvl1pPr>
          </a:lstStyle>
          <a:p>
            <a:pPr>
              <a:defRPr/>
            </a:pPr>
            <a:fld id="{04549260-0E35-42FB-B5C8-FE7E21718FD6}" type="slidenum">
              <a:rPr lang="zh-CN" altLang="en-GB"/>
              <a:pPr>
                <a:defRPr/>
              </a:pPr>
              <a:t>‹#›</a:t>
            </a:fld>
            <a:endParaRPr lang="en-GB" altLang="zh-CN"/>
          </a:p>
        </p:txBody>
      </p:sp>
    </p:spTree>
    <p:extLst>
      <p:ext uri="{BB962C8B-B14F-4D97-AF65-F5344CB8AC3E}">
        <p14:creationId xmlns:p14="http://schemas.microsoft.com/office/powerpoint/2010/main" val="2495321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GB"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GB"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B5418212-4B14-4400-8E48-55F51D195426}"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33570443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zh-CN"/>
          </a:p>
        </p:txBody>
      </p:sp>
      <p:sp>
        <p:nvSpPr>
          <p:cNvPr id="6" name="Rectangle 6"/>
          <p:cNvSpPr>
            <a:spLocks noGrp="1" noChangeArrowheads="1"/>
          </p:cNvSpPr>
          <p:nvPr>
            <p:ph type="sldNum" sz="quarter" idx="12"/>
          </p:nvPr>
        </p:nvSpPr>
        <p:spPr>
          <a:ln/>
        </p:spPr>
        <p:txBody>
          <a:bodyPr/>
          <a:lstStyle>
            <a:lvl1pPr>
              <a:defRPr/>
            </a:lvl1pPr>
          </a:lstStyle>
          <a:p>
            <a:pPr>
              <a:defRPr/>
            </a:pPr>
            <a:fld id="{11E6BA53-4635-4587-ACB9-7811EE0B22C5}" type="slidenum">
              <a:rPr lang="zh-CN" altLang="en-GB"/>
              <a:pPr>
                <a:defRPr/>
              </a:pPr>
              <a:t>‹#›</a:t>
            </a:fld>
            <a:endParaRPr lang="en-GB" altLang="zh-CN"/>
          </a:p>
        </p:txBody>
      </p:sp>
    </p:spTree>
    <p:extLst>
      <p:ext uri="{BB962C8B-B14F-4D97-AF65-F5344CB8AC3E}">
        <p14:creationId xmlns:p14="http://schemas.microsoft.com/office/powerpoint/2010/main" val="34752222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8BA1C68B-4EE1-4505-AF1E-327C30BDD0F5}" type="datetime1">
              <a:rPr lang="zh-CN" altLang="en-US" smtClean="0"/>
              <a:t>2025/8/14</a:t>
            </a:fld>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40C315E-36B1-4FAD-89D5-2415EEE64A33}" type="slidenum">
              <a:rPr lang="zh-CN" altLang="en-GB"/>
              <a:pPr>
                <a:defRPr/>
              </a:pPr>
              <a:t>‹#›</a:t>
            </a:fld>
            <a:endParaRPr lang="en-GB" altLang="zh-CN"/>
          </a:p>
        </p:txBody>
      </p:sp>
    </p:spTree>
    <p:extLst>
      <p:ext uri="{BB962C8B-B14F-4D97-AF65-F5344CB8AC3E}">
        <p14:creationId xmlns:p14="http://schemas.microsoft.com/office/powerpoint/2010/main" val="21989878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11D2370F-12A9-4C95-B83D-E1F71FA028D1}" type="datetime1">
              <a:rPr lang="zh-CN" altLang="en-US" smtClean="0"/>
              <a:t>2025/8/14</a:t>
            </a:fld>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07DF5F6-0141-44BB-8D9A-8E6ED45BE9FF}" type="slidenum">
              <a:rPr lang="zh-CN" altLang="en-GB"/>
              <a:pPr>
                <a:defRPr/>
              </a:pPr>
              <a:t>‹#›</a:t>
            </a:fld>
            <a:endParaRPr lang="en-GB" altLang="zh-CN"/>
          </a:p>
        </p:txBody>
      </p:sp>
    </p:spTree>
    <p:extLst>
      <p:ext uri="{BB962C8B-B14F-4D97-AF65-F5344CB8AC3E}">
        <p14:creationId xmlns:p14="http://schemas.microsoft.com/office/powerpoint/2010/main" val="12508314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1E97B88B-E6EF-4BB7-BC8E-1E26D4673851}" type="datetime1">
              <a:rPr lang="zh-CN" altLang="en-US" smtClean="0"/>
              <a:t>2025/8/14</a:t>
            </a:fld>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D716A94-8FB1-4F5B-B166-DAA68524FDED}" type="slidenum">
              <a:rPr lang="zh-CN" altLang="en-GB"/>
              <a:pPr>
                <a:defRPr/>
              </a:pPr>
              <a:t>‹#›</a:t>
            </a:fld>
            <a:endParaRPr lang="en-GB" altLang="zh-CN"/>
          </a:p>
        </p:txBody>
      </p:sp>
    </p:spTree>
    <p:extLst>
      <p:ext uri="{BB962C8B-B14F-4D97-AF65-F5344CB8AC3E}">
        <p14:creationId xmlns:p14="http://schemas.microsoft.com/office/powerpoint/2010/main" val="14216065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98BE682B-A37F-4AE2-8650-0F98C31AB922}" type="datetime1">
              <a:rPr lang="zh-CN" altLang="en-US" smtClean="0"/>
              <a:t>2025/8/14</a:t>
            </a:fld>
            <a:endParaRPr lang="en-GB" altLang="zh-CN"/>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D726F3E-5AA9-4DE8-AAEE-6B90BE1D7C35}" type="slidenum">
              <a:rPr lang="zh-CN" altLang="en-GB"/>
              <a:pPr>
                <a:defRPr/>
              </a:pPr>
              <a:t>‹#›</a:t>
            </a:fld>
            <a:endParaRPr lang="en-GB" altLang="zh-CN"/>
          </a:p>
        </p:txBody>
      </p:sp>
    </p:spTree>
    <p:extLst>
      <p:ext uri="{BB962C8B-B14F-4D97-AF65-F5344CB8AC3E}">
        <p14:creationId xmlns:p14="http://schemas.microsoft.com/office/powerpoint/2010/main" val="5448330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33D11A51-D9E7-4C6E-8A27-83C9140A7665}" type="datetime1">
              <a:rPr lang="zh-CN" altLang="en-US" smtClean="0"/>
              <a:t>2025/8/14</a:t>
            </a:fld>
            <a:endParaRPr lang="en-GB" altLang="zh-CN"/>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02B9A85-C6E2-406E-912E-3D094C7067E0}" type="slidenum">
              <a:rPr lang="zh-CN" altLang="en-GB"/>
              <a:pPr>
                <a:defRPr/>
              </a:pPr>
              <a:t>‹#›</a:t>
            </a:fld>
            <a:endParaRPr lang="en-GB" altLang="zh-CN"/>
          </a:p>
        </p:txBody>
      </p:sp>
    </p:spTree>
    <p:extLst>
      <p:ext uri="{BB962C8B-B14F-4D97-AF65-F5344CB8AC3E}">
        <p14:creationId xmlns:p14="http://schemas.microsoft.com/office/powerpoint/2010/main" val="36388794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5166595F-F031-4AE8-B256-F1D8B782A272}" type="datetime1">
              <a:rPr lang="zh-CN" altLang="en-US" smtClean="0"/>
              <a:t>2025/8/14</a:t>
            </a:fld>
            <a:endParaRPr lang="en-GB" altLang="zh-CN"/>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EEDE7FF-34C5-472D-AF73-E1C8AF6D408A}" type="slidenum">
              <a:rPr lang="zh-CN" altLang="en-GB"/>
              <a:pPr>
                <a:defRPr/>
              </a:pPr>
              <a:t>‹#›</a:t>
            </a:fld>
            <a:endParaRPr lang="en-GB" altLang="zh-CN"/>
          </a:p>
        </p:txBody>
      </p:sp>
    </p:spTree>
    <p:extLst>
      <p:ext uri="{BB962C8B-B14F-4D97-AF65-F5344CB8AC3E}">
        <p14:creationId xmlns:p14="http://schemas.microsoft.com/office/powerpoint/2010/main" val="17649623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5489A6B3-5406-4D94-BDCC-0AEAD5CCE940}" type="datetime1">
              <a:rPr lang="zh-CN" altLang="en-US" smtClean="0"/>
              <a:t>2025/8/14</a:t>
            </a:fld>
            <a:endParaRPr lang="en-GB" altLang="zh-CN"/>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2A42FD3-5501-4466-B0EF-C693BF37ED6B}" type="slidenum">
              <a:rPr lang="zh-CN" altLang="en-GB"/>
              <a:pPr>
                <a:defRPr/>
              </a:pPr>
              <a:t>‹#›</a:t>
            </a:fld>
            <a:endParaRPr lang="en-GB" altLang="zh-CN"/>
          </a:p>
        </p:txBody>
      </p:sp>
    </p:spTree>
    <p:extLst>
      <p:ext uri="{BB962C8B-B14F-4D97-AF65-F5344CB8AC3E}">
        <p14:creationId xmlns:p14="http://schemas.microsoft.com/office/powerpoint/2010/main" val="16738848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5E38275F-0459-461F-AEE1-94B34F9CC112}" type="datetime1">
              <a:rPr lang="zh-CN" altLang="en-US" smtClean="0"/>
              <a:t>2025/8/14</a:t>
            </a:fld>
            <a:endParaRPr lang="en-GB" altLang="zh-CN"/>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F58A9E8-C34F-41AF-9746-A1FB7A48180C}" type="slidenum">
              <a:rPr lang="zh-CN" altLang="en-GB"/>
              <a:pPr>
                <a:defRPr/>
              </a:pPr>
              <a:t>‹#›</a:t>
            </a:fld>
            <a:endParaRPr lang="en-GB" altLang="zh-CN"/>
          </a:p>
        </p:txBody>
      </p:sp>
    </p:spTree>
    <p:extLst>
      <p:ext uri="{BB962C8B-B14F-4D97-AF65-F5344CB8AC3E}">
        <p14:creationId xmlns:p14="http://schemas.microsoft.com/office/powerpoint/2010/main" val="29481777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40366744-F8B4-45E6-A29F-9DBC67007B3A}" type="datetime1">
              <a:rPr lang="zh-CN" altLang="en-US" smtClean="0"/>
              <a:t>2025/8/14</a:t>
            </a:fld>
            <a:endParaRPr lang="en-GB" altLang="zh-CN"/>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E732A00-4582-4C21-9DFB-866BDFB9CEBD}" type="slidenum">
              <a:rPr lang="zh-CN" altLang="en-GB"/>
              <a:pPr>
                <a:defRPr/>
              </a:pPr>
              <a:t>‹#›</a:t>
            </a:fld>
            <a:endParaRPr lang="en-GB" altLang="zh-CN"/>
          </a:p>
        </p:txBody>
      </p:sp>
    </p:spTree>
    <p:extLst>
      <p:ext uri="{BB962C8B-B14F-4D97-AF65-F5344CB8AC3E}">
        <p14:creationId xmlns:p14="http://schemas.microsoft.com/office/powerpoint/2010/main" val="139345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GB"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GB"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B99A7DA4-2129-417B-818A-CCA9B45E70EE}"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2973602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39530845-D25D-4FED-967C-147222EBA8C8}" type="datetime1">
              <a:rPr lang="zh-CN" altLang="en-US" smtClean="0"/>
              <a:t>2025/8/14</a:t>
            </a:fld>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7060A92-70B3-4902-B975-49C587C007B9}" type="slidenum">
              <a:rPr lang="zh-CN" altLang="en-GB"/>
              <a:pPr>
                <a:defRPr/>
              </a:pPr>
              <a:t>‹#›</a:t>
            </a:fld>
            <a:endParaRPr lang="en-GB" altLang="zh-CN"/>
          </a:p>
        </p:txBody>
      </p:sp>
    </p:spTree>
    <p:extLst>
      <p:ext uri="{BB962C8B-B14F-4D97-AF65-F5344CB8AC3E}">
        <p14:creationId xmlns:p14="http://schemas.microsoft.com/office/powerpoint/2010/main" val="21487342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fld id="{C963910C-7A1D-4CFC-8491-78C42F1B83E1}" type="datetime1">
              <a:rPr lang="zh-CN" altLang="en-US" smtClean="0"/>
              <a:t>2025/8/14</a:t>
            </a:fld>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86A5C3A-53CC-4F9C-B68F-FBE0D5585B02}" type="slidenum">
              <a:rPr lang="zh-CN" altLang="en-GB"/>
              <a:pPr>
                <a:defRPr/>
              </a:pPr>
              <a:t>‹#›</a:t>
            </a:fld>
            <a:endParaRPr lang="en-GB" altLang="zh-CN"/>
          </a:p>
        </p:txBody>
      </p:sp>
    </p:spTree>
    <p:extLst>
      <p:ext uri="{BB962C8B-B14F-4D97-AF65-F5344CB8AC3E}">
        <p14:creationId xmlns:p14="http://schemas.microsoft.com/office/powerpoint/2010/main" val="3354886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a typeface="宋体" charset="-122"/>
              </a:defRPr>
            </a:lvl1pPr>
          </a:lstStyle>
          <a:p>
            <a:pPr fontAlgn="base">
              <a:spcBef>
                <a:spcPct val="0"/>
              </a:spcBef>
              <a:spcAft>
                <a:spcPct val="0"/>
              </a:spcAft>
            </a:pPr>
            <a:endParaRPr lang="en-GB" altLang="zh-CN">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a typeface="宋体" charset="-122"/>
              </a:defRPr>
            </a:lvl1pPr>
          </a:lstStyle>
          <a:p>
            <a:pPr fontAlgn="base">
              <a:spcBef>
                <a:spcPct val="0"/>
              </a:spcBef>
              <a:spcAft>
                <a:spcPct val="0"/>
              </a:spcAft>
            </a:pPr>
            <a:endParaRPr lang="en-GB" altLang="zh-CN">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ea typeface="宋体" charset="-122"/>
              </a:defRPr>
            </a:lvl1pPr>
          </a:lstStyle>
          <a:p>
            <a:pPr fontAlgn="base">
              <a:spcBef>
                <a:spcPct val="0"/>
              </a:spcBef>
              <a:spcAft>
                <a:spcPct val="0"/>
              </a:spcAft>
            </a:pPr>
            <a:fld id="{6975524F-C991-480D-AC43-5ECA7E168D21}" type="slidenum">
              <a:rPr lang="zh-CN" altLang="en-GB">
                <a:solidFill>
                  <a:srgbClr val="000000"/>
                </a:solidFill>
              </a:rPr>
              <a:pPr fontAlgn="base">
                <a:spcBef>
                  <a:spcPct val="0"/>
                </a:spcBef>
                <a:spcAft>
                  <a:spcPct val="0"/>
                </a:spcAft>
              </a:pPr>
              <a:t>‹#›</a:t>
            </a:fld>
            <a:endParaRPr lang="en-GB" altLang="zh-CN">
              <a:solidFill>
                <a:srgbClr val="000000"/>
              </a:solidFill>
            </a:endParaRPr>
          </a:p>
        </p:txBody>
      </p:sp>
    </p:spTree>
    <p:extLst>
      <p:ext uri="{BB962C8B-B14F-4D97-AF65-F5344CB8AC3E}">
        <p14:creationId xmlns:p14="http://schemas.microsoft.com/office/powerpoint/2010/main" val="1192198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zh-CN">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A071024-30CA-407D-9EC9-A4CF8752EEC4}" type="slidenum">
              <a:rPr lang="en-US" altLang="zh-CN">
                <a:solidFill>
                  <a:srgbClr val="000000"/>
                </a:solidFill>
              </a:rPr>
              <a:pPr fontAlgn="base">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7074038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charset="-122"/>
        </a:defRPr>
      </a:lvl2pPr>
      <a:lvl3pPr algn="ctr" rtl="0" fontAlgn="base">
        <a:spcBef>
          <a:spcPct val="0"/>
        </a:spcBef>
        <a:spcAft>
          <a:spcPct val="0"/>
        </a:spcAft>
        <a:defRPr sz="4400">
          <a:solidFill>
            <a:schemeClr val="tx2"/>
          </a:solidFill>
          <a:latin typeface="Arial" charset="0"/>
          <a:ea typeface="宋体" charset="-122"/>
        </a:defRPr>
      </a:lvl3pPr>
      <a:lvl4pPr algn="ctr" rtl="0" fontAlgn="base">
        <a:spcBef>
          <a:spcPct val="0"/>
        </a:spcBef>
        <a:spcAft>
          <a:spcPct val="0"/>
        </a:spcAft>
        <a:defRPr sz="4400">
          <a:solidFill>
            <a:schemeClr val="tx2"/>
          </a:solidFill>
          <a:latin typeface="Arial" charset="0"/>
          <a:ea typeface="宋体" charset="-122"/>
        </a:defRPr>
      </a:lvl4pPr>
      <a:lvl5pPr algn="ctr" rtl="0" fontAlgn="base">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a typeface="宋体" pitchFamily="2" charset="-122"/>
              </a:defRPr>
            </a:lvl1pPr>
          </a:lstStyle>
          <a:p>
            <a:pPr fontAlgn="base">
              <a:spcBef>
                <a:spcPct val="0"/>
              </a:spcBef>
              <a:spcAft>
                <a:spcPct val="0"/>
              </a:spcAft>
              <a:defRPr/>
            </a:pPr>
            <a:endParaRPr lang="en-GB" altLang="zh-CN">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a typeface="宋体" pitchFamily="2" charset="-122"/>
              </a:defRPr>
            </a:lvl1pPr>
          </a:lstStyle>
          <a:p>
            <a:pPr fontAlgn="base">
              <a:spcBef>
                <a:spcPct val="0"/>
              </a:spcBef>
              <a:spcAft>
                <a:spcPct val="0"/>
              </a:spcAft>
              <a:defRPr/>
            </a:pPr>
            <a:endParaRPr lang="en-GB" altLang="zh-CN">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ea typeface="宋体" pitchFamily="2" charset="-122"/>
              </a:defRPr>
            </a:lvl1pPr>
          </a:lstStyle>
          <a:p>
            <a:pPr fontAlgn="base">
              <a:spcBef>
                <a:spcPct val="0"/>
              </a:spcBef>
              <a:spcAft>
                <a:spcPct val="0"/>
              </a:spcAft>
              <a:defRPr/>
            </a:pPr>
            <a:fld id="{0C6A0A23-60E8-45A5-8E86-83736EA8BCF3}" type="slidenum">
              <a:rPr lang="zh-CN" altLang="en-GB">
                <a:solidFill>
                  <a:srgbClr val="000000"/>
                </a:solidFill>
              </a:rPr>
              <a:pPr fontAlgn="base">
                <a:spcBef>
                  <a:spcPct val="0"/>
                </a:spcBef>
                <a:spcAft>
                  <a:spcPct val="0"/>
                </a:spcAft>
                <a:defRPr/>
              </a:pPr>
              <a:t>‹#›</a:t>
            </a:fld>
            <a:endParaRPr lang="en-GB" altLang="zh-CN">
              <a:solidFill>
                <a:srgbClr val="000000"/>
              </a:solidFill>
            </a:endParaRPr>
          </a:p>
        </p:txBody>
      </p:sp>
    </p:spTree>
    <p:extLst>
      <p:ext uri="{BB962C8B-B14F-4D97-AF65-F5344CB8AC3E}">
        <p14:creationId xmlns:p14="http://schemas.microsoft.com/office/powerpoint/2010/main" val="255459884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a typeface="宋体" charset="-122"/>
              </a:defRPr>
            </a:lvl1pPr>
          </a:lstStyle>
          <a:p>
            <a:pPr fontAlgn="base">
              <a:spcBef>
                <a:spcPct val="0"/>
              </a:spcBef>
              <a:spcAft>
                <a:spcPct val="0"/>
              </a:spcAft>
            </a:pPr>
            <a:endParaRPr lang="en-GB" altLang="zh-CN">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a typeface="宋体" charset="-122"/>
              </a:defRPr>
            </a:lvl1pPr>
          </a:lstStyle>
          <a:p>
            <a:pPr fontAlgn="base">
              <a:spcBef>
                <a:spcPct val="0"/>
              </a:spcBef>
              <a:spcAft>
                <a:spcPct val="0"/>
              </a:spcAft>
            </a:pPr>
            <a:endParaRPr lang="en-GB" altLang="zh-CN">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ea typeface="宋体" charset="-122"/>
              </a:defRPr>
            </a:lvl1pPr>
          </a:lstStyle>
          <a:p>
            <a:pPr fontAlgn="base">
              <a:spcBef>
                <a:spcPct val="0"/>
              </a:spcBef>
              <a:spcAft>
                <a:spcPct val="0"/>
              </a:spcAft>
            </a:pPr>
            <a:fld id="{920B8013-A5E0-4122-B549-DA685675FEC4}" type="slidenum">
              <a:rPr lang="zh-CN" altLang="en-GB" smtClean="0">
                <a:solidFill>
                  <a:srgbClr val="000000"/>
                </a:solidFill>
              </a:rPr>
              <a:pPr fontAlgn="base">
                <a:spcBef>
                  <a:spcPct val="0"/>
                </a:spcBef>
                <a:spcAft>
                  <a:spcPct val="0"/>
                </a:spcAft>
              </a:pPr>
              <a:t>‹#›</a:t>
            </a:fld>
            <a:endParaRPr lang="en-GB" altLang="zh-CN">
              <a:solidFill>
                <a:srgbClr val="000000"/>
              </a:solidFill>
            </a:endParaRPr>
          </a:p>
        </p:txBody>
      </p:sp>
    </p:spTree>
    <p:extLst>
      <p:ext uri="{BB962C8B-B14F-4D97-AF65-F5344CB8AC3E}">
        <p14:creationId xmlns:p14="http://schemas.microsoft.com/office/powerpoint/2010/main" val="312787553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ea typeface="宋体" pitchFamily="2" charset="-122"/>
              </a:defRPr>
            </a:lvl1pPr>
          </a:lstStyle>
          <a:p>
            <a:pPr fontAlgn="base">
              <a:spcBef>
                <a:spcPct val="0"/>
              </a:spcBef>
              <a:spcAft>
                <a:spcPct val="0"/>
              </a:spcAft>
              <a:defRPr/>
            </a:pPr>
            <a:endParaRPr lang="en-GB" altLang="zh-CN"/>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ea typeface="宋体" pitchFamily="2" charset="-122"/>
              </a:defRPr>
            </a:lvl1pPr>
          </a:lstStyle>
          <a:p>
            <a:pPr fontAlgn="base">
              <a:spcBef>
                <a:spcPct val="0"/>
              </a:spcBef>
              <a:spcAft>
                <a:spcPct val="0"/>
              </a:spcAft>
              <a:defRPr/>
            </a:pPr>
            <a:endParaRPr lang="en-GB" altLang="zh-CN"/>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ea typeface="宋体" pitchFamily="2" charset="-122"/>
              </a:defRPr>
            </a:lvl1pPr>
          </a:lstStyle>
          <a:p>
            <a:pPr fontAlgn="base">
              <a:spcBef>
                <a:spcPct val="0"/>
              </a:spcBef>
              <a:spcAft>
                <a:spcPct val="0"/>
              </a:spcAft>
              <a:defRPr/>
            </a:pPr>
            <a:fld id="{359BE0D1-A52E-4683-BD66-0D7424BBFB46}" type="slidenum">
              <a:rPr lang="zh-CN" altLang="en-GB"/>
              <a:pPr fontAlgn="base">
                <a:spcBef>
                  <a:spcPct val="0"/>
                </a:spcBef>
                <a:spcAft>
                  <a:spcPct val="0"/>
                </a:spcAft>
                <a:defRPr/>
              </a:pPr>
              <a:t>‹#›</a:t>
            </a:fld>
            <a:endParaRPr lang="en-GB" altLang="zh-CN"/>
          </a:p>
        </p:txBody>
      </p:sp>
    </p:spTree>
    <p:extLst>
      <p:ext uri="{BB962C8B-B14F-4D97-AF65-F5344CB8AC3E}">
        <p14:creationId xmlns:p14="http://schemas.microsoft.com/office/powerpoint/2010/main" val="414634067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a typeface="宋体" pitchFamily="2" charset="-122"/>
              </a:defRPr>
            </a:lvl1pPr>
          </a:lstStyle>
          <a:p>
            <a:pPr fontAlgn="base">
              <a:spcBef>
                <a:spcPct val="0"/>
              </a:spcBef>
              <a:spcAft>
                <a:spcPct val="0"/>
              </a:spcAft>
              <a:defRPr/>
            </a:pPr>
            <a:endParaRPr lang="en-GB" altLang="zh-CN">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a typeface="宋体" pitchFamily="2" charset="-122"/>
              </a:defRPr>
            </a:lvl1pPr>
          </a:lstStyle>
          <a:p>
            <a:pPr fontAlgn="base">
              <a:spcBef>
                <a:spcPct val="0"/>
              </a:spcBef>
              <a:spcAft>
                <a:spcPct val="0"/>
              </a:spcAft>
              <a:defRPr/>
            </a:pPr>
            <a:endParaRPr lang="en-GB" altLang="zh-CN">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ea typeface="宋体" pitchFamily="2" charset="-122"/>
              </a:defRPr>
            </a:lvl1pPr>
          </a:lstStyle>
          <a:p>
            <a:pPr fontAlgn="base">
              <a:spcBef>
                <a:spcPct val="0"/>
              </a:spcBef>
              <a:spcAft>
                <a:spcPct val="0"/>
              </a:spcAft>
              <a:defRPr/>
            </a:pPr>
            <a:fld id="{F33CDA3C-4653-4D20-ADC2-59E4B4A83A47}" type="slidenum">
              <a:rPr lang="zh-CN" altLang="en-GB">
                <a:solidFill>
                  <a:srgbClr val="000000"/>
                </a:solidFill>
              </a:rPr>
              <a:pPr fontAlgn="base">
                <a:spcBef>
                  <a:spcPct val="0"/>
                </a:spcBef>
                <a:spcAft>
                  <a:spcPct val="0"/>
                </a:spcAft>
                <a:defRPr/>
              </a:pPr>
              <a:t>‹#›</a:t>
            </a:fld>
            <a:endParaRPr lang="en-GB" altLang="zh-CN">
              <a:solidFill>
                <a:srgbClr val="000000"/>
              </a:solidFill>
            </a:endParaRPr>
          </a:p>
        </p:txBody>
      </p:sp>
    </p:spTree>
    <p:extLst>
      <p:ext uri="{BB962C8B-B14F-4D97-AF65-F5344CB8AC3E}">
        <p14:creationId xmlns:p14="http://schemas.microsoft.com/office/powerpoint/2010/main" val="52590972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Arial" charset="0"/>
                <a:ea typeface="宋体" charset="-122"/>
              </a:defRPr>
            </a:lvl1pPr>
          </a:lstStyle>
          <a:p>
            <a:pPr>
              <a:defRPr/>
            </a:pPr>
            <a:endParaRPr lang="en-GB" altLang="zh-CN"/>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宋体" charset="-122"/>
              </a:defRPr>
            </a:lvl1pPr>
          </a:lstStyle>
          <a:p>
            <a:pPr>
              <a:defRPr/>
            </a:pPr>
            <a:endParaRPr lang="en-GB" altLang="zh-CN"/>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ea typeface="宋体" panose="02010600030101010101" pitchFamily="2" charset="-122"/>
              </a:defRPr>
            </a:lvl1pPr>
          </a:lstStyle>
          <a:p>
            <a:pPr>
              <a:defRPr/>
            </a:pPr>
            <a:fld id="{FFB4C48B-9CE2-4289-B181-069858D4E8E3}" type="slidenum">
              <a:rPr lang="zh-CN" altLang="en-GB"/>
              <a:pPr>
                <a:defRPr/>
              </a:pPr>
              <a:t>‹#›</a:t>
            </a:fld>
            <a:endParaRPr lang="en-GB" altLang="zh-CN"/>
          </a:p>
        </p:txBody>
      </p:sp>
    </p:spTree>
    <p:extLst>
      <p:ext uri="{BB962C8B-B14F-4D97-AF65-F5344CB8AC3E}">
        <p14:creationId xmlns:p14="http://schemas.microsoft.com/office/powerpoint/2010/main" val="120565945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ea typeface="宋体" pitchFamily="2" charset="-122"/>
              </a:defRPr>
            </a:lvl1pPr>
          </a:lstStyle>
          <a:p>
            <a:pPr fontAlgn="base">
              <a:spcBef>
                <a:spcPct val="0"/>
              </a:spcBef>
              <a:spcAft>
                <a:spcPct val="0"/>
              </a:spcAft>
              <a:defRPr/>
            </a:pPr>
            <a:fld id="{00AC0B02-7EAF-4FAD-A990-EA695C69A0AB}" type="datetime1">
              <a:rPr lang="zh-CN" altLang="en-US" smtClean="0"/>
              <a:t>2025/8/14</a:t>
            </a:fld>
            <a:endParaRPr lang="en-GB" altLang="zh-CN"/>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ea typeface="宋体" pitchFamily="2" charset="-122"/>
              </a:defRPr>
            </a:lvl1pPr>
          </a:lstStyle>
          <a:p>
            <a:pPr fontAlgn="base">
              <a:spcBef>
                <a:spcPct val="0"/>
              </a:spcBef>
              <a:spcAft>
                <a:spcPct val="0"/>
              </a:spcAft>
              <a:defRPr/>
            </a:pPr>
            <a:endParaRPr lang="en-GB" altLang="zh-CN"/>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ea typeface="宋体" pitchFamily="2" charset="-122"/>
              </a:defRPr>
            </a:lvl1pPr>
          </a:lstStyle>
          <a:p>
            <a:pPr fontAlgn="base">
              <a:spcBef>
                <a:spcPct val="0"/>
              </a:spcBef>
              <a:spcAft>
                <a:spcPct val="0"/>
              </a:spcAft>
              <a:defRPr/>
            </a:pPr>
            <a:fld id="{359BE0D1-A52E-4683-BD66-0D7424BBFB46}" type="slidenum">
              <a:rPr lang="zh-CN" altLang="en-GB"/>
              <a:pPr fontAlgn="base">
                <a:spcBef>
                  <a:spcPct val="0"/>
                </a:spcBef>
                <a:spcAft>
                  <a:spcPct val="0"/>
                </a:spcAft>
                <a:defRPr/>
              </a:pPr>
              <a:t>‹#›</a:t>
            </a:fld>
            <a:endParaRPr lang="en-GB" altLang="zh-CN"/>
          </a:p>
        </p:txBody>
      </p:sp>
    </p:spTree>
    <p:extLst>
      <p:ext uri="{BB962C8B-B14F-4D97-AF65-F5344CB8AC3E}">
        <p14:creationId xmlns:p14="http://schemas.microsoft.com/office/powerpoint/2010/main" val="255849474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0.png"/><Relationship Id="rId7" Type="http://schemas.openxmlformats.org/officeDocument/2006/relationships/image" Target="../media/image51.png"/><Relationship Id="rId2" Type="http://schemas.openxmlformats.org/officeDocument/2006/relationships/image" Target="../media/image19.png"/><Relationship Id="rId1" Type="http://schemas.openxmlformats.org/officeDocument/2006/relationships/slideLayout" Target="../slideLayouts/slideLayout43.xml"/><Relationship Id="rId6" Type="http://schemas.openxmlformats.org/officeDocument/2006/relationships/image" Target="../media/image13.emf"/><Relationship Id="rId5" Type="http://schemas.openxmlformats.org/officeDocument/2006/relationships/image" Target="../media/image22.jpg"/><Relationship Id="rId4" Type="http://schemas.openxmlformats.org/officeDocument/2006/relationships/image" Target="../media/image21.png"/><Relationship Id="rId9" Type="http://schemas.openxmlformats.org/officeDocument/2006/relationships/image" Target="../media/image5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1.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227.emf"/><Relationship Id="rId1" Type="http://schemas.openxmlformats.org/officeDocument/2006/relationships/slideLayout" Target="../slideLayouts/slideLayout87.xml"/><Relationship Id="rId5" Type="http://schemas.openxmlformats.org/officeDocument/2006/relationships/image" Target="../media/image175.png"/><Relationship Id="rId4" Type="http://schemas.openxmlformats.org/officeDocument/2006/relationships/image" Target="../media/image174.png"/></Relationships>
</file>

<file path=ppt/slides/_rels/slide102.xml.rels><?xml version="1.0" encoding="UTF-8" standalone="yes"?>
<Relationships xmlns="http://schemas.openxmlformats.org/package/2006/relationships"><Relationship Id="rId8" Type="http://schemas.openxmlformats.org/officeDocument/2006/relationships/image" Target="../media/image233.emf"/><Relationship Id="rId3" Type="http://schemas.openxmlformats.org/officeDocument/2006/relationships/image" Target="../media/image229.png"/><Relationship Id="rId7" Type="http://schemas.openxmlformats.org/officeDocument/2006/relationships/image" Target="../media/image232.emf"/><Relationship Id="rId2" Type="http://schemas.openxmlformats.org/officeDocument/2006/relationships/image" Target="../media/image228.emf"/><Relationship Id="rId1" Type="http://schemas.openxmlformats.org/officeDocument/2006/relationships/slideLayout" Target="../slideLayouts/slideLayout87.xml"/><Relationship Id="rId6" Type="http://schemas.openxmlformats.org/officeDocument/2006/relationships/image" Target="../media/image1020.png"/><Relationship Id="rId11" Type="http://schemas.openxmlformats.org/officeDocument/2006/relationships/image" Target="../media/image236.emf"/><Relationship Id="rId5" Type="http://schemas.openxmlformats.org/officeDocument/2006/relationships/image" Target="../media/image231.emf"/><Relationship Id="rId10" Type="http://schemas.openxmlformats.org/officeDocument/2006/relationships/image" Target="../media/image235.emf"/><Relationship Id="rId4" Type="http://schemas.openxmlformats.org/officeDocument/2006/relationships/image" Target="../media/image230.emf"/><Relationship Id="rId9" Type="http://schemas.openxmlformats.org/officeDocument/2006/relationships/image" Target="../media/image234.emf"/></Relationships>
</file>

<file path=ppt/slides/_rels/slide103.xml.rels><?xml version="1.0" encoding="UTF-8" standalone="yes"?>
<Relationships xmlns="http://schemas.openxmlformats.org/package/2006/relationships"><Relationship Id="rId3" Type="http://schemas.openxmlformats.org/officeDocument/2006/relationships/image" Target="../media/image238.emf"/><Relationship Id="rId2" Type="http://schemas.openxmlformats.org/officeDocument/2006/relationships/image" Target="../media/image237.emf"/><Relationship Id="rId1" Type="http://schemas.openxmlformats.org/officeDocument/2006/relationships/slideLayout" Target="../slideLayouts/slideLayout87.xml"/><Relationship Id="rId4" Type="http://schemas.openxmlformats.org/officeDocument/2006/relationships/image" Target="../media/image239.emf"/></Relationships>
</file>

<file path=ppt/slides/_rels/slide104.xml.rels><?xml version="1.0" encoding="UTF-8" standalone="yes"?>
<Relationships xmlns="http://schemas.openxmlformats.org/package/2006/relationships"><Relationship Id="rId8" Type="http://schemas.openxmlformats.org/officeDocument/2006/relationships/image" Target="../media/image241.emf"/><Relationship Id="rId3" Type="http://schemas.openxmlformats.org/officeDocument/2006/relationships/image" Target="../media/image431.png"/><Relationship Id="rId7" Type="http://schemas.openxmlformats.org/officeDocument/2006/relationships/image" Target="../media/image471.png"/><Relationship Id="rId2" Type="http://schemas.openxmlformats.org/officeDocument/2006/relationships/image" Target="../media/image420.png"/><Relationship Id="rId1" Type="http://schemas.openxmlformats.org/officeDocument/2006/relationships/slideLayout" Target="../slideLayouts/slideLayout87.xml"/><Relationship Id="rId6" Type="http://schemas.openxmlformats.org/officeDocument/2006/relationships/image" Target="../media/image460.png"/><Relationship Id="rId5" Type="http://schemas.openxmlformats.org/officeDocument/2006/relationships/image" Target="../media/image240.emf"/><Relationship Id="rId4" Type="http://schemas.openxmlformats.org/officeDocument/2006/relationships/image" Target="../media/image440.png"/><Relationship Id="rId9" Type="http://schemas.openxmlformats.org/officeDocument/2006/relationships/image" Target="../media/image242.emf"/></Relationships>
</file>

<file path=ppt/slides/_rels/slide105.xml.rels><?xml version="1.0" encoding="UTF-8" standalone="yes"?>
<Relationships xmlns="http://schemas.openxmlformats.org/package/2006/relationships"><Relationship Id="rId8" Type="http://schemas.openxmlformats.org/officeDocument/2006/relationships/image" Target="../media/image560.png"/><Relationship Id="rId3" Type="http://schemas.openxmlformats.org/officeDocument/2006/relationships/image" Target="../media/image244.emf"/><Relationship Id="rId7" Type="http://schemas.openxmlformats.org/officeDocument/2006/relationships/image" Target="../media/image550.png"/><Relationship Id="rId2" Type="http://schemas.openxmlformats.org/officeDocument/2006/relationships/image" Target="../media/image243.emf"/><Relationship Id="rId1" Type="http://schemas.openxmlformats.org/officeDocument/2006/relationships/slideLayout" Target="../slideLayouts/slideLayout87.xml"/><Relationship Id="rId6" Type="http://schemas.openxmlformats.org/officeDocument/2006/relationships/image" Target="../media/image540.png"/><Relationship Id="rId5" Type="http://schemas.openxmlformats.org/officeDocument/2006/relationships/image" Target="../media/image530.png"/><Relationship Id="rId10" Type="http://schemas.openxmlformats.org/officeDocument/2006/relationships/image" Target="../media/image58.png"/><Relationship Id="rId4" Type="http://schemas.openxmlformats.org/officeDocument/2006/relationships/image" Target="../media/image520.png"/><Relationship Id="rId9" Type="http://schemas.openxmlformats.org/officeDocument/2006/relationships/image" Target="../media/image570.png"/></Relationships>
</file>

<file path=ppt/slides/_rels/slide10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245.emf"/><Relationship Id="rId1" Type="http://schemas.openxmlformats.org/officeDocument/2006/relationships/slideLayout" Target="../slideLayouts/slideLayout87.xml"/><Relationship Id="rId5" Type="http://schemas.openxmlformats.org/officeDocument/2006/relationships/image" Target="../media/image450.png"/><Relationship Id="rId4" Type="http://schemas.openxmlformats.org/officeDocument/2006/relationships/image" Target="../media/image246.emf"/></Relationships>
</file>

<file path=ppt/slides/_rels/slide107.xml.rels><?xml version="1.0" encoding="UTF-8" standalone="yes"?>
<Relationships xmlns="http://schemas.openxmlformats.org/package/2006/relationships"><Relationship Id="rId2" Type="http://schemas.openxmlformats.org/officeDocument/2006/relationships/image" Target="../media/image247.emf"/><Relationship Id="rId1" Type="http://schemas.openxmlformats.org/officeDocument/2006/relationships/slideLayout" Target="../slideLayouts/slideLayout87.xml"/></Relationships>
</file>

<file path=ppt/slides/_rels/slide10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248.emf"/><Relationship Id="rId1" Type="http://schemas.openxmlformats.org/officeDocument/2006/relationships/slideLayout" Target="../slideLayouts/slideLayout87.xml"/><Relationship Id="rId5" Type="http://schemas.openxmlformats.org/officeDocument/2006/relationships/image" Target="../media/image249.emf"/><Relationship Id="rId4" Type="http://schemas.openxmlformats.org/officeDocument/2006/relationships/image" Target="../media/image193.png"/></Relationships>
</file>

<file path=ppt/slides/_rels/slide109.xml.rels><?xml version="1.0" encoding="UTF-8" standalone="yes"?>
<Relationships xmlns="http://schemas.openxmlformats.org/package/2006/relationships"><Relationship Id="rId3" Type="http://schemas.openxmlformats.org/officeDocument/2006/relationships/image" Target="../media/image250.emf"/><Relationship Id="rId2" Type="http://schemas.openxmlformats.org/officeDocument/2006/relationships/image" Target="../media/image195.png"/><Relationship Id="rId1" Type="http://schemas.openxmlformats.org/officeDocument/2006/relationships/slideLayout" Target="../slideLayouts/slideLayout87.xml"/><Relationship Id="rId4" Type="http://schemas.openxmlformats.org/officeDocument/2006/relationships/image" Target="../media/image251.emf"/></Relationships>
</file>

<file path=ppt/slides/_rels/slide1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png"/><Relationship Id="rId1" Type="http://schemas.openxmlformats.org/officeDocument/2006/relationships/slideLayout" Target="../slideLayouts/slideLayout32.xml"/><Relationship Id="rId4" Type="http://schemas.openxmlformats.org/officeDocument/2006/relationships/image" Target="../media/image25.wmf"/></Relationships>
</file>

<file path=ppt/slides/_rels/slide110.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252.emf"/><Relationship Id="rId1" Type="http://schemas.openxmlformats.org/officeDocument/2006/relationships/slideLayout" Target="../slideLayouts/slideLayout87.xml"/></Relationships>
</file>

<file path=ppt/slides/_rels/slide111.xml.rels><?xml version="1.0" encoding="UTF-8" standalone="yes"?>
<Relationships xmlns="http://schemas.openxmlformats.org/package/2006/relationships"><Relationship Id="rId3" Type="http://schemas.openxmlformats.org/officeDocument/2006/relationships/image" Target="../media/image253.emf"/><Relationship Id="rId2" Type="http://schemas.openxmlformats.org/officeDocument/2006/relationships/image" Target="../media/image610.png"/><Relationship Id="rId1" Type="http://schemas.openxmlformats.org/officeDocument/2006/relationships/slideLayout" Target="../slideLayouts/slideLayout87.xml"/></Relationships>
</file>

<file path=ppt/slides/_rels/slide112.xml.rels><?xml version="1.0" encoding="UTF-8" standalone="yes"?>
<Relationships xmlns="http://schemas.openxmlformats.org/package/2006/relationships"><Relationship Id="rId3" Type="http://schemas.openxmlformats.org/officeDocument/2006/relationships/image" Target="../media/image255.emf"/><Relationship Id="rId2" Type="http://schemas.openxmlformats.org/officeDocument/2006/relationships/image" Target="../media/image254.emf"/><Relationship Id="rId1" Type="http://schemas.openxmlformats.org/officeDocument/2006/relationships/slideLayout" Target="../slideLayouts/slideLayout87.xml"/></Relationships>
</file>

<file path=ppt/slides/_rels/slide113.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56.emf"/><Relationship Id="rId1" Type="http://schemas.openxmlformats.org/officeDocument/2006/relationships/slideLayout" Target="../slideLayouts/slideLayout8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3.emf"/><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46.emf"/><Relationship Id="rId1" Type="http://schemas.openxmlformats.org/officeDocument/2006/relationships/slideLayout" Target="../slideLayouts/slideLayout54.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65.xml"/><Relationship Id="rId6" Type="http://schemas.openxmlformats.org/officeDocument/2006/relationships/image" Target="../media/image89.png"/><Relationship Id="rId5" Type="http://schemas.openxmlformats.org/officeDocument/2006/relationships/image" Target="../media/image56.jpe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0.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emf"/><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20.xml"/><Relationship Id="rId5" Type="http://schemas.openxmlformats.org/officeDocument/2006/relationships/image" Target="../media/image700.png"/><Relationship Id="rId4" Type="http://schemas.openxmlformats.org/officeDocument/2006/relationships/image" Target="../media/image690.png"/></Relationships>
</file>

<file path=ppt/slides/_rels/slide35.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image" Target="../media/image710.png"/><Relationship Id="rId1" Type="http://schemas.openxmlformats.org/officeDocument/2006/relationships/slideLayout" Target="../slideLayouts/slideLayout20.xml"/><Relationship Id="rId5" Type="http://schemas.openxmlformats.org/officeDocument/2006/relationships/image" Target="../media/image74.png"/><Relationship Id="rId4" Type="http://schemas.openxmlformats.org/officeDocument/2006/relationships/image" Target="../media/image730.png"/></Relationships>
</file>

<file path=ppt/slides/_rels/slide36.xml.rels><?xml version="1.0" encoding="UTF-8" standalone="yes"?>
<Relationships xmlns="http://schemas.openxmlformats.org/package/2006/relationships"><Relationship Id="rId2" Type="http://schemas.openxmlformats.org/officeDocument/2006/relationships/image" Target="../media/image750.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0.png"/><Relationship Id="rId1" Type="http://schemas.openxmlformats.org/officeDocument/2006/relationships/slideLayout" Target="../slideLayouts/slideLayout20.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0.xml"/><Relationship Id="rId5" Type="http://schemas.openxmlformats.org/officeDocument/2006/relationships/image" Target="../media/image84.png"/><Relationship Id="rId4" Type="http://schemas.openxmlformats.org/officeDocument/2006/relationships/image" Target="../media/image7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0.xml"/><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emf"/><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png"/><Relationship Id="rId1" Type="http://schemas.openxmlformats.org/officeDocument/2006/relationships/slideLayout" Target="../slideLayouts/slideLayout32.xml"/><Relationship Id="rId4" Type="http://schemas.openxmlformats.org/officeDocument/2006/relationships/image" Target="../media/image25.wmf"/></Relationships>
</file>

<file path=ppt/slides/_rels/slide4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28.png"/><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emf"/><Relationship Id="rId2" Type="http://schemas.openxmlformats.org/officeDocument/2006/relationships/image" Target="../media/image44.png"/><Relationship Id="rId1" Type="http://schemas.openxmlformats.org/officeDocument/2006/relationships/slideLayout" Target="../slideLayouts/slideLayout43.xml"/><Relationship Id="rId6" Type="http://schemas.openxmlformats.org/officeDocument/2006/relationships/image" Target="../media/image8.jpeg"/><Relationship Id="rId11" Type="http://schemas.openxmlformats.org/officeDocument/2006/relationships/image" Target="../media/image13.emf"/><Relationship Id="rId5" Type="http://schemas.openxmlformats.org/officeDocument/2006/relationships/image" Target="../media/image7.png"/><Relationship Id="rId10" Type="http://schemas.openxmlformats.org/officeDocument/2006/relationships/image" Target="../media/image12.jpg"/><Relationship Id="rId4" Type="http://schemas.openxmlformats.org/officeDocument/2006/relationships/image" Target="../media/image6.png"/><Relationship Id="rId9" Type="http://schemas.openxmlformats.org/officeDocument/2006/relationships/image" Target="../media/image1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png"/><Relationship Id="rId1" Type="http://schemas.openxmlformats.org/officeDocument/2006/relationships/slideLayout" Target="../slideLayouts/slideLayout20.xml"/><Relationship Id="rId6" Type="http://schemas.openxmlformats.org/officeDocument/2006/relationships/image" Target="../media/image109.wmf"/><Relationship Id="rId5" Type="http://schemas.openxmlformats.org/officeDocument/2006/relationships/image" Target="../media/image108.png"/><Relationship Id="rId4" Type="http://schemas.openxmlformats.org/officeDocument/2006/relationships/image" Target="../media/image107.wmf"/></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wmf"/><Relationship Id="rId1" Type="http://schemas.openxmlformats.org/officeDocument/2006/relationships/slideLayout" Target="../slideLayouts/slideLayout20.xml"/><Relationship Id="rId4" Type="http://schemas.openxmlformats.org/officeDocument/2006/relationships/image" Target="../media/image112.wmf"/></Relationships>
</file>

<file path=ppt/slides/_rels/slide5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0.xml"/><Relationship Id="rId4" Type="http://schemas.openxmlformats.org/officeDocument/2006/relationships/image" Target="../media/image113.png"/></Relationships>
</file>

<file path=ppt/slides/_rels/slide54.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slideLayout" Target="../slideLayouts/slideLayout20.xml"/><Relationship Id="rId4" Type="http://schemas.openxmlformats.org/officeDocument/2006/relationships/image" Target="../media/image116.wmf"/></Relationships>
</file>

<file path=ppt/slides/_rels/slide55.x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wmf"/><Relationship Id="rId1" Type="http://schemas.openxmlformats.org/officeDocument/2006/relationships/slideLayout" Target="../slideLayouts/slideLayout20.xml"/><Relationship Id="rId5" Type="http://schemas.openxmlformats.org/officeDocument/2006/relationships/image" Target="../media/image121.emf"/><Relationship Id="rId4" Type="http://schemas.openxmlformats.org/officeDocument/2006/relationships/image" Target="../media/image120.wmf"/></Relationships>
</file>

<file path=ppt/slides/_rels/slide59.xml.rels><?xml version="1.0" encoding="UTF-8" standalone="yes"?>
<Relationships xmlns="http://schemas.openxmlformats.org/package/2006/relationships"><Relationship Id="rId8" Type="http://schemas.openxmlformats.org/officeDocument/2006/relationships/image" Target="../media/image128.emf"/><Relationship Id="rId13" Type="http://schemas.openxmlformats.org/officeDocument/2006/relationships/image" Target="../media/image133.emf"/><Relationship Id="rId3" Type="http://schemas.openxmlformats.org/officeDocument/2006/relationships/image" Target="../media/image123.emf"/><Relationship Id="rId7" Type="http://schemas.openxmlformats.org/officeDocument/2006/relationships/image" Target="../media/image127.emf"/><Relationship Id="rId12" Type="http://schemas.openxmlformats.org/officeDocument/2006/relationships/image" Target="../media/image132.emf"/><Relationship Id="rId2" Type="http://schemas.openxmlformats.org/officeDocument/2006/relationships/image" Target="../media/image122.emf"/><Relationship Id="rId1" Type="http://schemas.openxmlformats.org/officeDocument/2006/relationships/slideLayout" Target="../slideLayouts/slideLayout20.xml"/><Relationship Id="rId6" Type="http://schemas.openxmlformats.org/officeDocument/2006/relationships/image" Target="../media/image126.emf"/><Relationship Id="rId11" Type="http://schemas.openxmlformats.org/officeDocument/2006/relationships/image" Target="../media/image131.emf"/><Relationship Id="rId5" Type="http://schemas.openxmlformats.org/officeDocument/2006/relationships/image" Target="../media/image125.emf"/><Relationship Id="rId10" Type="http://schemas.openxmlformats.org/officeDocument/2006/relationships/image" Target="../media/image130.emf"/><Relationship Id="rId4" Type="http://schemas.openxmlformats.org/officeDocument/2006/relationships/image" Target="../media/image124.emf"/><Relationship Id="rId9" Type="http://schemas.openxmlformats.org/officeDocument/2006/relationships/image" Target="../media/image129.emf"/></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5.png"/><Relationship Id="rId21" Type="http://schemas.openxmlformats.org/officeDocument/2006/relationships/image" Target="../media/image35.png"/><Relationship Id="rId7" Type="http://schemas.openxmlformats.org/officeDocument/2006/relationships/image" Target="../media/image9.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image" Target="../media/image44.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43.xml"/><Relationship Id="rId6" Type="http://schemas.openxmlformats.org/officeDocument/2006/relationships/image" Target="../media/image8.jpeg"/><Relationship Id="rId11" Type="http://schemas.openxmlformats.org/officeDocument/2006/relationships/image" Target="../media/image25.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5.emf"/><Relationship Id="rId19"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13.emf"/><Relationship Id="rId14" Type="http://schemas.openxmlformats.org/officeDocument/2006/relationships/image" Target="../media/image28.png"/></Relationships>
</file>

<file path=ppt/slides/_rels/slide60.xml.rels><?xml version="1.0" encoding="UTF-8" standalone="yes"?>
<Relationships xmlns="http://schemas.openxmlformats.org/package/2006/relationships"><Relationship Id="rId2" Type="http://schemas.openxmlformats.org/officeDocument/2006/relationships/image" Target="../media/image134.wmf"/><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0.xml"/><Relationship Id="rId5" Type="http://schemas.openxmlformats.org/officeDocument/2006/relationships/image" Target="../media/image159.png"/><Relationship Id="rId4" Type="http://schemas.openxmlformats.org/officeDocument/2006/relationships/image" Target="../media/image137.wmf"/></Relationships>
</file>

<file path=ppt/slides/_rels/slide62.xml.rels><?xml version="1.0" encoding="UTF-8" standalone="yes"?>
<Relationships xmlns="http://schemas.openxmlformats.org/package/2006/relationships"><Relationship Id="rId3" Type="http://schemas.openxmlformats.org/officeDocument/2006/relationships/image" Target="../media/image139.wmf"/><Relationship Id="rId7" Type="http://schemas.openxmlformats.org/officeDocument/2006/relationships/image" Target="../media/image113.png"/><Relationship Id="rId2" Type="http://schemas.openxmlformats.org/officeDocument/2006/relationships/image" Target="../media/image138.wmf"/><Relationship Id="rId1" Type="http://schemas.openxmlformats.org/officeDocument/2006/relationships/slideLayout" Target="../slideLayouts/slideLayout20.xml"/><Relationship Id="rId6" Type="http://schemas.openxmlformats.org/officeDocument/2006/relationships/image" Target="../media/image144.wmf"/><Relationship Id="rId5" Type="http://schemas.openxmlformats.org/officeDocument/2006/relationships/image" Target="../media/image143.wmf"/><Relationship Id="rId4" Type="http://schemas.openxmlformats.org/officeDocument/2006/relationships/image" Target="../media/image142.png"/></Relationships>
</file>

<file path=ppt/slides/_rels/slide63.xml.rels><?xml version="1.0" encoding="UTF-8" standalone="yes"?>
<Relationships xmlns="http://schemas.openxmlformats.org/package/2006/relationships"><Relationship Id="rId3" Type="http://schemas.openxmlformats.org/officeDocument/2006/relationships/image" Target="../media/image146.wmf"/><Relationship Id="rId7" Type="http://schemas.openxmlformats.org/officeDocument/2006/relationships/image" Target="../media/image169.png"/><Relationship Id="rId2" Type="http://schemas.openxmlformats.org/officeDocument/2006/relationships/image" Target="../media/image145.png"/><Relationship Id="rId1" Type="http://schemas.openxmlformats.org/officeDocument/2006/relationships/slideLayout" Target="../slideLayouts/slideLayout20.xml"/><Relationship Id="rId6" Type="http://schemas.openxmlformats.org/officeDocument/2006/relationships/image" Target="../media/image149.wmf"/><Relationship Id="rId5" Type="http://schemas.openxmlformats.org/officeDocument/2006/relationships/image" Target="../media/image148.wmf"/><Relationship Id="rId4" Type="http://schemas.openxmlformats.org/officeDocument/2006/relationships/image" Target="../media/image147.wmf"/></Relationships>
</file>

<file path=ppt/slides/_rels/slide64.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image" Target="../media/image150.pn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image" Target="../media/image152.wmf"/><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image" Target="../media/image154.wmf"/><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image" Target="../media/image156.wmf"/><Relationship Id="rId2" Type="http://schemas.openxmlformats.org/officeDocument/2006/relationships/image" Target="../media/image155.png"/><Relationship Id="rId1" Type="http://schemas.openxmlformats.org/officeDocument/2006/relationships/slideLayout" Target="../slideLayouts/slideLayout20.xml"/><Relationship Id="rId4" Type="http://schemas.openxmlformats.org/officeDocument/2006/relationships/image" Target="../media/image157.wmf"/></Relationships>
</file>

<file path=ppt/slides/_rels/slide6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43.xml"/><Relationship Id="rId6" Type="http://schemas.openxmlformats.org/officeDocument/2006/relationships/image" Target="../media/image8.jpeg"/><Relationship Id="rId11" Type="http://schemas.openxmlformats.org/officeDocument/2006/relationships/image" Target="../media/image16.jpeg"/><Relationship Id="rId5" Type="http://schemas.openxmlformats.org/officeDocument/2006/relationships/image" Target="../media/image7.pn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13.emf"/><Relationship Id="rId14" Type="http://schemas.openxmlformats.org/officeDocument/2006/relationships/image" Target="../media/image41.png"/></Relationships>
</file>

<file path=ppt/slides/_rels/slide70.xml.rels><?xml version="1.0" encoding="UTF-8" standalone="yes"?>
<Relationships xmlns="http://schemas.openxmlformats.org/package/2006/relationships"><Relationship Id="rId2" Type="http://schemas.openxmlformats.org/officeDocument/2006/relationships/image" Target="../media/image161.wmf"/><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62.wmf"/><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image" Target="../media/image163.png"/><Relationship Id="rId1" Type="http://schemas.openxmlformats.org/officeDocument/2006/relationships/slideLayout" Target="../slideLayouts/slideLayout20.xml"/><Relationship Id="rId4" Type="http://schemas.openxmlformats.org/officeDocument/2006/relationships/image" Target="../media/image165.wmf"/></Relationships>
</file>

<file path=ppt/slides/_rels/slide73.xml.rels><?xml version="1.0" encoding="UTF-8" standalone="yes"?>
<Relationships xmlns="http://schemas.openxmlformats.org/package/2006/relationships"><Relationship Id="rId2" Type="http://schemas.openxmlformats.org/officeDocument/2006/relationships/image" Target="../media/image166.wmf"/><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2" Type="http://schemas.openxmlformats.org/officeDocument/2006/relationships/image" Target="../media/image167.wmf"/><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image" Target="../media/image168.emf"/><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2" Type="http://schemas.openxmlformats.org/officeDocument/2006/relationships/image" Target="../media/image170.emf"/><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2" Type="http://schemas.openxmlformats.org/officeDocument/2006/relationships/image" Target="../media/image171.wmf"/><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image" Target="../media/image172.wmf"/><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4.png"/><Relationship Id="rId1" Type="http://schemas.openxmlformats.org/officeDocument/2006/relationships/slideLayout" Target="../slideLayouts/slideLayout43.xml"/><Relationship Id="rId6" Type="http://schemas.openxmlformats.org/officeDocument/2006/relationships/image" Target="../media/image8.jpeg"/><Relationship Id="rId5" Type="http://schemas.openxmlformats.org/officeDocument/2006/relationships/image" Target="../media/image7.png"/><Relationship Id="rId10" Type="http://schemas.openxmlformats.org/officeDocument/2006/relationships/image" Target="../media/image13.emf"/><Relationship Id="rId4" Type="http://schemas.openxmlformats.org/officeDocument/2006/relationships/image" Target="../media/image6.png"/><Relationship Id="rId9" Type="http://schemas.openxmlformats.org/officeDocument/2006/relationships/image" Target="../media/image42.png"/></Relationships>
</file>

<file path=ppt/slides/_rels/slide80.x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image" Target="../media/image173.emf"/><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image" Target="../media/image176.wmf"/><Relationship Id="rId2" Type="http://schemas.openxmlformats.org/officeDocument/2006/relationships/image" Target="../media/image175.wmf"/><Relationship Id="rId1" Type="http://schemas.openxmlformats.org/officeDocument/2006/relationships/slideLayout" Target="../slideLayouts/slideLayout76.xml"/><Relationship Id="rId6" Type="http://schemas.openxmlformats.org/officeDocument/2006/relationships/image" Target="../media/image179.emf"/><Relationship Id="rId5" Type="http://schemas.openxmlformats.org/officeDocument/2006/relationships/image" Target="../media/image178.png"/><Relationship Id="rId4" Type="http://schemas.openxmlformats.org/officeDocument/2006/relationships/image" Target="../media/image177.png"/></Relationships>
</file>

<file path=ppt/slides/_rels/slide83.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image" Target="../media/image180.wmf"/><Relationship Id="rId1" Type="http://schemas.openxmlformats.org/officeDocument/2006/relationships/slideLayout" Target="../slideLayouts/slideLayout76.xml"/></Relationships>
</file>

<file path=ppt/slides/_rels/slide84.xml.rels><?xml version="1.0" encoding="UTF-8" standalone="yes"?>
<Relationships xmlns="http://schemas.openxmlformats.org/package/2006/relationships"><Relationship Id="rId2" Type="http://schemas.openxmlformats.org/officeDocument/2006/relationships/image" Target="../media/image182.wmf"/><Relationship Id="rId1" Type="http://schemas.openxmlformats.org/officeDocument/2006/relationships/slideLayout" Target="../slideLayouts/slideLayout76.xml"/></Relationships>
</file>

<file path=ppt/slides/_rels/slide8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emf"/><Relationship Id="rId1" Type="http://schemas.openxmlformats.org/officeDocument/2006/relationships/slideLayout" Target="../slideLayouts/slideLayout76.xml"/><Relationship Id="rId5" Type="http://schemas.openxmlformats.org/officeDocument/2006/relationships/image" Target="../media/image13.png"/><Relationship Id="rId4" Type="http://schemas.openxmlformats.org/officeDocument/2006/relationships/image" Target="../media/image185.wmf"/></Relationships>
</file>

<file path=ppt/slides/_rels/slide86.xml.rels><?xml version="1.0" encoding="UTF-8" standalone="yes"?>
<Relationships xmlns="http://schemas.openxmlformats.org/package/2006/relationships"><Relationship Id="rId2" Type="http://schemas.openxmlformats.org/officeDocument/2006/relationships/image" Target="../media/image186.wmf"/><Relationship Id="rId1" Type="http://schemas.openxmlformats.org/officeDocument/2006/relationships/slideLayout" Target="../slideLayouts/slideLayout76.xml"/></Relationships>
</file>

<file path=ppt/slides/_rels/slide87.x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image" Target="../media/image187.wmf"/><Relationship Id="rId1" Type="http://schemas.openxmlformats.org/officeDocument/2006/relationships/slideLayout" Target="../slideLayouts/slideLayout76.xml"/><Relationship Id="rId5" Type="http://schemas.openxmlformats.org/officeDocument/2006/relationships/image" Target="../media/image190.wmf"/><Relationship Id="rId4" Type="http://schemas.openxmlformats.org/officeDocument/2006/relationships/image" Target="../media/image189.wmf"/></Relationships>
</file>

<file path=ppt/slides/_rels/slide88.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image" Target="../media/image191.emf"/><Relationship Id="rId1" Type="http://schemas.openxmlformats.org/officeDocument/2006/relationships/slideLayout" Target="../slideLayouts/slideLayout76.xml"/><Relationship Id="rId5" Type="http://schemas.openxmlformats.org/officeDocument/2006/relationships/image" Target="../media/image194.emf"/><Relationship Id="rId4" Type="http://schemas.openxmlformats.org/officeDocument/2006/relationships/image" Target="../media/image193.emf"/></Relationships>
</file>

<file path=ppt/slides/_rels/slide89.xml.rels><?xml version="1.0" encoding="UTF-8" standalone="yes"?>
<Relationships xmlns="http://schemas.openxmlformats.org/package/2006/relationships"><Relationship Id="rId3" Type="http://schemas.openxmlformats.org/officeDocument/2006/relationships/image" Target="../media/image196.wmf"/><Relationship Id="rId2" Type="http://schemas.openxmlformats.org/officeDocument/2006/relationships/image" Target="../media/image195.wmf"/><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43.xml"/><Relationship Id="rId5" Type="http://schemas.openxmlformats.org/officeDocument/2006/relationships/image" Target="../media/image46.png"/><Relationship Id="rId4" Type="http://schemas.openxmlformats.org/officeDocument/2006/relationships/image" Target="../media/image45.png"/></Relationships>
</file>

<file path=ppt/slides/_rels/slide90.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image" Target="../media/image198.png"/><Relationship Id="rId7" Type="http://schemas.openxmlformats.org/officeDocument/2006/relationships/image" Target="../media/image202.wmf"/><Relationship Id="rId2" Type="http://schemas.openxmlformats.org/officeDocument/2006/relationships/image" Target="../media/image197.wmf"/><Relationship Id="rId1" Type="http://schemas.openxmlformats.org/officeDocument/2006/relationships/slideLayout" Target="../slideLayouts/slideLayout76.xml"/><Relationship Id="rId6" Type="http://schemas.openxmlformats.org/officeDocument/2006/relationships/image" Target="../media/image201.wmf"/><Relationship Id="rId5" Type="http://schemas.openxmlformats.org/officeDocument/2006/relationships/image" Target="../media/image200.wmf"/><Relationship Id="rId10" Type="http://schemas.openxmlformats.org/officeDocument/2006/relationships/image" Target="../media/image205.wmf"/><Relationship Id="rId4" Type="http://schemas.openxmlformats.org/officeDocument/2006/relationships/image" Target="../media/image199.png"/><Relationship Id="rId9" Type="http://schemas.openxmlformats.org/officeDocument/2006/relationships/image" Target="../media/image204.wmf"/></Relationships>
</file>

<file path=ppt/slides/_rels/slide9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6.xml"/></Relationships>
</file>

<file path=ppt/slides/_rels/slide9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8" Type="http://schemas.openxmlformats.org/officeDocument/2006/relationships/image" Target="../media/image214.emf"/><Relationship Id="rId3" Type="http://schemas.openxmlformats.org/officeDocument/2006/relationships/image" Target="../media/image209.emf"/><Relationship Id="rId7" Type="http://schemas.openxmlformats.org/officeDocument/2006/relationships/image" Target="../media/image213.emf"/><Relationship Id="rId2" Type="http://schemas.openxmlformats.org/officeDocument/2006/relationships/image" Target="../media/image208.emf"/><Relationship Id="rId1" Type="http://schemas.openxmlformats.org/officeDocument/2006/relationships/slideLayout" Target="../slideLayouts/slideLayout87.xml"/><Relationship Id="rId6" Type="http://schemas.openxmlformats.org/officeDocument/2006/relationships/image" Target="../media/image212.emf"/><Relationship Id="rId5" Type="http://schemas.openxmlformats.org/officeDocument/2006/relationships/image" Target="../media/image211.emf"/><Relationship Id="rId4" Type="http://schemas.openxmlformats.org/officeDocument/2006/relationships/image" Target="../media/image210.e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96.x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image" Target="../media/image215.emf"/><Relationship Id="rId1" Type="http://schemas.openxmlformats.org/officeDocument/2006/relationships/slideLayout" Target="../slideLayouts/slideLayout87.xml"/><Relationship Id="rId5" Type="http://schemas.openxmlformats.org/officeDocument/2006/relationships/image" Target="../media/image218.emf"/><Relationship Id="rId4" Type="http://schemas.openxmlformats.org/officeDocument/2006/relationships/image" Target="../media/image217.emf"/></Relationships>
</file>

<file path=ppt/slides/_rels/slide97.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image" Target="../media/image219.emf"/><Relationship Id="rId1" Type="http://schemas.openxmlformats.org/officeDocument/2006/relationships/slideLayout" Target="../slideLayouts/slideLayout87.xml"/><Relationship Id="rId6" Type="http://schemas.openxmlformats.org/officeDocument/2006/relationships/image" Target="../media/image990.png"/><Relationship Id="rId5" Type="http://schemas.openxmlformats.org/officeDocument/2006/relationships/image" Target="../media/image980.png"/><Relationship Id="rId4" Type="http://schemas.openxmlformats.org/officeDocument/2006/relationships/image" Target="../media/image218.emf"/></Relationships>
</file>

<file path=ppt/slides/_rels/slide98.xml.rels><?xml version="1.0" encoding="UTF-8" standalone="yes"?>
<Relationships xmlns="http://schemas.openxmlformats.org/package/2006/relationships"><Relationship Id="rId3" Type="http://schemas.openxmlformats.org/officeDocument/2006/relationships/image" Target="../media/image222.png"/><Relationship Id="rId7" Type="http://schemas.openxmlformats.org/officeDocument/2006/relationships/image" Target="../media/image217.emf"/><Relationship Id="rId2" Type="http://schemas.openxmlformats.org/officeDocument/2006/relationships/image" Target="../media/image221.emf"/><Relationship Id="rId1" Type="http://schemas.openxmlformats.org/officeDocument/2006/relationships/slideLayout" Target="../slideLayouts/slideLayout87.xml"/><Relationship Id="rId6" Type="http://schemas.openxmlformats.org/officeDocument/2006/relationships/image" Target="../media/image224.emf"/><Relationship Id="rId5" Type="http://schemas.openxmlformats.org/officeDocument/2006/relationships/image" Target="../media/image223.emf"/><Relationship Id="rId4" Type="http://schemas.openxmlformats.org/officeDocument/2006/relationships/image" Target="../media/image114.png"/></Relationships>
</file>

<file path=ppt/slides/_rels/slide99.xml.rels><?xml version="1.0" encoding="UTF-8" standalone="yes"?>
<Relationships xmlns="http://schemas.openxmlformats.org/package/2006/relationships"><Relationship Id="rId3" Type="http://schemas.openxmlformats.org/officeDocument/2006/relationships/image" Target="../media/image226.emf"/><Relationship Id="rId2" Type="http://schemas.openxmlformats.org/officeDocument/2006/relationships/image" Target="../media/image225.emf"/><Relationship Id="rId1" Type="http://schemas.openxmlformats.org/officeDocument/2006/relationships/slideLayout" Target="../slideLayouts/slideLayout87.xml"/><Relationship Id="rId4" Type="http://schemas.openxmlformats.org/officeDocument/2006/relationships/image" Target="../media/image2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subTitle" idx="1"/>
          </p:nvPr>
        </p:nvSpPr>
        <p:spPr>
          <a:xfrm>
            <a:off x="2352675" y="3140076"/>
            <a:ext cx="7704138" cy="2881313"/>
          </a:xfrm>
        </p:spPr>
        <p:txBody>
          <a:bodyPr/>
          <a:lstStyle/>
          <a:p>
            <a:pPr>
              <a:lnSpc>
                <a:spcPct val="80000"/>
              </a:lnSpc>
              <a:spcBef>
                <a:spcPct val="25000"/>
              </a:spcBef>
              <a:spcAft>
                <a:spcPct val="20000"/>
              </a:spcAft>
            </a:pPr>
            <a:r>
              <a:rPr lang="en-GB" altLang="zh-CN" b="1" dirty="0" err="1">
                <a:solidFill>
                  <a:schemeClr val="accent2"/>
                </a:solidFill>
                <a:latin typeface="Calibri" pitchFamily="34" charset="0"/>
                <a:ea typeface="宋体" charset="-122"/>
              </a:rPr>
              <a:t>Qiang</a:t>
            </a:r>
            <a:r>
              <a:rPr lang="en-GB" altLang="zh-CN" b="1" dirty="0">
                <a:solidFill>
                  <a:schemeClr val="accent2"/>
                </a:solidFill>
                <a:latin typeface="Calibri" pitchFamily="34" charset="0"/>
                <a:ea typeface="宋体" charset="-122"/>
              </a:rPr>
              <a:t> Zhao</a:t>
            </a:r>
          </a:p>
          <a:p>
            <a:pPr>
              <a:lnSpc>
                <a:spcPct val="80000"/>
              </a:lnSpc>
              <a:spcBef>
                <a:spcPct val="30000"/>
              </a:spcBef>
              <a:spcAft>
                <a:spcPct val="20000"/>
              </a:spcAft>
            </a:pPr>
            <a:r>
              <a:rPr lang="en-GB" altLang="zh-CN" sz="2400" b="1" dirty="0">
                <a:solidFill>
                  <a:schemeClr val="accent2"/>
                </a:solidFill>
                <a:latin typeface="Calibri" pitchFamily="34" charset="0"/>
                <a:ea typeface="宋体" charset="-122"/>
              </a:rPr>
              <a:t>Institute of High Energy Physics, CAS </a:t>
            </a:r>
          </a:p>
          <a:p>
            <a:pPr>
              <a:lnSpc>
                <a:spcPct val="90000"/>
              </a:lnSpc>
              <a:spcBef>
                <a:spcPct val="30000"/>
              </a:spcBef>
            </a:pPr>
            <a:endParaRPr lang="en-GB" altLang="zh-CN" sz="2400" b="1" dirty="0">
              <a:solidFill>
                <a:schemeClr val="accent2"/>
              </a:solidFill>
              <a:latin typeface="Calibri" pitchFamily="34" charset="0"/>
              <a:ea typeface="宋体" charset="-122"/>
            </a:endParaRPr>
          </a:p>
          <a:p>
            <a:pPr>
              <a:lnSpc>
                <a:spcPct val="90000"/>
              </a:lnSpc>
              <a:spcBef>
                <a:spcPct val="30000"/>
              </a:spcBef>
            </a:pPr>
            <a:r>
              <a:rPr lang="en-GB" altLang="zh-CN" sz="2400" b="1" i="1" dirty="0">
                <a:solidFill>
                  <a:schemeClr val="accent2"/>
                </a:solidFill>
                <a:latin typeface="Calibri" pitchFamily="34" charset="0"/>
                <a:ea typeface="宋体" charset="-122"/>
              </a:rPr>
              <a:t>zhaoq</a:t>
            </a:r>
            <a:r>
              <a:rPr lang="en-GB" altLang="zh-CN" sz="2400" b="1" dirty="0">
                <a:solidFill>
                  <a:schemeClr val="accent2"/>
                </a:solidFill>
                <a:latin typeface="Calibri" pitchFamily="34" charset="0"/>
                <a:ea typeface="宋体" charset="-122"/>
              </a:rPr>
              <a:t>@</a:t>
            </a:r>
            <a:r>
              <a:rPr lang="en-GB" altLang="zh-CN" sz="2400" b="1" i="1" dirty="0">
                <a:solidFill>
                  <a:schemeClr val="accent2"/>
                </a:solidFill>
                <a:latin typeface="Calibri" pitchFamily="34" charset="0"/>
                <a:ea typeface="宋体" charset="-122"/>
              </a:rPr>
              <a:t>ihep.ac.cn</a:t>
            </a:r>
          </a:p>
          <a:p>
            <a:pPr>
              <a:lnSpc>
                <a:spcPct val="80000"/>
              </a:lnSpc>
              <a:spcBef>
                <a:spcPct val="25000"/>
              </a:spcBef>
            </a:pPr>
            <a:endParaRPr lang="en-GB" altLang="zh-CN" sz="2400" b="1" dirty="0">
              <a:solidFill>
                <a:schemeClr val="accent2"/>
              </a:solidFill>
              <a:latin typeface="Calibri" pitchFamily="34" charset="0"/>
              <a:ea typeface="宋体" charset="-122"/>
            </a:endParaRPr>
          </a:p>
        </p:txBody>
      </p:sp>
      <p:sp>
        <p:nvSpPr>
          <p:cNvPr id="222211" name="Text Box 3"/>
          <p:cNvSpPr txBox="1">
            <a:spLocks noChangeArrowheads="1"/>
          </p:cNvSpPr>
          <p:nvPr/>
        </p:nvSpPr>
        <p:spPr bwMode="auto">
          <a:xfrm>
            <a:off x="1919289" y="1719264"/>
            <a:ext cx="8459787" cy="701675"/>
          </a:xfrm>
          <a:prstGeom prst="rect">
            <a:avLst/>
          </a:prstGeom>
          <a:solidFill>
            <a:srgbClr val="CCECFF"/>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FFCC"/>
                </a:solidFill>
                <a:miter lim="800000"/>
                <a:headEnd/>
                <a:tailEnd/>
              </a14:hiddenLine>
            </a:ext>
          </a:extLst>
        </p:spPr>
        <p:txBody>
          <a:bodyPr>
            <a:spAutoFit/>
          </a:bodyPr>
          <a:lstStyle/>
          <a:p>
            <a:pPr algn="ctr" eaLnBrk="0" fontAlgn="base" hangingPunct="0">
              <a:spcBef>
                <a:spcPct val="0"/>
              </a:spcBef>
              <a:spcAft>
                <a:spcPct val="0"/>
              </a:spcAft>
            </a:pPr>
            <a:r>
              <a:rPr lang="en-US" altLang="zh-CN" sz="4000" b="1" dirty="0">
                <a:solidFill>
                  <a:srgbClr val="333399"/>
                </a:solidFill>
                <a:latin typeface="Calibri" pitchFamily="34" charset="0"/>
                <a:ea typeface="宋体" charset="-122"/>
              </a:rPr>
              <a:t>Quark model for hadrons</a:t>
            </a:r>
            <a:endParaRPr lang="en-GB" altLang="zh-CN" sz="4000" b="1" dirty="0">
              <a:solidFill>
                <a:srgbClr val="333399"/>
              </a:solidFill>
              <a:latin typeface="Calibri" pitchFamily="34" charset="0"/>
              <a:ea typeface="宋体" charset="-122"/>
            </a:endParaRPr>
          </a:p>
        </p:txBody>
      </p:sp>
      <p:sp>
        <p:nvSpPr>
          <p:cNvPr id="222212" name="AutoShape 4" descr="photo_original_bridge_FCPPL_rogne"/>
          <p:cNvSpPr>
            <a:spLocks noChangeAspect="1" noChangeArrowheads="1"/>
          </p:cNvSpPr>
          <p:nvPr/>
        </p:nvSpPr>
        <p:spPr bwMode="auto">
          <a:xfrm>
            <a:off x="4667250" y="2000250"/>
            <a:ext cx="2857500" cy="28575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b="1">
              <a:solidFill>
                <a:srgbClr val="000000"/>
              </a:solidFill>
            </a:endParaRPr>
          </a:p>
        </p:txBody>
      </p:sp>
      <p:sp>
        <p:nvSpPr>
          <p:cNvPr id="222213" name="AutoShape 5" descr="photo_original_bridge_FCPPL_rogne"/>
          <p:cNvSpPr>
            <a:spLocks noChangeAspect="1" noChangeArrowheads="1"/>
          </p:cNvSpPr>
          <p:nvPr/>
        </p:nvSpPr>
        <p:spPr bwMode="auto">
          <a:xfrm>
            <a:off x="4667250" y="2000250"/>
            <a:ext cx="2857500" cy="28575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zh-CN" altLang="en-US" b="1">
              <a:solidFill>
                <a:srgbClr val="000000"/>
              </a:solidFill>
            </a:endParaRPr>
          </a:p>
        </p:txBody>
      </p:sp>
      <p:pic>
        <p:nvPicPr>
          <p:cNvPr id="222214" name="Picture 6" descr="ihep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6" y="90488"/>
            <a:ext cx="1139825" cy="766762"/>
          </a:xfrm>
          <a:prstGeom prst="rect">
            <a:avLst/>
          </a:prstGeom>
          <a:noFill/>
          <a:extLst>
            <a:ext uri="{909E8E84-426E-40DD-AFC4-6F175D3DCCD1}">
              <a14:hiddenFill xmlns:a14="http://schemas.microsoft.com/office/drawing/2010/main">
                <a:solidFill>
                  <a:srgbClr val="FFFFFF"/>
                </a:solidFill>
              </a14:hiddenFill>
            </a:ext>
          </a:extLst>
        </p:spPr>
      </p:pic>
      <p:pic>
        <p:nvPicPr>
          <p:cNvPr id="222215" name="Picture 7" descr="ihep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913" y="115888"/>
            <a:ext cx="3200400" cy="476250"/>
          </a:xfrm>
          <a:prstGeom prst="rect">
            <a:avLst/>
          </a:prstGeom>
          <a:noFill/>
          <a:extLst>
            <a:ext uri="{909E8E84-426E-40DD-AFC4-6F175D3DCCD1}">
              <a14:hiddenFill xmlns:a14="http://schemas.microsoft.com/office/drawing/2010/main">
                <a:solidFill>
                  <a:srgbClr val="FFFFFF"/>
                </a:solidFill>
              </a14:hiddenFill>
            </a:ext>
          </a:extLst>
        </p:spPr>
      </p:pic>
      <p:sp>
        <p:nvSpPr>
          <p:cNvPr id="222216" name="Text Box 8"/>
          <p:cNvSpPr txBox="1">
            <a:spLocks noChangeArrowheads="1"/>
          </p:cNvSpPr>
          <p:nvPr/>
        </p:nvSpPr>
        <p:spPr bwMode="auto">
          <a:xfrm>
            <a:off x="2840038" y="573088"/>
            <a:ext cx="32496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1600" b="1" i="1">
                <a:solidFill>
                  <a:srgbClr val="969696"/>
                </a:solidFill>
                <a:effectLst>
                  <a:outerShdw blurRad="38100" dist="38100" dir="2700000" algn="tl">
                    <a:srgbClr val="C0C0C0"/>
                  </a:outerShdw>
                </a:effectLst>
                <a:latin typeface="Calibri" pitchFamily="34" charset="0"/>
                <a:ea typeface="宋体" charset="-122"/>
              </a:rPr>
              <a:t>Institute of High Energy Physics, CAS</a:t>
            </a:r>
            <a:endParaRPr lang="en-GB" altLang="zh-CN" sz="1600" b="1" i="1">
              <a:solidFill>
                <a:srgbClr val="969696"/>
              </a:solidFill>
              <a:effectLst>
                <a:outerShdw blurRad="38100" dist="38100" dir="2700000" algn="tl">
                  <a:srgbClr val="C0C0C0"/>
                </a:outerShdw>
              </a:effectLst>
              <a:latin typeface="Calibri" pitchFamily="34" charset="0"/>
              <a:ea typeface="宋体" charset="-122"/>
            </a:endParaRPr>
          </a:p>
        </p:txBody>
      </p:sp>
      <p:sp>
        <p:nvSpPr>
          <p:cNvPr id="222217" name="Text Box 9"/>
          <p:cNvSpPr txBox="1">
            <a:spLocks noChangeArrowheads="1"/>
          </p:cNvSpPr>
          <p:nvPr/>
        </p:nvSpPr>
        <p:spPr bwMode="auto">
          <a:xfrm>
            <a:off x="3791744" y="5891282"/>
            <a:ext cx="7129462" cy="70788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fontAlgn="base" hangingPunct="0">
              <a:spcBef>
                <a:spcPct val="50000"/>
              </a:spcBef>
              <a:spcAft>
                <a:spcPct val="0"/>
              </a:spcAft>
            </a:pPr>
            <a:r>
              <a:rPr lang="zh-CN" altLang="en-US" sz="1600" b="1" dirty="0">
                <a:solidFill>
                  <a:srgbClr val="333399"/>
                </a:solidFill>
                <a:latin typeface="Comic Sans MS" pitchFamily="66" charset="0"/>
                <a:ea typeface="宋体" charset="-122"/>
              </a:rPr>
              <a:t>理论物理专款前沿讲习班</a:t>
            </a:r>
            <a:endParaRPr lang="en-US" altLang="zh-CN" sz="1600" b="1" dirty="0">
              <a:solidFill>
                <a:srgbClr val="333399"/>
              </a:solidFill>
              <a:latin typeface="Comic Sans MS" pitchFamily="66" charset="0"/>
              <a:ea typeface="宋体" charset="-122"/>
            </a:endParaRPr>
          </a:p>
          <a:p>
            <a:pPr algn="r" eaLnBrk="0" fontAlgn="base" hangingPunct="0">
              <a:spcBef>
                <a:spcPct val="50000"/>
              </a:spcBef>
              <a:spcAft>
                <a:spcPct val="0"/>
              </a:spcAft>
            </a:pPr>
            <a:r>
              <a:rPr lang="en-US" altLang="zh-CN" sz="1600" b="1" dirty="0">
                <a:solidFill>
                  <a:srgbClr val="333399"/>
                </a:solidFill>
                <a:latin typeface="Comic Sans MS" pitchFamily="66" charset="0"/>
                <a:ea typeface="宋体" charset="-122"/>
              </a:rPr>
              <a:t>2025.08.19.</a:t>
            </a:r>
            <a:r>
              <a:rPr lang="zh-CN" altLang="en-US" sz="1600" b="1" dirty="0">
                <a:solidFill>
                  <a:srgbClr val="333399"/>
                </a:solidFill>
                <a:latin typeface="Comic Sans MS" pitchFamily="66" charset="0"/>
                <a:ea typeface="宋体" charset="-122"/>
              </a:rPr>
              <a:t>郑州</a:t>
            </a:r>
            <a:endParaRPr lang="en-US" altLang="zh-CN" sz="1600" b="1" dirty="0">
              <a:solidFill>
                <a:srgbClr val="333399"/>
              </a:solidFill>
              <a:latin typeface="Comic Sans MS" pitchFamily="66" charset="0"/>
              <a:ea typeface="宋体" charset="-122"/>
            </a:endParaRPr>
          </a:p>
        </p:txBody>
      </p:sp>
      <p:pic>
        <p:nvPicPr>
          <p:cNvPr id="222218" name="Picture 10" descr="cas_logo"/>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12125" y="44451"/>
            <a:ext cx="2592387" cy="1001713"/>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p:txBody>
          <a:bodyPr/>
          <a:lstStyle/>
          <a:p>
            <a:fld id="{42C01068-B8BE-442C-B378-B9339F306026}" type="slidenum">
              <a:rPr lang="zh-CN" altLang="en-GB" smtClean="0">
                <a:solidFill>
                  <a:srgbClr val="000000"/>
                </a:solidFill>
              </a:rPr>
              <a:pPr/>
              <a:t>1</a:t>
            </a:fld>
            <a:endParaRPr lang="en-GB" altLang="zh-CN" dirty="0">
              <a:solidFill>
                <a:srgbClr val="000000"/>
              </a:solidFill>
            </a:endParaRPr>
          </a:p>
        </p:txBody>
      </p:sp>
      <p:pic>
        <p:nvPicPr>
          <p:cNvPr id="1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6266" y="108731"/>
            <a:ext cx="1215135" cy="1207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2428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7485" y="1055689"/>
            <a:ext cx="14287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5"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4885" y="979489"/>
            <a:ext cx="137160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6"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85" y="750890"/>
            <a:ext cx="12192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7" name="Text Box 5"/>
          <p:cNvSpPr txBox="1">
            <a:spLocks noChangeArrowheads="1"/>
          </p:cNvSpPr>
          <p:nvPr/>
        </p:nvSpPr>
        <p:spPr bwMode="auto">
          <a:xfrm>
            <a:off x="2187575" y="188913"/>
            <a:ext cx="89274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rPr>
              <a:t>1961: Gell-Mann, </a:t>
            </a:r>
            <a:r>
              <a:rPr kumimoji="0" lang="en-US" altLang="zh-CN" sz="2400" b="1" i="0" u="none" strike="noStrike" kern="0" cap="none" spc="0" normalizeH="0" baseline="0" noProof="0" dirty="0" err="1">
                <a:ln>
                  <a:noFill/>
                </a:ln>
                <a:solidFill>
                  <a:srgbClr val="333399"/>
                </a:solidFill>
                <a:effectLst/>
                <a:uLnTx/>
                <a:uFillTx/>
                <a:latin typeface="Calibri" pitchFamily="34" charset="0"/>
                <a:ea typeface="宋体" charset="-122"/>
              </a:rPr>
              <a:t>Nishijima</a:t>
            </a: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rPr>
              <a:t> &amp; </a:t>
            </a:r>
            <a:r>
              <a:rPr kumimoji="0" lang="en-US" altLang="zh-CN" sz="2400" b="1" i="0" u="none" strike="noStrike" kern="0" cap="none" spc="0" normalizeH="0" baseline="0" noProof="0" dirty="0" err="1">
                <a:ln>
                  <a:noFill/>
                </a:ln>
                <a:solidFill>
                  <a:srgbClr val="333399"/>
                </a:solidFill>
                <a:effectLst/>
                <a:uLnTx/>
                <a:uFillTx/>
                <a:latin typeface="Calibri" pitchFamily="34" charset="0"/>
                <a:ea typeface="宋体" charset="-122"/>
              </a:rPr>
              <a:t>Nee’man</a:t>
            </a: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rPr>
              <a:t>:  The Eightfold Way (</a:t>
            </a:r>
            <a:r>
              <a:rPr kumimoji="0" lang="zh-CN" altLang="en-US" sz="2400" b="1" i="0" u="none" strike="noStrike" kern="0" cap="none" spc="0" normalizeH="0" baseline="0" noProof="0" dirty="0">
                <a:ln>
                  <a:noFill/>
                </a:ln>
                <a:solidFill>
                  <a:srgbClr val="333399"/>
                </a:solidFill>
                <a:effectLst/>
                <a:uLnTx/>
                <a:uFillTx/>
                <a:latin typeface="Calibri" pitchFamily="34" charset="0"/>
                <a:ea typeface="宋体" charset="-122"/>
              </a:rPr>
              <a:t>八重法</a:t>
            </a: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rPr>
              <a:t>) </a:t>
            </a:r>
          </a:p>
        </p:txBody>
      </p:sp>
      <p:sp>
        <p:nvSpPr>
          <p:cNvPr id="279558" name="Text Box 6"/>
          <p:cNvSpPr txBox="1">
            <a:spLocks noChangeArrowheads="1"/>
          </p:cNvSpPr>
          <p:nvPr/>
        </p:nvSpPr>
        <p:spPr bwMode="auto">
          <a:xfrm>
            <a:off x="1992314" y="2466975"/>
            <a:ext cx="24320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400" b="0" i="0" u="none" strike="noStrike" kern="0" cap="none" spc="0" normalizeH="0" baseline="0" noProof="0" dirty="0">
                <a:ln>
                  <a:noFill/>
                </a:ln>
                <a:solidFill>
                  <a:srgbClr val="0000FF"/>
                </a:solidFill>
                <a:effectLst/>
                <a:uLnTx/>
                <a:uFillTx/>
                <a:latin typeface="Calibri" pitchFamily="34" charset="0"/>
                <a:ea typeface="宋体" charset="-122"/>
              </a:rPr>
              <a:t>三类轻味夸克：</a:t>
            </a:r>
            <a:endParaRPr kumimoji="0" lang="en-GB" altLang="zh-CN" sz="2400" b="0" i="0" u="none" strike="noStrike" kern="0" cap="none" spc="0" normalizeH="0" baseline="0" noProof="0" dirty="0">
              <a:ln>
                <a:noFill/>
              </a:ln>
              <a:solidFill>
                <a:srgbClr val="0000FF"/>
              </a:solidFill>
              <a:effectLst/>
              <a:uLnTx/>
              <a:uFillTx/>
              <a:latin typeface="Calibri" pitchFamily="34" charset="0"/>
              <a:ea typeface="宋体" charset="-122"/>
            </a:endParaRPr>
          </a:p>
        </p:txBody>
      </p:sp>
      <p:sp>
        <p:nvSpPr>
          <p:cNvPr id="279560" name="Text Box 8"/>
          <p:cNvSpPr txBox="1">
            <a:spLocks noChangeArrowheads="1"/>
          </p:cNvSpPr>
          <p:nvPr/>
        </p:nvSpPr>
        <p:spPr bwMode="auto">
          <a:xfrm>
            <a:off x="403371" y="5067338"/>
            <a:ext cx="6250429"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0" fontAlgn="base" latinLnBrk="0" hangingPunct="0">
              <a:lnSpc>
                <a:spcPct val="100000"/>
              </a:lnSpc>
              <a:spcBef>
                <a:spcPct val="0"/>
              </a:spcBef>
              <a:spcAft>
                <a:spcPts val="600"/>
              </a:spcAft>
              <a:buClrTx/>
              <a:buSzTx/>
              <a:buFontTx/>
              <a:buNone/>
              <a:tabLst/>
              <a:defRPr/>
            </a:pPr>
            <a:r>
              <a:rPr kumimoji="0" lang="zh-CN" altLang="en-US" sz="2000" b="1" i="0" u="none" strike="noStrike" kern="0" cap="none" spc="0" normalizeH="0" baseline="0" noProof="0" dirty="0">
                <a:ln>
                  <a:noFill/>
                </a:ln>
                <a:solidFill>
                  <a:srgbClr val="CC0000"/>
                </a:solidFill>
                <a:effectLst/>
                <a:uLnTx/>
                <a:uFillTx/>
                <a:latin typeface="Calibri" pitchFamily="34" charset="0"/>
                <a:ea typeface="宋体" charset="-122"/>
              </a:rPr>
              <a:t>夸克的基本性质：</a:t>
            </a:r>
            <a:endParaRPr kumimoji="0" lang="en-US" altLang="zh-CN" sz="2000" b="1" i="0" u="none" strike="noStrike" kern="0" cap="none" spc="0" normalizeH="0" baseline="0" noProof="0" dirty="0">
              <a:ln>
                <a:noFill/>
              </a:ln>
              <a:solidFill>
                <a:srgbClr val="CC0000"/>
              </a:solidFill>
              <a:effectLst/>
              <a:uLnTx/>
              <a:uFillTx/>
              <a:latin typeface="Calibri" pitchFamily="34" charset="0"/>
              <a:ea typeface="宋体" charset="-122"/>
            </a:endParaRPr>
          </a:p>
          <a:p>
            <a:pPr marL="0" marR="0" lvl="0" indent="0" defTabSz="914400" eaLnBrk="0" fontAlgn="base" latinLnBrk="0" hangingPunct="0">
              <a:lnSpc>
                <a:spcPct val="100000"/>
              </a:lnSpc>
              <a:spcBef>
                <a:spcPct val="0"/>
              </a:spcBef>
              <a:spcAft>
                <a:spcPts val="600"/>
              </a:spcAft>
              <a:buClrTx/>
              <a:buSzTx/>
              <a:buFontTx/>
              <a:buNone/>
              <a:tabLst/>
              <a:defRPr/>
            </a:pPr>
            <a:r>
              <a:rPr kumimoji="0" lang="en-US" altLang="zh-CN" sz="2000" b="1" i="0" u="none" strike="noStrike" kern="0" cap="none" spc="0" normalizeH="0" baseline="0" noProof="0" dirty="0">
                <a:ln>
                  <a:noFill/>
                </a:ln>
                <a:solidFill>
                  <a:srgbClr val="CC0000"/>
                </a:solidFill>
                <a:effectLst/>
                <a:uLnTx/>
                <a:uFillTx/>
                <a:latin typeface="Calibri" pitchFamily="34" charset="0"/>
                <a:ea typeface="宋体" charset="-122"/>
              </a:rPr>
              <a:t>1</a:t>
            </a:r>
            <a:r>
              <a:rPr kumimoji="0" lang="zh-CN" altLang="en-US" sz="2000" b="1" i="0" u="none" strike="noStrike" kern="0" cap="none" spc="0" normalizeH="0" baseline="0" noProof="0" dirty="0">
                <a:ln>
                  <a:noFill/>
                </a:ln>
                <a:solidFill>
                  <a:srgbClr val="CC0000"/>
                </a:solidFill>
                <a:effectLst/>
                <a:uLnTx/>
                <a:uFillTx/>
                <a:latin typeface="Calibri" pitchFamily="34" charset="0"/>
                <a:ea typeface="宋体" charset="-122"/>
              </a:rPr>
              <a:t>）具有</a:t>
            </a:r>
            <a:r>
              <a:rPr kumimoji="0" lang="en-US" altLang="zh-CN" sz="2000" b="1" i="0" u="none" strike="noStrike" kern="0" cap="none" spc="0" normalizeH="0" baseline="0" noProof="0" dirty="0">
                <a:ln>
                  <a:noFill/>
                </a:ln>
                <a:solidFill>
                  <a:srgbClr val="CC0000"/>
                </a:solidFill>
                <a:effectLst/>
                <a:uLnTx/>
                <a:uFillTx/>
                <a:latin typeface="Calibri" pitchFamily="34" charset="0"/>
                <a:ea typeface="宋体" charset="-122"/>
              </a:rPr>
              <a:t>1/2</a:t>
            </a:r>
            <a:r>
              <a:rPr kumimoji="0" lang="zh-CN" altLang="en-US" sz="2000" b="1" i="0" u="none" strike="noStrike" kern="0" cap="none" spc="0" normalizeH="0" baseline="0" noProof="0" dirty="0">
                <a:ln>
                  <a:noFill/>
                </a:ln>
                <a:solidFill>
                  <a:srgbClr val="CC0000"/>
                </a:solidFill>
                <a:effectLst/>
                <a:uLnTx/>
                <a:uFillTx/>
                <a:latin typeface="Calibri" pitchFamily="34" charset="0"/>
                <a:ea typeface="宋体" charset="-122"/>
              </a:rPr>
              <a:t>自旋，重子数为</a:t>
            </a:r>
            <a:r>
              <a:rPr kumimoji="0" lang="en-US" altLang="zh-CN" sz="2000" b="1" i="0" u="none" strike="noStrike" kern="0" cap="none" spc="0" normalizeH="0" baseline="0" noProof="0" dirty="0">
                <a:ln>
                  <a:noFill/>
                </a:ln>
                <a:solidFill>
                  <a:srgbClr val="CC0000"/>
                </a:solidFill>
                <a:effectLst/>
                <a:uLnTx/>
                <a:uFillTx/>
                <a:latin typeface="Calibri" pitchFamily="34" charset="0"/>
                <a:ea typeface="宋体" charset="-122"/>
              </a:rPr>
              <a:t>1/3</a:t>
            </a:r>
            <a:r>
              <a:rPr kumimoji="0" lang="zh-CN" altLang="en-US" sz="2000" b="1" i="0" u="none" strike="noStrike" kern="0" cap="none" spc="0" normalizeH="0" baseline="0" noProof="0" dirty="0">
                <a:ln>
                  <a:noFill/>
                </a:ln>
                <a:solidFill>
                  <a:srgbClr val="CC0000"/>
                </a:solidFill>
                <a:effectLst/>
                <a:uLnTx/>
                <a:uFillTx/>
                <a:latin typeface="Calibri" pitchFamily="34" charset="0"/>
                <a:ea typeface="宋体" charset="-122"/>
              </a:rPr>
              <a:t>；</a:t>
            </a:r>
            <a:endParaRPr kumimoji="0" lang="en-US" altLang="zh-CN" sz="2000" b="1" i="0" u="none" strike="noStrike" kern="0" cap="none" spc="0" normalizeH="0" baseline="0" noProof="0" dirty="0">
              <a:ln>
                <a:noFill/>
              </a:ln>
              <a:solidFill>
                <a:srgbClr val="CC0000"/>
              </a:solidFill>
              <a:effectLst/>
              <a:uLnTx/>
              <a:uFillTx/>
              <a:latin typeface="Calibri" pitchFamily="34" charset="0"/>
              <a:ea typeface="宋体" charset="-122"/>
            </a:endParaRPr>
          </a:p>
          <a:p>
            <a:pPr marL="0" marR="0" lvl="0" indent="0" defTabSz="914400" eaLnBrk="0" fontAlgn="base" latinLnBrk="0" hangingPunct="0">
              <a:lnSpc>
                <a:spcPct val="100000"/>
              </a:lnSpc>
              <a:spcBef>
                <a:spcPct val="0"/>
              </a:spcBef>
              <a:spcAft>
                <a:spcPts val="600"/>
              </a:spcAft>
              <a:buClrTx/>
              <a:buSzTx/>
              <a:buFontTx/>
              <a:buNone/>
              <a:tabLst/>
              <a:defRPr/>
            </a:pPr>
            <a:r>
              <a:rPr kumimoji="0" lang="en-US" altLang="zh-CN" sz="2000" b="1" i="0" u="none" strike="noStrike" kern="0" cap="none" spc="0" normalizeH="0" baseline="0" noProof="0" dirty="0">
                <a:ln>
                  <a:noFill/>
                </a:ln>
                <a:solidFill>
                  <a:srgbClr val="CC0000"/>
                </a:solidFill>
                <a:effectLst/>
                <a:uLnTx/>
                <a:uFillTx/>
                <a:latin typeface="Calibri" pitchFamily="34" charset="0"/>
                <a:ea typeface="宋体" charset="-122"/>
              </a:rPr>
              <a:t>2</a:t>
            </a:r>
            <a:r>
              <a:rPr kumimoji="0" lang="zh-CN" altLang="en-US" sz="2000" b="1" i="0" u="none" strike="noStrike" kern="0" cap="none" spc="0" normalizeH="0" baseline="0" noProof="0" dirty="0">
                <a:ln>
                  <a:noFill/>
                </a:ln>
                <a:solidFill>
                  <a:srgbClr val="CC0000"/>
                </a:solidFill>
                <a:effectLst/>
                <a:uLnTx/>
                <a:uFillTx/>
                <a:latin typeface="Calibri" pitchFamily="34" charset="0"/>
                <a:ea typeface="宋体" charset="-122"/>
              </a:rPr>
              <a:t>）夸克具有正宇称，反夸克具有负宇称；</a:t>
            </a:r>
            <a:endParaRPr kumimoji="0" lang="en-US" altLang="zh-CN" sz="2000" b="1" i="0" u="none" strike="noStrike" kern="0" cap="none" spc="0" normalizeH="0" baseline="0" noProof="0" dirty="0">
              <a:ln>
                <a:noFill/>
              </a:ln>
              <a:solidFill>
                <a:srgbClr val="CC0000"/>
              </a:solidFill>
              <a:effectLst/>
              <a:uLnTx/>
              <a:uFillTx/>
              <a:latin typeface="Calibri" pitchFamily="34" charset="0"/>
              <a:ea typeface="宋体" charset="-122"/>
            </a:endParaRPr>
          </a:p>
          <a:p>
            <a:pPr marL="0" marR="0" lvl="0" indent="0" defTabSz="914400" eaLnBrk="0" fontAlgn="base" latinLnBrk="0" hangingPunct="0">
              <a:lnSpc>
                <a:spcPct val="100000"/>
              </a:lnSpc>
              <a:spcBef>
                <a:spcPct val="0"/>
              </a:spcBef>
              <a:spcAft>
                <a:spcPts val="600"/>
              </a:spcAft>
              <a:buClrTx/>
              <a:buSzTx/>
              <a:buFontTx/>
              <a:buNone/>
              <a:tabLst/>
              <a:defRPr/>
            </a:pPr>
            <a:r>
              <a:rPr kumimoji="0" lang="en-US" altLang="zh-CN" sz="2000" b="1" i="0" u="none" strike="noStrike" kern="0" cap="none" spc="0" normalizeH="0" baseline="0" noProof="0" dirty="0">
                <a:ln>
                  <a:noFill/>
                </a:ln>
                <a:solidFill>
                  <a:srgbClr val="CC0000"/>
                </a:solidFill>
                <a:effectLst/>
                <a:uLnTx/>
                <a:uFillTx/>
                <a:latin typeface="Calibri" pitchFamily="34" charset="0"/>
                <a:ea typeface="宋体" charset="-122"/>
              </a:rPr>
              <a:t>3</a:t>
            </a:r>
            <a:r>
              <a:rPr kumimoji="0" lang="zh-CN" altLang="en-US" sz="2000" b="1" i="0" u="none" strike="noStrike" kern="0" cap="none" spc="0" normalizeH="0" baseline="0" noProof="0" dirty="0">
                <a:ln>
                  <a:noFill/>
                </a:ln>
                <a:solidFill>
                  <a:srgbClr val="CC0000"/>
                </a:solidFill>
                <a:effectLst/>
                <a:uLnTx/>
                <a:uFillTx/>
                <a:latin typeface="Calibri" pitchFamily="34" charset="0"/>
                <a:ea typeface="宋体" charset="-122"/>
              </a:rPr>
              <a:t>）夸克“味道”量子数的符号与其电荷的符号一致。</a:t>
            </a:r>
            <a:endParaRPr kumimoji="0" lang="en-US" altLang="zh-CN" sz="2000" b="1" i="0" u="none" strike="noStrike" kern="0" cap="none" spc="0" normalizeH="0" baseline="0" noProof="0" dirty="0">
              <a:ln>
                <a:noFill/>
              </a:ln>
              <a:solidFill>
                <a:srgbClr val="CC0000"/>
              </a:solidFill>
              <a:effectLst/>
              <a:uLnTx/>
              <a:uFillTx/>
              <a:latin typeface="Calibri" pitchFamily="34" charset="0"/>
              <a:ea typeface="宋体" charset="-122"/>
            </a:endParaRP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9205" y="3198936"/>
            <a:ext cx="2197421" cy="1641199"/>
          </a:xfrm>
          <a:prstGeom prst="rect">
            <a:avLst/>
          </a:prstGeom>
        </p:spPr>
      </p:pic>
      <p:sp>
        <p:nvSpPr>
          <p:cNvPr id="10" name="文本框 9"/>
          <p:cNvSpPr txBox="1"/>
          <p:nvPr/>
        </p:nvSpPr>
        <p:spPr>
          <a:xfrm>
            <a:off x="9785748" y="4917204"/>
            <a:ext cx="171072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0000CC"/>
                </a:solidFill>
                <a:effectLst/>
                <a:uLnTx/>
                <a:uFillTx/>
              </a:rPr>
              <a:t>George Zweig</a:t>
            </a:r>
            <a:endParaRPr kumimoji="0" lang="zh-CN" altLang="en-US" sz="1800" b="1" i="0" u="none" strike="noStrike" kern="0" cap="none" spc="0" normalizeH="0" baseline="0" noProof="0" dirty="0">
              <a:ln>
                <a:noFill/>
              </a:ln>
              <a:solidFill>
                <a:srgbClr val="0000CC"/>
              </a:solidFill>
              <a:effectLst/>
              <a:uLnTx/>
              <a:uFillTx/>
            </a:endParaRPr>
          </a:p>
        </p:txBody>
      </p:sp>
      <p:pic>
        <p:nvPicPr>
          <p:cNvPr id="11" name="图片 10"/>
          <p:cNvPicPr>
            <a:picLocks noChangeAspect="1"/>
          </p:cNvPicPr>
          <p:nvPr/>
        </p:nvPicPr>
        <p:blipFill>
          <a:blip r:embed="rId6"/>
          <a:stretch>
            <a:fillRect/>
          </a:stretch>
        </p:blipFill>
        <p:spPr>
          <a:xfrm>
            <a:off x="4524397" y="766913"/>
            <a:ext cx="1671688" cy="1584176"/>
          </a:xfrm>
          <a:prstGeom prst="rect">
            <a:avLst/>
          </a:prstGeom>
        </p:spPr>
      </p:pic>
      <p:sp>
        <p:nvSpPr>
          <p:cNvPr id="2" name="矩形 1"/>
          <p:cNvSpPr/>
          <p:nvPr/>
        </p:nvSpPr>
        <p:spPr>
          <a:xfrm>
            <a:off x="178691" y="719139"/>
            <a:ext cx="4369497" cy="147732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0000"/>
                </a:solidFill>
                <a:effectLst/>
                <a:uLnTx/>
                <a:uFillTx/>
              </a:rPr>
              <a:t>The Nobel Prize in Physics 1969 was awarded to Murray Gell-Mann "for his contributions and discoveries concerning the classification of elementary particles and their interactions."</a:t>
            </a:r>
            <a:endParaRPr kumimoji="0" lang="zh-CN" altLang="en-US" sz="1800" b="0" i="0" u="none" strike="noStrike" kern="0" cap="none" spc="0" normalizeH="0" baseline="0" noProof="0" dirty="0">
              <a:ln>
                <a:noFill/>
              </a:ln>
              <a:solidFill>
                <a:srgbClr val="FF0000"/>
              </a:solidFill>
              <a:effectLst/>
              <a:uLnTx/>
              <a:uFillTx/>
            </a:endParaRPr>
          </a:p>
        </p:txBody>
      </p:sp>
      <mc:AlternateContent xmlns:mc="http://schemas.openxmlformats.org/markup-compatibility/2006" xmlns:a14="http://schemas.microsoft.com/office/drawing/2010/main">
        <mc:Choice Requires="a14">
          <p:graphicFrame>
            <p:nvGraphicFramePr>
              <p:cNvPr id="3" name="表格 2"/>
              <p:cNvGraphicFramePr>
                <a:graphicFrameLocks noGrp="1"/>
              </p:cNvGraphicFramePr>
              <p:nvPr>
                <p:extLst/>
              </p:nvPr>
            </p:nvGraphicFramePr>
            <p:xfrm>
              <a:off x="403371" y="2985935"/>
              <a:ext cx="5783942" cy="1854200"/>
            </p:xfrm>
            <a:graphic>
              <a:graphicData uri="http://schemas.openxmlformats.org/drawingml/2006/table">
                <a:tbl>
                  <a:tblPr firstRow="1" bandRow="1">
                    <a:tableStyleId>{5C22544A-7EE6-4342-B048-85BDC9FD1C3A}</a:tableStyleId>
                  </a:tblPr>
                  <a:tblGrid>
                    <a:gridCol w="1760330">
                      <a:extLst>
                        <a:ext uri="{9D8B030D-6E8A-4147-A177-3AD203B41FA5}">
                          <a16:colId xmlns:a16="http://schemas.microsoft.com/office/drawing/2014/main" val="1308298639"/>
                        </a:ext>
                      </a:extLst>
                    </a:gridCol>
                    <a:gridCol w="1285287">
                      <a:extLst>
                        <a:ext uri="{9D8B030D-6E8A-4147-A177-3AD203B41FA5}">
                          <a16:colId xmlns:a16="http://schemas.microsoft.com/office/drawing/2014/main" val="2123270200"/>
                        </a:ext>
                      </a:extLst>
                    </a:gridCol>
                    <a:gridCol w="1263316">
                      <a:extLst>
                        <a:ext uri="{9D8B030D-6E8A-4147-A177-3AD203B41FA5}">
                          <a16:colId xmlns:a16="http://schemas.microsoft.com/office/drawing/2014/main" val="2499114040"/>
                        </a:ext>
                      </a:extLst>
                    </a:gridCol>
                    <a:gridCol w="1475009">
                      <a:extLst>
                        <a:ext uri="{9D8B030D-6E8A-4147-A177-3AD203B41FA5}">
                          <a16:colId xmlns:a16="http://schemas.microsoft.com/office/drawing/2014/main" val="1275202664"/>
                        </a:ext>
                      </a:extLst>
                    </a:gridCol>
                  </a:tblGrid>
                  <a:tr h="370840">
                    <a:tc>
                      <a:txBody>
                        <a:bodyPr/>
                        <a:lstStyle/>
                        <a:p>
                          <a:pPr algn="ctr"/>
                          <a:r>
                            <a:rPr lang="zh-CN" altLang="en-US" dirty="0">
                              <a:solidFill>
                                <a:srgbClr val="0000FF"/>
                              </a:solidFill>
                            </a:rPr>
                            <a:t>量子数</a:t>
                          </a:r>
                          <a:r>
                            <a:rPr lang="en-US" altLang="zh-CN" dirty="0">
                              <a:solidFill>
                                <a:srgbClr val="0000FF"/>
                              </a:solidFill>
                            </a:rPr>
                            <a:t>\</a:t>
                          </a:r>
                          <a:r>
                            <a:rPr lang="zh-CN" altLang="en-US" dirty="0">
                              <a:solidFill>
                                <a:srgbClr val="0000FF"/>
                              </a:solidFill>
                            </a:rPr>
                            <a:t>夸克</a:t>
                          </a:r>
                        </a:p>
                      </a:txBody>
                      <a:tcPr>
                        <a:solidFill>
                          <a:schemeClr val="bg2">
                            <a:lumMod val="40000"/>
                            <a:lumOff val="60000"/>
                          </a:schemeClr>
                        </a:solidFill>
                      </a:tcPr>
                    </a:tc>
                    <a:tc>
                      <a:txBody>
                        <a:bodyPr/>
                        <a:lstStyle/>
                        <a:p>
                          <a:pPr algn="ctr"/>
                          <a:r>
                            <a:rPr lang="en-US" altLang="zh-CN" dirty="0">
                              <a:solidFill>
                                <a:srgbClr val="0000FF"/>
                              </a:solidFill>
                            </a:rPr>
                            <a:t>down</a:t>
                          </a:r>
                          <a:endParaRPr lang="zh-CN" altLang="en-US" dirty="0">
                            <a:solidFill>
                              <a:srgbClr val="0000FF"/>
                            </a:solidFill>
                          </a:endParaRPr>
                        </a:p>
                      </a:txBody>
                      <a:tcPr>
                        <a:solidFill>
                          <a:schemeClr val="bg2">
                            <a:lumMod val="40000"/>
                            <a:lumOff val="60000"/>
                          </a:schemeClr>
                        </a:solidFill>
                      </a:tcPr>
                    </a:tc>
                    <a:tc>
                      <a:txBody>
                        <a:bodyPr/>
                        <a:lstStyle/>
                        <a:p>
                          <a:pPr algn="ctr"/>
                          <a:r>
                            <a:rPr lang="en-US" altLang="zh-CN" dirty="0">
                              <a:solidFill>
                                <a:srgbClr val="0000FF"/>
                              </a:solidFill>
                            </a:rPr>
                            <a:t>up</a:t>
                          </a:r>
                          <a:endParaRPr lang="zh-CN" altLang="en-US" dirty="0">
                            <a:solidFill>
                              <a:srgbClr val="0000FF"/>
                            </a:solidFill>
                          </a:endParaRPr>
                        </a:p>
                      </a:txBody>
                      <a:tcPr>
                        <a:solidFill>
                          <a:schemeClr val="bg2">
                            <a:lumMod val="40000"/>
                            <a:lumOff val="60000"/>
                          </a:schemeClr>
                        </a:solidFill>
                      </a:tcPr>
                    </a:tc>
                    <a:tc>
                      <a:txBody>
                        <a:bodyPr/>
                        <a:lstStyle/>
                        <a:p>
                          <a:pPr algn="ctr"/>
                          <a:r>
                            <a:rPr lang="en-US" altLang="zh-CN" dirty="0">
                              <a:solidFill>
                                <a:srgbClr val="0000FF"/>
                              </a:solidFill>
                            </a:rPr>
                            <a:t>strange</a:t>
                          </a:r>
                          <a:endParaRPr lang="zh-CN" altLang="en-US" dirty="0">
                            <a:solidFill>
                              <a:srgbClr val="0000FF"/>
                            </a:solidFill>
                          </a:endParaRPr>
                        </a:p>
                      </a:txBody>
                      <a:tcPr>
                        <a:solidFill>
                          <a:schemeClr val="bg2">
                            <a:lumMod val="40000"/>
                            <a:lumOff val="60000"/>
                          </a:schemeClr>
                        </a:solidFill>
                      </a:tcPr>
                    </a:tc>
                    <a:extLst>
                      <a:ext uri="{0D108BD9-81ED-4DB2-BD59-A6C34878D82A}">
                        <a16:rowId xmlns:a16="http://schemas.microsoft.com/office/drawing/2014/main" val="3350145271"/>
                      </a:ext>
                    </a:extLst>
                  </a:tr>
                  <a:tr h="370840">
                    <a:tc>
                      <a:txBody>
                        <a:bodyPr/>
                        <a:lstStyle/>
                        <a:p>
                          <a:r>
                            <a:rPr lang="zh-CN" altLang="en-US" dirty="0"/>
                            <a:t>电荷</a:t>
                          </a:r>
                        </a:p>
                      </a:txBody>
                      <a:tcPr>
                        <a:solidFill>
                          <a:schemeClr val="bg2">
                            <a:lumMod val="40000"/>
                            <a:lumOff val="60000"/>
                          </a:schemeClr>
                        </a:solidFill>
                      </a:tcPr>
                    </a:tc>
                    <a:tc>
                      <a:txBody>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latin typeface="Cambria Math" panose="02040503050406030204" pitchFamily="18" charset="0"/>
                                  </a:rPr>
                                  <m:t>1</m:t>
                                </m:r>
                                <m:r>
                                  <a:rPr lang="en-US" altLang="zh-CN" b="0" i="1" smtClean="0">
                                    <a:latin typeface="Cambria Math" panose="02040503050406030204" pitchFamily="18" charset="0"/>
                                  </a:rPr>
                                  <m:t>/</m:t>
                                </m:r>
                                <m:r>
                                  <a:rPr lang="en-US" altLang="zh-CN" b="0" i="1" smtClean="0">
                                    <a:latin typeface="Cambria Math" panose="02040503050406030204" pitchFamily="18" charset="0"/>
                                  </a:rPr>
                                  <m:t>3</m:t>
                                </m:r>
                              </m:oMath>
                            </m:oMathPara>
                          </a14:m>
                          <a:endParaRPr lang="zh-CN" altLang="en-US" dirty="0"/>
                        </a:p>
                      </a:txBody>
                      <a:tcPr>
                        <a:solidFill>
                          <a:schemeClr val="bg2">
                            <a:lumMod val="40000"/>
                            <a:lumOff val="60000"/>
                          </a:schemeClr>
                        </a:solidFill>
                      </a:tcPr>
                    </a:tc>
                    <a:tc>
                      <a:txBody>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latin typeface="Cambria Math" panose="02040503050406030204" pitchFamily="18" charset="0"/>
                                  </a:rPr>
                                  <m:t>2</m:t>
                                </m:r>
                                <m:r>
                                  <a:rPr lang="en-US" altLang="zh-CN" b="0" i="1" smtClean="0">
                                    <a:latin typeface="Cambria Math" panose="02040503050406030204" pitchFamily="18" charset="0"/>
                                  </a:rPr>
                                  <m:t>/</m:t>
                                </m:r>
                                <m:r>
                                  <a:rPr lang="en-US" altLang="zh-CN" b="0" i="1" smtClean="0">
                                    <a:latin typeface="Cambria Math" panose="02040503050406030204" pitchFamily="18" charset="0"/>
                                  </a:rPr>
                                  <m:t>3</m:t>
                                </m:r>
                              </m:oMath>
                            </m:oMathPara>
                          </a14:m>
                          <a:endParaRPr lang="zh-CN" altLang="en-US" dirty="0"/>
                        </a:p>
                      </a:txBody>
                      <a:tcPr>
                        <a:solidFill>
                          <a:schemeClr val="bg2">
                            <a:lumMod val="40000"/>
                            <a:lumOff val="60000"/>
                          </a:schemeClr>
                        </a:solidFill>
                      </a:tcPr>
                    </a:tc>
                    <a:tc>
                      <a:txBody>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latin typeface="Cambria Math" panose="02040503050406030204" pitchFamily="18" charset="0"/>
                                  </a:rPr>
                                  <m:t>1</m:t>
                                </m:r>
                                <m:r>
                                  <a:rPr lang="en-US" altLang="zh-CN" b="0" i="1" smtClean="0">
                                    <a:latin typeface="Cambria Math" panose="02040503050406030204" pitchFamily="18" charset="0"/>
                                  </a:rPr>
                                  <m:t>/</m:t>
                                </m:r>
                                <m:r>
                                  <a:rPr lang="en-US" altLang="zh-CN" b="0" i="1" smtClean="0">
                                    <a:latin typeface="Cambria Math" panose="02040503050406030204" pitchFamily="18" charset="0"/>
                                  </a:rPr>
                                  <m:t>3</m:t>
                                </m:r>
                              </m:oMath>
                            </m:oMathPara>
                          </a14:m>
                          <a:endParaRPr lang="zh-CN" altLang="en-US" dirty="0"/>
                        </a:p>
                      </a:txBody>
                      <a:tcPr>
                        <a:solidFill>
                          <a:schemeClr val="bg2">
                            <a:lumMod val="40000"/>
                            <a:lumOff val="60000"/>
                          </a:schemeClr>
                        </a:solidFill>
                      </a:tcPr>
                    </a:tc>
                    <a:extLst>
                      <a:ext uri="{0D108BD9-81ED-4DB2-BD59-A6C34878D82A}">
                        <a16:rowId xmlns:a16="http://schemas.microsoft.com/office/drawing/2014/main" val="1684187904"/>
                      </a:ext>
                    </a:extLst>
                  </a:tr>
                  <a:tr h="370840">
                    <a:tc>
                      <a:txBody>
                        <a:bodyPr/>
                        <a:lstStyle/>
                        <a:p>
                          <a:r>
                            <a:rPr lang="zh-CN" altLang="en-US" dirty="0"/>
                            <a:t>同位旋</a:t>
                          </a:r>
                        </a:p>
                      </a:txBody>
                      <a:tcPr>
                        <a:solidFill>
                          <a:schemeClr val="bg2">
                            <a:lumMod val="40000"/>
                            <a:lumOff val="60000"/>
                          </a:schemeClr>
                        </a:solidFill>
                      </a:tcPr>
                    </a:tc>
                    <a:tc>
                      <a:txBody>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1</m:t>
                                </m:r>
                                <m:r>
                                  <a:rPr lang="en-US" altLang="zh-CN" b="0" i="1" smtClean="0">
                                    <a:latin typeface="Cambria Math" panose="02040503050406030204" pitchFamily="18" charset="0"/>
                                  </a:rPr>
                                  <m:t>/</m:t>
                                </m:r>
                                <m:r>
                                  <a:rPr lang="en-US" altLang="zh-CN" b="0" i="1" smtClean="0">
                                    <a:latin typeface="Cambria Math" panose="02040503050406030204" pitchFamily="18" charset="0"/>
                                  </a:rPr>
                                  <m:t>2</m:t>
                                </m:r>
                              </m:oMath>
                            </m:oMathPara>
                          </a14:m>
                          <a:endParaRPr lang="zh-CN" altLang="en-US" dirty="0"/>
                        </a:p>
                      </a:txBody>
                      <a:tcPr>
                        <a:solidFill>
                          <a:schemeClr val="bg2">
                            <a:lumMod val="40000"/>
                            <a:lumOff val="60000"/>
                          </a:schemeClr>
                        </a:solidFill>
                      </a:tcPr>
                    </a:tc>
                    <a:tc>
                      <a:txBody>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1</m:t>
                                </m:r>
                                <m:r>
                                  <a:rPr lang="en-US" altLang="zh-CN" b="0" i="1" smtClean="0">
                                    <a:latin typeface="Cambria Math" panose="02040503050406030204" pitchFamily="18" charset="0"/>
                                  </a:rPr>
                                  <m:t>/</m:t>
                                </m:r>
                                <m:r>
                                  <a:rPr lang="en-US" altLang="zh-CN" b="0" i="1" smtClean="0">
                                    <a:latin typeface="Cambria Math" panose="02040503050406030204" pitchFamily="18" charset="0"/>
                                  </a:rPr>
                                  <m:t>2</m:t>
                                </m:r>
                              </m:oMath>
                            </m:oMathPara>
                          </a14:m>
                          <a:endParaRPr lang="zh-CN" altLang="en-US" dirty="0"/>
                        </a:p>
                      </a:txBody>
                      <a:tcPr>
                        <a:solidFill>
                          <a:schemeClr val="bg2">
                            <a:lumMod val="40000"/>
                            <a:lumOff val="60000"/>
                          </a:schemeClr>
                        </a:solidFill>
                      </a:tcPr>
                    </a:tc>
                    <a:tc>
                      <a:txBody>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0</m:t>
                                </m:r>
                              </m:oMath>
                            </m:oMathPara>
                          </a14:m>
                          <a:endParaRPr lang="zh-CN" altLang="en-US" dirty="0"/>
                        </a:p>
                      </a:txBody>
                      <a:tcPr>
                        <a:solidFill>
                          <a:schemeClr val="bg2">
                            <a:lumMod val="40000"/>
                            <a:lumOff val="60000"/>
                          </a:schemeClr>
                        </a:solidFill>
                      </a:tcPr>
                    </a:tc>
                    <a:extLst>
                      <a:ext uri="{0D108BD9-81ED-4DB2-BD59-A6C34878D82A}">
                        <a16:rowId xmlns:a16="http://schemas.microsoft.com/office/drawing/2014/main" val="133529508"/>
                      </a:ext>
                    </a:extLst>
                  </a:tr>
                  <a:tr h="370840">
                    <a:tc>
                      <a:txBody>
                        <a:bodyPr/>
                        <a:lstStyle/>
                        <a:p>
                          <a:r>
                            <a:rPr lang="zh-CN" altLang="en-US" dirty="0"/>
                            <a:t>同位旋</a:t>
                          </a:r>
                          <a14:m>
                            <m:oMath xmlns:m="http://schemas.openxmlformats.org/officeDocument/2006/math">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𝑧</m:t>
                                  </m:r>
                                </m:e>
                              </m:acc>
                            </m:oMath>
                          </a14:m>
                          <a:r>
                            <a:rPr lang="zh-CN" altLang="en-US" dirty="0"/>
                            <a:t>分量</a:t>
                          </a:r>
                        </a:p>
                      </a:txBody>
                      <a:tcPr>
                        <a:solidFill>
                          <a:schemeClr val="bg2">
                            <a:lumMod val="40000"/>
                            <a:lumOff val="60000"/>
                          </a:schemeClr>
                        </a:solidFill>
                      </a:tcPr>
                    </a:tc>
                    <a:tc>
                      <a:txBody>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latin typeface="Cambria Math" panose="02040503050406030204" pitchFamily="18" charset="0"/>
                                  </a:rPr>
                                  <m:t>1</m:t>
                                </m:r>
                                <m:r>
                                  <a:rPr lang="en-US" altLang="zh-CN" b="0" i="1" smtClean="0">
                                    <a:latin typeface="Cambria Math" panose="02040503050406030204" pitchFamily="18" charset="0"/>
                                  </a:rPr>
                                  <m:t>/</m:t>
                                </m:r>
                                <m:r>
                                  <a:rPr lang="en-US" altLang="zh-CN" b="0" i="1" smtClean="0">
                                    <a:latin typeface="Cambria Math" panose="02040503050406030204" pitchFamily="18" charset="0"/>
                                  </a:rPr>
                                  <m:t>2</m:t>
                                </m:r>
                              </m:oMath>
                            </m:oMathPara>
                          </a14:m>
                          <a:endParaRPr lang="zh-CN" altLang="en-US" dirty="0"/>
                        </a:p>
                      </a:txBody>
                      <a:tcPr>
                        <a:solidFill>
                          <a:schemeClr val="bg2">
                            <a:lumMod val="40000"/>
                            <a:lumOff val="60000"/>
                          </a:schemeClr>
                        </a:solidFill>
                      </a:tcPr>
                    </a:tc>
                    <a:tc>
                      <a:txBody>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latin typeface="Cambria Math" panose="02040503050406030204" pitchFamily="18" charset="0"/>
                                  </a:rPr>
                                  <m:t>1</m:t>
                                </m:r>
                                <m:r>
                                  <a:rPr lang="en-US" altLang="zh-CN" b="0" i="1" smtClean="0">
                                    <a:latin typeface="Cambria Math" panose="02040503050406030204" pitchFamily="18" charset="0"/>
                                  </a:rPr>
                                  <m:t>/</m:t>
                                </m:r>
                                <m:r>
                                  <a:rPr lang="en-US" altLang="zh-CN" b="0" i="1" smtClean="0">
                                    <a:latin typeface="Cambria Math" panose="02040503050406030204" pitchFamily="18" charset="0"/>
                                  </a:rPr>
                                  <m:t>2</m:t>
                                </m:r>
                              </m:oMath>
                            </m:oMathPara>
                          </a14:m>
                          <a:endParaRPr lang="zh-CN" altLang="en-US" dirty="0"/>
                        </a:p>
                      </a:txBody>
                      <a:tcPr>
                        <a:solidFill>
                          <a:schemeClr val="bg2">
                            <a:lumMod val="40000"/>
                            <a:lumOff val="60000"/>
                          </a:schemeClr>
                        </a:solidFill>
                      </a:tcPr>
                    </a:tc>
                    <a:tc>
                      <a:txBody>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0</m:t>
                                </m:r>
                              </m:oMath>
                            </m:oMathPara>
                          </a14:m>
                          <a:endParaRPr lang="zh-CN" altLang="en-US" dirty="0"/>
                        </a:p>
                      </a:txBody>
                      <a:tcPr>
                        <a:solidFill>
                          <a:schemeClr val="bg2">
                            <a:lumMod val="40000"/>
                            <a:lumOff val="60000"/>
                          </a:schemeClr>
                        </a:solidFill>
                      </a:tcPr>
                    </a:tc>
                    <a:extLst>
                      <a:ext uri="{0D108BD9-81ED-4DB2-BD59-A6C34878D82A}">
                        <a16:rowId xmlns:a16="http://schemas.microsoft.com/office/drawing/2014/main" val="2775043062"/>
                      </a:ext>
                    </a:extLst>
                  </a:tr>
                  <a:tr h="370840">
                    <a:tc>
                      <a:txBody>
                        <a:bodyPr/>
                        <a:lstStyle/>
                        <a:p>
                          <a:r>
                            <a:rPr lang="zh-CN" altLang="en-US" dirty="0"/>
                            <a:t>奇异数</a:t>
                          </a:r>
                        </a:p>
                      </a:txBody>
                      <a:tcPr>
                        <a:solidFill>
                          <a:schemeClr val="bg2">
                            <a:lumMod val="40000"/>
                            <a:lumOff val="60000"/>
                          </a:schemeClr>
                        </a:solidFill>
                      </a:tcPr>
                    </a:tc>
                    <a:tc>
                      <a:txBody>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0</m:t>
                                </m:r>
                              </m:oMath>
                            </m:oMathPara>
                          </a14:m>
                          <a:endParaRPr lang="zh-CN" altLang="en-US" dirty="0"/>
                        </a:p>
                      </a:txBody>
                      <a:tcPr>
                        <a:solidFill>
                          <a:schemeClr val="bg2">
                            <a:lumMod val="40000"/>
                            <a:lumOff val="60000"/>
                          </a:schemeClr>
                        </a:solidFill>
                      </a:tcPr>
                    </a:tc>
                    <a:tc>
                      <a:txBody>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0</m:t>
                                </m:r>
                              </m:oMath>
                            </m:oMathPara>
                          </a14:m>
                          <a:endParaRPr lang="zh-CN" altLang="en-US" dirty="0"/>
                        </a:p>
                      </a:txBody>
                      <a:tcPr>
                        <a:solidFill>
                          <a:schemeClr val="bg2">
                            <a:lumMod val="40000"/>
                            <a:lumOff val="60000"/>
                          </a:schemeClr>
                        </a:solidFill>
                      </a:tcPr>
                    </a:tc>
                    <a:tc>
                      <a:txBody>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m:t>
                                </m:r>
                                <m:r>
                                  <a:rPr lang="en-US" altLang="zh-CN" b="0" i="1" smtClean="0">
                                    <a:latin typeface="Cambria Math" panose="02040503050406030204" pitchFamily="18" charset="0"/>
                                  </a:rPr>
                                  <m:t>1</m:t>
                                </m:r>
                              </m:oMath>
                            </m:oMathPara>
                          </a14:m>
                          <a:endParaRPr lang="zh-CN" altLang="en-US" dirty="0"/>
                        </a:p>
                      </a:txBody>
                      <a:tcPr>
                        <a:solidFill>
                          <a:schemeClr val="bg2">
                            <a:lumMod val="40000"/>
                            <a:lumOff val="60000"/>
                          </a:schemeClr>
                        </a:solidFill>
                      </a:tcPr>
                    </a:tc>
                    <a:extLst>
                      <a:ext uri="{0D108BD9-81ED-4DB2-BD59-A6C34878D82A}">
                        <a16:rowId xmlns:a16="http://schemas.microsoft.com/office/drawing/2014/main" val="3134171012"/>
                      </a:ext>
                    </a:extLst>
                  </a:tr>
                </a:tbl>
              </a:graphicData>
            </a:graphic>
          </p:graphicFrame>
        </mc:Choice>
        <mc:Fallback xmlns="">
          <p:graphicFrame>
            <p:nvGraphicFramePr>
              <p:cNvPr id="3" name="表格 2"/>
              <p:cNvGraphicFramePr>
                <a:graphicFrameLocks noGrp="1"/>
              </p:cNvGraphicFramePr>
              <p:nvPr>
                <p:extLst>
                  <p:ext uri="{D42A27DB-BD31-4B8C-83A1-F6EECF244321}">
                    <p14:modId xmlns:p14="http://schemas.microsoft.com/office/powerpoint/2010/main" val="554679886"/>
                  </p:ext>
                </p:extLst>
              </p:nvPr>
            </p:nvGraphicFramePr>
            <p:xfrm>
              <a:off x="403371" y="2985935"/>
              <a:ext cx="5783942" cy="1854200"/>
            </p:xfrm>
            <a:graphic>
              <a:graphicData uri="http://schemas.openxmlformats.org/drawingml/2006/table">
                <a:tbl>
                  <a:tblPr firstRow="1" bandRow="1">
                    <a:tableStyleId>{5C22544A-7EE6-4342-B048-85BDC9FD1C3A}</a:tableStyleId>
                  </a:tblPr>
                  <a:tblGrid>
                    <a:gridCol w="1760330">
                      <a:extLst>
                        <a:ext uri="{9D8B030D-6E8A-4147-A177-3AD203B41FA5}">
                          <a16:colId xmlns:a16="http://schemas.microsoft.com/office/drawing/2014/main" val="1308298639"/>
                        </a:ext>
                      </a:extLst>
                    </a:gridCol>
                    <a:gridCol w="1285287">
                      <a:extLst>
                        <a:ext uri="{9D8B030D-6E8A-4147-A177-3AD203B41FA5}">
                          <a16:colId xmlns:a16="http://schemas.microsoft.com/office/drawing/2014/main" val="2123270200"/>
                        </a:ext>
                      </a:extLst>
                    </a:gridCol>
                    <a:gridCol w="1263316">
                      <a:extLst>
                        <a:ext uri="{9D8B030D-6E8A-4147-A177-3AD203B41FA5}">
                          <a16:colId xmlns:a16="http://schemas.microsoft.com/office/drawing/2014/main" val="2499114040"/>
                        </a:ext>
                      </a:extLst>
                    </a:gridCol>
                    <a:gridCol w="1475009">
                      <a:extLst>
                        <a:ext uri="{9D8B030D-6E8A-4147-A177-3AD203B41FA5}">
                          <a16:colId xmlns:a16="http://schemas.microsoft.com/office/drawing/2014/main" val="1275202664"/>
                        </a:ext>
                      </a:extLst>
                    </a:gridCol>
                  </a:tblGrid>
                  <a:tr h="370840">
                    <a:tc>
                      <a:txBody>
                        <a:bodyPr/>
                        <a:lstStyle/>
                        <a:p>
                          <a:pPr algn="ctr"/>
                          <a:r>
                            <a:rPr lang="zh-CN" altLang="en-US" dirty="0">
                              <a:solidFill>
                                <a:srgbClr val="0000FF"/>
                              </a:solidFill>
                            </a:rPr>
                            <a:t>量子数</a:t>
                          </a:r>
                          <a:r>
                            <a:rPr lang="en-US" altLang="zh-CN" dirty="0">
                              <a:solidFill>
                                <a:srgbClr val="0000FF"/>
                              </a:solidFill>
                            </a:rPr>
                            <a:t>\</a:t>
                          </a:r>
                          <a:r>
                            <a:rPr lang="zh-CN" altLang="en-US" dirty="0">
                              <a:solidFill>
                                <a:srgbClr val="0000FF"/>
                              </a:solidFill>
                            </a:rPr>
                            <a:t>夸克</a:t>
                          </a:r>
                        </a:p>
                      </a:txBody>
                      <a:tcPr>
                        <a:solidFill>
                          <a:schemeClr val="bg2">
                            <a:lumMod val="40000"/>
                            <a:lumOff val="60000"/>
                          </a:schemeClr>
                        </a:solidFill>
                      </a:tcPr>
                    </a:tc>
                    <a:tc>
                      <a:txBody>
                        <a:bodyPr/>
                        <a:lstStyle/>
                        <a:p>
                          <a:pPr algn="ctr"/>
                          <a:r>
                            <a:rPr lang="en-US" altLang="zh-CN" dirty="0">
                              <a:solidFill>
                                <a:srgbClr val="0000FF"/>
                              </a:solidFill>
                            </a:rPr>
                            <a:t>down</a:t>
                          </a:r>
                          <a:endParaRPr lang="zh-CN" altLang="en-US" dirty="0">
                            <a:solidFill>
                              <a:srgbClr val="0000FF"/>
                            </a:solidFill>
                          </a:endParaRPr>
                        </a:p>
                      </a:txBody>
                      <a:tcPr>
                        <a:solidFill>
                          <a:schemeClr val="bg2">
                            <a:lumMod val="40000"/>
                            <a:lumOff val="60000"/>
                          </a:schemeClr>
                        </a:solidFill>
                      </a:tcPr>
                    </a:tc>
                    <a:tc>
                      <a:txBody>
                        <a:bodyPr/>
                        <a:lstStyle/>
                        <a:p>
                          <a:pPr algn="ctr"/>
                          <a:r>
                            <a:rPr lang="en-US" altLang="zh-CN" dirty="0">
                              <a:solidFill>
                                <a:srgbClr val="0000FF"/>
                              </a:solidFill>
                            </a:rPr>
                            <a:t>up</a:t>
                          </a:r>
                          <a:endParaRPr lang="zh-CN" altLang="en-US" dirty="0">
                            <a:solidFill>
                              <a:srgbClr val="0000FF"/>
                            </a:solidFill>
                          </a:endParaRPr>
                        </a:p>
                      </a:txBody>
                      <a:tcPr>
                        <a:solidFill>
                          <a:schemeClr val="bg2">
                            <a:lumMod val="40000"/>
                            <a:lumOff val="60000"/>
                          </a:schemeClr>
                        </a:solidFill>
                      </a:tcPr>
                    </a:tc>
                    <a:tc>
                      <a:txBody>
                        <a:bodyPr/>
                        <a:lstStyle/>
                        <a:p>
                          <a:pPr algn="ctr"/>
                          <a:r>
                            <a:rPr lang="en-US" altLang="zh-CN" dirty="0">
                              <a:solidFill>
                                <a:srgbClr val="0000FF"/>
                              </a:solidFill>
                            </a:rPr>
                            <a:t>strange</a:t>
                          </a:r>
                          <a:endParaRPr lang="zh-CN" altLang="en-US" dirty="0">
                            <a:solidFill>
                              <a:srgbClr val="0000FF"/>
                            </a:solidFill>
                          </a:endParaRPr>
                        </a:p>
                      </a:txBody>
                      <a:tcPr>
                        <a:solidFill>
                          <a:schemeClr val="bg2">
                            <a:lumMod val="40000"/>
                            <a:lumOff val="60000"/>
                          </a:schemeClr>
                        </a:solidFill>
                      </a:tcPr>
                    </a:tc>
                    <a:extLst>
                      <a:ext uri="{0D108BD9-81ED-4DB2-BD59-A6C34878D82A}">
                        <a16:rowId xmlns:a16="http://schemas.microsoft.com/office/drawing/2014/main" val="3350145271"/>
                      </a:ext>
                    </a:extLst>
                  </a:tr>
                  <a:tr h="370840">
                    <a:tc>
                      <a:txBody>
                        <a:bodyPr/>
                        <a:lstStyle/>
                        <a:p>
                          <a:r>
                            <a:rPr lang="zh-CN" altLang="en-US" dirty="0"/>
                            <a:t>电荷</a:t>
                          </a:r>
                        </a:p>
                      </a:txBody>
                      <a:tcPr>
                        <a:solidFill>
                          <a:schemeClr val="bg2">
                            <a:lumMod val="40000"/>
                            <a:lumOff val="60000"/>
                          </a:schemeClr>
                        </a:solidFill>
                      </a:tcPr>
                    </a:tc>
                    <a:tc>
                      <a:txBody>
                        <a:bodyPr/>
                        <a:lstStyle/>
                        <a:p>
                          <a:endParaRPr lang="zh-CN"/>
                        </a:p>
                      </a:txBody>
                      <a:tcPr>
                        <a:blipFill>
                          <a:blip r:embed="rId7"/>
                          <a:stretch>
                            <a:fillRect l="-137441" t="-108197" r="-215166" b="-324590"/>
                          </a:stretch>
                        </a:blipFill>
                      </a:tcPr>
                    </a:tc>
                    <a:tc>
                      <a:txBody>
                        <a:bodyPr/>
                        <a:lstStyle/>
                        <a:p>
                          <a:endParaRPr lang="zh-CN"/>
                        </a:p>
                      </a:txBody>
                      <a:tcPr>
                        <a:blipFill>
                          <a:blip r:embed="rId7"/>
                          <a:stretch>
                            <a:fillRect l="-242029" t="-108197" r="-119324" b="-324590"/>
                          </a:stretch>
                        </a:blipFill>
                      </a:tcPr>
                    </a:tc>
                    <a:tc>
                      <a:txBody>
                        <a:bodyPr/>
                        <a:lstStyle/>
                        <a:p>
                          <a:endParaRPr lang="zh-CN"/>
                        </a:p>
                      </a:txBody>
                      <a:tcPr>
                        <a:blipFill>
                          <a:blip r:embed="rId7"/>
                          <a:stretch>
                            <a:fillRect l="-292562" t="-108197" r="-2066" b="-324590"/>
                          </a:stretch>
                        </a:blipFill>
                      </a:tcPr>
                    </a:tc>
                    <a:extLst>
                      <a:ext uri="{0D108BD9-81ED-4DB2-BD59-A6C34878D82A}">
                        <a16:rowId xmlns:a16="http://schemas.microsoft.com/office/drawing/2014/main" val="1684187904"/>
                      </a:ext>
                    </a:extLst>
                  </a:tr>
                  <a:tr h="370840">
                    <a:tc>
                      <a:txBody>
                        <a:bodyPr/>
                        <a:lstStyle/>
                        <a:p>
                          <a:r>
                            <a:rPr lang="zh-CN" altLang="en-US" dirty="0"/>
                            <a:t>同位旋</a:t>
                          </a:r>
                        </a:p>
                      </a:txBody>
                      <a:tcPr>
                        <a:solidFill>
                          <a:schemeClr val="bg2">
                            <a:lumMod val="40000"/>
                            <a:lumOff val="60000"/>
                          </a:schemeClr>
                        </a:solidFill>
                      </a:tcPr>
                    </a:tc>
                    <a:tc>
                      <a:txBody>
                        <a:bodyPr/>
                        <a:lstStyle/>
                        <a:p>
                          <a:endParaRPr lang="zh-CN"/>
                        </a:p>
                      </a:txBody>
                      <a:tcPr>
                        <a:blipFill>
                          <a:blip r:embed="rId7"/>
                          <a:stretch>
                            <a:fillRect l="-137441" t="-208197" r="-215166" b="-224590"/>
                          </a:stretch>
                        </a:blipFill>
                      </a:tcPr>
                    </a:tc>
                    <a:tc>
                      <a:txBody>
                        <a:bodyPr/>
                        <a:lstStyle/>
                        <a:p>
                          <a:endParaRPr lang="zh-CN"/>
                        </a:p>
                      </a:txBody>
                      <a:tcPr>
                        <a:blipFill>
                          <a:blip r:embed="rId7"/>
                          <a:stretch>
                            <a:fillRect l="-242029" t="-208197" r="-119324" b="-224590"/>
                          </a:stretch>
                        </a:blipFill>
                      </a:tcPr>
                    </a:tc>
                    <a:tc>
                      <a:txBody>
                        <a:bodyPr/>
                        <a:lstStyle/>
                        <a:p>
                          <a:endParaRPr lang="zh-CN"/>
                        </a:p>
                      </a:txBody>
                      <a:tcPr>
                        <a:blipFill>
                          <a:blip r:embed="rId7"/>
                          <a:stretch>
                            <a:fillRect l="-292562" t="-208197" r="-2066" b="-224590"/>
                          </a:stretch>
                        </a:blipFill>
                      </a:tcPr>
                    </a:tc>
                    <a:extLst>
                      <a:ext uri="{0D108BD9-81ED-4DB2-BD59-A6C34878D82A}">
                        <a16:rowId xmlns:a16="http://schemas.microsoft.com/office/drawing/2014/main" val="133529508"/>
                      </a:ext>
                    </a:extLst>
                  </a:tr>
                  <a:tr h="370840">
                    <a:tc>
                      <a:txBody>
                        <a:bodyPr/>
                        <a:lstStyle/>
                        <a:p>
                          <a:endParaRPr lang="zh-CN"/>
                        </a:p>
                      </a:txBody>
                      <a:tcPr>
                        <a:blipFill>
                          <a:blip r:embed="rId7"/>
                          <a:stretch>
                            <a:fillRect l="-346" t="-308197" r="-230104" b="-124590"/>
                          </a:stretch>
                        </a:blipFill>
                      </a:tcPr>
                    </a:tc>
                    <a:tc>
                      <a:txBody>
                        <a:bodyPr/>
                        <a:lstStyle/>
                        <a:p>
                          <a:endParaRPr lang="zh-CN"/>
                        </a:p>
                      </a:txBody>
                      <a:tcPr>
                        <a:blipFill>
                          <a:blip r:embed="rId7"/>
                          <a:stretch>
                            <a:fillRect l="-137441" t="-308197" r="-215166" b="-124590"/>
                          </a:stretch>
                        </a:blipFill>
                      </a:tcPr>
                    </a:tc>
                    <a:tc>
                      <a:txBody>
                        <a:bodyPr/>
                        <a:lstStyle/>
                        <a:p>
                          <a:endParaRPr lang="zh-CN"/>
                        </a:p>
                      </a:txBody>
                      <a:tcPr>
                        <a:blipFill>
                          <a:blip r:embed="rId7"/>
                          <a:stretch>
                            <a:fillRect l="-242029" t="-308197" r="-119324" b="-124590"/>
                          </a:stretch>
                        </a:blipFill>
                      </a:tcPr>
                    </a:tc>
                    <a:tc>
                      <a:txBody>
                        <a:bodyPr/>
                        <a:lstStyle/>
                        <a:p>
                          <a:endParaRPr lang="zh-CN"/>
                        </a:p>
                      </a:txBody>
                      <a:tcPr>
                        <a:blipFill>
                          <a:blip r:embed="rId7"/>
                          <a:stretch>
                            <a:fillRect l="-292562" t="-308197" r="-2066" b="-124590"/>
                          </a:stretch>
                        </a:blipFill>
                      </a:tcPr>
                    </a:tc>
                    <a:extLst>
                      <a:ext uri="{0D108BD9-81ED-4DB2-BD59-A6C34878D82A}">
                        <a16:rowId xmlns:a16="http://schemas.microsoft.com/office/drawing/2014/main" val="2775043062"/>
                      </a:ext>
                    </a:extLst>
                  </a:tr>
                  <a:tr h="370840">
                    <a:tc>
                      <a:txBody>
                        <a:bodyPr/>
                        <a:lstStyle/>
                        <a:p>
                          <a:r>
                            <a:rPr lang="zh-CN" altLang="en-US" dirty="0"/>
                            <a:t>奇异数</a:t>
                          </a:r>
                        </a:p>
                      </a:txBody>
                      <a:tcPr>
                        <a:solidFill>
                          <a:schemeClr val="bg2">
                            <a:lumMod val="40000"/>
                            <a:lumOff val="60000"/>
                          </a:schemeClr>
                        </a:solidFill>
                      </a:tcPr>
                    </a:tc>
                    <a:tc>
                      <a:txBody>
                        <a:bodyPr/>
                        <a:lstStyle/>
                        <a:p>
                          <a:endParaRPr lang="zh-CN"/>
                        </a:p>
                      </a:txBody>
                      <a:tcPr>
                        <a:blipFill>
                          <a:blip r:embed="rId7"/>
                          <a:stretch>
                            <a:fillRect l="-137441" t="-408197" r="-215166" b="-24590"/>
                          </a:stretch>
                        </a:blipFill>
                      </a:tcPr>
                    </a:tc>
                    <a:tc>
                      <a:txBody>
                        <a:bodyPr/>
                        <a:lstStyle/>
                        <a:p>
                          <a:endParaRPr lang="zh-CN"/>
                        </a:p>
                      </a:txBody>
                      <a:tcPr>
                        <a:blipFill>
                          <a:blip r:embed="rId7"/>
                          <a:stretch>
                            <a:fillRect l="-242029" t="-408197" r="-119324" b="-24590"/>
                          </a:stretch>
                        </a:blipFill>
                      </a:tcPr>
                    </a:tc>
                    <a:tc>
                      <a:txBody>
                        <a:bodyPr/>
                        <a:lstStyle/>
                        <a:p>
                          <a:endParaRPr lang="zh-CN"/>
                        </a:p>
                      </a:txBody>
                      <a:tcPr>
                        <a:blipFill>
                          <a:blip r:embed="rId7"/>
                          <a:stretch>
                            <a:fillRect l="-292562" t="-408197" r="-2066" b="-24590"/>
                          </a:stretch>
                        </a:blipFill>
                      </a:tcPr>
                    </a:tc>
                    <a:extLst>
                      <a:ext uri="{0D108BD9-81ED-4DB2-BD59-A6C34878D82A}">
                        <a16:rowId xmlns:a16="http://schemas.microsoft.com/office/drawing/2014/main" val="3134171012"/>
                      </a:ext>
                    </a:extLst>
                  </a:tr>
                </a:tbl>
              </a:graphicData>
            </a:graphic>
          </p:graphicFrame>
        </mc:Fallback>
      </mc:AlternateContent>
      <p:sp>
        <p:nvSpPr>
          <p:cNvPr id="14" name="Oval 24"/>
          <p:cNvSpPr>
            <a:spLocks noChangeArrowheads="1"/>
          </p:cNvSpPr>
          <p:nvPr/>
        </p:nvSpPr>
        <p:spPr bwMode="auto">
          <a:xfrm>
            <a:off x="8387602" y="4915341"/>
            <a:ext cx="990600" cy="990600"/>
          </a:xfrm>
          <a:prstGeom prst="ellipse">
            <a:avLst/>
          </a:prstGeom>
          <a:gradFill rotWithShape="1">
            <a:gsLst>
              <a:gs pos="0">
                <a:srgbClr val="99CCFF"/>
              </a:gs>
              <a:gs pos="100000">
                <a:srgbClr val="475E76"/>
              </a:gs>
            </a:gsLst>
            <a:path path="rect">
              <a:fillToRect r="100000" b="100000"/>
            </a:path>
          </a:gradFill>
          <a:ln>
            <a:noFill/>
          </a:ln>
          <a:effectLst/>
          <a:extLst>
            <a:ext uri="{91240B29-F687-4F45-9708-019B960494DF}">
              <a14:hiddenLine xmlns:a14="http://schemas.microsoft.com/office/drawing/2010/main" w="9525">
                <a:solidFill>
                  <a:srgbClr val="FFCC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5" name="Oval 25"/>
          <p:cNvSpPr>
            <a:spLocks noChangeArrowheads="1"/>
          </p:cNvSpPr>
          <p:nvPr/>
        </p:nvSpPr>
        <p:spPr bwMode="auto">
          <a:xfrm>
            <a:off x="8768605" y="4991541"/>
            <a:ext cx="263525" cy="247650"/>
          </a:xfrm>
          <a:prstGeom prst="ellipse">
            <a:avLst/>
          </a:prstGeom>
          <a:gradFill rotWithShape="0">
            <a:gsLst>
              <a:gs pos="0">
                <a:srgbClr val="0000FF"/>
              </a:gs>
              <a:gs pos="100000">
                <a:srgbClr val="000076"/>
              </a:gs>
            </a:gsLst>
            <a:lin ang="2700000" scaled="1"/>
          </a:gradFill>
          <a:ln w="9525">
            <a:solidFill>
              <a:srgbClr val="000000"/>
            </a:solidFill>
            <a:round/>
            <a:headEnd/>
            <a:tailEnd/>
          </a:ln>
          <a:effectLst>
            <a:outerShdw dist="107763" dir="2700000" algn="ctr" rotWithShape="0">
              <a:srgbClr val="808080"/>
            </a:outerShdw>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6" name="Oval 26"/>
          <p:cNvSpPr>
            <a:spLocks noChangeArrowheads="1"/>
          </p:cNvSpPr>
          <p:nvPr/>
        </p:nvSpPr>
        <p:spPr bwMode="auto">
          <a:xfrm>
            <a:off x="8463805" y="5372541"/>
            <a:ext cx="263525" cy="247650"/>
          </a:xfrm>
          <a:prstGeom prst="ellipse">
            <a:avLst/>
          </a:prstGeom>
          <a:gradFill rotWithShape="0">
            <a:gsLst>
              <a:gs pos="0">
                <a:srgbClr val="009900"/>
              </a:gs>
              <a:gs pos="100000">
                <a:srgbClr val="004700"/>
              </a:gs>
            </a:gsLst>
            <a:lin ang="2700000" scaled="1"/>
          </a:gradFill>
          <a:ln w="9525">
            <a:solidFill>
              <a:srgbClr val="000000"/>
            </a:solidFill>
            <a:round/>
            <a:headEnd/>
            <a:tailEnd/>
          </a:ln>
          <a:effectLst>
            <a:outerShdw dist="107763" dir="2700000" algn="ctr" rotWithShape="0">
              <a:srgbClr val="808080"/>
            </a:outerShdw>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7" name="Oval 27"/>
          <p:cNvSpPr>
            <a:spLocks noChangeArrowheads="1"/>
          </p:cNvSpPr>
          <p:nvPr/>
        </p:nvSpPr>
        <p:spPr bwMode="auto">
          <a:xfrm>
            <a:off x="8921005" y="5448741"/>
            <a:ext cx="263525" cy="247650"/>
          </a:xfrm>
          <a:prstGeom prst="ellipse">
            <a:avLst/>
          </a:prstGeom>
          <a:gradFill rotWithShape="0">
            <a:gsLst>
              <a:gs pos="0">
                <a:srgbClr val="FF0000"/>
              </a:gs>
              <a:gs pos="100000">
                <a:srgbClr val="760000"/>
              </a:gs>
            </a:gsLst>
            <a:lin ang="2700000" scaled="1"/>
          </a:gradFill>
          <a:ln w="9525">
            <a:solidFill>
              <a:srgbClr val="000000"/>
            </a:solidFill>
            <a:round/>
            <a:headEnd/>
            <a:tailEnd/>
          </a:ln>
          <a:effectLst>
            <a:outerShdw dist="107763" dir="2700000" algn="ctr" rotWithShape="0">
              <a:srgbClr val="808080"/>
            </a:outerShdw>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zh-CN" sz="2400" b="0" i="0" u="none" strike="noStrike" kern="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endParaRPr>
          </a:p>
        </p:txBody>
      </p:sp>
      <p:sp>
        <p:nvSpPr>
          <p:cNvPr id="18" name="Oval 28"/>
          <p:cNvSpPr>
            <a:spLocks noChangeArrowheads="1"/>
          </p:cNvSpPr>
          <p:nvPr/>
        </p:nvSpPr>
        <p:spPr bwMode="auto">
          <a:xfrm>
            <a:off x="7049343" y="5148707"/>
            <a:ext cx="719137" cy="720725"/>
          </a:xfrm>
          <a:prstGeom prst="ellipse">
            <a:avLst/>
          </a:prstGeom>
          <a:gradFill rotWithShape="1">
            <a:gsLst>
              <a:gs pos="0">
                <a:srgbClr val="99CCFF"/>
              </a:gs>
              <a:gs pos="100000">
                <a:srgbClr val="475E76"/>
              </a:gs>
            </a:gsLst>
            <a:path path="rect">
              <a:fillToRect r="100000" b="100000"/>
            </a:path>
          </a:gradFill>
          <a:ln>
            <a:noFill/>
          </a:ln>
          <a:effectLst/>
          <a:extLst>
            <a:ext uri="{91240B29-F687-4F45-9708-019B960494DF}">
              <a14:hiddenLine xmlns:a14="http://schemas.microsoft.com/office/drawing/2010/main" w="9525">
                <a:solidFill>
                  <a:srgbClr val="FFCC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9" name="Oval 29"/>
          <p:cNvSpPr>
            <a:spLocks noChangeArrowheads="1"/>
          </p:cNvSpPr>
          <p:nvPr/>
        </p:nvSpPr>
        <p:spPr bwMode="auto">
          <a:xfrm>
            <a:off x="7217618" y="5550341"/>
            <a:ext cx="263525" cy="247650"/>
          </a:xfrm>
          <a:prstGeom prst="ellipse">
            <a:avLst/>
          </a:prstGeom>
          <a:gradFill rotWithShape="0">
            <a:gsLst>
              <a:gs pos="0">
                <a:srgbClr val="0000FF"/>
              </a:gs>
              <a:gs pos="100000">
                <a:srgbClr val="000076"/>
              </a:gs>
            </a:gsLst>
            <a:lin ang="2700000" scaled="1"/>
          </a:gradFill>
          <a:ln w="9525">
            <a:solidFill>
              <a:srgbClr val="000000"/>
            </a:solidFill>
            <a:round/>
            <a:headEnd/>
            <a:tailEnd/>
          </a:ln>
          <a:effectLst>
            <a:outerShdw dist="107763" dir="2700000" algn="ctr" rotWithShape="0">
              <a:srgbClr val="808080"/>
            </a:outerShdw>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20" name="Oval 30"/>
          <p:cNvSpPr>
            <a:spLocks noChangeArrowheads="1"/>
          </p:cNvSpPr>
          <p:nvPr/>
        </p:nvSpPr>
        <p:spPr bwMode="auto">
          <a:xfrm>
            <a:off x="7336680" y="5221729"/>
            <a:ext cx="263525" cy="247650"/>
          </a:xfrm>
          <a:prstGeom prst="ellipse">
            <a:avLst/>
          </a:prstGeom>
          <a:gradFill rotWithShape="0">
            <a:gsLst>
              <a:gs pos="0">
                <a:srgbClr val="FF0000"/>
              </a:gs>
              <a:gs pos="100000">
                <a:srgbClr val="760000"/>
              </a:gs>
            </a:gsLst>
            <a:lin ang="2700000" scaled="1"/>
          </a:gradFill>
          <a:ln w="9525">
            <a:solidFill>
              <a:srgbClr val="000000"/>
            </a:solidFill>
            <a:round/>
            <a:headEnd/>
            <a:tailEnd/>
          </a:ln>
          <a:effectLst>
            <a:outerShdw dist="107763" dir="2700000" algn="ctr" rotWithShape="0">
              <a:srgbClr val="808080"/>
            </a:outerShdw>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zh-CN" sz="2400" b="0" i="0" u="none" strike="noStrike" kern="0" cap="none" spc="0" normalizeH="0" baseline="0" noProof="0">
              <a:ln>
                <a:noFill/>
              </a:ln>
              <a:solidFill>
                <a:srgbClr val="FF0000"/>
              </a:solidFill>
              <a:effectLst/>
              <a:uLnTx/>
              <a:uFillTx/>
              <a:latin typeface="Times New Roman" panose="02020603050405020304" pitchFamily="18" charset="0"/>
              <a:ea typeface="宋体" panose="02010600030101010101" pitchFamily="2" charset="-122"/>
            </a:endParaRPr>
          </a:p>
        </p:txBody>
      </p:sp>
      <p:sp>
        <p:nvSpPr>
          <p:cNvPr id="21" name="Freeform 31"/>
          <p:cNvSpPr>
            <a:spLocks/>
          </p:cNvSpPr>
          <p:nvPr/>
        </p:nvSpPr>
        <p:spPr bwMode="auto">
          <a:xfrm>
            <a:off x="8921002" y="5283644"/>
            <a:ext cx="77788" cy="206375"/>
          </a:xfrm>
          <a:custGeom>
            <a:avLst/>
            <a:gdLst>
              <a:gd name="T0" fmla="*/ 0 w 49"/>
              <a:gd name="T1" fmla="*/ 2147483647 h 130"/>
              <a:gd name="T2" fmla="*/ 2147483647 w 49"/>
              <a:gd name="T3" fmla="*/ 2147483647 h 130"/>
              <a:gd name="T4" fmla="*/ 0 w 49"/>
              <a:gd name="T5" fmla="*/ 2147483647 h 130"/>
              <a:gd name="T6" fmla="*/ 2147483647 w 49"/>
              <a:gd name="T7" fmla="*/ 2147483647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 h="130">
                <a:moveTo>
                  <a:pt x="0" y="2"/>
                </a:moveTo>
                <a:cubicBezTo>
                  <a:pt x="11" y="5"/>
                  <a:pt x="28" y="0"/>
                  <a:pt x="32" y="10"/>
                </a:cubicBezTo>
                <a:cubicBezTo>
                  <a:pt x="49" y="50"/>
                  <a:pt x="22" y="60"/>
                  <a:pt x="0" y="74"/>
                </a:cubicBezTo>
                <a:cubicBezTo>
                  <a:pt x="23" y="90"/>
                  <a:pt x="40" y="100"/>
                  <a:pt x="40" y="130"/>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22" name="Freeform 32"/>
          <p:cNvSpPr>
            <a:spLocks/>
          </p:cNvSpPr>
          <p:nvPr/>
        </p:nvSpPr>
        <p:spPr bwMode="auto">
          <a:xfrm>
            <a:off x="8663830" y="5655116"/>
            <a:ext cx="303213" cy="101600"/>
          </a:xfrm>
          <a:custGeom>
            <a:avLst/>
            <a:gdLst>
              <a:gd name="T0" fmla="*/ 2147483647 w 191"/>
              <a:gd name="T1" fmla="*/ 0 h 64"/>
              <a:gd name="T2" fmla="*/ 2147483647 w 191"/>
              <a:gd name="T3" fmla="*/ 2147483647 h 64"/>
              <a:gd name="T4" fmla="*/ 2147483647 w 191"/>
              <a:gd name="T5" fmla="*/ 2147483647 h 64"/>
              <a:gd name="T6" fmla="*/ 2147483647 w 191"/>
              <a:gd name="T7" fmla="*/ 2147483647 h 64"/>
              <a:gd name="T8" fmla="*/ 2147483647 w 191"/>
              <a:gd name="T9" fmla="*/ 0 h 64"/>
              <a:gd name="T10" fmla="*/ 2147483647 w 191"/>
              <a:gd name="T11" fmla="*/ 2147483647 h 64"/>
              <a:gd name="T12" fmla="*/ 2147483647 w 191"/>
              <a:gd name="T13" fmla="*/ 2147483647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 h="64">
                <a:moveTo>
                  <a:pt x="2" y="0"/>
                </a:moveTo>
                <a:cubicBezTo>
                  <a:pt x="5" y="16"/>
                  <a:pt x="0" y="35"/>
                  <a:pt x="10" y="48"/>
                </a:cubicBezTo>
                <a:cubicBezTo>
                  <a:pt x="23" y="64"/>
                  <a:pt x="39" y="32"/>
                  <a:pt x="50" y="16"/>
                </a:cubicBezTo>
                <a:cubicBezTo>
                  <a:pt x="55" y="24"/>
                  <a:pt x="57" y="38"/>
                  <a:pt x="66" y="40"/>
                </a:cubicBezTo>
                <a:cubicBezTo>
                  <a:pt x="119" y="53"/>
                  <a:pt x="114" y="13"/>
                  <a:pt x="154" y="0"/>
                </a:cubicBezTo>
                <a:cubicBezTo>
                  <a:pt x="157" y="8"/>
                  <a:pt x="156" y="18"/>
                  <a:pt x="162" y="24"/>
                </a:cubicBezTo>
                <a:cubicBezTo>
                  <a:pt x="191" y="53"/>
                  <a:pt x="186" y="28"/>
                  <a:pt x="186" y="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23" name="Freeform 33"/>
          <p:cNvSpPr>
            <a:spLocks/>
          </p:cNvSpPr>
          <p:nvPr/>
        </p:nvSpPr>
        <p:spPr bwMode="auto">
          <a:xfrm>
            <a:off x="8611440" y="5140766"/>
            <a:ext cx="195262" cy="209550"/>
          </a:xfrm>
          <a:custGeom>
            <a:avLst/>
            <a:gdLst>
              <a:gd name="T0" fmla="*/ 2147483647 w 123"/>
              <a:gd name="T1" fmla="*/ 2147483647 h 132"/>
              <a:gd name="T2" fmla="*/ 2147483647 w 123"/>
              <a:gd name="T3" fmla="*/ 2147483647 h 132"/>
              <a:gd name="T4" fmla="*/ 2147483647 w 123"/>
              <a:gd name="T5" fmla="*/ 2147483647 h 132"/>
              <a:gd name="T6" fmla="*/ 2147483647 w 123"/>
              <a:gd name="T7" fmla="*/ 2147483647 h 132"/>
              <a:gd name="T8" fmla="*/ 2147483647 w 123"/>
              <a:gd name="T9" fmla="*/ 2147483647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 h="132">
                <a:moveTo>
                  <a:pt x="27" y="132"/>
                </a:moveTo>
                <a:cubicBezTo>
                  <a:pt x="17" y="71"/>
                  <a:pt x="0" y="55"/>
                  <a:pt x="67" y="68"/>
                </a:cubicBezTo>
                <a:cubicBezTo>
                  <a:pt x="72" y="60"/>
                  <a:pt x="81" y="53"/>
                  <a:pt x="83" y="44"/>
                </a:cubicBezTo>
                <a:cubicBezTo>
                  <a:pt x="84" y="36"/>
                  <a:pt x="72" y="28"/>
                  <a:pt x="75" y="20"/>
                </a:cubicBezTo>
                <a:cubicBezTo>
                  <a:pt x="83" y="0"/>
                  <a:pt x="108" y="4"/>
                  <a:pt x="123" y="4"/>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24" name="Freeform 34"/>
          <p:cNvSpPr>
            <a:spLocks/>
          </p:cNvSpPr>
          <p:nvPr/>
        </p:nvSpPr>
        <p:spPr bwMode="auto">
          <a:xfrm>
            <a:off x="7204915" y="5324919"/>
            <a:ext cx="169862" cy="250825"/>
          </a:xfrm>
          <a:custGeom>
            <a:avLst/>
            <a:gdLst>
              <a:gd name="T0" fmla="*/ 2147483647 w 107"/>
              <a:gd name="T1" fmla="*/ 2147483647 h 158"/>
              <a:gd name="T2" fmla="*/ 2147483647 w 107"/>
              <a:gd name="T3" fmla="*/ 2147483647 h 158"/>
              <a:gd name="T4" fmla="*/ 2147483647 w 107"/>
              <a:gd name="T5" fmla="*/ 2147483647 h 158"/>
              <a:gd name="T6" fmla="*/ 2147483647 w 107"/>
              <a:gd name="T7" fmla="*/ 2147483647 h 158"/>
              <a:gd name="T8" fmla="*/ 2147483647 w 107"/>
              <a:gd name="T9" fmla="*/ 2147483647 h 158"/>
              <a:gd name="T10" fmla="*/ 2147483647 w 107"/>
              <a:gd name="T11" fmla="*/ 2147483647 h 1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158">
                <a:moveTo>
                  <a:pt x="3" y="158"/>
                </a:moveTo>
                <a:cubicBezTo>
                  <a:pt x="6" y="145"/>
                  <a:pt x="0" y="126"/>
                  <a:pt x="11" y="118"/>
                </a:cubicBezTo>
                <a:cubicBezTo>
                  <a:pt x="26" y="107"/>
                  <a:pt x="53" y="122"/>
                  <a:pt x="67" y="110"/>
                </a:cubicBezTo>
                <a:cubicBezTo>
                  <a:pt x="90" y="91"/>
                  <a:pt x="39" y="65"/>
                  <a:pt x="35" y="62"/>
                </a:cubicBezTo>
                <a:cubicBezTo>
                  <a:pt x="32" y="54"/>
                  <a:pt x="24" y="46"/>
                  <a:pt x="27" y="38"/>
                </a:cubicBezTo>
                <a:cubicBezTo>
                  <a:pt x="42" y="0"/>
                  <a:pt x="83" y="38"/>
                  <a:pt x="107" y="38"/>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panose="020B0604020202020204" pitchFamily="34" charset="0"/>
            </a:endParaRPr>
          </a:p>
        </p:txBody>
      </p:sp>
      <mc:AlternateContent xmlns:mc="http://schemas.openxmlformats.org/markup-compatibility/2006" xmlns:a14="http://schemas.microsoft.com/office/drawing/2010/main">
        <mc:Choice Requires="a14">
          <p:sp>
            <p:nvSpPr>
              <p:cNvPr id="25" name="Text Box 35"/>
              <p:cNvSpPr txBox="1">
                <a:spLocks noChangeArrowheads="1"/>
              </p:cNvSpPr>
              <p:nvPr/>
            </p:nvSpPr>
            <p:spPr bwMode="auto">
              <a:xfrm>
                <a:off x="6761939" y="6121352"/>
                <a:ext cx="1293944" cy="400110"/>
              </a:xfrm>
              <a:prstGeom prst="rect">
                <a:avLst/>
              </a:prstGeom>
              <a:solidFill>
                <a:srgbClr val="FFFF00"/>
              </a:solidFill>
              <a:ln w="9525">
                <a:solidFill>
                  <a:srgbClr val="333399"/>
                </a:solidFill>
                <a:miter lim="800000"/>
                <a:headEnd/>
                <a:tailEnd/>
              </a:ln>
              <a:effectLst/>
              <a:extLst>
                <a:ext uri="{AF507438-7753-43E0-B8FC-AC1667EBCBE1}">
                  <a14:hiddenEffect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介子</a:t>
                </a:r>
                <a14:m>
                  <m:oMath xmlns:m="http://schemas.openxmlformats.org/officeDocument/2006/math">
                    <m:r>
                      <a:rPr kumimoji="0" lang="en-US" altLang="zh-CN" sz="2000" b="1" i="1" u="none" strike="noStrike" kern="0" cap="none" spc="0" normalizeH="0" baseline="0" noProof="0" smtClean="0">
                        <a:ln>
                          <a:noFill/>
                        </a:ln>
                        <a:solidFill>
                          <a:srgbClr val="333399"/>
                        </a:solidFill>
                        <a:effectLst/>
                        <a:uLnTx/>
                        <a:uFillTx/>
                        <a:latin typeface="Cambria Math" panose="02040503050406030204" pitchFamily="18" charset="0"/>
                        <a:ea typeface="宋体" panose="02010600030101010101" pitchFamily="2" charset="-122"/>
                      </a:rPr>
                      <m:t>(</m:t>
                    </m:r>
                    <m:r>
                      <a:rPr kumimoji="0" lang="en-US" altLang="zh-CN" sz="2000" b="1" i="1" u="none" strike="noStrike" kern="0" cap="none" spc="0" normalizeH="0" baseline="0" noProof="0" smtClean="0">
                        <a:ln>
                          <a:noFill/>
                        </a:ln>
                        <a:solidFill>
                          <a:srgbClr val="333399"/>
                        </a:solidFill>
                        <a:effectLst/>
                        <a:uLnTx/>
                        <a:uFillTx/>
                        <a:latin typeface="Cambria Math" panose="02040503050406030204" pitchFamily="18" charset="0"/>
                        <a:ea typeface="宋体" panose="02010600030101010101" pitchFamily="2" charset="-122"/>
                      </a:rPr>
                      <m:t>𝒒</m:t>
                    </m:r>
                    <m:acc>
                      <m:accPr>
                        <m:chr m:val="̅"/>
                        <m:ctrlPr>
                          <a:rPr kumimoji="0" lang="en-US" altLang="zh-CN" sz="2000" b="1" i="1" u="none" strike="noStrike" kern="0" cap="none" spc="0" normalizeH="0" baseline="0" noProof="0" smtClean="0">
                            <a:ln>
                              <a:noFill/>
                            </a:ln>
                            <a:solidFill>
                              <a:srgbClr val="333399"/>
                            </a:solidFill>
                            <a:effectLst/>
                            <a:uLnTx/>
                            <a:uFillTx/>
                            <a:latin typeface="Cambria Math" panose="02040503050406030204" pitchFamily="18" charset="0"/>
                            <a:ea typeface="宋体" panose="02010600030101010101" pitchFamily="2" charset="-122"/>
                          </a:rPr>
                        </m:ctrlPr>
                      </m:accPr>
                      <m:e>
                        <m:r>
                          <a:rPr kumimoji="0" lang="en-US" altLang="zh-CN" sz="2000" b="1" i="1" u="none" strike="noStrike" kern="0" cap="none" spc="0" normalizeH="0" baseline="0" noProof="0" smtClean="0">
                            <a:ln>
                              <a:noFill/>
                            </a:ln>
                            <a:solidFill>
                              <a:srgbClr val="333399"/>
                            </a:solidFill>
                            <a:effectLst/>
                            <a:uLnTx/>
                            <a:uFillTx/>
                            <a:latin typeface="Cambria Math" panose="02040503050406030204" pitchFamily="18" charset="0"/>
                            <a:ea typeface="宋体" panose="02010600030101010101" pitchFamily="2" charset="-122"/>
                          </a:rPr>
                          <m:t>𝒒</m:t>
                        </m:r>
                      </m:e>
                    </m:acc>
                    <m:r>
                      <a:rPr kumimoji="0" lang="en-US" altLang="zh-CN" sz="2000" b="1" i="1" u="none" strike="noStrike" kern="0" cap="none" spc="0" normalizeH="0" baseline="0" noProof="0" smtClean="0">
                        <a:ln>
                          <a:noFill/>
                        </a:ln>
                        <a:solidFill>
                          <a:srgbClr val="333399"/>
                        </a:solidFill>
                        <a:effectLst/>
                        <a:uLnTx/>
                        <a:uFillTx/>
                        <a:latin typeface="Cambria Math" panose="02040503050406030204" pitchFamily="18" charset="0"/>
                        <a:ea typeface="宋体" panose="02010600030101010101" pitchFamily="2" charset="-122"/>
                      </a:rPr>
                      <m:t>)</m:t>
                    </m:r>
                  </m:oMath>
                </a14:m>
                <a:r>
                  <a:rPr kumimoji="0" lang="en-US" altLang="zh-CN"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 </a:t>
                </a:r>
              </a:p>
            </p:txBody>
          </p:sp>
        </mc:Choice>
        <mc:Fallback xmlns="">
          <p:sp>
            <p:nvSpPr>
              <p:cNvPr id="25" name="Text Box 35"/>
              <p:cNvSpPr txBox="1">
                <a:spLocks noRot="1" noChangeAspect="1" noMove="1" noResize="1" noEditPoints="1" noAdjustHandles="1" noChangeArrowheads="1" noChangeShapeType="1" noTextEdit="1"/>
              </p:cNvSpPr>
              <p:nvPr/>
            </p:nvSpPr>
            <p:spPr bwMode="auto">
              <a:xfrm>
                <a:off x="6761939" y="6121352"/>
                <a:ext cx="1293944" cy="400110"/>
              </a:xfrm>
              <a:prstGeom prst="rect">
                <a:avLst/>
              </a:prstGeom>
              <a:blipFill>
                <a:blip r:embed="rId8"/>
                <a:stretch>
                  <a:fillRect l="-4186" t="-8824" r="-13953" b="-20588"/>
                </a:stretch>
              </a:blip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Text Box 36"/>
              <p:cNvSpPr txBox="1">
                <a:spLocks noChangeArrowheads="1"/>
              </p:cNvSpPr>
              <p:nvPr/>
            </p:nvSpPr>
            <p:spPr bwMode="auto">
              <a:xfrm>
                <a:off x="8328049" y="6112316"/>
                <a:ext cx="1449436" cy="400110"/>
              </a:xfrm>
              <a:prstGeom prst="rect">
                <a:avLst/>
              </a:prstGeom>
              <a:solidFill>
                <a:srgbClr val="FFFF00"/>
              </a:solidFill>
              <a:ln w="9525">
                <a:solidFill>
                  <a:srgbClr val="333399"/>
                </a:solidFill>
                <a:miter lim="800000"/>
                <a:headEnd/>
                <a:tailEnd/>
              </a:ln>
              <a:effectLst/>
              <a:extLst>
                <a:ext uri="{AF507438-7753-43E0-B8FC-AC1667EBCBE1}">
                  <a14:hiddenEffect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重子</a:t>
                </a:r>
                <a14:m>
                  <m:oMath xmlns:m="http://schemas.openxmlformats.org/officeDocument/2006/math">
                    <m:r>
                      <a:rPr kumimoji="0" lang="en-US" altLang="zh-CN" sz="2000" b="1" i="1" u="none" strike="noStrike" kern="0" cap="none" spc="0" normalizeH="0" baseline="0" noProof="0" smtClean="0">
                        <a:ln>
                          <a:noFill/>
                        </a:ln>
                        <a:solidFill>
                          <a:srgbClr val="333399"/>
                        </a:solidFill>
                        <a:effectLst/>
                        <a:uLnTx/>
                        <a:uFillTx/>
                        <a:latin typeface="Cambria Math" panose="02040503050406030204" pitchFamily="18" charset="0"/>
                        <a:ea typeface="宋体" panose="02010600030101010101" pitchFamily="2" charset="-122"/>
                      </a:rPr>
                      <m:t>(</m:t>
                    </m:r>
                    <m:r>
                      <a:rPr kumimoji="0" lang="en-US" altLang="zh-CN" sz="2000" b="1" i="1" u="none" strike="noStrike" kern="0" cap="none" spc="0" normalizeH="0" baseline="0" noProof="0" smtClean="0">
                        <a:ln>
                          <a:noFill/>
                        </a:ln>
                        <a:solidFill>
                          <a:srgbClr val="333399"/>
                        </a:solidFill>
                        <a:effectLst/>
                        <a:uLnTx/>
                        <a:uFillTx/>
                        <a:latin typeface="Cambria Math" panose="02040503050406030204" pitchFamily="18" charset="0"/>
                        <a:ea typeface="宋体" panose="02010600030101010101" pitchFamily="2" charset="-122"/>
                      </a:rPr>
                      <m:t>𝒒𝒒𝒒</m:t>
                    </m:r>
                    <m:r>
                      <a:rPr kumimoji="0" lang="en-US" altLang="zh-CN" sz="2000" b="1" i="1" u="none" strike="noStrike" kern="0" cap="none" spc="0" normalizeH="0" baseline="0" noProof="0" smtClean="0">
                        <a:ln>
                          <a:noFill/>
                        </a:ln>
                        <a:solidFill>
                          <a:srgbClr val="333399"/>
                        </a:solidFill>
                        <a:effectLst/>
                        <a:uLnTx/>
                        <a:uFillTx/>
                        <a:latin typeface="Cambria Math" panose="02040503050406030204" pitchFamily="18" charset="0"/>
                        <a:ea typeface="宋体" panose="02010600030101010101" pitchFamily="2" charset="-122"/>
                      </a:rPr>
                      <m:t>)</m:t>
                    </m:r>
                  </m:oMath>
                </a14:m>
                <a:r>
                  <a:rPr kumimoji="0" lang="en-US" altLang="zh-CN" sz="2000" b="1" i="0" u="none" strike="noStrike" kern="0" cap="none" spc="0" normalizeH="0" baseline="0" noProof="0" dirty="0">
                    <a:ln>
                      <a:noFill/>
                    </a:ln>
                    <a:solidFill>
                      <a:srgbClr val="333399"/>
                    </a:solidFill>
                    <a:effectLst/>
                    <a:uLnTx/>
                    <a:uFillTx/>
                    <a:latin typeface="Arial" panose="020B0604020202020204" pitchFamily="34" charset="0"/>
                    <a:ea typeface="宋体" panose="02010600030101010101" pitchFamily="2" charset="-122"/>
                  </a:rPr>
                  <a:t> </a:t>
                </a:r>
              </a:p>
            </p:txBody>
          </p:sp>
        </mc:Choice>
        <mc:Fallback xmlns="">
          <p:sp>
            <p:nvSpPr>
              <p:cNvPr id="26" name="Text Box 36"/>
              <p:cNvSpPr txBox="1">
                <a:spLocks noRot="1" noChangeAspect="1" noMove="1" noResize="1" noEditPoints="1" noAdjustHandles="1" noChangeArrowheads="1" noChangeShapeType="1" noTextEdit="1"/>
              </p:cNvSpPr>
              <p:nvPr/>
            </p:nvSpPr>
            <p:spPr bwMode="auto">
              <a:xfrm>
                <a:off x="8328049" y="6112316"/>
                <a:ext cx="1449436" cy="400110"/>
              </a:xfrm>
              <a:prstGeom prst="rect">
                <a:avLst/>
              </a:prstGeom>
              <a:blipFill>
                <a:blip r:embed="rId9"/>
                <a:stretch>
                  <a:fillRect l="-3750" t="-10448" b="-22388"/>
                </a:stretch>
              </a:blipFill>
              <a:ln w="9525">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27" name="文本框 26"/>
          <p:cNvSpPr txBox="1"/>
          <p:nvPr/>
        </p:nvSpPr>
        <p:spPr>
          <a:xfrm>
            <a:off x="6482935" y="2542169"/>
            <a:ext cx="130035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0000CC"/>
                </a:solidFill>
                <a:effectLst/>
                <a:uLnTx/>
                <a:uFillTx/>
              </a:rPr>
              <a:t>Gell-Mann</a:t>
            </a:r>
            <a:endParaRPr kumimoji="0" lang="zh-CN" altLang="en-US" sz="1800" b="1" i="0" u="none" strike="noStrike" kern="0" cap="none" spc="0" normalizeH="0" baseline="0" noProof="0" dirty="0">
              <a:ln>
                <a:noFill/>
              </a:ln>
              <a:solidFill>
                <a:srgbClr val="0000CC"/>
              </a:solidFill>
              <a:effectLst/>
              <a:uLnTx/>
              <a:uFillTx/>
            </a:endParaRPr>
          </a:p>
        </p:txBody>
      </p:sp>
      <p:sp>
        <p:nvSpPr>
          <p:cNvPr id="28" name="文本框 27"/>
          <p:cNvSpPr txBox="1"/>
          <p:nvPr/>
        </p:nvSpPr>
        <p:spPr>
          <a:xfrm>
            <a:off x="8002142" y="2542169"/>
            <a:ext cx="127470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err="1">
                <a:ln>
                  <a:noFill/>
                </a:ln>
                <a:solidFill>
                  <a:srgbClr val="0000CC"/>
                </a:solidFill>
                <a:effectLst/>
                <a:uLnTx/>
                <a:uFillTx/>
              </a:rPr>
              <a:t>Nishijima</a:t>
            </a:r>
            <a:r>
              <a:rPr kumimoji="0" lang="en-US" altLang="zh-CN" sz="1800" b="1" i="0" u="none" strike="noStrike" kern="0" cap="none" spc="0" normalizeH="0" baseline="0" noProof="0" dirty="0">
                <a:ln>
                  <a:noFill/>
                </a:ln>
                <a:solidFill>
                  <a:srgbClr val="0000CC"/>
                </a:solidFill>
                <a:effectLst/>
                <a:uLnTx/>
                <a:uFillTx/>
              </a:rPr>
              <a:t> </a:t>
            </a:r>
            <a:endParaRPr kumimoji="0" lang="zh-CN" altLang="en-US" sz="1800" b="1" i="0" u="none" strike="noStrike" kern="0" cap="none" spc="0" normalizeH="0" baseline="0" noProof="0" dirty="0">
              <a:ln>
                <a:noFill/>
              </a:ln>
              <a:solidFill>
                <a:srgbClr val="0000CC"/>
              </a:solidFill>
              <a:effectLst/>
              <a:uLnTx/>
              <a:uFillTx/>
            </a:endParaRPr>
          </a:p>
        </p:txBody>
      </p:sp>
      <p:sp>
        <p:nvSpPr>
          <p:cNvPr id="29" name="文本框 28"/>
          <p:cNvSpPr txBox="1"/>
          <p:nvPr/>
        </p:nvSpPr>
        <p:spPr>
          <a:xfrm>
            <a:off x="9777485" y="2502677"/>
            <a:ext cx="1210588"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err="1">
                <a:ln>
                  <a:noFill/>
                </a:ln>
                <a:solidFill>
                  <a:srgbClr val="0000CC"/>
                </a:solidFill>
                <a:effectLst/>
                <a:uLnTx/>
                <a:uFillTx/>
              </a:rPr>
              <a:t>Nee’man</a:t>
            </a:r>
            <a:r>
              <a:rPr kumimoji="0" lang="en-US" altLang="zh-CN" sz="1800" b="1" i="0" u="none" strike="noStrike" kern="0" cap="none" spc="0" normalizeH="0" baseline="0" noProof="0" dirty="0">
                <a:ln>
                  <a:noFill/>
                </a:ln>
                <a:solidFill>
                  <a:srgbClr val="0000CC"/>
                </a:solidFill>
                <a:effectLst/>
                <a:uLnTx/>
                <a:uFillTx/>
              </a:rPr>
              <a:t> </a:t>
            </a:r>
            <a:endParaRPr kumimoji="0" lang="zh-CN" altLang="en-US" sz="1800" b="1" i="0" u="none" strike="noStrike" kern="0" cap="none" spc="0" normalizeH="0" baseline="0" noProof="0" dirty="0">
              <a:ln>
                <a:noFill/>
              </a:ln>
              <a:solidFill>
                <a:srgbClr val="0000CC"/>
              </a:solidFill>
              <a:effectLst/>
              <a:uLnTx/>
              <a:uFillTx/>
            </a:endParaRPr>
          </a:p>
        </p:txBody>
      </p:sp>
    </p:spTree>
    <p:extLst>
      <p:ext uri="{BB962C8B-B14F-4D97-AF65-F5344CB8AC3E}">
        <p14:creationId xmlns:p14="http://schemas.microsoft.com/office/powerpoint/2010/main" val="20837908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100</a:t>
            </a:fld>
            <a:endParaRPr kumimoji="0" lang="en-GB" altLang="zh-CN" sz="1800" b="0" i="0" u="none" strike="noStrike" kern="0" cap="none" spc="0" normalizeH="0" baseline="0" noProof="0">
              <a:ln>
                <a:noFill/>
              </a:ln>
              <a:solidFill>
                <a:sysClr val="windowText" lastClr="000000"/>
              </a:solidFill>
              <a:effectLst/>
              <a:uLnTx/>
              <a:uFillTx/>
            </a:endParaRPr>
          </a:p>
        </p:txBody>
      </p:sp>
      <p:sp>
        <p:nvSpPr>
          <p:cNvPr id="3" name="文本框 2"/>
          <p:cNvSpPr txBox="1"/>
          <p:nvPr/>
        </p:nvSpPr>
        <p:spPr>
          <a:xfrm>
            <a:off x="261257" y="208016"/>
            <a:ext cx="6248400" cy="680186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0000CC"/>
                </a:solidFill>
                <a:effectLst/>
                <a:uLnTx/>
                <a:uFillTx/>
              </a:rPr>
              <a:t>Constituent quark models: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X. </a:t>
            </a:r>
            <a:r>
              <a:rPr kumimoji="0" lang="en-US" altLang="zh-CN" sz="1400" b="0" i="0" u="none" strike="noStrike" kern="0" cap="none" spc="0" normalizeH="0" baseline="0" noProof="0" dirty="0" err="1">
                <a:ln>
                  <a:noFill/>
                </a:ln>
                <a:solidFill>
                  <a:sysClr val="windowText" lastClr="000000"/>
                </a:solidFill>
                <a:effectLst/>
                <a:uLnTx/>
                <a:uFillTx/>
              </a:rPr>
              <a:t>Jin</a:t>
            </a:r>
            <a:r>
              <a:rPr kumimoji="0" lang="en-US" altLang="zh-CN" sz="1400" b="0" i="0" u="none" strike="noStrike" kern="0" cap="none" spc="0" normalizeH="0" baseline="0" noProof="0" dirty="0">
                <a:ln>
                  <a:noFill/>
                </a:ln>
                <a:solidFill>
                  <a:sysClr val="windowText" lastClr="000000"/>
                </a:solidFill>
                <a:effectLst/>
                <a:uLnTx/>
                <a:uFillTx/>
              </a:rPr>
              <a:t> et al., </a:t>
            </a:r>
            <a:r>
              <a:rPr kumimoji="0" lang="en-US" altLang="zh-CN" sz="1400" b="0" i="0" u="none" strike="noStrike" kern="0" cap="none" spc="0" normalizeH="0" baseline="0" noProof="0" dirty="0" err="1">
                <a:ln>
                  <a:noFill/>
                </a:ln>
                <a:solidFill>
                  <a:sysClr val="windowText" lastClr="000000"/>
                </a:solidFill>
                <a:effectLst/>
                <a:uLnTx/>
                <a:uFillTx/>
              </a:rPr>
              <a:t>Eur.Phys.J.C</a:t>
            </a:r>
            <a:r>
              <a:rPr kumimoji="0" lang="en-US" altLang="zh-CN" sz="1400" b="0" i="0" u="none" strike="noStrike" kern="0" cap="none" spc="0" normalizeH="0" baseline="0" noProof="0" dirty="0">
                <a:ln>
                  <a:noFill/>
                </a:ln>
                <a:solidFill>
                  <a:sysClr val="windowText" lastClr="000000"/>
                </a:solidFill>
                <a:effectLst/>
                <a:uLnTx/>
                <a:uFillTx/>
              </a:rPr>
              <a:t> 80 (2020) 11, 1083</a:t>
            </a:r>
          </a:p>
          <a:p>
            <a:pPr marL="0" marR="0" lvl="0" indent="0" defTabSz="914400" eaLnBrk="1" fontAlgn="auto" latinLnBrk="0" hangingPunct="1">
              <a:lnSpc>
                <a:spcPct val="100000"/>
              </a:lnSpc>
              <a:spcBef>
                <a:spcPts val="0"/>
              </a:spcBef>
              <a:spcAft>
                <a:spcPts val="0"/>
              </a:spcAft>
              <a:buClrTx/>
              <a:buSzTx/>
              <a:buFontTx/>
              <a:buNone/>
              <a:tabLst/>
              <a:defRPr/>
            </a:pPr>
            <a:r>
              <a:rPr kumimoji="0" lang="fi-FI" altLang="zh-CN" sz="1400" b="0" i="0" u="none" strike="noStrike" kern="0" cap="none" spc="0" normalizeH="0" baseline="0" noProof="0" dirty="0">
                <a:ln>
                  <a:noFill/>
                </a:ln>
                <a:solidFill>
                  <a:sysClr val="windowText" lastClr="000000"/>
                </a:solidFill>
                <a:effectLst/>
                <a:uLnTx/>
                <a:uFillTx/>
              </a:rPr>
              <a:t>G. Yang, J.L. Ping, J. Segovia, Symmetry 12 (2020) 11, 1869</a:t>
            </a:r>
          </a:p>
          <a:p>
            <a:pPr marL="0" marR="0" lvl="0" indent="0" defTabSz="914400" eaLnBrk="1" fontAlgn="auto" latinLnBrk="0" hangingPunct="1">
              <a:lnSpc>
                <a:spcPct val="100000"/>
              </a:lnSpc>
              <a:spcBef>
                <a:spcPts val="0"/>
              </a:spcBef>
              <a:spcAft>
                <a:spcPts val="0"/>
              </a:spcAft>
              <a:buClrTx/>
              <a:buSzTx/>
              <a:buFontTx/>
              <a:buNone/>
              <a:tabLst/>
              <a:defRPr/>
            </a:pPr>
            <a:r>
              <a:rPr kumimoji="0" lang="fi-FI" altLang="zh-CN" sz="1400" b="0" i="0" u="none" strike="noStrike" kern="0" cap="none" spc="0" normalizeH="0" baseline="0" noProof="0" dirty="0">
                <a:ln>
                  <a:noFill/>
                </a:ln>
                <a:solidFill>
                  <a:sysClr val="windowText" lastClr="000000"/>
                </a:solidFill>
                <a:effectLst/>
                <a:uLnTx/>
                <a:uFillTx/>
              </a:rPr>
              <a:t>X.Z. Wen et al., </a:t>
            </a:r>
            <a:r>
              <a:rPr kumimoji="0" lang="en-US" altLang="zh-CN" sz="1400" b="0" i="0" u="none" strike="noStrike" kern="0" cap="none" spc="0" normalizeH="0" baseline="0" noProof="0" dirty="0" err="1">
                <a:ln>
                  <a:noFill/>
                </a:ln>
                <a:solidFill>
                  <a:sysClr val="windowText" lastClr="000000"/>
                </a:solidFill>
                <a:effectLst/>
                <a:uLnTx/>
                <a:uFillTx/>
              </a:rPr>
              <a:t>Phys.Rev.D</a:t>
            </a:r>
            <a:r>
              <a:rPr kumimoji="0" lang="en-US" altLang="zh-CN" sz="1400" b="0" i="0" u="none" strike="noStrike" kern="0" cap="none" spc="0" normalizeH="0" baseline="0" noProof="0" dirty="0">
                <a:ln>
                  <a:noFill/>
                </a:ln>
                <a:solidFill>
                  <a:sysClr val="windowText" lastClr="000000"/>
                </a:solidFill>
                <a:effectLst/>
                <a:uLnTx/>
                <a:uFillTx/>
              </a:rPr>
              <a:t> 103 (2021) 3, 034001  [</a:t>
            </a:r>
            <a:r>
              <a:rPr kumimoji="0" lang="en-US" altLang="zh-CN" sz="1400" b="0" i="0" u="none" strike="noStrike" kern="0" cap="none" spc="0" normalizeH="0" baseline="0" noProof="0" dirty="0">
                <a:ln>
                  <a:noFill/>
                </a:ln>
                <a:solidFill>
                  <a:srgbClr val="FF0000"/>
                </a:solidFill>
                <a:effectLst/>
                <a:uLnTx/>
                <a:uFillTx/>
              </a:rPr>
              <a:t>only the color-magnetic interaction included</a:t>
            </a:r>
            <a:r>
              <a:rPr kumimoji="0" lang="en-US" altLang="zh-CN" sz="1400" b="0" i="0" u="none" strike="noStrike" kern="0" cap="none" spc="0" normalizeH="0" baseline="0" noProof="0" dirty="0">
                <a:ln>
                  <a:noFill/>
                </a:ln>
                <a:solidFill>
                  <a:sysClr val="windowText" lastClr="0000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Q.F. </a:t>
            </a:r>
            <a:r>
              <a:rPr kumimoji="0" lang="en-US" altLang="zh-CN" sz="1400" b="0" i="0" u="none" strike="noStrike" kern="0" cap="none" spc="0" normalizeH="0" baseline="0" noProof="0" dirty="0" err="1">
                <a:ln>
                  <a:noFill/>
                </a:ln>
                <a:solidFill>
                  <a:sysClr val="windowText" lastClr="000000"/>
                </a:solidFill>
                <a:effectLst/>
                <a:uLnTx/>
                <a:uFillTx/>
              </a:rPr>
              <a:t>Lyu</a:t>
            </a:r>
            <a:r>
              <a:rPr kumimoji="0" lang="en-US" altLang="zh-CN" sz="1400" b="0" i="0" u="none" strike="noStrike" kern="0" cap="none" spc="0" normalizeH="0" baseline="0" noProof="0" dirty="0">
                <a:ln>
                  <a:noFill/>
                </a:ln>
                <a:solidFill>
                  <a:sysClr val="windowText" lastClr="000000"/>
                </a:solidFill>
                <a:effectLst/>
                <a:uLnTx/>
                <a:uFillTx/>
              </a:rPr>
              <a:t> et al., </a:t>
            </a:r>
            <a:r>
              <a:rPr kumimoji="0" lang="en-US" altLang="zh-CN" sz="1400" b="0" i="0" u="none" strike="noStrike" kern="0" cap="none" spc="0" normalizeH="0" baseline="0" noProof="0" dirty="0" err="1">
                <a:ln>
                  <a:noFill/>
                </a:ln>
                <a:solidFill>
                  <a:sysClr val="windowText" lastClr="000000"/>
                </a:solidFill>
                <a:effectLst/>
                <a:uLnTx/>
                <a:uFillTx/>
              </a:rPr>
              <a:t>Eur.Phys.J.C</a:t>
            </a:r>
            <a:r>
              <a:rPr kumimoji="0" lang="en-US" altLang="zh-CN" sz="1400" b="0" i="0" u="none" strike="noStrike" kern="0" cap="none" spc="0" normalizeH="0" baseline="0" noProof="0" dirty="0">
                <a:ln>
                  <a:noFill/>
                </a:ln>
                <a:solidFill>
                  <a:sysClr val="windowText" lastClr="000000"/>
                </a:solidFill>
                <a:effectLst/>
                <a:uLnTx/>
                <a:uFillTx/>
              </a:rPr>
              <a:t> 80 (2020) 9, 871 [</a:t>
            </a:r>
            <a:r>
              <a:rPr kumimoji="0" lang="en-US" altLang="zh-CN" sz="1400" b="0" i="0" u="none" strike="noStrike" kern="0" cap="none" spc="0" normalizeH="0" baseline="0" noProof="0" dirty="0">
                <a:ln>
                  <a:noFill/>
                </a:ln>
                <a:solidFill>
                  <a:srgbClr val="FF0000"/>
                </a:solidFill>
                <a:effectLst/>
                <a:uLnTx/>
                <a:uFillTx/>
              </a:rPr>
              <a:t>Extended relativized quark model</a:t>
            </a:r>
            <a:r>
              <a:rPr kumimoji="0" lang="en-US" altLang="zh-CN" sz="1400" b="0" i="0" u="none" strike="noStrike" kern="0" cap="none" spc="0" normalizeH="0" baseline="0" noProof="0" dirty="0">
                <a:ln>
                  <a:noFill/>
                </a:ln>
                <a:solidFill>
                  <a:sysClr val="windowText" lastClr="0000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M.C. Gordillo, F. De. Soto, J. Segovia, </a:t>
            </a:r>
            <a:r>
              <a:rPr kumimoji="0" lang="en-US" altLang="zh-CN" sz="1400" b="0" i="0" u="none" strike="noStrike" kern="0" cap="none" spc="0" normalizeH="0" baseline="0" noProof="0" dirty="0" err="1">
                <a:ln>
                  <a:noFill/>
                </a:ln>
                <a:solidFill>
                  <a:sysClr val="windowText" lastClr="000000"/>
                </a:solidFill>
                <a:effectLst/>
                <a:uLnTx/>
                <a:uFillTx/>
              </a:rPr>
              <a:t>Phys.Rev.D</a:t>
            </a:r>
            <a:r>
              <a:rPr kumimoji="0" lang="en-US" altLang="zh-CN" sz="1400" b="0" i="0" u="none" strike="noStrike" kern="0" cap="none" spc="0" normalizeH="0" baseline="0" noProof="0" dirty="0">
                <a:ln>
                  <a:noFill/>
                </a:ln>
                <a:solidFill>
                  <a:sysClr val="windowText" lastClr="000000"/>
                </a:solidFill>
                <a:effectLst/>
                <a:uLnTx/>
                <a:uFillTx/>
              </a:rPr>
              <a:t> 102 (2020) 11, 114007 [</a:t>
            </a:r>
            <a:r>
              <a:rPr kumimoji="0" lang="en-US" altLang="zh-CN" sz="1400" b="0" i="0" u="none" strike="noStrike" kern="0" cap="none" spc="0" normalizeH="0" baseline="0" noProof="0" dirty="0" err="1">
                <a:ln>
                  <a:noFill/>
                </a:ln>
                <a:solidFill>
                  <a:srgbClr val="FF0000"/>
                </a:solidFill>
                <a:effectLst/>
                <a:uLnTx/>
                <a:uFillTx/>
              </a:rPr>
              <a:t>Difussion</a:t>
            </a:r>
            <a:r>
              <a:rPr kumimoji="0" lang="en-US" altLang="zh-CN" sz="1400" b="0" i="0" u="none" strike="noStrike" kern="0" cap="none" spc="0" normalizeH="0" baseline="0" noProof="0" dirty="0">
                <a:ln>
                  <a:noFill/>
                </a:ln>
                <a:solidFill>
                  <a:srgbClr val="FF0000"/>
                </a:solidFill>
                <a:effectLst/>
                <a:uLnTx/>
                <a:uFillTx/>
              </a:rPr>
              <a:t> Monto Carlo </a:t>
            </a:r>
            <a:r>
              <a:rPr kumimoji="0" lang="en-US" altLang="zh-CN" sz="1400" b="0" i="0" u="none" strike="noStrike" kern="0" cap="none" spc="0" normalizeH="0" baseline="0" noProof="0" dirty="0" err="1">
                <a:ln>
                  <a:noFill/>
                </a:ln>
                <a:solidFill>
                  <a:srgbClr val="FF0000"/>
                </a:solidFill>
                <a:effectLst/>
                <a:uLnTx/>
                <a:uFillTx/>
              </a:rPr>
              <a:t>mechod</a:t>
            </a:r>
            <a:r>
              <a:rPr kumimoji="0" lang="en-US" altLang="zh-CN" sz="1400" b="0" i="0" u="none" strike="noStrike" kern="0" cap="none" spc="0" normalizeH="0" baseline="0" noProof="0" dirty="0">
                <a:ln>
                  <a:noFill/>
                </a:ln>
                <a:solidFill>
                  <a:sysClr val="windowText" lastClr="0000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M.S. Liu, F.X. Liu, X.H. </a:t>
            </a:r>
            <a:r>
              <a:rPr kumimoji="0" lang="en-US" altLang="zh-CN" sz="1400" b="0" i="0" u="none" strike="noStrike" kern="0" cap="none" spc="0" normalizeH="0" baseline="0" noProof="0" dirty="0" err="1">
                <a:ln>
                  <a:noFill/>
                </a:ln>
                <a:solidFill>
                  <a:sysClr val="windowText" lastClr="000000"/>
                </a:solidFill>
                <a:effectLst/>
                <a:uLnTx/>
                <a:uFillTx/>
              </a:rPr>
              <a:t>Zhong</a:t>
            </a:r>
            <a:r>
              <a:rPr kumimoji="0" lang="en-US" altLang="zh-CN" sz="1400" b="0" i="0" u="none" strike="noStrike" kern="0" cap="none" spc="0" normalizeH="0" baseline="0" noProof="0" dirty="0">
                <a:ln>
                  <a:noFill/>
                </a:ln>
                <a:solidFill>
                  <a:sysClr val="windowText" lastClr="000000"/>
                </a:solidFill>
                <a:effectLst/>
                <a:uLnTx/>
                <a:uFillTx/>
              </a:rPr>
              <a:t>, Q. Zhao,  2006.11952 [</a:t>
            </a:r>
            <a:r>
              <a:rPr kumimoji="0" lang="en-US" altLang="zh-CN" sz="1400" b="0" i="0" u="none" strike="noStrike" kern="0" cap="none" spc="0" normalizeH="0" baseline="0" noProof="0" dirty="0" err="1">
                <a:ln>
                  <a:noFill/>
                </a:ln>
                <a:solidFill>
                  <a:sysClr val="windowText" lastClr="000000"/>
                </a:solidFill>
                <a:effectLst/>
                <a:uLnTx/>
                <a:uFillTx/>
              </a:rPr>
              <a:t>hep-ph</a:t>
            </a:r>
            <a:r>
              <a:rPr kumimoji="0" lang="en-US" altLang="zh-CN" sz="1400" b="0" i="0" u="none" strike="noStrike" kern="0" cap="none" spc="0" normalizeH="0" baseline="0" noProof="0" dirty="0">
                <a:ln>
                  <a:noFill/>
                </a:ln>
                <a:solidFill>
                  <a:sysClr val="windowText" lastClr="0000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F.X. Liu, M.S. Liu, X.H. </a:t>
            </a:r>
            <a:r>
              <a:rPr kumimoji="0" lang="en-US" altLang="zh-CN" sz="1400" b="0" i="0" u="none" strike="noStrike" kern="0" cap="none" spc="0" normalizeH="0" baseline="0" noProof="0" dirty="0" err="1">
                <a:ln>
                  <a:noFill/>
                </a:ln>
                <a:solidFill>
                  <a:sysClr val="windowText" lastClr="000000"/>
                </a:solidFill>
                <a:effectLst/>
                <a:uLnTx/>
                <a:uFillTx/>
              </a:rPr>
              <a:t>Zhong</a:t>
            </a:r>
            <a:r>
              <a:rPr kumimoji="0" lang="en-US" altLang="zh-CN" sz="1400" b="0" i="0" u="none" strike="noStrike" kern="0" cap="none" spc="0" normalizeH="0" baseline="0" noProof="0" dirty="0">
                <a:ln>
                  <a:noFill/>
                </a:ln>
                <a:solidFill>
                  <a:sysClr val="windowText" lastClr="000000"/>
                </a:solidFill>
                <a:effectLst/>
                <a:uLnTx/>
                <a:uFillTx/>
              </a:rPr>
              <a:t>, and Q. Zhao, PRD 104, 116029 (2021)</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G.J. Wang, L. </a:t>
            </a:r>
            <a:r>
              <a:rPr kumimoji="0" lang="en-US" altLang="zh-CN" sz="1400" b="0" i="0" u="none" strike="noStrike" kern="0" cap="none" spc="0" normalizeH="0" baseline="0" noProof="0" dirty="0" err="1">
                <a:ln>
                  <a:noFill/>
                </a:ln>
                <a:solidFill>
                  <a:sysClr val="windowText" lastClr="000000"/>
                </a:solidFill>
                <a:effectLst/>
                <a:uLnTx/>
                <a:uFillTx/>
              </a:rPr>
              <a:t>Meng</a:t>
            </a:r>
            <a:r>
              <a:rPr kumimoji="0" lang="en-US" altLang="zh-CN" sz="1400" b="0" i="0" u="none" strike="noStrike" kern="0" cap="none" spc="0" normalizeH="0" baseline="0" noProof="0" dirty="0">
                <a:ln>
                  <a:noFill/>
                </a:ln>
                <a:solidFill>
                  <a:sysClr val="windowText" lastClr="000000"/>
                </a:solidFill>
                <a:effectLst/>
                <a:uLnTx/>
                <a:uFillTx/>
              </a:rPr>
              <a:t>, M. Oka, S.L. Zhu, PRD 104, 036016 (2021)</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J. Hu, B.R. He, and J.L. Ping, </a:t>
            </a:r>
            <a:r>
              <a:rPr kumimoji="0" lang="en-US" altLang="zh-CN" sz="1400" b="0" i="0" u="none" strike="noStrike" kern="0" cap="none" spc="0" normalizeH="0" baseline="0" noProof="0" dirty="0" err="1">
                <a:ln>
                  <a:noFill/>
                </a:ln>
                <a:solidFill>
                  <a:sysClr val="windowText" lastClr="000000"/>
                </a:solidFill>
                <a:effectLst/>
                <a:uLnTx/>
                <a:uFillTx/>
              </a:rPr>
              <a:t>Eur.Phys.J.C</a:t>
            </a:r>
            <a:r>
              <a:rPr kumimoji="0" lang="en-US" altLang="zh-CN" sz="1400" b="0" i="0" u="none" strike="noStrike" kern="0" cap="none" spc="0" normalizeH="0" baseline="0" noProof="0" dirty="0">
                <a:ln>
                  <a:noFill/>
                </a:ln>
                <a:solidFill>
                  <a:sysClr val="windowText" lastClr="000000"/>
                </a:solidFill>
                <a:effectLst/>
                <a:uLnTx/>
                <a:uFillTx/>
              </a:rPr>
              <a:t> 83 (2023) 7, 559</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6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0000CC"/>
                </a:solidFill>
                <a:effectLst/>
                <a:uLnTx/>
                <a:uFillTx/>
              </a:rPr>
              <a:t>Coupled-channel approach:</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X.K. Dong, V. </a:t>
            </a:r>
            <a:r>
              <a:rPr kumimoji="0" lang="en-US" altLang="zh-CN" sz="1400" b="0" i="0" u="none" strike="noStrike" kern="0" cap="none" spc="0" normalizeH="0" baseline="0" noProof="0" dirty="0" err="1">
                <a:ln>
                  <a:noFill/>
                </a:ln>
                <a:solidFill>
                  <a:sysClr val="windowText" lastClr="000000"/>
                </a:solidFill>
                <a:effectLst/>
                <a:uLnTx/>
                <a:uFillTx/>
              </a:rPr>
              <a:t>Baru</a:t>
            </a:r>
            <a:r>
              <a:rPr kumimoji="0" lang="en-US" altLang="zh-CN" sz="1400" b="0" i="0" u="none" strike="noStrike" kern="0" cap="none" spc="0" normalizeH="0" baseline="0" noProof="0" dirty="0">
                <a:ln>
                  <a:noFill/>
                </a:ln>
                <a:solidFill>
                  <a:sysClr val="windowText" lastClr="000000"/>
                </a:solidFill>
                <a:effectLst/>
                <a:uLnTx/>
                <a:uFillTx/>
              </a:rPr>
              <a:t>, C. </a:t>
            </a:r>
            <a:r>
              <a:rPr kumimoji="0" lang="en-US" altLang="zh-CN" sz="1400" b="0" i="0" u="none" strike="noStrike" kern="0" cap="none" spc="0" normalizeH="0" baseline="0" noProof="0" dirty="0" err="1">
                <a:ln>
                  <a:noFill/>
                </a:ln>
                <a:solidFill>
                  <a:sysClr val="windowText" lastClr="000000"/>
                </a:solidFill>
                <a:effectLst/>
                <a:uLnTx/>
                <a:uFillTx/>
              </a:rPr>
              <a:t>Hanhart</a:t>
            </a:r>
            <a:r>
              <a:rPr kumimoji="0" lang="en-US" altLang="zh-CN" sz="1400" b="0" i="0" u="none" strike="noStrike" kern="0" cap="none" spc="0" normalizeH="0" baseline="0" noProof="0" dirty="0">
                <a:ln>
                  <a:noFill/>
                </a:ln>
                <a:solidFill>
                  <a:sysClr val="windowText" lastClr="000000"/>
                </a:solidFill>
                <a:effectLst/>
                <a:uLnTx/>
                <a:uFillTx/>
              </a:rPr>
              <a:t>, F.K. </a:t>
            </a:r>
            <a:r>
              <a:rPr kumimoji="0" lang="en-US" altLang="zh-CN" sz="1400" b="0" i="0" u="none" strike="noStrike" kern="0" cap="none" spc="0" normalizeH="0" baseline="0" noProof="0" dirty="0" err="1">
                <a:ln>
                  <a:noFill/>
                </a:ln>
                <a:solidFill>
                  <a:sysClr val="windowText" lastClr="000000"/>
                </a:solidFill>
                <a:effectLst/>
                <a:uLnTx/>
                <a:uFillTx/>
              </a:rPr>
              <a:t>Guo</a:t>
            </a:r>
            <a:r>
              <a:rPr kumimoji="0" lang="en-US" altLang="zh-CN" sz="1400" b="0" i="0" u="none" strike="noStrike" kern="0" cap="none" spc="0" normalizeH="0" baseline="0" noProof="0" dirty="0">
                <a:ln>
                  <a:noFill/>
                </a:ln>
                <a:solidFill>
                  <a:sysClr val="windowText" lastClr="000000"/>
                </a:solidFill>
                <a:effectLst/>
                <a:uLnTx/>
                <a:uFillTx/>
              </a:rPr>
              <a:t>, A. </a:t>
            </a:r>
            <a:r>
              <a:rPr kumimoji="0" lang="en-US" altLang="zh-CN" sz="1400" b="0" i="0" u="none" strike="noStrike" kern="0" cap="none" spc="0" normalizeH="0" baseline="0" noProof="0" dirty="0" err="1">
                <a:ln>
                  <a:noFill/>
                </a:ln>
                <a:solidFill>
                  <a:sysClr val="windowText" lastClr="000000"/>
                </a:solidFill>
                <a:effectLst/>
                <a:uLnTx/>
                <a:uFillTx/>
              </a:rPr>
              <a:t>Nefediev</a:t>
            </a:r>
            <a:r>
              <a:rPr kumimoji="0" lang="en-US" altLang="zh-CN" sz="1400" b="0" i="0" u="none" strike="noStrike" kern="0" cap="none" spc="0" normalizeH="0" baseline="0" noProof="0" dirty="0">
                <a:ln>
                  <a:noFill/>
                </a:ln>
                <a:solidFill>
                  <a:sysClr val="windowText" lastClr="000000"/>
                </a:solidFill>
                <a:effectLst/>
                <a:uLnTx/>
                <a:uFillTx/>
              </a:rPr>
              <a:t>, </a:t>
            </a:r>
            <a:r>
              <a:rPr kumimoji="0" lang="en-US" altLang="zh-CN" sz="1400" b="0" i="0" u="none" strike="noStrike" kern="0" cap="none" spc="0" normalizeH="0" baseline="0" noProof="0" dirty="0" err="1">
                <a:ln>
                  <a:noFill/>
                </a:ln>
                <a:solidFill>
                  <a:sysClr val="windowText" lastClr="000000"/>
                </a:solidFill>
                <a:effectLst/>
                <a:uLnTx/>
                <a:uFillTx/>
              </a:rPr>
              <a:t>Phys.Rev.Lett</a:t>
            </a:r>
            <a:r>
              <a:rPr kumimoji="0" lang="en-US" altLang="zh-CN" sz="1400" b="0" i="0" u="none" strike="noStrike" kern="0" cap="none" spc="0" normalizeH="0" baseline="0" noProof="0" dirty="0">
                <a:ln>
                  <a:noFill/>
                </a:ln>
                <a:solidFill>
                  <a:sysClr val="windowText" lastClr="000000"/>
                </a:solidFill>
                <a:effectLst/>
                <a:uLnTx/>
                <a:uFillTx/>
              </a:rPr>
              <a:t>. 126 (2021) 13, 132001</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C. Gong, M.C. Du, Q. Zhao, X.H. </a:t>
            </a:r>
            <a:r>
              <a:rPr kumimoji="0" lang="en-US" altLang="zh-CN" sz="1400" b="0" i="0" u="none" strike="noStrike" kern="0" cap="none" spc="0" normalizeH="0" baseline="0" noProof="0" dirty="0" err="1">
                <a:ln>
                  <a:noFill/>
                </a:ln>
                <a:solidFill>
                  <a:sysClr val="windowText" lastClr="000000"/>
                </a:solidFill>
                <a:effectLst/>
                <a:uLnTx/>
                <a:uFillTx/>
              </a:rPr>
              <a:t>Zhong</a:t>
            </a:r>
            <a:r>
              <a:rPr kumimoji="0" lang="en-US" altLang="zh-CN" sz="1400" b="0" i="0" u="none" strike="noStrike" kern="0" cap="none" spc="0" normalizeH="0" baseline="0" noProof="0" dirty="0">
                <a:ln>
                  <a:noFill/>
                </a:ln>
                <a:solidFill>
                  <a:sysClr val="windowText" lastClr="000000"/>
                </a:solidFill>
                <a:effectLst/>
                <a:uLnTx/>
                <a:uFillTx/>
              </a:rPr>
              <a:t>, B. Zhou, </a:t>
            </a:r>
            <a:r>
              <a:rPr kumimoji="0" lang="en-US" altLang="zh-CN" sz="1400" b="0" i="0" u="none" strike="noStrike" kern="0" cap="none" spc="0" normalizeH="0" baseline="0" noProof="0" dirty="0" err="1">
                <a:ln>
                  <a:noFill/>
                </a:ln>
                <a:solidFill>
                  <a:sysClr val="windowText" lastClr="000000"/>
                </a:solidFill>
                <a:effectLst/>
                <a:uLnTx/>
                <a:uFillTx/>
              </a:rPr>
              <a:t>Phys.Lett.B</a:t>
            </a:r>
            <a:r>
              <a:rPr kumimoji="0" lang="en-US" altLang="zh-CN" sz="1400" b="0" i="0" u="none" strike="noStrike" kern="0" cap="none" spc="0" normalizeH="0" baseline="0" noProof="0" dirty="0">
                <a:ln>
                  <a:noFill/>
                </a:ln>
                <a:solidFill>
                  <a:sysClr val="windowText" lastClr="000000"/>
                </a:solidFill>
                <a:effectLst/>
                <a:uLnTx/>
                <a:uFillTx/>
              </a:rPr>
              <a:t> 824 (2022) 136794</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Z. Zhang et al., </a:t>
            </a:r>
            <a:r>
              <a:rPr kumimoji="0" lang="en-US" altLang="zh-CN" sz="1400" b="0" i="0" u="none" strike="noStrike" kern="0" cap="none" spc="0" normalizeH="0" baseline="0" noProof="0" dirty="0" err="1">
                <a:ln>
                  <a:noFill/>
                </a:ln>
                <a:solidFill>
                  <a:sysClr val="windowText" lastClr="000000"/>
                </a:solidFill>
                <a:effectLst/>
                <a:uLnTx/>
                <a:uFillTx/>
              </a:rPr>
              <a:t>Phys.Rev.D</a:t>
            </a:r>
            <a:r>
              <a:rPr kumimoji="0" lang="en-US" altLang="zh-CN" sz="1400" b="0" i="0" u="none" strike="noStrike" kern="0" cap="none" spc="0" normalizeH="0" baseline="0" noProof="0" dirty="0">
                <a:ln>
                  <a:noFill/>
                </a:ln>
                <a:solidFill>
                  <a:sysClr val="windowText" lastClr="000000"/>
                </a:solidFill>
                <a:effectLst/>
                <a:uLnTx/>
                <a:uFillTx/>
              </a:rPr>
              <a:t> 105 (2022) 5, 054026</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Z.H. </a:t>
            </a:r>
            <a:r>
              <a:rPr kumimoji="0" lang="en-US" altLang="zh-CN" sz="1400" b="0" i="0" u="none" strike="noStrike" kern="0" cap="none" spc="0" normalizeH="0" baseline="0" noProof="0" dirty="0" err="1">
                <a:ln>
                  <a:noFill/>
                </a:ln>
                <a:solidFill>
                  <a:sysClr val="windowText" lastClr="000000"/>
                </a:solidFill>
                <a:effectLst/>
                <a:uLnTx/>
                <a:uFillTx/>
              </a:rPr>
              <a:t>Guo</a:t>
            </a:r>
            <a:r>
              <a:rPr kumimoji="0" lang="en-US" altLang="zh-CN" sz="1400" b="0" i="0" u="none" strike="noStrike" kern="0" cap="none" spc="0" normalizeH="0" baseline="0" noProof="0" dirty="0">
                <a:ln>
                  <a:noFill/>
                </a:ln>
                <a:solidFill>
                  <a:sysClr val="windowText" lastClr="000000"/>
                </a:solidFill>
                <a:effectLst/>
                <a:uLnTx/>
                <a:uFillTx/>
              </a:rPr>
              <a:t>, J.A. </a:t>
            </a:r>
            <a:r>
              <a:rPr kumimoji="0" lang="en-US" altLang="zh-CN" sz="1400" b="0" i="0" u="none" strike="noStrike" kern="0" cap="none" spc="0" normalizeH="0" baseline="0" noProof="0" dirty="0" err="1">
                <a:ln>
                  <a:noFill/>
                </a:ln>
                <a:solidFill>
                  <a:sysClr val="windowText" lastClr="000000"/>
                </a:solidFill>
                <a:effectLst/>
                <a:uLnTx/>
                <a:uFillTx/>
              </a:rPr>
              <a:t>Oller</a:t>
            </a:r>
            <a:r>
              <a:rPr kumimoji="0" lang="en-US" altLang="zh-CN" sz="1400" b="0" i="0" u="none" strike="noStrike" kern="0" cap="none" spc="0" normalizeH="0" baseline="0" noProof="0" dirty="0">
                <a:ln>
                  <a:noFill/>
                </a:ln>
                <a:solidFill>
                  <a:sysClr val="windowText" lastClr="000000"/>
                </a:solidFill>
                <a:effectLst/>
                <a:uLnTx/>
                <a:uFillTx/>
              </a:rPr>
              <a:t>, </a:t>
            </a:r>
            <a:r>
              <a:rPr kumimoji="0" lang="en-US" altLang="zh-CN" sz="1400" b="0" i="0" u="none" strike="noStrike" kern="0" cap="none" spc="0" normalizeH="0" baseline="0" noProof="0" dirty="0" err="1">
                <a:ln>
                  <a:noFill/>
                </a:ln>
                <a:solidFill>
                  <a:sysClr val="windowText" lastClr="000000"/>
                </a:solidFill>
                <a:effectLst/>
                <a:uLnTx/>
                <a:uFillTx/>
              </a:rPr>
              <a:t>Phys.Rev.D</a:t>
            </a:r>
            <a:r>
              <a:rPr kumimoji="0" lang="en-US" altLang="zh-CN" sz="1400" b="0" i="0" u="none" strike="noStrike" kern="0" cap="none" spc="0" normalizeH="0" baseline="0" noProof="0" dirty="0">
                <a:ln>
                  <a:noFill/>
                </a:ln>
                <a:solidFill>
                  <a:sysClr val="windowText" lastClr="000000"/>
                </a:solidFill>
                <a:effectLst/>
                <a:uLnTx/>
                <a:uFillTx/>
              </a:rPr>
              <a:t> 103 (2021) 3, 034024</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C. Gong, M.C. Du, Q. Zhao, </a:t>
            </a:r>
            <a:r>
              <a:rPr kumimoji="0" lang="en-US" altLang="zh-CN" sz="1400" b="0" i="0" u="none" strike="noStrike" kern="0" cap="none" spc="0" normalizeH="0" baseline="0" noProof="0" dirty="0" err="1">
                <a:ln>
                  <a:noFill/>
                </a:ln>
                <a:solidFill>
                  <a:sysClr val="windowText" lastClr="000000"/>
                </a:solidFill>
                <a:effectLst/>
                <a:uLnTx/>
                <a:uFillTx/>
              </a:rPr>
              <a:t>Phys.Rev.D</a:t>
            </a:r>
            <a:r>
              <a:rPr kumimoji="0" lang="en-US" altLang="zh-CN" sz="1400" b="0" i="0" u="none" strike="noStrike" kern="0" cap="none" spc="0" normalizeH="0" baseline="0" noProof="0" dirty="0">
                <a:ln>
                  <a:noFill/>
                </a:ln>
                <a:solidFill>
                  <a:sysClr val="windowText" lastClr="000000"/>
                </a:solidFill>
                <a:effectLst/>
                <a:uLnTx/>
                <a:uFillTx/>
              </a:rPr>
              <a:t> 106 (2022), 054011</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6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err="1">
                <a:ln>
                  <a:noFill/>
                </a:ln>
                <a:solidFill>
                  <a:srgbClr val="0000CC"/>
                </a:solidFill>
                <a:effectLst/>
                <a:uLnTx/>
                <a:uFillTx/>
              </a:rPr>
              <a:t>Diquark</a:t>
            </a:r>
            <a:r>
              <a:rPr kumimoji="0" lang="en-US" altLang="zh-CN" sz="1800" b="1" i="0" u="none" strike="noStrike" kern="0" cap="none" spc="0" normalizeH="0" baseline="0" noProof="0" dirty="0">
                <a:ln>
                  <a:noFill/>
                </a:ln>
                <a:solidFill>
                  <a:srgbClr val="0000CC"/>
                </a:solidFill>
                <a:effectLst/>
                <a:uLnTx/>
                <a:uFillTx/>
              </a:rPr>
              <a:t> model:</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M.A. Bedolla et al., </a:t>
            </a:r>
            <a:r>
              <a:rPr kumimoji="0" lang="en-US" altLang="zh-CN" sz="1400" b="0" i="0" u="none" strike="noStrike" kern="0" cap="none" spc="0" normalizeH="0" baseline="0" noProof="0" dirty="0" err="1">
                <a:ln>
                  <a:noFill/>
                </a:ln>
                <a:solidFill>
                  <a:sysClr val="windowText" lastClr="000000"/>
                </a:solidFill>
                <a:effectLst/>
                <a:uLnTx/>
                <a:uFillTx/>
              </a:rPr>
              <a:t>Eur.Phys.J.C</a:t>
            </a:r>
            <a:r>
              <a:rPr kumimoji="0" lang="en-US" altLang="zh-CN" sz="1400" b="0" i="0" u="none" strike="noStrike" kern="0" cap="none" spc="0" normalizeH="0" baseline="0" noProof="0" dirty="0">
                <a:ln>
                  <a:noFill/>
                </a:ln>
                <a:solidFill>
                  <a:sysClr val="windowText" lastClr="000000"/>
                </a:solidFill>
                <a:effectLst/>
                <a:uLnTx/>
                <a:uFillTx/>
              </a:rPr>
              <a:t> 80 (2020) 11, 1004</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J.F. </a:t>
            </a:r>
            <a:r>
              <a:rPr kumimoji="0" lang="en-US" altLang="zh-CN" sz="1400" b="0" i="0" u="none" strike="noStrike" kern="0" cap="none" spc="0" normalizeH="0" baseline="0" noProof="0" dirty="0" err="1">
                <a:ln>
                  <a:noFill/>
                </a:ln>
                <a:solidFill>
                  <a:sysClr val="windowText" lastClr="000000"/>
                </a:solidFill>
                <a:effectLst/>
                <a:uLnTx/>
                <a:uFillTx/>
              </a:rPr>
              <a:t>Giron</a:t>
            </a:r>
            <a:r>
              <a:rPr kumimoji="0" lang="en-US" altLang="zh-CN" sz="1400" b="0" i="0" u="none" strike="noStrike" kern="0" cap="none" spc="0" normalizeH="0" baseline="0" noProof="0" dirty="0">
                <a:ln>
                  <a:noFill/>
                </a:ln>
                <a:solidFill>
                  <a:sysClr val="windowText" lastClr="000000"/>
                </a:solidFill>
                <a:effectLst/>
                <a:uLnTx/>
                <a:uFillTx/>
              </a:rPr>
              <a:t>, R.F. Lebed, </a:t>
            </a:r>
            <a:r>
              <a:rPr kumimoji="0" lang="en-US" altLang="zh-CN" sz="1400" b="0" i="0" u="none" strike="noStrike" kern="0" cap="none" spc="0" normalizeH="0" baseline="0" noProof="0" dirty="0" err="1">
                <a:ln>
                  <a:noFill/>
                </a:ln>
                <a:solidFill>
                  <a:sysClr val="windowText" lastClr="000000"/>
                </a:solidFill>
                <a:effectLst/>
                <a:uLnTx/>
                <a:uFillTx/>
              </a:rPr>
              <a:t>Phys.Rev.D</a:t>
            </a:r>
            <a:r>
              <a:rPr kumimoji="0" lang="en-US" altLang="zh-CN" sz="1400" b="0" i="0" u="none" strike="noStrike" kern="0" cap="none" spc="0" normalizeH="0" baseline="0" noProof="0" dirty="0">
                <a:ln>
                  <a:noFill/>
                </a:ln>
                <a:solidFill>
                  <a:sysClr val="windowText" lastClr="000000"/>
                </a:solidFill>
                <a:effectLst/>
                <a:uLnTx/>
                <a:uFillTx/>
              </a:rPr>
              <a:t> 102 (2020) 7, 074003</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M. </a:t>
            </a:r>
            <a:r>
              <a:rPr kumimoji="0" lang="en-US" altLang="zh-CN" sz="1400" b="0" i="0" u="none" strike="noStrike" kern="0" cap="none" spc="0" normalizeH="0" baseline="0" noProof="0" dirty="0" err="1">
                <a:ln>
                  <a:noFill/>
                </a:ln>
                <a:solidFill>
                  <a:sysClr val="windowText" lastClr="000000"/>
                </a:solidFill>
                <a:effectLst/>
                <a:uLnTx/>
                <a:uFillTx/>
              </a:rPr>
              <a:t>Karliner</a:t>
            </a:r>
            <a:r>
              <a:rPr kumimoji="0" lang="en-US" altLang="zh-CN" sz="1400" b="0" i="0" u="none" strike="noStrike" kern="0" cap="none" spc="0" normalizeH="0" baseline="0" noProof="0" dirty="0">
                <a:ln>
                  <a:noFill/>
                </a:ln>
                <a:solidFill>
                  <a:sysClr val="windowText" lastClr="000000"/>
                </a:solidFill>
                <a:effectLst/>
                <a:uLnTx/>
                <a:uFillTx/>
              </a:rPr>
              <a:t>, J.L. </a:t>
            </a:r>
            <a:r>
              <a:rPr kumimoji="0" lang="en-US" altLang="zh-CN" sz="1400" b="0" i="0" u="none" strike="noStrike" kern="0" cap="none" spc="0" normalizeH="0" baseline="0" noProof="0" dirty="0" err="1">
                <a:ln>
                  <a:noFill/>
                </a:ln>
                <a:solidFill>
                  <a:sysClr val="windowText" lastClr="000000"/>
                </a:solidFill>
                <a:effectLst/>
                <a:uLnTx/>
                <a:uFillTx/>
              </a:rPr>
              <a:t>Rosner</a:t>
            </a:r>
            <a:r>
              <a:rPr kumimoji="0" lang="en-US" altLang="zh-CN" sz="1400" b="0" i="0" u="none" strike="noStrike" kern="0" cap="none" spc="0" normalizeH="0" baseline="0" noProof="0" dirty="0">
                <a:ln>
                  <a:noFill/>
                </a:ln>
                <a:solidFill>
                  <a:sysClr val="windowText" lastClr="000000"/>
                </a:solidFill>
                <a:effectLst/>
                <a:uLnTx/>
                <a:uFillTx/>
              </a:rPr>
              <a:t>, </a:t>
            </a:r>
            <a:r>
              <a:rPr kumimoji="0" lang="en-US" altLang="zh-CN" sz="1400" b="0" i="0" u="none" strike="noStrike" kern="0" cap="none" spc="0" normalizeH="0" baseline="0" noProof="0" dirty="0" err="1">
                <a:ln>
                  <a:noFill/>
                </a:ln>
                <a:solidFill>
                  <a:sysClr val="windowText" lastClr="000000"/>
                </a:solidFill>
                <a:effectLst/>
                <a:uLnTx/>
                <a:uFillTx/>
              </a:rPr>
              <a:t>Phys.Rev.D</a:t>
            </a:r>
            <a:r>
              <a:rPr kumimoji="0" lang="en-US" altLang="zh-CN" sz="1400" b="0" i="0" u="none" strike="noStrike" kern="0" cap="none" spc="0" normalizeH="0" baseline="0" noProof="0" dirty="0">
                <a:ln>
                  <a:noFill/>
                </a:ln>
                <a:solidFill>
                  <a:sysClr val="windowText" lastClr="000000"/>
                </a:solidFill>
                <a:effectLst/>
                <a:uLnTx/>
                <a:uFillTx/>
              </a:rPr>
              <a:t> 102 (2020) 11, 114039</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R.N. </a:t>
            </a:r>
            <a:r>
              <a:rPr kumimoji="0" lang="en-US" altLang="zh-CN" sz="1400" b="0" i="0" u="none" strike="noStrike" kern="0" cap="none" spc="0" normalizeH="0" baseline="0" noProof="0" dirty="0" err="1">
                <a:ln>
                  <a:noFill/>
                </a:ln>
                <a:solidFill>
                  <a:sysClr val="windowText" lastClr="000000"/>
                </a:solidFill>
                <a:effectLst/>
                <a:uLnTx/>
                <a:uFillTx/>
              </a:rPr>
              <a:t>Faustov</a:t>
            </a:r>
            <a:r>
              <a:rPr kumimoji="0" lang="en-US" altLang="zh-CN" sz="1400" b="0" i="0" u="none" strike="noStrike" kern="0" cap="none" spc="0" normalizeH="0" baseline="0" noProof="0" dirty="0">
                <a:ln>
                  <a:noFill/>
                </a:ln>
                <a:solidFill>
                  <a:sysClr val="windowText" lastClr="000000"/>
                </a:solidFill>
                <a:effectLst/>
                <a:uLnTx/>
                <a:uFillTx/>
              </a:rPr>
              <a:t>, et al., </a:t>
            </a:r>
            <a:r>
              <a:rPr kumimoji="0" lang="nl-NL" altLang="zh-CN" sz="1400" b="0" i="0" u="none" strike="noStrike" kern="0" cap="none" spc="0" normalizeH="0" baseline="0" noProof="0" dirty="0">
                <a:ln>
                  <a:noFill/>
                </a:ln>
                <a:solidFill>
                  <a:sysClr val="windowText" lastClr="000000"/>
                </a:solidFill>
                <a:effectLst/>
                <a:uLnTx/>
                <a:uFillTx/>
              </a:rPr>
              <a:t>Universe 7 (2021) 4, 94</a:t>
            </a:r>
          </a:p>
          <a:p>
            <a:pPr marL="0" marR="0" lvl="0" indent="0" defTabSz="914400" eaLnBrk="1" fontAlgn="auto" latinLnBrk="0" hangingPunct="1">
              <a:lnSpc>
                <a:spcPct val="100000"/>
              </a:lnSpc>
              <a:spcBef>
                <a:spcPts val="0"/>
              </a:spcBef>
              <a:spcAft>
                <a:spcPts val="0"/>
              </a:spcAft>
              <a:buClrTx/>
              <a:buSzTx/>
              <a:buFontTx/>
              <a:buNone/>
              <a:tabLst/>
              <a:defRPr/>
            </a:pPr>
            <a:r>
              <a:rPr kumimoji="0" lang="nl-NL" altLang="zh-CN" sz="1400" b="0" i="0" u="none" strike="noStrike" kern="0" cap="none" spc="0" normalizeH="0" baseline="0" noProof="0" dirty="0">
                <a:ln>
                  <a:noFill/>
                </a:ln>
                <a:solidFill>
                  <a:sysClr val="windowText" lastClr="000000"/>
                </a:solidFill>
                <a:effectLst/>
                <a:uLnTx/>
                <a:uFillTx/>
              </a:rPr>
              <a:t>H.W. Ke, X.H. Liu, Y.L. Shi, </a:t>
            </a:r>
            <a:r>
              <a:rPr kumimoji="0" lang="en-US" altLang="zh-CN" sz="1400" b="0" i="0" u="none" strike="noStrike" kern="0" cap="none" spc="0" normalizeH="0" baseline="0" noProof="0" dirty="0" err="1">
                <a:ln>
                  <a:noFill/>
                </a:ln>
                <a:solidFill>
                  <a:sysClr val="windowText" lastClr="000000"/>
                </a:solidFill>
                <a:effectLst/>
                <a:uLnTx/>
                <a:uFillTx/>
              </a:rPr>
              <a:t>Eur.Phys.J.C</a:t>
            </a:r>
            <a:r>
              <a:rPr kumimoji="0" lang="en-US" altLang="zh-CN" sz="1400" b="0" i="0" u="none" strike="noStrike" kern="0" cap="none" spc="0" normalizeH="0" baseline="0" noProof="0" dirty="0">
                <a:ln>
                  <a:noFill/>
                </a:ln>
                <a:solidFill>
                  <a:sysClr val="windowText" lastClr="000000"/>
                </a:solidFill>
                <a:effectLst/>
                <a:uLnTx/>
                <a:uFillTx/>
              </a:rPr>
              <a:t> 81 (2021) 5, 427</a:t>
            </a:r>
          </a:p>
        </p:txBody>
      </p:sp>
      <p:sp>
        <p:nvSpPr>
          <p:cNvPr id="5" name="矩形 4"/>
          <p:cNvSpPr/>
          <p:nvPr/>
        </p:nvSpPr>
        <p:spPr>
          <a:xfrm>
            <a:off x="6618515" y="208016"/>
            <a:ext cx="5486400" cy="437042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0000CC"/>
                </a:solidFill>
                <a:effectLst/>
                <a:uLnTx/>
                <a:uFillTx/>
              </a:rPr>
              <a:t>Hybrid </a:t>
            </a:r>
            <a:r>
              <a:rPr kumimoji="0" lang="en-US" altLang="zh-CN" sz="1800" b="1" i="0" u="none" strike="noStrike" kern="0" cap="none" spc="0" normalizeH="0" baseline="0" noProof="0" dirty="0" err="1">
                <a:ln>
                  <a:noFill/>
                </a:ln>
                <a:solidFill>
                  <a:srgbClr val="0000CC"/>
                </a:solidFill>
                <a:effectLst/>
                <a:uLnTx/>
                <a:uFillTx/>
              </a:rPr>
              <a:t>tetraquark</a:t>
            </a:r>
            <a:r>
              <a:rPr kumimoji="0" lang="en-US" altLang="zh-CN" sz="1800" b="1" i="0" u="none" strike="noStrike" kern="0" cap="none" spc="0" normalizeH="0" baseline="0" noProof="0" dirty="0">
                <a:ln>
                  <a:noFill/>
                </a:ln>
                <a:solidFill>
                  <a:srgbClr val="0000CC"/>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L.B. Wang and C.F. </a:t>
            </a:r>
            <a:r>
              <a:rPr kumimoji="0" lang="en-US" altLang="zh-CN" sz="1400" b="0" i="0" u="none" strike="noStrike" kern="0" cap="none" spc="0" normalizeH="0" baseline="0" noProof="0" dirty="0" err="1">
                <a:ln>
                  <a:noFill/>
                </a:ln>
                <a:solidFill>
                  <a:sysClr val="windowText" lastClr="000000"/>
                </a:solidFill>
                <a:effectLst/>
                <a:uLnTx/>
                <a:uFillTx/>
              </a:rPr>
              <a:t>Qiao</a:t>
            </a:r>
            <a:r>
              <a:rPr kumimoji="0" lang="en-US" altLang="zh-CN" sz="1400" b="0" i="0" u="none" strike="noStrike" kern="0" cap="none" spc="0" normalizeH="0" baseline="0" noProof="0" dirty="0">
                <a:ln>
                  <a:noFill/>
                </a:ln>
                <a:solidFill>
                  <a:sysClr val="windowText" lastClr="000000"/>
                </a:solidFill>
                <a:effectLst/>
                <a:uLnTx/>
                <a:uFillTx/>
              </a:rPr>
              <a:t>, </a:t>
            </a:r>
            <a:r>
              <a:rPr kumimoji="0" lang="en-US" altLang="zh-CN" sz="1400" b="0" i="0" u="none" strike="noStrike" kern="0" cap="none" spc="0" normalizeH="0" baseline="0" noProof="0" dirty="0" err="1">
                <a:ln>
                  <a:noFill/>
                </a:ln>
                <a:solidFill>
                  <a:sysClr val="windowText" lastClr="000000"/>
                </a:solidFill>
                <a:effectLst/>
                <a:uLnTx/>
                <a:uFillTx/>
              </a:rPr>
              <a:t>Phys.Lett.B</a:t>
            </a:r>
            <a:r>
              <a:rPr kumimoji="0" lang="en-US" altLang="zh-CN" sz="1400" b="0" i="0" u="none" strike="noStrike" kern="0" cap="none" spc="0" normalizeH="0" baseline="0" noProof="0" dirty="0">
                <a:ln>
                  <a:noFill/>
                </a:ln>
                <a:solidFill>
                  <a:sysClr val="windowText" lastClr="000000"/>
                </a:solidFill>
                <a:effectLst/>
                <a:uLnTx/>
                <a:uFillTx/>
              </a:rPr>
              <a:t> 817 (2021) 136339</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0000CC"/>
                </a:solidFill>
                <a:effectLst/>
                <a:uLnTx/>
                <a:uFillTx/>
              </a:rPr>
              <a:t>QCD sum rules: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Z.G. Wang, </a:t>
            </a:r>
            <a:r>
              <a:rPr kumimoji="0" lang="en-US" altLang="zh-CN" sz="1400" b="0" i="0" u="none" strike="noStrike" kern="0" cap="none" spc="0" normalizeH="0" baseline="0" noProof="0" dirty="0" err="1">
                <a:ln>
                  <a:noFill/>
                </a:ln>
                <a:solidFill>
                  <a:sysClr val="windowText" lastClr="000000"/>
                </a:solidFill>
                <a:effectLst/>
                <a:uLnTx/>
                <a:uFillTx/>
              </a:rPr>
              <a:t>Int.J.Mod.Phys.A</a:t>
            </a:r>
            <a:r>
              <a:rPr kumimoji="0" lang="en-US" altLang="zh-CN" sz="1400" b="0" i="0" u="none" strike="noStrike" kern="0" cap="none" spc="0" normalizeH="0" baseline="0" noProof="0" dirty="0">
                <a:ln>
                  <a:noFill/>
                </a:ln>
                <a:solidFill>
                  <a:sysClr val="windowText" lastClr="000000"/>
                </a:solidFill>
                <a:effectLst/>
                <a:uLnTx/>
                <a:uFillTx/>
              </a:rPr>
              <a:t> 36 (2021) 02, 2150014</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Q.N. Wang, Z.Y. Yang, W. Chen, </a:t>
            </a:r>
            <a:r>
              <a:rPr kumimoji="0" lang="en-US" altLang="zh-CN" sz="1400" b="0" i="0" u="none" strike="noStrike" kern="0" cap="none" spc="0" normalizeH="0" baseline="0" noProof="0" dirty="0" err="1">
                <a:ln>
                  <a:noFill/>
                </a:ln>
                <a:solidFill>
                  <a:sysClr val="windowText" lastClr="000000"/>
                </a:solidFill>
                <a:effectLst/>
                <a:uLnTx/>
                <a:uFillTx/>
              </a:rPr>
              <a:t>Phys.Rev.D</a:t>
            </a:r>
            <a:r>
              <a:rPr kumimoji="0" lang="en-US" altLang="zh-CN" sz="1400" b="0" i="0" u="none" strike="noStrike" kern="0" cap="none" spc="0" normalizeH="0" baseline="0" noProof="0" dirty="0">
                <a:ln>
                  <a:noFill/>
                </a:ln>
                <a:solidFill>
                  <a:sysClr val="windowText" lastClr="000000"/>
                </a:solidFill>
                <a:effectLst/>
                <a:uLnTx/>
                <a:uFillTx/>
              </a:rPr>
              <a:t> 104 (2021) 11, 114037</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R.H. Wu et al., JHEP 11 (2022) 023</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0000CC"/>
                </a:solidFill>
                <a:effectLst/>
                <a:uLnTx/>
                <a:uFillTx/>
              </a:rPr>
              <a:t>Production and decay mechanisms: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C. Becchi, A. Giachino, L. </a:t>
            </a:r>
            <a:r>
              <a:rPr kumimoji="0" lang="en-US" altLang="zh-CN" sz="1400" b="0" i="0" u="none" strike="noStrike" kern="0" cap="none" spc="0" normalizeH="0" baseline="0" noProof="0" dirty="0" err="1">
                <a:ln>
                  <a:noFill/>
                </a:ln>
                <a:solidFill>
                  <a:sysClr val="windowText" lastClr="000000"/>
                </a:solidFill>
                <a:effectLst/>
                <a:uLnTx/>
                <a:uFillTx/>
              </a:rPr>
              <a:t>Maiani</a:t>
            </a:r>
            <a:r>
              <a:rPr kumimoji="0" lang="en-US" altLang="zh-CN" sz="1400" b="0" i="0" u="none" strike="noStrike" kern="0" cap="none" spc="0" normalizeH="0" baseline="0" noProof="0" dirty="0">
                <a:ln>
                  <a:noFill/>
                </a:ln>
                <a:solidFill>
                  <a:sysClr val="windowText" lastClr="000000"/>
                </a:solidFill>
                <a:effectLst/>
                <a:uLnTx/>
                <a:uFillTx/>
              </a:rPr>
              <a:t>, E. </a:t>
            </a:r>
            <a:r>
              <a:rPr kumimoji="0" lang="en-US" altLang="zh-CN" sz="1400" b="0" i="0" u="none" strike="noStrike" kern="0" cap="none" spc="0" normalizeH="0" baseline="0" noProof="0" dirty="0" err="1">
                <a:ln>
                  <a:noFill/>
                </a:ln>
                <a:solidFill>
                  <a:sysClr val="windowText" lastClr="000000"/>
                </a:solidFill>
                <a:effectLst/>
                <a:uLnTx/>
                <a:uFillTx/>
              </a:rPr>
              <a:t>Santopinto</a:t>
            </a:r>
            <a:r>
              <a:rPr kumimoji="0" lang="en-US" altLang="zh-CN" sz="1400" b="0" i="0" u="none" strike="noStrike" kern="0" cap="none" spc="0" normalizeH="0" baseline="0" noProof="0" dirty="0">
                <a:ln>
                  <a:noFill/>
                </a:ln>
                <a:solidFill>
                  <a:sysClr val="windowText" lastClr="000000"/>
                </a:solidFill>
                <a:effectLst/>
                <a:uLnTx/>
                <a:uFillTx/>
              </a:rPr>
              <a:t>, </a:t>
            </a:r>
            <a:r>
              <a:rPr kumimoji="0" lang="en-US" altLang="zh-CN" sz="1400" b="0" i="0" u="none" strike="noStrike" kern="0" cap="none" spc="0" normalizeH="0" baseline="0" noProof="0" dirty="0" err="1">
                <a:ln>
                  <a:noFill/>
                </a:ln>
                <a:solidFill>
                  <a:sysClr val="windowText" lastClr="000000"/>
                </a:solidFill>
                <a:effectLst/>
                <a:uLnTx/>
                <a:uFillTx/>
              </a:rPr>
              <a:t>Phys.Lett.B</a:t>
            </a:r>
            <a:r>
              <a:rPr kumimoji="0" lang="en-US" altLang="zh-CN" sz="1400" b="0" i="0" u="none" strike="noStrike" kern="0" cap="none" spc="0" normalizeH="0" baseline="0" noProof="0" dirty="0">
                <a:ln>
                  <a:noFill/>
                </a:ln>
                <a:solidFill>
                  <a:sysClr val="windowText" lastClr="000000"/>
                </a:solidFill>
                <a:effectLst/>
                <a:uLnTx/>
                <a:uFillTx/>
              </a:rPr>
              <a:t> 811 (2020) 135952</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J.Z. Wang, D.Y. Chen, X. Liu, T. </a:t>
            </a:r>
            <a:r>
              <a:rPr kumimoji="0" lang="en-US" altLang="zh-CN" sz="1400" b="0" i="0" u="none" strike="noStrike" kern="0" cap="none" spc="0" normalizeH="0" baseline="0" noProof="0" dirty="0" err="1">
                <a:ln>
                  <a:noFill/>
                </a:ln>
                <a:solidFill>
                  <a:sysClr val="windowText" lastClr="000000"/>
                </a:solidFill>
                <a:effectLst/>
                <a:uLnTx/>
                <a:uFillTx/>
              </a:rPr>
              <a:t>Matsuki</a:t>
            </a:r>
            <a:r>
              <a:rPr kumimoji="0" lang="en-US" altLang="zh-CN" sz="1400" b="0" i="0" u="none" strike="noStrike" kern="0" cap="none" spc="0" normalizeH="0" baseline="0" noProof="0" dirty="0">
                <a:ln>
                  <a:noFill/>
                </a:ln>
                <a:solidFill>
                  <a:sysClr val="windowText" lastClr="000000"/>
                </a:solidFill>
                <a:effectLst/>
                <a:uLnTx/>
                <a:uFillTx/>
              </a:rPr>
              <a:t>, </a:t>
            </a:r>
            <a:r>
              <a:rPr kumimoji="0" lang="en-US" altLang="zh-CN" sz="1400" b="0" i="0" u="none" strike="noStrike" kern="0" cap="none" spc="0" normalizeH="0" baseline="0" noProof="0" dirty="0" err="1">
                <a:ln>
                  <a:noFill/>
                </a:ln>
                <a:solidFill>
                  <a:sysClr val="windowText" lastClr="000000"/>
                </a:solidFill>
                <a:effectLst/>
                <a:uLnTx/>
                <a:uFillTx/>
              </a:rPr>
              <a:t>Phys.Rev.D</a:t>
            </a:r>
            <a:r>
              <a:rPr kumimoji="0" lang="en-US" altLang="zh-CN" sz="1400" b="0" i="0" u="none" strike="noStrike" kern="0" cap="none" spc="0" normalizeH="0" baseline="0" noProof="0" dirty="0">
                <a:ln>
                  <a:noFill/>
                </a:ln>
                <a:solidFill>
                  <a:sysClr val="windowText" lastClr="000000"/>
                </a:solidFill>
                <a:effectLst/>
                <a:uLnTx/>
                <a:uFillTx/>
              </a:rPr>
              <a:t> 103 (2021) 7, 071503</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R.L. Zhu, </a:t>
            </a:r>
            <a:r>
              <a:rPr kumimoji="0" lang="en-US" altLang="zh-CN" sz="1400" b="0" i="0" u="none" strike="noStrike" kern="0" cap="none" spc="0" normalizeH="0" baseline="0" noProof="0" dirty="0" err="1">
                <a:ln>
                  <a:noFill/>
                </a:ln>
                <a:solidFill>
                  <a:sysClr val="windowText" lastClr="000000"/>
                </a:solidFill>
                <a:effectLst/>
                <a:uLnTx/>
                <a:uFillTx/>
              </a:rPr>
              <a:t>Nucl.Phys.B</a:t>
            </a:r>
            <a:r>
              <a:rPr kumimoji="0" lang="en-US" altLang="zh-CN" sz="1400" b="0" i="0" u="none" strike="noStrike" kern="0" cap="none" spc="0" normalizeH="0" baseline="0" noProof="0" dirty="0">
                <a:ln>
                  <a:noFill/>
                </a:ln>
                <a:solidFill>
                  <a:sysClr val="windowText" lastClr="000000"/>
                </a:solidFill>
                <a:effectLst/>
                <a:uLnTx/>
                <a:uFillTx/>
              </a:rPr>
              <a:t> 966 (2021) 115393</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err="1">
                <a:ln>
                  <a:noFill/>
                </a:ln>
                <a:solidFill>
                  <a:sysClr val="windowText" lastClr="000000"/>
                </a:solidFill>
                <a:effectLst/>
                <a:uLnTx/>
                <a:uFillTx/>
              </a:rPr>
              <a:t>Rafał</a:t>
            </a:r>
            <a:r>
              <a:rPr kumimoji="0" lang="en-US" altLang="zh-CN" sz="1400" b="0" i="0" u="none" strike="noStrike" kern="0" cap="none" spc="0" normalizeH="0" baseline="0" noProof="0" dirty="0">
                <a:ln>
                  <a:noFill/>
                </a:ln>
                <a:solidFill>
                  <a:sysClr val="windowText" lastClr="000000"/>
                </a:solidFill>
                <a:effectLst/>
                <a:uLnTx/>
                <a:uFillTx/>
              </a:rPr>
              <a:t> </a:t>
            </a:r>
            <a:r>
              <a:rPr kumimoji="0" lang="en-US" altLang="zh-CN" sz="1400" b="0" i="0" u="none" strike="noStrike" kern="0" cap="none" spc="0" normalizeH="0" baseline="0" noProof="0" dirty="0" err="1">
                <a:ln>
                  <a:noFill/>
                </a:ln>
                <a:solidFill>
                  <a:sysClr val="windowText" lastClr="000000"/>
                </a:solidFill>
                <a:effectLst/>
                <a:uLnTx/>
                <a:uFillTx/>
              </a:rPr>
              <a:t>Maciuła</a:t>
            </a:r>
            <a:r>
              <a:rPr kumimoji="0" lang="en-US" altLang="zh-CN" sz="1400" b="0" i="0" u="none" strike="noStrike" kern="0" cap="none" spc="0" normalizeH="0" baseline="0" noProof="0" dirty="0">
                <a:ln>
                  <a:noFill/>
                </a:ln>
                <a:solidFill>
                  <a:sysClr val="windowText" lastClr="000000"/>
                </a:solidFill>
                <a:effectLst/>
                <a:uLnTx/>
                <a:uFillTx/>
              </a:rPr>
              <a:t> et al., </a:t>
            </a:r>
            <a:r>
              <a:rPr kumimoji="0" lang="en-US" altLang="zh-CN" sz="1400" b="0" i="0" u="none" strike="noStrike" kern="0" cap="none" spc="0" normalizeH="0" baseline="0" noProof="0" dirty="0" err="1">
                <a:ln>
                  <a:noFill/>
                </a:ln>
                <a:solidFill>
                  <a:sysClr val="windowText" lastClr="000000"/>
                </a:solidFill>
                <a:effectLst/>
                <a:uLnTx/>
                <a:uFillTx/>
              </a:rPr>
              <a:t>Phys.Lett.B</a:t>
            </a:r>
            <a:r>
              <a:rPr kumimoji="0" lang="en-US" altLang="zh-CN" sz="1400" b="0" i="0" u="none" strike="noStrike" kern="0" cap="none" spc="0" normalizeH="0" baseline="0" noProof="0" dirty="0">
                <a:ln>
                  <a:noFill/>
                </a:ln>
                <a:solidFill>
                  <a:sysClr val="windowText" lastClr="000000"/>
                </a:solidFill>
                <a:effectLst/>
                <a:uLnTx/>
                <a:uFillTx/>
              </a:rPr>
              <a:t> 812 (2021) 136010</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Y.Q. Ma and H.F. Zhang, 2009.08376 [</a:t>
            </a:r>
            <a:r>
              <a:rPr kumimoji="0" lang="en-US" altLang="zh-CN" sz="1400" b="0" i="0" u="none" strike="noStrike" kern="0" cap="none" spc="0" normalizeH="0" baseline="0" noProof="0" dirty="0" err="1">
                <a:ln>
                  <a:noFill/>
                </a:ln>
                <a:solidFill>
                  <a:sysClr val="windowText" lastClr="000000"/>
                </a:solidFill>
                <a:effectLst/>
                <a:uLnTx/>
                <a:uFillTx/>
              </a:rPr>
              <a:t>hep-ph</a:t>
            </a:r>
            <a:r>
              <a:rPr kumimoji="0" lang="en-US" altLang="zh-CN" sz="1400" b="0" i="0" u="none" strike="noStrike" kern="0" cap="none" spc="0" normalizeH="0" baseline="0" noProof="0" dirty="0">
                <a:ln>
                  <a:noFill/>
                </a:ln>
                <a:solidFill>
                  <a:sysClr val="windowText" lastClr="0000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F. Feng et al., </a:t>
            </a:r>
            <a:r>
              <a:rPr kumimoji="0" lang="en-US" altLang="zh-CN" sz="1400" b="0" i="0" u="none" strike="noStrike" kern="0" cap="none" spc="0" normalizeH="0" baseline="0" noProof="0" dirty="0" err="1">
                <a:ln>
                  <a:noFill/>
                </a:ln>
                <a:solidFill>
                  <a:sysClr val="windowText" lastClr="000000"/>
                </a:solidFill>
                <a:effectLst/>
                <a:uLnTx/>
                <a:uFillTx/>
              </a:rPr>
              <a:t>Phys.Rev.D</a:t>
            </a:r>
            <a:r>
              <a:rPr kumimoji="0" lang="en-US" altLang="zh-CN" sz="1400" b="0" i="0" u="none" strike="noStrike" kern="0" cap="none" spc="0" normalizeH="0" baseline="0" noProof="0" dirty="0">
                <a:ln>
                  <a:noFill/>
                </a:ln>
                <a:solidFill>
                  <a:sysClr val="windowText" lastClr="000000"/>
                </a:solidFill>
                <a:effectLst/>
                <a:uLnTx/>
                <a:uFillTx/>
              </a:rPr>
              <a:t> 106 (2022) 11, 114029</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ysClr val="windowText" lastClr="000000"/>
                </a:solidFill>
                <a:effectLst/>
                <a:uLnTx/>
                <a:uFillTx/>
              </a:rPr>
              <a:t>V. P. Gonçalves, Bruno D. Moreira,  </a:t>
            </a:r>
            <a:r>
              <a:rPr kumimoji="0" lang="en-US" altLang="zh-CN" sz="1400" b="0" i="0" u="none" strike="noStrike" kern="0" cap="none" spc="0" normalizeH="0" baseline="0" noProof="0" dirty="0" err="1">
                <a:ln>
                  <a:noFill/>
                </a:ln>
                <a:solidFill>
                  <a:sysClr val="windowText" lastClr="000000"/>
                </a:solidFill>
                <a:effectLst/>
                <a:uLnTx/>
                <a:uFillTx/>
              </a:rPr>
              <a:t>Phys.Lett.B</a:t>
            </a:r>
            <a:r>
              <a:rPr kumimoji="0" lang="en-US" altLang="zh-CN" sz="1400" b="0" i="0" u="none" strike="noStrike" kern="0" cap="none" spc="0" normalizeH="0" baseline="0" noProof="0" dirty="0">
                <a:ln>
                  <a:noFill/>
                </a:ln>
                <a:solidFill>
                  <a:sysClr val="windowText" lastClr="000000"/>
                </a:solidFill>
                <a:effectLst/>
                <a:uLnTx/>
                <a:uFillTx/>
              </a:rPr>
              <a:t> 816 (2021) 136249</a:t>
            </a:r>
            <a:endParaRPr kumimoji="0" lang="zh-CN" altLang="en-US" sz="1400" b="0" i="0" u="none" strike="noStrike" kern="0" cap="none" spc="0" normalizeH="0" baseline="0" noProof="0" dirty="0">
              <a:ln>
                <a:noFill/>
              </a:ln>
              <a:solidFill>
                <a:sysClr val="windowText" lastClr="000000"/>
              </a:solidFill>
              <a:effectLst/>
              <a:uLnTx/>
              <a:uFillTx/>
            </a:endParaRPr>
          </a:p>
        </p:txBody>
      </p:sp>
      <p:sp>
        <p:nvSpPr>
          <p:cNvPr id="6" name="文本框 5"/>
          <p:cNvSpPr txBox="1"/>
          <p:nvPr/>
        </p:nvSpPr>
        <p:spPr>
          <a:xfrm>
            <a:off x="6727371" y="5065486"/>
            <a:ext cx="5377544"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0000"/>
                </a:solidFill>
                <a:effectLst/>
                <a:uLnTx/>
                <a:uFillTx/>
              </a:rPr>
              <a:t>Now, all the calculated masses are above the di-</a:t>
            </a:r>
            <a:r>
              <a:rPr kumimoji="0" lang="en-US" altLang="zh-CN" sz="1800" b="0" i="0" u="none" strike="noStrike" kern="0" cap="none" spc="0" normalizeH="0" baseline="0" noProof="0">
                <a:ln>
                  <a:noFill/>
                </a:ln>
                <a:solidFill>
                  <a:srgbClr val="FF0000"/>
                </a:solidFill>
                <a:effectLst/>
                <a:uLnTx/>
                <a:uFillTx/>
              </a:rPr>
              <a:t>charmonium </a:t>
            </a:r>
            <a:r>
              <a:rPr kumimoji="0" lang="en-US" altLang="zh-CN" sz="1800" b="0" i="0" u="none" strike="noStrike" kern="0" cap="none" spc="0" normalizeH="0" baseline="0" noProof="0" dirty="0">
                <a:ln>
                  <a:noFill/>
                </a:ln>
                <a:solidFill>
                  <a:srgbClr val="FF0000"/>
                </a:solidFill>
                <a:effectLst/>
                <a:uLnTx/>
                <a:uFillTx/>
              </a:rPr>
              <a:t>threshold!</a:t>
            </a:r>
            <a:endParaRPr kumimoji="0" lang="zh-CN" altLang="en-US" sz="1800" b="0"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251439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101</a:t>
            </a:fld>
            <a:endParaRPr kumimoji="0" lang="en-GB" altLang="zh-CN" sz="1800" b="0" i="0" u="none" strike="noStrike" kern="0" cap="none" spc="0" normalizeH="0" baseline="0" noProof="0">
              <a:ln>
                <a:noFill/>
              </a:ln>
              <a:solidFill>
                <a:sysClr val="windowText" lastClr="000000"/>
              </a:solidFill>
              <a:effectLst/>
              <a:uLnTx/>
              <a:uFillTx/>
            </a:endParaRPr>
          </a:p>
        </p:txBody>
      </p:sp>
      <p:sp>
        <p:nvSpPr>
          <p:cNvPr id="3" name="TextBox 2"/>
          <p:cNvSpPr txBox="1"/>
          <p:nvPr/>
        </p:nvSpPr>
        <p:spPr>
          <a:xfrm>
            <a:off x="660400" y="208807"/>
            <a:ext cx="10834913" cy="523220"/>
          </a:xfrm>
          <a:prstGeom prst="rect">
            <a:avLst/>
          </a:prstGeom>
          <a:solidFill>
            <a:srgbClr val="99CCFF"/>
          </a:solidFill>
          <a:ln>
            <a:noFill/>
          </a:ln>
          <a:effectLst>
            <a:outerShdw blurRad="50800" dist="38100" dir="2700000" algn="tl" rotWithShape="0">
              <a:prstClr val="black">
                <a:alpha val="40000"/>
              </a:prstClr>
            </a:outerShdw>
          </a:effectLst>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0" cap="none" spc="0" normalizeH="0" baseline="0" noProof="0" dirty="0">
                <a:ln>
                  <a:noFill/>
                </a:ln>
                <a:solidFill>
                  <a:srgbClr val="0000FF"/>
                </a:solidFill>
                <a:effectLst/>
                <a:uLnTx/>
                <a:uFillTx/>
                <a:latin typeface="Calibri" pitchFamily="34" charset="0"/>
                <a:ea typeface="宋体" charset="-122"/>
              </a:rPr>
              <a:t> </a:t>
            </a:r>
            <a:r>
              <a:rPr kumimoji="0" lang="en-US" altLang="zh-CN" sz="2800" b="1" i="0" u="none" strike="noStrike" kern="0" cap="none" spc="0" normalizeH="0" baseline="0" noProof="0" dirty="0" err="1">
                <a:ln>
                  <a:noFill/>
                </a:ln>
                <a:solidFill>
                  <a:srgbClr val="0000FF"/>
                </a:solidFill>
                <a:effectLst/>
                <a:uLnTx/>
                <a:uFillTx/>
                <a:latin typeface="Calibri" pitchFamily="34" charset="0"/>
                <a:ea typeface="宋体" charset="-122"/>
              </a:rPr>
              <a:t>Tetraquark</a:t>
            </a:r>
            <a:r>
              <a:rPr kumimoji="0" lang="en-US" altLang="zh-CN" sz="2800" b="1" i="0" u="none" strike="noStrike" kern="0" cap="none" spc="0" normalizeH="0" baseline="0" noProof="0" dirty="0">
                <a:ln>
                  <a:noFill/>
                </a:ln>
                <a:solidFill>
                  <a:srgbClr val="0000FF"/>
                </a:solidFill>
                <a:effectLst/>
                <a:uLnTx/>
                <a:uFillTx/>
                <a:latin typeface="Calibri" pitchFamily="34" charset="0"/>
                <a:ea typeface="宋体" charset="-122"/>
              </a:rPr>
              <a:t> states in the potential quark model</a:t>
            </a:r>
            <a:endParaRPr kumimoji="0" lang="zh-CN" altLang="en-US" sz="2800" b="1" i="0" u="none" strike="noStrike" kern="0" cap="none" spc="0" normalizeH="0" baseline="0" noProof="0" dirty="0">
              <a:ln>
                <a:noFill/>
              </a:ln>
              <a:solidFill>
                <a:srgbClr val="0000FF"/>
              </a:solidFill>
              <a:effectLst/>
              <a:uLnTx/>
              <a:uFillTx/>
              <a:latin typeface="Calibri" panose="020F0502020204030204" pitchFamily="34" charset="0"/>
            </a:endParaRPr>
          </a:p>
        </p:txBody>
      </p:sp>
      <p:pic>
        <p:nvPicPr>
          <p:cNvPr id="4" name="图片 3"/>
          <p:cNvPicPr>
            <a:picLocks noChangeAspect="1"/>
          </p:cNvPicPr>
          <p:nvPr/>
        </p:nvPicPr>
        <p:blipFill>
          <a:blip r:embed="rId2"/>
          <a:stretch>
            <a:fillRect/>
          </a:stretch>
        </p:blipFill>
        <p:spPr>
          <a:xfrm>
            <a:off x="856343" y="3609464"/>
            <a:ext cx="5774950" cy="2635761"/>
          </a:xfrm>
          <a:prstGeom prst="rect">
            <a:avLst/>
          </a:prstGeom>
        </p:spPr>
      </p:pic>
      <mc:AlternateContent xmlns:mc="http://schemas.openxmlformats.org/markup-compatibility/2006" xmlns:a14="http://schemas.microsoft.com/office/drawing/2010/main">
        <mc:Choice Requires="a14">
          <p:sp>
            <p:nvSpPr>
              <p:cNvPr id="5" name="文本框 4"/>
              <p:cNvSpPr txBox="1"/>
              <p:nvPr/>
            </p:nvSpPr>
            <p:spPr>
              <a:xfrm>
                <a:off x="769255" y="1002500"/>
                <a:ext cx="7350602" cy="46980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𝑇</m:t>
                      </m:r>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m:t>
                      </m:r>
                      <m:sSub>
                        <m:sSubPr>
                          <m:ctrlP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ctrlPr>
                        </m:sSubPr>
                        <m:e>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𝑄</m:t>
                          </m:r>
                        </m:e>
                        <m:sub>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1</m:t>
                          </m:r>
                        </m:sub>
                      </m:sSub>
                      <m:sSub>
                        <m:sSubPr>
                          <m:ctrlP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ctrlPr>
                        </m:sSubPr>
                        <m:e>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𝑄</m:t>
                          </m:r>
                        </m:e>
                        <m:sub>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2</m:t>
                          </m:r>
                        </m:sub>
                      </m:sSub>
                      <m:sSub>
                        <m:sSubPr>
                          <m:ctrlP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ctrlPr>
                        </m:sSubPr>
                        <m:e>
                          <m:acc>
                            <m:accPr>
                              <m:chr m:val="̅"/>
                              <m:ctrlP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𝑄</m:t>
                              </m:r>
                            </m:e>
                          </m:acc>
                        </m:e>
                        <m:sub>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3</m:t>
                          </m:r>
                        </m:sub>
                      </m:sSub>
                      <m:sSub>
                        <m:sSubPr>
                          <m:ctrlP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ctrlPr>
                        </m:sSubPr>
                        <m:e>
                          <m:acc>
                            <m:accPr>
                              <m:chr m:val="̅"/>
                              <m:ctrlP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𝑄</m:t>
                              </m:r>
                            </m:e>
                          </m:acc>
                        </m:e>
                        <m:sub>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4</m:t>
                          </m:r>
                        </m:sub>
                      </m:sSub>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 (</m:t>
                      </m:r>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𝑐𝑐</m:t>
                      </m:r>
                      <m:acc>
                        <m:accPr>
                          <m:chr m:val="̅"/>
                          <m:ctrlP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𝑐</m:t>
                          </m:r>
                        </m:e>
                      </m:acc>
                      <m:acc>
                        <m:accPr>
                          <m:chr m:val="̅"/>
                          <m:ctrlP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𝑐</m:t>
                          </m:r>
                        </m:e>
                      </m:acc>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 </m:t>
                      </m:r>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𝑏𝑏</m:t>
                      </m:r>
                      <m:acc>
                        <m:accPr>
                          <m:chr m:val="̅"/>
                          <m:ctrlP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𝑏</m:t>
                          </m:r>
                        </m:e>
                      </m:acc>
                      <m:acc>
                        <m:accPr>
                          <m:chr m:val="̅"/>
                          <m:ctrlP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𝑏</m:t>
                          </m:r>
                        </m:e>
                      </m:acc>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 </m:t>
                      </m:r>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𝑐𝑐</m:t>
                      </m:r>
                      <m:acc>
                        <m:accPr>
                          <m:chr m:val="̅"/>
                          <m:ctrlP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𝑏</m:t>
                          </m:r>
                        </m:e>
                      </m:acc>
                      <m:acc>
                        <m:accPr>
                          <m:chr m:val="̅"/>
                          <m:ctrlP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𝑏</m:t>
                          </m:r>
                        </m:e>
                      </m:acc>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 </m:t>
                      </m:r>
                      <m:r>
                        <a:rPr kumimoji="0" lang="en-US" altLang="zh-CN" sz="2400" b="0" i="1" u="none" strike="noStrike" kern="0" cap="none" spc="0" normalizeH="0" baseline="0" noProof="0" smtClean="0">
                          <a:ln>
                            <a:noFill/>
                          </a:ln>
                          <a:solidFill>
                            <a:srgbClr val="C00000"/>
                          </a:solidFill>
                          <a:effectLst/>
                          <a:uLnTx/>
                          <a:uFillTx/>
                          <a:latin typeface="Cambria Math" panose="02040503050406030204" pitchFamily="18" charset="0"/>
                        </a:rPr>
                        <m:t>𝑏𝑐</m:t>
                      </m:r>
                      <m:acc>
                        <m:accPr>
                          <m:chr m:val="̅"/>
                          <m:ctrlPr>
                            <a:rPr kumimoji="0" lang="en-US" altLang="zh-CN" sz="2400" b="0" i="1" u="none" strike="noStrike" kern="0" cap="none" spc="0" normalizeH="0" baseline="0" noProof="0" smtClean="0">
                              <a:ln>
                                <a:noFill/>
                              </a:ln>
                              <a:solidFill>
                                <a:srgbClr val="C00000"/>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srgbClr val="C00000"/>
                              </a:solidFill>
                              <a:effectLst/>
                              <a:uLnTx/>
                              <a:uFillTx/>
                              <a:latin typeface="Cambria Math" panose="02040503050406030204" pitchFamily="18" charset="0"/>
                            </a:rPr>
                            <m:t>𝑏</m:t>
                          </m:r>
                        </m:e>
                      </m:acc>
                      <m:acc>
                        <m:accPr>
                          <m:chr m:val="̅"/>
                          <m:ctrlPr>
                            <a:rPr kumimoji="0" lang="en-US" altLang="zh-CN" sz="2400" b="0" i="1" u="none" strike="noStrike" kern="0" cap="none" spc="0" normalizeH="0" baseline="0" noProof="0" smtClean="0">
                              <a:ln>
                                <a:noFill/>
                              </a:ln>
                              <a:solidFill>
                                <a:srgbClr val="C00000"/>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srgbClr val="C00000"/>
                              </a:solidFill>
                              <a:effectLst/>
                              <a:uLnTx/>
                              <a:uFillTx/>
                              <a:latin typeface="Cambria Math" panose="02040503050406030204" pitchFamily="18" charset="0"/>
                            </a:rPr>
                            <m:t>𝑐</m:t>
                          </m:r>
                        </m:e>
                      </m:acc>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 </m:t>
                      </m:r>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𝑏𝑐</m:t>
                      </m:r>
                      <m:acc>
                        <m:accPr>
                          <m:chr m:val="̅"/>
                          <m:ctrlP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𝑐</m:t>
                          </m:r>
                        </m:e>
                      </m:acc>
                      <m:acc>
                        <m:accPr>
                          <m:chr m:val="̅"/>
                          <m:ctrlP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𝑐</m:t>
                          </m:r>
                        </m:e>
                      </m:acc>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m:t>
                      </m:r>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𝑏𝑐</m:t>
                      </m:r>
                      <m:acc>
                        <m:accPr>
                          <m:chr m:val="̅"/>
                          <m:ctrlP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𝑏</m:t>
                          </m:r>
                        </m:e>
                      </m:acc>
                      <m:acc>
                        <m:accPr>
                          <m:chr m:val="̅"/>
                          <m:ctrlP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𝑏</m:t>
                          </m:r>
                        </m:e>
                      </m:acc>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 …)</m:t>
                      </m:r>
                    </m:oMath>
                  </m:oMathPara>
                </a14:m>
                <a:endParaRPr kumimoji="0" lang="en-US" altLang="zh-CN" sz="2400" b="0" i="0" u="none" strike="noStrike" kern="0" cap="none" spc="0" normalizeH="0" baseline="0" noProof="0" dirty="0">
                  <a:ln>
                    <a:noFill/>
                  </a:ln>
                  <a:solidFill>
                    <a:srgbClr val="0000CC"/>
                  </a:solidFill>
                  <a:effectLst/>
                  <a:uLnTx/>
                  <a:uFillTx/>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769255" y="1002500"/>
                <a:ext cx="7350602" cy="469809"/>
              </a:xfrm>
              <a:prstGeom prst="rect">
                <a:avLst/>
              </a:prstGeom>
              <a:blipFill>
                <a:blip r:embed="rId3"/>
                <a:stretch>
                  <a:fillRect b="-1794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p:cNvSpPr txBox="1"/>
              <p:nvPr/>
            </p:nvSpPr>
            <p:spPr>
              <a:xfrm>
                <a:off x="660400" y="1753621"/>
                <a:ext cx="8578759" cy="1585370"/>
              </a:xfrm>
              <a:prstGeom prst="rect">
                <a:avLst/>
              </a:prstGeom>
              <a:noFill/>
            </p:spPr>
            <p:txBody>
              <a:bodyPr wrap="none"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CN" sz="2000" b="0" i="0" u="none" strike="noStrike" kern="0" cap="none" spc="0" normalizeH="0" baseline="0" noProof="0" dirty="0">
                    <a:ln>
                      <a:noFill/>
                    </a:ln>
                    <a:solidFill>
                      <a:srgbClr val="0000CC"/>
                    </a:solidFill>
                    <a:effectLst/>
                    <a:uLnTx/>
                    <a:uFillTx/>
                  </a:rPr>
                  <a:t>Diquark (anti-</a:t>
                </a:r>
                <a:r>
                  <a:rPr kumimoji="0" lang="en-US" altLang="zh-CN" sz="2000" b="0" i="0" u="none" strike="noStrike" kern="0" cap="none" spc="0" normalizeH="0" baseline="0" noProof="0" dirty="0" err="1">
                    <a:ln>
                      <a:noFill/>
                    </a:ln>
                    <a:solidFill>
                      <a:srgbClr val="0000CC"/>
                    </a:solidFill>
                    <a:effectLst/>
                    <a:uLnTx/>
                    <a:uFillTx/>
                  </a:rPr>
                  <a:t>diquark</a:t>
                </a:r>
                <a:r>
                  <a:rPr kumimoji="0" lang="en-US" altLang="zh-CN" sz="2000" b="0" i="0" u="none" strike="noStrike" kern="0" cap="none" spc="0" normalizeH="0" baseline="0" noProof="0" dirty="0">
                    <a:ln>
                      <a:noFill/>
                    </a:ln>
                    <a:solidFill>
                      <a:srgbClr val="0000CC"/>
                    </a:solidFill>
                    <a:effectLst/>
                    <a:uLnTx/>
                    <a:uFillTx/>
                  </a:rPr>
                  <a:t>) configurations:</a:t>
                </a:r>
              </a:p>
              <a:p>
                <a:pPr marL="342900" marR="0" lvl="0" indent="-3429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rPr>
                  <a:t>Spin:	</a:t>
                </a:r>
                <a14:m>
                  <m:oMath xmlns:m="http://schemas.openxmlformats.org/officeDocument/2006/math">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2</m:t>
                    </m:r>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2</m:t>
                    </m:r>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1</m:t>
                    </m:r>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m:t>
                    </m:r>
                    <m:r>
                      <a:rPr kumimoji="0" lang="en-US" altLang="zh-CN" sz="2000" b="0" i="0" u="none" strike="noStrike" kern="0" cap="none" spc="0" normalizeH="0" baseline="0" noProof="0" smtClean="0">
                        <a:ln>
                          <a:noFill/>
                        </a:ln>
                        <a:solidFill>
                          <a:srgbClr val="0000CC"/>
                        </a:solidFill>
                        <a:effectLst/>
                        <a:uLnTx/>
                        <a:uFillTx/>
                        <a:latin typeface="Cambria Math" panose="02040503050406030204" pitchFamily="18" charset="0"/>
                      </a:rPr>
                      <m:t>3</m:t>
                    </m:r>
                  </m:oMath>
                </a14:m>
                <a:endParaRPr kumimoji="0" lang="en-US" altLang="zh-CN" sz="2000" b="0" i="0" u="none" strike="noStrike" kern="0" cap="none" spc="0" normalizeH="0" baseline="0" noProof="0" dirty="0">
                  <a:ln>
                    <a:noFill/>
                  </a:ln>
                  <a:solidFill>
                    <a:srgbClr val="0000CC"/>
                  </a:solidFill>
                  <a:effectLst/>
                  <a:uLnTx/>
                  <a:uFillTx/>
                </a:endParaRPr>
              </a:p>
              <a:p>
                <a:pPr marL="342900" marR="0" lvl="0" indent="-3429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rPr>
                  <a:t>Color:	</a:t>
                </a:r>
                <a14:m>
                  <m:oMath xmlns:m="http://schemas.openxmlformats.org/officeDocument/2006/math">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3</m:t>
                    </m:r>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3</m:t>
                    </m:r>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m:t>
                    </m:r>
                    <m:acc>
                      <m:accPr>
                        <m:chr m:val="̅"/>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accPr>
                      <m:e>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3</m:t>
                        </m:r>
                      </m:e>
                    </m:acc>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6</m:t>
                    </m:r>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 ;  </m:t>
                    </m:r>
                    <m:acc>
                      <m:accPr>
                        <m:chr m:val="̅"/>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accPr>
                      <m:e>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3</m:t>
                        </m:r>
                      </m:e>
                    </m:acc>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m:t>
                    </m:r>
                    <m:acc>
                      <m:accPr>
                        <m:chr m:val="̅"/>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accPr>
                      <m:e>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3</m:t>
                        </m:r>
                      </m:e>
                    </m:acc>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3</m:t>
                    </m:r>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m:t>
                    </m:r>
                    <m:acc>
                      <m:accPr>
                        <m:chr m:val="̅"/>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accPr>
                      <m:e>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6</m:t>
                        </m:r>
                      </m:e>
                    </m:acc>
                  </m:oMath>
                </a14:m>
                <a:r>
                  <a:rPr kumimoji="0" lang="en-US" altLang="zh-CN" sz="2000" b="0" i="0" u="none" strike="noStrike" kern="0" cap="none" spc="0" normalizeH="0" baseline="0" noProof="0" dirty="0">
                    <a:ln>
                      <a:noFill/>
                    </a:ln>
                    <a:solidFill>
                      <a:srgbClr val="0000CC"/>
                    </a:solidFill>
                    <a:effectLst/>
                    <a:uLnTx/>
                    <a:uFillTx/>
                  </a:rPr>
                  <a:t> </a:t>
                </a:r>
              </a:p>
              <a:p>
                <a:pPr marL="342900" marR="0" lvl="0" indent="-3429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rPr>
                  <a:t>Flavor:	</a:t>
                </a:r>
                <a14:m>
                  <m:oMath xmlns:m="http://schemas.openxmlformats.org/officeDocument/2006/math">
                    <m:d>
                      <m:dPr>
                        <m:begChr m:val="{"/>
                        <m:endChr m:val="}"/>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dPr>
                      <m:e>
                        <m:sSub>
                          <m:sSubPr>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𝑄</m:t>
                            </m:r>
                          </m:e>
                          <m:sub>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1</m:t>
                            </m:r>
                          </m:sub>
                        </m:sSub>
                        <m:sSub>
                          <m:sSubPr>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𝑄</m:t>
                            </m:r>
                          </m:e>
                          <m:sub>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2</m:t>
                            </m:r>
                          </m:sub>
                        </m:sSub>
                      </m:e>
                    </m:d>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m:t>
                    </m:r>
                    <m:sSub>
                      <m:sSubPr>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𝑄</m:t>
                        </m:r>
                      </m:e>
                      <m:sub>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1</m:t>
                        </m:r>
                      </m:sub>
                    </m:sSub>
                    <m:sSub>
                      <m:sSubPr>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𝑄</m:t>
                        </m:r>
                      </m:e>
                      <m:sub>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2</m:t>
                        </m:r>
                      </m:sub>
                    </m:sSub>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m:t>
                    </m:r>
                    <m:sSub>
                      <m:sSubPr>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𝑄</m:t>
                        </m:r>
                      </m:e>
                      <m:sub>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2</m:t>
                        </m:r>
                      </m:sub>
                    </m:sSub>
                    <m:sSub>
                      <m:sSubPr>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𝑄</m:t>
                        </m:r>
                      </m:e>
                      <m:sub>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1</m:t>
                        </m:r>
                      </m:sub>
                    </m:sSub>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m:t>
                    </m:r>
                    <m:rad>
                      <m:radPr>
                        <m:degHide m:val="on"/>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radPr>
                      <m:deg/>
                      <m:e>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2</m:t>
                        </m:r>
                      </m:e>
                    </m:rad>
                  </m:oMath>
                </a14:m>
                <a:r>
                  <a:rPr kumimoji="0" lang="zh-CN" altLang="en-US" sz="2000" b="0" i="0" u="none" strike="noStrike" kern="0" cap="none" spc="0" normalizeH="0" baseline="0" noProof="0" dirty="0">
                    <a:ln>
                      <a:noFill/>
                    </a:ln>
                    <a:solidFill>
                      <a:srgbClr val="0000CC"/>
                    </a:solidFill>
                    <a:effectLst/>
                    <a:uLnTx/>
                    <a:uFillTx/>
                  </a:rPr>
                  <a:t> </a:t>
                </a:r>
                <a:r>
                  <a:rPr kumimoji="0" lang="en-US" altLang="zh-CN" sz="2000" b="0" i="0" u="none" strike="noStrike" kern="0" cap="none" spc="0" normalizeH="0" baseline="0" noProof="0" dirty="0">
                    <a:ln>
                      <a:noFill/>
                    </a:ln>
                    <a:solidFill>
                      <a:srgbClr val="0000CC"/>
                    </a:solidFill>
                    <a:effectLst/>
                    <a:uLnTx/>
                    <a:uFillTx/>
                  </a:rPr>
                  <a:t>; </a:t>
                </a:r>
                <a14:m>
                  <m:oMath xmlns:m="http://schemas.openxmlformats.org/officeDocument/2006/math">
                    <m:r>
                      <a:rPr kumimoji="0" lang="en-US" altLang="zh-CN" sz="2000" b="0" i="0" u="none" strike="noStrike" kern="0" cap="none" spc="0" normalizeH="0" baseline="0" noProof="0" smtClean="0">
                        <a:ln>
                          <a:noFill/>
                        </a:ln>
                        <a:solidFill>
                          <a:srgbClr val="0000CC"/>
                        </a:solidFill>
                        <a:effectLst/>
                        <a:uLnTx/>
                        <a:uFillTx/>
                        <a:latin typeface="Cambria Math" panose="02040503050406030204" pitchFamily="18" charset="0"/>
                      </a:rPr>
                      <m:t>[</m:t>
                    </m:r>
                    <m:sSub>
                      <m:sSubPr>
                        <m:ctrlP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ctrlPr>
                      </m:sSubPr>
                      <m:e>
                        <m: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t>𝑄</m:t>
                        </m:r>
                      </m:e>
                      <m:sub>
                        <m: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t>1</m:t>
                        </m:r>
                      </m:sub>
                    </m:sSub>
                    <m:sSub>
                      <m:sSubPr>
                        <m:ctrlP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ctrlPr>
                      </m:sSubPr>
                      <m:e>
                        <m: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t>𝑄</m:t>
                        </m:r>
                      </m:e>
                      <m:sub>
                        <m: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t>2</m:t>
                        </m:r>
                      </m:sub>
                    </m:sSub>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m:t>
                    </m:r>
                    <m: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t>=(</m:t>
                    </m:r>
                    <m:sSub>
                      <m:sSubPr>
                        <m:ctrlP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ctrlPr>
                      </m:sSubPr>
                      <m:e>
                        <m: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t>𝑄</m:t>
                        </m:r>
                      </m:e>
                      <m:sub>
                        <m: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t>1</m:t>
                        </m:r>
                      </m:sub>
                    </m:sSub>
                    <m:sSub>
                      <m:sSubPr>
                        <m:ctrlP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ctrlPr>
                      </m:sSubPr>
                      <m:e>
                        <m: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t>𝑄</m:t>
                        </m:r>
                      </m:e>
                      <m:sub>
                        <m: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t>2</m:t>
                        </m:r>
                      </m:sub>
                    </m:sSub>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m:t>
                    </m:r>
                    <m:sSub>
                      <m:sSubPr>
                        <m:ctrlP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ctrlPr>
                      </m:sSubPr>
                      <m:e>
                        <m: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t>𝑄</m:t>
                        </m:r>
                      </m:e>
                      <m:sub>
                        <m: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t>2</m:t>
                        </m:r>
                      </m:sub>
                    </m:sSub>
                    <m:sSub>
                      <m:sSubPr>
                        <m:ctrlP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ctrlPr>
                      </m:sSubPr>
                      <m:e>
                        <m: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t>𝑄</m:t>
                        </m:r>
                      </m:e>
                      <m:sub>
                        <m: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t>1</m:t>
                        </m:r>
                      </m:sub>
                    </m:sSub>
                    <m: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t>)/</m:t>
                    </m:r>
                    <m:rad>
                      <m:radPr>
                        <m:degHide m:val="on"/>
                        <m:ctrlP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ctrlPr>
                      </m:radPr>
                      <m:deg/>
                      <m:e>
                        <m: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t>2</m:t>
                        </m:r>
                      </m:e>
                    </m:rad>
                  </m:oMath>
                </a14:m>
                <a:endParaRPr kumimoji="0" lang="zh-CN" altLang="en-US" sz="2000" b="0" i="0" u="none" strike="noStrike" kern="0" cap="none" spc="0" normalizeH="0" baseline="0" noProof="0" dirty="0">
                  <a:ln>
                    <a:noFill/>
                  </a:ln>
                  <a:solidFill>
                    <a:srgbClr val="0000CC"/>
                  </a:solidFill>
                  <a:effectLst/>
                  <a:uLnTx/>
                  <a:uFillTx/>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660400" y="1753621"/>
                <a:ext cx="8578759" cy="1585370"/>
              </a:xfrm>
              <a:prstGeom prst="rect">
                <a:avLst/>
              </a:prstGeom>
              <a:blipFill>
                <a:blip r:embed="rId4"/>
                <a:stretch>
                  <a:fillRect l="-710" t="-1923" b="-6154"/>
                </a:stretch>
              </a:blipFill>
            </p:spPr>
            <p:txBody>
              <a:bodyPr/>
              <a:lstStyle/>
              <a:p>
                <a:r>
                  <a:rPr lang="zh-CN" altLang="en-US">
                    <a:noFill/>
                  </a:rPr>
                  <a:t> </a:t>
                </a:r>
              </a:p>
            </p:txBody>
          </p:sp>
        </mc:Fallback>
      </mc:AlternateContent>
      <p:sp>
        <p:nvSpPr>
          <p:cNvPr id="8" name="左大括号 7"/>
          <p:cNvSpPr/>
          <p:nvPr/>
        </p:nvSpPr>
        <p:spPr bwMode="auto">
          <a:xfrm>
            <a:off x="493484" y="3599543"/>
            <a:ext cx="275771" cy="2645682"/>
          </a:xfrm>
          <a:prstGeom prst="leftBrace">
            <a:avLst/>
          </a:prstGeom>
          <a:noFill/>
          <a:ln w="1270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mc:AlternateContent xmlns:mc="http://schemas.openxmlformats.org/markup-compatibility/2006" xmlns:a14="http://schemas.microsoft.com/office/drawing/2010/main">
        <mc:Choice Requires="a14">
          <p:sp>
            <p:nvSpPr>
              <p:cNvPr id="7" name="文本框 6"/>
              <p:cNvSpPr txBox="1"/>
              <p:nvPr/>
            </p:nvSpPr>
            <p:spPr>
              <a:xfrm>
                <a:off x="7438144" y="4249271"/>
                <a:ext cx="4364532" cy="1330301"/>
              </a:xfrm>
              <a:prstGeom prst="rect">
                <a:avLst/>
              </a:prstGeom>
              <a:noFill/>
              <a:ln>
                <a:solidFill>
                  <a:srgbClr val="0000CC"/>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CC"/>
                    </a:solidFill>
                    <a:effectLst/>
                    <a:uLnTx/>
                    <a:uFillTx/>
                  </a:rPr>
                  <a:t>For </a:t>
                </a:r>
                <a14:m>
                  <m:oMath xmlns:m="http://schemas.openxmlformats.org/officeDocument/2006/math">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𝑐𝑐</m:t>
                    </m:r>
                    <m:acc>
                      <m:accPr>
                        <m:chr m:val="̅"/>
                        <m:ctrlPr>
                          <a:rPr kumimoji="0" lang="en-US" altLang="zh-CN" sz="2000" b="0" i="1" u="none" strike="noStrike" kern="0" cap="none" spc="0" normalizeH="0" baseline="0" noProof="0">
                            <a:ln>
                              <a:noFill/>
                            </a:ln>
                            <a:solidFill>
                              <a:srgbClr val="FF0000"/>
                            </a:solidFill>
                            <a:effectLst/>
                            <a:uLnTx/>
                            <a:uFillTx/>
                            <a:latin typeface="Cambria Math" panose="02040503050406030204" pitchFamily="18" charset="0"/>
                          </a:rPr>
                        </m:ctrlPr>
                      </m:accPr>
                      <m:e>
                        <m:r>
                          <a:rPr kumimoji="0" lang="en-US" altLang="zh-CN" sz="2000" b="0" i="1" u="none" strike="noStrike" kern="0" cap="none" spc="0" normalizeH="0" baseline="0" noProof="0">
                            <a:ln>
                              <a:noFill/>
                            </a:ln>
                            <a:solidFill>
                              <a:srgbClr val="FF0000"/>
                            </a:solidFill>
                            <a:effectLst/>
                            <a:uLnTx/>
                            <a:uFillTx/>
                            <a:latin typeface="Cambria Math" panose="02040503050406030204" pitchFamily="18" charset="0"/>
                          </a:rPr>
                          <m:t>𝑐</m:t>
                        </m:r>
                      </m:e>
                    </m:acc>
                    <m:acc>
                      <m:accPr>
                        <m:chr m:val="̅"/>
                        <m:ctrlPr>
                          <a:rPr kumimoji="0" lang="en-US" altLang="zh-CN" sz="2000" b="0" i="1" u="none" strike="noStrike" kern="0" cap="none" spc="0" normalizeH="0" baseline="0" noProof="0">
                            <a:ln>
                              <a:noFill/>
                            </a:ln>
                            <a:solidFill>
                              <a:srgbClr val="FF0000"/>
                            </a:solidFill>
                            <a:effectLst/>
                            <a:uLnTx/>
                            <a:uFillTx/>
                            <a:latin typeface="Cambria Math" panose="02040503050406030204" pitchFamily="18" charset="0"/>
                          </a:rPr>
                        </m:ctrlPr>
                      </m:accPr>
                      <m:e>
                        <m:r>
                          <a:rPr kumimoji="0" lang="en-US" altLang="zh-CN" sz="2000" b="0" i="1" u="none" strike="noStrike" kern="0" cap="none" spc="0" normalizeH="0" baseline="0" noProof="0">
                            <a:ln>
                              <a:noFill/>
                            </a:ln>
                            <a:solidFill>
                              <a:srgbClr val="FF0000"/>
                            </a:solidFill>
                            <a:effectLst/>
                            <a:uLnTx/>
                            <a:uFillTx/>
                            <a:latin typeface="Cambria Math" panose="02040503050406030204" pitchFamily="18" charset="0"/>
                          </a:rPr>
                          <m:t>𝑐</m:t>
                        </m:r>
                      </m:e>
                    </m:acc>
                    <m:r>
                      <a:rPr kumimoji="0" lang="en-US" altLang="zh-CN" sz="2000" b="0" i="1" u="none" strike="noStrike" kern="0" cap="none" spc="0" normalizeH="0" baseline="0" noProof="0">
                        <a:ln>
                          <a:noFill/>
                        </a:ln>
                        <a:solidFill>
                          <a:srgbClr val="0000CC"/>
                        </a:solidFill>
                        <a:effectLst/>
                        <a:uLnTx/>
                        <a:uFillTx/>
                        <a:latin typeface="Cambria Math" panose="02040503050406030204" pitchFamily="18" charset="0"/>
                      </a:rPr>
                      <m:t>, </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𝑏𝑏</m:t>
                    </m:r>
                    <m:acc>
                      <m:accPr>
                        <m:chr m:val="̅"/>
                        <m:ctrlPr>
                          <a:rPr kumimoji="0" lang="en-US" altLang="zh-CN" sz="2000" b="0" i="1" u="none" strike="noStrike" kern="0" cap="none" spc="0" normalizeH="0" baseline="0" noProof="0">
                            <a:ln>
                              <a:noFill/>
                            </a:ln>
                            <a:solidFill>
                              <a:srgbClr val="FF0000"/>
                            </a:solidFill>
                            <a:effectLst/>
                            <a:uLnTx/>
                            <a:uFillTx/>
                            <a:latin typeface="Cambria Math" panose="02040503050406030204" pitchFamily="18" charset="0"/>
                          </a:rPr>
                        </m:ctrlPr>
                      </m:accPr>
                      <m:e>
                        <m:r>
                          <a:rPr kumimoji="0" lang="en-US" altLang="zh-CN" sz="2000" b="0" i="1" u="none" strike="noStrike" kern="0" cap="none" spc="0" normalizeH="0" baseline="0" noProof="0">
                            <a:ln>
                              <a:noFill/>
                            </a:ln>
                            <a:solidFill>
                              <a:srgbClr val="FF0000"/>
                            </a:solidFill>
                            <a:effectLst/>
                            <a:uLnTx/>
                            <a:uFillTx/>
                            <a:latin typeface="Cambria Math" panose="02040503050406030204" pitchFamily="18" charset="0"/>
                          </a:rPr>
                          <m:t>𝑏</m:t>
                        </m:r>
                      </m:e>
                    </m:acc>
                    <m:acc>
                      <m:accPr>
                        <m:chr m:val="̅"/>
                        <m:ctrlPr>
                          <a:rPr kumimoji="0" lang="en-US" altLang="zh-CN" sz="2000" b="0" i="1" u="none" strike="noStrike" kern="0" cap="none" spc="0" normalizeH="0" baseline="0" noProof="0">
                            <a:ln>
                              <a:noFill/>
                            </a:ln>
                            <a:solidFill>
                              <a:srgbClr val="FF0000"/>
                            </a:solidFill>
                            <a:effectLst/>
                            <a:uLnTx/>
                            <a:uFillTx/>
                            <a:latin typeface="Cambria Math" panose="02040503050406030204" pitchFamily="18" charset="0"/>
                          </a:rPr>
                        </m:ctrlPr>
                      </m:accPr>
                      <m:e>
                        <m:r>
                          <a:rPr kumimoji="0" lang="en-US" altLang="zh-CN" sz="2000" b="0" i="1" u="none" strike="noStrike" kern="0" cap="none" spc="0" normalizeH="0" baseline="0" noProof="0">
                            <a:ln>
                              <a:noFill/>
                            </a:ln>
                            <a:solidFill>
                              <a:srgbClr val="FF0000"/>
                            </a:solidFill>
                            <a:effectLst/>
                            <a:uLnTx/>
                            <a:uFillTx/>
                            <a:latin typeface="Cambria Math" panose="02040503050406030204" pitchFamily="18" charset="0"/>
                          </a:rPr>
                          <m:t>𝑏</m:t>
                        </m:r>
                      </m:e>
                    </m:acc>
                  </m:oMath>
                </a14:m>
                <a:r>
                  <a:rPr kumimoji="0" lang="zh-CN" altLang="en-US" sz="2000" b="0" i="0" u="none" strike="noStrike" kern="0" cap="none" spc="0" normalizeH="0" baseline="0" noProof="0" dirty="0">
                    <a:ln>
                      <a:noFill/>
                    </a:ln>
                    <a:solidFill>
                      <a:srgbClr val="0000CC"/>
                    </a:solidFill>
                    <a:effectLst/>
                    <a:uLnTx/>
                    <a:uFillTx/>
                  </a:rPr>
                  <a:t> </a:t>
                </a:r>
                <a:r>
                  <a:rPr kumimoji="0" lang="en-US" altLang="zh-CN" sz="2000" b="0" i="0" u="none" strike="noStrike" kern="0" cap="none" spc="0" normalizeH="0" baseline="0" noProof="0" dirty="0">
                    <a:ln>
                      <a:noFill/>
                    </a:ln>
                    <a:solidFill>
                      <a:srgbClr val="0000CC"/>
                    </a:solidFill>
                    <a:effectLst/>
                    <a:uLnTx/>
                    <a:uFillTx/>
                  </a:rPr>
                  <a:t>system, Pauli principle imposes a local constraint if two quarks (two antiquarks) interchange  </a:t>
                </a:r>
                <a:endParaRPr kumimoji="0" lang="zh-CN" altLang="en-US" sz="2000" b="0" i="0" u="none" strike="noStrike" kern="0" cap="none" spc="0" normalizeH="0" baseline="0" noProof="0" dirty="0">
                  <a:ln>
                    <a:noFill/>
                  </a:ln>
                  <a:solidFill>
                    <a:srgbClr val="0000CC"/>
                  </a:solidFill>
                  <a:effectLst/>
                  <a:uLnTx/>
                  <a:uFillTx/>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7438144" y="4249271"/>
                <a:ext cx="4364532" cy="1330301"/>
              </a:xfrm>
              <a:prstGeom prst="rect">
                <a:avLst/>
              </a:prstGeom>
              <a:blipFill>
                <a:blip r:embed="rId5"/>
                <a:stretch>
                  <a:fillRect l="-1253" t="-909" r="-1950" b="-7273"/>
                </a:stretch>
              </a:blipFill>
              <a:ln>
                <a:solidFill>
                  <a:srgbClr val="0000CC"/>
                </a:solidFill>
              </a:ln>
            </p:spPr>
            <p:txBody>
              <a:bodyPr/>
              <a:lstStyle/>
              <a:p>
                <a:r>
                  <a:rPr lang="zh-CN" altLang="en-US">
                    <a:noFill/>
                  </a:rPr>
                  <a:t> </a:t>
                </a:r>
              </a:p>
            </p:txBody>
          </p:sp>
        </mc:Fallback>
      </mc:AlternateContent>
    </p:spTree>
    <p:extLst>
      <p:ext uri="{BB962C8B-B14F-4D97-AF65-F5344CB8AC3E}">
        <p14:creationId xmlns:p14="http://schemas.microsoft.com/office/powerpoint/2010/main" val="18039012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a:t>
            </a:fld>
            <a:endParaRPr kumimoji="0" lang="en-GB" altLang="zh-CN" sz="1800" b="0" i="0" u="none" strike="noStrike" kern="0" cap="none" spc="0" normalizeH="0" baseline="0" noProof="0">
              <a:ln>
                <a:noFill/>
              </a:ln>
              <a:solidFill>
                <a:sysClr val="windowText" lastClr="000000"/>
              </a:solidFill>
              <a:effectLst/>
              <a:uLnTx/>
              <a:uFillTx/>
            </a:endParaRPr>
          </a:p>
        </p:txBody>
      </p:sp>
      <p:sp>
        <p:nvSpPr>
          <p:cNvPr id="3" name="TextBox 2"/>
          <p:cNvSpPr txBox="1"/>
          <p:nvPr/>
        </p:nvSpPr>
        <p:spPr>
          <a:xfrm>
            <a:off x="1008743" y="208807"/>
            <a:ext cx="6393543" cy="523220"/>
          </a:xfrm>
          <a:prstGeom prst="rect">
            <a:avLst/>
          </a:prstGeom>
          <a:solidFill>
            <a:srgbClr val="99CCFF"/>
          </a:solidFill>
          <a:ln>
            <a:noFill/>
          </a:ln>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0000FF"/>
                </a:solidFill>
                <a:effectLst/>
                <a:uLnTx/>
                <a:uFillTx/>
                <a:latin typeface="Calibri" pitchFamily="34" charset="0"/>
                <a:ea typeface="宋体" charset="-122"/>
              </a:rPr>
              <a:t> Reminder of the Hamiltonian adopted</a:t>
            </a:r>
            <a:endParaRPr kumimoji="0" lang="zh-CN" altLang="en-US" sz="2800" b="1" i="0" u="none" strike="noStrike" kern="0" cap="none" spc="0" normalizeH="0" baseline="0" noProof="0" dirty="0">
              <a:ln>
                <a:noFill/>
              </a:ln>
              <a:solidFill>
                <a:srgbClr val="0000FF"/>
              </a:solidFill>
              <a:effectLst/>
              <a:uLnTx/>
              <a:uFillTx/>
              <a:latin typeface="Calibri" panose="020F0502020204030204" pitchFamily="34" charset="0"/>
            </a:endParaRPr>
          </a:p>
        </p:txBody>
      </p:sp>
      <p:pic>
        <p:nvPicPr>
          <p:cNvPr id="4" name="图片 3"/>
          <p:cNvPicPr>
            <a:picLocks noChangeAspect="1"/>
          </p:cNvPicPr>
          <p:nvPr/>
        </p:nvPicPr>
        <p:blipFill>
          <a:blip r:embed="rId2"/>
          <a:stretch>
            <a:fillRect/>
          </a:stretch>
        </p:blipFill>
        <p:spPr>
          <a:xfrm>
            <a:off x="1388885" y="1639783"/>
            <a:ext cx="3938738" cy="805189"/>
          </a:xfrm>
          <a:prstGeom prst="rect">
            <a:avLst/>
          </a:prstGeom>
          <a:ln>
            <a:solidFill>
              <a:srgbClr val="0000FF"/>
            </a:solidFill>
          </a:ln>
        </p:spPr>
      </p:pic>
      <p:pic>
        <p:nvPicPr>
          <p:cNvPr id="5" name="图片 4"/>
          <p:cNvPicPr>
            <a:picLocks noChangeAspect="1"/>
          </p:cNvPicPr>
          <p:nvPr/>
        </p:nvPicPr>
        <p:blipFill>
          <a:blip r:embed="rId3"/>
          <a:stretch>
            <a:fillRect/>
          </a:stretch>
        </p:blipFill>
        <p:spPr>
          <a:xfrm>
            <a:off x="589865" y="3389919"/>
            <a:ext cx="3833813" cy="543643"/>
          </a:xfrm>
          <a:prstGeom prst="rect">
            <a:avLst/>
          </a:prstGeom>
        </p:spPr>
      </p:pic>
      <p:pic>
        <p:nvPicPr>
          <p:cNvPr id="7" name="图片 6"/>
          <p:cNvPicPr>
            <a:picLocks noChangeAspect="1"/>
          </p:cNvPicPr>
          <p:nvPr/>
        </p:nvPicPr>
        <p:blipFill>
          <a:blip r:embed="rId4"/>
          <a:stretch>
            <a:fillRect/>
          </a:stretch>
        </p:blipFill>
        <p:spPr>
          <a:xfrm>
            <a:off x="539065" y="3933562"/>
            <a:ext cx="3562504" cy="689718"/>
          </a:xfrm>
          <a:prstGeom prst="rect">
            <a:avLst/>
          </a:prstGeom>
        </p:spPr>
      </p:pic>
      <p:pic>
        <p:nvPicPr>
          <p:cNvPr id="8" name="图片 7"/>
          <p:cNvPicPr>
            <a:picLocks noChangeAspect="1"/>
          </p:cNvPicPr>
          <p:nvPr/>
        </p:nvPicPr>
        <p:blipFill>
          <a:blip r:embed="rId5"/>
          <a:stretch>
            <a:fillRect/>
          </a:stretch>
        </p:blipFill>
        <p:spPr>
          <a:xfrm>
            <a:off x="539065" y="4717188"/>
            <a:ext cx="5738566" cy="823621"/>
          </a:xfrm>
          <a:prstGeom prst="rect">
            <a:avLst/>
          </a:prstGeom>
        </p:spPr>
      </p:pic>
      <mc:AlternateContent xmlns:mc="http://schemas.openxmlformats.org/markup-compatibility/2006" xmlns:a14="http://schemas.microsoft.com/office/drawing/2010/main">
        <mc:Choice Requires="a14">
          <p:sp>
            <p:nvSpPr>
              <p:cNvPr id="9" name="文本框 8"/>
              <p:cNvSpPr txBox="1"/>
              <p:nvPr/>
            </p:nvSpPr>
            <p:spPr>
              <a:xfrm>
                <a:off x="589865" y="2584730"/>
                <a:ext cx="1185966" cy="7042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𝑇</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𝑖</m:t>
                          </m:r>
                        </m:sub>
                      </m:s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f>
                        <m:f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fPr>
                        <m:num>
                          <m:sSubSup>
                            <m:sSubSup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Sup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𝑝</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𝑖</m:t>
                              </m:r>
                            </m:sub>
                            <m: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2</m:t>
                              </m:r>
                            </m:sup>
                          </m:sSubSup>
                        </m:num>
                        <m:den>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2</m:t>
                          </m:r>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𝑚</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𝑖</m:t>
                              </m:r>
                            </m:sub>
                          </m:sSub>
                        </m:den>
                      </m:f>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 </m:t>
                      </m:r>
                    </m:oMath>
                  </m:oMathPara>
                </a14:m>
                <a:endParaRPr kumimoji="0" lang="zh-CN" altLang="en-US" sz="1800" b="0" i="0" u="none" strike="noStrike" kern="0" cap="none" spc="0" normalizeH="0" baseline="0" noProof="0" dirty="0">
                  <a:ln>
                    <a:noFill/>
                  </a:ln>
                  <a:solidFill>
                    <a:sysClr val="windowText" lastClr="000000"/>
                  </a:solidFill>
                  <a:effectLst/>
                  <a:uLnTx/>
                  <a:uFillTx/>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589865" y="2584730"/>
                <a:ext cx="1185966" cy="704232"/>
              </a:xfrm>
              <a:prstGeom prst="rect">
                <a:avLst/>
              </a:prstGeom>
              <a:blipFill>
                <a:blip r:embed="rId6"/>
                <a:stretch>
                  <a:fillRect/>
                </a:stretch>
              </a:blipFill>
            </p:spPr>
            <p:txBody>
              <a:bodyPr/>
              <a:lstStyle/>
              <a:p>
                <a:r>
                  <a:rPr lang="zh-CN" altLang="en-US">
                    <a:noFill/>
                  </a:rPr>
                  <a:t> </a:t>
                </a:r>
              </a:p>
            </p:txBody>
          </p:sp>
        </mc:Fallback>
      </mc:AlternateContent>
      <p:sp>
        <p:nvSpPr>
          <p:cNvPr id="17" name="文本框 16"/>
          <p:cNvSpPr txBox="1"/>
          <p:nvPr/>
        </p:nvSpPr>
        <p:spPr>
          <a:xfrm>
            <a:off x="498700" y="990858"/>
            <a:ext cx="599256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Hamiltonian in a non-relativistic quark model:</a:t>
            </a:r>
            <a:endParaRPr kumimoji="0" lang="zh-CN" altLang="en-US" sz="2000" b="0" i="0" u="none" strike="noStrike" kern="0" cap="none" spc="0" normalizeH="0" baseline="0" noProof="0" dirty="0">
              <a:ln>
                <a:noFill/>
              </a:ln>
              <a:solidFill>
                <a:sysClr val="windowText" lastClr="000000"/>
              </a:solidFill>
              <a:effectLst/>
              <a:uLnTx/>
              <a:uFillTx/>
            </a:endParaRPr>
          </a:p>
        </p:txBody>
      </p:sp>
      <p:pic>
        <p:nvPicPr>
          <p:cNvPr id="23" name="图片 22"/>
          <p:cNvPicPr>
            <a:picLocks noChangeAspect="1"/>
          </p:cNvPicPr>
          <p:nvPr/>
        </p:nvPicPr>
        <p:blipFill>
          <a:blip r:embed="rId7"/>
          <a:stretch>
            <a:fillRect/>
          </a:stretch>
        </p:blipFill>
        <p:spPr>
          <a:xfrm>
            <a:off x="6814642" y="1386645"/>
            <a:ext cx="4811771" cy="1356555"/>
          </a:xfrm>
          <a:prstGeom prst="rect">
            <a:avLst/>
          </a:prstGeom>
        </p:spPr>
      </p:pic>
      <p:pic>
        <p:nvPicPr>
          <p:cNvPr id="24" name="图片 23"/>
          <p:cNvPicPr>
            <a:picLocks noChangeAspect="1"/>
          </p:cNvPicPr>
          <p:nvPr/>
        </p:nvPicPr>
        <p:blipFill>
          <a:blip r:embed="rId8"/>
          <a:stretch>
            <a:fillRect/>
          </a:stretch>
        </p:blipFill>
        <p:spPr>
          <a:xfrm>
            <a:off x="6814643" y="3146752"/>
            <a:ext cx="4895629" cy="750333"/>
          </a:xfrm>
          <a:prstGeom prst="rect">
            <a:avLst/>
          </a:prstGeom>
        </p:spPr>
      </p:pic>
      <p:pic>
        <p:nvPicPr>
          <p:cNvPr id="6" name="图片 5"/>
          <p:cNvPicPr>
            <a:picLocks noChangeAspect="1"/>
          </p:cNvPicPr>
          <p:nvPr/>
        </p:nvPicPr>
        <p:blipFill>
          <a:blip r:embed="rId9"/>
          <a:stretch>
            <a:fillRect/>
          </a:stretch>
        </p:blipFill>
        <p:spPr>
          <a:xfrm>
            <a:off x="6563947" y="4343293"/>
            <a:ext cx="5397020" cy="1440384"/>
          </a:xfrm>
          <a:prstGeom prst="rect">
            <a:avLst/>
          </a:prstGeom>
        </p:spPr>
      </p:pic>
      <p:sp>
        <p:nvSpPr>
          <p:cNvPr id="18" name="左大括号 17"/>
          <p:cNvSpPr/>
          <p:nvPr/>
        </p:nvSpPr>
        <p:spPr bwMode="auto">
          <a:xfrm>
            <a:off x="391838" y="2816778"/>
            <a:ext cx="195943" cy="2682134"/>
          </a:xfrm>
          <a:prstGeom prst="leftBrace">
            <a:avLst/>
          </a:prstGeom>
          <a:no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p:sp>
        <p:nvSpPr>
          <p:cNvPr id="19" name="左大括号 18"/>
          <p:cNvSpPr/>
          <p:nvPr/>
        </p:nvSpPr>
        <p:spPr bwMode="auto">
          <a:xfrm>
            <a:off x="6554982" y="1639783"/>
            <a:ext cx="259660" cy="1969575"/>
          </a:xfrm>
          <a:prstGeom prst="leftBrace">
            <a:avLst/>
          </a:prstGeom>
          <a:no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p:sp>
        <p:nvSpPr>
          <p:cNvPr id="10" name="文本框 9"/>
          <p:cNvSpPr txBox="1"/>
          <p:nvPr/>
        </p:nvSpPr>
        <p:spPr>
          <a:xfrm>
            <a:off x="6563947" y="3960901"/>
            <a:ext cx="274786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CC"/>
                </a:solidFill>
                <a:effectLst/>
                <a:uLnTx/>
                <a:uFillTx/>
              </a:rPr>
              <a:t>Color matrix elements:</a:t>
            </a:r>
            <a:endParaRPr kumimoji="0" lang="zh-CN" altLang="en-US" sz="2000" b="0" i="0" u="none" strike="noStrike" kern="0" cap="none" spc="0" normalizeH="0" baseline="0" noProof="0" dirty="0">
              <a:ln>
                <a:noFill/>
              </a:ln>
              <a:solidFill>
                <a:srgbClr val="0000CC"/>
              </a:solidFill>
              <a:effectLst/>
              <a:uLnTx/>
              <a:uFillTx/>
            </a:endParaRPr>
          </a:p>
        </p:txBody>
      </p:sp>
      <p:pic>
        <p:nvPicPr>
          <p:cNvPr id="11" name="图片 10"/>
          <p:cNvPicPr>
            <a:picLocks noChangeAspect="1"/>
          </p:cNvPicPr>
          <p:nvPr/>
        </p:nvPicPr>
        <p:blipFill>
          <a:blip r:embed="rId10"/>
          <a:stretch>
            <a:fillRect/>
          </a:stretch>
        </p:blipFill>
        <p:spPr>
          <a:xfrm>
            <a:off x="6814642" y="5809897"/>
            <a:ext cx="2937431" cy="452400"/>
          </a:xfrm>
          <a:prstGeom prst="rect">
            <a:avLst/>
          </a:prstGeom>
        </p:spPr>
      </p:pic>
      <p:pic>
        <p:nvPicPr>
          <p:cNvPr id="12" name="图片 11"/>
          <p:cNvPicPr>
            <a:picLocks noChangeAspect="1"/>
          </p:cNvPicPr>
          <p:nvPr/>
        </p:nvPicPr>
        <p:blipFill>
          <a:blip r:embed="rId11"/>
          <a:stretch>
            <a:fillRect/>
          </a:stretch>
        </p:blipFill>
        <p:spPr>
          <a:xfrm>
            <a:off x="6849404" y="6317187"/>
            <a:ext cx="2867906" cy="352350"/>
          </a:xfrm>
          <a:prstGeom prst="rect">
            <a:avLst/>
          </a:prstGeom>
        </p:spPr>
      </p:pic>
      <p:sp>
        <p:nvSpPr>
          <p:cNvPr id="20" name="左大括号 19"/>
          <p:cNvSpPr/>
          <p:nvPr/>
        </p:nvSpPr>
        <p:spPr bwMode="auto">
          <a:xfrm>
            <a:off x="6491266" y="5950694"/>
            <a:ext cx="288504" cy="678822"/>
          </a:xfrm>
          <a:prstGeom prst="leftBrace">
            <a:avLst/>
          </a:prstGeom>
          <a:no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p:spTree>
    <p:extLst>
      <p:ext uri="{BB962C8B-B14F-4D97-AF65-F5344CB8AC3E}">
        <p14:creationId xmlns:p14="http://schemas.microsoft.com/office/powerpoint/2010/main" val="26447462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103</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3" name="图片 2"/>
          <p:cNvPicPr>
            <a:picLocks noChangeAspect="1"/>
          </p:cNvPicPr>
          <p:nvPr/>
        </p:nvPicPr>
        <p:blipFill>
          <a:blip r:embed="rId2"/>
          <a:stretch>
            <a:fillRect/>
          </a:stretch>
        </p:blipFill>
        <p:spPr>
          <a:xfrm>
            <a:off x="413849" y="100842"/>
            <a:ext cx="9956608" cy="6731979"/>
          </a:xfrm>
          <a:prstGeom prst="rect">
            <a:avLst/>
          </a:prstGeom>
        </p:spPr>
      </p:pic>
      <p:sp>
        <p:nvSpPr>
          <p:cNvPr id="4" name="矩形 3"/>
          <p:cNvSpPr/>
          <p:nvPr/>
        </p:nvSpPr>
        <p:spPr bwMode="auto">
          <a:xfrm>
            <a:off x="413849" y="783772"/>
            <a:ext cx="9956608" cy="845242"/>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5" name="矩形 4"/>
          <p:cNvSpPr/>
          <p:nvPr/>
        </p:nvSpPr>
        <p:spPr bwMode="auto">
          <a:xfrm>
            <a:off x="413849" y="1629015"/>
            <a:ext cx="9956608" cy="809386"/>
          </a:xfrm>
          <a:prstGeom prst="rect">
            <a:avLst/>
          </a:prstGeom>
          <a:solidFill>
            <a:srgbClr val="00B0F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6" name="矩形 5"/>
          <p:cNvSpPr/>
          <p:nvPr/>
        </p:nvSpPr>
        <p:spPr bwMode="auto">
          <a:xfrm>
            <a:off x="413849" y="4978399"/>
            <a:ext cx="9956608" cy="1743075"/>
          </a:xfrm>
          <a:prstGeom prst="rect">
            <a:avLst/>
          </a:prstGeom>
          <a:solidFill>
            <a:srgbClr val="00B05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pic>
        <p:nvPicPr>
          <p:cNvPr id="7" name="图片 6"/>
          <p:cNvPicPr>
            <a:picLocks noChangeAspect="1"/>
          </p:cNvPicPr>
          <p:nvPr/>
        </p:nvPicPr>
        <p:blipFill>
          <a:blip r:embed="rId3"/>
          <a:stretch>
            <a:fillRect/>
          </a:stretch>
        </p:blipFill>
        <p:spPr>
          <a:xfrm>
            <a:off x="6577454" y="2493850"/>
            <a:ext cx="4712350" cy="1358368"/>
          </a:xfrm>
          <a:prstGeom prst="rect">
            <a:avLst/>
          </a:prstGeom>
          <a:ln>
            <a:solidFill>
              <a:srgbClr val="FF0000"/>
            </a:solidFill>
          </a:ln>
          <a:effectLst>
            <a:outerShdw blurRad="50800" dist="38100" dir="2700000" algn="tl" rotWithShape="0">
              <a:prstClr val="black">
                <a:alpha val="40000"/>
              </a:prstClr>
            </a:outerShdw>
          </a:effectLst>
        </p:spPr>
      </p:pic>
      <p:pic>
        <p:nvPicPr>
          <p:cNvPr id="8" name="图片 7"/>
          <p:cNvPicPr>
            <a:picLocks noChangeAspect="1"/>
          </p:cNvPicPr>
          <p:nvPr/>
        </p:nvPicPr>
        <p:blipFill>
          <a:blip r:embed="rId4"/>
          <a:stretch>
            <a:fillRect/>
          </a:stretch>
        </p:blipFill>
        <p:spPr>
          <a:xfrm>
            <a:off x="6577454" y="4169011"/>
            <a:ext cx="4735965" cy="1025395"/>
          </a:xfrm>
          <a:prstGeom prst="rect">
            <a:avLst/>
          </a:prstGeom>
          <a:ln>
            <a:solidFill>
              <a:srgbClr val="FF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126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104</a:t>
            </a:fld>
            <a:endParaRPr kumimoji="0" lang="en-GB" altLang="zh-CN" sz="1800" b="0" i="0" u="none" strike="noStrike" kern="0" cap="none" spc="0" normalizeH="0" baseline="0" noProof="0">
              <a:ln>
                <a:noFill/>
              </a:ln>
              <a:solidFill>
                <a:sysClr val="windowText" lastClr="000000"/>
              </a:solidFill>
              <a:effectLst/>
              <a:uLnTx/>
              <a:uFillTx/>
            </a:endParaRPr>
          </a:p>
        </p:txBody>
      </p:sp>
      <p:sp>
        <p:nvSpPr>
          <p:cNvPr id="3" name="TextBox 2"/>
          <p:cNvSpPr txBox="1"/>
          <p:nvPr/>
        </p:nvSpPr>
        <p:spPr>
          <a:xfrm>
            <a:off x="1008743" y="208807"/>
            <a:ext cx="9037887" cy="523220"/>
          </a:xfrm>
          <a:prstGeom prst="rect">
            <a:avLst/>
          </a:prstGeom>
          <a:solidFill>
            <a:srgbClr val="99CCFF"/>
          </a:solidFill>
          <a:ln>
            <a:noFill/>
          </a:ln>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0000FF"/>
                </a:solidFill>
                <a:effectLst/>
                <a:uLnTx/>
                <a:uFillTx/>
                <a:latin typeface="Calibri" pitchFamily="34" charset="0"/>
                <a:ea typeface="宋体" charset="-122"/>
              </a:rPr>
              <a:t> Dynamic feature for fully-heavy </a:t>
            </a:r>
            <a:r>
              <a:rPr kumimoji="0" lang="en-US" altLang="zh-CN" sz="2800" b="1" i="0" u="none" strike="noStrike" kern="0" cap="none" spc="0" normalizeH="0" baseline="0" noProof="0" dirty="0" err="1">
                <a:ln>
                  <a:noFill/>
                </a:ln>
                <a:solidFill>
                  <a:srgbClr val="0000FF"/>
                </a:solidFill>
                <a:effectLst/>
                <a:uLnTx/>
                <a:uFillTx/>
                <a:latin typeface="Calibri" pitchFamily="34" charset="0"/>
                <a:ea typeface="宋体" charset="-122"/>
              </a:rPr>
              <a:t>tetraquark</a:t>
            </a:r>
            <a:r>
              <a:rPr kumimoji="0" lang="en-US" altLang="zh-CN" sz="2800" b="1" i="0" u="none" strike="noStrike" kern="0" cap="none" spc="0" normalizeH="0" baseline="0" noProof="0" dirty="0">
                <a:ln>
                  <a:noFill/>
                </a:ln>
                <a:solidFill>
                  <a:srgbClr val="0000FF"/>
                </a:solidFill>
                <a:effectLst/>
                <a:uLnTx/>
                <a:uFillTx/>
                <a:latin typeface="Calibri" pitchFamily="34" charset="0"/>
                <a:ea typeface="宋体" charset="-122"/>
              </a:rPr>
              <a:t> system</a:t>
            </a:r>
            <a:endParaRPr kumimoji="0" lang="zh-CN" altLang="en-US" sz="2800" b="1" i="0" u="none" strike="noStrike" kern="0" cap="none" spc="0" normalizeH="0" baseline="0" noProof="0" dirty="0">
              <a:ln>
                <a:noFill/>
              </a:ln>
              <a:solidFill>
                <a:srgbClr val="0000FF"/>
              </a:solidFill>
              <a:effectLst/>
              <a:uLnTx/>
              <a:uFillTx/>
              <a:latin typeface="Calibri" panose="020F0502020204030204" pitchFamily="34" charset="0"/>
            </a:endParaRPr>
          </a:p>
        </p:txBody>
      </p:sp>
      <p:sp>
        <p:nvSpPr>
          <p:cNvPr id="4" name="Oval 33"/>
          <p:cNvSpPr>
            <a:spLocks noChangeArrowheads="1"/>
          </p:cNvSpPr>
          <p:nvPr/>
        </p:nvSpPr>
        <p:spPr bwMode="auto">
          <a:xfrm>
            <a:off x="8428302" y="1082704"/>
            <a:ext cx="2520950" cy="2520950"/>
          </a:xfrm>
          <a:prstGeom prst="ellipse">
            <a:avLst/>
          </a:prstGeom>
          <a:gradFill rotWithShape="1">
            <a:gsLst>
              <a:gs pos="0">
                <a:schemeClr val="accent1">
                  <a:gamma/>
                  <a:shade val="46275"/>
                  <a:invGamma/>
                </a:schemeClr>
              </a:gs>
              <a:gs pos="100000">
                <a:schemeClr val="accent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5" name="Oval 5"/>
          <p:cNvSpPr>
            <a:spLocks noChangeArrowheads="1"/>
          </p:cNvSpPr>
          <p:nvPr/>
        </p:nvSpPr>
        <p:spPr bwMode="auto">
          <a:xfrm>
            <a:off x="8685667" y="1756801"/>
            <a:ext cx="287337" cy="2857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6" name="Oval 6"/>
          <p:cNvSpPr>
            <a:spLocks noChangeArrowheads="1"/>
          </p:cNvSpPr>
          <p:nvPr/>
        </p:nvSpPr>
        <p:spPr bwMode="auto">
          <a:xfrm>
            <a:off x="10519568" y="1778798"/>
            <a:ext cx="287337" cy="28575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7" name="Oval 7"/>
          <p:cNvSpPr>
            <a:spLocks noChangeArrowheads="1"/>
          </p:cNvSpPr>
          <p:nvPr/>
        </p:nvSpPr>
        <p:spPr bwMode="auto">
          <a:xfrm>
            <a:off x="9026524" y="3003896"/>
            <a:ext cx="287337" cy="28575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8" name="Line 8"/>
          <p:cNvSpPr>
            <a:spLocks noChangeShapeType="1"/>
          </p:cNvSpPr>
          <p:nvPr/>
        </p:nvSpPr>
        <p:spPr bwMode="auto">
          <a:xfrm flipH="1">
            <a:off x="9026521" y="2472991"/>
            <a:ext cx="1421947" cy="58733"/>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9" name="Line 9"/>
          <p:cNvSpPr>
            <a:spLocks noChangeShapeType="1"/>
          </p:cNvSpPr>
          <p:nvPr/>
        </p:nvSpPr>
        <p:spPr bwMode="auto">
          <a:xfrm flipH="1" flipV="1">
            <a:off x="8837611" y="1886183"/>
            <a:ext cx="333375" cy="1263423"/>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10" name="Line 10"/>
          <p:cNvSpPr>
            <a:spLocks noChangeShapeType="1"/>
          </p:cNvSpPr>
          <p:nvPr/>
        </p:nvSpPr>
        <p:spPr bwMode="auto">
          <a:xfrm>
            <a:off x="8878891" y="2042551"/>
            <a:ext cx="1658934" cy="1983582"/>
          </a:xfrm>
          <a:prstGeom prst="line">
            <a:avLst/>
          </a:prstGeom>
          <a:noFill/>
          <a:ln w="9525">
            <a:solidFill>
              <a:schemeClr val="tx1"/>
            </a:solidFill>
            <a:prstDash val="lg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11" name="Line 11"/>
          <p:cNvSpPr>
            <a:spLocks noChangeShapeType="1"/>
          </p:cNvSpPr>
          <p:nvPr/>
        </p:nvSpPr>
        <p:spPr bwMode="auto">
          <a:xfrm flipH="1" flipV="1">
            <a:off x="9170985" y="3164119"/>
            <a:ext cx="1366838" cy="862012"/>
          </a:xfrm>
          <a:prstGeom prst="line">
            <a:avLst/>
          </a:prstGeom>
          <a:noFill/>
          <a:ln w="9525">
            <a:solidFill>
              <a:schemeClr val="tx1"/>
            </a:solidFill>
            <a:prstDash val="lg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12" name="Line 12"/>
          <p:cNvSpPr>
            <a:spLocks noChangeShapeType="1"/>
          </p:cNvSpPr>
          <p:nvPr/>
        </p:nvSpPr>
        <p:spPr bwMode="auto">
          <a:xfrm>
            <a:off x="10248899" y="3003895"/>
            <a:ext cx="288925" cy="1022237"/>
          </a:xfrm>
          <a:prstGeom prst="line">
            <a:avLst/>
          </a:prstGeom>
          <a:noFill/>
          <a:ln w="9525">
            <a:solidFill>
              <a:schemeClr val="tx1"/>
            </a:solidFill>
            <a:prstDash val="lg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13" name="Line 13"/>
          <p:cNvSpPr>
            <a:spLocks noChangeShapeType="1"/>
          </p:cNvSpPr>
          <p:nvPr/>
        </p:nvSpPr>
        <p:spPr bwMode="auto">
          <a:xfrm flipH="1" flipV="1">
            <a:off x="9688286" y="2494987"/>
            <a:ext cx="849539" cy="1531145"/>
          </a:xfrm>
          <a:prstGeom prst="line">
            <a:avLst/>
          </a:prstGeom>
          <a:noFill/>
          <a:ln w="19050">
            <a:solidFill>
              <a:srgbClr val="3333FF"/>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14" name="Text Box 14"/>
          <p:cNvSpPr txBox="1">
            <a:spLocks noChangeArrowheads="1"/>
          </p:cNvSpPr>
          <p:nvPr/>
        </p:nvSpPr>
        <p:spPr bwMode="auto">
          <a:xfrm>
            <a:off x="8211739" y="1620475"/>
            <a:ext cx="45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1800" b="0" i="0" u="none" strike="noStrike" kern="0" cap="none" spc="0" normalizeH="0" baseline="0" noProof="0" dirty="0">
                <a:ln>
                  <a:noFill/>
                </a:ln>
                <a:solidFill>
                  <a:srgbClr val="3333FF"/>
                </a:solidFill>
                <a:effectLst/>
                <a:uLnTx/>
                <a:uFillTx/>
              </a:rPr>
              <a:t>m</a:t>
            </a:r>
            <a:r>
              <a:rPr kumimoji="0" lang="en-GB" altLang="zh-CN" sz="1800" b="0" i="0" u="none" strike="noStrike" kern="0" cap="none" spc="0" normalizeH="0" baseline="-25000" noProof="0" dirty="0">
                <a:ln>
                  <a:noFill/>
                </a:ln>
                <a:solidFill>
                  <a:srgbClr val="3333FF"/>
                </a:solidFill>
                <a:effectLst/>
                <a:uLnTx/>
                <a:uFillTx/>
              </a:rPr>
              <a:t>1</a:t>
            </a:r>
          </a:p>
        </p:txBody>
      </p:sp>
      <p:sp>
        <p:nvSpPr>
          <p:cNvPr id="15" name="Text Box 15"/>
          <p:cNvSpPr txBox="1">
            <a:spLocks noChangeArrowheads="1"/>
          </p:cNvSpPr>
          <p:nvPr/>
        </p:nvSpPr>
        <p:spPr bwMode="auto">
          <a:xfrm>
            <a:off x="8594721" y="3083157"/>
            <a:ext cx="458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1800" b="0" i="0" u="none" strike="noStrike" kern="0" cap="none" spc="0" normalizeH="0" baseline="0" noProof="0" dirty="0">
                <a:ln>
                  <a:noFill/>
                </a:ln>
                <a:solidFill>
                  <a:srgbClr val="3333FF"/>
                </a:solidFill>
                <a:effectLst/>
                <a:uLnTx/>
                <a:uFillTx/>
              </a:rPr>
              <a:t>m</a:t>
            </a:r>
            <a:r>
              <a:rPr kumimoji="0" lang="en-GB" altLang="zh-CN" sz="1800" b="0" i="0" u="none" strike="noStrike" kern="0" cap="none" spc="0" normalizeH="0" baseline="-25000" noProof="0" dirty="0">
                <a:ln>
                  <a:noFill/>
                </a:ln>
                <a:solidFill>
                  <a:srgbClr val="3333FF"/>
                </a:solidFill>
                <a:effectLst/>
                <a:uLnTx/>
                <a:uFillTx/>
              </a:rPr>
              <a:t>2</a:t>
            </a:r>
          </a:p>
        </p:txBody>
      </p:sp>
      <p:sp>
        <p:nvSpPr>
          <p:cNvPr id="16" name="Text Box 16"/>
          <p:cNvSpPr txBox="1">
            <a:spLocks noChangeArrowheads="1"/>
          </p:cNvSpPr>
          <p:nvPr/>
        </p:nvSpPr>
        <p:spPr bwMode="auto">
          <a:xfrm>
            <a:off x="10837072" y="1767319"/>
            <a:ext cx="45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1800" b="0" i="0" u="none" strike="noStrike" kern="0" cap="none" spc="0" normalizeH="0" baseline="0" noProof="0" dirty="0">
                <a:ln>
                  <a:noFill/>
                </a:ln>
                <a:solidFill>
                  <a:srgbClr val="3333FF"/>
                </a:solidFill>
                <a:effectLst/>
                <a:uLnTx/>
                <a:uFillTx/>
              </a:rPr>
              <a:t>m</a:t>
            </a:r>
            <a:r>
              <a:rPr kumimoji="0" lang="en-GB" altLang="zh-CN" sz="1800" b="0" i="0" u="none" strike="noStrike" kern="0" cap="none" spc="0" normalizeH="0" baseline="-25000" noProof="0" dirty="0">
                <a:ln>
                  <a:noFill/>
                </a:ln>
                <a:solidFill>
                  <a:srgbClr val="3333FF"/>
                </a:solidFill>
                <a:effectLst/>
                <a:uLnTx/>
                <a:uFillTx/>
              </a:rPr>
              <a:t>3</a:t>
            </a:r>
          </a:p>
        </p:txBody>
      </p:sp>
      <mc:AlternateContent xmlns:mc="http://schemas.openxmlformats.org/markup-compatibility/2006" xmlns:a14="http://schemas.microsoft.com/office/drawing/2010/main">
        <mc:Choice Requires="a14">
          <p:sp>
            <p:nvSpPr>
              <p:cNvPr id="17" name="Text Box 17"/>
              <p:cNvSpPr txBox="1">
                <a:spLocks noChangeArrowheads="1"/>
              </p:cNvSpPr>
              <p:nvPr/>
            </p:nvSpPr>
            <p:spPr bwMode="auto">
              <a:xfrm>
                <a:off x="8503441" y="2382277"/>
                <a:ext cx="448584" cy="3629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en-US" altLang="zh-CN" sz="1800" b="1" i="1" u="none" strike="noStrike" kern="0" cap="none" spc="0" normalizeH="0" baseline="0" noProof="0" smtClean="0">
                              <a:ln>
                                <a:noFill/>
                              </a:ln>
                              <a:solidFill>
                                <a:srgbClr val="000000"/>
                              </a:solidFill>
                              <a:effectLst/>
                              <a:uLnTx/>
                              <a:uFillTx/>
                              <a:latin typeface="Cambria Math" panose="02040503050406030204" pitchFamily="18" charset="0"/>
                            </a:rPr>
                            <m:t>𝝃</m:t>
                          </m:r>
                        </m:e>
                        <m:sub>
                          <m:r>
                            <a:rPr kumimoji="0" lang="en-US" altLang="zh-CN" sz="1800" b="0" i="1" u="none" strike="noStrike" kern="0" cap="none" spc="0" normalizeH="0" baseline="0" noProof="0" smtClean="0">
                              <a:ln>
                                <a:noFill/>
                              </a:ln>
                              <a:solidFill>
                                <a:srgbClr val="000000"/>
                              </a:solidFill>
                              <a:effectLst/>
                              <a:uLnTx/>
                              <a:uFillTx/>
                              <a:latin typeface="Cambria Math" panose="02040503050406030204" pitchFamily="18" charset="0"/>
                            </a:rPr>
                            <m:t>1</m:t>
                          </m:r>
                        </m:sub>
                      </m:sSub>
                    </m:oMath>
                  </m:oMathPara>
                </a14:m>
                <a:endParaRPr kumimoji="0" lang="en-GB" altLang="zh-CN" sz="1800" b="0" i="0" u="none" strike="noStrike" kern="0" cap="none" spc="0" normalizeH="0" baseline="-25000" noProof="0" dirty="0">
                  <a:ln>
                    <a:noFill/>
                  </a:ln>
                  <a:solidFill>
                    <a:srgbClr val="000000"/>
                  </a:solidFill>
                  <a:effectLst/>
                  <a:uLnTx/>
                  <a:uFillTx/>
                </a:endParaRPr>
              </a:p>
            </p:txBody>
          </p:sp>
        </mc:Choice>
        <mc:Fallback xmlns="">
          <p:sp>
            <p:nvSpPr>
              <p:cNvPr id="17" name="Text Box 17"/>
              <p:cNvSpPr txBox="1">
                <a:spLocks noRot="1" noChangeAspect="1" noMove="1" noResize="1" noEditPoints="1" noAdjustHandles="1" noChangeArrowheads="1" noChangeShapeType="1" noTextEdit="1"/>
              </p:cNvSpPr>
              <p:nvPr/>
            </p:nvSpPr>
            <p:spPr bwMode="auto">
              <a:xfrm>
                <a:off x="8503441" y="2382277"/>
                <a:ext cx="448584" cy="362984"/>
              </a:xfrm>
              <a:prstGeom prst="rect">
                <a:avLst/>
              </a:prstGeom>
              <a:blipFill>
                <a:blip r:embed="rId2"/>
                <a:stretch>
                  <a:fillRect b="-1694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Text Box 18"/>
              <p:cNvSpPr txBox="1">
                <a:spLocks noChangeArrowheads="1"/>
              </p:cNvSpPr>
              <p:nvPr/>
            </p:nvSpPr>
            <p:spPr bwMode="auto">
              <a:xfrm>
                <a:off x="9616253" y="3527913"/>
                <a:ext cx="458715" cy="3629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en-US" altLang="zh-CN" sz="1800" b="1" i="1" u="none" strike="noStrike" kern="0" cap="none" spc="0" normalizeH="0" baseline="0" noProof="0" smtClean="0">
                              <a:ln>
                                <a:noFill/>
                              </a:ln>
                              <a:solidFill>
                                <a:srgbClr val="000000"/>
                              </a:solidFill>
                              <a:effectLst/>
                              <a:uLnTx/>
                              <a:uFillTx/>
                              <a:latin typeface="Cambria Math" panose="02040503050406030204" pitchFamily="18" charset="0"/>
                            </a:rPr>
                            <m:t>𝒓</m:t>
                          </m:r>
                        </m:e>
                        <m:sub>
                          <m:r>
                            <a:rPr kumimoji="0" lang="en-US" altLang="zh-CN" sz="1800" b="0" i="0" u="none" strike="noStrike" kern="0" cap="none" spc="0" normalizeH="0" baseline="0" noProof="0" smtClean="0">
                              <a:ln>
                                <a:noFill/>
                              </a:ln>
                              <a:solidFill>
                                <a:srgbClr val="000000"/>
                              </a:solidFill>
                              <a:effectLst/>
                              <a:uLnTx/>
                              <a:uFillTx/>
                              <a:latin typeface="Cambria Math" panose="02040503050406030204" pitchFamily="18" charset="0"/>
                            </a:rPr>
                            <m:t>2</m:t>
                          </m:r>
                        </m:sub>
                      </m:sSub>
                    </m:oMath>
                  </m:oMathPara>
                </a14:m>
                <a:endParaRPr kumimoji="0" lang="en-GB" altLang="zh-CN" sz="1800" b="0" i="0" u="none" strike="noStrike" kern="0" cap="none" spc="0" normalizeH="0" baseline="-25000" noProof="0" dirty="0">
                  <a:ln>
                    <a:noFill/>
                  </a:ln>
                  <a:solidFill>
                    <a:srgbClr val="000000"/>
                  </a:solidFill>
                  <a:effectLst/>
                  <a:uLnTx/>
                  <a:uFillTx/>
                </a:endParaRPr>
              </a:p>
            </p:txBody>
          </p:sp>
        </mc:Choice>
        <mc:Fallback xmlns="">
          <p:sp>
            <p:nvSpPr>
              <p:cNvPr id="18" name="Text Box 18"/>
              <p:cNvSpPr txBox="1">
                <a:spLocks noRot="1" noChangeAspect="1" noMove="1" noResize="1" noEditPoints="1" noAdjustHandles="1" noChangeArrowheads="1" noChangeShapeType="1" noTextEdit="1"/>
              </p:cNvSpPr>
              <p:nvPr/>
            </p:nvSpPr>
            <p:spPr bwMode="auto">
              <a:xfrm>
                <a:off x="9616253" y="3527913"/>
                <a:ext cx="458715" cy="362984"/>
              </a:xfrm>
              <a:prstGeom prst="rect">
                <a:avLst/>
              </a:prstGeom>
              <a:blipFill>
                <a:blip r:embed="rId3"/>
                <a:stretch>
                  <a:fillRect b="-33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Text Box 19"/>
              <p:cNvSpPr txBox="1">
                <a:spLocks noChangeArrowheads="1"/>
              </p:cNvSpPr>
              <p:nvPr/>
            </p:nvSpPr>
            <p:spPr bwMode="auto">
              <a:xfrm>
                <a:off x="10566753" y="2343179"/>
                <a:ext cx="453907" cy="3629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en-US" altLang="zh-CN" sz="1800" b="1" i="1" u="none" strike="noStrike" kern="0" cap="none" spc="0" normalizeH="0" baseline="0" noProof="0" smtClean="0">
                              <a:ln>
                                <a:noFill/>
                              </a:ln>
                              <a:solidFill>
                                <a:srgbClr val="000000"/>
                              </a:solidFill>
                              <a:effectLst/>
                              <a:uLnTx/>
                              <a:uFillTx/>
                              <a:latin typeface="Cambria Math" panose="02040503050406030204" pitchFamily="18" charset="0"/>
                            </a:rPr>
                            <m:t>𝝃</m:t>
                          </m:r>
                        </m:e>
                        <m:sub>
                          <m:r>
                            <a:rPr kumimoji="0" lang="en-US" altLang="zh-CN" sz="1800" b="0" i="1" u="none" strike="noStrike" kern="0" cap="none" spc="0" normalizeH="0" baseline="0" noProof="0" smtClean="0">
                              <a:ln>
                                <a:noFill/>
                              </a:ln>
                              <a:solidFill>
                                <a:srgbClr val="000000"/>
                              </a:solidFill>
                              <a:effectLst/>
                              <a:uLnTx/>
                              <a:uFillTx/>
                              <a:latin typeface="Cambria Math" panose="02040503050406030204" pitchFamily="18" charset="0"/>
                            </a:rPr>
                            <m:t>2</m:t>
                          </m:r>
                        </m:sub>
                      </m:sSub>
                    </m:oMath>
                  </m:oMathPara>
                </a14:m>
                <a:endParaRPr kumimoji="0" lang="en-GB" altLang="zh-CN" sz="1800" b="0" i="0" u="none" strike="noStrike" kern="0" cap="none" spc="0" normalizeH="0" baseline="-25000" noProof="0" dirty="0">
                  <a:ln>
                    <a:noFill/>
                  </a:ln>
                  <a:solidFill>
                    <a:srgbClr val="000000"/>
                  </a:solidFill>
                  <a:effectLst/>
                  <a:uLnTx/>
                  <a:uFillTx/>
                </a:endParaRPr>
              </a:p>
            </p:txBody>
          </p:sp>
        </mc:Choice>
        <mc:Fallback xmlns="">
          <p:sp>
            <p:nvSpPr>
              <p:cNvPr id="19" name="Text Box 19"/>
              <p:cNvSpPr txBox="1">
                <a:spLocks noRot="1" noChangeAspect="1" noMove="1" noResize="1" noEditPoints="1" noAdjustHandles="1" noChangeArrowheads="1" noChangeShapeType="1" noTextEdit="1"/>
              </p:cNvSpPr>
              <p:nvPr/>
            </p:nvSpPr>
            <p:spPr bwMode="auto">
              <a:xfrm>
                <a:off x="10566753" y="2343179"/>
                <a:ext cx="453907" cy="362984"/>
              </a:xfrm>
              <a:prstGeom prst="rect">
                <a:avLst/>
              </a:prstGeom>
              <a:blipFill>
                <a:blip r:embed="rId4"/>
                <a:stretch>
                  <a:fillRect b="-16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22" name="Text Box 22"/>
          <p:cNvSpPr txBox="1">
            <a:spLocks noChangeArrowheads="1"/>
          </p:cNvSpPr>
          <p:nvPr/>
        </p:nvSpPr>
        <p:spPr bwMode="auto">
          <a:xfrm>
            <a:off x="9067800" y="4175358"/>
            <a:ext cx="213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1800" b="1" i="0" u="none" strike="noStrike" kern="0" cap="none" spc="0" normalizeH="0" baseline="0" noProof="0" dirty="0">
                <a:ln>
                  <a:noFill/>
                </a:ln>
                <a:solidFill>
                  <a:srgbClr val="3333FF"/>
                </a:solidFill>
                <a:effectLst/>
                <a:uLnTx/>
                <a:uFillTx/>
              </a:rPr>
              <a:t>Jacobi coordinate</a:t>
            </a:r>
          </a:p>
        </p:txBody>
      </p:sp>
      <p:sp>
        <p:nvSpPr>
          <p:cNvPr id="23" name="Oval 5"/>
          <p:cNvSpPr>
            <a:spLocks noChangeArrowheads="1"/>
          </p:cNvSpPr>
          <p:nvPr/>
        </p:nvSpPr>
        <p:spPr bwMode="auto">
          <a:xfrm>
            <a:off x="10106818" y="2879958"/>
            <a:ext cx="287337" cy="2857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24" name="Line 8"/>
          <p:cNvSpPr>
            <a:spLocks noChangeShapeType="1"/>
          </p:cNvSpPr>
          <p:nvPr/>
        </p:nvSpPr>
        <p:spPr bwMode="auto">
          <a:xfrm flipV="1">
            <a:off x="10248900" y="1943333"/>
            <a:ext cx="413884" cy="10448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25" name="Line 12"/>
          <p:cNvSpPr>
            <a:spLocks noChangeShapeType="1"/>
          </p:cNvSpPr>
          <p:nvPr/>
        </p:nvSpPr>
        <p:spPr bwMode="auto">
          <a:xfrm flipH="1">
            <a:off x="10519568" y="1943333"/>
            <a:ext cx="143216" cy="2082799"/>
          </a:xfrm>
          <a:prstGeom prst="line">
            <a:avLst/>
          </a:prstGeom>
          <a:noFill/>
          <a:ln w="9525">
            <a:solidFill>
              <a:schemeClr val="tx1"/>
            </a:solidFill>
            <a:prstDash val="lg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27" name="Text Box 16"/>
          <p:cNvSpPr txBox="1">
            <a:spLocks noChangeArrowheads="1"/>
          </p:cNvSpPr>
          <p:nvPr/>
        </p:nvSpPr>
        <p:spPr bwMode="auto">
          <a:xfrm>
            <a:off x="10198330" y="3078786"/>
            <a:ext cx="4619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1800" b="0" i="0" u="none" strike="noStrike" kern="0" cap="none" spc="0" normalizeH="0" baseline="0" noProof="0" dirty="0">
                <a:ln>
                  <a:noFill/>
                </a:ln>
                <a:solidFill>
                  <a:srgbClr val="3333FF"/>
                </a:solidFill>
                <a:effectLst/>
                <a:uLnTx/>
                <a:uFillTx/>
              </a:rPr>
              <a:t>m</a:t>
            </a:r>
            <a:r>
              <a:rPr kumimoji="0" lang="en-GB" altLang="zh-CN" sz="1800" b="0" i="0" u="none" strike="noStrike" kern="0" cap="none" spc="0" normalizeH="0" baseline="-25000" noProof="0" dirty="0">
                <a:ln>
                  <a:noFill/>
                </a:ln>
                <a:solidFill>
                  <a:srgbClr val="3333FF"/>
                </a:solidFill>
                <a:effectLst/>
                <a:uLnTx/>
                <a:uFillTx/>
              </a:rPr>
              <a:t>4</a:t>
            </a:r>
          </a:p>
        </p:txBody>
      </p:sp>
      <p:pic>
        <p:nvPicPr>
          <p:cNvPr id="29" name="图片 28"/>
          <p:cNvPicPr>
            <a:picLocks noChangeAspect="1"/>
          </p:cNvPicPr>
          <p:nvPr/>
        </p:nvPicPr>
        <p:blipFill>
          <a:blip r:embed="rId5"/>
          <a:stretch>
            <a:fillRect/>
          </a:stretch>
        </p:blipFill>
        <p:spPr>
          <a:xfrm>
            <a:off x="914005" y="1390977"/>
            <a:ext cx="3111244" cy="2275050"/>
          </a:xfrm>
          <a:prstGeom prst="rect">
            <a:avLst/>
          </a:prstGeom>
        </p:spPr>
      </p:pic>
      <mc:AlternateContent xmlns:mc="http://schemas.openxmlformats.org/markup-compatibility/2006" xmlns:a14="http://schemas.microsoft.com/office/drawing/2010/main">
        <mc:Choice Requires="a14">
          <p:sp>
            <p:nvSpPr>
              <p:cNvPr id="30" name="Text Box 17"/>
              <p:cNvSpPr txBox="1">
                <a:spLocks noChangeArrowheads="1"/>
              </p:cNvSpPr>
              <p:nvPr/>
            </p:nvSpPr>
            <p:spPr bwMode="auto">
              <a:xfrm>
                <a:off x="9484066" y="1989923"/>
                <a:ext cx="453907" cy="3629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en-US" altLang="zh-CN" sz="1800" b="1" i="1" u="none" strike="noStrike" kern="0" cap="none" spc="0" normalizeH="0" baseline="0" noProof="0" smtClean="0">
                              <a:ln>
                                <a:noFill/>
                              </a:ln>
                              <a:solidFill>
                                <a:srgbClr val="000000"/>
                              </a:solidFill>
                              <a:effectLst/>
                              <a:uLnTx/>
                              <a:uFillTx/>
                              <a:latin typeface="Cambria Math" panose="02040503050406030204" pitchFamily="18" charset="0"/>
                            </a:rPr>
                            <m:t>𝝃</m:t>
                          </m:r>
                        </m:e>
                        <m:sub>
                          <m:r>
                            <a:rPr kumimoji="0" lang="en-US" altLang="zh-CN" sz="1800" b="0" i="1" u="none" strike="noStrike" kern="0" cap="none" spc="0" normalizeH="0" baseline="0" noProof="0" smtClean="0">
                              <a:ln>
                                <a:noFill/>
                              </a:ln>
                              <a:solidFill>
                                <a:srgbClr val="000000"/>
                              </a:solidFill>
                              <a:effectLst/>
                              <a:uLnTx/>
                              <a:uFillTx/>
                              <a:latin typeface="Cambria Math" panose="02040503050406030204" pitchFamily="18" charset="0"/>
                            </a:rPr>
                            <m:t>3</m:t>
                          </m:r>
                        </m:sub>
                      </m:sSub>
                    </m:oMath>
                  </m:oMathPara>
                </a14:m>
                <a:endParaRPr kumimoji="0" lang="en-GB" altLang="zh-CN" sz="1800" b="0" i="0" u="none" strike="noStrike" kern="0" cap="none" spc="0" normalizeH="0" baseline="-25000" noProof="0" dirty="0">
                  <a:ln>
                    <a:noFill/>
                  </a:ln>
                  <a:solidFill>
                    <a:srgbClr val="000000"/>
                  </a:solidFill>
                  <a:effectLst/>
                  <a:uLnTx/>
                  <a:uFillTx/>
                </a:endParaRPr>
              </a:p>
            </p:txBody>
          </p:sp>
        </mc:Choice>
        <mc:Fallback xmlns="">
          <p:sp>
            <p:nvSpPr>
              <p:cNvPr id="30" name="Text Box 17"/>
              <p:cNvSpPr txBox="1">
                <a:spLocks noRot="1" noChangeAspect="1" noMove="1" noResize="1" noEditPoints="1" noAdjustHandles="1" noChangeArrowheads="1" noChangeShapeType="1" noTextEdit="1"/>
              </p:cNvSpPr>
              <p:nvPr/>
            </p:nvSpPr>
            <p:spPr bwMode="auto">
              <a:xfrm>
                <a:off x="9484066" y="1989923"/>
                <a:ext cx="453907" cy="362984"/>
              </a:xfrm>
              <a:prstGeom prst="rect">
                <a:avLst/>
              </a:prstGeom>
              <a:blipFill>
                <a:blip r:embed="rId6"/>
                <a:stretch>
                  <a:fillRect b="-16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Text Box 17"/>
              <p:cNvSpPr txBox="1">
                <a:spLocks noChangeArrowheads="1"/>
              </p:cNvSpPr>
              <p:nvPr/>
            </p:nvSpPr>
            <p:spPr bwMode="auto">
              <a:xfrm>
                <a:off x="9708124" y="2912048"/>
                <a:ext cx="453907" cy="3629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en-US" altLang="zh-CN" sz="1800" b="1" i="1" u="none" strike="noStrike" kern="0" cap="none" spc="0" normalizeH="0" baseline="0" noProof="0" smtClean="0">
                              <a:ln>
                                <a:noFill/>
                              </a:ln>
                              <a:solidFill>
                                <a:srgbClr val="000000"/>
                              </a:solidFill>
                              <a:effectLst/>
                              <a:uLnTx/>
                              <a:uFillTx/>
                              <a:latin typeface="Cambria Math" panose="02040503050406030204" pitchFamily="18" charset="0"/>
                            </a:rPr>
                            <m:t>𝝃</m:t>
                          </m:r>
                        </m:e>
                        <m:sub>
                          <m:r>
                            <a:rPr kumimoji="0" lang="en-US" altLang="zh-CN" sz="1800" b="0" i="1" u="none" strike="noStrike" kern="0" cap="none" spc="0" normalizeH="0" baseline="0" noProof="0" smtClean="0">
                              <a:ln>
                                <a:noFill/>
                              </a:ln>
                              <a:solidFill>
                                <a:srgbClr val="000000"/>
                              </a:solidFill>
                              <a:effectLst/>
                              <a:uLnTx/>
                              <a:uFillTx/>
                              <a:latin typeface="Cambria Math" panose="02040503050406030204" pitchFamily="18" charset="0"/>
                            </a:rPr>
                            <m:t>4</m:t>
                          </m:r>
                        </m:sub>
                      </m:sSub>
                    </m:oMath>
                  </m:oMathPara>
                </a14:m>
                <a:endParaRPr kumimoji="0" lang="en-GB" altLang="zh-CN" sz="1800" b="0" i="0" u="none" strike="noStrike" kern="0" cap="none" spc="0" normalizeH="0" baseline="-25000" noProof="0" dirty="0">
                  <a:ln>
                    <a:noFill/>
                  </a:ln>
                  <a:solidFill>
                    <a:srgbClr val="000000"/>
                  </a:solidFill>
                  <a:effectLst/>
                  <a:uLnTx/>
                  <a:uFillTx/>
                </a:endParaRPr>
              </a:p>
            </p:txBody>
          </p:sp>
        </mc:Choice>
        <mc:Fallback xmlns="">
          <p:sp>
            <p:nvSpPr>
              <p:cNvPr id="31" name="Text Box 17"/>
              <p:cNvSpPr txBox="1">
                <a:spLocks noRot="1" noChangeAspect="1" noMove="1" noResize="1" noEditPoints="1" noAdjustHandles="1" noChangeArrowheads="1" noChangeShapeType="1" noTextEdit="1"/>
              </p:cNvSpPr>
              <p:nvPr/>
            </p:nvSpPr>
            <p:spPr bwMode="auto">
              <a:xfrm>
                <a:off x="9708124" y="2912048"/>
                <a:ext cx="453907" cy="362984"/>
              </a:xfrm>
              <a:prstGeom prst="rect">
                <a:avLst/>
              </a:prstGeom>
              <a:blipFill>
                <a:blip r:embed="rId7"/>
                <a:stretch>
                  <a:fillRect b="-1694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pic>
        <p:nvPicPr>
          <p:cNvPr id="32" name="图片 31"/>
          <p:cNvPicPr>
            <a:picLocks noChangeAspect="1"/>
          </p:cNvPicPr>
          <p:nvPr/>
        </p:nvPicPr>
        <p:blipFill>
          <a:blip r:embed="rId8"/>
          <a:stretch>
            <a:fillRect/>
          </a:stretch>
        </p:blipFill>
        <p:spPr>
          <a:xfrm>
            <a:off x="1149278" y="4792209"/>
            <a:ext cx="4953657" cy="700350"/>
          </a:xfrm>
          <a:prstGeom prst="rect">
            <a:avLst/>
          </a:prstGeom>
        </p:spPr>
      </p:pic>
      <p:pic>
        <p:nvPicPr>
          <p:cNvPr id="33" name="图片 32"/>
          <p:cNvPicPr>
            <a:picLocks noChangeAspect="1"/>
          </p:cNvPicPr>
          <p:nvPr/>
        </p:nvPicPr>
        <p:blipFill>
          <a:blip r:embed="rId9"/>
          <a:stretch>
            <a:fillRect/>
          </a:stretch>
        </p:blipFill>
        <p:spPr>
          <a:xfrm>
            <a:off x="1957323" y="5663860"/>
            <a:ext cx="4779844" cy="639450"/>
          </a:xfrm>
          <a:prstGeom prst="rect">
            <a:avLst/>
          </a:prstGeom>
        </p:spPr>
      </p:pic>
      <p:sp>
        <p:nvSpPr>
          <p:cNvPr id="35" name="箭头: 虚尾 34"/>
          <p:cNvSpPr/>
          <p:nvPr/>
        </p:nvSpPr>
        <p:spPr bwMode="auto">
          <a:xfrm>
            <a:off x="1081530" y="5834814"/>
            <a:ext cx="595086" cy="297543"/>
          </a:xfrm>
          <a:prstGeom prst="strip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p:sp>
        <p:nvSpPr>
          <p:cNvPr id="36" name="左大括号 35"/>
          <p:cNvSpPr/>
          <p:nvPr/>
        </p:nvSpPr>
        <p:spPr bwMode="auto">
          <a:xfrm>
            <a:off x="573314" y="1518563"/>
            <a:ext cx="266196" cy="2067669"/>
          </a:xfrm>
          <a:prstGeom prst="leftBrace">
            <a:avLst/>
          </a:prstGeom>
          <a:noFill/>
          <a:ln w="1270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p:sp>
        <p:nvSpPr>
          <p:cNvPr id="37" name="文本框 36"/>
          <p:cNvSpPr txBox="1"/>
          <p:nvPr/>
        </p:nvSpPr>
        <p:spPr>
          <a:xfrm>
            <a:off x="706412" y="3963643"/>
            <a:ext cx="5928354"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Trial </a:t>
            </a:r>
            <a:r>
              <a:rPr kumimoji="0" lang="en-US" altLang="zh-CN" sz="2000" b="0" i="0" u="none" strike="noStrike" kern="0" cap="none" spc="0" normalizeH="0" baseline="0" noProof="0" dirty="0" err="1">
                <a:ln>
                  <a:noFill/>
                </a:ln>
                <a:solidFill>
                  <a:sysClr val="windowText" lastClr="000000"/>
                </a:solidFill>
                <a:effectLst/>
                <a:uLnTx/>
                <a:uFillTx/>
              </a:rPr>
              <a:t>wavefunction</a:t>
            </a:r>
            <a:r>
              <a:rPr kumimoji="0" lang="en-US" altLang="zh-CN" sz="2000" b="0" i="0" u="none" strike="noStrike" kern="0" cap="none" spc="0" normalizeH="0" baseline="0" noProof="0" dirty="0">
                <a:ln>
                  <a:noFill/>
                </a:ln>
                <a:solidFill>
                  <a:sysClr val="windowText" lastClr="000000"/>
                </a:solidFill>
                <a:effectLst/>
                <a:uLnTx/>
                <a:uFillTx/>
              </a:rPr>
              <a:t> for the ground states expanded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by a series of Gaussian functions (i.e. </a:t>
            </a:r>
            <a:r>
              <a:rPr kumimoji="0" lang="en-US" altLang="zh-CN" sz="2000" b="0" i="0" u="none" strike="noStrike" kern="0" cap="none" spc="0" normalizeH="0" baseline="0" noProof="0" dirty="0">
                <a:ln>
                  <a:noFill/>
                </a:ln>
                <a:solidFill>
                  <a:srgbClr val="FF0000"/>
                </a:solidFill>
                <a:effectLst/>
                <a:uLnTx/>
                <a:uFillTx/>
              </a:rPr>
              <a:t>GEM</a:t>
            </a:r>
            <a:r>
              <a:rPr kumimoji="0" lang="en-US" altLang="zh-CN" sz="2000" b="0" i="0" u="none" strike="noStrike" kern="0" cap="none" spc="0" normalizeH="0" baseline="0" noProof="0" dirty="0">
                <a:ln>
                  <a:noFill/>
                </a:ln>
                <a:solidFill>
                  <a:sysClr val="windowText" lastClr="000000"/>
                </a:solidFill>
                <a:effectLst/>
                <a:uLnTx/>
                <a:uFillTx/>
              </a:rPr>
              <a:t>): </a:t>
            </a:r>
            <a:endParaRPr kumimoji="0" lang="zh-CN" altLang="en-US" sz="2000" b="0" i="0" u="none" strike="noStrike" kern="0" cap="none" spc="0" normalizeH="0" baseline="0" noProof="0" dirty="0">
              <a:ln>
                <a:noFill/>
              </a:ln>
              <a:solidFill>
                <a:sysClr val="windowText" lastClr="000000"/>
              </a:solidFill>
              <a:effectLst/>
              <a:uLnTx/>
              <a:uFillTx/>
            </a:endParaRPr>
          </a:p>
        </p:txBody>
      </p:sp>
      <p:sp>
        <p:nvSpPr>
          <p:cNvPr id="38" name="文本框 37"/>
          <p:cNvSpPr txBox="1"/>
          <p:nvPr/>
        </p:nvSpPr>
        <p:spPr>
          <a:xfrm>
            <a:off x="725255" y="1002217"/>
            <a:ext cx="246413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Jacobi coordinates: </a:t>
            </a:r>
            <a:endParaRPr kumimoji="0" lang="zh-CN" altLang="en-US" sz="2000" b="0" i="0" u="none" strike="noStrike" kern="0" cap="none" spc="0" normalizeH="0" baseline="0" noProof="0" dirty="0">
              <a:ln>
                <a:noFill/>
              </a:ln>
              <a:solidFill>
                <a:sysClr val="windowText" lastClr="000000"/>
              </a:solidFill>
              <a:effectLst/>
              <a:uLnTx/>
              <a:uFillTx/>
            </a:endParaRPr>
          </a:p>
        </p:txBody>
      </p:sp>
      <p:sp>
        <p:nvSpPr>
          <p:cNvPr id="20" name="文本框 19"/>
          <p:cNvSpPr txBox="1"/>
          <p:nvPr/>
        </p:nvSpPr>
        <p:spPr>
          <a:xfrm>
            <a:off x="7246618" y="4559328"/>
            <a:ext cx="4605524"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0000"/>
                </a:solidFill>
                <a:effectLst/>
                <a:uLnTx/>
                <a:uFillTx/>
              </a:rPr>
              <a:t>E. </a:t>
            </a:r>
            <a:r>
              <a:rPr kumimoji="0" lang="en-US" altLang="zh-CN" sz="1600" b="0" i="0" u="none" strike="noStrike" kern="0" cap="none" spc="0" normalizeH="0" baseline="0" noProof="0" dirty="0" err="1">
                <a:ln>
                  <a:noFill/>
                </a:ln>
                <a:solidFill>
                  <a:srgbClr val="FF0000"/>
                </a:solidFill>
                <a:effectLst/>
                <a:uLnTx/>
                <a:uFillTx/>
              </a:rPr>
              <a:t>Hiyama</a:t>
            </a:r>
            <a:r>
              <a:rPr kumimoji="0" lang="en-US" altLang="zh-CN" sz="1600" b="0" i="0" u="none" strike="noStrike" kern="0" cap="none" spc="0" normalizeH="0" baseline="0" noProof="0" dirty="0">
                <a:ln>
                  <a:noFill/>
                </a:ln>
                <a:solidFill>
                  <a:srgbClr val="FF0000"/>
                </a:solidFill>
                <a:effectLst/>
                <a:uLnTx/>
                <a:uFillTx/>
              </a:rPr>
              <a:t>, Y. Kino, and M. </a:t>
            </a:r>
            <a:r>
              <a:rPr kumimoji="0" lang="en-US" altLang="zh-CN" sz="1600" b="0" i="0" u="none" strike="noStrike" kern="0" cap="none" spc="0" normalizeH="0" baseline="0" noProof="0" dirty="0" err="1">
                <a:ln>
                  <a:noFill/>
                </a:ln>
                <a:solidFill>
                  <a:srgbClr val="FF0000"/>
                </a:solidFill>
                <a:effectLst/>
                <a:uLnTx/>
                <a:uFillTx/>
              </a:rPr>
              <a:t>Kamimura</a:t>
            </a:r>
            <a:r>
              <a:rPr kumimoji="0" lang="en-US" altLang="zh-CN" sz="1600" b="0" i="0" u="none" strike="noStrike" kern="0" cap="none" spc="0" normalizeH="0" baseline="0" noProof="0" dirty="0">
                <a:ln>
                  <a:noFill/>
                </a:ln>
                <a:solidFill>
                  <a:srgbClr val="FF0000"/>
                </a:solidFill>
                <a:effectLst/>
                <a:uLnTx/>
                <a:uFillTx/>
              </a:rPr>
              <a:t>, Gaussian expansion method for few-body systems, </a:t>
            </a:r>
            <a:r>
              <a:rPr kumimoji="0" lang="en-US" altLang="zh-CN" sz="1600" b="0" i="0" u="none" strike="noStrike" kern="0" cap="none" spc="0" normalizeH="0" baseline="0" noProof="0" dirty="0" err="1">
                <a:ln>
                  <a:noFill/>
                </a:ln>
                <a:solidFill>
                  <a:srgbClr val="FF0000"/>
                </a:solidFill>
                <a:effectLst/>
                <a:uLnTx/>
                <a:uFillTx/>
              </a:rPr>
              <a:t>Prog</a:t>
            </a:r>
            <a:r>
              <a:rPr kumimoji="0" lang="en-US" altLang="zh-CN" sz="1600" b="0" i="0" u="none" strike="noStrike" kern="0" cap="none" spc="0" normalizeH="0" baseline="0" noProof="0" dirty="0">
                <a:ln>
                  <a:noFill/>
                </a:ln>
                <a:solidFill>
                  <a:srgbClr val="FF0000"/>
                </a:solidFill>
                <a:effectLst/>
                <a:uLnTx/>
                <a:uFillTx/>
              </a:rPr>
              <a:t>. Part. </a:t>
            </a:r>
            <a:r>
              <a:rPr kumimoji="0" lang="en-US" altLang="zh-CN" sz="1600" b="0" i="0" u="none" strike="noStrike" kern="0" cap="none" spc="0" normalizeH="0" baseline="0" noProof="0" dirty="0" err="1">
                <a:ln>
                  <a:noFill/>
                </a:ln>
                <a:solidFill>
                  <a:srgbClr val="FF0000"/>
                </a:solidFill>
                <a:effectLst/>
                <a:uLnTx/>
                <a:uFillTx/>
              </a:rPr>
              <a:t>Nucl</a:t>
            </a:r>
            <a:r>
              <a:rPr kumimoji="0" lang="en-US" altLang="zh-CN" sz="1600" b="0" i="0" u="none" strike="noStrike" kern="0" cap="none" spc="0" normalizeH="0" baseline="0" noProof="0" dirty="0">
                <a:ln>
                  <a:noFill/>
                </a:ln>
                <a:solidFill>
                  <a:srgbClr val="FF0000"/>
                </a:solidFill>
                <a:effectLst/>
                <a:uLnTx/>
                <a:uFillTx/>
              </a:rPr>
              <a:t>. Phys. 51, 223 (2003).</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Text" lastClr="000000"/>
                </a:solidFill>
                <a:effectLst/>
                <a:uLnTx/>
                <a:uFillTx/>
              </a:rPr>
              <a:t>M. S. Liu, Q. F. Lu, X. H. </a:t>
            </a:r>
            <a:r>
              <a:rPr kumimoji="0" lang="en-US" altLang="zh-CN" sz="1600" b="0" i="0" u="none" strike="noStrike" kern="0" cap="none" spc="0" normalizeH="0" baseline="0" noProof="0" dirty="0" err="1">
                <a:ln>
                  <a:noFill/>
                </a:ln>
                <a:solidFill>
                  <a:sysClr val="windowText" lastClr="000000"/>
                </a:solidFill>
                <a:effectLst/>
                <a:uLnTx/>
                <a:uFillTx/>
              </a:rPr>
              <a:t>Zhong</a:t>
            </a:r>
            <a:r>
              <a:rPr kumimoji="0" lang="en-US" altLang="zh-CN" sz="1600" b="0" i="0" u="none" strike="noStrike" kern="0" cap="none" spc="0" normalizeH="0" baseline="0" noProof="0" dirty="0">
                <a:ln>
                  <a:noFill/>
                </a:ln>
                <a:solidFill>
                  <a:sysClr val="windowText" lastClr="000000"/>
                </a:solidFill>
                <a:effectLst/>
                <a:uLnTx/>
                <a:uFillTx/>
              </a:rPr>
              <a:t> and Q. Zhao, PRD 100, 016006 (2019).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Text" lastClr="000000"/>
                </a:solidFill>
                <a:effectLst/>
                <a:uLnTx/>
                <a:uFillTx/>
              </a:rPr>
              <a:t>M.S. Liu, F.X. Liu, X.H. </a:t>
            </a:r>
            <a:r>
              <a:rPr kumimoji="0" lang="en-US" altLang="zh-CN" sz="1600" b="0" i="0" u="none" strike="noStrike" kern="0" cap="none" spc="0" normalizeH="0" baseline="0" noProof="0" dirty="0" err="1">
                <a:ln>
                  <a:noFill/>
                </a:ln>
                <a:solidFill>
                  <a:sysClr val="windowText" lastClr="000000"/>
                </a:solidFill>
                <a:effectLst/>
                <a:uLnTx/>
                <a:uFillTx/>
              </a:rPr>
              <a:t>Zhong</a:t>
            </a:r>
            <a:r>
              <a:rPr kumimoji="0" lang="en-US" altLang="zh-CN" sz="1600" b="0" i="0" u="none" strike="noStrike" kern="0" cap="none" spc="0" normalizeH="0" baseline="0" noProof="0" dirty="0">
                <a:ln>
                  <a:noFill/>
                </a:ln>
                <a:solidFill>
                  <a:sysClr val="windowText" lastClr="000000"/>
                </a:solidFill>
                <a:effectLst/>
                <a:uLnTx/>
                <a:uFillTx/>
              </a:rPr>
              <a:t> and Q. Zhao, 2006.11952 [</a:t>
            </a:r>
            <a:r>
              <a:rPr kumimoji="0" lang="en-US" altLang="zh-CN" sz="1600" b="0" i="0" u="none" strike="noStrike" kern="0" cap="none" spc="0" normalizeH="0" baseline="0" noProof="0" dirty="0" err="1">
                <a:ln>
                  <a:noFill/>
                </a:ln>
                <a:solidFill>
                  <a:sysClr val="windowText" lastClr="000000"/>
                </a:solidFill>
                <a:effectLst/>
                <a:uLnTx/>
                <a:uFillTx/>
              </a:rPr>
              <a:t>hep-ph</a:t>
            </a:r>
            <a:r>
              <a:rPr kumimoji="0" lang="en-US" altLang="zh-CN" sz="1600" b="0" i="0" u="none" strike="noStrike" kern="0" cap="none" spc="0" normalizeH="0" baseline="0" noProof="0" dirty="0">
                <a:ln>
                  <a:noFill/>
                </a:ln>
                <a:solidFill>
                  <a:sysClr val="windowText" lastClr="000000"/>
                </a:solidFill>
                <a:effectLst/>
                <a:uLnTx/>
                <a:uFillTx/>
              </a:rPr>
              <a:t>], PRD 109, 076017 (2024).</a:t>
            </a:r>
            <a:endParaRPr kumimoji="0" lang="zh-CN" altLang="en-US" sz="16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3148303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105</a:t>
            </a:fld>
            <a:endParaRPr kumimoji="0" lang="en-GB" altLang="zh-CN" sz="1800" b="0" i="0" u="none" strike="noStrike" kern="0" cap="none" spc="0" normalizeH="0" baseline="0" noProof="0">
              <a:ln>
                <a:noFill/>
              </a:ln>
              <a:solidFill>
                <a:sysClr val="windowText" lastClr="000000"/>
              </a:solidFill>
              <a:effectLst/>
              <a:uLnTx/>
              <a:uFillTx/>
            </a:endParaRPr>
          </a:p>
        </p:txBody>
      </p:sp>
      <p:sp>
        <p:nvSpPr>
          <p:cNvPr id="3" name="TextBox 2"/>
          <p:cNvSpPr txBox="1"/>
          <p:nvPr/>
        </p:nvSpPr>
        <p:spPr>
          <a:xfrm>
            <a:off x="1008743" y="208807"/>
            <a:ext cx="9037887" cy="523220"/>
          </a:xfrm>
          <a:prstGeom prst="rect">
            <a:avLst/>
          </a:prstGeom>
          <a:solidFill>
            <a:srgbClr val="99CCFF"/>
          </a:solidFill>
          <a:ln>
            <a:noFill/>
          </a:ln>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0000CC"/>
                </a:solidFill>
                <a:effectLst/>
                <a:uLnTx/>
                <a:uFillTx/>
                <a:latin typeface="Calibri" pitchFamily="34" charset="0"/>
                <a:ea typeface="宋体" charset="-122"/>
              </a:rPr>
              <a:t> First orbital excitation states</a:t>
            </a:r>
            <a:endParaRPr kumimoji="0" lang="zh-CN" altLang="en-US" sz="2800" b="1" i="0" u="none" strike="noStrike" kern="0" cap="none" spc="0" normalizeH="0" baseline="0" noProof="0" dirty="0">
              <a:ln>
                <a:noFill/>
              </a:ln>
              <a:solidFill>
                <a:srgbClr val="0000CC"/>
              </a:solidFill>
              <a:effectLst/>
              <a:uLnTx/>
              <a:uFillTx/>
              <a:latin typeface="Calibri" panose="020F0502020204030204" pitchFamily="34" charset="0"/>
            </a:endParaRPr>
          </a:p>
        </p:txBody>
      </p:sp>
      <p:sp>
        <p:nvSpPr>
          <p:cNvPr id="4" name="文本框 3"/>
          <p:cNvSpPr txBox="1"/>
          <p:nvPr/>
        </p:nvSpPr>
        <p:spPr>
          <a:xfrm>
            <a:off x="551544" y="915966"/>
            <a:ext cx="611051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The radial part of the </a:t>
            </a:r>
            <a:r>
              <a:rPr kumimoji="0" lang="en-US" altLang="zh-CN" sz="1800" b="0" i="0" u="none" strike="noStrike" kern="0" cap="none" spc="0" normalizeH="0" baseline="0" noProof="0" dirty="0" err="1">
                <a:ln>
                  <a:noFill/>
                </a:ln>
                <a:solidFill>
                  <a:sysClr val="windowText" lastClr="000000"/>
                </a:solidFill>
                <a:effectLst/>
                <a:uLnTx/>
                <a:uFillTx/>
              </a:rPr>
              <a:t>wavefunction</a:t>
            </a:r>
            <a:r>
              <a:rPr kumimoji="0" lang="en-US" altLang="zh-CN" sz="1800" b="0" i="0" u="none" strike="noStrike" kern="0" cap="none" spc="0" normalizeH="0" baseline="0" noProof="0" dirty="0">
                <a:ln>
                  <a:noFill/>
                </a:ln>
                <a:solidFill>
                  <a:sysClr val="windowText" lastClr="000000"/>
                </a:solidFill>
                <a:effectLst/>
                <a:uLnTx/>
                <a:uFillTx/>
              </a:rPr>
              <a:t> is expanded with a series of harmonic oscillator functions:</a:t>
            </a:r>
            <a:endParaRPr kumimoji="0" lang="zh-CN" altLang="en-US" sz="1800" b="0" i="0" u="none" strike="noStrike" kern="0" cap="none" spc="0" normalizeH="0" baseline="0" noProof="0" dirty="0">
              <a:ln>
                <a:noFill/>
              </a:ln>
              <a:solidFill>
                <a:sysClr val="windowText" lastClr="000000"/>
              </a:solidFill>
              <a:effectLst/>
              <a:uLnTx/>
              <a:uFillTx/>
            </a:endParaRPr>
          </a:p>
        </p:txBody>
      </p:sp>
      <p:pic>
        <p:nvPicPr>
          <p:cNvPr id="6" name="图片 5"/>
          <p:cNvPicPr>
            <a:picLocks noChangeAspect="1"/>
          </p:cNvPicPr>
          <p:nvPr/>
        </p:nvPicPr>
        <p:blipFill>
          <a:blip r:embed="rId2"/>
          <a:stretch>
            <a:fillRect/>
          </a:stretch>
        </p:blipFill>
        <p:spPr>
          <a:xfrm>
            <a:off x="836458" y="1551629"/>
            <a:ext cx="3232913" cy="783000"/>
          </a:xfrm>
          <a:prstGeom prst="rect">
            <a:avLst/>
          </a:prstGeom>
        </p:spPr>
      </p:pic>
      <p:sp>
        <p:nvSpPr>
          <p:cNvPr id="7" name="文本框 6"/>
          <p:cNvSpPr txBox="1"/>
          <p:nvPr/>
        </p:nvSpPr>
        <p:spPr>
          <a:xfrm>
            <a:off x="667535" y="2339236"/>
            <a:ext cx="81304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where</a:t>
            </a:r>
            <a:endParaRPr kumimoji="0" lang="zh-CN" altLang="en-US" sz="1800" b="0" i="0" u="none" strike="noStrike" kern="0" cap="none" spc="0" normalizeH="0" baseline="0" noProof="0" dirty="0">
              <a:ln>
                <a:noFill/>
              </a:ln>
              <a:solidFill>
                <a:sysClr val="windowText" lastClr="000000"/>
              </a:solidFill>
              <a:effectLst/>
              <a:uLnTx/>
              <a:uFillTx/>
            </a:endParaRPr>
          </a:p>
        </p:txBody>
      </p:sp>
      <p:pic>
        <p:nvPicPr>
          <p:cNvPr id="8" name="图片 7"/>
          <p:cNvPicPr>
            <a:picLocks noChangeAspect="1"/>
          </p:cNvPicPr>
          <p:nvPr/>
        </p:nvPicPr>
        <p:blipFill>
          <a:blip r:embed="rId3"/>
          <a:stretch>
            <a:fillRect/>
          </a:stretch>
        </p:blipFill>
        <p:spPr>
          <a:xfrm>
            <a:off x="667535" y="2672052"/>
            <a:ext cx="5057944" cy="1609500"/>
          </a:xfrm>
          <a:prstGeom prst="rect">
            <a:avLst/>
          </a:prstGeom>
        </p:spPr>
      </p:pic>
      <mc:AlternateContent xmlns:mc="http://schemas.openxmlformats.org/markup-compatibility/2006" xmlns:a14="http://schemas.microsoft.com/office/drawing/2010/main">
        <mc:Choice Requires="a14">
          <p:sp>
            <p:nvSpPr>
              <p:cNvPr id="9" name="文本框 8"/>
              <p:cNvSpPr txBox="1"/>
              <p:nvPr/>
            </p:nvSpPr>
            <p:spPr>
              <a:xfrm>
                <a:off x="551544" y="4332514"/>
                <a:ext cx="5914570" cy="22086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Parameter </a:t>
                </a:r>
                <a14:m>
                  <m:oMath xmlns:m="http://schemas.openxmlformats.org/officeDocument/2006/math">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𝑑</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𝜉</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𝑙</m:t>
                        </m:r>
                      </m:sub>
                    </m:sSub>
                  </m:oMath>
                </a14:m>
                <a:r>
                  <a:rPr kumimoji="0" lang="zh-CN" altLang="en-US" sz="1800" b="0" i="0" u="none" strike="noStrike" kern="0" cap="none" spc="0" normalizeH="0" baseline="0" noProof="0" dirty="0">
                    <a:ln>
                      <a:noFill/>
                    </a:ln>
                    <a:solidFill>
                      <a:sysClr val="windowText" lastClr="000000"/>
                    </a:solidFill>
                    <a:effectLst/>
                    <a:uLnTx/>
                    <a:uFillTx/>
                  </a:rPr>
                  <a:t> </a:t>
                </a:r>
                <a:r>
                  <a:rPr kumimoji="0" lang="en-US" altLang="zh-CN" sz="1800" b="0" i="0" u="none" strike="noStrike" kern="0" cap="none" spc="0" normalizeH="0" baseline="0" noProof="0" dirty="0">
                    <a:ln>
                      <a:noFill/>
                    </a:ln>
                    <a:solidFill>
                      <a:sysClr val="windowText" lastClr="000000"/>
                    </a:solidFill>
                    <a:effectLst/>
                    <a:uLnTx/>
                    <a:uFillTx/>
                  </a:rPr>
                  <a:t>is oscillator length and is related to the harmonic oscillator frequency </a:t>
                </a:r>
                <a14:m>
                  <m:oMath xmlns:m="http://schemas.openxmlformats.org/officeDocument/2006/math">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𝜔</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𝜉</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𝑙</m:t>
                        </m:r>
                      </m:sub>
                    </m:sSub>
                  </m:oMath>
                </a14:m>
                <a:r>
                  <a:rPr kumimoji="0" lang="en-US" altLang="zh-CN" sz="1800" b="0" i="0" u="none" strike="noStrike" kern="0" cap="none" spc="0" normalizeH="0" baseline="0" noProof="0" dirty="0">
                    <a:ln>
                      <a:noFill/>
                    </a:ln>
                    <a:solidFill>
                      <a:sysClr val="windowText" lastClr="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fPr>
                        <m:num>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1</m:t>
                          </m:r>
                        </m:num>
                        <m:den>
                          <m:sSubSup>
                            <m:sSubSup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Sup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𝑑</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𝜉</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𝑙</m:t>
                              </m:r>
                            </m:sub>
                            <m: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2</m:t>
                              </m:r>
                            </m:sup>
                          </m:sSubSup>
                        </m:den>
                      </m:f>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𝑀</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𝜉</m:t>
                          </m:r>
                        </m:sub>
                      </m:sSub>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𝜔</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𝜉</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𝑙</m:t>
                          </m:r>
                        </m:sub>
                      </m:sSub>
                    </m:oMath>
                  </m:oMathPara>
                </a14:m>
                <a:endParaRPr kumimoji="0" lang="en-US" altLang="zh-CN"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The number of harmonic oscillator functions </a:t>
                </a:r>
                <a14:m>
                  <m:oMath xmlns:m="http://schemas.openxmlformats.org/officeDocument/2006/math">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𝑛</m:t>
                    </m:r>
                  </m:oMath>
                </a14:m>
                <a:r>
                  <a:rPr kumimoji="0" lang="zh-CN" altLang="en-US" sz="1800" b="0" i="0" u="none" strike="noStrike" kern="0" cap="none" spc="0" normalizeH="0" baseline="0" noProof="0" dirty="0">
                    <a:ln>
                      <a:noFill/>
                    </a:ln>
                    <a:solidFill>
                      <a:sysClr val="windowText" lastClr="000000"/>
                    </a:solidFill>
                    <a:effectLst/>
                    <a:uLnTx/>
                    <a:uFillTx/>
                  </a:rPr>
                  <a:t> </a:t>
                </a:r>
                <a:r>
                  <a:rPr kumimoji="0" lang="en-US" altLang="zh-CN" sz="1800" b="0" i="0" u="none" strike="noStrike" kern="0" cap="none" spc="0" normalizeH="0" baseline="0" noProof="0" dirty="0">
                    <a:ln>
                      <a:noFill/>
                    </a:ln>
                    <a:solidFill>
                      <a:sysClr val="windowText" lastClr="000000"/>
                    </a:solidFill>
                    <a:effectLst/>
                    <a:uLnTx/>
                    <a:uFillTx/>
                  </a:rPr>
                  <a:t>is fitted together with </a:t>
                </a:r>
                <a14:m>
                  <m:oMath xmlns:m="http://schemas.openxmlformats.org/officeDocument/2006/math">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𝑑</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𝜉</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𝑙</m:t>
                        </m:r>
                      </m:sub>
                    </m:sSub>
                  </m:oMath>
                </a14:m>
                <a:r>
                  <a:rPr kumimoji="0" lang="zh-CN" altLang="en-US" sz="1800" b="0" i="0" u="none" strike="noStrike" kern="0" cap="none" spc="0" normalizeH="0" baseline="0" noProof="0" dirty="0">
                    <a:ln>
                      <a:noFill/>
                    </a:ln>
                    <a:solidFill>
                      <a:sysClr val="windowText" lastClr="000000"/>
                    </a:solidFill>
                    <a:effectLst/>
                    <a:uLnTx/>
                    <a:uFillTx/>
                  </a:rPr>
                  <a:t> </a:t>
                </a:r>
                <a:r>
                  <a:rPr kumimoji="0" lang="en-US" altLang="zh-CN" sz="1800" b="0" i="0" u="none" strike="noStrike" kern="0" cap="none" spc="0" normalizeH="0" baseline="0" noProof="0" dirty="0">
                    <a:ln>
                      <a:noFill/>
                    </a:ln>
                    <a:solidFill>
                      <a:sysClr val="windowText" lastClr="000000"/>
                    </a:solidFill>
                    <a:effectLst/>
                    <a:uLnTx/>
                    <a:uFillTx/>
                  </a:rPr>
                  <a:t>with </a:t>
                </a:r>
                <a14:m>
                  <m:oMath xmlns:m="http://schemas.openxmlformats.org/officeDocument/2006/math">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𝑙</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=1, 2, …</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𝑛</m:t>
                    </m:r>
                  </m:oMath>
                </a14:m>
                <a:r>
                  <a:rPr kumimoji="0" lang="en-US" altLang="zh-CN" sz="1800" b="0" i="0" u="none" strike="noStrike" kern="0" cap="none" spc="0" normalizeH="0" baseline="0" noProof="0" dirty="0">
                    <a:ln>
                      <a:noFill/>
                    </a:ln>
                    <a:solidFill>
                      <a:sysClr val="windowText" lastClr="000000"/>
                    </a:solidFill>
                    <a:effectLst/>
                    <a:uLnTx/>
                    <a:uFillTx/>
                  </a:rPr>
                  <a:t>, via  relation: </a:t>
                </a:r>
              </a:p>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𝑑</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𝜉</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𝑙</m:t>
                        </m:r>
                      </m:sub>
                    </m:s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𝑑</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𝜉</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1</m:t>
                        </m:r>
                      </m:sub>
                    </m:sSub>
                    <m:sSup>
                      <m:sSup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p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𝑎</m:t>
                        </m:r>
                      </m:e>
                      <m: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𝑙</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−1</m:t>
                        </m:r>
                      </m:sup>
                    </m:s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oMath>
                </a14:m>
                <a:r>
                  <a:rPr kumimoji="0" lang="zh-CN" altLang="en-US" sz="1800" b="0" i="0" u="none" strike="noStrike" kern="0" cap="none" spc="0" normalizeH="0" baseline="0" noProof="0" dirty="0">
                    <a:ln>
                      <a:noFill/>
                    </a:ln>
                    <a:solidFill>
                      <a:sysClr val="windowText" lastClr="000000"/>
                    </a:solidFill>
                    <a:effectLst/>
                    <a:uLnTx/>
                    <a:uFillTx/>
                  </a:rPr>
                  <a:t> </a:t>
                </a:r>
                <a:r>
                  <a:rPr kumimoji="0" lang="en-US" altLang="zh-CN" sz="1800" b="0" i="0" u="none" strike="noStrike" kern="0" cap="none" spc="0" normalizeH="0" baseline="0" noProof="0" dirty="0">
                    <a:ln>
                      <a:noFill/>
                    </a:ln>
                    <a:solidFill>
                      <a:sysClr val="windowText" lastClr="000000"/>
                    </a:solidFill>
                    <a:effectLst/>
                    <a:uLnTx/>
                    <a:uFillTx/>
                  </a:rPr>
                  <a:t>with </a:t>
                </a:r>
                <a14:m>
                  <m:oMath xmlns:m="http://schemas.openxmlformats.org/officeDocument/2006/math">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𝑎</m:t>
                    </m:r>
                  </m:oMath>
                </a14:m>
                <a:r>
                  <a:rPr kumimoji="0" lang="zh-CN" altLang="en-US" sz="1800" b="0" i="0" u="none" strike="noStrike" kern="0" cap="none" spc="0" normalizeH="0" baseline="0" noProof="0" dirty="0">
                    <a:ln>
                      <a:noFill/>
                    </a:ln>
                    <a:solidFill>
                      <a:sysClr val="windowText" lastClr="000000"/>
                    </a:solidFill>
                    <a:effectLst/>
                    <a:uLnTx/>
                    <a:uFillTx/>
                  </a:rPr>
                  <a:t> </a:t>
                </a:r>
                <a:r>
                  <a:rPr kumimoji="0" lang="en-US" altLang="zh-CN" sz="1800" b="0" i="0" u="none" strike="noStrike" kern="0" cap="none" spc="0" normalizeH="0" baseline="0" noProof="0" dirty="0">
                    <a:ln>
                      <a:noFill/>
                    </a:ln>
                    <a:solidFill>
                      <a:sysClr val="windowText" lastClr="000000"/>
                    </a:solidFill>
                    <a:effectLst/>
                    <a:uLnTx/>
                    <a:uFillTx/>
                  </a:rPr>
                  <a:t>the ratio coefficient.</a:t>
                </a:r>
                <a:endParaRPr kumimoji="0" lang="zh-CN" altLang="en-US" sz="1800" b="0" i="0" u="none" strike="noStrike" kern="0" cap="none" spc="0" normalizeH="0" baseline="0" noProof="0" dirty="0">
                  <a:ln>
                    <a:noFill/>
                  </a:ln>
                  <a:solidFill>
                    <a:sysClr val="windowText" lastClr="000000"/>
                  </a:solidFill>
                  <a:effectLst/>
                  <a:uLnTx/>
                  <a:uFillTx/>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551544" y="4332514"/>
                <a:ext cx="5914570" cy="2208618"/>
              </a:xfrm>
              <a:prstGeom prst="rect">
                <a:avLst/>
              </a:prstGeom>
              <a:blipFill>
                <a:blip r:embed="rId4"/>
                <a:stretch>
                  <a:fillRect l="-824" t="-1657" b="-2762"/>
                </a:stretch>
              </a:blipFill>
            </p:spPr>
            <p:txBody>
              <a:bodyPr/>
              <a:lstStyle/>
              <a:p>
                <a:r>
                  <a:rPr lang="zh-CN" altLang="en-US">
                    <a:noFill/>
                  </a:rPr>
                  <a:t> </a:t>
                </a:r>
              </a:p>
            </p:txBody>
          </p:sp>
        </mc:Fallback>
      </mc:AlternateContent>
      <p:sp>
        <p:nvSpPr>
          <p:cNvPr id="10" name="Oval 33"/>
          <p:cNvSpPr>
            <a:spLocks noChangeArrowheads="1"/>
          </p:cNvSpPr>
          <p:nvPr/>
        </p:nvSpPr>
        <p:spPr bwMode="auto">
          <a:xfrm>
            <a:off x="8428302" y="1460069"/>
            <a:ext cx="2520950" cy="2520950"/>
          </a:xfrm>
          <a:prstGeom prst="ellipse">
            <a:avLst/>
          </a:prstGeom>
          <a:gradFill rotWithShape="1">
            <a:gsLst>
              <a:gs pos="0">
                <a:schemeClr val="accent1">
                  <a:gamma/>
                  <a:shade val="46275"/>
                  <a:invGamma/>
                </a:schemeClr>
              </a:gs>
              <a:gs pos="100000">
                <a:schemeClr val="accent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11" name="Oval 5"/>
          <p:cNvSpPr>
            <a:spLocks noChangeArrowheads="1"/>
          </p:cNvSpPr>
          <p:nvPr/>
        </p:nvSpPr>
        <p:spPr bwMode="auto">
          <a:xfrm>
            <a:off x="8685667" y="2134166"/>
            <a:ext cx="287337" cy="2857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12" name="Oval 6"/>
          <p:cNvSpPr>
            <a:spLocks noChangeArrowheads="1"/>
          </p:cNvSpPr>
          <p:nvPr/>
        </p:nvSpPr>
        <p:spPr bwMode="auto">
          <a:xfrm>
            <a:off x="10519568" y="2156163"/>
            <a:ext cx="287337" cy="28575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13" name="Oval 7"/>
          <p:cNvSpPr>
            <a:spLocks noChangeArrowheads="1"/>
          </p:cNvSpPr>
          <p:nvPr/>
        </p:nvSpPr>
        <p:spPr bwMode="auto">
          <a:xfrm>
            <a:off x="9026524" y="3381261"/>
            <a:ext cx="287337" cy="28575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14" name="Line 8"/>
          <p:cNvSpPr>
            <a:spLocks noChangeShapeType="1"/>
          </p:cNvSpPr>
          <p:nvPr/>
        </p:nvSpPr>
        <p:spPr bwMode="auto">
          <a:xfrm flipH="1">
            <a:off x="9026521" y="2850356"/>
            <a:ext cx="1421947" cy="58733"/>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15" name="Line 9"/>
          <p:cNvSpPr>
            <a:spLocks noChangeShapeType="1"/>
          </p:cNvSpPr>
          <p:nvPr/>
        </p:nvSpPr>
        <p:spPr bwMode="auto">
          <a:xfrm flipH="1" flipV="1">
            <a:off x="8837611" y="2263548"/>
            <a:ext cx="333375" cy="1263423"/>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16" name="Line 10"/>
          <p:cNvSpPr>
            <a:spLocks noChangeShapeType="1"/>
          </p:cNvSpPr>
          <p:nvPr/>
        </p:nvSpPr>
        <p:spPr bwMode="auto">
          <a:xfrm>
            <a:off x="8878891" y="2419916"/>
            <a:ext cx="1658934" cy="1983582"/>
          </a:xfrm>
          <a:prstGeom prst="line">
            <a:avLst/>
          </a:prstGeom>
          <a:noFill/>
          <a:ln w="9525">
            <a:solidFill>
              <a:schemeClr val="tx1"/>
            </a:solidFill>
            <a:prstDash val="lg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17" name="Line 11"/>
          <p:cNvSpPr>
            <a:spLocks noChangeShapeType="1"/>
          </p:cNvSpPr>
          <p:nvPr/>
        </p:nvSpPr>
        <p:spPr bwMode="auto">
          <a:xfrm flipH="1" flipV="1">
            <a:off x="9170985" y="3541484"/>
            <a:ext cx="1366838" cy="862012"/>
          </a:xfrm>
          <a:prstGeom prst="line">
            <a:avLst/>
          </a:prstGeom>
          <a:noFill/>
          <a:ln w="9525">
            <a:solidFill>
              <a:schemeClr val="tx1"/>
            </a:solidFill>
            <a:prstDash val="lg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18" name="Line 12"/>
          <p:cNvSpPr>
            <a:spLocks noChangeShapeType="1"/>
          </p:cNvSpPr>
          <p:nvPr/>
        </p:nvSpPr>
        <p:spPr bwMode="auto">
          <a:xfrm>
            <a:off x="10248899" y="3381260"/>
            <a:ext cx="288925" cy="1022237"/>
          </a:xfrm>
          <a:prstGeom prst="line">
            <a:avLst/>
          </a:prstGeom>
          <a:noFill/>
          <a:ln w="9525">
            <a:solidFill>
              <a:schemeClr val="tx1"/>
            </a:solidFill>
            <a:prstDash val="lg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19" name="Line 13"/>
          <p:cNvSpPr>
            <a:spLocks noChangeShapeType="1"/>
          </p:cNvSpPr>
          <p:nvPr/>
        </p:nvSpPr>
        <p:spPr bwMode="auto">
          <a:xfrm flipH="1" flipV="1">
            <a:off x="9688286" y="2872352"/>
            <a:ext cx="849539" cy="1531145"/>
          </a:xfrm>
          <a:prstGeom prst="line">
            <a:avLst/>
          </a:prstGeom>
          <a:noFill/>
          <a:ln w="19050">
            <a:solidFill>
              <a:srgbClr val="3333FF"/>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20" name="Text Box 14"/>
          <p:cNvSpPr txBox="1">
            <a:spLocks noChangeArrowheads="1"/>
          </p:cNvSpPr>
          <p:nvPr/>
        </p:nvSpPr>
        <p:spPr bwMode="auto">
          <a:xfrm>
            <a:off x="8211739" y="1997840"/>
            <a:ext cx="45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1800" b="0" i="0" u="none" strike="noStrike" kern="0" cap="none" spc="0" normalizeH="0" baseline="0" noProof="0" dirty="0">
                <a:ln>
                  <a:noFill/>
                </a:ln>
                <a:solidFill>
                  <a:srgbClr val="3333FF"/>
                </a:solidFill>
                <a:effectLst/>
                <a:uLnTx/>
                <a:uFillTx/>
              </a:rPr>
              <a:t>m</a:t>
            </a:r>
            <a:r>
              <a:rPr kumimoji="0" lang="en-GB" altLang="zh-CN" sz="1800" b="0" i="0" u="none" strike="noStrike" kern="0" cap="none" spc="0" normalizeH="0" baseline="-25000" noProof="0" dirty="0">
                <a:ln>
                  <a:noFill/>
                </a:ln>
                <a:solidFill>
                  <a:srgbClr val="3333FF"/>
                </a:solidFill>
                <a:effectLst/>
                <a:uLnTx/>
                <a:uFillTx/>
              </a:rPr>
              <a:t>1</a:t>
            </a:r>
          </a:p>
        </p:txBody>
      </p:sp>
      <p:sp>
        <p:nvSpPr>
          <p:cNvPr id="21" name="Text Box 15"/>
          <p:cNvSpPr txBox="1">
            <a:spLocks noChangeArrowheads="1"/>
          </p:cNvSpPr>
          <p:nvPr/>
        </p:nvSpPr>
        <p:spPr bwMode="auto">
          <a:xfrm>
            <a:off x="8594721" y="3460522"/>
            <a:ext cx="458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1800" b="0" i="0" u="none" strike="noStrike" kern="0" cap="none" spc="0" normalizeH="0" baseline="0" noProof="0" dirty="0">
                <a:ln>
                  <a:noFill/>
                </a:ln>
                <a:solidFill>
                  <a:srgbClr val="3333FF"/>
                </a:solidFill>
                <a:effectLst/>
                <a:uLnTx/>
                <a:uFillTx/>
              </a:rPr>
              <a:t>m</a:t>
            </a:r>
            <a:r>
              <a:rPr kumimoji="0" lang="en-GB" altLang="zh-CN" sz="1800" b="0" i="0" u="none" strike="noStrike" kern="0" cap="none" spc="0" normalizeH="0" baseline="-25000" noProof="0" dirty="0">
                <a:ln>
                  <a:noFill/>
                </a:ln>
                <a:solidFill>
                  <a:srgbClr val="3333FF"/>
                </a:solidFill>
                <a:effectLst/>
                <a:uLnTx/>
                <a:uFillTx/>
              </a:rPr>
              <a:t>2</a:t>
            </a:r>
          </a:p>
        </p:txBody>
      </p:sp>
      <p:sp>
        <p:nvSpPr>
          <p:cNvPr id="22" name="Text Box 16"/>
          <p:cNvSpPr txBox="1">
            <a:spLocks noChangeArrowheads="1"/>
          </p:cNvSpPr>
          <p:nvPr/>
        </p:nvSpPr>
        <p:spPr bwMode="auto">
          <a:xfrm>
            <a:off x="10837072" y="2144684"/>
            <a:ext cx="45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1800" b="0" i="0" u="none" strike="noStrike" kern="0" cap="none" spc="0" normalizeH="0" baseline="0" noProof="0" dirty="0">
                <a:ln>
                  <a:noFill/>
                </a:ln>
                <a:solidFill>
                  <a:srgbClr val="3333FF"/>
                </a:solidFill>
                <a:effectLst/>
                <a:uLnTx/>
                <a:uFillTx/>
              </a:rPr>
              <a:t>m</a:t>
            </a:r>
            <a:r>
              <a:rPr kumimoji="0" lang="en-GB" altLang="zh-CN" sz="1800" b="0" i="0" u="none" strike="noStrike" kern="0" cap="none" spc="0" normalizeH="0" baseline="-25000" noProof="0" dirty="0">
                <a:ln>
                  <a:noFill/>
                </a:ln>
                <a:solidFill>
                  <a:srgbClr val="3333FF"/>
                </a:solidFill>
                <a:effectLst/>
                <a:uLnTx/>
                <a:uFillTx/>
              </a:rPr>
              <a:t>3</a:t>
            </a:r>
          </a:p>
        </p:txBody>
      </p:sp>
      <mc:AlternateContent xmlns:mc="http://schemas.openxmlformats.org/markup-compatibility/2006" xmlns:a14="http://schemas.microsoft.com/office/drawing/2010/main">
        <mc:Choice Requires="a14">
          <p:sp>
            <p:nvSpPr>
              <p:cNvPr id="23" name="Text Box 17"/>
              <p:cNvSpPr txBox="1">
                <a:spLocks noChangeArrowheads="1"/>
              </p:cNvSpPr>
              <p:nvPr/>
            </p:nvSpPr>
            <p:spPr bwMode="auto">
              <a:xfrm>
                <a:off x="8503441" y="2759642"/>
                <a:ext cx="448584" cy="3629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en-US" altLang="zh-CN" sz="1800" b="1" i="1" u="none" strike="noStrike" kern="0" cap="none" spc="0" normalizeH="0" baseline="0" noProof="0" smtClean="0">
                              <a:ln>
                                <a:noFill/>
                              </a:ln>
                              <a:solidFill>
                                <a:srgbClr val="000000"/>
                              </a:solidFill>
                              <a:effectLst/>
                              <a:uLnTx/>
                              <a:uFillTx/>
                              <a:latin typeface="Cambria Math" panose="02040503050406030204" pitchFamily="18" charset="0"/>
                            </a:rPr>
                            <m:t>𝝃</m:t>
                          </m:r>
                        </m:e>
                        <m:sub>
                          <m:r>
                            <a:rPr kumimoji="0" lang="en-US" altLang="zh-CN" sz="1800" b="0" i="1" u="none" strike="noStrike" kern="0" cap="none" spc="0" normalizeH="0" baseline="0" noProof="0" smtClean="0">
                              <a:ln>
                                <a:noFill/>
                              </a:ln>
                              <a:solidFill>
                                <a:srgbClr val="000000"/>
                              </a:solidFill>
                              <a:effectLst/>
                              <a:uLnTx/>
                              <a:uFillTx/>
                              <a:latin typeface="Cambria Math" panose="02040503050406030204" pitchFamily="18" charset="0"/>
                            </a:rPr>
                            <m:t>1</m:t>
                          </m:r>
                        </m:sub>
                      </m:sSub>
                    </m:oMath>
                  </m:oMathPara>
                </a14:m>
                <a:endParaRPr kumimoji="0" lang="en-GB" altLang="zh-CN" sz="1800" b="0" i="0" u="none" strike="noStrike" kern="0" cap="none" spc="0" normalizeH="0" baseline="-25000" noProof="0" dirty="0">
                  <a:ln>
                    <a:noFill/>
                  </a:ln>
                  <a:solidFill>
                    <a:srgbClr val="000000"/>
                  </a:solidFill>
                  <a:effectLst/>
                  <a:uLnTx/>
                  <a:uFillTx/>
                </a:endParaRPr>
              </a:p>
            </p:txBody>
          </p:sp>
        </mc:Choice>
        <mc:Fallback xmlns="">
          <p:sp>
            <p:nvSpPr>
              <p:cNvPr id="23" name="Text Box 17"/>
              <p:cNvSpPr txBox="1">
                <a:spLocks noRot="1" noChangeAspect="1" noMove="1" noResize="1" noEditPoints="1" noAdjustHandles="1" noChangeArrowheads="1" noChangeShapeType="1" noTextEdit="1"/>
              </p:cNvSpPr>
              <p:nvPr/>
            </p:nvSpPr>
            <p:spPr bwMode="auto">
              <a:xfrm>
                <a:off x="8503441" y="2759642"/>
                <a:ext cx="448584" cy="362984"/>
              </a:xfrm>
              <a:prstGeom prst="rect">
                <a:avLst/>
              </a:prstGeom>
              <a:blipFill>
                <a:blip r:embed="rId5"/>
                <a:stretch>
                  <a:fillRect b="-1694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Text Box 18"/>
              <p:cNvSpPr txBox="1">
                <a:spLocks noChangeArrowheads="1"/>
              </p:cNvSpPr>
              <p:nvPr/>
            </p:nvSpPr>
            <p:spPr bwMode="auto">
              <a:xfrm>
                <a:off x="9616253" y="3905278"/>
                <a:ext cx="458715" cy="3629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en-US" altLang="zh-CN" sz="1800" b="1" i="1" u="none" strike="noStrike" kern="0" cap="none" spc="0" normalizeH="0" baseline="0" noProof="0" smtClean="0">
                              <a:ln>
                                <a:noFill/>
                              </a:ln>
                              <a:solidFill>
                                <a:srgbClr val="000000"/>
                              </a:solidFill>
                              <a:effectLst/>
                              <a:uLnTx/>
                              <a:uFillTx/>
                              <a:latin typeface="Cambria Math" panose="02040503050406030204" pitchFamily="18" charset="0"/>
                            </a:rPr>
                            <m:t>𝒓</m:t>
                          </m:r>
                        </m:e>
                        <m:sub>
                          <m:r>
                            <a:rPr kumimoji="0" lang="en-US" altLang="zh-CN" sz="1800" b="0" i="0" u="none" strike="noStrike" kern="0" cap="none" spc="0" normalizeH="0" baseline="0" noProof="0" smtClean="0">
                              <a:ln>
                                <a:noFill/>
                              </a:ln>
                              <a:solidFill>
                                <a:srgbClr val="000000"/>
                              </a:solidFill>
                              <a:effectLst/>
                              <a:uLnTx/>
                              <a:uFillTx/>
                              <a:latin typeface="Cambria Math" panose="02040503050406030204" pitchFamily="18" charset="0"/>
                            </a:rPr>
                            <m:t>2</m:t>
                          </m:r>
                        </m:sub>
                      </m:sSub>
                    </m:oMath>
                  </m:oMathPara>
                </a14:m>
                <a:endParaRPr kumimoji="0" lang="en-GB" altLang="zh-CN" sz="1800" b="0" i="0" u="none" strike="noStrike" kern="0" cap="none" spc="0" normalizeH="0" baseline="-25000" noProof="0" dirty="0">
                  <a:ln>
                    <a:noFill/>
                  </a:ln>
                  <a:solidFill>
                    <a:srgbClr val="000000"/>
                  </a:solidFill>
                  <a:effectLst/>
                  <a:uLnTx/>
                  <a:uFillTx/>
                </a:endParaRPr>
              </a:p>
            </p:txBody>
          </p:sp>
        </mc:Choice>
        <mc:Fallback xmlns="">
          <p:sp>
            <p:nvSpPr>
              <p:cNvPr id="24" name="Text Box 18"/>
              <p:cNvSpPr txBox="1">
                <a:spLocks noRot="1" noChangeAspect="1" noMove="1" noResize="1" noEditPoints="1" noAdjustHandles="1" noChangeArrowheads="1" noChangeShapeType="1" noTextEdit="1"/>
              </p:cNvSpPr>
              <p:nvPr/>
            </p:nvSpPr>
            <p:spPr bwMode="auto">
              <a:xfrm>
                <a:off x="9616253" y="3905278"/>
                <a:ext cx="458715" cy="362984"/>
              </a:xfrm>
              <a:prstGeom prst="rect">
                <a:avLst/>
              </a:prstGeom>
              <a:blipFill>
                <a:blip r:embed="rId6"/>
                <a:stretch>
                  <a:fillRect b="-33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Text Box 19"/>
              <p:cNvSpPr txBox="1">
                <a:spLocks noChangeArrowheads="1"/>
              </p:cNvSpPr>
              <p:nvPr/>
            </p:nvSpPr>
            <p:spPr bwMode="auto">
              <a:xfrm>
                <a:off x="10566753" y="2720544"/>
                <a:ext cx="453907" cy="3629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en-US" altLang="zh-CN" sz="1800" b="1" i="1" u="none" strike="noStrike" kern="0" cap="none" spc="0" normalizeH="0" baseline="0" noProof="0" smtClean="0">
                              <a:ln>
                                <a:noFill/>
                              </a:ln>
                              <a:solidFill>
                                <a:srgbClr val="000000"/>
                              </a:solidFill>
                              <a:effectLst/>
                              <a:uLnTx/>
                              <a:uFillTx/>
                              <a:latin typeface="Cambria Math" panose="02040503050406030204" pitchFamily="18" charset="0"/>
                            </a:rPr>
                            <m:t>𝝃</m:t>
                          </m:r>
                        </m:e>
                        <m:sub>
                          <m:r>
                            <a:rPr kumimoji="0" lang="en-US" altLang="zh-CN" sz="1800" b="0" i="1" u="none" strike="noStrike" kern="0" cap="none" spc="0" normalizeH="0" baseline="0" noProof="0" smtClean="0">
                              <a:ln>
                                <a:noFill/>
                              </a:ln>
                              <a:solidFill>
                                <a:srgbClr val="000000"/>
                              </a:solidFill>
                              <a:effectLst/>
                              <a:uLnTx/>
                              <a:uFillTx/>
                              <a:latin typeface="Cambria Math" panose="02040503050406030204" pitchFamily="18" charset="0"/>
                            </a:rPr>
                            <m:t>2</m:t>
                          </m:r>
                        </m:sub>
                      </m:sSub>
                    </m:oMath>
                  </m:oMathPara>
                </a14:m>
                <a:endParaRPr kumimoji="0" lang="en-GB" altLang="zh-CN" sz="1800" b="0" i="0" u="none" strike="noStrike" kern="0" cap="none" spc="0" normalizeH="0" baseline="-25000" noProof="0" dirty="0">
                  <a:ln>
                    <a:noFill/>
                  </a:ln>
                  <a:solidFill>
                    <a:srgbClr val="000000"/>
                  </a:solidFill>
                  <a:effectLst/>
                  <a:uLnTx/>
                  <a:uFillTx/>
                </a:endParaRPr>
              </a:p>
            </p:txBody>
          </p:sp>
        </mc:Choice>
        <mc:Fallback xmlns="">
          <p:sp>
            <p:nvSpPr>
              <p:cNvPr id="25" name="Text Box 19"/>
              <p:cNvSpPr txBox="1">
                <a:spLocks noRot="1" noChangeAspect="1" noMove="1" noResize="1" noEditPoints="1" noAdjustHandles="1" noChangeArrowheads="1" noChangeShapeType="1" noTextEdit="1"/>
              </p:cNvSpPr>
              <p:nvPr/>
            </p:nvSpPr>
            <p:spPr bwMode="auto">
              <a:xfrm>
                <a:off x="10566753" y="2720544"/>
                <a:ext cx="453907" cy="362984"/>
              </a:xfrm>
              <a:prstGeom prst="rect">
                <a:avLst/>
              </a:prstGeom>
              <a:blipFill>
                <a:blip r:embed="rId7"/>
                <a:stretch>
                  <a:fillRect b="-16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26" name="Text Box 22"/>
          <p:cNvSpPr txBox="1">
            <a:spLocks noChangeArrowheads="1"/>
          </p:cNvSpPr>
          <p:nvPr/>
        </p:nvSpPr>
        <p:spPr bwMode="auto">
          <a:xfrm>
            <a:off x="9067800" y="4552723"/>
            <a:ext cx="213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1800" b="1" i="0" u="none" strike="noStrike" kern="0" cap="none" spc="0" normalizeH="0" baseline="0" noProof="0" dirty="0">
                <a:ln>
                  <a:noFill/>
                </a:ln>
                <a:solidFill>
                  <a:srgbClr val="3333FF"/>
                </a:solidFill>
                <a:effectLst/>
                <a:uLnTx/>
                <a:uFillTx/>
              </a:rPr>
              <a:t>Jacobi coordinate</a:t>
            </a:r>
          </a:p>
        </p:txBody>
      </p:sp>
      <p:sp>
        <p:nvSpPr>
          <p:cNvPr id="27" name="Oval 5"/>
          <p:cNvSpPr>
            <a:spLocks noChangeArrowheads="1"/>
          </p:cNvSpPr>
          <p:nvPr/>
        </p:nvSpPr>
        <p:spPr bwMode="auto">
          <a:xfrm>
            <a:off x="10106818" y="3257323"/>
            <a:ext cx="287337" cy="2857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28" name="Line 8"/>
          <p:cNvSpPr>
            <a:spLocks noChangeShapeType="1"/>
          </p:cNvSpPr>
          <p:nvPr/>
        </p:nvSpPr>
        <p:spPr bwMode="auto">
          <a:xfrm flipV="1">
            <a:off x="10248900" y="2320698"/>
            <a:ext cx="413884" cy="10448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29" name="Line 12"/>
          <p:cNvSpPr>
            <a:spLocks noChangeShapeType="1"/>
          </p:cNvSpPr>
          <p:nvPr/>
        </p:nvSpPr>
        <p:spPr bwMode="auto">
          <a:xfrm flipH="1">
            <a:off x="10519568" y="2320698"/>
            <a:ext cx="143216" cy="2082799"/>
          </a:xfrm>
          <a:prstGeom prst="line">
            <a:avLst/>
          </a:prstGeom>
          <a:noFill/>
          <a:ln w="9525">
            <a:solidFill>
              <a:schemeClr val="tx1"/>
            </a:solidFill>
            <a:prstDash val="lg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30" name="Text Box 16"/>
          <p:cNvSpPr txBox="1">
            <a:spLocks noChangeArrowheads="1"/>
          </p:cNvSpPr>
          <p:nvPr/>
        </p:nvSpPr>
        <p:spPr bwMode="auto">
          <a:xfrm>
            <a:off x="10198330" y="3456151"/>
            <a:ext cx="4619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1800" b="0" i="0" u="none" strike="noStrike" kern="0" cap="none" spc="0" normalizeH="0" baseline="0" noProof="0" dirty="0">
                <a:ln>
                  <a:noFill/>
                </a:ln>
                <a:solidFill>
                  <a:srgbClr val="3333FF"/>
                </a:solidFill>
                <a:effectLst/>
                <a:uLnTx/>
                <a:uFillTx/>
              </a:rPr>
              <a:t>m</a:t>
            </a:r>
            <a:r>
              <a:rPr kumimoji="0" lang="en-GB" altLang="zh-CN" sz="1800" b="0" i="0" u="none" strike="noStrike" kern="0" cap="none" spc="0" normalizeH="0" baseline="-25000" noProof="0" dirty="0">
                <a:ln>
                  <a:noFill/>
                </a:ln>
                <a:solidFill>
                  <a:srgbClr val="3333FF"/>
                </a:solidFill>
                <a:effectLst/>
                <a:uLnTx/>
                <a:uFillTx/>
              </a:rPr>
              <a:t>4</a:t>
            </a:r>
          </a:p>
        </p:txBody>
      </p:sp>
      <mc:AlternateContent xmlns:mc="http://schemas.openxmlformats.org/markup-compatibility/2006" xmlns:a14="http://schemas.microsoft.com/office/drawing/2010/main">
        <mc:Choice Requires="a14">
          <p:sp>
            <p:nvSpPr>
              <p:cNvPr id="31" name="Text Box 17"/>
              <p:cNvSpPr txBox="1">
                <a:spLocks noChangeArrowheads="1"/>
              </p:cNvSpPr>
              <p:nvPr/>
            </p:nvSpPr>
            <p:spPr bwMode="auto">
              <a:xfrm>
                <a:off x="9484066" y="2367288"/>
                <a:ext cx="453907" cy="3629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en-US" altLang="zh-CN" sz="1800" b="1" i="1" u="none" strike="noStrike" kern="0" cap="none" spc="0" normalizeH="0" baseline="0" noProof="0" smtClean="0">
                              <a:ln>
                                <a:noFill/>
                              </a:ln>
                              <a:solidFill>
                                <a:srgbClr val="000000"/>
                              </a:solidFill>
                              <a:effectLst/>
                              <a:uLnTx/>
                              <a:uFillTx/>
                              <a:latin typeface="Cambria Math" panose="02040503050406030204" pitchFamily="18" charset="0"/>
                            </a:rPr>
                            <m:t>𝝃</m:t>
                          </m:r>
                        </m:e>
                        <m:sub>
                          <m:r>
                            <a:rPr kumimoji="0" lang="en-US" altLang="zh-CN" sz="1800" b="0" i="1" u="none" strike="noStrike" kern="0" cap="none" spc="0" normalizeH="0" baseline="0" noProof="0" smtClean="0">
                              <a:ln>
                                <a:noFill/>
                              </a:ln>
                              <a:solidFill>
                                <a:srgbClr val="000000"/>
                              </a:solidFill>
                              <a:effectLst/>
                              <a:uLnTx/>
                              <a:uFillTx/>
                              <a:latin typeface="Cambria Math" panose="02040503050406030204" pitchFamily="18" charset="0"/>
                            </a:rPr>
                            <m:t>3</m:t>
                          </m:r>
                        </m:sub>
                      </m:sSub>
                    </m:oMath>
                  </m:oMathPara>
                </a14:m>
                <a:endParaRPr kumimoji="0" lang="en-GB" altLang="zh-CN" sz="1800" b="0" i="0" u="none" strike="noStrike" kern="0" cap="none" spc="0" normalizeH="0" baseline="-25000" noProof="0" dirty="0">
                  <a:ln>
                    <a:noFill/>
                  </a:ln>
                  <a:solidFill>
                    <a:srgbClr val="000000"/>
                  </a:solidFill>
                  <a:effectLst/>
                  <a:uLnTx/>
                  <a:uFillTx/>
                </a:endParaRPr>
              </a:p>
            </p:txBody>
          </p:sp>
        </mc:Choice>
        <mc:Fallback xmlns="">
          <p:sp>
            <p:nvSpPr>
              <p:cNvPr id="31" name="Text Box 17"/>
              <p:cNvSpPr txBox="1">
                <a:spLocks noRot="1" noChangeAspect="1" noMove="1" noResize="1" noEditPoints="1" noAdjustHandles="1" noChangeArrowheads="1" noChangeShapeType="1" noTextEdit="1"/>
              </p:cNvSpPr>
              <p:nvPr/>
            </p:nvSpPr>
            <p:spPr bwMode="auto">
              <a:xfrm>
                <a:off x="9484066" y="2367288"/>
                <a:ext cx="453907" cy="362984"/>
              </a:xfrm>
              <a:prstGeom prst="rect">
                <a:avLst/>
              </a:prstGeom>
              <a:blipFill>
                <a:blip r:embed="rId8"/>
                <a:stretch>
                  <a:fillRect b="-16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Text Box 17"/>
              <p:cNvSpPr txBox="1">
                <a:spLocks noChangeArrowheads="1"/>
              </p:cNvSpPr>
              <p:nvPr/>
            </p:nvSpPr>
            <p:spPr bwMode="auto">
              <a:xfrm>
                <a:off x="9708124" y="3289413"/>
                <a:ext cx="453907" cy="3629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rgbClr val="000000"/>
                              </a:solidFill>
                              <a:effectLst/>
                              <a:uLnTx/>
                              <a:uFillTx/>
                              <a:latin typeface="Cambria Math" panose="02040503050406030204" pitchFamily="18" charset="0"/>
                            </a:rPr>
                          </m:ctrlPr>
                        </m:sSubPr>
                        <m:e>
                          <m:r>
                            <a:rPr kumimoji="0" lang="en-US" altLang="zh-CN" sz="1800" b="1" i="1" u="none" strike="noStrike" kern="0" cap="none" spc="0" normalizeH="0" baseline="0" noProof="0" smtClean="0">
                              <a:ln>
                                <a:noFill/>
                              </a:ln>
                              <a:solidFill>
                                <a:srgbClr val="000000"/>
                              </a:solidFill>
                              <a:effectLst/>
                              <a:uLnTx/>
                              <a:uFillTx/>
                              <a:latin typeface="Cambria Math" panose="02040503050406030204" pitchFamily="18" charset="0"/>
                            </a:rPr>
                            <m:t>𝝃</m:t>
                          </m:r>
                        </m:e>
                        <m:sub>
                          <m:r>
                            <a:rPr kumimoji="0" lang="en-US" altLang="zh-CN" sz="1800" b="0" i="1" u="none" strike="noStrike" kern="0" cap="none" spc="0" normalizeH="0" baseline="0" noProof="0" smtClean="0">
                              <a:ln>
                                <a:noFill/>
                              </a:ln>
                              <a:solidFill>
                                <a:srgbClr val="000000"/>
                              </a:solidFill>
                              <a:effectLst/>
                              <a:uLnTx/>
                              <a:uFillTx/>
                              <a:latin typeface="Cambria Math" panose="02040503050406030204" pitchFamily="18" charset="0"/>
                            </a:rPr>
                            <m:t>4</m:t>
                          </m:r>
                        </m:sub>
                      </m:sSub>
                    </m:oMath>
                  </m:oMathPara>
                </a14:m>
                <a:endParaRPr kumimoji="0" lang="en-GB" altLang="zh-CN" sz="1800" b="0" i="0" u="none" strike="noStrike" kern="0" cap="none" spc="0" normalizeH="0" baseline="-25000" noProof="0" dirty="0">
                  <a:ln>
                    <a:noFill/>
                  </a:ln>
                  <a:solidFill>
                    <a:srgbClr val="000000"/>
                  </a:solidFill>
                  <a:effectLst/>
                  <a:uLnTx/>
                  <a:uFillTx/>
                </a:endParaRPr>
              </a:p>
            </p:txBody>
          </p:sp>
        </mc:Choice>
        <mc:Fallback xmlns="">
          <p:sp>
            <p:nvSpPr>
              <p:cNvPr id="32" name="Text Box 17"/>
              <p:cNvSpPr txBox="1">
                <a:spLocks noRot="1" noChangeAspect="1" noMove="1" noResize="1" noEditPoints="1" noAdjustHandles="1" noChangeArrowheads="1" noChangeShapeType="1" noTextEdit="1"/>
              </p:cNvSpPr>
              <p:nvPr/>
            </p:nvSpPr>
            <p:spPr bwMode="auto">
              <a:xfrm>
                <a:off x="9708124" y="3289413"/>
                <a:ext cx="453907" cy="362984"/>
              </a:xfrm>
              <a:prstGeom prst="rect">
                <a:avLst/>
              </a:prstGeom>
              <a:blipFill>
                <a:blip r:embed="rId9"/>
                <a:stretch>
                  <a:fillRect b="-1694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p:cNvSpPr txBox="1"/>
              <p:nvPr/>
            </p:nvSpPr>
            <p:spPr>
              <a:xfrm>
                <a:off x="6992257" y="5245132"/>
                <a:ext cx="510902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CC"/>
                    </a:solidFill>
                    <a:effectLst/>
                    <a:uLnTx/>
                    <a:uFillTx/>
                  </a:rPr>
                  <a:t>With </a:t>
                </a:r>
                <a14:m>
                  <m:oMath xmlns:m="http://schemas.openxmlformats.org/officeDocument/2006/math">
                    <m:r>
                      <a:rPr kumimoji="0" lang="en-US" altLang="zh-CN" sz="1800" b="1" i="1" u="none" strike="noStrike" kern="0" cap="none" spc="0" normalizeH="0" baseline="0" noProof="0" smtClean="0">
                        <a:ln>
                          <a:noFill/>
                        </a:ln>
                        <a:solidFill>
                          <a:srgbClr val="0000CC"/>
                        </a:solidFill>
                        <a:effectLst/>
                        <a:uLnTx/>
                        <a:uFillTx/>
                        <a:latin typeface="Cambria Math" panose="02040503050406030204" pitchFamily="18" charset="0"/>
                      </a:rPr>
                      <m:t>𝑺</m:t>
                    </m:r>
                    <m:r>
                      <a:rPr kumimoji="0" lang="en-US" altLang="zh-CN" sz="1800" b="0" i="1" u="none" strike="noStrike" kern="0" cap="none" spc="0" normalizeH="0" baseline="0" noProof="0" smtClean="0">
                        <a:ln>
                          <a:noFill/>
                        </a:ln>
                        <a:solidFill>
                          <a:srgbClr val="0000CC"/>
                        </a:solidFill>
                        <a:effectLst/>
                        <a:uLnTx/>
                        <a:uFillTx/>
                        <a:latin typeface="Cambria Math" panose="02040503050406030204" pitchFamily="18" charset="0"/>
                      </a:rPr>
                      <m:t>=0, 1, 2</m:t>
                    </m:r>
                  </m:oMath>
                </a14:m>
                <a:r>
                  <a:rPr kumimoji="0" lang="en-US" altLang="zh-CN" sz="1800" b="0" i="0" u="none" strike="noStrike" kern="0" cap="none" spc="0" normalizeH="0" baseline="0" noProof="0" dirty="0">
                    <a:ln>
                      <a:noFill/>
                    </a:ln>
                    <a:solidFill>
                      <a:srgbClr val="0000CC"/>
                    </a:solidFill>
                    <a:effectLst/>
                    <a:uLnTx/>
                    <a:uFillTx/>
                  </a:rPr>
                  <a:t>, and </a:t>
                </a:r>
                <a14:m>
                  <m:oMath xmlns:m="http://schemas.openxmlformats.org/officeDocument/2006/math">
                    <m:r>
                      <a:rPr kumimoji="0" lang="en-US" altLang="zh-CN" sz="1800" b="1" i="1" u="none" strike="noStrike" kern="0" cap="none" spc="0" normalizeH="0" baseline="0" noProof="0" smtClean="0">
                        <a:ln>
                          <a:noFill/>
                        </a:ln>
                        <a:solidFill>
                          <a:srgbClr val="0000CC"/>
                        </a:solidFill>
                        <a:effectLst/>
                        <a:uLnTx/>
                        <a:uFillTx/>
                        <a:latin typeface="Cambria Math" panose="02040503050406030204" pitchFamily="18" charset="0"/>
                      </a:rPr>
                      <m:t>𝑳</m:t>
                    </m:r>
                    <m:r>
                      <a:rPr kumimoji="0" lang="en-US" altLang="zh-CN" sz="1800" b="0" i="1" u="none" strike="noStrike" kern="0" cap="none" spc="0" normalizeH="0" baseline="0" noProof="0" smtClean="0">
                        <a:ln>
                          <a:noFill/>
                        </a:ln>
                        <a:solidFill>
                          <a:srgbClr val="0000CC"/>
                        </a:solidFill>
                        <a:effectLst/>
                        <a:uLnTx/>
                        <a:uFillTx/>
                        <a:latin typeface="Cambria Math" panose="02040503050406030204" pitchFamily="18" charset="0"/>
                      </a:rPr>
                      <m:t>=1</m:t>
                    </m:r>
                  </m:oMath>
                </a14:m>
                <a:r>
                  <a:rPr kumimoji="0" lang="en-US" altLang="zh-CN" sz="1800" b="0" i="0" u="none" strike="noStrike" kern="0" cap="none" spc="0" normalizeH="0" baseline="0" noProof="0" dirty="0">
                    <a:ln>
                      <a:noFill/>
                    </a:ln>
                    <a:solidFill>
                      <a:srgbClr val="0000CC"/>
                    </a:solidFill>
                    <a:effectLst/>
                    <a:uLnTx/>
                    <a:uFillTx/>
                  </a:rPr>
                  <a:t>, the total spin of a </a:t>
                </a:r>
                <a:r>
                  <a:rPr kumimoji="0" lang="en-US" altLang="zh-CN" sz="1800" b="0" i="0" u="none" strike="noStrike" kern="0" cap="none" spc="0" normalizeH="0" baseline="0" noProof="0" dirty="0" err="1">
                    <a:ln>
                      <a:noFill/>
                    </a:ln>
                    <a:solidFill>
                      <a:srgbClr val="0000CC"/>
                    </a:solidFill>
                    <a:effectLst/>
                    <a:uLnTx/>
                    <a:uFillTx/>
                  </a:rPr>
                  <a:t>tetraquark</a:t>
                </a:r>
                <a:r>
                  <a:rPr kumimoji="0" lang="en-US" altLang="zh-CN" sz="1800" b="0" i="0" u="none" strike="noStrike" kern="0" cap="none" spc="0" normalizeH="0" baseline="0" noProof="0" dirty="0">
                    <a:ln>
                      <a:noFill/>
                    </a:ln>
                    <a:solidFill>
                      <a:srgbClr val="0000CC"/>
                    </a:solidFill>
                    <a:effectLst/>
                    <a:uLnTx/>
                    <a:uFillTx/>
                  </a:rPr>
                  <a:t> state can be: </a:t>
                </a:r>
                <a14:m>
                  <m:oMath xmlns:m="http://schemas.openxmlformats.org/officeDocument/2006/math">
                    <m:r>
                      <a:rPr kumimoji="0" lang="en-US" altLang="zh-CN" sz="1800" b="1" i="1" u="none" strike="noStrike" kern="0" cap="none" spc="0" normalizeH="0" baseline="0" noProof="0" smtClean="0">
                        <a:ln>
                          <a:noFill/>
                        </a:ln>
                        <a:solidFill>
                          <a:srgbClr val="0000CC"/>
                        </a:solidFill>
                        <a:effectLst/>
                        <a:uLnTx/>
                        <a:uFillTx/>
                        <a:latin typeface="Cambria Math" panose="02040503050406030204" pitchFamily="18" charset="0"/>
                      </a:rPr>
                      <m:t>𝑱</m:t>
                    </m:r>
                    <m:r>
                      <a:rPr kumimoji="0" lang="en-US" altLang="zh-CN" sz="1800" b="0" i="1" u="none" strike="noStrike" kern="0" cap="none" spc="0" normalizeH="0" baseline="0" noProof="0" smtClean="0">
                        <a:ln>
                          <a:noFill/>
                        </a:ln>
                        <a:solidFill>
                          <a:srgbClr val="0000CC"/>
                        </a:solidFill>
                        <a:effectLst/>
                        <a:uLnTx/>
                        <a:uFillTx/>
                        <a:latin typeface="Cambria Math" panose="02040503050406030204" pitchFamily="18" charset="0"/>
                      </a:rPr>
                      <m:t>=</m:t>
                    </m:r>
                    <m:r>
                      <a:rPr kumimoji="0" lang="en-US" altLang="zh-CN" sz="1800" b="1" i="1" u="none" strike="noStrike" kern="0" cap="none" spc="0" normalizeH="0" baseline="0" noProof="0" smtClean="0">
                        <a:ln>
                          <a:noFill/>
                        </a:ln>
                        <a:solidFill>
                          <a:srgbClr val="0000CC"/>
                        </a:solidFill>
                        <a:effectLst/>
                        <a:uLnTx/>
                        <a:uFillTx/>
                        <a:latin typeface="Cambria Math" panose="02040503050406030204" pitchFamily="18" charset="0"/>
                      </a:rPr>
                      <m:t>𝑺</m:t>
                    </m:r>
                    <m:r>
                      <a:rPr kumimoji="0" lang="en-US" altLang="zh-CN" sz="1800" b="0" i="1" u="none" strike="noStrike" kern="0" cap="none" spc="0" normalizeH="0" baseline="0" noProof="0" smtClean="0">
                        <a:ln>
                          <a:noFill/>
                        </a:ln>
                        <a:solidFill>
                          <a:srgbClr val="0000CC"/>
                        </a:solidFill>
                        <a:effectLst/>
                        <a:uLnTx/>
                        <a:uFillTx/>
                        <a:latin typeface="Cambria Math" panose="02040503050406030204" pitchFamily="18" charset="0"/>
                      </a:rPr>
                      <m:t>+</m:t>
                    </m:r>
                    <m:r>
                      <a:rPr kumimoji="0" lang="en-US" altLang="zh-CN" sz="1800" b="1" i="1" u="none" strike="noStrike" kern="0" cap="none" spc="0" normalizeH="0" baseline="0" noProof="0" smtClean="0">
                        <a:ln>
                          <a:noFill/>
                        </a:ln>
                        <a:solidFill>
                          <a:srgbClr val="0000CC"/>
                        </a:solidFill>
                        <a:effectLst/>
                        <a:uLnTx/>
                        <a:uFillTx/>
                        <a:latin typeface="Cambria Math" panose="02040503050406030204" pitchFamily="18" charset="0"/>
                      </a:rPr>
                      <m:t>𝑳</m:t>
                    </m:r>
                    <m:r>
                      <a:rPr kumimoji="0" lang="en-US" altLang="zh-CN" sz="1800" b="0" i="1" u="none" strike="noStrike" kern="0" cap="none" spc="0" normalizeH="0" baseline="0" noProof="0" smtClean="0">
                        <a:ln>
                          <a:noFill/>
                        </a:ln>
                        <a:solidFill>
                          <a:srgbClr val="0000CC"/>
                        </a:solidFill>
                        <a:effectLst/>
                        <a:uLnTx/>
                        <a:uFillTx/>
                        <a:latin typeface="Cambria Math" panose="02040503050406030204" pitchFamily="18" charset="0"/>
                      </a:rPr>
                      <m:t>=0, 1, 2, 3</m:t>
                    </m:r>
                  </m:oMath>
                </a14:m>
                <a:r>
                  <a:rPr kumimoji="0" lang="en-US" altLang="zh-CN" sz="1800" b="0" i="0" u="none" strike="noStrike" kern="0" cap="none" spc="0" normalizeH="0" baseline="0" noProof="0" dirty="0">
                    <a:ln>
                      <a:noFill/>
                    </a:ln>
                    <a:solidFill>
                      <a:srgbClr val="0000CC"/>
                    </a:solidFill>
                    <a:effectLst/>
                    <a:uLnTx/>
                    <a:uFillTx/>
                  </a:rPr>
                  <a:t>.</a:t>
                </a:r>
                <a:endParaRPr kumimoji="0" lang="zh-CN" altLang="en-US" sz="1800" b="0" i="0" u="none" strike="noStrike" kern="0" cap="none" spc="0" normalizeH="0" baseline="0" noProof="0" dirty="0">
                  <a:ln>
                    <a:noFill/>
                  </a:ln>
                  <a:solidFill>
                    <a:srgbClr val="0000CC"/>
                  </a:solidFill>
                  <a:effectLst/>
                  <a:uLnTx/>
                  <a:uFillTx/>
                </a:endParaRPr>
              </a:p>
            </p:txBody>
          </p:sp>
        </mc:Choice>
        <mc:Fallback xmlns="">
          <p:sp>
            <p:nvSpPr>
              <p:cNvPr id="33" name="文本框 32"/>
              <p:cNvSpPr txBox="1">
                <a:spLocks noRot="1" noChangeAspect="1" noMove="1" noResize="1" noEditPoints="1" noAdjustHandles="1" noChangeArrowheads="1" noChangeShapeType="1" noTextEdit="1"/>
              </p:cNvSpPr>
              <p:nvPr/>
            </p:nvSpPr>
            <p:spPr>
              <a:xfrm>
                <a:off x="6992257" y="5245132"/>
                <a:ext cx="5109029" cy="646331"/>
              </a:xfrm>
              <a:prstGeom prst="rect">
                <a:avLst/>
              </a:prstGeom>
              <a:blipFill>
                <a:blip r:embed="rId10"/>
                <a:stretch>
                  <a:fillRect l="-955" t="-4717" b="-1415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767538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106</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3" name="图片 2"/>
          <p:cNvPicPr>
            <a:picLocks noChangeAspect="1"/>
          </p:cNvPicPr>
          <p:nvPr/>
        </p:nvPicPr>
        <p:blipFill>
          <a:blip r:embed="rId2"/>
          <a:stretch>
            <a:fillRect/>
          </a:stretch>
        </p:blipFill>
        <p:spPr>
          <a:xfrm>
            <a:off x="565315" y="903829"/>
            <a:ext cx="6423073" cy="3612675"/>
          </a:xfrm>
          <a:prstGeom prst="rect">
            <a:avLst/>
          </a:prstGeom>
        </p:spPr>
      </p:pic>
      <mc:AlternateContent xmlns:mc="http://schemas.openxmlformats.org/markup-compatibility/2006" xmlns:a14="http://schemas.microsoft.com/office/drawing/2010/main">
        <mc:Choice Requires="a14">
          <p:sp>
            <p:nvSpPr>
              <p:cNvPr id="4" name="文本框 3"/>
              <p:cNvSpPr txBox="1"/>
              <p:nvPr/>
            </p:nvSpPr>
            <p:spPr>
              <a:xfrm>
                <a:off x="278017" y="152401"/>
                <a:ext cx="7244652" cy="715004"/>
              </a:xfrm>
              <a:prstGeom prst="rect">
                <a:avLst/>
              </a:prstGeom>
              <a:solidFill>
                <a:schemeClr val="accent5">
                  <a:lumMod val="75000"/>
                </a:schemeClr>
              </a:solid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0000CC"/>
                    </a:solidFill>
                    <a:effectLst/>
                    <a:uLnTx/>
                    <a:uFillTx/>
                  </a:rPr>
                  <a:t>E</a:t>
                </a:r>
                <a:r>
                  <a:rPr kumimoji="0" lang="en-US" altLang="zh-CN" sz="2000" b="1" i="0" u="none" strike="noStrike" kern="0" cap="none" spc="0" normalizeH="0" baseline="0" noProof="0" dirty="0" err="1">
                    <a:ln>
                      <a:noFill/>
                    </a:ln>
                    <a:solidFill>
                      <a:srgbClr val="0000CC"/>
                    </a:solidFill>
                    <a:effectLst/>
                    <a:uLnTx/>
                    <a:uFillTx/>
                  </a:rPr>
                  <a:t>nergy</a:t>
                </a:r>
                <a:r>
                  <a:rPr kumimoji="0" lang="en-US" altLang="zh-CN" sz="2000" b="1" i="0" u="none" strike="noStrike" kern="0" cap="none" spc="0" normalizeH="0" baseline="0" noProof="0" dirty="0">
                    <a:ln>
                      <a:noFill/>
                    </a:ln>
                    <a:solidFill>
                      <a:srgbClr val="0000CC"/>
                    </a:solidFill>
                    <a:effectLst/>
                    <a:uLnTx/>
                    <a:uFillTx/>
                  </a:rPr>
                  <a:t> decomposition of the </a:t>
                </a:r>
                <a14:m>
                  <m:oMath xmlns:m="http://schemas.openxmlformats.org/officeDocument/2006/math">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𝒄𝒄</m:t>
                    </m:r>
                    <m:acc>
                      <m:accPr>
                        <m:chr m:val="̅"/>
                        <m:ctrlP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ctrlPr>
                      </m:accPr>
                      <m:e>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𝒄</m:t>
                        </m:r>
                      </m:e>
                    </m:acc>
                    <m:acc>
                      <m:accPr>
                        <m:chr m:val="̅"/>
                        <m:ctrlPr>
                          <a:rPr kumimoji="0" lang="en-US" altLang="zh-CN" sz="2000" b="1" i="1" u="none" strike="noStrike" kern="0" cap="none" spc="0" normalizeH="0" baseline="0" noProof="0" dirty="0" smtClean="0">
                            <a:ln>
                              <a:noFill/>
                            </a:ln>
                            <a:solidFill>
                              <a:srgbClr val="FF0000"/>
                            </a:solidFill>
                            <a:effectLst/>
                            <a:uLnTx/>
                            <a:uFillTx/>
                            <a:latin typeface="Cambria Math" panose="02040503050406030204" pitchFamily="18" charset="0"/>
                          </a:rPr>
                        </m:ctrlPr>
                      </m:accPr>
                      <m:e>
                        <m:r>
                          <a:rPr kumimoji="0" lang="en-US" altLang="zh-CN" sz="2000" b="1" i="1" u="none" strike="noStrike" kern="0" cap="none" spc="0" normalizeH="0" baseline="0" noProof="0" dirty="0" smtClean="0">
                            <a:ln>
                              <a:noFill/>
                            </a:ln>
                            <a:solidFill>
                              <a:srgbClr val="FF0000"/>
                            </a:solidFill>
                            <a:effectLst/>
                            <a:uLnTx/>
                            <a:uFillTx/>
                            <a:latin typeface="Cambria Math" panose="02040503050406030204" pitchFamily="18" charset="0"/>
                          </a:rPr>
                          <m:t>𝒄</m:t>
                        </m:r>
                      </m:e>
                    </m:acc>
                  </m:oMath>
                </a14:m>
                <a:r>
                  <a:rPr kumimoji="0" lang="en-US" altLang="zh-CN" sz="2000" b="1" i="0" u="none" strike="noStrike" kern="0" cap="none" spc="0" normalizeH="0" baseline="0" noProof="0" dirty="0">
                    <a:ln>
                      <a:noFill/>
                    </a:ln>
                    <a:solidFill>
                      <a:srgbClr val="0000CC"/>
                    </a:solidFill>
                    <a:effectLst/>
                    <a:uLnTx/>
                    <a:uFillTx/>
                  </a:rPr>
                  <a:t> and </a:t>
                </a:r>
                <a14:m>
                  <m:oMath xmlns:m="http://schemas.openxmlformats.org/officeDocument/2006/math">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𝒃𝒃</m:t>
                    </m:r>
                    <m:acc>
                      <m:accPr>
                        <m:chr m:val="̅"/>
                        <m:ctrlP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ctrlPr>
                      </m:accPr>
                      <m:e>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𝒃</m:t>
                        </m:r>
                      </m:e>
                    </m:acc>
                    <m:acc>
                      <m:accPr>
                        <m:chr m:val="̅"/>
                        <m:ctrlPr>
                          <a:rPr kumimoji="0" lang="en-US" altLang="zh-CN" sz="2000" b="1" i="1" u="none" strike="noStrike" kern="0" cap="none" spc="0" normalizeH="0" baseline="0" noProof="0" dirty="0" smtClean="0">
                            <a:ln>
                              <a:noFill/>
                            </a:ln>
                            <a:solidFill>
                              <a:srgbClr val="FF0000"/>
                            </a:solidFill>
                            <a:effectLst/>
                            <a:uLnTx/>
                            <a:uFillTx/>
                            <a:latin typeface="Cambria Math" panose="02040503050406030204" pitchFamily="18" charset="0"/>
                          </a:rPr>
                        </m:ctrlPr>
                      </m:accPr>
                      <m:e>
                        <m:r>
                          <a:rPr kumimoji="0" lang="en-US" altLang="zh-CN" sz="2000" b="1" i="1" u="none" strike="noStrike" kern="0" cap="none" spc="0" normalizeH="0" baseline="0" noProof="0" dirty="0" smtClean="0">
                            <a:ln>
                              <a:noFill/>
                            </a:ln>
                            <a:solidFill>
                              <a:srgbClr val="FF0000"/>
                            </a:solidFill>
                            <a:effectLst/>
                            <a:uLnTx/>
                            <a:uFillTx/>
                            <a:latin typeface="Cambria Math" panose="02040503050406030204" pitchFamily="18" charset="0"/>
                          </a:rPr>
                          <m:t>𝒃</m:t>
                        </m:r>
                      </m:e>
                    </m:acc>
                  </m:oMath>
                </a14:m>
                <a:r>
                  <a:rPr kumimoji="0" lang="en-US" altLang="zh-CN" sz="2000" b="1" i="0" u="none" strike="noStrike" kern="0" cap="none" spc="0" normalizeH="0" baseline="0" noProof="0" dirty="0">
                    <a:ln>
                      <a:noFill/>
                    </a:ln>
                    <a:solidFill>
                      <a:srgbClr val="0000CC"/>
                    </a:solidFill>
                    <a:effectLst/>
                    <a:uLnTx/>
                    <a:uFillTx/>
                  </a:rPr>
                  <a:t> ground states (</a:t>
                </a:r>
                <a14:m>
                  <m:oMath xmlns:m="http://schemas.openxmlformats.org/officeDocument/2006/math">
                    <m:r>
                      <a:rPr kumimoji="0" lang="en-US" altLang="zh-CN" sz="2000" b="1" i="1" u="none" strike="noStrike" kern="0" cap="none" spc="0" normalizeH="0" baseline="0" noProof="0">
                        <a:ln>
                          <a:noFill/>
                        </a:ln>
                        <a:solidFill>
                          <a:srgbClr val="0000CC"/>
                        </a:solidFill>
                        <a:effectLst/>
                        <a:uLnTx/>
                        <a:uFillTx/>
                        <a:latin typeface="Cambria Math" panose="02040503050406030204" pitchFamily="18" charset="0"/>
                      </a:rPr>
                      <m:t>𝑳</m:t>
                    </m:r>
                    <m:r>
                      <a:rPr kumimoji="0" lang="en-US" altLang="zh-CN" sz="2000" b="1" i="1" u="none" strike="noStrike" kern="0" cap="none" spc="0" normalizeH="0" baseline="0" noProof="0">
                        <a:ln>
                          <a:noFill/>
                        </a:ln>
                        <a:solidFill>
                          <a:srgbClr val="0000CC"/>
                        </a:solidFill>
                        <a:effectLst/>
                        <a:uLnTx/>
                        <a:uFillTx/>
                        <a:latin typeface="Cambria Math" panose="02040503050406030204" pitchFamily="18" charset="0"/>
                      </a:rPr>
                      <m:t>=</m:t>
                    </m:r>
                    <m:r>
                      <a:rPr kumimoji="0" lang="en-US" altLang="zh-CN" sz="2000" b="1" i="1" u="none" strike="noStrike" kern="0" cap="none" spc="0" normalizeH="0" baseline="0" noProof="0">
                        <a:ln>
                          <a:noFill/>
                        </a:ln>
                        <a:solidFill>
                          <a:srgbClr val="0000CC"/>
                        </a:solidFill>
                        <a:effectLst/>
                        <a:uLnTx/>
                        <a:uFillTx/>
                        <a:latin typeface="Cambria Math" panose="02040503050406030204" pitchFamily="18" charset="0"/>
                      </a:rPr>
                      <m:t>𝟎</m:t>
                    </m:r>
                  </m:oMath>
                </a14:m>
                <a:r>
                  <a:rPr kumimoji="0" lang="en-US" altLang="zh-CN" sz="2000" b="1" i="0" u="none" strike="noStrike" kern="0" cap="none" spc="0" normalizeH="0" baseline="0" noProof="0" dirty="0">
                    <a:ln>
                      <a:noFill/>
                    </a:ln>
                    <a:solidFill>
                      <a:srgbClr val="0000CC"/>
                    </a:solidFill>
                    <a:effectLst/>
                    <a:uLnTx/>
                    <a:uFillTx/>
                  </a:rPr>
                  <a:t>) in units of MeV</a:t>
                </a:r>
                <a:endParaRPr kumimoji="0" lang="zh-CN" altLang="en-US" sz="2000" b="1" i="0" u="none" strike="noStrike" kern="0" cap="none" spc="0" normalizeH="0" baseline="0" noProof="0" dirty="0">
                  <a:ln>
                    <a:noFill/>
                  </a:ln>
                  <a:solidFill>
                    <a:srgbClr val="0000CC"/>
                  </a:solidFill>
                  <a:effectLst/>
                  <a:uLnTx/>
                  <a:uFillTx/>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278017" y="152401"/>
                <a:ext cx="7244652" cy="715004"/>
              </a:xfrm>
              <a:prstGeom prst="rect">
                <a:avLst/>
              </a:prstGeom>
              <a:blipFill>
                <a:blip r:embed="rId3"/>
                <a:stretch>
                  <a:fillRect t="-2564" b="-15385"/>
                </a:stretch>
              </a:blipFill>
            </p:spPr>
            <p:txBody>
              <a:bodyPr/>
              <a:lstStyle/>
              <a:p>
                <a:r>
                  <a:rPr lang="zh-CN" altLang="en-US">
                    <a:noFill/>
                  </a:rPr>
                  <a:t> </a:t>
                </a:r>
              </a:p>
            </p:txBody>
          </p:sp>
        </mc:Fallback>
      </mc:AlternateContent>
      <p:pic>
        <p:nvPicPr>
          <p:cNvPr id="6" name="图片 5"/>
          <p:cNvPicPr>
            <a:picLocks noChangeAspect="1"/>
          </p:cNvPicPr>
          <p:nvPr/>
        </p:nvPicPr>
        <p:blipFill>
          <a:blip r:embed="rId4"/>
          <a:stretch>
            <a:fillRect/>
          </a:stretch>
        </p:blipFill>
        <p:spPr>
          <a:xfrm>
            <a:off x="278017" y="4982599"/>
            <a:ext cx="11495532" cy="1679457"/>
          </a:xfrm>
          <a:prstGeom prst="rect">
            <a:avLst/>
          </a:prstGeom>
        </p:spPr>
      </p:pic>
      <mc:AlternateContent xmlns:mc="http://schemas.openxmlformats.org/markup-compatibility/2006" xmlns:a14="http://schemas.microsoft.com/office/drawing/2010/main">
        <mc:Choice Requires="a14">
          <p:sp>
            <p:nvSpPr>
              <p:cNvPr id="7" name="文本框 6"/>
              <p:cNvSpPr txBox="1"/>
              <p:nvPr/>
            </p:nvSpPr>
            <p:spPr>
              <a:xfrm>
                <a:off x="357847" y="4553848"/>
                <a:ext cx="775994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Predicted masses (MeV) for the </a:t>
                </a:r>
                <a14:m>
                  <m:oMath xmlns:m="http://schemas.openxmlformats.org/officeDocument/2006/math">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𝑐𝑐</m:t>
                    </m:r>
                    <m:acc>
                      <m:accPr>
                        <m:chr m:val="̅"/>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𝑐</m:t>
                        </m:r>
                      </m:e>
                    </m:acc>
                    <m:acc>
                      <m:accPr>
                        <m:chr m:val="̅"/>
                        <m:ctrlP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ctrlPr>
                      </m:accPr>
                      <m:e>
                        <m: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t>𝑐</m:t>
                        </m:r>
                      </m:e>
                    </m:acc>
                  </m:oMath>
                </a14:m>
                <a:r>
                  <a:rPr kumimoji="0" lang="en-US" altLang="zh-CN" sz="1800" b="0" i="0" u="none" strike="noStrike" kern="0" cap="none" spc="0" normalizeH="0" baseline="0" noProof="0" dirty="0">
                    <a:ln>
                      <a:noFill/>
                    </a:ln>
                    <a:solidFill>
                      <a:sysClr val="windowText" lastClr="000000"/>
                    </a:solidFill>
                    <a:effectLst/>
                    <a:uLnTx/>
                    <a:uFillTx/>
                  </a:rPr>
                  <a:t> system compared with other models.</a:t>
                </a:r>
                <a:endParaRPr kumimoji="0" lang="zh-CN" altLang="en-US" sz="1800" b="0" i="0" u="none" strike="noStrike" kern="0" cap="none" spc="0" normalizeH="0" baseline="0" noProof="0" dirty="0">
                  <a:ln>
                    <a:noFill/>
                  </a:ln>
                  <a:solidFill>
                    <a:sysClr val="windowText" lastClr="000000"/>
                  </a:solidFill>
                  <a:effectLst/>
                  <a:uLnTx/>
                  <a:uFillTx/>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357847" y="4553848"/>
                <a:ext cx="7759945" cy="369332"/>
              </a:xfrm>
              <a:prstGeom prst="rect">
                <a:avLst/>
              </a:prstGeom>
              <a:blipFill>
                <a:blip r:embed="rId5"/>
                <a:stretch>
                  <a:fillRect l="-707" t="-8197" b="-24590"/>
                </a:stretch>
              </a:blipFill>
            </p:spPr>
            <p:txBody>
              <a:bodyPr/>
              <a:lstStyle/>
              <a:p>
                <a:r>
                  <a:rPr lang="zh-CN" altLang="en-US">
                    <a:noFill/>
                  </a:rPr>
                  <a:t> </a:t>
                </a:r>
              </a:p>
            </p:txBody>
          </p:sp>
        </mc:Fallback>
      </mc:AlternateContent>
      <p:sp>
        <p:nvSpPr>
          <p:cNvPr id="8" name="矩形 7"/>
          <p:cNvSpPr/>
          <p:nvPr/>
        </p:nvSpPr>
        <p:spPr bwMode="auto">
          <a:xfrm>
            <a:off x="565315" y="1526562"/>
            <a:ext cx="6318724" cy="653142"/>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9" name="矩形 8"/>
          <p:cNvSpPr/>
          <p:nvPr/>
        </p:nvSpPr>
        <p:spPr bwMode="auto">
          <a:xfrm>
            <a:off x="6780918" y="5461292"/>
            <a:ext cx="4992631" cy="508001"/>
          </a:xfrm>
          <a:prstGeom prst="rect">
            <a:avLst/>
          </a:prstGeom>
          <a:solidFill>
            <a:srgbClr val="00B0F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10" name="矩形 9"/>
          <p:cNvSpPr/>
          <p:nvPr/>
        </p:nvSpPr>
        <p:spPr bwMode="auto">
          <a:xfrm>
            <a:off x="370105" y="6245225"/>
            <a:ext cx="6410813" cy="286766"/>
          </a:xfrm>
          <a:prstGeom prst="rect">
            <a:avLst/>
          </a:prstGeom>
          <a:solidFill>
            <a:srgbClr val="00B05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11" name="文本框 10"/>
          <p:cNvSpPr txBox="1"/>
          <p:nvPr/>
        </p:nvSpPr>
        <p:spPr>
          <a:xfrm>
            <a:off x="8117792" y="4121892"/>
            <a:ext cx="402340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0000"/>
                </a:solidFill>
                <a:effectLst/>
                <a:uLnTx/>
                <a:uFillTx/>
              </a:rPr>
              <a:t>(M. S. Liu, Q. F. Lu, X. H. </a:t>
            </a:r>
            <a:r>
              <a:rPr kumimoji="0" lang="en-US" altLang="zh-CN" sz="1600" b="0" i="0" u="none" strike="noStrike" kern="0" cap="none" spc="0" normalizeH="0" baseline="0" noProof="0" dirty="0" err="1">
                <a:ln>
                  <a:noFill/>
                </a:ln>
                <a:solidFill>
                  <a:srgbClr val="FF0000"/>
                </a:solidFill>
                <a:effectLst/>
                <a:uLnTx/>
                <a:uFillTx/>
              </a:rPr>
              <a:t>Zhong</a:t>
            </a:r>
            <a:r>
              <a:rPr kumimoji="0" lang="en-US" altLang="zh-CN" sz="1600" b="0" i="0" u="none" strike="noStrike" kern="0" cap="none" spc="0" normalizeH="0" baseline="0" noProof="0" dirty="0">
                <a:ln>
                  <a:noFill/>
                </a:ln>
                <a:solidFill>
                  <a:srgbClr val="FF0000"/>
                </a:solidFill>
                <a:effectLst/>
                <a:uLnTx/>
                <a:uFillTx/>
              </a:rPr>
              <a:t> and Q. Zhao, Phys. Rev. D 100, 016006 (2019).)</a:t>
            </a:r>
            <a:endParaRPr kumimoji="0" lang="zh-CN" altLang="en-US" sz="1600" b="0" i="0" u="none" strike="noStrike" kern="0" cap="none" spc="0" normalizeH="0" baseline="0" noProof="0" dirty="0">
              <a:ln>
                <a:noFill/>
              </a:ln>
              <a:solidFill>
                <a:srgbClr val="FF0000"/>
              </a:solidFill>
              <a:effectLst/>
              <a:uLnTx/>
              <a:uFillTx/>
            </a:endParaRPr>
          </a:p>
        </p:txBody>
      </p:sp>
      <p:sp>
        <p:nvSpPr>
          <p:cNvPr id="12" name="文本框 11"/>
          <p:cNvSpPr txBox="1"/>
          <p:nvPr/>
        </p:nvSpPr>
        <p:spPr>
          <a:xfrm>
            <a:off x="7261412" y="967716"/>
            <a:ext cx="4680857" cy="3016210"/>
          </a:xfrm>
          <a:prstGeom prst="rect">
            <a:avLst/>
          </a:prstGeom>
          <a:noFill/>
        </p:spPr>
        <p:txBody>
          <a:bodyPr wrap="square" rtlCol="0">
            <a:spAutoFit/>
          </a:bodyPr>
          <a:lstStyle/>
          <a:p>
            <a:pPr marL="342900" marR="0" lvl="0" indent="-3429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rPr>
              <a:t>The confining potential contributes a positive energy and cannot be neglected. </a:t>
            </a:r>
          </a:p>
          <a:p>
            <a:pPr marL="342900" marR="0" lvl="0" indent="-3429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rPr>
              <a:t>This implies that the four-quark systems are located above the two-heavy meson thresholds. </a:t>
            </a:r>
          </a:p>
          <a:p>
            <a:pPr marL="342900" marR="0" lvl="0" indent="-3429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rPr>
              <a:t>The treatment of the confinement potential seems to distinguish models in the literature.</a:t>
            </a:r>
            <a:endParaRPr kumimoji="0" lang="zh-CN" altLang="en-US" sz="2000" b="0" i="0" u="none" strike="noStrike" kern="0" cap="none" spc="0" normalizeH="0" baseline="0" noProof="0" dirty="0">
              <a:ln>
                <a:noFill/>
              </a:ln>
              <a:solidFill>
                <a:srgbClr val="0000CC"/>
              </a:solidFill>
              <a:effectLst/>
              <a:uLnTx/>
              <a:uFillTx/>
            </a:endParaRPr>
          </a:p>
        </p:txBody>
      </p:sp>
      <p:sp>
        <p:nvSpPr>
          <p:cNvPr id="13" name="矩形 12"/>
          <p:cNvSpPr/>
          <p:nvPr/>
        </p:nvSpPr>
        <p:spPr bwMode="auto">
          <a:xfrm>
            <a:off x="565315" y="2941277"/>
            <a:ext cx="6318724" cy="725714"/>
          </a:xfrm>
          <a:prstGeom prst="rect">
            <a:avLst/>
          </a:prstGeom>
          <a:solidFill>
            <a:srgbClr val="C00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14" name="矩形 13"/>
          <p:cNvSpPr/>
          <p:nvPr/>
        </p:nvSpPr>
        <p:spPr bwMode="auto">
          <a:xfrm>
            <a:off x="565316" y="2535731"/>
            <a:ext cx="6318724" cy="401773"/>
          </a:xfrm>
          <a:prstGeom prst="rect">
            <a:avLst/>
          </a:prstGeom>
          <a:solidFill>
            <a:srgbClr val="00B05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15" name="矩形 14"/>
          <p:cNvSpPr/>
          <p:nvPr/>
        </p:nvSpPr>
        <p:spPr bwMode="auto">
          <a:xfrm>
            <a:off x="370105" y="5435379"/>
            <a:ext cx="6410813" cy="573532"/>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Tree>
    <p:extLst>
      <p:ext uri="{BB962C8B-B14F-4D97-AF65-F5344CB8AC3E}">
        <p14:creationId xmlns:p14="http://schemas.microsoft.com/office/powerpoint/2010/main" val="312214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107</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3" name="图片 2"/>
          <p:cNvPicPr>
            <a:picLocks noChangeAspect="1"/>
          </p:cNvPicPr>
          <p:nvPr/>
        </p:nvPicPr>
        <p:blipFill>
          <a:blip r:embed="rId2"/>
          <a:stretch>
            <a:fillRect/>
          </a:stretch>
        </p:blipFill>
        <p:spPr>
          <a:xfrm>
            <a:off x="311898" y="578382"/>
            <a:ext cx="11614896" cy="1939846"/>
          </a:xfrm>
          <a:prstGeom prst="rect">
            <a:avLst/>
          </a:prstGeom>
        </p:spPr>
      </p:pic>
      <p:sp>
        <p:nvSpPr>
          <p:cNvPr id="4" name="矩形 3"/>
          <p:cNvSpPr/>
          <p:nvPr/>
        </p:nvSpPr>
        <p:spPr bwMode="auto">
          <a:xfrm>
            <a:off x="2982686" y="1371599"/>
            <a:ext cx="8835891" cy="508001"/>
          </a:xfrm>
          <a:prstGeom prst="rect">
            <a:avLst/>
          </a:prstGeom>
          <a:solidFill>
            <a:srgbClr val="00B05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5" name="矩形 4"/>
          <p:cNvSpPr/>
          <p:nvPr/>
        </p:nvSpPr>
        <p:spPr>
          <a:xfrm>
            <a:off x="366006" y="3044159"/>
            <a:ext cx="11506679" cy="353943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altLang="zh-CN" sz="1600" b="0" i="0" u="none" strike="noStrike" kern="0" cap="none" spc="0" normalizeH="0" baseline="0" noProof="0" dirty="0">
                <a:ln>
                  <a:noFill/>
                </a:ln>
                <a:solidFill>
                  <a:sysClr val="windowText" lastClr="000000"/>
                </a:solidFill>
                <a:effectLst/>
                <a:uLnTx/>
                <a:uFillTx/>
              </a:rPr>
              <a:t>[11] W. Chen, H. X. Chen, X. Liu, T. G. Steele, and S. L. Zhu, </a:t>
            </a:r>
            <a:r>
              <a:rPr kumimoji="0" lang="en-US" altLang="zh-CN" sz="1600" b="0" i="0" u="none" strike="noStrike" kern="0" cap="none" spc="0" normalizeH="0" baseline="0" noProof="0" dirty="0">
                <a:ln>
                  <a:noFill/>
                </a:ln>
                <a:solidFill>
                  <a:sysClr val="windowText" lastClr="000000"/>
                </a:solidFill>
                <a:effectLst/>
                <a:uLnTx/>
                <a:uFillTx/>
              </a:rPr>
              <a:t>Phys. Lett. B 773, 247 (2017).</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Text" lastClr="000000"/>
                </a:solidFill>
                <a:effectLst/>
                <a:uLnTx/>
                <a:uFillTx/>
              </a:rPr>
              <a:t>[12] J. P. </a:t>
            </a:r>
            <a:r>
              <a:rPr kumimoji="0" lang="en-US" altLang="zh-CN" sz="1600" b="0" i="0" u="none" strike="noStrike" kern="0" cap="none" spc="0" normalizeH="0" baseline="0" noProof="0" dirty="0" err="1">
                <a:ln>
                  <a:noFill/>
                </a:ln>
                <a:solidFill>
                  <a:sysClr val="windowText" lastClr="000000"/>
                </a:solidFill>
                <a:effectLst/>
                <a:uLnTx/>
                <a:uFillTx/>
              </a:rPr>
              <a:t>Ader</a:t>
            </a:r>
            <a:r>
              <a:rPr kumimoji="0" lang="en-US" altLang="zh-CN" sz="1600" b="0" i="0" u="none" strike="noStrike" kern="0" cap="none" spc="0" normalizeH="0" baseline="0" noProof="0" dirty="0">
                <a:ln>
                  <a:noFill/>
                </a:ln>
                <a:solidFill>
                  <a:sysClr val="windowText" lastClr="000000"/>
                </a:solidFill>
                <a:effectLst/>
                <a:uLnTx/>
                <a:uFillTx/>
              </a:rPr>
              <a:t>, J.M. Richard, and P. </a:t>
            </a:r>
            <a:r>
              <a:rPr kumimoji="0" lang="en-US" altLang="zh-CN" sz="1600" b="0" i="0" u="none" strike="noStrike" kern="0" cap="none" spc="0" normalizeH="0" baseline="0" noProof="0" dirty="0" err="1">
                <a:ln>
                  <a:noFill/>
                </a:ln>
                <a:solidFill>
                  <a:sysClr val="windowText" lastClr="000000"/>
                </a:solidFill>
                <a:effectLst/>
                <a:uLnTx/>
                <a:uFillTx/>
              </a:rPr>
              <a:t>Taxil</a:t>
            </a:r>
            <a:r>
              <a:rPr kumimoji="0" lang="en-US" altLang="zh-CN" sz="1600" b="0" i="0" u="none" strike="noStrike" kern="0" cap="none" spc="0" normalizeH="0" baseline="0" noProof="0" dirty="0">
                <a:ln>
                  <a:noFill/>
                </a:ln>
                <a:solidFill>
                  <a:sysClr val="windowText" lastClr="000000"/>
                </a:solidFill>
                <a:effectLst/>
                <a:uLnTx/>
                <a:uFillTx/>
              </a:rPr>
              <a:t>, Phys. Rev. D 25, 2370 (1982),</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Text" lastClr="000000"/>
                </a:solidFill>
                <a:effectLst/>
                <a:uLnTx/>
                <a:uFillTx/>
              </a:rPr>
              <a:t>[13] Y. Iwasaki, </a:t>
            </a:r>
            <a:r>
              <a:rPr kumimoji="0" lang="en-US" altLang="zh-CN" sz="1600" b="0" i="0" u="none" strike="noStrike" kern="0" cap="none" spc="0" normalizeH="0" baseline="0" noProof="0" dirty="0" err="1">
                <a:ln>
                  <a:noFill/>
                </a:ln>
                <a:solidFill>
                  <a:sysClr val="windowText" lastClr="000000"/>
                </a:solidFill>
                <a:effectLst/>
                <a:uLnTx/>
                <a:uFillTx/>
              </a:rPr>
              <a:t>Prog</a:t>
            </a:r>
            <a:r>
              <a:rPr kumimoji="0" lang="en-US" altLang="zh-CN" sz="1600" b="0" i="0" u="none" strike="noStrike" kern="0" cap="none" spc="0" normalizeH="0" baseline="0" noProof="0" dirty="0">
                <a:ln>
                  <a:noFill/>
                </a:ln>
                <a:solidFill>
                  <a:sysClr val="windowText" lastClr="000000"/>
                </a:solidFill>
                <a:effectLst/>
                <a:uLnTx/>
                <a:uFillTx/>
              </a:rPr>
              <a:t>. </a:t>
            </a:r>
            <a:r>
              <a:rPr kumimoji="0" lang="en-US" altLang="zh-CN" sz="1600" b="0" i="0" u="none" strike="noStrike" kern="0" cap="none" spc="0" normalizeH="0" baseline="0" noProof="0" dirty="0" err="1">
                <a:ln>
                  <a:noFill/>
                </a:ln>
                <a:solidFill>
                  <a:sysClr val="windowText" lastClr="000000"/>
                </a:solidFill>
                <a:effectLst/>
                <a:uLnTx/>
                <a:uFillTx/>
              </a:rPr>
              <a:t>Theor</a:t>
            </a:r>
            <a:r>
              <a:rPr kumimoji="0" lang="en-US" altLang="zh-CN" sz="1600" b="0" i="0" u="none" strike="noStrike" kern="0" cap="none" spc="0" normalizeH="0" baseline="0" noProof="0" dirty="0">
                <a:ln>
                  <a:noFill/>
                </a:ln>
                <a:solidFill>
                  <a:sysClr val="windowText" lastClr="000000"/>
                </a:solidFill>
                <a:effectLst/>
                <a:uLnTx/>
                <a:uFillTx/>
              </a:rPr>
              <a:t>. Phys. 54, 492 (1975)</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Text" lastClr="000000"/>
                </a:solidFill>
                <a:effectLst/>
                <a:uLnTx/>
                <a:uFillTx/>
              </a:rPr>
              <a:t>[16] R. J. Lloyd and J. P. Vary, Phys. Rev. D 70, 014009 (2004)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Text" lastClr="000000"/>
                </a:solidFill>
                <a:effectLst/>
                <a:uLnTx/>
                <a:uFillTx/>
              </a:rPr>
              <a:t>[17] N. </a:t>
            </a:r>
            <a:r>
              <a:rPr kumimoji="0" lang="en-US" altLang="zh-CN" sz="1600" b="0" i="0" u="none" strike="noStrike" kern="0" cap="none" spc="0" normalizeH="0" baseline="0" noProof="0" dirty="0" err="1">
                <a:ln>
                  <a:noFill/>
                </a:ln>
                <a:solidFill>
                  <a:sysClr val="windowText" lastClr="000000"/>
                </a:solidFill>
                <a:effectLst/>
                <a:uLnTx/>
                <a:uFillTx/>
              </a:rPr>
              <a:t>Barnea</a:t>
            </a:r>
            <a:r>
              <a:rPr kumimoji="0" lang="en-US" altLang="zh-CN" sz="1600" b="0" i="0" u="none" strike="noStrike" kern="0" cap="none" spc="0" normalizeH="0" baseline="0" noProof="0" dirty="0">
                <a:ln>
                  <a:noFill/>
                </a:ln>
                <a:solidFill>
                  <a:sysClr val="windowText" lastClr="000000"/>
                </a:solidFill>
                <a:effectLst/>
                <a:uLnTx/>
                <a:uFillTx/>
              </a:rPr>
              <a:t>, J. </a:t>
            </a:r>
            <a:r>
              <a:rPr kumimoji="0" lang="en-US" altLang="zh-CN" sz="1600" b="0" i="0" u="none" strike="noStrike" kern="0" cap="none" spc="0" normalizeH="0" baseline="0" noProof="0" dirty="0" err="1">
                <a:ln>
                  <a:noFill/>
                </a:ln>
                <a:solidFill>
                  <a:sysClr val="windowText" lastClr="000000"/>
                </a:solidFill>
                <a:effectLst/>
                <a:uLnTx/>
                <a:uFillTx/>
              </a:rPr>
              <a:t>Vijande</a:t>
            </a:r>
            <a:r>
              <a:rPr kumimoji="0" lang="en-US" altLang="zh-CN" sz="1600" b="0" i="0" u="none" strike="noStrike" kern="0" cap="none" spc="0" normalizeH="0" baseline="0" noProof="0" dirty="0">
                <a:ln>
                  <a:noFill/>
                </a:ln>
                <a:solidFill>
                  <a:sysClr val="windowText" lastClr="000000"/>
                </a:solidFill>
                <a:effectLst/>
                <a:uLnTx/>
                <a:uFillTx/>
              </a:rPr>
              <a:t>, and A. </a:t>
            </a:r>
            <a:r>
              <a:rPr kumimoji="0" lang="en-US" altLang="zh-CN" sz="1600" b="0" i="0" u="none" strike="noStrike" kern="0" cap="none" spc="0" normalizeH="0" baseline="0" noProof="0" dirty="0" err="1">
                <a:ln>
                  <a:noFill/>
                </a:ln>
                <a:solidFill>
                  <a:sysClr val="windowText" lastClr="000000"/>
                </a:solidFill>
                <a:effectLst/>
                <a:uLnTx/>
                <a:uFillTx/>
              </a:rPr>
              <a:t>Valcarce</a:t>
            </a:r>
            <a:r>
              <a:rPr kumimoji="0" lang="en-US" altLang="zh-CN" sz="1600" b="0" i="0" u="none" strike="noStrike" kern="0" cap="none" spc="0" normalizeH="0" baseline="0" noProof="0" dirty="0">
                <a:ln>
                  <a:noFill/>
                </a:ln>
                <a:solidFill>
                  <a:sysClr val="windowText" lastClr="000000"/>
                </a:solidFill>
                <a:effectLst/>
                <a:uLnTx/>
                <a:uFillTx/>
              </a:rPr>
              <a:t>, Phys. Rev. D73, 054004 (2006). </a:t>
            </a:r>
          </a:p>
          <a:p>
            <a:pPr marL="0" marR="0" lvl="0" indent="0" defTabSz="914400" eaLnBrk="1" fontAlgn="auto" latinLnBrk="0" hangingPunct="1">
              <a:lnSpc>
                <a:spcPct val="100000"/>
              </a:lnSpc>
              <a:spcBef>
                <a:spcPts val="0"/>
              </a:spcBef>
              <a:spcAft>
                <a:spcPts val="0"/>
              </a:spcAft>
              <a:buClrTx/>
              <a:buSzTx/>
              <a:buFontTx/>
              <a:buNone/>
              <a:tabLst/>
              <a:defRPr/>
            </a:pPr>
            <a:r>
              <a:rPr kumimoji="0" lang="it-IT" altLang="zh-CN" sz="1600" b="0" i="0" u="none" strike="noStrike" kern="0" cap="none" spc="0" normalizeH="0" baseline="0" noProof="0" dirty="0">
                <a:ln>
                  <a:noFill/>
                </a:ln>
                <a:solidFill>
                  <a:sysClr val="windowText" lastClr="000000"/>
                </a:solidFill>
                <a:effectLst/>
                <a:uLnTx/>
                <a:uFillTx/>
              </a:rPr>
              <a:t>[21] M. N. Anwar, J. Ferretti, F. K. Guo, E. Santopinto, and B. S. </a:t>
            </a:r>
            <a:r>
              <a:rPr kumimoji="0" lang="en-US" altLang="zh-CN" sz="1600" b="0" i="0" u="none" strike="noStrike" kern="0" cap="none" spc="0" normalizeH="0" baseline="0" noProof="0" dirty="0">
                <a:ln>
                  <a:noFill/>
                </a:ln>
                <a:solidFill>
                  <a:sysClr val="windowText" lastClr="000000"/>
                </a:solidFill>
                <a:effectLst/>
                <a:uLnTx/>
                <a:uFillTx/>
              </a:rPr>
              <a:t>Zou, </a:t>
            </a:r>
            <a:r>
              <a:rPr kumimoji="0" lang="fr-FR" altLang="zh-CN" sz="1600" b="0" i="0" u="none" strike="noStrike" kern="0" cap="none" spc="0" normalizeH="0" baseline="0" noProof="0" dirty="0">
                <a:ln>
                  <a:noFill/>
                </a:ln>
                <a:solidFill>
                  <a:sysClr val="windowText" lastClr="000000"/>
                </a:solidFill>
                <a:effectLst/>
                <a:uLnTx/>
                <a:uFillTx/>
              </a:rPr>
              <a:t>Eur. Phys. J. C 78, 647 (2018).</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Text" lastClr="000000"/>
                </a:solidFill>
                <a:effectLst/>
                <a:uLnTx/>
                <a:uFillTx/>
              </a:rPr>
              <a:t>[22] M. </a:t>
            </a:r>
            <a:r>
              <a:rPr kumimoji="0" lang="en-US" altLang="zh-CN" sz="1600" b="0" i="0" u="none" strike="noStrike" kern="0" cap="none" spc="0" normalizeH="0" baseline="0" noProof="0" dirty="0" err="1">
                <a:ln>
                  <a:noFill/>
                </a:ln>
                <a:solidFill>
                  <a:sysClr val="windowText" lastClr="000000"/>
                </a:solidFill>
                <a:effectLst/>
                <a:uLnTx/>
                <a:uFillTx/>
              </a:rPr>
              <a:t>Karliner</a:t>
            </a:r>
            <a:r>
              <a:rPr kumimoji="0" lang="en-US" altLang="zh-CN" sz="1600" b="0" i="0" u="none" strike="noStrike" kern="0" cap="none" spc="0" normalizeH="0" baseline="0" noProof="0" dirty="0">
                <a:ln>
                  <a:noFill/>
                </a:ln>
                <a:solidFill>
                  <a:sysClr val="windowText" lastClr="000000"/>
                </a:solidFill>
                <a:effectLst/>
                <a:uLnTx/>
                <a:uFillTx/>
              </a:rPr>
              <a:t>, S. </a:t>
            </a:r>
            <a:r>
              <a:rPr kumimoji="0" lang="en-US" altLang="zh-CN" sz="1600" b="0" i="0" u="none" strike="noStrike" kern="0" cap="none" spc="0" normalizeH="0" baseline="0" noProof="0" dirty="0" err="1">
                <a:ln>
                  <a:noFill/>
                </a:ln>
                <a:solidFill>
                  <a:sysClr val="windowText" lastClr="000000"/>
                </a:solidFill>
                <a:effectLst/>
                <a:uLnTx/>
                <a:uFillTx/>
              </a:rPr>
              <a:t>Nussinov</a:t>
            </a:r>
            <a:r>
              <a:rPr kumimoji="0" lang="en-US" altLang="zh-CN" sz="1600" b="0" i="0" u="none" strike="noStrike" kern="0" cap="none" spc="0" normalizeH="0" baseline="0" noProof="0" dirty="0">
                <a:ln>
                  <a:noFill/>
                </a:ln>
                <a:solidFill>
                  <a:sysClr val="windowText" lastClr="000000"/>
                </a:solidFill>
                <a:effectLst/>
                <a:uLnTx/>
                <a:uFillTx/>
              </a:rPr>
              <a:t>, and J. L. </a:t>
            </a:r>
            <a:r>
              <a:rPr kumimoji="0" lang="en-US" altLang="zh-CN" sz="1600" b="0" i="0" u="none" strike="noStrike" kern="0" cap="none" spc="0" normalizeH="0" baseline="0" noProof="0" dirty="0" err="1">
                <a:ln>
                  <a:noFill/>
                </a:ln>
                <a:solidFill>
                  <a:sysClr val="windowText" lastClr="000000"/>
                </a:solidFill>
                <a:effectLst/>
                <a:uLnTx/>
                <a:uFillTx/>
              </a:rPr>
              <a:t>Rosner</a:t>
            </a:r>
            <a:r>
              <a:rPr kumimoji="0" lang="en-US" altLang="zh-CN" sz="1600" b="0" i="0" u="none" strike="noStrike" kern="0" cap="none" spc="0" normalizeH="0" baseline="0" noProof="0" dirty="0">
                <a:ln>
                  <a:noFill/>
                </a:ln>
                <a:solidFill>
                  <a:sysClr val="windowText" lastClr="000000"/>
                </a:solidFill>
                <a:effectLst/>
                <a:uLnTx/>
                <a:uFillTx/>
              </a:rPr>
              <a:t>, Phys. Rev. D 95, 034011 (2017).</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Text" lastClr="000000"/>
                </a:solidFill>
                <a:effectLst/>
                <a:uLnTx/>
                <a:uFillTx/>
              </a:rPr>
              <a:t>[23] Y. Bai, S. Lu, and J. Osborne, arXiv:1612.00012.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Text" lastClr="000000"/>
                </a:solidFill>
                <a:effectLst/>
                <a:uLnTx/>
                <a:uFillTx/>
              </a:rPr>
              <a:t>[24] A. V. </a:t>
            </a:r>
            <a:r>
              <a:rPr kumimoji="0" lang="en-US" altLang="zh-CN" sz="1600" b="0" i="0" u="none" strike="noStrike" kern="0" cap="none" spc="0" normalizeH="0" baseline="0" noProof="0" dirty="0" err="1">
                <a:ln>
                  <a:noFill/>
                </a:ln>
                <a:solidFill>
                  <a:sysClr val="windowText" lastClr="000000"/>
                </a:solidFill>
                <a:effectLst/>
                <a:uLnTx/>
                <a:uFillTx/>
              </a:rPr>
              <a:t>Berezhnoy</a:t>
            </a:r>
            <a:r>
              <a:rPr kumimoji="0" lang="en-US" altLang="zh-CN" sz="1600" b="0" i="0" u="none" strike="noStrike" kern="0" cap="none" spc="0" normalizeH="0" baseline="0" noProof="0" dirty="0">
                <a:ln>
                  <a:noFill/>
                </a:ln>
                <a:solidFill>
                  <a:sysClr val="windowText" lastClr="000000"/>
                </a:solidFill>
                <a:effectLst/>
                <a:uLnTx/>
                <a:uFillTx/>
              </a:rPr>
              <a:t>, A. V. </a:t>
            </a:r>
            <a:r>
              <a:rPr kumimoji="0" lang="en-US" altLang="zh-CN" sz="1600" b="0" i="0" u="none" strike="noStrike" kern="0" cap="none" spc="0" normalizeH="0" baseline="0" noProof="0" dirty="0" err="1">
                <a:ln>
                  <a:noFill/>
                </a:ln>
                <a:solidFill>
                  <a:sysClr val="windowText" lastClr="000000"/>
                </a:solidFill>
                <a:effectLst/>
                <a:uLnTx/>
                <a:uFillTx/>
              </a:rPr>
              <a:t>Luchinsky</a:t>
            </a:r>
            <a:r>
              <a:rPr kumimoji="0" lang="en-US" altLang="zh-CN" sz="1600" b="0" i="0" u="none" strike="noStrike" kern="0" cap="none" spc="0" normalizeH="0" baseline="0" noProof="0" dirty="0">
                <a:ln>
                  <a:noFill/>
                </a:ln>
                <a:solidFill>
                  <a:sysClr val="windowText" lastClr="000000"/>
                </a:solidFill>
                <a:effectLst/>
                <a:uLnTx/>
                <a:uFillTx/>
              </a:rPr>
              <a:t>, and A. A. </a:t>
            </a:r>
            <a:r>
              <a:rPr kumimoji="0" lang="en-US" altLang="zh-CN" sz="1600" b="0" i="0" u="none" strike="noStrike" kern="0" cap="none" spc="0" normalizeH="0" baseline="0" noProof="0" dirty="0" err="1">
                <a:ln>
                  <a:noFill/>
                </a:ln>
                <a:solidFill>
                  <a:sysClr val="windowText" lastClr="000000"/>
                </a:solidFill>
                <a:effectLst/>
                <a:uLnTx/>
                <a:uFillTx/>
              </a:rPr>
              <a:t>Novoselov</a:t>
            </a:r>
            <a:r>
              <a:rPr kumimoji="0" lang="en-US" altLang="zh-CN" sz="1600" b="0" i="0" u="none" strike="noStrike" kern="0" cap="none" spc="0" normalizeH="0" baseline="0" noProof="0" dirty="0">
                <a:ln>
                  <a:noFill/>
                </a:ln>
                <a:solidFill>
                  <a:sysClr val="windowText" lastClr="000000"/>
                </a:solidFill>
                <a:effectLst/>
                <a:uLnTx/>
                <a:uFillTx/>
              </a:rPr>
              <a:t>, Phys. Rev. D 86, 034004 (2012).</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Text" lastClr="000000"/>
                </a:solidFill>
                <a:effectLst/>
                <a:uLnTx/>
                <a:uFillTx/>
              </a:rPr>
              <a:t>[25] Z. G. Wang, Eur. Phys. J. C 77, 432 (2017).</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Text" lastClr="000000"/>
                </a:solidFill>
                <a:effectLst/>
                <a:uLnTx/>
                <a:uFillTx/>
              </a:rPr>
              <a:t>[26] Z. G. Wang and Z. Y. Di, arXiv:1807.08520.</a:t>
            </a:r>
          </a:p>
          <a:p>
            <a:pPr marL="0" marR="0" lvl="0" indent="0" defTabSz="914400" eaLnBrk="1" fontAlgn="auto" latinLnBrk="0" hangingPunct="1">
              <a:lnSpc>
                <a:spcPct val="100000"/>
              </a:lnSpc>
              <a:spcBef>
                <a:spcPts val="0"/>
              </a:spcBef>
              <a:spcAft>
                <a:spcPts val="0"/>
              </a:spcAft>
              <a:buClrTx/>
              <a:buSzTx/>
              <a:buFontTx/>
              <a:buNone/>
              <a:tabLst/>
              <a:defRPr/>
            </a:pPr>
            <a:r>
              <a:rPr kumimoji="0" lang="it-IT" altLang="zh-CN" sz="1600" b="0" i="0" u="none" strike="noStrike" kern="0" cap="none" spc="0" normalizeH="0" baseline="0" noProof="0" dirty="0">
                <a:ln>
                  <a:noFill/>
                </a:ln>
                <a:solidFill>
                  <a:sysClr val="windowText" lastClr="000000"/>
                </a:solidFill>
                <a:effectLst/>
                <a:uLnTx/>
                <a:uFillTx/>
              </a:rPr>
              <a:t>[27] V. R. Debastiani and F. S. Navarra, </a:t>
            </a:r>
            <a:r>
              <a:rPr kumimoji="0" lang="en-US" altLang="zh-CN" sz="1600" b="0" i="0" u="none" strike="noStrike" kern="0" cap="none" spc="0" normalizeH="0" baseline="0" noProof="0" dirty="0">
                <a:ln>
                  <a:noFill/>
                </a:ln>
                <a:solidFill>
                  <a:sysClr val="windowText" lastClr="000000"/>
                </a:solidFill>
                <a:effectLst/>
                <a:uLnTx/>
                <a:uFillTx/>
              </a:rPr>
              <a:t>Chin. Phys. C 43, 013105 (2019).</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Text" lastClr="000000"/>
                </a:solidFill>
                <a:effectLst/>
                <a:uLnTx/>
                <a:uFillTx/>
              </a:rPr>
              <a:t>[29] J. Wu, Y. R. Liu, K. Chen, X. Liu, and S. L. Zhu, Phys. Rev. D 97, 094015 (2018).</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Text" lastClr="000000"/>
                </a:solidFill>
                <a:effectLst/>
                <a:uLnTx/>
                <a:uFillTx/>
              </a:rPr>
              <a:t>[30] C. Hughes, E. </a:t>
            </a:r>
            <a:r>
              <a:rPr kumimoji="0" lang="en-US" altLang="zh-CN" sz="1600" b="0" i="0" u="none" strike="noStrike" kern="0" cap="none" spc="0" normalizeH="0" baseline="0" noProof="0" dirty="0" err="1">
                <a:ln>
                  <a:noFill/>
                </a:ln>
                <a:solidFill>
                  <a:sysClr val="windowText" lastClr="000000"/>
                </a:solidFill>
                <a:effectLst/>
                <a:uLnTx/>
                <a:uFillTx/>
              </a:rPr>
              <a:t>Eichten</a:t>
            </a:r>
            <a:r>
              <a:rPr kumimoji="0" lang="en-US" altLang="zh-CN" sz="1600" b="0" i="0" u="none" strike="noStrike" kern="0" cap="none" spc="0" normalizeH="0" baseline="0" noProof="0" dirty="0">
                <a:ln>
                  <a:noFill/>
                </a:ln>
                <a:solidFill>
                  <a:sysClr val="windowText" lastClr="000000"/>
                </a:solidFill>
                <a:effectLst/>
                <a:uLnTx/>
                <a:uFillTx/>
              </a:rPr>
              <a:t>, and C. T. H. Davies, Phys. Rev. D 97, 054505 (2018).</a:t>
            </a:r>
            <a:endParaRPr kumimoji="0" lang="zh-CN" altLang="en-US" sz="1600" b="0" i="0" u="none" strike="noStrike" kern="0" cap="none" spc="0" normalizeH="0" baseline="0" noProof="0" dirty="0">
              <a:ln>
                <a:noFill/>
              </a:ln>
              <a:solidFill>
                <a:sysClr val="windowText" lastClr="000000"/>
              </a:solidFill>
              <a:effectLst/>
              <a:uLnTx/>
              <a:uFillTx/>
            </a:endParaRPr>
          </a:p>
        </p:txBody>
      </p:sp>
      <p:sp>
        <p:nvSpPr>
          <p:cNvPr id="6" name="矩形 5"/>
          <p:cNvSpPr/>
          <p:nvPr/>
        </p:nvSpPr>
        <p:spPr bwMode="auto">
          <a:xfrm>
            <a:off x="311898" y="1371598"/>
            <a:ext cx="4935016" cy="508001"/>
          </a:xfrm>
          <a:prstGeom prst="rect">
            <a:avLst/>
          </a:prstGeom>
          <a:solidFill>
            <a:srgbClr val="00B0F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Tree>
    <p:extLst>
      <p:ext uri="{BB962C8B-B14F-4D97-AF65-F5344CB8AC3E}">
        <p14:creationId xmlns:p14="http://schemas.microsoft.com/office/powerpoint/2010/main" val="67784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108</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3" name="图片 2"/>
          <p:cNvPicPr>
            <a:picLocks noChangeAspect="1"/>
          </p:cNvPicPr>
          <p:nvPr/>
        </p:nvPicPr>
        <p:blipFill>
          <a:blip r:embed="rId2"/>
          <a:stretch>
            <a:fillRect/>
          </a:stretch>
        </p:blipFill>
        <p:spPr>
          <a:xfrm>
            <a:off x="531662" y="1052721"/>
            <a:ext cx="6483328" cy="4196328"/>
          </a:xfrm>
          <a:prstGeom prst="rect">
            <a:avLst/>
          </a:prstGeom>
        </p:spPr>
      </p:pic>
      <mc:AlternateContent xmlns:mc="http://schemas.openxmlformats.org/markup-compatibility/2006" xmlns:a14="http://schemas.microsoft.com/office/drawing/2010/main">
        <mc:Choice Requires="a14">
          <p:sp>
            <p:nvSpPr>
              <p:cNvPr id="4" name="文本框 3"/>
              <p:cNvSpPr txBox="1"/>
              <p:nvPr/>
            </p:nvSpPr>
            <p:spPr>
              <a:xfrm>
                <a:off x="473605" y="348342"/>
                <a:ext cx="8518999" cy="46980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0000CC"/>
                    </a:solidFill>
                    <a:effectLst/>
                    <a:uLnTx/>
                    <a:uFillTx/>
                  </a:rPr>
                  <a:t>Predicted mass spectra for the </a:t>
                </a:r>
                <a14:m>
                  <m:oMath xmlns:m="http://schemas.openxmlformats.org/officeDocument/2006/math">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𝑐𝑐</m:t>
                    </m:r>
                    <m:acc>
                      <m:accPr>
                        <m:chr m:val="̅"/>
                        <m:ctrlP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𝑐</m:t>
                        </m:r>
                      </m:e>
                    </m:acc>
                    <m:acc>
                      <m:accPr>
                        <m:chr m:val="̅"/>
                        <m:ctrlPr>
                          <a:rPr kumimoji="0" lang="en-US" altLang="zh-CN" sz="2400" b="0" i="1" u="none" strike="noStrike" kern="0" cap="none" spc="0" normalizeH="0" baseline="0" noProof="0" dirty="0" smtClean="0">
                            <a:ln>
                              <a:noFill/>
                            </a:ln>
                            <a:solidFill>
                              <a:srgbClr val="FF0000"/>
                            </a:solidFill>
                            <a:effectLst/>
                            <a:uLnTx/>
                            <a:uFillTx/>
                            <a:latin typeface="Cambria Math" panose="02040503050406030204" pitchFamily="18" charset="0"/>
                          </a:rPr>
                        </m:ctrlPr>
                      </m:accPr>
                      <m:e>
                        <m:r>
                          <a:rPr kumimoji="0" lang="en-US" altLang="zh-CN" sz="2400" b="0" i="1" u="none" strike="noStrike" kern="0" cap="none" spc="0" normalizeH="0" baseline="0" noProof="0" dirty="0" smtClean="0">
                            <a:ln>
                              <a:noFill/>
                            </a:ln>
                            <a:solidFill>
                              <a:srgbClr val="FF0000"/>
                            </a:solidFill>
                            <a:effectLst/>
                            <a:uLnTx/>
                            <a:uFillTx/>
                            <a:latin typeface="Cambria Math" panose="02040503050406030204" pitchFamily="18" charset="0"/>
                          </a:rPr>
                          <m:t>𝑐</m:t>
                        </m:r>
                      </m:e>
                    </m:acc>
                  </m:oMath>
                </a14:m>
                <a:r>
                  <a:rPr kumimoji="0" lang="en-US" altLang="zh-CN" sz="2400" b="0" i="0" u="none" strike="noStrike" kern="0" cap="none" spc="0" normalizeH="0" baseline="0" noProof="0" dirty="0">
                    <a:ln>
                      <a:noFill/>
                    </a:ln>
                    <a:solidFill>
                      <a:srgbClr val="0000CC"/>
                    </a:solidFill>
                    <a:effectLst/>
                    <a:uLnTx/>
                    <a:uFillTx/>
                  </a:rPr>
                  <a:t>, </a:t>
                </a:r>
                <a14:m>
                  <m:oMath xmlns:m="http://schemas.openxmlformats.org/officeDocument/2006/math">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𝑏𝑏</m:t>
                    </m:r>
                    <m:acc>
                      <m:accPr>
                        <m:chr m:val="̅"/>
                        <m:ctrlP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𝑏</m:t>
                        </m:r>
                      </m:e>
                    </m:acc>
                    <m:acc>
                      <m:accPr>
                        <m:chr m:val="̅"/>
                        <m:ctrlPr>
                          <a:rPr kumimoji="0" lang="en-US" altLang="zh-CN" sz="2400" b="0" i="1" u="none" strike="noStrike" kern="0" cap="none" spc="0" normalizeH="0" baseline="0" noProof="0" dirty="0" smtClean="0">
                            <a:ln>
                              <a:noFill/>
                            </a:ln>
                            <a:solidFill>
                              <a:srgbClr val="0000CC"/>
                            </a:solidFill>
                            <a:effectLst/>
                            <a:uLnTx/>
                            <a:uFillTx/>
                            <a:latin typeface="Cambria Math" panose="02040503050406030204" pitchFamily="18" charset="0"/>
                          </a:rPr>
                        </m:ctrlPr>
                      </m:accPr>
                      <m:e>
                        <m:r>
                          <a:rPr kumimoji="0" lang="en-US" altLang="zh-CN" sz="2400" b="0" i="1" u="none" strike="noStrike" kern="0" cap="none" spc="0" normalizeH="0" baseline="0" noProof="0" dirty="0" smtClean="0">
                            <a:ln>
                              <a:noFill/>
                            </a:ln>
                            <a:solidFill>
                              <a:srgbClr val="0000CC"/>
                            </a:solidFill>
                            <a:effectLst/>
                            <a:uLnTx/>
                            <a:uFillTx/>
                            <a:latin typeface="Cambria Math" panose="02040503050406030204" pitchFamily="18" charset="0"/>
                          </a:rPr>
                          <m:t>𝑏</m:t>
                        </m:r>
                      </m:e>
                    </m:acc>
                  </m:oMath>
                </a14:m>
                <a:r>
                  <a:rPr kumimoji="0" lang="en-US" altLang="zh-CN" sz="2400" b="0" i="0" u="none" strike="noStrike" kern="0" cap="none" spc="0" normalizeH="0" baseline="0" noProof="0" dirty="0">
                    <a:ln>
                      <a:noFill/>
                    </a:ln>
                    <a:solidFill>
                      <a:srgbClr val="0000CC"/>
                    </a:solidFill>
                    <a:effectLst/>
                    <a:uLnTx/>
                    <a:uFillTx/>
                  </a:rPr>
                  <a:t> and </a:t>
                </a:r>
                <a14:m>
                  <m:oMath xmlns:m="http://schemas.openxmlformats.org/officeDocument/2006/math">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𝑏𝑏</m:t>
                    </m:r>
                    <m:acc>
                      <m:accPr>
                        <m:chr m:val="̅"/>
                        <m:ctrlP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srgbClr val="0000CC"/>
                            </a:solidFill>
                            <a:effectLst/>
                            <a:uLnTx/>
                            <a:uFillTx/>
                            <a:latin typeface="Cambria Math" panose="02040503050406030204" pitchFamily="18" charset="0"/>
                          </a:rPr>
                          <m:t>𝑐</m:t>
                        </m:r>
                      </m:e>
                    </m:acc>
                    <m:acc>
                      <m:accPr>
                        <m:chr m:val="̅"/>
                        <m:ctrlPr>
                          <a:rPr kumimoji="0" lang="en-US" altLang="zh-CN" sz="2400" b="0" i="1" u="none" strike="noStrike" kern="0" cap="none" spc="0" normalizeH="0" baseline="0" noProof="0" dirty="0" smtClean="0">
                            <a:ln>
                              <a:noFill/>
                            </a:ln>
                            <a:solidFill>
                              <a:srgbClr val="0000CC"/>
                            </a:solidFill>
                            <a:effectLst/>
                            <a:uLnTx/>
                            <a:uFillTx/>
                            <a:latin typeface="Cambria Math" panose="02040503050406030204" pitchFamily="18" charset="0"/>
                          </a:rPr>
                        </m:ctrlPr>
                      </m:accPr>
                      <m:e>
                        <m:r>
                          <a:rPr kumimoji="0" lang="en-US" altLang="zh-CN" sz="2400" b="0" i="1" u="none" strike="noStrike" kern="0" cap="none" spc="0" normalizeH="0" baseline="0" noProof="0" dirty="0" smtClean="0">
                            <a:ln>
                              <a:noFill/>
                            </a:ln>
                            <a:solidFill>
                              <a:srgbClr val="0000CC"/>
                            </a:solidFill>
                            <a:effectLst/>
                            <a:uLnTx/>
                            <a:uFillTx/>
                            <a:latin typeface="Cambria Math" panose="02040503050406030204" pitchFamily="18" charset="0"/>
                          </a:rPr>
                          <m:t>𝑐</m:t>
                        </m:r>
                      </m:e>
                    </m:acc>
                  </m:oMath>
                </a14:m>
                <a:r>
                  <a:rPr kumimoji="0" lang="en-US" altLang="zh-CN" sz="2400" b="0" i="0" u="none" strike="noStrike" kern="0" cap="none" spc="0" normalizeH="0" baseline="0" noProof="0" dirty="0">
                    <a:ln>
                      <a:noFill/>
                    </a:ln>
                    <a:solidFill>
                      <a:srgbClr val="0000CC"/>
                    </a:solidFill>
                    <a:effectLst/>
                    <a:uLnTx/>
                    <a:uFillTx/>
                  </a:rPr>
                  <a:t> systems.</a:t>
                </a:r>
                <a:endParaRPr kumimoji="0" lang="zh-CN" altLang="en-US" sz="2400" b="0" i="0" u="none" strike="noStrike" kern="0" cap="none" spc="0" normalizeH="0" baseline="0" noProof="0" dirty="0">
                  <a:ln>
                    <a:noFill/>
                  </a:ln>
                  <a:solidFill>
                    <a:srgbClr val="0000CC"/>
                  </a:solidFill>
                  <a:effectLst/>
                  <a:uLnTx/>
                  <a:uFillTx/>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473605" y="348342"/>
                <a:ext cx="8518999" cy="469809"/>
              </a:xfrm>
              <a:prstGeom prst="rect">
                <a:avLst/>
              </a:prstGeom>
              <a:blipFill>
                <a:blip r:embed="rId3"/>
                <a:stretch>
                  <a:fillRect l="-1145" t="-7792" r="-72" b="-2987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582462" y="5341206"/>
                <a:ext cx="11350842" cy="709938"/>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rPr>
                  <a:t>For </a:t>
                </a:r>
                <a14:m>
                  <m:oMath xmlns:m="http://schemas.openxmlformats.org/officeDocument/2006/math">
                    <m:sSup>
                      <m:sSupPr>
                        <m:ctrlP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ctrlPr>
                      </m:sSupPr>
                      <m:e>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𝐽</m:t>
                        </m:r>
                      </m:e>
                      <m:sup>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𝑃𝐶</m:t>
                        </m:r>
                      </m:sup>
                    </m:sSup>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m:t>
                    </m:r>
                    <m:sSup>
                      <m:sSupPr>
                        <m:ctrlP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ctrlPr>
                      </m:sSupPr>
                      <m:e>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0</m:t>
                        </m:r>
                      </m:e>
                      <m:sup>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m:t>
                        </m:r>
                      </m:sup>
                    </m:sSup>
                  </m:oMath>
                </a14:m>
                <a:r>
                  <a:rPr kumimoji="0" lang="en-US" altLang="zh-CN" sz="2000" b="0" i="0" u="none" strike="noStrike" kern="0" cap="none" spc="0" normalizeH="0" baseline="0" noProof="0" dirty="0">
                    <a:ln>
                      <a:noFill/>
                    </a:ln>
                    <a:solidFill>
                      <a:srgbClr val="0000CC"/>
                    </a:solidFill>
                    <a:effectLst/>
                    <a:uLnTx/>
                    <a:uFillTx/>
                  </a:rPr>
                  <a:t>, the transition between color representations </a:t>
                </a:r>
                <a14:m>
                  <m:oMath xmlns:m="http://schemas.openxmlformats.org/officeDocument/2006/math">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𝟔</m:t>
                    </m:r>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m:t>
                    </m:r>
                    <m:acc>
                      <m:accPr>
                        <m:chr m:val="̅"/>
                        <m:ctrlP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ctrlPr>
                      </m:accPr>
                      <m:e>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𝟔</m:t>
                        </m:r>
                      </m:e>
                    </m:acc>
                  </m:oMath>
                </a14:m>
                <a:r>
                  <a:rPr kumimoji="0" lang="zh-CN" altLang="en-US" sz="2000" b="0" i="0" u="none" strike="noStrike" kern="0" cap="none" spc="0" normalizeH="0" baseline="0" noProof="0" dirty="0">
                    <a:ln>
                      <a:noFill/>
                    </a:ln>
                    <a:solidFill>
                      <a:srgbClr val="0000CC"/>
                    </a:solidFill>
                    <a:effectLst/>
                    <a:uLnTx/>
                    <a:uFillTx/>
                  </a:rPr>
                  <a:t> </a:t>
                </a:r>
                <a:r>
                  <a:rPr kumimoji="0" lang="en-US" altLang="zh-CN" sz="2000" b="0" i="0" u="none" strike="noStrike" kern="0" cap="none" spc="0" normalizeH="0" baseline="0" noProof="0" dirty="0">
                    <a:ln>
                      <a:noFill/>
                    </a:ln>
                    <a:solidFill>
                      <a:srgbClr val="0000CC"/>
                    </a:solidFill>
                    <a:effectLst/>
                    <a:uLnTx/>
                    <a:uFillTx/>
                  </a:rPr>
                  <a:t>and </a:t>
                </a:r>
                <a14:m>
                  <m:oMath xmlns:m="http://schemas.openxmlformats.org/officeDocument/2006/math">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𝟑</m:t>
                    </m:r>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m:t>
                    </m:r>
                    <m:acc>
                      <m:accPr>
                        <m:chr m:val="̅"/>
                        <m:ctrlP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ctrlPr>
                      </m:accPr>
                      <m:e>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𝟑</m:t>
                        </m:r>
                      </m:e>
                    </m:acc>
                  </m:oMath>
                </a14:m>
                <a:r>
                  <a:rPr kumimoji="0" lang="zh-CN" altLang="en-US" sz="2000" b="0" i="0" u="none" strike="noStrike" kern="0" cap="none" spc="0" normalizeH="0" baseline="0" noProof="0" dirty="0">
                    <a:ln>
                      <a:noFill/>
                    </a:ln>
                    <a:solidFill>
                      <a:srgbClr val="0000CC"/>
                    </a:solidFill>
                    <a:effectLst/>
                    <a:uLnTx/>
                    <a:uFillTx/>
                  </a:rPr>
                  <a:t> </a:t>
                </a:r>
                <a:r>
                  <a:rPr kumimoji="0" lang="en-US" altLang="zh-CN" sz="2000" b="0" i="0" u="none" strike="noStrike" kern="0" cap="none" spc="0" normalizeH="0" baseline="0" noProof="0" dirty="0">
                    <a:ln>
                      <a:noFill/>
                    </a:ln>
                    <a:solidFill>
                      <a:srgbClr val="0000CC"/>
                    </a:solidFill>
                    <a:effectLst/>
                    <a:uLnTx/>
                    <a:uFillTx/>
                  </a:rPr>
                  <a:t>seems to be small.</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rPr>
                  <a:t>For </a:t>
                </a:r>
                <a14:m>
                  <m:oMath xmlns:m="http://schemas.openxmlformats.org/officeDocument/2006/math">
                    <m:sSup>
                      <m:sSupPr>
                        <m:ctrlP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ctrlPr>
                      </m:sSupPr>
                      <m:e>
                        <m:r>
                          <a:rPr kumimoji="0" lang="en-US" altLang="zh-CN" sz="2000" b="0" i="1" u="none" strike="noStrike" kern="0" cap="none" spc="0" normalizeH="0" baseline="0" noProof="0">
                            <a:ln>
                              <a:noFill/>
                            </a:ln>
                            <a:solidFill>
                              <a:srgbClr val="FF0000"/>
                            </a:solidFill>
                            <a:effectLst/>
                            <a:uLnTx/>
                            <a:uFillTx/>
                            <a:latin typeface="Cambria Math" panose="02040503050406030204" pitchFamily="18" charset="0"/>
                          </a:rPr>
                          <m:t>𝐽</m:t>
                        </m:r>
                      </m:e>
                      <m:sup>
                        <m:r>
                          <a:rPr kumimoji="0" lang="en-US" altLang="zh-CN" sz="2000" b="0" i="1" u="none" strike="noStrike" kern="0" cap="none" spc="0" normalizeH="0" baseline="0" noProof="0">
                            <a:ln>
                              <a:noFill/>
                            </a:ln>
                            <a:solidFill>
                              <a:srgbClr val="FF0000"/>
                            </a:solidFill>
                            <a:effectLst/>
                            <a:uLnTx/>
                            <a:uFillTx/>
                            <a:latin typeface="Cambria Math" panose="02040503050406030204" pitchFamily="18" charset="0"/>
                          </a:rPr>
                          <m:t>𝑃𝐶</m:t>
                        </m:r>
                      </m:sup>
                    </m:sSup>
                    <m:r>
                      <a:rPr kumimoji="0" lang="en-US" altLang="zh-CN" sz="2000" b="0" i="1" u="none" strike="noStrike" kern="0" cap="none" spc="0" normalizeH="0" baseline="0" noProof="0">
                        <a:ln>
                          <a:noFill/>
                        </a:ln>
                        <a:solidFill>
                          <a:srgbClr val="FF0000"/>
                        </a:solidFill>
                        <a:effectLst/>
                        <a:uLnTx/>
                        <a:uFillTx/>
                        <a:latin typeface="Cambria Math" panose="02040503050406030204" pitchFamily="18" charset="0"/>
                      </a:rPr>
                      <m:t>=</m:t>
                    </m:r>
                    <m:sSup>
                      <m:sSupPr>
                        <m:ctrlPr>
                          <a:rPr kumimoji="0" lang="en-US" altLang="zh-CN" sz="2000" b="0" i="1" u="none" strike="noStrike" kern="0" cap="none" spc="0" normalizeH="0" baseline="0" noProof="0">
                            <a:ln>
                              <a:noFill/>
                            </a:ln>
                            <a:solidFill>
                              <a:srgbClr val="FF0000"/>
                            </a:solidFill>
                            <a:effectLst/>
                            <a:uLnTx/>
                            <a:uFillTx/>
                            <a:latin typeface="Cambria Math" panose="02040503050406030204" pitchFamily="18" charset="0"/>
                          </a:rPr>
                        </m:ctrlPr>
                      </m:sSupPr>
                      <m:e>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2</m:t>
                        </m:r>
                      </m:e>
                      <m:sup>
                        <m:r>
                          <a:rPr kumimoji="0" lang="en-US" altLang="zh-CN" sz="2000" b="0" i="1" u="none" strike="noStrike" kern="0" cap="none" spc="0" normalizeH="0" baseline="0" noProof="0">
                            <a:ln>
                              <a:noFill/>
                            </a:ln>
                            <a:solidFill>
                              <a:srgbClr val="FF0000"/>
                            </a:solidFill>
                            <a:effectLst/>
                            <a:uLnTx/>
                            <a:uFillTx/>
                            <a:latin typeface="Cambria Math" panose="02040503050406030204" pitchFamily="18" charset="0"/>
                          </a:rPr>
                          <m:t>++</m:t>
                        </m:r>
                      </m:sup>
                    </m:sSup>
                  </m:oMath>
                </a14:m>
                <a:r>
                  <a:rPr kumimoji="0" lang="en-US" altLang="zh-CN" sz="2000" b="0" i="0" u="none" strike="noStrike" kern="0" cap="none" spc="0" normalizeH="0" baseline="0" noProof="0" dirty="0">
                    <a:ln>
                      <a:noFill/>
                    </a:ln>
                    <a:solidFill>
                      <a:srgbClr val="0000CC"/>
                    </a:solidFill>
                    <a:effectLst/>
                    <a:uLnTx/>
                    <a:uFillTx/>
                  </a:rPr>
                  <a:t>, only </a:t>
                </a:r>
                <a14:m>
                  <m:oMath xmlns:m="http://schemas.openxmlformats.org/officeDocument/2006/math">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𝟑</m:t>
                    </m:r>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m:t>
                    </m:r>
                    <m:acc>
                      <m:accPr>
                        <m:chr m:val="̅"/>
                        <m:ctrlPr>
                          <a:rPr kumimoji="0" lang="en-US" altLang="zh-CN" sz="2000" b="1" i="1" u="none" strike="noStrike" kern="0" cap="none" spc="0" normalizeH="0" baseline="0" noProof="0">
                            <a:ln>
                              <a:noFill/>
                            </a:ln>
                            <a:solidFill>
                              <a:srgbClr val="FF0000"/>
                            </a:solidFill>
                            <a:effectLst/>
                            <a:uLnTx/>
                            <a:uFillTx/>
                            <a:latin typeface="Cambria Math" panose="02040503050406030204" pitchFamily="18" charset="0"/>
                          </a:rPr>
                        </m:ctrlPr>
                      </m:accPr>
                      <m:e>
                        <m:r>
                          <a:rPr kumimoji="0" lang="en-US" altLang="zh-CN" sz="2000" b="1" i="1" u="none" strike="noStrike" kern="0" cap="none" spc="0" normalizeH="0" baseline="0" noProof="0">
                            <a:ln>
                              <a:noFill/>
                            </a:ln>
                            <a:solidFill>
                              <a:srgbClr val="FF0000"/>
                            </a:solidFill>
                            <a:effectLst/>
                            <a:uLnTx/>
                            <a:uFillTx/>
                            <a:latin typeface="Cambria Math" panose="02040503050406030204" pitchFamily="18" charset="0"/>
                          </a:rPr>
                          <m:t>𝟑</m:t>
                        </m:r>
                      </m:e>
                    </m:acc>
                  </m:oMath>
                </a14:m>
                <a:r>
                  <a:rPr kumimoji="0" lang="en-US" altLang="zh-CN" sz="2000" b="0" i="0" u="none" strike="noStrike" kern="0" cap="none" spc="0" normalizeH="0" baseline="0" noProof="0" dirty="0">
                    <a:ln>
                      <a:noFill/>
                    </a:ln>
                    <a:solidFill>
                      <a:srgbClr val="0000CC"/>
                    </a:solidFill>
                    <a:effectLst/>
                    <a:uLnTx/>
                    <a:uFillTx/>
                  </a:rPr>
                  <a:t> configuration is allowed.</a:t>
                </a:r>
                <a:endParaRPr kumimoji="0" lang="zh-CN" altLang="en-US" sz="2000" b="0" i="0" u="none" strike="noStrike" kern="0" cap="none" spc="0" normalizeH="0" baseline="0" noProof="0" dirty="0">
                  <a:ln>
                    <a:noFill/>
                  </a:ln>
                  <a:solidFill>
                    <a:srgbClr val="0000CC"/>
                  </a:solidFill>
                  <a:effectLst/>
                  <a:uLnTx/>
                  <a:uFillTx/>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582462" y="5341206"/>
                <a:ext cx="11350842" cy="709938"/>
              </a:xfrm>
              <a:prstGeom prst="rect">
                <a:avLst/>
              </a:prstGeom>
              <a:blipFill>
                <a:blip r:embed="rId4"/>
                <a:stretch>
                  <a:fillRect l="-483" t="-3419" r="-269" b="-14530"/>
                </a:stretch>
              </a:blipFill>
            </p:spPr>
            <p:txBody>
              <a:bodyPr/>
              <a:lstStyle/>
              <a:p>
                <a:r>
                  <a:rPr lang="zh-CN" altLang="en-US">
                    <a:noFill/>
                  </a:rPr>
                  <a:t> </a:t>
                </a:r>
              </a:p>
            </p:txBody>
          </p:sp>
        </mc:Fallback>
      </mc:AlternateContent>
      <p:sp>
        <p:nvSpPr>
          <p:cNvPr id="6" name="矩形 5"/>
          <p:cNvSpPr/>
          <p:nvPr/>
        </p:nvSpPr>
        <p:spPr bwMode="auto">
          <a:xfrm>
            <a:off x="531662" y="2767105"/>
            <a:ext cx="6483328" cy="624115"/>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7" name="矩形 6"/>
          <p:cNvSpPr/>
          <p:nvPr/>
        </p:nvSpPr>
        <p:spPr bwMode="auto">
          <a:xfrm>
            <a:off x="531662" y="1511825"/>
            <a:ext cx="6483328" cy="653142"/>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8" name="矩形 7"/>
          <p:cNvSpPr/>
          <p:nvPr/>
        </p:nvSpPr>
        <p:spPr bwMode="auto">
          <a:xfrm>
            <a:off x="531662" y="3993358"/>
            <a:ext cx="6483328" cy="595291"/>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pic>
        <p:nvPicPr>
          <p:cNvPr id="9" name="图片 8"/>
          <p:cNvPicPr>
            <a:picLocks noChangeAspect="1"/>
          </p:cNvPicPr>
          <p:nvPr/>
        </p:nvPicPr>
        <p:blipFill>
          <a:blip r:embed="rId5"/>
          <a:stretch>
            <a:fillRect/>
          </a:stretch>
        </p:blipFill>
        <p:spPr>
          <a:xfrm>
            <a:off x="7116675" y="1511825"/>
            <a:ext cx="5075325" cy="3545250"/>
          </a:xfrm>
          <a:prstGeom prst="rect">
            <a:avLst/>
          </a:prstGeom>
        </p:spPr>
      </p:pic>
      <p:sp>
        <p:nvSpPr>
          <p:cNvPr id="10" name="文本框 9"/>
          <p:cNvSpPr txBox="1"/>
          <p:nvPr/>
        </p:nvSpPr>
        <p:spPr>
          <a:xfrm>
            <a:off x="966907" y="6245225"/>
            <a:ext cx="8483600"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0000"/>
                </a:solidFill>
                <a:effectLst/>
                <a:uLnTx/>
                <a:uFillTx/>
              </a:rPr>
              <a:t>M. S. Liu, Q. F. Lu, X. H. </a:t>
            </a:r>
            <a:r>
              <a:rPr kumimoji="0" lang="en-US" altLang="zh-CN" sz="1600" b="0" i="0" u="none" strike="noStrike" kern="0" cap="none" spc="0" normalizeH="0" baseline="0" noProof="0" dirty="0" err="1">
                <a:ln>
                  <a:noFill/>
                </a:ln>
                <a:solidFill>
                  <a:srgbClr val="FF0000"/>
                </a:solidFill>
                <a:effectLst/>
                <a:uLnTx/>
                <a:uFillTx/>
              </a:rPr>
              <a:t>Zhong</a:t>
            </a:r>
            <a:r>
              <a:rPr kumimoji="0" lang="en-US" altLang="zh-CN" sz="1600" b="0" i="0" u="none" strike="noStrike" kern="0" cap="none" spc="0" normalizeH="0" baseline="0" noProof="0" dirty="0">
                <a:ln>
                  <a:noFill/>
                </a:ln>
                <a:solidFill>
                  <a:srgbClr val="FF0000"/>
                </a:solidFill>
                <a:effectLst/>
                <a:uLnTx/>
                <a:uFillTx/>
              </a:rPr>
              <a:t> and Q. Zhao, Phys. Rev. D 100, 016006 (2019)</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CC"/>
                </a:solidFill>
                <a:effectLst/>
                <a:uLnTx/>
                <a:uFillTx/>
              </a:rPr>
              <a:t>G.J. Wang, L. </a:t>
            </a:r>
            <a:r>
              <a:rPr kumimoji="0" lang="en-US" altLang="zh-CN" sz="1600" b="0" i="0" u="none" strike="noStrike" kern="0" cap="none" spc="0" normalizeH="0" baseline="0" noProof="0" dirty="0" err="1">
                <a:ln>
                  <a:noFill/>
                </a:ln>
                <a:solidFill>
                  <a:srgbClr val="0000CC"/>
                </a:solidFill>
                <a:effectLst/>
                <a:uLnTx/>
                <a:uFillTx/>
              </a:rPr>
              <a:t>Meng</a:t>
            </a:r>
            <a:r>
              <a:rPr kumimoji="0" lang="en-US" altLang="zh-CN" sz="1600" b="0" i="0" u="none" strike="noStrike" kern="0" cap="none" spc="0" normalizeH="0" baseline="0" noProof="0" dirty="0">
                <a:ln>
                  <a:noFill/>
                </a:ln>
                <a:solidFill>
                  <a:srgbClr val="0000CC"/>
                </a:solidFill>
                <a:effectLst/>
                <a:uLnTx/>
                <a:uFillTx/>
              </a:rPr>
              <a:t>, M. Oka, S.L. Zhu, PRD 104, 036016 (2021)</a:t>
            </a:r>
            <a:endParaRPr kumimoji="0" lang="zh-CN" altLang="en-US" sz="1600" b="0" i="0" u="none" strike="noStrike" kern="0" cap="none" spc="0" normalizeH="0" baseline="0" noProof="0" dirty="0">
              <a:ln>
                <a:noFill/>
              </a:ln>
              <a:solidFill>
                <a:srgbClr val="0000CC"/>
              </a:solidFill>
              <a:effectLst/>
              <a:uLnTx/>
              <a:uFillTx/>
            </a:endParaRPr>
          </a:p>
        </p:txBody>
      </p:sp>
      <p:sp>
        <p:nvSpPr>
          <p:cNvPr id="11" name="矩形 10"/>
          <p:cNvSpPr/>
          <p:nvPr/>
        </p:nvSpPr>
        <p:spPr bwMode="auto">
          <a:xfrm>
            <a:off x="531662" y="2396102"/>
            <a:ext cx="6483328" cy="362918"/>
          </a:xfrm>
          <a:prstGeom prst="rect">
            <a:avLst/>
          </a:prstGeom>
          <a:solidFill>
            <a:srgbClr val="00B05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12" name="矩形 11"/>
          <p:cNvSpPr/>
          <p:nvPr/>
        </p:nvSpPr>
        <p:spPr bwMode="auto">
          <a:xfrm>
            <a:off x="531662" y="3617091"/>
            <a:ext cx="6483328" cy="362918"/>
          </a:xfrm>
          <a:prstGeom prst="rect">
            <a:avLst/>
          </a:prstGeom>
          <a:solidFill>
            <a:srgbClr val="00B05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Tree>
    <p:extLst>
      <p:ext uri="{BB962C8B-B14F-4D97-AF65-F5344CB8AC3E}">
        <p14:creationId xmlns:p14="http://schemas.microsoft.com/office/powerpoint/2010/main" val="181210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109</a:t>
            </a:fld>
            <a:endParaRPr kumimoji="0" lang="en-GB" altLang="zh-CN" sz="1800" b="0" i="0" u="none" strike="noStrike" kern="0" cap="none" spc="0" normalizeH="0" baseline="0" noProof="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3" name="文本框 2"/>
              <p:cNvSpPr txBox="1"/>
              <p:nvPr/>
            </p:nvSpPr>
            <p:spPr>
              <a:xfrm>
                <a:off x="707533" y="284309"/>
                <a:ext cx="10874867" cy="71487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CC"/>
                    </a:solidFill>
                    <a:effectLst/>
                    <a:uLnTx/>
                    <a:uFillTx/>
                  </a:rPr>
                  <a:t>For excited states of the 4-quark system, the spectra become complicated and crowded. </a:t>
                </a:r>
                <a:r>
                  <a:rPr kumimoji="0" lang="en-US" altLang="zh-CN" sz="2000" b="0" i="0" u="none" strike="noStrike" kern="0" cap="none" spc="0" normalizeH="0" baseline="0" noProof="0" dirty="0">
                    <a:ln>
                      <a:noFill/>
                    </a:ln>
                    <a:solidFill>
                      <a:srgbClr val="FF0000"/>
                    </a:solidFill>
                    <a:effectLst/>
                    <a:uLnTx/>
                    <a:uFillTx/>
                  </a:rPr>
                  <a:t>However, for </a:t>
                </a:r>
                <a14:m>
                  <m:oMath xmlns:m="http://schemas.openxmlformats.org/officeDocument/2006/math">
                    <m:sSup>
                      <m:sSupPr>
                        <m:ctrlP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ctrlPr>
                      </m:sSupPr>
                      <m:e>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𝑱</m:t>
                        </m:r>
                      </m:e>
                      <m:sup>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𝑷𝑪</m:t>
                        </m:r>
                      </m:sup>
                    </m:sSup>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m:t>
                    </m:r>
                    <m:sSup>
                      <m:sSupPr>
                        <m:ctrlP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ctrlPr>
                      </m:sSupPr>
                      <m:e>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𝟐</m:t>
                        </m:r>
                      </m:e>
                      <m:sup>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m:t>
                        </m:r>
                      </m:sup>
                    </m:sSup>
                  </m:oMath>
                </a14:m>
                <a:r>
                  <a:rPr kumimoji="0" lang="en-US" altLang="zh-CN" sz="2000" b="0" i="0" u="none" strike="noStrike" kern="0" cap="none" spc="0" normalizeH="0" baseline="0" noProof="0" dirty="0">
                    <a:ln>
                      <a:noFill/>
                    </a:ln>
                    <a:solidFill>
                      <a:srgbClr val="FF0000"/>
                    </a:solidFill>
                    <a:effectLst/>
                    <a:uLnTx/>
                    <a:uFillTx/>
                  </a:rPr>
                  <a:t>, only </a:t>
                </a:r>
                <a:r>
                  <a:rPr kumimoji="0" lang="en-US" altLang="zh-CN" sz="2000" b="1" i="0" u="none" strike="noStrike" kern="0" cap="none" spc="0" normalizeH="0" baseline="0" noProof="0" dirty="0">
                    <a:ln>
                      <a:noFill/>
                    </a:ln>
                    <a:solidFill>
                      <a:srgbClr val="FF0000"/>
                    </a:solidFill>
                    <a:effectLst/>
                    <a:uLnTx/>
                    <a:uFillTx/>
                  </a:rPr>
                  <a:t>3</a:t>
                </a:r>
                <a:r>
                  <a:rPr kumimoji="0" lang="en-US" altLang="zh-CN" sz="2000" b="0" i="0" u="none" strike="noStrike" kern="0" cap="none" spc="0" normalizeH="0" baseline="0" noProof="0" dirty="0">
                    <a:ln>
                      <a:noFill/>
                    </a:ln>
                    <a:solidFill>
                      <a:srgbClr val="FF0000"/>
                    </a:solidFill>
                    <a:effectLst/>
                    <a:uLnTx/>
                    <a:uFillTx/>
                  </a:rPr>
                  <a:t> states are expected! </a:t>
                </a:r>
                <a:endParaRPr kumimoji="0" lang="zh-CN" altLang="en-US" sz="2000" b="0" i="0" u="none" strike="noStrike" kern="0" cap="none" spc="0" normalizeH="0" baseline="0" noProof="0" dirty="0">
                  <a:ln>
                    <a:noFill/>
                  </a:ln>
                  <a:solidFill>
                    <a:srgbClr val="0000CC"/>
                  </a:solidFill>
                  <a:effectLst/>
                  <a:uLnTx/>
                  <a:uFillTx/>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707533" y="284309"/>
                <a:ext cx="10874867" cy="714876"/>
              </a:xfrm>
              <a:prstGeom prst="rect">
                <a:avLst/>
              </a:prstGeom>
              <a:blipFill>
                <a:blip r:embed="rId2"/>
                <a:stretch>
                  <a:fillRect l="-561" t="-4274" b="-15385"/>
                </a:stretch>
              </a:blipFill>
            </p:spPr>
            <p:txBody>
              <a:bodyPr/>
              <a:lstStyle/>
              <a:p>
                <a:r>
                  <a:rPr lang="zh-CN" altLang="en-US">
                    <a:noFill/>
                  </a:rPr>
                  <a:t> </a:t>
                </a:r>
              </a:p>
            </p:txBody>
          </p:sp>
        </mc:Fallback>
      </mc:AlternateContent>
      <p:pic>
        <p:nvPicPr>
          <p:cNvPr id="4" name="图片 3"/>
          <p:cNvPicPr>
            <a:picLocks noChangeAspect="1"/>
          </p:cNvPicPr>
          <p:nvPr/>
        </p:nvPicPr>
        <p:blipFill>
          <a:blip r:embed="rId3"/>
          <a:stretch>
            <a:fillRect/>
          </a:stretch>
        </p:blipFill>
        <p:spPr>
          <a:xfrm>
            <a:off x="707533" y="1000261"/>
            <a:ext cx="5250582" cy="5144550"/>
          </a:xfrm>
          <a:prstGeom prst="rect">
            <a:avLst/>
          </a:prstGeom>
        </p:spPr>
      </p:pic>
      <p:sp>
        <p:nvSpPr>
          <p:cNvPr id="5" name="矩形 4"/>
          <p:cNvSpPr/>
          <p:nvPr/>
        </p:nvSpPr>
        <p:spPr>
          <a:xfrm>
            <a:off x="1248229" y="6245225"/>
            <a:ext cx="10072915"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CC"/>
                </a:solidFill>
                <a:effectLst/>
                <a:uLnTx/>
                <a:uFillTx/>
              </a:rPr>
              <a:t>M.S. Liu, F.X. Liu, X.H. </a:t>
            </a:r>
            <a:r>
              <a:rPr kumimoji="0" lang="en-US" altLang="zh-CN" sz="1600" b="0" i="0" u="none" strike="noStrike" kern="0" cap="none" spc="0" normalizeH="0" baseline="0" noProof="0" dirty="0" err="1">
                <a:ln>
                  <a:noFill/>
                </a:ln>
                <a:solidFill>
                  <a:srgbClr val="0000CC"/>
                </a:solidFill>
                <a:effectLst/>
                <a:uLnTx/>
                <a:uFillTx/>
              </a:rPr>
              <a:t>Zhong</a:t>
            </a:r>
            <a:r>
              <a:rPr kumimoji="0" lang="en-US" altLang="zh-CN" sz="1600" b="0" i="0" u="none" strike="noStrike" kern="0" cap="none" spc="0" normalizeH="0" baseline="0" noProof="0" dirty="0">
                <a:ln>
                  <a:noFill/>
                </a:ln>
                <a:solidFill>
                  <a:srgbClr val="0000CC"/>
                </a:solidFill>
                <a:effectLst/>
                <a:uLnTx/>
                <a:uFillTx/>
              </a:rPr>
              <a:t> and Q. Zhao, 2006.11952 [</a:t>
            </a:r>
            <a:r>
              <a:rPr kumimoji="0" lang="en-US" altLang="zh-CN" sz="1600" b="0" i="0" u="none" strike="noStrike" kern="0" cap="none" spc="0" normalizeH="0" baseline="0" noProof="0" dirty="0" err="1">
                <a:ln>
                  <a:noFill/>
                </a:ln>
                <a:solidFill>
                  <a:srgbClr val="0000CC"/>
                </a:solidFill>
                <a:effectLst/>
                <a:uLnTx/>
                <a:uFillTx/>
              </a:rPr>
              <a:t>hep-ph</a:t>
            </a:r>
            <a:r>
              <a:rPr kumimoji="0" lang="en-US" altLang="zh-CN" sz="1600" b="0" i="0" u="none" strike="noStrike" kern="0" cap="none" spc="0" normalizeH="0" baseline="0" noProof="0" dirty="0">
                <a:ln>
                  <a:noFill/>
                </a:ln>
                <a:solidFill>
                  <a:srgbClr val="0000CC"/>
                </a:solidFill>
                <a:effectLst/>
                <a:uLnTx/>
                <a:uFillTx/>
              </a:rPr>
              <a:t>], PRD 109, 076017 (2024).</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CC"/>
                </a:solidFill>
                <a:effectLst/>
                <a:uLnTx/>
                <a:uFillTx/>
              </a:rPr>
              <a:t>F.X. Liu, M.S. Liu, X.H. </a:t>
            </a:r>
            <a:r>
              <a:rPr kumimoji="0" lang="en-US" altLang="zh-CN" sz="1600" b="0" i="0" u="none" strike="noStrike" kern="0" cap="none" spc="0" normalizeH="0" baseline="0" noProof="0" dirty="0" err="1">
                <a:ln>
                  <a:noFill/>
                </a:ln>
                <a:solidFill>
                  <a:srgbClr val="0000CC"/>
                </a:solidFill>
                <a:effectLst/>
                <a:uLnTx/>
                <a:uFillTx/>
              </a:rPr>
              <a:t>Zhong</a:t>
            </a:r>
            <a:r>
              <a:rPr kumimoji="0" lang="en-US" altLang="zh-CN" sz="1600" b="0" i="0" u="none" strike="noStrike" kern="0" cap="none" spc="0" normalizeH="0" baseline="0" noProof="0" dirty="0">
                <a:ln>
                  <a:noFill/>
                </a:ln>
                <a:solidFill>
                  <a:srgbClr val="0000CC"/>
                </a:solidFill>
                <a:effectLst/>
                <a:uLnTx/>
                <a:uFillTx/>
              </a:rPr>
              <a:t>, and Q. Zhao, PRD 104, 116029 (2021)</a:t>
            </a:r>
            <a:endParaRPr kumimoji="0" lang="zh-CN" altLang="en-US" sz="1600" b="0" i="0" u="none" strike="noStrike" kern="0" cap="none" spc="0" normalizeH="0" baseline="0" noProof="0" dirty="0">
              <a:ln>
                <a:noFill/>
              </a:ln>
              <a:solidFill>
                <a:srgbClr val="0000CC"/>
              </a:solidFill>
              <a:effectLst/>
              <a:uLnTx/>
              <a:uFillTx/>
            </a:endParaRPr>
          </a:p>
        </p:txBody>
      </p:sp>
      <p:pic>
        <p:nvPicPr>
          <p:cNvPr id="6" name="图片 5"/>
          <p:cNvPicPr>
            <a:picLocks noChangeAspect="1"/>
          </p:cNvPicPr>
          <p:nvPr/>
        </p:nvPicPr>
        <p:blipFill>
          <a:blip r:embed="rId4"/>
          <a:stretch>
            <a:fillRect/>
          </a:stretch>
        </p:blipFill>
        <p:spPr>
          <a:xfrm>
            <a:off x="6591461" y="978489"/>
            <a:ext cx="4996942" cy="5211854"/>
          </a:xfrm>
          <a:prstGeom prst="rect">
            <a:avLst/>
          </a:prstGeom>
        </p:spPr>
      </p:pic>
    </p:spTree>
    <p:extLst>
      <p:ext uri="{BB962C8B-B14F-4D97-AF65-F5344CB8AC3E}">
        <p14:creationId xmlns:p14="http://schemas.microsoft.com/office/powerpoint/2010/main" val="3735756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135189" y="549276"/>
            <a:ext cx="81740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800" b="1" kern="0" dirty="0">
                <a:solidFill>
                  <a:srgbClr val="333399"/>
                </a:solidFill>
                <a:latin typeface="Calibri" pitchFamily="34" charset="0"/>
                <a:ea typeface="宋体" charset="-122"/>
                <a:sym typeface="Symbol" pitchFamily="18" charset="2"/>
              </a:rPr>
              <a:t></a:t>
            </a:r>
            <a:r>
              <a:rPr lang="en-GB" altLang="zh-CN" sz="2800" b="1" kern="0" dirty="0" err="1">
                <a:solidFill>
                  <a:srgbClr val="333399"/>
                </a:solidFill>
                <a:latin typeface="Calibri" pitchFamily="34" charset="0"/>
                <a:ea typeface="宋体" charset="-122"/>
                <a:sym typeface="Symbol" pitchFamily="18" charset="2"/>
              </a:rPr>
              <a:t>qq</a:t>
            </a:r>
            <a:r>
              <a:rPr lang="en-GB" altLang="zh-CN" sz="2800" b="1" kern="0" dirty="0">
                <a:solidFill>
                  <a:srgbClr val="333399"/>
                </a:solidFill>
                <a:latin typeface="Calibri" pitchFamily="34" charset="0"/>
                <a:ea typeface="宋体" charset="-122"/>
                <a:sym typeface="Symbol" pitchFamily="18" charset="2"/>
              </a:rPr>
              <a:t> SU(3) </a:t>
            </a:r>
            <a:r>
              <a:rPr lang="en-GB" altLang="zh-CN" sz="2800" b="1" kern="0" dirty="0" err="1">
                <a:solidFill>
                  <a:srgbClr val="333399"/>
                </a:solidFill>
                <a:latin typeface="Calibri" pitchFamily="34" charset="0"/>
                <a:ea typeface="宋体" charset="-122"/>
                <a:sym typeface="Symbol" pitchFamily="18" charset="2"/>
              </a:rPr>
              <a:t>flavor</a:t>
            </a:r>
            <a:r>
              <a:rPr lang="en-GB" altLang="zh-CN" sz="2800" b="1" kern="0" dirty="0">
                <a:solidFill>
                  <a:srgbClr val="333399"/>
                </a:solidFill>
                <a:latin typeface="Calibri" pitchFamily="34" charset="0"/>
                <a:ea typeface="宋体" charset="-122"/>
                <a:sym typeface="Symbol" pitchFamily="18" charset="2"/>
              </a:rPr>
              <a:t> </a:t>
            </a:r>
            <a:r>
              <a:rPr lang="en-GB" altLang="zh-CN" sz="2800" b="1" kern="0" dirty="0" err="1">
                <a:solidFill>
                  <a:srgbClr val="333399"/>
                </a:solidFill>
                <a:latin typeface="Calibri" pitchFamily="34" charset="0"/>
                <a:ea typeface="宋体" charset="-122"/>
                <a:sym typeface="Symbol" pitchFamily="18" charset="2"/>
              </a:rPr>
              <a:t>nonet</a:t>
            </a:r>
            <a:r>
              <a:rPr lang="en-GB" altLang="zh-CN" sz="2800" b="1" kern="0" dirty="0">
                <a:solidFill>
                  <a:srgbClr val="333399"/>
                </a:solidFill>
                <a:latin typeface="Calibri" pitchFamily="34" charset="0"/>
                <a:ea typeface="宋体" charset="-122"/>
                <a:sym typeface="Symbol" pitchFamily="18" charset="2"/>
              </a:rPr>
              <a:t>:</a:t>
            </a:r>
            <a:r>
              <a:rPr lang="en-GB" altLang="zh-CN" sz="2800" b="1" kern="0" dirty="0">
                <a:solidFill>
                  <a:srgbClr val="CC0000"/>
                </a:solidFill>
                <a:latin typeface="Calibri" pitchFamily="34" charset="0"/>
                <a:ea typeface="宋体" charset="-122"/>
              </a:rPr>
              <a:t> </a:t>
            </a:r>
            <a:r>
              <a:rPr lang="en-GB" altLang="zh-CN" sz="2800" b="1" kern="0" dirty="0">
                <a:solidFill>
                  <a:srgbClr val="CC0000"/>
                </a:solidFill>
                <a:latin typeface="Calibri" pitchFamily="34" charset="0"/>
                <a:ea typeface="宋体" charset="-122"/>
                <a:sym typeface="Symbol" pitchFamily="18" charset="2"/>
              </a:rPr>
              <a:t></a:t>
            </a:r>
            <a:r>
              <a:rPr lang="en-GB" altLang="zh-CN" sz="2800" b="1" kern="0" dirty="0">
                <a:solidFill>
                  <a:srgbClr val="CC0000"/>
                </a:solidFill>
                <a:latin typeface="Calibri" pitchFamily="34" charset="0"/>
                <a:ea typeface="宋体" charset="-122"/>
              </a:rPr>
              <a:t>3</a:t>
            </a:r>
            <a:r>
              <a:rPr lang="en-GB" altLang="zh-CN" sz="2800" b="1" kern="0" dirty="0">
                <a:solidFill>
                  <a:srgbClr val="CC0000"/>
                </a:solidFill>
                <a:latin typeface="Calibri" pitchFamily="34" charset="0"/>
                <a:ea typeface="宋体" charset="-122"/>
                <a:sym typeface="Symbol" pitchFamily="18" charset="2"/>
              </a:rPr>
              <a:t>3 =18</a:t>
            </a:r>
          </a:p>
        </p:txBody>
      </p:sp>
      <p:sp>
        <p:nvSpPr>
          <p:cNvPr id="46083" name="Text Box 3"/>
          <p:cNvSpPr txBox="1">
            <a:spLocks noChangeArrowheads="1"/>
          </p:cNvSpPr>
          <p:nvPr/>
        </p:nvSpPr>
        <p:spPr bwMode="auto">
          <a:xfrm>
            <a:off x="4265613" y="1295400"/>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b="1" kern="0">
                <a:solidFill>
                  <a:srgbClr val="000000"/>
                </a:solidFill>
                <a:latin typeface="Times New Roman" pitchFamily="18" charset="0"/>
                <a:ea typeface="宋体" charset="-122"/>
              </a:rPr>
              <a:t>S</a:t>
            </a:r>
            <a:endParaRPr lang="en-GB" altLang="zh-CN" sz="2400" kern="0">
              <a:solidFill>
                <a:srgbClr val="000000"/>
              </a:solidFill>
              <a:latin typeface="Times New Roman" pitchFamily="18" charset="0"/>
              <a:ea typeface="宋体" charset="-122"/>
            </a:endParaRPr>
          </a:p>
        </p:txBody>
      </p:sp>
      <p:sp>
        <p:nvSpPr>
          <p:cNvPr id="46084" name="AutoShape 4"/>
          <p:cNvSpPr>
            <a:spLocks noChangeArrowheads="1"/>
          </p:cNvSpPr>
          <p:nvPr/>
        </p:nvSpPr>
        <p:spPr bwMode="auto">
          <a:xfrm>
            <a:off x="2201863" y="2362200"/>
            <a:ext cx="4038600" cy="3429000"/>
          </a:xfrm>
          <a:prstGeom prst="hexagon">
            <a:avLst>
              <a:gd name="adj" fmla="val 29444"/>
              <a:gd name="vf" fmla="val 115470"/>
            </a:avLst>
          </a:prstGeom>
          <a:solidFill>
            <a:schemeClr val="accent1"/>
          </a:solidFill>
          <a:ln w="9525">
            <a:solidFill>
              <a:schemeClr val="tx1"/>
            </a:solidFill>
            <a:miter lim="800000"/>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None/>
              <a:defRPr/>
            </a:pPr>
            <a:endParaRPr lang="zh-CN" altLang="en-US" sz="2400" kern="0">
              <a:solidFill>
                <a:srgbClr val="000000"/>
              </a:solidFill>
              <a:latin typeface="Times New Roman" pitchFamily="18" charset="0"/>
              <a:ea typeface="宋体" charset="-122"/>
              <a:sym typeface="Symbol" pitchFamily="18" charset="2"/>
            </a:endParaRPr>
          </a:p>
        </p:txBody>
      </p:sp>
      <p:sp>
        <p:nvSpPr>
          <p:cNvPr id="46085" name="Line 5"/>
          <p:cNvSpPr>
            <a:spLocks noChangeShapeType="1"/>
          </p:cNvSpPr>
          <p:nvPr/>
        </p:nvSpPr>
        <p:spPr bwMode="auto">
          <a:xfrm>
            <a:off x="1744664" y="4076700"/>
            <a:ext cx="5087937"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defRPr/>
            </a:pPr>
            <a:endParaRPr lang="zh-CN" altLang="en-US" b="1" kern="0">
              <a:solidFill>
                <a:srgbClr val="000000"/>
              </a:solidFill>
            </a:endParaRPr>
          </a:p>
        </p:txBody>
      </p:sp>
      <p:sp>
        <p:nvSpPr>
          <p:cNvPr id="46086" name="Line 6"/>
          <p:cNvSpPr>
            <a:spLocks noChangeShapeType="1"/>
          </p:cNvSpPr>
          <p:nvPr/>
        </p:nvSpPr>
        <p:spPr bwMode="auto">
          <a:xfrm flipH="1" flipV="1">
            <a:off x="4259263" y="1524000"/>
            <a:ext cx="6350" cy="464185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defRPr/>
            </a:pPr>
            <a:endParaRPr lang="zh-CN" altLang="en-US" b="1" kern="0">
              <a:solidFill>
                <a:srgbClr val="000000"/>
              </a:solidFill>
            </a:endParaRPr>
          </a:p>
        </p:txBody>
      </p:sp>
      <p:sp>
        <p:nvSpPr>
          <p:cNvPr id="46087" name="Text Box 7"/>
          <p:cNvSpPr txBox="1">
            <a:spLocks noChangeArrowheads="1"/>
          </p:cNvSpPr>
          <p:nvPr/>
        </p:nvSpPr>
        <p:spPr bwMode="auto">
          <a:xfrm>
            <a:off x="5232401" y="5851525"/>
            <a:ext cx="1362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kern="0">
                <a:solidFill>
                  <a:srgbClr val="000000"/>
                </a:solidFill>
                <a:latin typeface="Times New Roman" pitchFamily="18" charset="0"/>
                <a:ea typeface="宋体" charset="-122"/>
                <a:sym typeface="Symbol" pitchFamily="18" charset="2"/>
              </a:rPr>
              <a:t>K</a:t>
            </a:r>
            <a:r>
              <a:rPr lang="en-GB" altLang="zh-CN" sz="2400" kern="0" baseline="30000">
                <a:solidFill>
                  <a:srgbClr val="000000"/>
                </a:solidFill>
                <a:latin typeface="Times New Roman" pitchFamily="18" charset="0"/>
                <a:ea typeface="宋体" charset="-122"/>
                <a:sym typeface="Symbol" pitchFamily="18" charset="2"/>
              </a:rPr>
              <a:t>0</a:t>
            </a:r>
            <a:r>
              <a:rPr lang="en-GB" altLang="zh-CN" sz="2400" kern="0">
                <a:solidFill>
                  <a:srgbClr val="000000"/>
                </a:solidFill>
                <a:latin typeface="Times New Roman" pitchFamily="18" charset="0"/>
                <a:ea typeface="宋体" charset="-122"/>
                <a:sym typeface="Symbol" pitchFamily="18" charset="2"/>
              </a:rPr>
              <a:t> (ds)</a:t>
            </a:r>
          </a:p>
        </p:txBody>
      </p:sp>
      <p:sp>
        <p:nvSpPr>
          <p:cNvPr id="46088" name="Text Box 8"/>
          <p:cNvSpPr txBox="1">
            <a:spLocks noChangeArrowheads="1"/>
          </p:cNvSpPr>
          <p:nvPr/>
        </p:nvSpPr>
        <p:spPr bwMode="auto">
          <a:xfrm>
            <a:off x="2135188" y="5780088"/>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kern="0">
                <a:solidFill>
                  <a:srgbClr val="000000"/>
                </a:solidFill>
                <a:latin typeface="Times New Roman" pitchFamily="18" charset="0"/>
                <a:ea typeface="宋体" charset="-122"/>
                <a:sym typeface="Symbol" pitchFamily="18" charset="2"/>
              </a:rPr>
              <a:t>K</a:t>
            </a:r>
            <a:r>
              <a:rPr lang="en-GB" altLang="zh-CN" sz="2400" kern="0" baseline="30000">
                <a:solidFill>
                  <a:srgbClr val="000000"/>
                </a:solidFill>
                <a:latin typeface="Times New Roman" pitchFamily="18" charset="0"/>
                <a:ea typeface="宋体" charset="-122"/>
                <a:sym typeface="Symbol" pitchFamily="18" charset="2"/>
              </a:rPr>
              <a:t></a:t>
            </a:r>
            <a:r>
              <a:rPr lang="en-GB" altLang="zh-CN" sz="2400" kern="0">
                <a:solidFill>
                  <a:srgbClr val="000000"/>
                </a:solidFill>
                <a:latin typeface="Times New Roman" pitchFamily="18" charset="0"/>
                <a:ea typeface="宋体" charset="-122"/>
                <a:sym typeface="Symbol" pitchFamily="18" charset="2"/>
              </a:rPr>
              <a:t>(us)</a:t>
            </a:r>
          </a:p>
        </p:txBody>
      </p:sp>
      <p:sp>
        <p:nvSpPr>
          <p:cNvPr id="46089" name="Text Box 9"/>
          <p:cNvSpPr txBox="1">
            <a:spLocks noChangeArrowheads="1"/>
          </p:cNvSpPr>
          <p:nvPr/>
        </p:nvSpPr>
        <p:spPr bwMode="auto">
          <a:xfrm>
            <a:off x="1600201" y="4267200"/>
            <a:ext cx="1800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zh-CN" altLang="en-GB" sz="2400" kern="0">
                <a:solidFill>
                  <a:srgbClr val="000000"/>
                </a:solidFill>
                <a:latin typeface="Times New Roman" pitchFamily="18" charset="0"/>
                <a:ea typeface="宋体" charset="-122"/>
                <a:sym typeface="Symbol" pitchFamily="18" charset="2"/>
              </a:rPr>
              <a:t>   </a:t>
            </a:r>
            <a:r>
              <a:rPr lang="en-GB" altLang="zh-CN" sz="2400" kern="0" baseline="30000">
                <a:solidFill>
                  <a:srgbClr val="000000"/>
                </a:solidFill>
                <a:latin typeface="Times New Roman" pitchFamily="18" charset="0"/>
                <a:ea typeface="宋体" charset="-122"/>
                <a:sym typeface="Symbol" pitchFamily="18" charset="2"/>
              </a:rPr>
              <a:t>– </a:t>
            </a:r>
            <a:r>
              <a:rPr lang="en-GB" altLang="zh-CN" sz="2400" kern="0">
                <a:solidFill>
                  <a:srgbClr val="000000"/>
                </a:solidFill>
                <a:latin typeface="Times New Roman" pitchFamily="18" charset="0"/>
                <a:ea typeface="宋体" charset="-122"/>
                <a:sym typeface="Symbol" pitchFamily="18" charset="2"/>
              </a:rPr>
              <a:t>(ud)</a:t>
            </a:r>
          </a:p>
        </p:txBody>
      </p:sp>
      <p:sp>
        <p:nvSpPr>
          <p:cNvPr id="46090" name="Text Box 10"/>
          <p:cNvSpPr txBox="1">
            <a:spLocks noChangeArrowheads="1"/>
          </p:cNvSpPr>
          <p:nvPr/>
        </p:nvSpPr>
        <p:spPr bwMode="auto">
          <a:xfrm>
            <a:off x="2827339" y="1752600"/>
            <a:ext cx="120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kern="0">
                <a:solidFill>
                  <a:srgbClr val="000000"/>
                </a:solidFill>
                <a:latin typeface="Times New Roman" pitchFamily="18" charset="0"/>
                <a:ea typeface="宋体" charset="-122"/>
                <a:sym typeface="Symbol" pitchFamily="18" charset="2"/>
              </a:rPr>
              <a:t>K</a:t>
            </a:r>
            <a:r>
              <a:rPr lang="en-GB" altLang="zh-CN" sz="2400" kern="0" baseline="30000">
                <a:solidFill>
                  <a:srgbClr val="000000"/>
                </a:solidFill>
                <a:latin typeface="Times New Roman" pitchFamily="18" charset="0"/>
                <a:ea typeface="宋体" charset="-122"/>
                <a:sym typeface="Symbol" pitchFamily="18" charset="2"/>
              </a:rPr>
              <a:t>0</a:t>
            </a:r>
            <a:r>
              <a:rPr lang="en-GB" altLang="zh-CN" sz="2400" kern="0">
                <a:solidFill>
                  <a:srgbClr val="000000"/>
                </a:solidFill>
                <a:latin typeface="Times New Roman" pitchFamily="18" charset="0"/>
                <a:ea typeface="宋体" charset="-122"/>
                <a:sym typeface="Symbol" pitchFamily="18" charset="2"/>
              </a:rPr>
              <a:t> (sd)</a:t>
            </a:r>
          </a:p>
        </p:txBody>
      </p:sp>
      <p:sp>
        <p:nvSpPr>
          <p:cNvPr id="46091" name="Text Box 11"/>
          <p:cNvSpPr txBox="1">
            <a:spLocks noChangeArrowheads="1"/>
          </p:cNvSpPr>
          <p:nvPr/>
        </p:nvSpPr>
        <p:spPr bwMode="auto">
          <a:xfrm>
            <a:off x="3794125" y="4340225"/>
            <a:ext cx="120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zh-CN" altLang="en-GB" sz="2400" kern="0">
                <a:solidFill>
                  <a:srgbClr val="000000"/>
                </a:solidFill>
                <a:latin typeface="Times New Roman" pitchFamily="18" charset="0"/>
                <a:ea typeface="宋体" charset="-122"/>
                <a:sym typeface="Symbol" pitchFamily="18" charset="2"/>
              </a:rPr>
              <a:t></a:t>
            </a:r>
            <a:r>
              <a:rPr lang="en-GB" altLang="zh-CN" sz="2400" kern="0" baseline="30000">
                <a:solidFill>
                  <a:srgbClr val="000000"/>
                </a:solidFill>
                <a:latin typeface="Times New Roman" pitchFamily="18" charset="0"/>
                <a:ea typeface="宋体" charset="-122"/>
                <a:sym typeface="Symbol" pitchFamily="18" charset="2"/>
              </a:rPr>
              <a:t>0</a:t>
            </a:r>
            <a:r>
              <a:rPr lang="en-GB" altLang="zh-CN" sz="2400" kern="0">
                <a:solidFill>
                  <a:srgbClr val="000000"/>
                </a:solidFill>
                <a:latin typeface="Times New Roman" pitchFamily="18" charset="0"/>
                <a:ea typeface="宋体" charset="-122"/>
                <a:sym typeface="Symbol" pitchFamily="18" charset="2"/>
              </a:rPr>
              <a:t>, </a:t>
            </a:r>
            <a:r>
              <a:rPr lang="en-GB" altLang="zh-CN" sz="2400" kern="0">
                <a:solidFill>
                  <a:srgbClr val="FF0000"/>
                </a:solidFill>
                <a:latin typeface="Times New Roman" pitchFamily="18" charset="0"/>
                <a:ea typeface="宋体" charset="-122"/>
                <a:sym typeface="Symbol" pitchFamily="18" charset="2"/>
              </a:rPr>
              <a:t>, </a:t>
            </a:r>
          </a:p>
        </p:txBody>
      </p:sp>
      <p:sp>
        <p:nvSpPr>
          <p:cNvPr id="46092" name="Text Box 12"/>
          <p:cNvSpPr txBox="1">
            <a:spLocks noChangeArrowheads="1"/>
          </p:cNvSpPr>
          <p:nvPr/>
        </p:nvSpPr>
        <p:spPr bwMode="auto">
          <a:xfrm>
            <a:off x="5992813" y="4267200"/>
            <a:ext cx="1687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zh-CN" altLang="en-GB" sz="2400" kern="0">
                <a:solidFill>
                  <a:srgbClr val="000000"/>
                </a:solidFill>
                <a:latin typeface="Times New Roman" pitchFamily="18" charset="0"/>
                <a:ea typeface="宋体" charset="-122"/>
                <a:sym typeface="Symbol" pitchFamily="18" charset="2"/>
              </a:rPr>
              <a:t> </a:t>
            </a:r>
            <a:r>
              <a:rPr lang="en-GB" altLang="zh-CN" sz="2400" kern="0" baseline="30000">
                <a:solidFill>
                  <a:srgbClr val="000000"/>
                </a:solidFill>
                <a:latin typeface="Times New Roman" pitchFamily="18" charset="0"/>
                <a:ea typeface="宋体" charset="-122"/>
                <a:sym typeface="Symbol" pitchFamily="18" charset="2"/>
              </a:rPr>
              <a:t>+</a:t>
            </a:r>
            <a:r>
              <a:rPr lang="en-GB" altLang="zh-CN" sz="2400" kern="0">
                <a:solidFill>
                  <a:srgbClr val="000000"/>
                </a:solidFill>
                <a:latin typeface="Times New Roman" pitchFamily="18" charset="0"/>
                <a:ea typeface="宋体" charset="-122"/>
                <a:sym typeface="Symbol" pitchFamily="18" charset="2"/>
              </a:rPr>
              <a:t>(du)</a:t>
            </a:r>
          </a:p>
        </p:txBody>
      </p:sp>
      <p:sp>
        <p:nvSpPr>
          <p:cNvPr id="46093" name="AutoShape 13"/>
          <p:cNvSpPr>
            <a:spLocks noChangeArrowheads="1"/>
          </p:cNvSpPr>
          <p:nvPr/>
        </p:nvSpPr>
        <p:spPr bwMode="auto">
          <a:xfrm>
            <a:off x="2125663" y="3962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094" name="AutoShape 14"/>
          <p:cNvSpPr>
            <a:spLocks noChangeArrowheads="1"/>
          </p:cNvSpPr>
          <p:nvPr/>
        </p:nvSpPr>
        <p:spPr bwMode="auto">
          <a:xfrm>
            <a:off x="3040063" y="5638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095" name="AutoShape 15"/>
          <p:cNvSpPr>
            <a:spLocks noChangeArrowheads="1"/>
          </p:cNvSpPr>
          <p:nvPr/>
        </p:nvSpPr>
        <p:spPr bwMode="auto">
          <a:xfrm>
            <a:off x="5097463" y="5638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096" name="AutoShape 16"/>
          <p:cNvSpPr>
            <a:spLocks noChangeArrowheads="1"/>
          </p:cNvSpPr>
          <p:nvPr/>
        </p:nvSpPr>
        <p:spPr bwMode="auto">
          <a:xfrm>
            <a:off x="3116263" y="2209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097" name="AutoShape 17"/>
          <p:cNvSpPr>
            <a:spLocks noChangeArrowheads="1"/>
          </p:cNvSpPr>
          <p:nvPr/>
        </p:nvSpPr>
        <p:spPr bwMode="auto">
          <a:xfrm>
            <a:off x="4030663" y="3962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098" name="AutoShape 18"/>
          <p:cNvSpPr>
            <a:spLocks noChangeArrowheads="1"/>
          </p:cNvSpPr>
          <p:nvPr/>
        </p:nvSpPr>
        <p:spPr bwMode="auto">
          <a:xfrm>
            <a:off x="4259263" y="3962400"/>
            <a:ext cx="228600" cy="228600"/>
          </a:xfrm>
          <a:prstGeom prst="flowChartConnector">
            <a:avLst/>
          </a:prstGeom>
          <a:solidFill>
            <a:schemeClr val="accent2"/>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099" name="AutoShape 19"/>
          <p:cNvSpPr>
            <a:spLocks noChangeArrowheads="1"/>
          </p:cNvSpPr>
          <p:nvPr/>
        </p:nvSpPr>
        <p:spPr bwMode="auto">
          <a:xfrm>
            <a:off x="5097463" y="2209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100" name="AutoShape 20"/>
          <p:cNvSpPr>
            <a:spLocks noChangeArrowheads="1"/>
          </p:cNvSpPr>
          <p:nvPr/>
        </p:nvSpPr>
        <p:spPr bwMode="auto">
          <a:xfrm>
            <a:off x="6088063" y="3962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101" name="Text Box 21"/>
          <p:cNvSpPr txBox="1">
            <a:spLocks noChangeArrowheads="1"/>
          </p:cNvSpPr>
          <p:nvPr/>
        </p:nvSpPr>
        <p:spPr bwMode="auto">
          <a:xfrm>
            <a:off x="4868863" y="17526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kern="0">
                <a:solidFill>
                  <a:srgbClr val="000000"/>
                </a:solidFill>
                <a:latin typeface="Times New Roman" pitchFamily="18" charset="0"/>
                <a:ea typeface="宋体" charset="-122"/>
                <a:sym typeface="Symbol" pitchFamily="18" charset="2"/>
              </a:rPr>
              <a:t>K</a:t>
            </a:r>
            <a:r>
              <a:rPr lang="en-GB" altLang="zh-CN" sz="2400" kern="0" baseline="30000">
                <a:solidFill>
                  <a:srgbClr val="000000"/>
                </a:solidFill>
                <a:latin typeface="Times New Roman" pitchFamily="18" charset="0"/>
                <a:ea typeface="宋体" charset="-122"/>
                <a:sym typeface="Symbol" pitchFamily="18" charset="2"/>
              </a:rPr>
              <a:t></a:t>
            </a:r>
            <a:r>
              <a:rPr lang="en-GB" altLang="zh-CN" sz="2400" kern="0">
                <a:solidFill>
                  <a:srgbClr val="000000"/>
                </a:solidFill>
                <a:latin typeface="Times New Roman" pitchFamily="18" charset="0"/>
                <a:ea typeface="宋体" charset="-122"/>
                <a:sym typeface="Symbol" pitchFamily="18" charset="2"/>
              </a:rPr>
              <a:t> (su)</a:t>
            </a:r>
          </a:p>
        </p:txBody>
      </p:sp>
      <p:sp>
        <p:nvSpPr>
          <p:cNvPr id="46102" name="Text Box 22"/>
          <p:cNvSpPr txBox="1">
            <a:spLocks noChangeArrowheads="1"/>
          </p:cNvSpPr>
          <p:nvPr/>
        </p:nvSpPr>
        <p:spPr bwMode="auto">
          <a:xfrm>
            <a:off x="6383338" y="3500438"/>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b="1" kern="0">
                <a:solidFill>
                  <a:srgbClr val="000000"/>
                </a:solidFill>
                <a:latin typeface="Times New Roman" pitchFamily="18" charset="0"/>
                <a:ea typeface="宋体" charset="-122"/>
              </a:rPr>
              <a:t>I</a:t>
            </a:r>
            <a:r>
              <a:rPr lang="en-GB" altLang="zh-CN" sz="2400" b="1" kern="0" baseline="-25000">
                <a:solidFill>
                  <a:srgbClr val="000000"/>
                </a:solidFill>
                <a:latin typeface="Times New Roman" pitchFamily="18" charset="0"/>
                <a:ea typeface="宋体" charset="-122"/>
              </a:rPr>
              <a:t>3</a:t>
            </a:r>
            <a:endParaRPr lang="en-GB" altLang="zh-CN" sz="2400" kern="0">
              <a:solidFill>
                <a:srgbClr val="000000"/>
              </a:solidFill>
              <a:latin typeface="Times New Roman" pitchFamily="18" charset="0"/>
              <a:ea typeface="宋体" charset="-122"/>
            </a:endParaRPr>
          </a:p>
        </p:txBody>
      </p:sp>
      <p:sp>
        <p:nvSpPr>
          <p:cNvPr id="46103" name="Text Box 23"/>
          <p:cNvSpPr txBox="1">
            <a:spLocks noChangeArrowheads="1"/>
          </p:cNvSpPr>
          <p:nvPr/>
        </p:nvSpPr>
        <p:spPr bwMode="auto">
          <a:xfrm>
            <a:off x="4306889" y="5438775"/>
            <a:ext cx="503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kern="0">
                <a:solidFill>
                  <a:srgbClr val="A50021"/>
                </a:solidFill>
                <a:latin typeface="Times New Roman" pitchFamily="18" charset="0"/>
                <a:ea typeface="宋体" charset="-122"/>
                <a:sym typeface="Symbol" pitchFamily="18" charset="2"/>
              </a:rPr>
              <a:t>1</a:t>
            </a:r>
            <a:endParaRPr lang="en-GB" altLang="zh-CN" sz="2400" kern="0">
              <a:solidFill>
                <a:srgbClr val="000000"/>
              </a:solidFill>
              <a:latin typeface="Times New Roman" pitchFamily="18" charset="0"/>
              <a:ea typeface="宋体" charset="-122"/>
              <a:sym typeface="Symbol" pitchFamily="18" charset="2"/>
            </a:endParaRPr>
          </a:p>
        </p:txBody>
      </p:sp>
      <p:sp>
        <p:nvSpPr>
          <p:cNvPr id="46104" name="Text Box 24"/>
          <p:cNvSpPr txBox="1">
            <a:spLocks noChangeArrowheads="1"/>
          </p:cNvSpPr>
          <p:nvPr/>
        </p:nvSpPr>
        <p:spPr bwMode="auto">
          <a:xfrm>
            <a:off x="4252914" y="1982788"/>
            <a:ext cx="503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zh-CN" altLang="en-GB" sz="2400" kern="0">
                <a:solidFill>
                  <a:srgbClr val="A50021"/>
                </a:solidFill>
                <a:latin typeface="Times New Roman" pitchFamily="18" charset="0"/>
                <a:ea typeface="宋体" charset="-122"/>
                <a:sym typeface="Symbol" pitchFamily="18" charset="2"/>
              </a:rPr>
              <a:t></a:t>
            </a:r>
            <a:r>
              <a:rPr lang="en-GB" altLang="zh-CN" sz="2400" kern="0">
                <a:solidFill>
                  <a:srgbClr val="A50021"/>
                </a:solidFill>
                <a:latin typeface="Times New Roman" pitchFamily="18" charset="0"/>
                <a:ea typeface="宋体" charset="-122"/>
                <a:sym typeface="Symbol" pitchFamily="18" charset="2"/>
              </a:rPr>
              <a:t>1</a:t>
            </a:r>
            <a:endParaRPr lang="en-GB" altLang="zh-CN" sz="2400" kern="0">
              <a:solidFill>
                <a:srgbClr val="000000"/>
              </a:solidFill>
              <a:latin typeface="Times New Roman" pitchFamily="18" charset="0"/>
              <a:ea typeface="宋体" charset="-122"/>
            </a:endParaRPr>
          </a:p>
        </p:txBody>
      </p:sp>
      <p:sp>
        <p:nvSpPr>
          <p:cNvPr id="46105" name="Text Box 25"/>
          <p:cNvSpPr txBox="1">
            <a:spLocks noChangeArrowheads="1"/>
          </p:cNvSpPr>
          <p:nvPr/>
        </p:nvSpPr>
        <p:spPr bwMode="auto">
          <a:xfrm>
            <a:off x="2339975" y="3979863"/>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b="1" kern="0">
                <a:solidFill>
                  <a:srgbClr val="A50021"/>
                </a:solidFill>
                <a:latin typeface="Times New Roman" pitchFamily="18" charset="0"/>
                <a:ea typeface="宋体" charset="-122"/>
              </a:rPr>
              <a:t>–</a:t>
            </a:r>
            <a:r>
              <a:rPr lang="en-GB" altLang="zh-CN" sz="2400" kern="0">
                <a:solidFill>
                  <a:srgbClr val="A50021"/>
                </a:solidFill>
                <a:latin typeface="Times New Roman" pitchFamily="18" charset="0"/>
                <a:ea typeface="宋体" charset="-122"/>
              </a:rPr>
              <a:t>1</a:t>
            </a:r>
            <a:endParaRPr lang="en-GB" altLang="zh-CN" sz="2400" kern="0">
              <a:solidFill>
                <a:srgbClr val="000000"/>
              </a:solidFill>
              <a:latin typeface="Times New Roman" pitchFamily="18" charset="0"/>
              <a:ea typeface="宋体" charset="-122"/>
            </a:endParaRPr>
          </a:p>
        </p:txBody>
      </p:sp>
      <p:sp>
        <p:nvSpPr>
          <p:cNvPr id="46106" name="Text Box 26"/>
          <p:cNvSpPr txBox="1">
            <a:spLocks noChangeArrowheads="1"/>
          </p:cNvSpPr>
          <p:nvPr/>
        </p:nvSpPr>
        <p:spPr bwMode="auto">
          <a:xfrm>
            <a:off x="5675314" y="3998913"/>
            <a:ext cx="503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kern="0">
                <a:solidFill>
                  <a:srgbClr val="A50021"/>
                </a:solidFill>
                <a:latin typeface="Times New Roman" pitchFamily="18" charset="0"/>
                <a:ea typeface="宋体" charset="-122"/>
                <a:sym typeface="Symbol" pitchFamily="18" charset="2"/>
              </a:rPr>
              <a:t></a:t>
            </a:r>
            <a:r>
              <a:rPr lang="en-GB" altLang="zh-CN" sz="2400" kern="0">
                <a:solidFill>
                  <a:srgbClr val="A50021"/>
                </a:solidFill>
                <a:latin typeface="Times New Roman" pitchFamily="18" charset="0"/>
                <a:ea typeface="宋体" charset="-122"/>
              </a:rPr>
              <a:t>1</a:t>
            </a:r>
            <a:endParaRPr lang="en-GB" altLang="zh-CN" sz="2400" kern="0">
              <a:solidFill>
                <a:srgbClr val="000000"/>
              </a:solidFill>
              <a:latin typeface="Times New Roman" pitchFamily="18" charset="0"/>
              <a:ea typeface="宋体" charset="-122"/>
            </a:endParaRPr>
          </a:p>
        </p:txBody>
      </p:sp>
      <p:sp>
        <p:nvSpPr>
          <p:cNvPr id="46107" name="AutoShape 27"/>
          <p:cNvSpPr>
            <a:spLocks noChangeArrowheads="1"/>
          </p:cNvSpPr>
          <p:nvPr/>
        </p:nvSpPr>
        <p:spPr bwMode="auto">
          <a:xfrm>
            <a:off x="4179888" y="4137025"/>
            <a:ext cx="228600" cy="228600"/>
          </a:xfrm>
          <a:prstGeom prst="flowChartConnector">
            <a:avLst/>
          </a:prstGeom>
          <a:solidFill>
            <a:srgbClr val="FF0000"/>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pic>
        <p:nvPicPr>
          <p:cNvPr id="46108"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00" y="2636839"/>
            <a:ext cx="3348038" cy="87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109"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763" y="4437063"/>
            <a:ext cx="252095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110" name="AutoShape 30"/>
          <p:cNvSpPr>
            <a:spLocks/>
          </p:cNvSpPr>
          <p:nvPr/>
        </p:nvSpPr>
        <p:spPr bwMode="auto">
          <a:xfrm>
            <a:off x="7032625" y="2852739"/>
            <a:ext cx="71438" cy="504825"/>
          </a:xfrm>
          <a:prstGeom prst="leftBrace">
            <a:avLst>
              <a:gd name="adj1" fmla="val 5888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pic>
        <p:nvPicPr>
          <p:cNvPr id="46111"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3838" y="4005264"/>
            <a:ext cx="2284412"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112" name="Text Box 32"/>
          <p:cNvSpPr txBox="1">
            <a:spLocks noChangeArrowheads="1"/>
          </p:cNvSpPr>
          <p:nvPr/>
        </p:nvSpPr>
        <p:spPr bwMode="auto">
          <a:xfrm>
            <a:off x="6459851" y="1330325"/>
            <a:ext cx="1395413" cy="519112"/>
          </a:xfrm>
          <a:prstGeom prst="rect">
            <a:avLst/>
          </a:prstGeom>
          <a:solidFill>
            <a:schemeClr val="accent2">
              <a:lumMod val="20000"/>
              <a:lumOff val="80000"/>
            </a:schemeClr>
          </a:solidFill>
          <a:ln>
            <a:noFill/>
          </a:ln>
          <a:effectLs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r>
              <a:rPr lang="en-US" altLang="zh-CN" sz="2800" b="1" kern="0" dirty="0">
                <a:solidFill>
                  <a:srgbClr val="0000FF"/>
                </a:solidFill>
                <a:latin typeface="Calibri" pitchFamily="34" charset="0"/>
                <a:ea typeface="宋体" charset="-122"/>
              </a:rPr>
              <a:t>J</a:t>
            </a:r>
            <a:r>
              <a:rPr lang="en-US" altLang="zh-CN" sz="2800" b="1" kern="0" baseline="30000" dirty="0">
                <a:solidFill>
                  <a:srgbClr val="0000FF"/>
                </a:solidFill>
                <a:latin typeface="Calibri" pitchFamily="34" charset="0"/>
                <a:ea typeface="宋体" charset="-122"/>
              </a:rPr>
              <a:t>PC </a:t>
            </a:r>
            <a:r>
              <a:rPr lang="en-US" altLang="zh-CN" sz="2800" b="1" kern="0" dirty="0">
                <a:solidFill>
                  <a:srgbClr val="0000FF"/>
                </a:solidFill>
                <a:latin typeface="Calibri" pitchFamily="34" charset="0"/>
                <a:ea typeface="宋体" charset="-122"/>
              </a:rPr>
              <a:t>= 0</a:t>
            </a:r>
            <a:r>
              <a:rPr lang="en-US" altLang="zh-CN" sz="2800" b="1" kern="0" baseline="30000" dirty="0">
                <a:solidFill>
                  <a:srgbClr val="0000FF"/>
                </a:solidFill>
                <a:latin typeface="Calibri" pitchFamily="34" charset="0"/>
                <a:ea typeface="宋体" charset="-122"/>
                <a:sym typeface="Symbol" pitchFamily="18" charset="2"/>
              </a:rPr>
              <a:t></a:t>
            </a:r>
            <a:r>
              <a:rPr lang="en-US" altLang="zh-CN" sz="2800" b="1" kern="0" dirty="0">
                <a:solidFill>
                  <a:srgbClr val="0000FF"/>
                </a:solidFill>
                <a:latin typeface="Calibri" pitchFamily="34" charset="0"/>
                <a:ea typeface="宋体" charset="-122"/>
                <a:sym typeface="Symbol" pitchFamily="18" charset="2"/>
              </a:rPr>
              <a:t> </a:t>
            </a:r>
          </a:p>
        </p:txBody>
      </p:sp>
      <p:sp>
        <p:nvSpPr>
          <p:cNvPr id="33" name="Oval 2"/>
          <p:cNvSpPr>
            <a:spLocks noChangeArrowheads="1"/>
          </p:cNvSpPr>
          <p:nvPr/>
        </p:nvSpPr>
        <p:spPr bwMode="auto">
          <a:xfrm>
            <a:off x="8133436" y="332656"/>
            <a:ext cx="2109114" cy="2232744"/>
          </a:xfrm>
          <a:prstGeom prst="ellipse">
            <a:avLst/>
          </a:prstGeom>
          <a:gradFill rotWithShape="1">
            <a:gsLst>
              <a:gs pos="0">
                <a:schemeClr val="accent1">
                  <a:gamma/>
                  <a:shade val="46275"/>
                  <a:invGamma/>
                </a:schemeClr>
              </a:gs>
              <a:gs pos="100000">
                <a:schemeClr val="accent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zh-CN" altLang="en-US" b="1" kern="0">
              <a:solidFill>
                <a:srgbClr val="000000"/>
              </a:solidFill>
            </a:endParaRPr>
          </a:p>
        </p:txBody>
      </p:sp>
      <p:sp>
        <p:nvSpPr>
          <p:cNvPr id="34" name="Oval 3"/>
          <p:cNvSpPr>
            <a:spLocks noChangeArrowheads="1"/>
          </p:cNvSpPr>
          <p:nvPr/>
        </p:nvSpPr>
        <p:spPr bwMode="auto">
          <a:xfrm>
            <a:off x="8183240" y="764704"/>
            <a:ext cx="937096" cy="100853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zh-CN" altLang="en-US" b="1" kern="0">
              <a:solidFill>
                <a:srgbClr val="000000"/>
              </a:solidFill>
            </a:endParaRPr>
          </a:p>
        </p:txBody>
      </p:sp>
      <p:sp>
        <p:nvSpPr>
          <p:cNvPr id="35" name="Oval 5"/>
          <p:cNvSpPr>
            <a:spLocks noChangeArrowheads="1"/>
          </p:cNvSpPr>
          <p:nvPr/>
        </p:nvSpPr>
        <p:spPr bwMode="auto">
          <a:xfrm>
            <a:off x="9408368" y="1091666"/>
            <a:ext cx="820240" cy="897174"/>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zh-CN" altLang="en-US" b="1" kern="0">
              <a:solidFill>
                <a:srgbClr val="000000"/>
              </a:solidFill>
            </a:endParaRPr>
          </a:p>
        </p:txBody>
      </p:sp>
      <p:sp>
        <p:nvSpPr>
          <p:cNvPr id="36" name="Text Box 12"/>
          <p:cNvSpPr txBox="1">
            <a:spLocks noChangeArrowheads="1"/>
          </p:cNvSpPr>
          <p:nvPr/>
        </p:nvSpPr>
        <p:spPr bwMode="auto">
          <a:xfrm>
            <a:off x="8264903" y="1733345"/>
            <a:ext cx="471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GB" altLang="zh-CN" b="1" kern="0" dirty="0">
                <a:solidFill>
                  <a:srgbClr val="3333FF"/>
                </a:solidFill>
                <a:ea typeface="宋体" charset="-122"/>
              </a:rPr>
              <a:t>m</a:t>
            </a:r>
            <a:r>
              <a:rPr lang="en-GB" altLang="zh-CN" b="1" kern="0" baseline="-25000" dirty="0">
                <a:solidFill>
                  <a:srgbClr val="3333FF"/>
                </a:solidFill>
                <a:ea typeface="宋体" charset="-122"/>
              </a:rPr>
              <a:t>1</a:t>
            </a:r>
          </a:p>
        </p:txBody>
      </p:sp>
      <p:sp>
        <p:nvSpPr>
          <p:cNvPr id="37" name="Text Box 13"/>
          <p:cNvSpPr txBox="1">
            <a:spLocks noChangeArrowheads="1"/>
          </p:cNvSpPr>
          <p:nvPr/>
        </p:nvSpPr>
        <p:spPr bwMode="auto">
          <a:xfrm>
            <a:off x="9120336" y="1769208"/>
            <a:ext cx="471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GB" altLang="zh-CN" b="1" kern="0">
                <a:solidFill>
                  <a:srgbClr val="3333FF"/>
                </a:solidFill>
                <a:ea typeface="宋体" charset="-122"/>
              </a:rPr>
              <a:t>m</a:t>
            </a:r>
            <a:r>
              <a:rPr lang="en-GB" altLang="zh-CN" b="1" kern="0" baseline="-25000">
                <a:solidFill>
                  <a:srgbClr val="3333FF"/>
                </a:solidFill>
                <a:ea typeface="宋体" charset="-122"/>
              </a:rPr>
              <a:t>2</a:t>
            </a:r>
          </a:p>
        </p:txBody>
      </p:sp>
      <p:sp>
        <p:nvSpPr>
          <p:cNvPr id="38" name="Line 21"/>
          <p:cNvSpPr>
            <a:spLocks noChangeShapeType="1"/>
          </p:cNvSpPr>
          <p:nvPr/>
        </p:nvSpPr>
        <p:spPr bwMode="auto">
          <a:xfrm flipV="1">
            <a:off x="8688288" y="585377"/>
            <a:ext cx="245604" cy="59393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zh-CN" altLang="en-US" b="1" kern="0">
              <a:solidFill>
                <a:srgbClr val="000000"/>
              </a:solidFill>
            </a:endParaRPr>
          </a:p>
        </p:txBody>
      </p:sp>
      <p:sp>
        <p:nvSpPr>
          <p:cNvPr id="39" name="Line 23"/>
          <p:cNvSpPr>
            <a:spLocks noChangeShapeType="1"/>
          </p:cNvSpPr>
          <p:nvPr/>
        </p:nvSpPr>
        <p:spPr bwMode="auto">
          <a:xfrm flipH="1">
            <a:off x="9601873" y="1628800"/>
            <a:ext cx="238543" cy="5810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zh-CN" altLang="en-US" b="1" kern="0">
              <a:solidFill>
                <a:srgbClr val="000000"/>
              </a:solidFill>
            </a:endParaRPr>
          </a:p>
        </p:txBody>
      </p:sp>
      <p:sp>
        <p:nvSpPr>
          <p:cNvPr id="2" name="灯片编号占位符 1"/>
          <p:cNvSpPr>
            <a:spLocks noGrp="1"/>
          </p:cNvSpPr>
          <p:nvPr>
            <p:ph type="sldNum" sz="quarter" idx="12"/>
          </p:nvPr>
        </p:nvSpPr>
        <p:spPr/>
        <p:txBody>
          <a:bodyPr/>
          <a:lstStyle/>
          <a:p>
            <a:pPr>
              <a:defRPr/>
            </a:pPr>
            <a:fld id="{676347A9-F6ED-4B7C-92C3-88E13594254D}" type="slidenum">
              <a:rPr lang="zh-CN" altLang="en-GB" smtClean="0">
                <a:solidFill>
                  <a:srgbClr val="000000"/>
                </a:solidFill>
              </a:rPr>
              <a:pPr>
                <a:defRPr/>
              </a:pPr>
              <a:t>11</a:t>
            </a:fld>
            <a:endParaRPr lang="en-GB" altLang="zh-CN">
              <a:solidFill>
                <a:srgbClr val="000000"/>
              </a:solidFill>
            </a:endParaRPr>
          </a:p>
        </p:txBody>
      </p:sp>
    </p:spTree>
    <p:extLst>
      <p:ext uri="{BB962C8B-B14F-4D97-AF65-F5344CB8AC3E}">
        <p14:creationId xmlns:p14="http://schemas.microsoft.com/office/powerpoint/2010/main" val="38747036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110</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3" name="图片 2"/>
          <p:cNvPicPr>
            <a:picLocks noChangeAspect="1"/>
          </p:cNvPicPr>
          <p:nvPr/>
        </p:nvPicPr>
        <p:blipFill>
          <a:blip r:embed="rId2"/>
          <a:stretch>
            <a:fillRect/>
          </a:stretch>
        </p:blipFill>
        <p:spPr>
          <a:xfrm>
            <a:off x="503802" y="892475"/>
            <a:ext cx="8586338" cy="5829000"/>
          </a:xfrm>
          <a:prstGeom prst="rect">
            <a:avLst/>
          </a:prstGeom>
        </p:spPr>
      </p:pic>
      <mc:AlternateContent xmlns:mc="http://schemas.openxmlformats.org/markup-compatibility/2006" xmlns:a14="http://schemas.microsoft.com/office/drawing/2010/main">
        <mc:Choice Requires="a14">
          <p:sp>
            <p:nvSpPr>
              <p:cNvPr id="4" name="文本框 3"/>
              <p:cNvSpPr txBox="1"/>
              <p:nvPr/>
            </p:nvSpPr>
            <p:spPr>
              <a:xfrm>
                <a:off x="413658" y="166914"/>
                <a:ext cx="1160417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Predicted masses for the </a:t>
                </a:r>
                <a:r>
                  <a:rPr kumimoji="0" lang="en-US" altLang="zh-CN" sz="1800" b="0" i="1" u="none" strike="noStrike" kern="0" cap="none" spc="0" normalizeH="0" baseline="0" noProof="0" dirty="0">
                    <a:ln>
                      <a:noFill/>
                    </a:ln>
                    <a:solidFill>
                      <a:sysClr val="windowText" lastClr="000000"/>
                    </a:solidFill>
                    <a:effectLst/>
                    <a:uLnTx/>
                    <a:uFillTx/>
                  </a:rPr>
                  <a:t>P</a:t>
                </a:r>
                <a:r>
                  <a:rPr kumimoji="0" lang="en-US" altLang="zh-CN" sz="1800" b="0" i="0" u="none" strike="noStrike" kern="0" cap="none" spc="0" normalizeH="0" baseline="0" noProof="0" dirty="0">
                    <a:ln>
                      <a:noFill/>
                    </a:ln>
                    <a:solidFill>
                      <a:sysClr val="windowText" lastClr="000000"/>
                    </a:solidFill>
                    <a:effectLst/>
                    <a:uLnTx/>
                    <a:uFillTx/>
                  </a:rPr>
                  <a:t>-wave </a:t>
                </a:r>
                <a14:m>
                  <m:oMath xmlns:m="http://schemas.openxmlformats.org/officeDocument/2006/math">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𝑐𝑐</m:t>
                    </m:r>
                    <m:acc>
                      <m:accPr>
                        <m:chr m:val="̅"/>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𝑐</m:t>
                        </m:r>
                      </m:e>
                    </m:acc>
                    <m:acc>
                      <m:accPr>
                        <m:chr m:val="̅"/>
                        <m:ctrlP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ctrlPr>
                      </m:accPr>
                      <m:e>
                        <m: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t>𝑐</m:t>
                        </m:r>
                      </m:e>
                    </m:acc>
                  </m:oMath>
                </a14:m>
                <a:r>
                  <a:rPr kumimoji="0" lang="en-US" altLang="zh-CN" sz="1800" b="0" i="0" u="none" strike="noStrike" kern="0" cap="none" spc="0" normalizeH="0" baseline="0" noProof="0" dirty="0">
                    <a:ln>
                      <a:noFill/>
                    </a:ln>
                    <a:solidFill>
                      <a:sysClr val="windowText" lastClr="000000"/>
                    </a:solidFill>
                    <a:effectLst/>
                    <a:uLnTx/>
                    <a:uFillTx/>
                  </a:rPr>
                  <a:t> states. </a:t>
                </a:r>
                <a14:m>
                  <m:oMath xmlns:m="http://schemas.openxmlformats.org/officeDocument/2006/math">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𝜉</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1</m:t>
                        </m:r>
                      </m:sub>
                    </m:s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𝜉</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2</m:t>
                        </m:r>
                      </m:sub>
                    </m:s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oMath>
                </a14:m>
                <a:r>
                  <a:rPr kumimoji="0" lang="en-US" altLang="zh-CN" sz="1800" b="0" i="0" u="none" strike="noStrike" kern="0" cap="none" spc="0" normalizeH="0" baseline="0" noProof="0" dirty="0">
                    <a:ln>
                      <a:noFill/>
                    </a:ln>
                    <a:solidFill>
                      <a:sysClr val="windowText" lastClr="000000"/>
                    </a:solidFill>
                    <a:effectLst/>
                    <a:uLnTx/>
                    <a:uFillTx/>
                  </a:rPr>
                  <a:t> stands for a configuration containing both </a:t>
                </a:r>
                <a14:m>
                  <m:oMath xmlns:m="http://schemas.openxmlformats.org/officeDocument/2006/math">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𝜉</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1</m:t>
                        </m:r>
                      </m:sub>
                    </m:sSub>
                  </m:oMath>
                </a14:m>
                <a:r>
                  <a:rPr kumimoji="0" lang="el-GR" altLang="zh-CN" sz="1800" b="0" i="0" u="none" strike="noStrike" kern="0" cap="none" spc="0" normalizeH="0" baseline="0" noProof="0" dirty="0">
                    <a:ln>
                      <a:noFill/>
                    </a:ln>
                    <a:solidFill>
                      <a:sysClr val="windowText" lastClr="000000"/>
                    </a:solidFill>
                    <a:effectLst/>
                    <a:uLnTx/>
                    <a:uFillTx/>
                  </a:rPr>
                  <a:t> </a:t>
                </a:r>
                <a:r>
                  <a:rPr kumimoji="0" lang="en-US" altLang="zh-CN" sz="1800" b="0" i="0" u="none" strike="noStrike" kern="0" cap="none" spc="0" normalizeH="0" baseline="0" noProof="0" dirty="0">
                    <a:ln>
                      <a:noFill/>
                    </a:ln>
                    <a:solidFill>
                      <a:sysClr val="windowText" lastClr="000000"/>
                    </a:solidFill>
                    <a:effectLst/>
                    <a:uLnTx/>
                    <a:uFillTx/>
                  </a:rPr>
                  <a:t>and </a:t>
                </a:r>
                <a14:m>
                  <m:oMath xmlns:m="http://schemas.openxmlformats.org/officeDocument/2006/math">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𝜉</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2</m:t>
                        </m:r>
                      </m:sub>
                    </m:sSub>
                  </m:oMath>
                </a14:m>
                <a:r>
                  <a:rPr kumimoji="0" lang="el-GR" altLang="zh-CN" sz="1800" b="0" i="0" u="none" strike="noStrike" kern="0" cap="none" spc="0" normalizeH="0" baseline="0" noProof="0" dirty="0">
                    <a:ln>
                      <a:noFill/>
                    </a:ln>
                    <a:solidFill>
                      <a:sysClr val="windowText" lastClr="000000"/>
                    </a:solidFill>
                    <a:effectLst/>
                    <a:uLnTx/>
                    <a:uFillTx/>
                  </a:rPr>
                  <a:t>-</a:t>
                </a:r>
                <a:r>
                  <a:rPr kumimoji="0" lang="en-US" altLang="zh-CN" sz="1800" b="0" i="0" u="none" strike="noStrike" kern="0" cap="none" spc="0" normalizeH="0" baseline="0" noProof="0" dirty="0">
                    <a:ln>
                      <a:noFill/>
                    </a:ln>
                    <a:solidFill>
                      <a:sysClr val="windowText" lastClr="000000"/>
                    </a:solidFill>
                    <a:effectLst/>
                    <a:uLnTx/>
                    <a:uFillTx/>
                  </a:rPr>
                  <a:t>mode of orbital excitations, while </a:t>
                </a:r>
                <a14:m>
                  <m:oMath xmlns:m="http://schemas.openxmlformats.org/officeDocument/2006/math">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𝜉</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3</m:t>
                        </m:r>
                      </m:sub>
                    </m:s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oMath>
                </a14:m>
                <a:r>
                  <a:rPr kumimoji="0" lang="el-GR" altLang="zh-CN" sz="1800" b="0" i="0" u="none" strike="noStrike" kern="0" cap="none" spc="0" normalizeH="0" baseline="0" noProof="0" dirty="0">
                    <a:ln>
                      <a:noFill/>
                    </a:ln>
                    <a:solidFill>
                      <a:sysClr val="windowText" lastClr="000000"/>
                    </a:solidFill>
                    <a:effectLst/>
                    <a:uLnTx/>
                    <a:uFillTx/>
                  </a:rPr>
                  <a:t> </a:t>
                </a:r>
                <a:r>
                  <a:rPr kumimoji="0" lang="en-US" altLang="zh-CN" sz="1800" b="0" i="0" u="none" strike="noStrike" kern="0" cap="none" spc="0" normalizeH="0" baseline="0" noProof="0" dirty="0">
                    <a:ln>
                      <a:noFill/>
                    </a:ln>
                    <a:solidFill>
                      <a:sysClr val="windowText" lastClr="000000"/>
                    </a:solidFill>
                    <a:effectLst/>
                    <a:uLnTx/>
                    <a:uFillTx/>
                  </a:rPr>
                  <a:t>stands for a configuration containing </a:t>
                </a:r>
                <a14:m>
                  <m:oMath xmlns:m="http://schemas.openxmlformats.org/officeDocument/2006/math">
                    <m:sSub>
                      <m:sSubPr>
                        <m:ctrlP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t>𝜉</m:t>
                        </m:r>
                      </m:e>
                      <m:sub>
                        <m: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t>3</m:t>
                        </m:r>
                      </m:sub>
                    </m:sSub>
                  </m:oMath>
                </a14:m>
                <a:r>
                  <a:rPr kumimoji="0" lang="el-GR" altLang="zh-CN" sz="1800" b="0" i="0" u="none" strike="noStrike" kern="0" cap="none" spc="0" normalizeH="0" baseline="0" noProof="0" dirty="0">
                    <a:ln>
                      <a:noFill/>
                    </a:ln>
                    <a:solidFill>
                      <a:sysClr val="windowText" lastClr="000000"/>
                    </a:solidFill>
                    <a:effectLst/>
                    <a:uLnTx/>
                    <a:uFillTx/>
                  </a:rPr>
                  <a:t>-</a:t>
                </a:r>
                <a:r>
                  <a:rPr kumimoji="0" lang="en-US" altLang="zh-CN" sz="1800" b="0" i="0" u="none" strike="noStrike" kern="0" cap="none" spc="0" normalizeH="0" baseline="0" noProof="0" dirty="0">
                    <a:ln>
                      <a:noFill/>
                    </a:ln>
                    <a:solidFill>
                      <a:sysClr val="windowText" lastClr="000000"/>
                    </a:solidFill>
                    <a:effectLst/>
                    <a:uLnTx/>
                    <a:uFillTx/>
                  </a:rPr>
                  <a:t>mode of orbital excitation.</a:t>
                </a:r>
                <a:endParaRPr kumimoji="0" lang="zh-CN" altLang="en-US" sz="1800" b="0" i="0" u="none" strike="noStrike" kern="0" cap="none" spc="0" normalizeH="0" baseline="0" noProof="0" dirty="0">
                  <a:ln>
                    <a:noFill/>
                  </a:ln>
                  <a:solidFill>
                    <a:sysClr val="windowText" lastClr="000000"/>
                  </a:solidFill>
                  <a:effectLst/>
                  <a:uLnTx/>
                  <a:uFillTx/>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413658" y="166914"/>
                <a:ext cx="11604171" cy="646331"/>
              </a:xfrm>
              <a:prstGeom prst="rect">
                <a:avLst/>
              </a:prstGeom>
              <a:blipFill>
                <a:blip r:embed="rId3"/>
                <a:stretch>
                  <a:fillRect l="-473" t="-4717" b="-14151"/>
                </a:stretch>
              </a:blipFill>
            </p:spPr>
            <p:txBody>
              <a:bodyPr/>
              <a:lstStyle/>
              <a:p>
                <a:r>
                  <a:rPr lang="zh-CN" altLang="en-US">
                    <a:noFill/>
                  </a:rPr>
                  <a:t> </a:t>
                </a:r>
              </a:p>
            </p:txBody>
          </p:sp>
        </mc:Fallback>
      </mc:AlternateContent>
      <p:sp>
        <p:nvSpPr>
          <p:cNvPr id="5" name="矩形 4"/>
          <p:cNvSpPr/>
          <p:nvPr/>
        </p:nvSpPr>
        <p:spPr bwMode="auto">
          <a:xfrm>
            <a:off x="503802" y="1807027"/>
            <a:ext cx="8495055" cy="732973"/>
          </a:xfrm>
          <a:prstGeom prst="rect">
            <a:avLst/>
          </a:prstGeom>
          <a:solidFill>
            <a:srgbClr val="00B0F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6" name="矩形 5"/>
          <p:cNvSpPr/>
          <p:nvPr/>
        </p:nvSpPr>
        <p:spPr bwMode="auto">
          <a:xfrm>
            <a:off x="549443" y="3962398"/>
            <a:ext cx="8495055" cy="732973"/>
          </a:xfrm>
          <a:prstGeom prst="rect">
            <a:avLst/>
          </a:prstGeom>
          <a:solidFill>
            <a:srgbClr val="00B0F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7" name="文本框 6"/>
          <p:cNvSpPr txBox="1"/>
          <p:nvPr/>
        </p:nvSpPr>
        <p:spPr>
          <a:xfrm>
            <a:off x="9699714" y="2883645"/>
            <a:ext cx="1043080"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FF0000"/>
                </a:solidFill>
                <a:effectLst/>
                <a:uLnTx/>
                <a:uFillTx/>
              </a:rPr>
              <a:t>X(6900) mass region</a:t>
            </a:r>
            <a:endParaRPr kumimoji="0" lang="zh-CN" altLang="en-US" sz="1800" b="1" i="0" u="none" strike="noStrike" kern="0" cap="none" spc="0" normalizeH="0" baseline="0" noProof="0" dirty="0">
              <a:ln>
                <a:noFill/>
              </a:ln>
              <a:solidFill>
                <a:srgbClr val="FF0000"/>
              </a:solidFill>
              <a:effectLst/>
              <a:uLnTx/>
              <a:uFillTx/>
            </a:endParaRPr>
          </a:p>
        </p:txBody>
      </p:sp>
      <p:sp>
        <p:nvSpPr>
          <p:cNvPr id="8" name="右大括号 7"/>
          <p:cNvSpPr/>
          <p:nvPr/>
        </p:nvSpPr>
        <p:spPr bwMode="auto">
          <a:xfrm>
            <a:off x="9165771" y="2046514"/>
            <a:ext cx="362858" cy="2282370"/>
          </a:xfrm>
          <a:prstGeom prst="rightBrace">
            <a:avLst/>
          </a:prstGeom>
          <a:noFill/>
          <a:ln w="1270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p:spTree>
    <p:extLst>
      <p:ext uri="{BB962C8B-B14F-4D97-AF65-F5344CB8AC3E}">
        <p14:creationId xmlns:p14="http://schemas.microsoft.com/office/powerpoint/2010/main" val="41111298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111</a:t>
            </a:fld>
            <a:endParaRPr kumimoji="0" lang="en-GB" altLang="zh-CN" sz="1800" b="0" i="0" u="none" strike="noStrike" kern="0" cap="none" spc="0" normalizeH="0" baseline="0" noProof="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6" name="文本框 5"/>
              <p:cNvSpPr txBox="1"/>
              <p:nvPr/>
            </p:nvSpPr>
            <p:spPr>
              <a:xfrm>
                <a:off x="278017" y="152401"/>
                <a:ext cx="11536612" cy="3754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The contributions from each part of the Hamiltonian of the </a:t>
                </a:r>
                <a14:m>
                  <m:oMath xmlns:m="http://schemas.openxmlformats.org/officeDocument/2006/math">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𝑐𝑐</m:t>
                    </m:r>
                    <m:acc>
                      <m:accPr>
                        <m:chr m:val="̅"/>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𝑐</m:t>
                        </m:r>
                      </m:e>
                    </m:acc>
                    <m:acc>
                      <m:accPr>
                        <m:chr m:val="̅"/>
                        <m:ctrlP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ctrlPr>
                      </m:accPr>
                      <m:e>
                        <m: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t>𝑐</m:t>
                        </m:r>
                      </m:e>
                    </m:acc>
                  </m:oMath>
                </a14:m>
                <a:r>
                  <a:rPr kumimoji="0" lang="en-US" altLang="zh-CN" sz="1800" b="0" i="0" u="none" strike="noStrike" kern="0" cap="none" spc="0" normalizeH="0" baseline="0" noProof="0" dirty="0">
                    <a:ln>
                      <a:noFill/>
                    </a:ln>
                    <a:solidFill>
                      <a:sysClr val="windowText" lastClr="000000"/>
                    </a:solidFill>
                    <a:effectLst/>
                    <a:uLnTx/>
                    <a:uFillTx/>
                  </a:rPr>
                  <a:t> systems in units of MeV with </a:t>
                </a:r>
                <a14:m>
                  <m:oMath xmlns:m="http://schemas.openxmlformats.org/officeDocument/2006/math">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𝐿</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=1</m:t>
                    </m:r>
                  </m:oMath>
                </a14:m>
                <a:r>
                  <a:rPr kumimoji="0" lang="en-US" altLang="zh-CN" sz="1800" b="0" i="0" u="none" strike="noStrike" kern="0" cap="none" spc="0" normalizeH="0" baseline="0" noProof="0" dirty="0">
                    <a:ln>
                      <a:noFill/>
                    </a:ln>
                    <a:solidFill>
                      <a:sysClr val="windowText" lastClr="000000"/>
                    </a:solidFill>
                    <a:effectLst/>
                    <a:uLnTx/>
                    <a:uFillTx/>
                  </a:rPr>
                  <a:t>.</a:t>
                </a:r>
                <a:endParaRPr kumimoji="0" lang="zh-CN" altLang="en-US" sz="1800" b="0" i="0" u="none" strike="noStrike" kern="0" cap="none" spc="0" normalizeH="0" baseline="0" noProof="0" dirty="0">
                  <a:ln>
                    <a:noFill/>
                  </a:ln>
                  <a:solidFill>
                    <a:sysClr val="windowText" lastClr="000000"/>
                  </a:solidFill>
                  <a:effectLst/>
                  <a:uLnTx/>
                  <a:uFillTx/>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278017" y="152401"/>
                <a:ext cx="11536612" cy="375424"/>
              </a:xfrm>
              <a:prstGeom prst="rect">
                <a:avLst/>
              </a:prstGeom>
              <a:blipFill>
                <a:blip r:embed="rId2"/>
                <a:stretch>
                  <a:fillRect l="-476" t="-8065" b="-22581"/>
                </a:stretch>
              </a:blipFill>
            </p:spPr>
            <p:txBody>
              <a:bodyPr/>
              <a:lstStyle/>
              <a:p>
                <a:r>
                  <a:rPr lang="zh-CN" altLang="en-US">
                    <a:noFill/>
                  </a:rPr>
                  <a:t> </a:t>
                </a:r>
              </a:p>
            </p:txBody>
          </p:sp>
        </mc:Fallback>
      </mc:AlternateContent>
      <p:sp>
        <p:nvSpPr>
          <p:cNvPr id="7" name="文本框 6"/>
          <p:cNvSpPr txBox="1"/>
          <p:nvPr/>
        </p:nvSpPr>
        <p:spPr>
          <a:xfrm>
            <a:off x="7003144" y="931300"/>
            <a:ext cx="4680857" cy="1631216"/>
          </a:xfrm>
          <a:prstGeom prst="rect">
            <a:avLst/>
          </a:prstGeom>
          <a:noFill/>
        </p:spPr>
        <p:txBody>
          <a:bodyPr wrap="square" rtlCol="0">
            <a:spAutoFit/>
          </a:bodyPr>
          <a:lstStyle/>
          <a:p>
            <a:pPr marL="342900" marR="0" lvl="0" indent="-3429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rPr>
              <a:t>One still sees significant contributions from the confinement potential which push the energy level further beyond the two-heavy meson thresholds. </a:t>
            </a:r>
          </a:p>
        </p:txBody>
      </p:sp>
      <p:pic>
        <p:nvPicPr>
          <p:cNvPr id="11" name="图片 10"/>
          <p:cNvPicPr>
            <a:picLocks noChangeAspect="1"/>
          </p:cNvPicPr>
          <p:nvPr/>
        </p:nvPicPr>
        <p:blipFill>
          <a:blip r:embed="rId3"/>
          <a:stretch>
            <a:fillRect/>
          </a:stretch>
        </p:blipFill>
        <p:spPr>
          <a:xfrm>
            <a:off x="352203" y="601092"/>
            <a:ext cx="6600140" cy="6194306"/>
          </a:xfrm>
          <a:prstGeom prst="rect">
            <a:avLst/>
          </a:prstGeom>
        </p:spPr>
      </p:pic>
      <p:sp>
        <p:nvSpPr>
          <p:cNvPr id="8" name="矩形 7"/>
          <p:cNvSpPr/>
          <p:nvPr/>
        </p:nvSpPr>
        <p:spPr bwMode="auto">
          <a:xfrm>
            <a:off x="352204" y="1553027"/>
            <a:ext cx="6600140" cy="827316"/>
          </a:xfrm>
          <a:prstGeom prst="rect">
            <a:avLst/>
          </a:prstGeom>
          <a:solidFill>
            <a:srgbClr val="00B0F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9" name="矩形 8"/>
          <p:cNvSpPr/>
          <p:nvPr/>
        </p:nvSpPr>
        <p:spPr bwMode="auto">
          <a:xfrm>
            <a:off x="3332919" y="633654"/>
            <a:ext cx="709310" cy="6087821"/>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Tree>
    <p:extLst>
      <p:ext uri="{BB962C8B-B14F-4D97-AF65-F5344CB8AC3E}">
        <p14:creationId xmlns:p14="http://schemas.microsoft.com/office/powerpoint/2010/main" val="155270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112</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3" name="图片 2"/>
          <p:cNvPicPr>
            <a:picLocks noChangeAspect="1"/>
          </p:cNvPicPr>
          <p:nvPr/>
        </p:nvPicPr>
        <p:blipFill>
          <a:blip r:embed="rId2"/>
          <a:stretch>
            <a:fillRect/>
          </a:stretch>
        </p:blipFill>
        <p:spPr>
          <a:xfrm>
            <a:off x="95467" y="1234618"/>
            <a:ext cx="5704655" cy="4534811"/>
          </a:xfrm>
          <a:prstGeom prst="rect">
            <a:avLst/>
          </a:prstGeom>
        </p:spPr>
      </p:pic>
      <p:pic>
        <p:nvPicPr>
          <p:cNvPr id="4" name="图片 3"/>
          <p:cNvPicPr>
            <a:picLocks noChangeAspect="1"/>
          </p:cNvPicPr>
          <p:nvPr/>
        </p:nvPicPr>
        <p:blipFill>
          <a:blip r:embed="rId3"/>
          <a:stretch>
            <a:fillRect/>
          </a:stretch>
        </p:blipFill>
        <p:spPr>
          <a:xfrm>
            <a:off x="5935744" y="1292525"/>
            <a:ext cx="6182059" cy="3845532"/>
          </a:xfrm>
          <a:prstGeom prst="rect">
            <a:avLst/>
          </a:prstGeom>
        </p:spPr>
      </p:pic>
      <p:sp>
        <p:nvSpPr>
          <p:cNvPr id="5" name="矩形 4"/>
          <p:cNvSpPr/>
          <p:nvPr/>
        </p:nvSpPr>
        <p:spPr bwMode="auto">
          <a:xfrm>
            <a:off x="7901868" y="1429657"/>
            <a:ext cx="904839" cy="3079956"/>
          </a:xfrm>
          <a:prstGeom prst="rect">
            <a:avLst/>
          </a:prstGeom>
          <a:solidFill>
            <a:srgbClr val="00B0F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6" name="矩形 5"/>
          <p:cNvSpPr/>
          <p:nvPr/>
        </p:nvSpPr>
        <p:spPr bwMode="auto">
          <a:xfrm>
            <a:off x="6804906" y="1429656"/>
            <a:ext cx="1096962" cy="3079955"/>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7" name="矩形 6"/>
          <p:cNvSpPr/>
          <p:nvPr/>
        </p:nvSpPr>
        <p:spPr bwMode="auto">
          <a:xfrm>
            <a:off x="8806707" y="1429657"/>
            <a:ext cx="2993406" cy="3079955"/>
          </a:xfrm>
          <a:prstGeom prst="rect">
            <a:avLst/>
          </a:prstGeom>
          <a:solidFill>
            <a:srgbClr val="00B05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8" name="矩形 7"/>
          <p:cNvSpPr/>
          <p:nvPr/>
        </p:nvSpPr>
        <p:spPr bwMode="auto">
          <a:xfrm>
            <a:off x="1080154" y="1342571"/>
            <a:ext cx="4609446" cy="1612547"/>
          </a:xfrm>
          <a:prstGeom prst="rect">
            <a:avLst/>
          </a:prstGeom>
          <a:solidFill>
            <a:srgbClr val="00B0F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9" name="矩形 8"/>
          <p:cNvSpPr/>
          <p:nvPr/>
        </p:nvSpPr>
        <p:spPr bwMode="auto">
          <a:xfrm>
            <a:off x="1080154" y="2969632"/>
            <a:ext cx="4609446" cy="2066825"/>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Tree>
    <p:extLst>
      <p:ext uri="{BB962C8B-B14F-4D97-AF65-F5344CB8AC3E}">
        <p14:creationId xmlns:p14="http://schemas.microsoft.com/office/powerpoint/2010/main" val="210042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113</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3" name="图片 2"/>
          <p:cNvPicPr>
            <a:picLocks noChangeAspect="1"/>
          </p:cNvPicPr>
          <p:nvPr/>
        </p:nvPicPr>
        <p:blipFill>
          <a:blip r:embed="rId2"/>
          <a:stretch>
            <a:fillRect/>
          </a:stretch>
        </p:blipFill>
        <p:spPr>
          <a:xfrm>
            <a:off x="1058302" y="458599"/>
            <a:ext cx="8638482" cy="6024751"/>
          </a:xfrm>
          <a:prstGeom prst="rect">
            <a:avLst/>
          </a:prstGeom>
        </p:spPr>
      </p:pic>
      <p:sp>
        <p:nvSpPr>
          <p:cNvPr id="4" name="矩形 3"/>
          <p:cNvSpPr/>
          <p:nvPr/>
        </p:nvSpPr>
        <p:spPr>
          <a:xfrm>
            <a:off x="2017485" y="6442326"/>
            <a:ext cx="7866743"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CC"/>
                </a:solidFill>
                <a:effectLst/>
                <a:uLnTx/>
                <a:uFillTx/>
              </a:rPr>
              <a:t>F.X. Liu, M.S. Liu, X.H. </a:t>
            </a:r>
            <a:r>
              <a:rPr kumimoji="0" lang="en-US" altLang="zh-CN" sz="1600" b="0" i="0" u="none" strike="noStrike" kern="0" cap="none" spc="0" normalizeH="0" baseline="0" noProof="0" dirty="0" err="1">
                <a:ln>
                  <a:noFill/>
                </a:ln>
                <a:solidFill>
                  <a:srgbClr val="0000CC"/>
                </a:solidFill>
                <a:effectLst/>
                <a:uLnTx/>
                <a:uFillTx/>
              </a:rPr>
              <a:t>Zhong</a:t>
            </a:r>
            <a:r>
              <a:rPr kumimoji="0" lang="en-US" altLang="zh-CN" sz="1600" b="0" i="0" u="none" strike="noStrike" kern="0" cap="none" spc="0" normalizeH="0" baseline="0" noProof="0" dirty="0">
                <a:ln>
                  <a:noFill/>
                </a:ln>
                <a:solidFill>
                  <a:srgbClr val="0000CC"/>
                </a:solidFill>
                <a:effectLst/>
                <a:uLnTx/>
                <a:uFillTx/>
              </a:rPr>
              <a:t>, and Q. Zhao, PRD 104, 116029 (2021)</a:t>
            </a:r>
            <a:endParaRPr kumimoji="0" lang="zh-CN" altLang="en-US" sz="1600" b="0" i="0" u="none" strike="noStrike" kern="0" cap="none" spc="0" normalizeH="0" baseline="0" noProof="0" dirty="0">
              <a:ln>
                <a:noFill/>
              </a:ln>
              <a:solidFill>
                <a:srgbClr val="0000CC"/>
              </a:solidFill>
              <a:effectLst/>
              <a:uLnTx/>
              <a:uFillTx/>
            </a:endParaRPr>
          </a:p>
        </p:txBody>
      </p:sp>
      <mc:AlternateContent xmlns:mc="http://schemas.openxmlformats.org/markup-compatibility/2006" xmlns:a14="http://schemas.microsoft.com/office/drawing/2010/main">
        <mc:Choice Requires="a14">
          <p:sp>
            <p:nvSpPr>
              <p:cNvPr id="5" name="文本框 4"/>
              <p:cNvSpPr txBox="1"/>
              <p:nvPr/>
            </p:nvSpPr>
            <p:spPr>
              <a:xfrm>
                <a:off x="1792514" y="118347"/>
                <a:ext cx="817880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CC"/>
                    </a:solidFill>
                    <a:effectLst/>
                    <a:uLnTx/>
                    <a:uFillTx/>
                  </a:rPr>
                  <a:t>Predicted mass spectrum for the </a:t>
                </a:r>
                <a:r>
                  <a:rPr kumimoji="0" lang="en-US" altLang="zh-CN" sz="1800" b="0" i="0" u="none" strike="noStrike" kern="0" cap="none" spc="0" normalizeH="0" baseline="0" noProof="0" dirty="0">
                    <a:ln>
                      <a:noFill/>
                    </a:ln>
                    <a:solidFill>
                      <a:srgbClr val="FF0000"/>
                    </a:solidFill>
                    <a:effectLst/>
                    <a:uLnTx/>
                    <a:uFillTx/>
                  </a:rPr>
                  <a:t>2S</a:t>
                </a:r>
                <a:r>
                  <a:rPr kumimoji="0" lang="en-US" altLang="zh-CN" sz="1800" b="0" i="0" u="none" strike="noStrike" kern="0" cap="none" spc="0" normalizeH="0" baseline="0" noProof="0" dirty="0">
                    <a:ln>
                      <a:noFill/>
                    </a:ln>
                    <a:solidFill>
                      <a:srgbClr val="0000CC"/>
                    </a:solidFill>
                    <a:effectLst/>
                    <a:uLnTx/>
                    <a:uFillTx/>
                  </a:rPr>
                  <a:t>- and </a:t>
                </a:r>
                <a:r>
                  <a:rPr kumimoji="0" lang="en-US" altLang="zh-CN" sz="1800" b="0" i="0" u="none" strike="noStrike" kern="0" cap="none" spc="0" normalizeH="0" baseline="0" noProof="0" dirty="0">
                    <a:ln>
                      <a:noFill/>
                    </a:ln>
                    <a:solidFill>
                      <a:srgbClr val="FF0000"/>
                    </a:solidFill>
                    <a:effectLst/>
                    <a:uLnTx/>
                    <a:uFillTx/>
                  </a:rPr>
                  <a:t>3S</a:t>
                </a:r>
                <a:r>
                  <a:rPr kumimoji="0" lang="en-US" altLang="zh-CN" sz="1800" b="0" i="0" u="none" strike="noStrike" kern="0" cap="none" spc="0" normalizeH="0" baseline="0" noProof="0" dirty="0">
                    <a:ln>
                      <a:noFill/>
                    </a:ln>
                    <a:solidFill>
                      <a:srgbClr val="0000CC"/>
                    </a:solidFill>
                    <a:effectLst/>
                    <a:uLnTx/>
                    <a:uFillTx/>
                  </a:rPr>
                  <a:t>-wave </a:t>
                </a:r>
                <a14:m>
                  <m:oMath xmlns:m="http://schemas.openxmlformats.org/officeDocument/2006/math">
                    <m:sSub>
                      <m:sSubPr>
                        <m:ctrlPr>
                          <a:rPr kumimoji="0" lang="en-US" altLang="zh-CN" sz="1800" b="0" i="1" u="none" strike="noStrike" kern="0" cap="none" spc="0" normalizeH="0" baseline="0" noProof="0" dirty="0" smtClean="0">
                            <a:ln>
                              <a:noFill/>
                            </a:ln>
                            <a:solidFill>
                              <a:srgbClr val="0000CC"/>
                            </a:solidFill>
                            <a:effectLst/>
                            <a:uLnTx/>
                            <a:uFillTx/>
                            <a:latin typeface="Cambria Math" panose="02040503050406030204" pitchFamily="18" charset="0"/>
                          </a:rPr>
                        </m:ctrlPr>
                      </m:sSubPr>
                      <m:e>
                        <m:r>
                          <a:rPr kumimoji="0" lang="en-US" altLang="zh-CN" sz="1800" b="0" i="1" u="none" strike="noStrike" kern="0" cap="none" spc="0" normalizeH="0" baseline="0" noProof="0" dirty="0" smtClean="0">
                            <a:ln>
                              <a:noFill/>
                            </a:ln>
                            <a:solidFill>
                              <a:srgbClr val="0000CC"/>
                            </a:solidFill>
                            <a:effectLst/>
                            <a:uLnTx/>
                            <a:uFillTx/>
                            <a:latin typeface="Cambria Math" panose="02040503050406030204" pitchFamily="18" charset="0"/>
                          </a:rPr>
                          <m:t>𝑇</m:t>
                        </m:r>
                      </m:e>
                      <m:sub>
                        <m:r>
                          <a:rPr kumimoji="0" lang="en-US" altLang="zh-CN" sz="1800" b="0" i="1" u="none" strike="noStrike" kern="0" cap="none" spc="0" normalizeH="0" baseline="0" noProof="0" dirty="0" smtClean="0">
                            <a:ln>
                              <a:noFill/>
                            </a:ln>
                            <a:solidFill>
                              <a:srgbClr val="0000CC"/>
                            </a:solidFill>
                            <a:effectLst/>
                            <a:uLnTx/>
                            <a:uFillTx/>
                            <a:latin typeface="Cambria Math" panose="02040503050406030204" pitchFamily="18" charset="0"/>
                          </a:rPr>
                          <m:t>𝑐𝑐</m:t>
                        </m:r>
                        <m:acc>
                          <m:accPr>
                            <m:chr m:val="̅"/>
                            <m:ctrlPr>
                              <a:rPr kumimoji="0" lang="en-US" altLang="zh-CN" sz="1800" b="0" i="1" u="none" strike="noStrike" kern="0" cap="none" spc="0" normalizeH="0" baseline="0" noProof="0" dirty="0" smtClean="0">
                                <a:ln>
                                  <a:noFill/>
                                </a:ln>
                                <a:solidFill>
                                  <a:srgbClr val="0000CC"/>
                                </a:solidFill>
                                <a:effectLst/>
                                <a:uLnTx/>
                                <a:uFillTx/>
                                <a:latin typeface="Cambria Math" panose="02040503050406030204" pitchFamily="18" charset="0"/>
                              </a:rPr>
                            </m:ctrlPr>
                          </m:accPr>
                          <m:e>
                            <m:r>
                              <a:rPr kumimoji="0" lang="en-US" altLang="zh-CN" sz="1800" b="0" i="1" u="none" strike="noStrike" kern="0" cap="none" spc="0" normalizeH="0" baseline="0" noProof="0" dirty="0" smtClean="0">
                                <a:ln>
                                  <a:noFill/>
                                </a:ln>
                                <a:solidFill>
                                  <a:srgbClr val="0000CC"/>
                                </a:solidFill>
                                <a:effectLst/>
                                <a:uLnTx/>
                                <a:uFillTx/>
                                <a:latin typeface="Cambria Math" panose="02040503050406030204" pitchFamily="18" charset="0"/>
                              </a:rPr>
                              <m:t>𝑐</m:t>
                            </m:r>
                          </m:e>
                        </m:acc>
                        <m:acc>
                          <m:accPr>
                            <m:chr m:val="̅"/>
                            <m:ctrlPr>
                              <a:rPr kumimoji="0" lang="en-US" altLang="zh-CN" sz="1800" b="0" i="1" u="none" strike="noStrike" kern="0" cap="none" spc="0" normalizeH="0" baseline="0" noProof="0" dirty="0" smtClean="0">
                                <a:ln>
                                  <a:noFill/>
                                </a:ln>
                                <a:solidFill>
                                  <a:srgbClr val="0000CC"/>
                                </a:solidFill>
                                <a:effectLst/>
                                <a:uLnTx/>
                                <a:uFillTx/>
                                <a:latin typeface="Cambria Math" panose="02040503050406030204" pitchFamily="18" charset="0"/>
                              </a:rPr>
                            </m:ctrlPr>
                          </m:accPr>
                          <m:e>
                            <m:r>
                              <a:rPr kumimoji="0" lang="en-US" altLang="zh-CN" sz="1800" b="0" i="1" u="none" strike="noStrike" kern="0" cap="none" spc="0" normalizeH="0" baseline="0" noProof="0" dirty="0" smtClean="0">
                                <a:ln>
                                  <a:noFill/>
                                </a:ln>
                                <a:solidFill>
                                  <a:srgbClr val="0000CC"/>
                                </a:solidFill>
                                <a:effectLst/>
                                <a:uLnTx/>
                                <a:uFillTx/>
                                <a:latin typeface="Cambria Math" panose="02040503050406030204" pitchFamily="18" charset="0"/>
                              </a:rPr>
                              <m:t>𝑐</m:t>
                            </m:r>
                          </m:e>
                        </m:acc>
                      </m:sub>
                    </m:sSub>
                  </m:oMath>
                </a14:m>
                <a:r>
                  <a:rPr kumimoji="0" lang="en-US" altLang="zh-CN" sz="1800" b="0" i="0" u="none" strike="noStrike" kern="0" cap="none" spc="0" normalizeH="0" baseline="0" noProof="0" dirty="0">
                    <a:ln>
                      <a:noFill/>
                    </a:ln>
                    <a:solidFill>
                      <a:srgbClr val="0000CC"/>
                    </a:solidFill>
                    <a:effectLst/>
                    <a:uLnTx/>
                    <a:uFillTx/>
                  </a:rPr>
                  <a:t> states</a:t>
                </a:r>
                <a:endParaRPr kumimoji="0" lang="zh-CN" altLang="en-US" sz="1800" b="0" i="0" u="none" strike="noStrike" kern="0" cap="none" spc="0" normalizeH="0" baseline="0" noProof="0" dirty="0">
                  <a:ln>
                    <a:noFill/>
                  </a:ln>
                  <a:solidFill>
                    <a:srgbClr val="0000CC"/>
                  </a:solidFill>
                  <a:effectLst/>
                  <a:uLnTx/>
                  <a:uFillTx/>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1792514" y="118347"/>
                <a:ext cx="8178801" cy="369332"/>
              </a:xfrm>
              <a:prstGeom prst="rect">
                <a:avLst/>
              </a:prstGeom>
              <a:blipFill>
                <a:blip r:embed="rId3"/>
                <a:stretch>
                  <a:fillRect l="-596" t="-8197" b="-24590"/>
                </a:stretch>
              </a:blipFill>
            </p:spPr>
            <p:txBody>
              <a:bodyPr/>
              <a:lstStyle/>
              <a:p>
                <a:r>
                  <a:rPr lang="zh-CN" altLang="en-US">
                    <a:noFill/>
                  </a:rPr>
                  <a:t> </a:t>
                </a:r>
              </a:p>
            </p:txBody>
          </p:sp>
        </mc:Fallback>
      </mc:AlternateContent>
      <p:sp>
        <p:nvSpPr>
          <p:cNvPr id="6" name="矩形 5"/>
          <p:cNvSpPr/>
          <p:nvPr/>
        </p:nvSpPr>
        <p:spPr bwMode="auto">
          <a:xfrm>
            <a:off x="992704" y="1304356"/>
            <a:ext cx="8704080" cy="947066"/>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7" name="矩形 6"/>
          <p:cNvSpPr/>
          <p:nvPr/>
        </p:nvSpPr>
        <p:spPr bwMode="auto">
          <a:xfrm>
            <a:off x="992704" y="3080782"/>
            <a:ext cx="8704080" cy="484609"/>
          </a:xfrm>
          <a:prstGeom prst="rect">
            <a:avLst/>
          </a:prstGeom>
          <a:solidFill>
            <a:srgbClr val="00B05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Tree>
    <p:extLst>
      <p:ext uri="{BB962C8B-B14F-4D97-AF65-F5344CB8AC3E}">
        <p14:creationId xmlns:p14="http://schemas.microsoft.com/office/powerpoint/2010/main" val="353478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Text Box 2"/>
          <p:cNvSpPr txBox="1">
            <a:spLocks noChangeArrowheads="1"/>
          </p:cNvSpPr>
          <p:nvPr/>
        </p:nvSpPr>
        <p:spPr bwMode="auto">
          <a:xfrm>
            <a:off x="645886" y="1284422"/>
            <a:ext cx="10501085" cy="363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marR="0" lvl="0" indent="-342900" defTabSz="914400" eaLnBrk="1" fontAlgn="base" latinLnBrk="0" hangingPunct="1">
              <a:lnSpc>
                <a:spcPct val="100000"/>
              </a:lnSpc>
              <a:spcBef>
                <a:spcPct val="40000"/>
              </a:spcBef>
              <a:spcAft>
                <a:spcPct val="0"/>
              </a:spcAft>
              <a:buClrTx/>
              <a:buSzTx/>
              <a:buFont typeface="Arial" panose="020B0604020202020204" pitchFamily="34" charset="0"/>
              <a:buChar char="•"/>
              <a:tabLst/>
              <a:defRPr/>
            </a:pP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rPr>
              <a:t>Symmetries</a:t>
            </a:r>
            <a:r>
              <a:rPr kumimoji="0" lang="en-US" altLang="zh-CN" sz="2400" b="1" i="0" u="none" strike="noStrike" kern="0" cap="none" spc="0" normalizeH="0" noProof="0" dirty="0">
                <a:ln>
                  <a:noFill/>
                </a:ln>
                <a:solidFill>
                  <a:srgbClr val="333399"/>
                </a:solidFill>
                <a:effectLst/>
                <a:uLnTx/>
                <a:uFillTx/>
                <a:latin typeface="Calibri" pitchFamily="34" charset="0"/>
                <a:ea typeface="宋体" charset="-122"/>
              </a:rPr>
              <a:t> and effective degrees of freedom in the quark model</a:t>
            </a:r>
            <a:endPar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endParaRPr>
          </a:p>
          <a:p>
            <a:pPr marL="342900" marR="0" lvl="0" indent="-342900" defTabSz="914400" eaLnBrk="1" fontAlgn="base" latinLnBrk="0" hangingPunct="1">
              <a:lnSpc>
                <a:spcPct val="100000"/>
              </a:lnSpc>
              <a:spcBef>
                <a:spcPct val="40000"/>
              </a:spcBef>
              <a:spcAft>
                <a:spcPct val="0"/>
              </a:spcAft>
              <a:buClrTx/>
              <a:buSzTx/>
              <a:buFont typeface="Arial" panose="020B0604020202020204" pitchFamily="34" charset="0"/>
              <a:buChar char="•"/>
              <a:tabLst/>
              <a:defRPr/>
            </a:pP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rPr>
              <a:t>A genuine color-singlet </a:t>
            </a:r>
            <a:r>
              <a:rPr kumimoji="0" lang="en-US" altLang="zh-CN" sz="2400" b="1" i="0" u="none" strike="noStrike" kern="0" cap="none" spc="0" normalizeH="0" baseline="0" noProof="0" dirty="0" err="1">
                <a:ln>
                  <a:noFill/>
                </a:ln>
                <a:solidFill>
                  <a:srgbClr val="333399"/>
                </a:solidFill>
                <a:effectLst/>
                <a:uLnTx/>
                <a:uFillTx/>
                <a:latin typeface="Calibri" pitchFamily="34" charset="0"/>
                <a:ea typeface="宋体" charset="-122"/>
              </a:rPr>
              <a:t>multiquark</a:t>
            </a: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rPr>
              <a:t> state </a:t>
            </a:r>
            <a:r>
              <a:rPr kumimoji="0" lang="en-US" altLang="zh-CN" sz="2400" b="1" i="0" u="none" strike="noStrike" kern="0" cap="none" spc="0" normalizeH="0" baseline="0" noProof="0" dirty="0">
                <a:ln>
                  <a:noFill/>
                </a:ln>
                <a:solidFill>
                  <a:srgbClr val="FF0000"/>
                </a:solidFill>
                <a:effectLst/>
                <a:uLnTx/>
                <a:uFillTx/>
                <a:latin typeface="Calibri" pitchFamily="34" charset="0"/>
                <a:ea typeface="宋体" charset="-122"/>
              </a:rPr>
              <a:t>may not </a:t>
            </a: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rPr>
              <a:t>exist as a stable physical state. However, it should exist as the short-distance component in </a:t>
            </a:r>
            <a:r>
              <a:rPr kumimoji="0" lang="en-US" altLang="zh-CN" sz="2400" b="1" i="0" u="none" strike="noStrike" kern="0" cap="none" spc="0" normalizeH="0" baseline="0" noProof="0" dirty="0" err="1">
                <a:ln>
                  <a:noFill/>
                </a:ln>
                <a:solidFill>
                  <a:srgbClr val="333399"/>
                </a:solidFill>
                <a:effectLst/>
                <a:uLnTx/>
                <a:uFillTx/>
                <a:latin typeface="Calibri" pitchFamily="34" charset="0"/>
                <a:ea typeface="宋体" charset="-122"/>
              </a:rPr>
              <a:t>th</a:t>
            </a: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rPr>
              <a:t>e physical state.</a:t>
            </a: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rPr>
              <a:t> </a:t>
            </a:r>
          </a:p>
          <a:p>
            <a:pPr marL="342900" marR="0" lvl="0" indent="-342900" defTabSz="914400" eaLnBrk="1" fontAlgn="base" latinLnBrk="0" hangingPunct="1">
              <a:lnSpc>
                <a:spcPct val="100000"/>
              </a:lnSpc>
              <a:spcBef>
                <a:spcPct val="40000"/>
              </a:spcBef>
              <a:spcAft>
                <a:spcPct val="0"/>
              </a:spcAft>
              <a:buClrTx/>
              <a:buSzTx/>
              <a:buFont typeface="Arial" panose="020B0604020202020204" pitchFamily="34" charset="0"/>
              <a:buChar char="•"/>
              <a:tabLst/>
              <a:defRPr/>
            </a:pP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rPr>
              <a:t>The nearby threshold may bring down the energy to stabilize the system which bridges it to the hadronic molecule scenario.</a:t>
            </a:r>
          </a:p>
          <a:p>
            <a:pPr marL="342900" marR="0" lvl="0" indent="-342900" defTabSz="914400" eaLnBrk="1" fontAlgn="base" latinLnBrk="0" hangingPunct="1">
              <a:lnSpc>
                <a:spcPct val="100000"/>
              </a:lnSpc>
              <a:spcBef>
                <a:spcPct val="40000"/>
              </a:spcBef>
              <a:spcAft>
                <a:spcPct val="0"/>
              </a:spcAft>
              <a:buClrTx/>
              <a:buSzTx/>
              <a:buFont typeface="Arial" panose="020B0604020202020204" pitchFamily="34" charset="0"/>
              <a:buChar char="•"/>
              <a:tabLst/>
              <a:defRPr/>
            </a:pP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rPr>
              <a:t>LQCD can tell more…</a:t>
            </a:r>
          </a:p>
          <a:p>
            <a:pPr marL="342900" marR="0" lvl="0" indent="-342900" defTabSz="914400" eaLnBrk="1" fontAlgn="base" latinLnBrk="0" hangingPunct="1">
              <a:lnSpc>
                <a:spcPct val="100000"/>
              </a:lnSpc>
              <a:spcBef>
                <a:spcPct val="40000"/>
              </a:spcBef>
              <a:spcAft>
                <a:spcPct val="0"/>
              </a:spcAft>
              <a:buClrTx/>
              <a:buSzTx/>
              <a:buFont typeface="Arial" panose="020B0604020202020204" pitchFamily="34" charset="0"/>
              <a:buChar char="•"/>
              <a:tabLst/>
              <a:defRPr/>
            </a:pPr>
            <a:r>
              <a:rPr lang="en-US" altLang="zh-CN" sz="2400" b="1" kern="0" dirty="0">
                <a:solidFill>
                  <a:srgbClr val="333399"/>
                </a:solidFill>
                <a:latin typeface="Calibri" pitchFamily="34" charset="0"/>
                <a:ea typeface="宋体" charset="-122"/>
                <a:sym typeface="Symbol" pitchFamily="18" charset="2"/>
              </a:rPr>
              <a:t>Advantages and disadvantages of the quark model.</a:t>
            </a:r>
            <a:endPar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endParaRPr>
          </a:p>
        </p:txBody>
      </p:sp>
      <p:sp>
        <p:nvSpPr>
          <p:cNvPr id="4" name="Rectangle 2"/>
          <p:cNvSpPr txBox="1">
            <a:spLocks noChangeArrowheads="1"/>
          </p:cNvSpPr>
          <p:nvPr/>
        </p:nvSpPr>
        <p:spPr>
          <a:xfrm>
            <a:off x="645886" y="304800"/>
            <a:ext cx="10443029" cy="602343"/>
          </a:xfrm>
          <a:prstGeom prst="rect">
            <a:avLst/>
          </a:prstGeom>
          <a:solidFill>
            <a:srgbClr val="99CCFF"/>
          </a:solidFill>
          <a:effectLst>
            <a:outerShdw dist="107763" dir="2700000" algn="ctr" rotWithShape="0">
              <a:schemeClr val="bg2">
                <a:alpha val="50000"/>
              </a:schemeClr>
            </a:outerShdw>
          </a:effectLst>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3200" b="1" kern="0" dirty="0">
                <a:solidFill>
                  <a:schemeClr val="accent2"/>
                </a:solidFill>
                <a:latin typeface="Calibri" pitchFamily="34" charset="0"/>
                <a:ea typeface="宋体" charset="-122"/>
              </a:rPr>
              <a:t>5</a:t>
            </a:r>
            <a:r>
              <a:rPr kumimoji="0" lang="en-US" altLang="zh-CN" sz="2800" b="1" i="0" u="none" strike="noStrike" kern="0" cap="none" spc="0" normalizeH="0" baseline="0" noProof="0" dirty="0">
                <a:ln>
                  <a:noFill/>
                </a:ln>
                <a:solidFill>
                  <a:schemeClr val="accent2"/>
                </a:solidFill>
                <a:effectLst/>
                <a:uLnTx/>
                <a:uFillTx/>
                <a:latin typeface="Calibri" pitchFamily="34" charset="0"/>
                <a:ea typeface="宋体" charset="-122"/>
                <a:cs typeface="+mj-cs"/>
              </a:rPr>
              <a:t>. A brief summary</a:t>
            </a:r>
          </a:p>
        </p:txBody>
      </p:sp>
      <p:sp>
        <p:nvSpPr>
          <p:cNvPr id="5" name="Text Box 4"/>
          <p:cNvSpPr txBox="1">
            <a:spLocks noChangeArrowheads="1"/>
          </p:cNvSpPr>
          <p:nvPr/>
        </p:nvSpPr>
        <p:spPr bwMode="auto">
          <a:xfrm>
            <a:off x="2495600" y="5589240"/>
            <a:ext cx="712946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4400" b="1" i="1" u="none" strike="noStrike" kern="0" cap="none" spc="0" normalizeH="0" baseline="0" noProof="0" dirty="0">
                <a:ln>
                  <a:noFill/>
                </a:ln>
                <a:solidFill>
                  <a:srgbClr val="0000FF"/>
                </a:solidFill>
                <a:effectLst>
                  <a:outerShdw blurRad="38100" dist="38100" dir="2700000" algn="tl">
                    <a:srgbClr val="C0C0C0"/>
                  </a:outerShdw>
                </a:effectLst>
                <a:uLnTx/>
                <a:uFillTx/>
                <a:ea typeface="宋体" pitchFamily="2" charset="-122"/>
              </a:rPr>
              <a:t>Thanks for your attention!</a:t>
            </a:r>
          </a:p>
        </p:txBody>
      </p:sp>
    </p:spTree>
    <p:extLst>
      <p:ext uri="{BB962C8B-B14F-4D97-AF65-F5344CB8AC3E}">
        <p14:creationId xmlns:p14="http://schemas.microsoft.com/office/powerpoint/2010/main" val="144856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Text Box 2"/>
          <p:cNvSpPr txBox="1">
            <a:spLocks noChangeArrowheads="1"/>
          </p:cNvSpPr>
          <p:nvPr/>
        </p:nvSpPr>
        <p:spPr bwMode="auto">
          <a:xfrm>
            <a:off x="4349751" y="12954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400" b="1">
                <a:solidFill>
                  <a:srgbClr val="000000"/>
                </a:solidFill>
                <a:latin typeface="Times New Roman" pitchFamily="18" charset="0"/>
                <a:ea typeface="宋体" charset="-122"/>
              </a:rPr>
              <a:t>S</a:t>
            </a:r>
            <a:endParaRPr lang="en-GB" altLang="zh-CN" sz="2400">
              <a:solidFill>
                <a:srgbClr val="000000"/>
              </a:solidFill>
              <a:latin typeface="Times New Roman" pitchFamily="18" charset="0"/>
              <a:ea typeface="宋体" charset="-122"/>
            </a:endParaRPr>
          </a:p>
        </p:txBody>
      </p:sp>
      <p:sp>
        <p:nvSpPr>
          <p:cNvPr id="280579" name="AutoShape 3"/>
          <p:cNvSpPr>
            <a:spLocks noChangeArrowheads="1"/>
          </p:cNvSpPr>
          <p:nvPr/>
        </p:nvSpPr>
        <p:spPr bwMode="auto">
          <a:xfrm>
            <a:off x="2286000" y="2362200"/>
            <a:ext cx="4038600" cy="3429000"/>
          </a:xfrm>
          <a:prstGeom prst="hexagon">
            <a:avLst>
              <a:gd name="adj" fmla="val 29444"/>
              <a:gd name="vf" fmla="val 115470"/>
            </a:avLst>
          </a:prstGeom>
          <a:solidFill>
            <a:srgbClr val="99CCFF"/>
          </a:solidFill>
          <a:ln w="9525" algn="ctr">
            <a:solidFill>
              <a:schemeClr val="tx1"/>
            </a:solidFill>
            <a:miter lim="800000"/>
            <a:headEnd/>
            <a:tailEnd/>
          </a:ln>
          <a:effectLst>
            <a:outerShdw dist="107763" dir="2700000" algn="ctr" rotWithShape="0">
              <a:schemeClr val="bg2"/>
            </a:outerShdw>
          </a:effectLst>
        </p:spPr>
        <p:txBody>
          <a:bodyPr wrap="none" anchor="ctr"/>
          <a:lstStyle/>
          <a:p>
            <a:pPr algn="ctr" eaLnBrk="0" fontAlgn="base" hangingPunct="0">
              <a:spcBef>
                <a:spcPct val="0"/>
              </a:spcBef>
              <a:spcAft>
                <a:spcPct val="0"/>
              </a:spcAft>
            </a:pPr>
            <a:endParaRPr lang="zh-CN" altLang="en-US" sz="2400">
              <a:solidFill>
                <a:srgbClr val="000000"/>
              </a:solidFill>
              <a:latin typeface="Times New Roman" pitchFamily="18" charset="0"/>
              <a:ea typeface="宋体" charset="-122"/>
              <a:sym typeface="Symbol" pitchFamily="18" charset="2"/>
            </a:endParaRPr>
          </a:p>
        </p:txBody>
      </p:sp>
      <p:sp>
        <p:nvSpPr>
          <p:cNvPr id="280580" name="Line 4"/>
          <p:cNvSpPr>
            <a:spLocks noChangeShapeType="1"/>
          </p:cNvSpPr>
          <p:nvPr/>
        </p:nvSpPr>
        <p:spPr bwMode="auto">
          <a:xfrm>
            <a:off x="1828800" y="5791200"/>
            <a:ext cx="5087938"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80581" name="Line 5"/>
          <p:cNvSpPr>
            <a:spLocks noChangeShapeType="1"/>
          </p:cNvSpPr>
          <p:nvPr/>
        </p:nvSpPr>
        <p:spPr bwMode="auto">
          <a:xfrm flipV="1">
            <a:off x="4343400" y="1524000"/>
            <a:ext cx="0" cy="42672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80582" name="Text Box 6"/>
          <p:cNvSpPr txBox="1">
            <a:spLocks noChangeArrowheads="1"/>
          </p:cNvSpPr>
          <p:nvPr/>
        </p:nvSpPr>
        <p:spPr bwMode="auto">
          <a:xfrm>
            <a:off x="2955925" y="5791200"/>
            <a:ext cx="1073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400">
                <a:solidFill>
                  <a:srgbClr val="000000"/>
                </a:solidFill>
                <a:latin typeface="Times New Roman" pitchFamily="18" charset="0"/>
                <a:ea typeface="宋体" charset="-122"/>
              </a:rPr>
              <a:t>n (dud)</a:t>
            </a:r>
          </a:p>
        </p:txBody>
      </p:sp>
      <p:sp>
        <p:nvSpPr>
          <p:cNvPr id="280583" name="Text Box 7"/>
          <p:cNvSpPr txBox="1">
            <a:spLocks noChangeArrowheads="1"/>
          </p:cNvSpPr>
          <p:nvPr/>
        </p:nvSpPr>
        <p:spPr bwMode="auto">
          <a:xfrm>
            <a:off x="4860925" y="5791200"/>
            <a:ext cx="1073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400">
                <a:solidFill>
                  <a:srgbClr val="000000"/>
                </a:solidFill>
                <a:latin typeface="Times New Roman" pitchFamily="18" charset="0"/>
                <a:ea typeface="宋体" charset="-122"/>
              </a:rPr>
              <a:t>p (uud)</a:t>
            </a:r>
          </a:p>
        </p:txBody>
      </p:sp>
      <p:sp>
        <p:nvSpPr>
          <p:cNvPr id="280584" name="Text Box 8"/>
          <p:cNvSpPr txBox="1">
            <a:spLocks noChangeArrowheads="1"/>
          </p:cNvSpPr>
          <p:nvPr/>
        </p:nvSpPr>
        <p:spPr bwMode="auto">
          <a:xfrm>
            <a:off x="1558926" y="3749676"/>
            <a:ext cx="8691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ea typeface="宋体" charset="-122"/>
                <a:sym typeface="Symbol" pitchFamily="18" charset="2"/>
              </a:rPr>
              <a:t>   </a:t>
            </a:r>
            <a:r>
              <a:rPr lang="en-GB" altLang="zh-CN" sz="2400" baseline="30000">
                <a:solidFill>
                  <a:srgbClr val="000000"/>
                </a:solidFill>
                <a:latin typeface="Times New Roman" pitchFamily="18" charset="0"/>
                <a:ea typeface="宋体" charset="-122"/>
                <a:sym typeface="Symbol" pitchFamily="18" charset="2"/>
              </a:rPr>
              <a:t>–</a:t>
            </a:r>
          </a:p>
          <a:p>
            <a:pPr eaLnBrk="0" fontAlgn="base" hangingPunct="0">
              <a:spcBef>
                <a:spcPct val="0"/>
              </a:spcBef>
              <a:spcAft>
                <a:spcPct val="0"/>
              </a:spcAft>
            </a:pPr>
            <a:r>
              <a:rPr lang="en-GB" altLang="zh-CN" sz="2400" baseline="30000">
                <a:solidFill>
                  <a:srgbClr val="000000"/>
                </a:solidFill>
                <a:latin typeface="Times New Roman" pitchFamily="18" charset="0"/>
                <a:ea typeface="宋体" charset="-122"/>
                <a:sym typeface="Symbol" pitchFamily="18" charset="2"/>
              </a:rPr>
              <a:t> </a:t>
            </a:r>
            <a:r>
              <a:rPr lang="en-GB" altLang="zh-CN" sz="2400">
                <a:solidFill>
                  <a:srgbClr val="000000"/>
                </a:solidFill>
                <a:latin typeface="Times New Roman" pitchFamily="18" charset="0"/>
                <a:ea typeface="宋体" charset="-122"/>
                <a:sym typeface="Symbol" pitchFamily="18" charset="2"/>
              </a:rPr>
              <a:t>(sdd)</a:t>
            </a:r>
          </a:p>
        </p:txBody>
      </p:sp>
      <p:sp>
        <p:nvSpPr>
          <p:cNvPr id="280585" name="Text Box 9"/>
          <p:cNvSpPr txBox="1">
            <a:spLocks noChangeArrowheads="1"/>
          </p:cNvSpPr>
          <p:nvPr/>
        </p:nvSpPr>
        <p:spPr bwMode="auto">
          <a:xfrm>
            <a:off x="2911476" y="1752600"/>
            <a:ext cx="1152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ea typeface="宋体" charset="-122"/>
                <a:sym typeface="Symbol" pitchFamily="18" charset="2"/>
              </a:rPr>
              <a:t></a:t>
            </a:r>
            <a:r>
              <a:rPr lang="en-GB" altLang="zh-CN" sz="2400" baseline="30000">
                <a:solidFill>
                  <a:srgbClr val="000000"/>
                </a:solidFill>
                <a:latin typeface="Times New Roman" pitchFamily="18" charset="0"/>
                <a:ea typeface="宋体" charset="-122"/>
                <a:sym typeface="Symbol" pitchFamily="18" charset="2"/>
              </a:rPr>
              <a:t>–</a:t>
            </a:r>
            <a:r>
              <a:rPr lang="en-GB" altLang="zh-CN" sz="2400">
                <a:solidFill>
                  <a:srgbClr val="000000"/>
                </a:solidFill>
                <a:latin typeface="Times New Roman" pitchFamily="18" charset="0"/>
                <a:ea typeface="宋体" charset="-122"/>
                <a:sym typeface="Symbol" pitchFamily="18" charset="2"/>
              </a:rPr>
              <a:t> (ssd)</a:t>
            </a:r>
          </a:p>
        </p:txBody>
      </p:sp>
      <p:sp>
        <p:nvSpPr>
          <p:cNvPr id="280586" name="Text Box 10"/>
          <p:cNvSpPr txBox="1">
            <a:spLocks noChangeArrowheads="1"/>
          </p:cNvSpPr>
          <p:nvPr/>
        </p:nvSpPr>
        <p:spPr bwMode="auto">
          <a:xfrm>
            <a:off x="3878264" y="4191000"/>
            <a:ext cx="1531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ea typeface="宋体" charset="-122"/>
                <a:sym typeface="Symbol" pitchFamily="18" charset="2"/>
              </a:rPr>
              <a:t></a:t>
            </a:r>
            <a:r>
              <a:rPr lang="en-GB" altLang="zh-CN" sz="2400" baseline="30000">
                <a:solidFill>
                  <a:srgbClr val="000000"/>
                </a:solidFill>
                <a:latin typeface="Times New Roman" pitchFamily="18" charset="0"/>
                <a:ea typeface="宋体" charset="-122"/>
                <a:sym typeface="Symbol" pitchFamily="18" charset="2"/>
              </a:rPr>
              <a:t>0</a:t>
            </a:r>
            <a:r>
              <a:rPr lang="en-GB" altLang="zh-CN" sz="2400">
                <a:solidFill>
                  <a:srgbClr val="000000"/>
                </a:solidFill>
                <a:latin typeface="Times New Roman" pitchFamily="18" charset="0"/>
                <a:ea typeface="宋体" charset="-122"/>
                <a:sym typeface="Symbol" pitchFamily="18" charset="2"/>
              </a:rPr>
              <a:t>,  (sud)</a:t>
            </a:r>
          </a:p>
        </p:txBody>
      </p:sp>
      <p:sp>
        <p:nvSpPr>
          <p:cNvPr id="280587" name="Text Box 11"/>
          <p:cNvSpPr txBox="1">
            <a:spLocks noChangeArrowheads="1"/>
          </p:cNvSpPr>
          <p:nvPr/>
        </p:nvSpPr>
        <p:spPr bwMode="auto">
          <a:xfrm>
            <a:off x="6351588" y="3733801"/>
            <a:ext cx="8112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zh-CN" altLang="en-GB" sz="2400">
                <a:solidFill>
                  <a:srgbClr val="000000"/>
                </a:solidFill>
                <a:latin typeface="Times New Roman" pitchFamily="18" charset="0"/>
                <a:ea typeface="宋体" charset="-122"/>
                <a:sym typeface="Symbol" pitchFamily="18" charset="2"/>
              </a:rPr>
              <a:t> </a:t>
            </a:r>
            <a:r>
              <a:rPr lang="en-GB" altLang="zh-CN" sz="2400" baseline="30000">
                <a:solidFill>
                  <a:srgbClr val="000000"/>
                </a:solidFill>
                <a:latin typeface="Times New Roman" pitchFamily="18" charset="0"/>
                <a:ea typeface="宋体" charset="-122"/>
                <a:sym typeface="Symbol" pitchFamily="18" charset="2"/>
              </a:rPr>
              <a:t>+</a:t>
            </a:r>
          </a:p>
          <a:p>
            <a:pPr eaLnBrk="0" fontAlgn="base" hangingPunct="0">
              <a:spcBef>
                <a:spcPct val="0"/>
              </a:spcBef>
              <a:spcAft>
                <a:spcPct val="0"/>
              </a:spcAft>
            </a:pPr>
            <a:r>
              <a:rPr lang="en-GB" altLang="zh-CN" sz="2400">
                <a:solidFill>
                  <a:srgbClr val="000000"/>
                </a:solidFill>
                <a:latin typeface="Times New Roman" pitchFamily="18" charset="0"/>
                <a:ea typeface="宋体" charset="-122"/>
                <a:sym typeface="Symbol" pitchFamily="18" charset="2"/>
              </a:rPr>
              <a:t>(suu)</a:t>
            </a:r>
          </a:p>
        </p:txBody>
      </p:sp>
      <p:sp>
        <p:nvSpPr>
          <p:cNvPr id="280588" name="AutoShape 12"/>
          <p:cNvSpPr>
            <a:spLocks noChangeArrowheads="1"/>
          </p:cNvSpPr>
          <p:nvPr/>
        </p:nvSpPr>
        <p:spPr bwMode="auto">
          <a:xfrm>
            <a:off x="2209800" y="3962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b="1">
              <a:solidFill>
                <a:srgbClr val="000000"/>
              </a:solidFill>
            </a:endParaRPr>
          </a:p>
        </p:txBody>
      </p:sp>
      <p:sp>
        <p:nvSpPr>
          <p:cNvPr id="280589" name="AutoShape 13"/>
          <p:cNvSpPr>
            <a:spLocks noChangeArrowheads="1"/>
          </p:cNvSpPr>
          <p:nvPr/>
        </p:nvSpPr>
        <p:spPr bwMode="auto">
          <a:xfrm>
            <a:off x="3124200" y="5638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b="1">
              <a:solidFill>
                <a:srgbClr val="000000"/>
              </a:solidFill>
            </a:endParaRPr>
          </a:p>
        </p:txBody>
      </p:sp>
      <p:sp>
        <p:nvSpPr>
          <p:cNvPr id="280590" name="AutoShape 14"/>
          <p:cNvSpPr>
            <a:spLocks noChangeArrowheads="1"/>
          </p:cNvSpPr>
          <p:nvPr/>
        </p:nvSpPr>
        <p:spPr bwMode="auto">
          <a:xfrm>
            <a:off x="5181600" y="5638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b="1">
              <a:solidFill>
                <a:srgbClr val="000000"/>
              </a:solidFill>
            </a:endParaRPr>
          </a:p>
        </p:txBody>
      </p:sp>
      <p:sp>
        <p:nvSpPr>
          <p:cNvPr id="280591" name="AutoShape 15"/>
          <p:cNvSpPr>
            <a:spLocks noChangeArrowheads="1"/>
          </p:cNvSpPr>
          <p:nvPr/>
        </p:nvSpPr>
        <p:spPr bwMode="auto">
          <a:xfrm>
            <a:off x="3200400" y="2209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b="1">
              <a:solidFill>
                <a:srgbClr val="000000"/>
              </a:solidFill>
            </a:endParaRPr>
          </a:p>
        </p:txBody>
      </p:sp>
      <p:sp>
        <p:nvSpPr>
          <p:cNvPr id="280592" name="AutoShape 16"/>
          <p:cNvSpPr>
            <a:spLocks noChangeArrowheads="1"/>
          </p:cNvSpPr>
          <p:nvPr/>
        </p:nvSpPr>
        <p:spPr bwMode="auto">
          <a:xfrm>
            <a:off x="4114800" y="3962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b="1">
              <a:solidFill>
                <a:srgbClr val="000000"/>
              </a:solidFill>
            </a:endParaRPr>
          </a:p>
        </p:txBody>
      </p:sp>
      <p:sp>
        <p:nvSpPr>
          <p:cNvPr id="280593" name="AutoShape 17"/>
          <p:cNvSpPr>
            <a:spLocks noChangeArrowheads="1"/>
          </p:cNvSpPr>
          <p:nvPr/>
        </p:nvSpPr>
        <p:spPr bwMode="auto">
          <a:xfrm>
            <a:off x="4343400" y="3962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b="1">
              <a:solidFill>
                <a:srgbClr val="000000"/>
              </a:solidFill>
            </a:endParaRPr>
          </a:p>
        </p:txBody>
      </p:sp>
      <p:sp>
        <p:nvSpPr>
          <p:cNvPr id="280594" name="AutoShape 18"/>
          <p:cNvSpPr>
            <a:spLocks noChangeArrowheads="1"/>
          </p:cNvSpPr>
          <p:nvPr/>
        </p:nvSpPr>
        <p:spPr bwMode="auto">
          <a:xfrm>
            <a:off x="5181600" y="2209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b="1">
              <a:solidFill>
                <a:srgbClr val="000000"/>
              </a:solidFill>
            </a:endParaRPr>
          </a:p>
        </p:txBody>
      </p:sp>
      <p:sp>
        <p:nvSpPr>
          <p:cNvPr id="280595" name="AutoShape 19"/>
          <p:cNvSpPr>
            <a:spLocks noChangeArrowheads="1"/>
          </p:cNvSpPr>
          <p:nvPr/>
        </p:nvSpPr>
        <p:spPr bwMode="auto">
          <a:xfrm>
            <a:off x="6172200" y="3962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b="1">
              <a:solidFill>
                <a:srgbClr val="000000"/>
              </a:solidFill>
            </a:endParaRPr>
          </a:p>
        </p:txBody>
      </p:sp>
      <p:sp>
        <p:nvSpPr>
          <p:cNvPr id="280596" name="Text Box 20"/>
          <p:cNvSpPr txBox="1">
            <a:spLocks noChangeArrowheads="1"/>
          </p:cNvSpPr>
          <p:nvPr/>
        </p:nvSpPr>
        <p:spPr bwMode="auto">
          <a:xfrm>
            <a:off x="4953001" y="1752600"/>
            <a:ext cx="1152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ea typeface="宋体" charset="-122"/>
                <a:sym typeface="Symbol" pitchFamily="18" charset="2"/>
              </a:rPr>
              <a:t></a:t>
            </a:r>
            <a:r>
              <a:rPr lang="en-GB" altLang="zh-CN" sz="2400" baseline="30000">
                <a:solidFill>
                  <a:srgbClr val="000000"/>
                </a:solidFill>
                <a:latin typeface="Times New Roman" pitchFamily="18" charset="0"/>
                <a:ea typeface="宋体" charset="-122"/>
                <a:sym typeface="Symbol" pitchFamily="18" charset="2"/>
              </a:rPr>
              <a:t>0</a:t>
            </a:r>
            <a:r>
              <a:rPr lang="en-GB" altLang="zh-CN" sz="2400">
                <a:solidFill>
                  <a:srgbClr val="000000"/>
                </a:solidFill>
                <a:latin typeface="Times New Roman" pitchFamily="18" charset="0"/>
                <a:ea typeface="宋体" charset="-122"/>
                <a:sym typeface="Symbol" pitchFamily="18" charset="2"/>
              </a:rPr>
              <a:t> (ssu)</a:t>
            </a:r>
          </a:p>
        </p:txBody>
      </p:sp>
      <p:sp>
        <p:nvSpPr>
          <p:cNvPr id="280597" name="Text Box 21"/>
          <p:cNvSpPr txBox="1">
            <a:spLocks noChangeArrowheads="1"/>
          </p:cNvSpPr>
          <p:nvPr/>
        </p:nvSpPr>
        <p:spPr bwMode="auto">
          <a:xfrm>
            <a:off x="6916738" y="55626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GB" altLang="zh-CN" sz="2400" b="1">
                <a:solidFill>
                  <a:srgbClr val="000000"/>
                </a:solidFill>
                <a:latin typeface="Times New Roman" pitchFamily="18" charset="0"/>
                <a:ea typeface="宋体" charset="-122"/>
              </a:rPr>
              <a:t>I</a:t>
            </a:r>
            <a:r>
              <a:rPr lang="en-GB" altLang="zh-CN" sz="2400" b="1" baseline="-25000">
                <a:solidFill>
                  <a:srgbClr val="000000"/>
                </a:solidFill>
                <a:latin typeface="Times New Roman" pitchFamily="18" charset="0"/>
                <a:ea typeface="宋体" charset="-122"/>
              </a:rPr>
              <a:t>3</a:t>
            </a:r>
            <a:endParaRPr lang="en-GB" altLang="zh-CN" sz="2400">
              <a:solidFill>
                <a:srgbClr val="000000"/>
              </a:solidFill>
              <a:latin typeface="Times New Roman" pitchFamily="18" charset="0"/>
              <a:ea typeface="宋体" charset="-122"/>
            </a:endParaRPr>
          </a:p>
        </p:txBody>
      </p:sp>
      <p:sp>
        <p:nvSpPr>
          <p:cNvPr id="280598" name="AutoShape 22"/>
          <p:cNvSpPr>
            <a:spLocks noChangeArrowheads="1"/>
          </p:cNvSpPr>
          <p:nvPr/>
        </p:nvSpPr>
        <p:spPr bwMode="auto">
          <a:xfrm>
            <a:off x="6858000" y="1143000"/>
            <a:ext cx="1981200" cy="990600"/>
          </a:xfrm>
          <a:prstGeom prst="wedgeRectCallout">
            <a:avLst>
              <a:gd name="adj1" fmla="val -43750"/>
              <a:gd name="adj2" fmla="val 70000"/>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GB" altLang="zh-CN" sz="2400">
                <a:solidFill>
                  <a:srgbClr val="000000"/>
                </a:solidFill>
                <a:ea typeface="宋体" charset="-122"/>
              </a:rPr>
              <a:t>SU(3) octet</a:t>
            </a:r>
          </a:p>
          <a:p>
            <a:pPr algn="ctr" eaLnBrk="0" fontAlgn="base" hangingPunct="0">
              <a:spcBef>
                <a:spcPct val="0"/>
              </a:spcBef>
              <a:spcAft>
                <a:spcPct val="0"/>
              </a:spcAft>
            </a:pPr>
            <a:r>
              <a:rPr lang="en-GB" altLang="zh-CN" sz="2400">
                <a:solidFill>
                  <a:srgbClr val="000000"/>
                </a:solidFill>
                <a:ea typeface="宋体" charset="-122"/>
              </a:rPr>
              <a:t>with J</a:t>
            </a:r>
            <a:r>
              <a:rPr lang="en-GB" altLang="zh-CN" sz="2400" b="1" baseline="40000">
                <a:solidFill>
                  <a:srgbClr val="000000"/>
                </a:solidFill>
                <a:ea typeface="宋体" charset="-122"/>
              </a:rPr>
              <a:t>P</a:t>
            </a:r>
            <a:r>
              <a:rPr lang="en-GB" altLang="zh-CN" sz="2400">
                <a:solidFill>
                  <a:srgbClr val="000000"/>
                </a:solidFill>
                <a:ea typeface="宋体" charset="-122"/>
              </a:rPr>
              <a:t>=1/2</a:t>
            </a:r>
            <a:r>
              <a:rPr lang="en-GB" altLang="zh-CN" sz="2800" baseline="30000">
                <a:solidFill>
                  <a:srgbClr val="000000"/>
                </a:solidFill>
                <a:ea typeface="宋体" charset="-122"/>
              </a:rPr>
              <a:t>+</a:t>
            </a:r>
          </a:p>
        </p:txBody>
      </p:sp>
      <p:sp>
        <p:nvSpPr>
          <p:cNvPr id="280599" name="Text Box 23"/>
          <p:cNvSpPr txBox="1">
            <a:spLocks noChangeArrowheads="1"/>
          </p:cNvSpPr>
          <p:nvPr/>
        </p:nvSpPr>
        <p:spPr bwMode="auto">
          <a:xfrm>
            <a:off x="4257675" y="575627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400">
                <a:solidFill>
                  <a:srgbClr val="A50021"/>
                </a:solidFill>
                <a:latin typeface="Times New Roman" pitchFamily="18" charset="0"/>
                <a:ea typeface="宋体" charset="-122"/>
              </a:rPr>
              <a:t>0</a:t>
            </a:r>
            <a:endParaRPr lang="en-GB" altLang="zh-CN" sz="2400">
              <a:solidFill>
                <a:srgbClr val="000000"/>
              </a:solidFill>
              <a:latin typeface="Times New Roman" pitchFamily="18" charset="0"/>
              <a:ea typeface="宋体" charset="-122"/>
            </a:endParaRPr>
          </a:p>
        </p:txBody>
      </p:sp>
      <p:sp>
        <p:nvSpPr>
          <p:cNvPr id="280600" name="Text Box 24"/>
          <p:cNvSpPr txBox="1">
            <a:spLocks noChangeArrowheads="1"/>
          </p:cNvSpPr>
          <p:nvPr/>
        </p:nvSpPr>
        <p:spPr bwMode="auto">
          <a:xfrm>
            <a:off x="4410075" y="3644900"/>
            <a:ext cx="503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A50021"/>
                </a:solidFill>
                <a:latin typeface="Times New Roman" pitchFamily="18" charset="0"/>
                <a:ea typeface="宋体" charset="-122"/>
                <a:sym typeface="Symbol" pitchFamily="18" charset="2"/>
              </a:rPr>
              <a:t></a:t>
            </a:r>
            <a:r>
              <a:rPr lang="en-GB" altLang="zh-CN" sz="2400">
                <a:solidFill>
                  <a:srgbClr val="A50021"/>
                </a:solidFill>
                <a:latin typeface="Times New Roman" pitchFamily="18" charset="0"/>
                <a:ea typeface="宋体" charset="-122"/>
              </a:rPr>
              <a:t>1</a:t>
            </a:r>
            <a:endParaRPr lang="en-GB" altLang="zh-CN" sz="2400">
              <a:solidFill>
                <a:srgbClr val="000000"/>
              </a:solidFill>
              <a:latin typeface="Times New Roman" pitchFamily="18" charset="0"/>
              <a:ea typeface="宋体" charset="-122"/>
            </a:endParaRPr>
          </a:p>
        </p:txBody>
      </p:sp>
      <p:sp>
        <p:nvSpPr>
          <p:cNvPr id="280601" name="Text Box 25"/>
          <p:cNvSpPr txBox="1">
            <a:spLocks noChangeArrowheads="1"/>
          </p:cNvSpPr>
          <p:nvPr/>
        </p:nvSpPr>
        <p:spPr bwMode="auto">
          <a:xfrm>
            <a:off x="4337050" y="1982788"/>
            <a:ext cx="503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A50021"/>
                </a:solidFill>
                <a:latin typeface="Times New Roman" pitchFamily="18" charset="0"/>
                <a:ea typeface="宋体" charset="-122"/>
                <a:sym typeface="Symbol" pitchFamily="18" charset="2"/>
              </a:rPr>
              <a:t></a:t>
            </a:r>
            <a:r>
              <a:rPr lang="en-GB" altLang="zh-CN" sz="2400">
                <a:solidFill>
                  <a:srgbClr val="A50021"/>
                </a:solidFill>
                <a:latin typeface="Times New Roman" pitchFamily="18" charset="0"/>
                <a:ea typeface="宋体" charset="-122"/>
              </a:rPr>
              <a:t>2</a:t>
            </a:r>
            <a:endParaRPr lang="en-GB" altLang="zh-CN" sz="2400">
              <a:solidFill>
                <a:srgbClr val="000000"/>
              </a:solidFill>
              <a:latin typeface="Times New Roman" pitchFamily="18" charset="0"/>
              <a:ea typeface="宋体" charset="-122"/>
            </a:endParaRPr>
          </a:p>
        </p:txBody>
      </p:sp>
      <p:sp>
        <p:nvSpPr>
          <p:cNvPr id="280602" name="Text Box 26"/>
          <p:cNvSpPr txBox="1">
            <a:spLocks noChangeArrowheads="1"/>
          </p:cNvSpPr>
          <p:nvPr/>
        </p:nvSpPr>
        <p:spPr bwMode="auto">
          <a:xfrm>
            <a:off x="2063750" y="57150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400" b="1">
                <a:solidFill>
                  <a:srgbClr val="A50021"/>
                </a:solidFill>
                <a:latin typeface="Times New Roman" pitchFamily="18" charset="0"/>
                <a:ea typeface="宋体" charset="-122"/>
              </a:rPr>
              <a:t>–</a:t>
            </a:r>
            <a:r>
              <a:rPr lang="en-GB" altLang="zh-CN" sz="2400">
                <a:solidFill>
                  <a:srgbClr val="A50021"/>
                </a:solidFill>
                <a:latin typeface="Times New Roman" pitchFamily="18" charset="0"/>
                <a:ea typeface="宋体" charset="-122"/>
              </a:rPr>
              <a:t>1</a:t>
            </a:r>
            <a:endParaRPr lang="en-GB" altLang="zh-CN" sz="2400">
              <a:solidFill>
                <a:srgbClr val="000000"/>
              </a:solidFill>
              <a:latin typeface="Times New Roman" pitchFamily="18" charset="0"/>
              <a:ea typeface="宋体" charset="-122"/>
            </a:endParaRPr>
          </a:p>
        </p:txBody>
      </p:sp>
      <p:sp>
        <p:nvSpPr>
          <p:cNvPr id="280603" name="Text Box 27"/>
          <p:cNvSpPr txBox="1">
            <a:spLocks noChangeArrowheads="1"/>
          </p:cNvSpPr>
          <p:nvPr/>
        </p:nvSpPr>
        <p:spPr bwMode="auto">
          <a:xfrm>
            <a:off x="6146800" y="57150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400">
                <a:solidFill>
                  <a:srgbClr val="A50021"/>
                </a:solidFill>
                <a:latin typeface="Times New Roman" pitchFamily="18" charset="0"/>
                <a:ea typeface="宋体" charset="-122"/>
              </a:rPr>
              <a:t>1</a:t>
            </a:r>
            <a:endParaRPr lang="en-GB" altLang="zh-CN" sz="2400">
              <a:solidFill>
                <a:srgbClr val="000000"/>
              </a:solidFill>
              <a:latin typeface="Times New Roman" pitchFamily="18" charset="0"/>
              <a:ea typeface="宋体" charset="-122"/>
            </a:endParaRPr>
          </a:p>
        </p:txBody>
      </p:sp>
      <p:sp>
        <p:nvSpPr>
          <p:cNvPr id="280604" name="Text Box 28"/>
          <p:cNvSpPr txBox="1">
            <a:spLocks noChangeArrowheads="1"/>
          </p:cNvSpPr>
          <p:nvPr/>
        </p:nvSpPr>
        <p:spPr bwMode="auto">
          <a:xfrm>
            <a:off x="7239000" y="2349500"/>
            <a:ext cx="3276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GB" altLang="zh-CN" sz="2400" dirty="0">
                <a:solidFill>
                  <a:srgbClr val="000000"/>
                </a:solidFill>
                <a:ea typeface="宋体" charset="-122"/>
              </a:rPr>
              <a:t>Gell-Mann - </a:t>
            </a:r>
            <a:r>
              <a:rPr lang="en-GB" altLang="zh-CN" sz="2400" dirty="0" err="1">
                <a:solidFill>
                  <a:srgbClr val="000000"/>
                </a:solidFill>
                <a:ea typeface="宋体" charset="-122"/>
              </a:rPr>
              <a:t>Nishijima</a:t>
            </a:r>
            <a:r>
              <a:rPr lang="en-GB" altLang="zh-CN" sz="2400" dirty="0">
                <a:solidFill>
                  <a:srgbClr val="000000"/>
                </a:solidFill>
                <a:ea typeface="宋体" charset="-122"/>
              </a:rPr>
              <a:t>:</a:t>
            </a:r>
          </a:p>
          <a:p>
            <a:pPr eaLnBrk="0" fontAlgn="base" hangingPunct="0">
              <a:spcBef>
                <a:spcPct val="0"/>
              </a:spcBef>
              <a:spcAft>
                <a:spcPct val="0"/>
              </a:spcAft>
            </a:pPr>
            <a:r>
              <a:rPr lang="en-GB" altLang="zh-CN" sz="2400" dirty="0">
                <a:solidFill>
                  <a:srgbClr val="000000"/>
                </a:solidFill>
                <a:ea typeface="宋体" charset="-122"/>
              </a:rPr>
              <a:t>Q=I</a:t>
            </a:r>
            <a:r>
              <a:rPr lang="en-GB" altLang="zh-CN" sz="2400" baseline="-25000" dirty="0">
                <a:solidFill>
                  <a:srgbClr val="000000"/>
                </a:solidFill>
                <a:ea typeface="宋体" charset="-122"/>
              </a:rPr>
              <a:t>3</a:t>
            </a:r>
            <a:r>
              <a:rPr lang="en-GB" altLang="zh-CN" sz="2400" dirty="0">
                <a:solidFill>
                  <a:srgbClr val="000000"/>
                </a:solidFill>
                <a:ea typeface="宋体" charset="-122"/>
              </a:rPr>
              <a:t>+Y/2=I</a:t>
            </a:r>
            <a:r>
              <a:rPr lang="en-GB" altLang="zh-CN" sz="2400" baseline="-25000" dirty="0">
                <a:solidFill>
                  <a:srgbClr val="000000"/>
                </a:solidFill>
                <a:ea typeface="宋体" charset="-122"/>
              </a:rPr>
              <a:t>3</a:t>
            </a:r>
            <a:r>
              <a:rPr lang="en-GB" altLang="zh-CN" sz="2400" dirty="0">
                <a:solidFill>
                  <a:srgbClr val="000000"/>
                </a:solidFill>
                <a:ea typeface="宋体" charset="-122"/>
              </a:rPr>
              <a:t>+(</a:t>
            </a:r>
            <a:r>
              <a:rPr lang="en-GB" altLang="zh-CN" sz="2400" dirty="0">
                <a:solidFill>
                  <a:srgbClr val="333399"/>
                </a:solidFill>
                <a:latin typeface="Comic Sans MS" pitchFamily="66" charset="0"/>
                <a:ea typeface="宋体" charset="-122"/>
              </a:rPr>
              <a:t>B</a:t>
            </a:r>
            <a:r>
              <a:rPr lang="en-GB" altLang="zh-CN" sz="2400" dirty="0">
                <a:solidFill>
                  <a:srgbClr val="000000"/>
                </a:solidFill>
                <a:ea typeface="宋体" charset="-122"/>
              </a:rPr>
              <a:t>+S)/2</a:t>
            </a:r>
          </a:p>
          <a:p>
            <a:pPr eaLnBrk="0" fontAlgn="base" hangingPunct="0">
              <a:spcBef>
                <a:spcPct val="0"/>
              </a:spcBef>
              <a:spcAft>
                <a:spcPct val="0"/>
              </a:spcAft>
            </a:pPr>
            <a:endParaRPr lang="en-GB" altLang="zh-CN" sz="2400" dirty="0">
              <a:solidFill>
                <a:srgbClr val="000000"/>
              </a:solidFill>
              <a:ea typeface="宋体" charset="-122"/>
            </a:endParaRPr>
          </a:p>
          <a:p>
            <a:pPr eaLnBrk="0" fontAlgn="base" hangingPunct="0">
              <a:spcBef>
                <a:spcPct val="0"/>
              </a:spcBef>
              <a:spcAft>
                <a:spcPct val="0"/>
              </a:spcAft>
            </a:pPr>
            <a:r>
              <a:rPr lang="en-GB" altLang="zh-CN" sz="2400" dirty="0">
                <a:solidFill>
                  <a:srgbClr val="CC0000"/>
                </a:solidFill>
                <a:ea typeface="宋体" charset="-122"/>
              </a:rPr>
              <a:t>    </a:t>
            </a:r>
            <a:r>
              <a:rPr lang="en-GB" altLang="zh-CN" sz="2400" b="1" dirty="0">
                <a:solidFill>
                  <a:srgbClr val="CC0000"/>
                </a:solidFill>
                <a:ea typeface="宋体" charset="-122"/>
              </a:rPr>
              <a:t>3</a:t>
            </a:r>
            <a:r>
              <a:rPr lang="en-GB" altLang="zh-CN" sz="2400" b="1" dirty="0">
                <a:solidFill>
                  <a:srgbClr val="CC0000"/>
                </a:solidFill>
                <a:ea typeface="宋体" charset="-122"/>
                <a:sym typeface="Symbol" pitchFamily="18" charset="2"/>
              </a:rPr>
              <a:t>33 </a:t>
            </a:r>
          </a:p>
          <a:p>
            <a:pPr eaLnBrk="0" fontAlgn="base" hangingPunct="0">
              <a:spcBef>
                <a:spcPct val="0"/>
              </a:spcBef>
              <a:spcAft>
                <a:spcPct val="0"/>
              </a:spcAft>
            </a:pPr>
            <a:r>
              <a:rPr lang="en-GB" altLang="zh-CN" sz="2400" dirty="0">
                <a:solidFill>
                  <a:srgbClr val="CC0000"/>
                </a:solidFill>
                <a:ea typeface="宋体" charset="-122"/>
                <a:sym typeface="Symbol" pitchFamily="18" charset="2"/>
              </a:rPr>
              <a:t>  =(3 6) </a:t>
            </a:r>
            <a:r>
              <a:rPr lang="en-GB" altLang="zh-CN" sz="2400" dirty="0">
                <a:solidFill>
                  <a:srgbClr val="CC0000"/>
                </a:solidFill>
                <a:latin typeface="Times New Roman" pitchFamily="18" charset="0"/>
                <a:ea typeface="宋体" charset="-122"/>
                <a:sym typeface="Symbol" pitchFamily="18" charset="2"/>
              </a:rPr>
              <a:t> 3</a:t>
            </a:r>
            <a:endParaRPr lang="en-GB" altLang="zh-CN" sz="2400" dirty="0">
              <a:solidFill>
                <a:srgbClr val="CC0000"/>
              </a:solidFill>
              <a:ea typeface="宋体" charset="-122"/>
            </a:endParaRPr>
          </a:p>
          <a:p>
            <a:pPr eaLnBrk="0" fontAlgn="base" hangingPunct="0">
              <a:spcBef>
                <a:spcPct val="0"/>
              </a:spcBef>
              <a:spcAft>
                <a:spcPct val="0"/>
              </a:spcAft>
            </a:pPr>
            <a:r>
              <a:rPr lang="en-GB" altLang="zh-CN" sz="2400" dirty="0">
                <a:solidFill>
                  <a:srgbClr val="CC0000"/>
                </a:solidFill>
                <a:ea typeface="宋体" charset="-122"/>
                <a:sym typeface="Symbol" pitchFamily="18" charset="2"/>
              </a:rPr>
              <a:t>  =(18)  (810)</a:t>
            </a:r>
          </a:p>
        </p:txBody>
      </p:sp>
      <p:sp>
        <p:nvSpPr>
          <p:cNvPr id="280605" name="Text Box 29"/>
          <p:cNvSpPr txBox="1">
            <a:spLocks noChangeArrowheads="1"/>
          </p:cNvSpPr>
          <p:nvPr/>
        </p:nvSpPr>
        <p:spPr bwMode="auto">
          <a:xfrm>
            <a:off x="2133600" y="333376"/>
            <a:ext cx="7467600" cy="519113"/>
          </a:xfrm>
          <a:prstGeom prst="rect">
            <a:avLst/>
          </a:prstGeom>
          <a:solidFill>
            <a:srgbClr val="99CC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0"/>
              </a:spcBef>
              <a:spcAft>
                <a:spcPct val="0"/>
              </a:spcAft>
            </a:pPr>
            <a:r>
              <a:rPr lang="en-GB" altLang="zh-CN" sz="2800" b="1" dirty="0">
                <a:solidFill>
                  <a:srgbClr val="333399"/>
                </a:solidFill>
                <a:latin typeface="Times New Roman" pitchFamily="18" charset="0"/>
                <a:ea typeface="宋体" charset="-122"/>
              </a:rPr>
              <a:t>SU(3) </a:t>
            </a:r>
            <a:r>
              <a:rPr lang="en-GB" altLang="zh-CN" sz="2800" b="1" dirty="0" err="1">
                <a:solidFill>
                  <a:srgbClr val="333399"/>
                </a:solidFill>
                <a:latin typeface="Times New Roman" pitchFamily="18" charset="0"/>
                <a:ea typeface="宋体" charset="-122"/>
              </a:rPr>
              <a:t>multiplets</a:t>
            </a:r>
            <a:r>
              <a:rPr lang="en-GB" altLang="zh-CN" sz="2800" b="1" dirty="0">
                <a:solidFill>
                  <a:srgbClr val="333399"/>
                </a:solidFill>
                <a:latin typeface="Times New Roman" pitchFamily="18" charset="0"/>
                <a:ea typeface="宋体" charset="-122"/>
              </a:rPr>
              <a:t> of baryons made of u, d, and s</a:t>
            </a:r>
            <a:endParaRPr lang="en-GB" altLang="zh-CN" sz="2800" dirty="0">
              <a:solidFill>
                <a:srgbClr val="000000"/>
              </a:solidFill>
              <a:latin typeface="Times New Roman" pitchFamily="18" charset="0"/>
              <a:ea typeface="宋体" charset="-122"/>
            </a:endParaRPr>
          </a:p>
        </p:txBody>
      </p:sp>
      <p:pic>
        <p:nvPicPr>
          <p:cNvPr id="280606" name="Picture 3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500938" y="5732464"/>
            <a:ext cx="2914650" cy="504825"/>
          </a:xfrm>
          <a:noFill/>
          <a:ln/>
        </p:spPr>
      </p:pic>
      <p:pic>
        <p:nvPicPr>
          <p:cNvPr id="280607" name="Picture 3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583488" y="5172076"/>
            <a:ext cx="2087562" cy="523875"/>
          </a:xfrm>
          <a:noFill/>
          <a:ln/>
        </p:spPr>
      </p:pic>
      <p:sp>
        <p:nvSpPr>
          <p:cNvPr id="280608" name="Rectangle 32"/>
          <p:cNvSpPr>
            <a:spLocks noChangeArrowheads="1"/>
          </p:cNvSpPr>
          <p:nvPr/>
        </p:nvSpPr>
        <p:spPr bwMode="auto">
          <a:xfrm>
            <a:off x="7427913" y="5157788"/>
            <a:ext cx="2989262" cy="129540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cxnSp>
        <p:nvCxnSpPr>
          <p:cNvPr id="280609" name="AutoShape 33"/>
          <p:cNvCxnSpPr>
            <a:cxnSpLocks noChangeShapeType="1"/>
            <a:stCxn id="280583" idx="2"/>
          </p:cNvCxnSpPr>
          <p:nvPr/>
        </p:nvCxnSpPr>
        <p:spPr bwMode="auto">
          <a:xfrm rot="16200000" flipH="1">
            <a:off x="6327775" y="5318125"/>
            <a:ext cx="133350" cy="1993900"/>
          </a:xfrm>
          <a:prstGeom prst="bentConnector2">
            <a:avLst/>
          </a:prstGeom>
          <a:noFill/>
          <a:ln w="952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灯片编号占位符 1"/>
          <p:cNvSpPr>
            <a:spLocks noGrp="1"/>
          </p:cNvSpPr>
          <p:nvPr>
            <p:ph type="sldNum" sz="quarter" idx="12"/>
          </p:nvPr>
        </p:nvSpPr>
        <p:spPr/>
        <p:txBody>
          <a:bodyPr/>
          <a:lstStyle/>
          <a:p>
            <a:fld id="{0107513F-117B-43A3-ADA0-59D02EB089A1}" type="slidenum">
              <a:rPr lang="zh-CN" altLang="en-GB" smtClean="0">
                <a:solidFill>
                  <a:srgbClr val="000000"/>
                </a:solidFill>
              </a:rPr>
              <a:pPr/>
              <a:t>12</a:t>
            </a:fld>
            <a:endParaRPr lang="en-GB" altLang="zh-CN">
              <a:solidFill>
                <a:srgbClr val="000000"/>
              </a:solidFill>
            </a:endParaRPr>
          </a:p>
        </p:txBody>
      </p:sp>
    </p:spTree>
    <p:extLst>
      <p:ext uri="{BB962C8B-B14F-4D97-AF65-F5344CB8AC3E}">
        <p14:creationId xmlns:p14="http://schemas.microsoft.com/office/powerpoint/2010/main" val="3386543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AutoShape 2"/>
          <p:cNvSpPr>
            <a:spLocks noChangeArrowheads="1"/>
          </p:cNvSpPr>
          <p:nvPr/>
        </p:nvSpPr>
        <p:spPr bwMode="auto">
          <a:xfrm>
            <a:off x="7239000" y="1196975"/>
            <a:ext cx="2889250" cy="990600"/>
          </a:xfrm>
          <a:prstGeom prst="wedgeRectCallout">
            <a:avLst>
              <a:gd name="adj1" fmla="val -45713"/>
              <a:gd name="adj2" fmla="val 70032"/>
            </a:avLst>
          </a:prstGeom>
          <a:solidFill>
            <a:srgbClr val="CC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GB" altLang="zh-CN" sz="2400">
                <a:solidFill>
                  <a:srgbClr val="000000"/>
                </a:solidFill>
                <a:ea typeface="宋体" charset="-122"/>
              </a:rPr>
              <a:t>SU(3) decuplet 10</a:t>
            </a:r>
            <a:endParaRPr lang="en-GB" altLang="zh-CN" sz="2400" baseline="-20000">
              <a:solidFill>
                <a:srgbClr val="000000"/>
              </a:solidFill>
              <a:ea typeface="宋体" charset="-122"/>
            </a:endParaRPr>
          </a:p>
          <a:p>
            <a:pPr algn="ctr" eaLnBrk="0" fontAlgn="base" hangingPunct="0">
              <a:spcBef>
                <a:spcPct val="0"/>
              </a:spcBef>
              <a:spcAft>
                <a:spcPct val="0"/>
              </a:spcAft>
            </a:pPr>
            <a:r>
              <a:rPr lang="en-GB" altLang="zh-CN" sz="2400">
                <a:solidFill>
                  <a:srgbClr val="000000"/>
                </a:solidFill>
                <a:ea typeface="宋体" charset="-122"/>
              </a:rPr>
              <a:t>with J</a:t>
            </a:r>
            <a:r>
              <a:rPr lang="en-GB" altLang="zh-CN" sz="2400" b="1" baseline="40000">
                <a:solidFill>
                  <a:srgbClr val="000000"/>
                </a:solidFill>
                <a:ea typeface="宋体" charset="-122"/>
              </a:rPr>
              <a:t>P</a:t>
            </a:r>
            <a:r>
              <a:rPr lang="en-GB" altLang="zh-CN" sz="2400">
                <a:solidFill>
                  <a:srgbClr val="000000"/>
                </a:solidFill>
                <a:ea typeface="宋体" charset="-122"/>
              </a:rPr>
              <a:t>=3/2</a:t>
            </a:r>
            <a:r>
              <a:rPr lang="en-GB" altLang="zh-CN" sz="2800" baseline="30000">
                <a:solidFill>
                  <a:srgbClr val="000000"/>
                </a:solidFill>
                <a:ea typeface="宋体" charset="-122"/>
              </a:rPr>
              <a:t>+</a:t>
            </a:r>
          </a:p>
        </p:txBody>
      </p:sp>
      <p:sp>
        <p:nvSpPr>
          <p:cNvPr id="282627" name="AutoShape 3"/>
          <p:cNvSpPr>
            <a:spLocks noChangeArrowheads="1"/>
          </p:cNvSpPr>
          <p:nvPr/>
        </p:nvSpPr>
        <p:spPr bwMode="auto">
          <a:xfrm>
            <a:off x="2362200" y="1828800"/>
            <a:ext cx="4876800" cy="4038600"/>
          </a:xfrm>
          <a:prstGeom prst="triangle">
            <a:avLst>
              <a:gd name="adj" fmla="val 50000"/>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82628" name="Text Box 4"/>
          <p:cNvSpPr txBox="1">
            <a:spLocks noChangeArrowheads="1"/>
          </p:cNvSpPr>
          <p:nvPr/>
        </p:nvSpPr>
        <p:spPr bwMode="auto">
          <a:xfrm>
            <a:off x="4824413" y="1052513"/>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400" b="1">
                <a:solidFill>
                  <a:srgbClr val="000000"/>
                </a:solidFill>
                <a:latin typeface="Times New Roman" pitchFamily="18" charset="0"/>
                <a:ea typeface="宋体" charset="-122"/>
              </a:rPr>
              <a:t>S</a:t>
            </a:r>
            <a:endParaRPr lang="en-GB" altLang="zh-CN" sz="2400">
              <a:solidFill>
                <a:srgbClr val="000000"/>
              </a:solidFill>
              <a:latin typeface="Times New Roman" pitchFamily="18" charset="0"/>
              <a:ea typeface="宋体" charset="-122"/>
            </a:endParaRPr>
          </a:p>
        </p:txBody>
      </p:sp>
      <p:sp>
        <p:nvSpPr>
          <p:cNvPr id="282629" name="Line 5"/>
          <p:cNvSpPr>
            <a:spLocks noChangeShapeType="1"/>
          </p:cNvSpPr>
          <p:nvPr/>
        </p:nvSpPr>
        <p:spPr bwMode="auto">
          <a:xfrm>
            <a:off x="2133600" y="5867400"/>
            <a:ext cx="58674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82630" name="Line 6"/>
          <p:cNvSpPr>
            <a:spLocks noChangeShapeType="1"/>
          </p:cNvSpPr>
          <p:nvPr/>
        </p:nvSpPr>
        <p:spPr bwMode="auto">
          <a:xfrm flipV="1">
            <a:off x="4800600" y="1219200"/>
            <a:ext cx="0" cy="46482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82631" name="Text Box 7"/>
          <p:cNvSpPr txBox="1">
            <a:spLocks noChangeArrowheads="1"/>
          </p:cNvSpPr>
          <p:nvPr/>
        </p:nvSpPr>
        <p:spPr bwMode="auto">
          <a:xfrm>
            <a:off x="3516314" y="5867400"/>
            <a:ext cx="1131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ea typeface="宋体" charset="-122"/>
                <a:sym typeface="Symbol" pitchFamily="18" charset="2"/>
              </a:rPr>
              <a:t></a:t>
            </a:r>
            <a:r>
              <a:rPr lang="en-GB" altLang="zh-CN" sz="2400" baseline="30000">
                <a:solidFill>
                  <a:srgbClr val="000000"/>
                </a:solidFill>
                <a:latin typeface="Times New Roman" pitchFamily="18" charset="0"/>
                <a:ea typeface="宋体" charset="-122"/>
                <a:sym typeface="Symbol" pitchFamily="18" charset="2"/>
              </a:rPr>
              <a:t>0</a:t>
            </a:r>
            <a:r>
              <a:rPr lang="en-GB" altLang="zh-CN" sz="2400">
                <a:solidFill>
                  <a:srgbClr val="000000"/>
                </a:solidFill>
                <a:latin typeface="Times New Roman" pitchFamily="18" charset="0"/>
                <a:ea typeface="宋体" charset="-122"/>
              </a:rPr>
              <a:t>(udd)</a:t>
            </a:r>
          </a:p>
        </p:txBody>
      </p:sp>
      <p:sp>
        <p:nvSpPr>
          <p:cNvPr id="282632" name="Text Box 8"/>
          <p:cNvSpPr txBox="1">
            <a:spLocks noChangeArrowheads="1"/>
          </p:cNvSpPr>
          <p:nvPr/>
        </p:nvSpPr>
        <p:spPr bwMode="auto">
          <a:xfrm>
            <a:off x="5181600" y="5867400"/>
            <a:ext cx="1220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ea typeface="宋体" charset="-122"/>
              </a:rPr>
              <a:t> </a:t>
            </a:r>
            <a:r>
              <a:rPr lang="zh-CN" altLang="en-GB" sz="2400">
                <a:solidFill>
                  <a:srgbClr val="000000"/>
                </a:solidFill>
                <a:latin typeface="Times New Roman" pitchFamily="18" charset="0"/>
                <a:ea typeface="宋体" charset="-122"/>
                <a:sym typeface="Symbol" pitchFamily="18" charset="2"/>
              </a:rPr>
              <a:t></a:t>
            </a:r>
            <a:r>
              <a:rPr lang="en-GB" altLang="zh-CN" sz="2400" baseline="30000">
                <a:solidFill>
                  <a:srgbClr val="000000"/>
                </a:solidFill>
                <a:latin typeface="Times New Roman" pitchFamily="18" charset="0"/>
                <a:ea typeface="宋体" charset="-122"/>
                <a:sym typeface="Symbol" pitchFamily="18" charset="2"/>
              </a:rPr>
              <a:t>+</a:t>
            </a:r>
            <a:r>
              <a:rPr lang="en-GB" altLang="zh-CN" sz="2400">
                <a:solidFill>
                  <a:srgbClr val="000000"/>
                </a:solidFill>
                <a:latin typeface="Times New Roman" pitchFamily="18" charset="0"/>
                <a:ea typeface="宋体" charset="-122"/>
              </a:rPr>
              <a:t>(uud)</a:t>
            </a:r>
          </a:p>
        </p:txBody>
      </p:sp>
      <p:sp>
        <p:nvSpPr>
          <p:cNvPr id="282633" name="Text Box 9"/>
          <p:cNvSpPr txBox="1">
            <a:spLocks noChangeArrowheads="1"/>
          </p:cNvSpPr>
          <p:nvPr/>
        </p:nvSpPr>
        <p:spPr bwMode="auto">
          <a:xfrm>
            <a:off x="2362201" y="4038601"/>
            <a:ext cx="8691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ea typeface="宋体" charset="-122"/>
                <a:sym typeface="Symbol" pitchFamily="18" charset="2"/>
              </a:rPr>
              <a:t>   *</a:t>
            </a:r>
            <a:r>
              <a:rPr lang="en-GB" altLang="zh-CN" sz="2400" baseline="30000">
                <a:solidFill>
                  <a:srgbClr val="000000"/>
                </a:solidFill>
                <a:latin typeface="Times New Roman" pitchFamily="18" charset="0"/>
                <a:ea typeface="宋体" charset="-122"/>
                <a:sym typeface="Symbol" pitchFamily="18" charset="2"/>
              </a:rPr>
              <a:t>–</a:t>
            </a:r>
          </a:p>
          <a:p>
            <a:pPr eaLnBrk="0" fontAlgn="base" hangingPunct="0">
              <a:spcBef>
                <a:spcPct val="0"/>
              </a:spcBef>
              <a:spcAft>
                <a:spcPct val="0"/>
              </a:spcAft>
            </a:pPr>
            <a:r>
              <a:rPr lang="en-GB" altLang="zh-CN" sz="2400" baseline="30000">
                <a:solidFill>
                  <a:srgbClr val="000000"/>
                </a:solidFill>
                <a:latin typeface="Times New Roman" pitchFamily="18" charset="0"/>
                <a:ea typeface="宋体" charset="-122"/>
                <a:sym typeface="Symbol" pitchFamily="18" charset="2"/>
              </a:rPr>
              <a:t> </a:t>
            </a:r>
            <a:r>
              <a:rPr lang="en-GB" altLang="zh-CN" sz="2400">
                <a:solidFill>
                  <a:srgbClr val="000000"/>
                </a:solidFill>
                <a:latin typeface="Times New Roman" pitchFamily="18" charset="0"/>
                <a:ea typeface="宋体" charset="-122"/>
                <a:sym typeface="Symbol" pitchFamily="18" charset="2"/>
              </a:rPr>
              <a:t>(sdd)</a:t>
            </a:r>
          </a:p>
        </p:txBody>
      </p:sp>
      <p:sp>
        <p:nvSpPr>
          <p:cNvPr id="282634" name="Text Box 10"/>
          <p:cNvSpPr txBox="1">
            <a:spLocks noChangeArrowheads="1"/>
          </p:cNvSpPr>
          <p:nvPr/>
        </p:nvSpPr>
        <p:spPr bwMode="auto">
          <a:xfrm>
            <a:off x="3038476" y="2667000"/>
            <a:ext cx="1304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ea typeface="宋体" charset="-122"/>
                <a:sym typeface="Symbol" pitchFamily="18" charset="2"/>
              </a:rPr>
              <a:t>*</a:t>
            </a:r>
            <a:r>
              <a:rPr lang="en-GB" altLang="zh-CN" sz="2400" baseline="30000">
                <a:solidFill>
                  <a:srgbClr val="000000"/>
                </a:solidFill>
                <a:latin typeface="Times New Roman" pitchFamily="18" charset="0"/>
                <a:ea typeface="宋体" charset="-122"/>
                <a:sym typeface="Symbol" pitchFamily="18" charset="2"/>
              </a:rPr>
              <a:t>–</a:t>
            </a:r>
            <a:r>
              <a:rPr lang="en-GB" altLang="zh-CN" sz="2400">
                <a:solidFill>
                  <a:srgbClr val="000000"/>
                </a:solidFill>
                <a:latin typeface="Times New Roman" pitchFamily="18" charset="0"/>
                <a:ea typeface="宋体" charset="-122"/>
                <a:sym typeface="Symbol" pitchFamily="18" charset="2"/>
              </a:rPr>
              <a:t> (ssd)</a:t>
            </a:r>
          </a:p>
        </p:txBody>
      </p:sp>
      <p:sp>
        <p:nvSpPr>
          <p:cNvPr id="282635" name="Text Box 11"/>
          <p:cNvSpPr txBox="1">
            <a:spLocks noChangeArrowheads="1"/>
          </p:cNvSpPr>
          <p:nvPr/>
        </p:nvSpPr>
        <p:spPr bwMode="auto">
          <a:xfrm>
            <a:off x="4191000" y="4572000"/>
            <a:ext cx="1296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ea typeface="宋体" charset="-122"/>
                <a:sym typeface="Symbol" pitchFamily="18" charset="2"/>
              </a:rPr>
              <a:t>*</a:t>
            </a:r>
            <a:r>
              <a:rPr lang="en-GB" altLang="zh-CN" sz="2400" baseline="30000">
                <a:solidFill>
                  <a:srgbClr val="000000"/>
                </a:solidFill>
                <a:latin typeface="Times New Roman" pitchFamily="18" charset="0"/>
                <a:ea typeface="宋体" charset="-122"/>
                <a:sym typeface="Symbol" pitchFamily="18" charset="2"/>
              </a:rPr>
              <a:t>0 </a:t>
            </a:r>
            <a:r>
              <a:rPr lang="en-GB" altLang="zh-CN" sz="2400">
                <a:solidFill>
                  <a:srgbClr val="000000"/>
                </a:solidFill>
                <a:latin typeface="Times New Roman" pitchFamily="18" charset="0"/>
                <a:ea typeface="宋体" charset="-122"/>
                <a:sym typeface="Symbol" pitchFamily="18" charset="2"/>
              </a:rPr>
              <a:t>(sud)</a:t>
            </a:r>
          </a:p>
        </p:txBody>
      </p:sp>
      <p:sp>
        <p:nvSpPr>
          <p:cNvPr id="282636" name="Text Box 12"/>
          <p:cNvSpPr txBox="1">
            <a:spLocks noChangeArrowheads="1"/>
          </p:cNvSpPr>
          <p:nvPr/>
        </p:nvSpPr>
        <p:spPr bwMode="auto">
          <a:xfrm>
            <a:off x="6477001" y="4130676"/>
            <a:ext cx="8112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zh-CN" altLang="en-GB" sz="2400">
                <a:solidFill>
                  <a:srgbClr val="000000"/>
                </a:solidFill>
                <a:latin typeface="Times New Roman" pitchFamily="18" charset="0"/>
                <a:ea typeface="宋体" charset="-122"/>
                <a:sym typeface="Symbol" pitchFamily="18" charset="2"/>
              </a:rPr>
              <a:t> *</a:t>
            </a:r>
            <a:r>
              <a:rPr lang="en-GB" altLang="zh-CN" sz="2400" baseline="30000">
                <a:solidFill>
                  <a:srgbClr val="000000"/>
                </a:solidFill>
                <a:latin typeface="Times New Roman" pitchFamily="18" charset="0"/>
                <a:ea typeface="宋体" charset="-122"/>
                <a:sym typeface="Symbol" pitchFamily="18" charset="2"/>
              </a:rPr>
              <a:t>+ </a:t>
            </a:r>
          </a:p>
          <a:p>
            <a:pPr eaLnBrk="0" fontAlgn="base" hangingPunct="0">
              <a:spcBef>
                <a:spcPct val="0"/>
              </a:spcBef>
              <a:spcAft>
                <a:spcPct val="0"/>
              </a:spcAft>
            </a:pPr>
            <a:r>
              <a:rPr lang="en-GB" altLang="zh-CN" sz="2400">
                <a:solidFill>
                  <a:srgbClr val="000000"/>
                </a:solidFill>
                <a:latin typeface="Times New Roman" pitchFamily="18" charset="0"/>
                <a:ea typeface="宋体" charset="-122"/>
                <a:sym typeface="Symbol" pitchFamily="18" charset="2"/>
              </a:rPr>
              <a:t>(suu)</a:t>
            </a:r>
          </a:p>
        </p:txBody>
      </p:sp>
      <p:sp>
        <p:nvSpPr>
          <p:cNvPr id="282637" name="AutoShape 13"/>
          <p:cNvSpPr>
            <a:spLocks noChangeArrowheads="1"/>
          </p:cNvSpPr>
          <p:nvPr/>
        </p:nvSpPr>
        <p:spPr bwMode="auto">
          <a:xfrm>
            <a:off x="3124200" y="4343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b="1">
              <a:solidFill>
                <a:srgbClr val="000000"/>
              </a:solidFill>
            </a:endParaRPr>
          </a:p>
        </p:txBody>
      </p:sp>
      <p:sp>
        <p:nvSpPr>
          <p:cNvPr id="282638" name="AutoShape 14"/>
          <p:cNvSpPr>
            <a:spLocks noChangeArrowheads="1"/>
          </p:cNvSpPr>
          <p:nvPr/>
        </p:nvSpPr>
        <p:spPr bwMode="auto">
          <a:xfrm>
            <a:off x="3886200" y="57150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b="1">
              <a:solidFill>
                <a:srgbClr val="000000"/>
              </a:solidFill>
            </a:endParaRPr>
          </a:p>
        </p:txBody>
      </p:sp>
      <p:sp>
        <p:nvSpPr>
          <p:cNvPr id="282639" name="AutoShape 15"/>
          <p:cNvSpPr>
            <a:spLocks noChangeArrowheads="1"/>
          </p:cNvSpPr>
          <p:nvPr/>
        </p:nvSpPr>
        <p:spPr bwMode="auto">
          <a:xfrm>
            <a:off x="5486400" y="57150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b="1">
              <a:solidFill>
                <a:srgbClr val="000000"/>
              </a:solidFill>
            </a:endParaRPr>
          </a:p>
        </p:txBody>
      </p:sp>
      <p:sp>
        <p:nvSpPr>
          <p:cNvPr id="282640" name="AutoShape 16"/>
          <p:cNvSpPr>
            <a:spLocks noChangeArrowheads="1"/>
          </p:cNvSpPr>
          <p:nvPr/>
        </p:nvSpPr>
        <p:spPr bwMode="auto">
          <a:xfrm>
            <a:off x="3886200" y="30480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b="1">
              <a:solidFill>
                <a:srgbClr val="000000"/>
              </a:solidFill>
            </a:endParaRPr>
          </a:p>
        </p:txBody>
      </p:sp>
      <p:sp>
        <p:nvSpPr>
          <p:cNvPr id="282641" name="AutoShape 17"/>
          <p:cNvSpPr>
            <a:spLocks noChangeArrowheads="1"/>
          </p:cNvSpPr>
          <p:nvPr/>
        </p:nvSpPr>
        <p:spPr bwMode="auto">
          <a:xfrm>
            <a:off x="4648200" y="1828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b="1">
              <a:solidFill>
                <a:srgbClr val="000000"/>
              </a:solidFill>
            </a:endParaRPr>
          </a:p>
        </p:txBody>
      </p:sp>
      <p:sp>
        <p:nvSpPr>
          <p:cNvPr id="282642" name="AutoShape 18"/>
          <p:cNvSpPr>
            <a:spLocks noChangeArrowheads="1"/>
          </p:cNvSpPr>
          <p:nvPr/>
        </p:nvSpPr>
        <p:spPr bwMode="auto">
          <a:xfrm>
            <a:off x="4648200" y="4343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b="1">
              <a:solidFill>
                <a:srgbClr val="000000"/>
              </a:solidFill>
            </a:endParaRPr>
          </a:p>
        </p:txBody>
      </p:sp>
      <p:sp>
        <p:nvSpPr>
          <p:cNvPr id="282643" name="AutoShape 19"/>
          <p:cNvSpPr>
            <a:spLocks noChangeArrowheads="1"/>
          </p:cNvSpPr>
          <p:nvPr/>
        </p:nvSpPr>
        <p:spPr bwMode="auto">
          <a:xfrm>
            <a:off x="5486400" y="30480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b="1">
              <a:solidFill>
                <a:srgbClr val="000000"/>
              </a:solidFill>
            </a:endParaRPr>
          </a:p>
        </p:txBody>
      </p:sp>
      <p:sp>
        <p:nvSpPr>
          <p:cNvPr id="282644" name="AutoShape 20"/>
          <p:cNvSpPr>
            <a:spLocks noChangeArrowheads="1"/>
          </p:cNvSpPr>
          <p:nvPr/>
        </p:nvSpPr>
        <p:spPr bwMode="auto">
          <a:xfrm>
            <a:off x="6248400" y="4343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b="1">
              <a:solidFill>
                <a:srgbClr val="000000"/>
              </a:solidFill>
            </a:endParaRPr>
          </a:p>
        </p:txBody>
      </p:sp>
      <p:sp>
        <p:nvSpPr>
          <p:cNvPr id="282645" name="Text Box 21"/>
          <p:cNvSpPr txBox="1">
            <a:spLocks noChangeArrowheads="1"/>
          </p:cNvSpPr>
          <p:nvPr/>
        </p:nvSpPr>
        <p:spPr bwMode="auto">
          <a:xfrm>
            <a:off x="5476876" y="2667000"/>
            <a:ext cx="1304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ea typeface="宋体" charset="-122"/>
                <a:sym typeface="Symbol" pitchFamily="18" charset="2"/>
              </a:rPr>
              <a:t>*</a:t>
            </a:r>
            <a:r>
              <a:rPr lang="en-GB" altLang="zh-CN" sz="2400" baseline="30000">
                <a:solidFill>
                  <a:srgbClr val="000000"/>
                </a:solidFill>
                <a:latin typeface="Times New Roman" pitchFamily="18" charset="0"/>
                <a:ea typeface="宋体" charset="-122"/>
                <a:sym typeface="Symbol" pitchFamily="18" charset="2"/>
              </a:rPr>
              <a:t>0</a:t>
            </a:r>
            <a:r>
              <a:rPr lang="en-GB" altLang="zh-CN" sz="2400">
                <a:solidFill>
                  <a:srgbClr val="000000"/>
                </a:solidFill>
                <a:latin typeface="Times New Roman" pitchFamily="18" charset="0"/>
                <a:ea typeface="宋体" charset="-122"/>
                <a:sym typeface="Symbol" pitchFamily="18" charset="2"/>
              </a:rPr>
              <a:t> (ssu)</a:t>
            </a:r>
          </a:p>
        </p:txBody>
      </p:sp>
      <p:sp>
        <p:nvSpPr>
          <p:cNvPr id="282646" name="Text Box 22"/>
          <p:cNvSpPr txBox="1">
            <a:spLocks noChangeArrowheads="1"/>
          </p:cNvSpPr>
          <p:nvPr/>
        </p:nvSpPr>
        <p:spPr bwMode="auto">
          <a:xfrm>
            <a:off x="8001000" y="55626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GB" altLang="zh-CN" sz="2400" b="1">
                <a:solidFill>
                  <a:srgbClr val="000000"/>
                </a:solidFill>
                <a:latin typeface="Times New Roman" pitchFamily="18" charset="0"/>
                <a:ea typeface="宋体" charset="-122"/>
              </a:rPr>
              <a:t>I</a:t>
            </a:r>
            <a:r>
              <a:rPr lang="en-GB" altLang="zh-CN" sz="2400" b="1" baseline="-25000">
                <a:solidFill>
                  <a:srgbClr val="000000"/>
                </a:solidFill>
                <a:latin typeface="Times New Roman" pitchFamily="18" charset="0"/>
                <a:ea typeface="宋体" charset="-122"/>
              </a:rPr>
              <a:t>3</a:t>
            </a:r>
            <a:endParaRPr lang="en-GB" altLang="zh-CN" sz="2400">
              <a:solidFill>
                <a:srgbClr val="000000"/>
              </a:solidFill>
              <a:latin typeface="Times New Roman" pitchFamily="18" charset="0"/>
              <a:ea typeface="宋体" charset="-122"/>
            </a:endParaRPr>
          </a:p>
        </p:txBody>
      </p:sp>
      <p:sp>
        <p:nvSpPr>
          <p:cNvPr id="282647" name="Text Box 23"/>
          <p:cNvSpPr txBox="1">
            <a:spLocks noChangeArrowheads="1"/>
          </p:cNvSpPr>
          <p:nvPr/>
        </p:nvSpPr>
        <p:spPr bwMode="auto">
          <a:xfrm>
            <a:off x="4648200" y="57912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400">
                <a:solidFill>
                  <a:srgbClr val="A50021"/>
                </a:solidFill>
                <a:latin typeface="Times New Roman" pitchFamily="18" charset="0"/>
                <a:ea typeface="宋体" charset="-122"/>
              </a:rPr>
              <a:t>0</a:t>
            </a:r>
            <a:endParaRPr lang="en-GB" altLang="zh-CN" sz="2400">
              <a:solidFill>
                <a:srgbClr val="000000"/>
              </a:solidFill>
              <a:latin typeface="Times New Roman" pitchFamily="18" charset="0"/>
              <a:ea typeface="宋体" charset="-122"/>
            </a:endParaRPr>
          </a:p>
        </p:txBody>
      </p:sp>
      <p:sp>
        <p:nvSpPr>
          <p:cNvPr id="282648" name="Text Box 24"/>
          <p:cNvSpPr txBox="1">
            <a:spLocks noChangeArrowheads="1"/>
          </p:cNvSpPr>
          <p:nvPr/>
        </p:nvSpPr>
        <p:spPr bwMode="auto">
          <a:xfrm>
            <a:off x="4800600" y="4076700"/>
            <a:ext cx="503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A50021"/>
                </a:solidFill>
                <a:latin typeface="Times New Roman" pitchFamily="18" charset="0"/>
                <a:ea typeface="宋体" charset="-122"/>
                <a:sym typeface="Symbol" pitchFamily="18" charset="2"/>
              </a:rPr>
              <a:t></a:t>
            </a:r>
            <a:r>
              <a:rPr lang="en-GB" altLang="zh-CN" sz="2400">
                <a:solidFill>
                  <a:srgbClr val="A50021"/>
                </a:solidFill>
                <a:latin typeface="Times New Roman" pitchFamily="18" charset="0"/>
                <a:ea typeface="宋体" charset="-122"/>
              </a:rPr>
              <a:t>1</a:t>
            </a:r>
          </a:p>
        </p:txBody>
      </p:sp>
      <p:sp>
        <p:nvSpPr>
          <p:cNvPr id="282649" name="Text Box 25"/>
          <p:cNvSpPr txBox="1">
            <a:spLocks noChangeArrowheads="1"/>
          </p:cNvSpPr>
          <p:nvPr/>
        </p:nvSpPr>
        <p:spPr bwMode="auto">
          <a:xfrm>
            <a:off x="4845050" y="2965450"/>
            <a:ext cx="503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A50021"/>
                </a:solidFill>
                <a:latin typeface="Times New Roman" pitchFamily="18" charset="0"/>
                <a:ea typeface="宋体" charset="-122"/>
                <a:sym typeface="Symbol" pitchFamily="18" charset="2"/>
              </a:rPr>
              <a:t></a:t>
            </a:r>
            <a:r>
              <a:rPr lang="en-GB" altLang="zh-CN" sz="2400">
                <a:solidFill>
                  <a:srgbClr val="A50021"/>
                </a:solidFill>
                <a:latin typeface="Times New Roman" pitchFamily="18" charset="0"/>
                <a:ea typeface="宋体" charset="-122"/>
              </a:rPr>
              <a:t>2</a:t>
            </a:r>
          </a:p>
        </p:txBody>
      </p:sp>
      <p:sp>
        <p:nvSpPr>
          <p:cNvPr id="282650" name="Text Box 26"/>
          <p:cNvSpPr txBox="1">
            <a:spLocks noChangeArrowheads="1"/>
          </p:cNvSpPr>
          <p:nvPr/>
        </p:nvSpPr>
        <p:spPr bwMode="auto">
          <a:xfrm>
            <a:off x="6248400" y="54864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400">
                <a:solidFill>
                  <a:srgbClr val="A50021"/>
                </a:solidFill>
                <a:latin typeface="Times New Roman" pitchFamily="18" charset="0"/>
                <a:ea typeface="宋体" charset="-122"/>
              </a:rPr>
              <a:t>1</a:t>
            </a:r>
            <a:endParaRPr lang="en-GB" altLang="zh-CN" sz="2400">
              <a:solidFill>
                <a:srgbClr val="000000"/>
              </a:solidFill>
              <a:latin typeface="Times New Roman" pitchFamily="18" charset="0"/>
              <a:ea typeface="宋体" charset="-122"/>
            </a:endParaRPr>
          </a:p>
        </p:txBody>
      </p:sp>
      <p:sp>
        <p:nvSpPr>
          <p:cNvPr id="282651" name="Text Box 27"/>
          <p:cNvSpPr txBox="1">
            <a:spLocks noChangeArrowheads="1"/>
          </p:cNvSpPr>
          <p:nvPr/>
        </p:nvSpPr>
        <p:spPr bwMode="auto">
          <a:xfrm>
            <a:off x="2117725" y="57562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zh-CN" altLang="en-US" sz="2400">
              <a:solidFill>
                <a:srgbClr val="000000"/>
              </a:solidFill>
              <a:latin typeface="Times New Roman" pitchFamily="18" charset="0"/>
              <a:ea typeface="宋体" charset="-122"/>
            </a:endParaRPr>
          </a:p>
        </p:txBody>
      </p:sp>
      <p:sp>
        <p:nvSpPr>
          <p:cNvPr id="282652" name="Text Box 28"/>
          <p:cNvSpPr txBox="1">
            <a:spLocks noChangeArrowheads="1"/>
          </p:cNvSpPr>
          <p:nvPr/>
        </p:nvSpPr>
        <p:spPr bwMode="auto">
          <a:xfrm>
            <a:off x="1992314" y="5867400"/>
            <a:ext cx="1131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ea typeface="宋体" charset="-122"/>
                <a:sym typeface="Symbol" pitchFamily="18" charset="2"/>
              </a:rPr>
              <a:t></a:t>
            </a:r>
            <a:r>
              <a:rPr lang="en-GB" altLang="zh-CN" sz="2400" baseline="30000">
                <a:solidFill>
                  <a:srgbClr val="000000"/>
                </a:solidFill>
                <a:latin typeface="Times New Roman" pitchFamily="18" charset="0"/>
                <a:ea typeface="宋体" charset="-122"/>
                <a:sym typeface="Symbol" pitchFamily="18" charset="2"/>
              </a:rPr>
              <a:t>–</a:t>
            </a:r>
            <a:r>
              <a:rPr lang="en-GB" altLang="zh-CN" sz="2400">
                <a:solidFill>
                  <a:srgbClr val="000000"/>
                </a:solidFill>
                <a:latin typeface="Times New Roman" pitchFamily="18" charset="0"/>
                <a:ea typeface="宋体" charset="-122"/>
              </a:rPr>
              <a:t>(ddd)</a:t>
            </a:r>
          </a:p>
        </p:txBody>
      </p:sp>
      <p:sp>
        <p:nvSpPr>
          <p:cNvPr id="282653" name="AutoShape 29"/>
          <p:cNvSpPr>
            <a:spLocks noChangeArrowheads="1"/>
          </p:cNvSpPr>
          <p:nvPr/>
        </p:nvSpPr>
        <p:spPr bwMode="auto">
          <a:xfrm>
            <a:off x="2286000" y="57150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b="1">
              <a:solidFill>
                <a:srgbClr val="000000"/>
              </a:solidFill>
            </a:endParaRPr>
          </a:p>
        </p:txBody>
      </p:sp>
      <p:sp>
        <p:nvSpPr>
          <p:cNvPr id="282654" name="AutoShape 30"/>
          <p:cNvSpPr>
            <a:spLocks noChangeArrowheads="1"/>
          </p:cNvSpPr>
          <p:nvPr/>
        </p:nvSpPr>
        <p:spPr bwMode="auto">
          <a:xfrm>
            <a:off x="7086600" y="57150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b="1">
              <a:solidFill>
                <a:srgbClr val="000000"/>
              </a:solidFill>
            </a:endParaRPr>
          </a:p>
        </p:txBody>
      </p:sp>
      <p:sp>
        <p:nvSpPr>
          <p:cNvPr id="282655" name="Text Box 31"/>
          <p:cNvSpPr txBox="1">
            <a:spLocks noChangeArrowheads="1"/>
          </p:cNvSpPr>
          <p:nvPr/>
        </p:nvSpPr>
        <p:spPr bwMode="auto">
          <a:xfrm>
            <a:off x="5241925" y="1558925"/>
            <a:ext cx="1130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ea typeface="宋体" charset="-122"/>
                <a:sym typeface="Symbol" pitchFamily="18" charset="2"/>
              </a:rPr>
              <a:t></a:t>
            </a:r>
            <a:r>
              <a:rPr lang="en-GB" altLang="zh-CN" sz="2400" baseline="30000">
                <a:solidFill>
                  <a:srgbClr val="000000"/>
                </a:solidFill>
                <a:latin typeface="Times New Roman" pitchFamily="18" charset="0"/>
                <a:ea typeface="宋体" charset="-122"/>
                <a:sym typeface="Symbol" pitchFamily="18" charset="2"/>
              </a:rPr>
              <a:t>–</a:t>
            </a:r>
            <a:r>
              <a:rPr lang="en-GB" altLang="zh-CN" sz="2400">
                <a:solidFill>
                  <a:srgbClr val="000000"/>
                </a:solidFill>
                <a:latin typeface="Times New Roman" pitchFamily="18" charset="0"/>
                <a:ea typeface="宋体" charset="-122"/>
                <a:sym typeface="Symbol" pitchFamily="18" charset="2"/>
              </a:rPr>
              <a:t>(sss)</a:t>
            </a:r>
            <a:r>
              <a:rPr lang="en-GB" altLang="zh-CN" sz="2400" baseline="30000">
                <a:solidFill>
                  <a:srgbClr val="000000"/>
                </a:solidFill>
                <a:latin typeface="Times New Roman" pitchFamily="18" charset="0"/>
                <a:ea typeface="宋体" charset="-122"/>
                <a:sym typeface="Symbol" pitchFamily="18" charset="2"/>
              </a:rPr>
              <a:t> </a:t>
            </a:r>
          </a:p>
        </p:txBody>
      </p:sp>
      <p:sp>
        <p:nvSpPr>
          <p:cNvPr id="282656" name="Text Box 32"/>
          <p:cNvSpPr txBox="1">
            <a:spLocks noChangeArrowheads="1"/>
          </p:cNvSpPr>
          <p:nvPr/>
        </p:nvSpPr>
        <p:spPr bwMode="auto">
          <a:xfrm>
            <a:off x="4845050" y="1670050"/>
            <a:ext cx="503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A50021"/>
                </a:solidFill>
                <a:latin typeface="Times New Roman" pitchFamily="18" charset="0"/>
                <a:ea typeface="宋体" charset="-122"/>
                <a:sym typeface="Symbol" pitchFamily="18" charset="2"/>
              </a:rPr>
              <a:t></a:t>
            </a:r>
            <a:r>
              <a:rPr lang="en-GB" altLang="zh-CN" sz="2400">
                <a:solidFill>
                  <a:srgbClr val="A50021"/>
                </a:solidFill>
                <a:latin typeface="Times New Roman" pitchFamily="18" charset="0"/>
                <a:ea typeface="宋体" charset="-122"/>
              </a:rPr>
              <a:t>3</a:t>
            </a:r>
            <a:endParaRPr lang="en-GB" altLang="zh-CN" sz="2400">
              <a:solidFill>
                <a:srgbClr val="000000"/>
              </a:solidFill>
              <a:latin typeface="Times New Roman" pitchFamily="18" charset="0"/>
              <a:ea typeface="宋体" charset="-122"/>
            </a:endParaRPr>
          </a:p>
        </p:txBody>
      </p:sp>
      <p:sp>
        <p:nvSpPr>
          <p:cNvPr id="282657" name="Text Box 33"/>
          <p:cNvSpPr txBox="1">
            <a:spLocks noChangeArrowheads="1"/>
          </p:cNvSpPr>
          <p:nvPr/>
        </p:nvSpPr>
        <p:spPr bwMode="auto">
          <a:xfrm>
            <a:off x="3048000" y="5480050"/>
            <a:ext cx="503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A50021"/>
                </a:solidFill>
                <a:latin typeface="Times New Roman" pitchFamily="18" charset="0"/>
                <a:ea typeface="宋体" charset="-122"/>
                <a:sym typeface="Symbol" pitchFamily="18" charset="2"/>
              </a:rPr>
              <a:t></a:t>
            </a:r>
            <a:r>
              <a:rPr lang="en-GB" altLang="zh-CN" sz="2400">
                <a:solidFill>
                  <a:srgbClr val="A50021"/>
                </a:solidFill>
                <a:latin typeface="Times New Roman" pitchFamily="18" charset="0"/>
                <a:ea typeface="宋体" charset="-122"/>
              </a:rPr>
              <a:t>1</a:t>
            </a:r>
            <a:endParaRPr lang="en-GB" altLang="zh-CN" sz="2400">
              <a:solidFill>
                <a:srgbClr val="000000"/>
              </a:solidFill>
              <a:latin typeface="Times New Roman" pitchFamily="18" charset="0"/>
              <a:ea typeface="宋体" charset="-122"/>
            </a:endParaRPr>
          </a:p>
        </p:txBody>
      </p:sp>
      <p:sp>
        <p:nvSpPr>
          <p:cNvPr id="282658" name="Text Box 34"/>
          <p:cNvSpPr txBox="1">
            <a:spLocks noChangeArrowheads="1"/>
          </p:cNvSpPr>
          <p:nvPr/>
        </p:nvSpPr>
        <p:spPr bwMode="auto">
          <a:xfrm>
            <a:off x="6475414" y="5867400"/>
            <a:ext cx="1335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ea typeface="宋体" charset="-122"/>
              </a:rPr>
              <a:t> </a:t>
            </a:r>
            <a:r>
              <a:rPr lang="zh-CN" altLang="en-GB" sz="2400">
                <a:solidFill>
                  <a:srgbClr val="000000"/>
                </a:solidFill>
                <a:latin typeface="Times New Roman" pitchFamily="18" charset="0"/>
                <a:ea typeface="宋体" charset="-122"/>
                <a:sym typeface="Symbol" pitchFamily="18" charset="2"/>
              </a:rPr>
              <a:t></a:t>
            </a:r>
            <a:r>
              <a:rPr lang="en-GB" altLang="zh-CN" sz="2400" baseline="30000">
                <a:solidFill>
                  <a:srgbClr val="000000"/>
                </a:solidFill>
                <a:latin typeface="Times New Roman" pitchFamily="18" charset="0"/>
                <a:ea typeface="宋体" charset="-122"/>
                <a:sym typeface="Symbol" pitchFamily="18" charset="2"/>
              </a:rPr>
              <a:t>++</a:t>
            </a:r>
            <a:r>
              <a:rPr lang="en-GB" altLang="zh-CN" sz="2400">
                <a:solidFill>
                  <a:srgbClr val="000000"/>
                </a:solidFill>
                <a:latin typeface="Times New Roman" pitchFamily="18" charset="0"/>
                <a:ea typeface="宋体" charset="-122"/>
              </a:rPr>
              <a:t>(uuu)</a:t>
            </a:r>
          </a:p>
        </p:txBody>
      </p:sp>
      <p:sp>
        <p:nvSpPr>
          <p:cNvPr id="282659" name="Text Box 35"/>
          <p:cNvSpPr txBox="1">
            <a:spLocks noChangeArrowheads="1"/>
          </p:cNvSpPr>
          <p:nvPr/>
        </p:nvSpPr>
        <p:spPr bwMode="auto">
          <a:xfrm>
            <a:off x="7199314" y="5373688"/>
            <a:ext cx="573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400">
                <a:solidFill>
                  <a:srgbClr val="A50021"/>
                </a:solidFill>
                <a:latin typeface="Times New Roman" pitchFamily="18" charset="0"/>
                <a:ea typeface="宋体" charset="-122"/>
              </a:rPr>
              <a:t>3/2</a:t>
            </a:r>
            <a:endParaRPr lang="en-GB" altLang="zh-CN" sz="2400">
              <a:solidFill>
                <a:srgbClr val="000000"/>
              </a:solidFill>
              <a:latin typeface="Times New Roman" pitchFamily="18" charset="0"/>
              <a:ea typeface="宋体" charset="-122"/>
            </a:endParaRPr>
          </a:p>
        </p:txBody>
      </p:sp>
      <p:sp>
        <p:nvSpPr>
          <p:cNvPr id="282660" name="Text Box 36"/>
          <p:cNvSpPr txBox="1">
            <a:spLocks noChangeArrowheads="1"/>
          </p:cNvSpPr>
          <p:nvPr/>
        </p:nvSpPr>
        <p:spPr bwMode="auto">
          <a:xfrm>
            <a:off x="1847851" y="5300663"/>
            <a:ext cx="739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A50021"/>
                </a:solidFill>
                <a:latin typeface="Times New Roman" pitchFamily="18" charset="0"/>
                <a:ea typeface="宋体" charset="-122"/>
                <a:sym typeface="Symbol" pitchFamily="18" charset="2"/>
              </a:rPr>
              <a:t></a:t>
            </a:r>
            <a:r>
              <a:rPr lang="en-GB" altLang="zh-CN" sz="2400">
                <a:solidFill>
                  <a:srgbClr val="A50021"/>
                </a:solidFill>
                <a:latin typeface="Times New Roman" pitchFamily="18" charset="0"/>
                <a:ea typeface="宋体" charset="-122"/>
              </a:rPr>
              <a:t>3/2</a:t>
            </a:r>
            <a:endParaRPr lang="en-GB" altLang="zh-CN" sz="2400">
              <a:solidFill>
                <a:srgbClr val="000000"/>
              </a:solidFill>
              <a:latin typeface="Times New Roman" pitchFamily="18" charset="0"/>
              <a:ea typeface="宋体" charset="-122"/>
            </a:endParaRPr>
          </a:p>
        </p:txBody>
      </p:sp>
      <p:sp>
        <p:nvSpPr>
          <p:cNvPr id="282661" name="Text Box 37"/>
          <p:cNvSpPr txBox="1">
            <a:spLocks noChangeArrowheads="1"/>
          </p:cNvSpPr>
          <p:nvPr/>
        </p:nvSpPr>
        <p:spPr bwMode="auto">
          <a:xfrm>
            <a:off x="2133600" y="333376"/>
            <a:ext cx="7467600" cy="519113"/>
          </a:xfrm>
          <a:prstGeom prst="rect">
            <a:avLst/>
          </a:prstGeom>
          <a:solidFill>
            <a:srgbClr val="99CCFF"/>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0"/>
              </a:spcBef>
              <a:spcAft>
                <a:spcPct val="0"/>
              </a:spcAft>
            </a:pPr>
            <a:r>
              <a:rPr lang="en-GB" altLang="zh-CN" sz="2800" b="1">
                <a:solidFill>
                  <a:srgbClr val="333399"/>
                </a:solidFill>
                <a:latin typeface="Times New Roman" pitchFamily="18" charset="0"/>
                <a:ea typeface="宋体" charset="-122"/>
              </a:rPr>
              <a:t>SU(3) multiplets of baryons made of u, d, and s</a:t>
            </a:r>
            <a:endParaRPr lang="en-GB" altLang="zh-CN" sz="2800">
              <a:solidFill>
                <a:srgbClr val="000000"/>
              </a:solidFill>
              <a:latin typeface="Times New Roman" pitchFamily="18" charset="0"/>
              <a:ea typeface="宋体" charset="-122"/>
            </a:endParaRPr>
          </a:p>
        </p:txBody>
      </p:sp>
      <p:sp>
        <p:nvSpPr>
          <p:cNvPr id="282662" name="Rectangle 38"/>
          <p:cNvSpPr>
            <a:spLocks noChangeArrowheads="1"/>
          </p:cNvSpPr>
          <p:nvPr/>
        </p:nvSpPr>
        <p:spPr bwMode="auto">
          <a:xfrm>
            <a:off x="5303839" y="1557339"/>
            <a:ext cx="936625" cy="5032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82663" name="Text Box 39"/>
          <p:cNvSpPr txBox="1">
            <a:spLocks noChangeArrowheads="1"/>
          </p:cNvSpPr>
          <p:nvPr/>
        </p:nvSpPr>
        <p:spPr bwMode="auto">
          <a:xfrm>
            <a:off x="8039101" y="2492376"/>
            <a:ext cx="2017713" cy="955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800">
                <a:solidFill>
                  <a:srgbClr val="000000"/>
                </a:solidFill>
                <a:latin typeface="Times New Roman" pitchFamily="18" charset="0"/>
                <a:ea typeface="宋体" charset="-122"/>
                <a:sym typeface="Symbol" pitchFamily="18" charset="2"/>
              </a:rPr>
              <a:t>Decuplet 10:</a:t>
            </a:r>
          </a:p>
          <a:p>
            <a:pPr eaLnBrk="0" fontAlgn="base" hangingPunct="0">
              <a:spcBef>
                <a:spcPct val="0"/>
              </a:spcBef>
              <a:spcAft>
                <a:spcPct val="0"/>
              </a:spcAft>
            </a:pPr>
            <a:r>
              <a:rPr lang="en-GB" altLang="zh-CN" sz="2800">
                <a:solidFill>
                  <a:srgbClr val="CC0000"/>
                </a:solidFill>
                <a:latin typeface="Times New Roman" pitchFamily="18" charset="0"/>
                <a:ea typeface="宋体" charset="-122"/>
                <a:sym typeface="Symbol" pitchFamily="18" charset="2"/>
              </a:rPr>
              <a:t>    </a:t>
            </a:r>
            <a:r>
              <a:rPr lang="en-GB" altLang="zh-CN" sz="2800">
                <a:solidFill>
                  <a:srgbClr val="FF0000"/>
                </a:solidFill>
                <a:latin typeface="Times New Roman" pitchFamily="18" charset="0"/>
                <a:ea typeface="宋体" charset="-122"/>
                <a:sym typeface="Symbol" pitchFamily="18" charset="2"/>
              </a:rPr>
              <a:t></a:t>
            </a:r>
            <a:r>
              <a:rPr lang="en-GB" altLang="zh-CN" sz="2800" baseline="30000">
                <a:solidFill>
                  <a:srgbClr val="FF0000"/>
                </a:solidFill>
                <a:latin typeface="Times New Roman" pitchFamily="18" charset="0"/>
                <a:ea typeface="宋体" charset="-122"/>
                <a:sym typeface="Symbol" pitchFamily="18" charset="2"/>
              </a:rPr>
              <a:t>–</a:t>
            </a:r>
            <a:r>
              <a:rPr lang="en-GB" altLang="zh-CN" sz="2800">
                <a:solidFill>
                  <a:srgbClr val="FF0000"/>
                </a:solidFill>
                <a:latin typeface="Times New Roman" pitchFamily="18" charset="0"/>
                <a:ea typeface="宋体" charset="-122"/>
                <a:sym typeface="Symbol" pitchFamily="18" charset="2"/>
              </a:rPr>
              <a:t>(sss)</a:t>
            </a:r>
            <a:r>
              <a:rPr lang="en-GB" altLang="zh-CN" sz="2800" baseline="30000">
                <a:solidFill>
                  <a:srgbClr val="000000"/>
                </a:solidFill>
                <a:latin typeface="Times New Roman" pitchFamily="18" charset="0"/>
                <a:ea typeface="宋体" charset="-122"/>
                <a:sym typeface="Symbol" pitchFamily="18" charset="2"/>
              </a:rPr>
              <a:t> </a:t>
            </a:r>
          </a:p>
        </p:txBody>
      </p:sp>
      <p:sp>
        <p:nvSpPr>
          <p:cNvPr id="2" name="灯片编号占位符 1"/>
          <p:cNvSpPr>
            <a:spLocks noGrp="1"/>
          </p:cNvSpPr>
          <p:nvPr>
            <p:ph type="sldNum" sz="quarter" idx="12"/>
          </p:nvPr>
        </p:nvSpPr>
        <p:spPr/>
        <p:txBody>
          <a:bodyPr/>
          <a:lstStyle/>
          <a:p>
            <a:fld id="{D00F83A3-73FE-4CEE-B803-B03CC30F4AAF}" type="slidenum">
              <a:rPr lang="zh-CN" altLang="en-GB" smtClean="0">
                <a:solidFill>
                  <a:srgbClr val="000000"/>
                </a:solidFill>
              </a:rPr>
              <a:pPr/>
              <a:t>13</a:t>
            </a:fld>
            <a:endParaRPr lang="en-GB" altLang="zh-CN">
              <a:solidFill>
                <a:srgbClr val="000000"/>
              </a:solidFill>
            </a:endParaRPr>
          </a:p>
        </p:txBody>
      </p:sp>
    </p:spTree>
    <p:extLst>
      <p:ext uri="{BB962C8B-B14F-4D97-AF65-F5344CB8AC3E}">
        <p14:creationId xmlns:p14="http://schemas.microsoft.com/office/powerpoint/2010/main" val="3544144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Oval 2"/>
          <p:cNvSpPr>
            <a:spLocks noChangeArrowheads="1"/>
          </p:cNvSpPr>
          <p:nvPr/>
        </p:nvSpPr>
        <p:spPr bwMode="auto">
          <a:xfrm>
            <a:off x="7721600" y="44450"/>
            <a:ext cx="2520950" cy="2520950"/>
          </a:xfrm>
          <a:prstGeom prst="ellipse">
            <a:avLst/>
          </a:prstGeom>
          <a:gradFill rotWithShape="1">
            <a:gsLst>
              <a:gs pos="0">
                <a:schemeClr val="accent1">
                  <a:gamma/>
                  <a:shade val="46275"/>
                  <a:invGamma/>
                </a:schemeClr>
              </a:gs>
              <a:gs pos="100000">
                <a:schemeClr val="accent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85699" name="Oval 3"/>
          <p:cNvSpPr>
            <a:spLocks noChangeArrowheads="1"/>
          </p:cNvSpPr>
          <p:nvPr/>
        </p:nvSpPr>
        <p:spPr bwMode="auto">
          <a:xfrm>
            <a:off x="7823200" y="1119188"/>
            <a:ext cx="287338" cy="2857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85700" name="Oval 4"/>
          <p:cNvSpPr>
            <a:spLocks noChangeArrowheads="1"/>
          </p:cNvSpPr>
          <p:nvPr/>
        </p:nvSpPr>
        <p:spPr bwMode="auto">
          <a:xfrm>
            <a:off x="9191625" y="471488"/>
            <a:ext cx="287338" cy="28575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85701" name="Oval 5"/>
          <p:cNvSpPr>
            <a:spLocks noChangeArrowheads="1"/>
          </p:cNvSpPr>
          <p:nvPr/>
        </p:nvSpPr>
        <p:spPr bwMode="auto">
          <a:xfrm>
            <a:off x="9769475" y="1481138"/>
            <a:ext cx="287338" cy="28575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85702" name="Line 6"/>
          <p:cNvSpPr>
            <a:spLocks noChangeShapeType="1"/>
          </p:cNvSpPr>
          <p:nvPr/>
        </p:nvSpPr>
        <p:spPr bwMode="auto">
          <a:xfrm flipH="1" flipV="1">
            <a:off x="7967664" y="1263651"/>
            <a:ext cx="1944687" cy="360363"/>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85703" name="Line 7"/>
          <p:cNvSpPr>
            <a:spLocks noChangeShapeType="1"/>
          </p:cNvSpPr>
          <p:nvPr/>
        </p:nvSpPr>
        <p:spPr bwMode="auto">
          <a:xfrm flipH="1">
            <a:off x="8975726" y="615950"/>
            <a:ext cx="360363" cy="8636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85704" name="Line 8"/>
          <p:cNvSpPr>
            <a:spLocks noChangeShapeType="1"/>
          </p:cNvSpPr>
          <p:nvPr/>
        </p:nvSpPr>
        <p:spPr bwMode="auto">
          <a:xfrm>
            <a:off x="9336089" y="615951"/>
            <a:ext cx="287337" cy="2303463"/>
          </a:xfrm>
          <a:prstGeom prst="line">
            <a:avLst/>
          </a:prstGeom>
          <a:noFill/>
          <a:ln w="9525">
            <a:solidFill>
              <a:schemeClr val="tx1"/>
            </a:solidFill>
            <a:prstDash val="lg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85705" name="Line 9"/>
          <p:cNvSpPr>
            <a:spLocks noChangeShapeType="1"/>
          </p:cNvSpPr>
          <p:nvPr/>
        </p:nvSpPr>
        <p:spPr bwMode="auto">
          <a:xfrm flipH="1" flipV="1">
            <a:off x="7967663" y="1263651"/>
            <a:ext cx="1655762" cy="1655763"/>
          </a:xfrm>
          <a:prstGeom prst="line">
            <a:avLst/>
          </a:prstGeom>
          <a:noFill/>
          <a:ln w="9525">
            <a:solidFill>
              <a:schemeClr val="tx1"/>
            </a:solidFill>
            <a:prstDash val="lg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85706" name="Line 10"/>
          <p:cNvSpPr>
            <a:spLocks noChangeShapeType="1"/>
          </p:cNvSpPr>
          <p:nvPr/>
        </p:nvSpPr>
        <p:spPr bwMode="auto">
          <a:xfrm flipH="1">
            <a:off x="9623426" y="1624013"/>
            <a:ext cx="288925" cy="1295400"/>
          </a:xfrm>
          <a:prstGeom prst="line">
            <a:avLst/>
          </a:prstGeom>
          <a:noFill/>
          <a:ln w="9525">
            <a:solidFill>
              <a:schemeClr val="tx1"/>
            </a:solidFill>
            <a:prstDash val="lg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85707" name="Line 11"/>
          <p:cNvSpPr>
            <a:spLocks noChangeShapeType="1"/>
          </p:cNvSpPr>
          <p:nvPr/>
        </p:nvSpPr>
        <p:spPr bwMode="auto">
          <a:xfrm flipH="1" flipV="1">
            <a:off x="8975725" y="1479551"/>
            <a:ext cx="647700" cy="1439863"/>
          </a:xfrm>
          <a:prstGeom prst="line">
            <a:avLst/>
          </a:prstGeom>
          <a:noFill/>
          <a:ln w="19050">
            <a:solidFill>
              <a:srgbClr val="3333FF"/>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85708" name="Text Box 12"/>
          <p:cNvSpPr txBox="1">
            <a:spLocks noChangeArrowheads="1"/>
          </p:cNvSpPr>
          <p:nvPr/>
        </p:nvSpPr>
        <p:spPr bwMode="auto">
          <a:xfrm>
            <a:off x="7464425" y="779463"/>
            <a:ext cx="471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b="1">
                <a:solidFill>
                  <a:srgbClr val="3333FF"/>
                </a:solidFill>
                <a:ea typeface="宋体" charset="-122"/>
              </a:rPr>
              <a:t>m</a:t>
            </a:r>
            <a:r>
              <a:rPr lang="en-GB" altLang="zh-CN" b="1" baseline="-25000">
                <a:solidFill>
                  <a:srgbClr val="3333FF"/>
                </a:solidFill>
                <a:ea typeface="宋体" charset="-122"/>
              </a:rPr>
              <a:t>1</a:t>
            </a:r>
          </a:p>
        </p:txBody>
      </p:sp>
      <p:sp>
        <p:nvSpPr>
          <p:cNvPr id="285709" name="Text Box 13"/>
          <p:cNvSpPr txBox="1">
            <a:spLocks noChangeArrowheads="1"/>
          </p:cNvSpPr>
          <p:nvPr/>
        </p:nvSpPr>
        <p:spPr bwMode="auto">
          <a:xfrm>
            <a:off x="10029825" y="1257301"/>
            <a:ext cx="471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b="1">
                <a:solidFill>
                  <a:srgbClr val="3333FF"/>
                </a:solidFill>
                <a:ea typeface="宋体" charset="-122"/>
              </a:rPr>
              <a:t>m</a:t>
            </a:r>
            <a:r>
              <a:rPr lang="en-GB" altLang="zh-CN" b="1" baseline="-25000">
                <a:solidFill>
                  <a:srgbClr val="3333FF"/>
                </a:solidFill>
                <a:ea typeface="宋体" charset="-122"/>
              </a:rPr>
              <a:t>2</a:t>
            </a:r>
          </a:p>
        </p:txBody>
      </p:sp>
      <p:sp>
        <p:nvSpPr>
          <p:cNvPr id="285710" name="Text Box 14"/>
          <p:cNvSpPr txBox="1">
            <a:spLocks noChangeArrowheads="1"/>
          </p:cNvSpPr>
          <p:nvPr/>
        </p:nvSpPr>
        <p:spPr bwMode="auto">
          <a:xfrm>
            <a:off x="9407525" y="182563"/>
            <a:ext cx="471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b="1">
                <a:solidFill>
                  <a:srgbClr val="3333FF"/>
                </a:solidFill>
                <a:ea typeface="宋体" charset="-122"/>
              </a:rPr>
              <a:t>m</a:t>
            </a:r>
            <a:r>
              <a:rPr lang="en-GB" altLang="zh-CN" b="1" baseline="-25000">
                <a:solidFill>
                  <a:srgbClr val="3333FF"/>
                </a:solidFill>
                <a:ea typeface="宋体" charset="-122"/>
              </a:rPr>
              <a:t>3</a:t>
            </a:r>
          </a:p>
        </p:txBody>
      </p:sp>
      <p:sp>
        <p:nvSpPr>
          <p:cNvPr id="285711" name="Text Box 15"/>
          <p:cNvSpPr txBox="1">
            <a:spLocks noChangeArrowheads="1"/>
          </p:cNvSpPr>
          <p:nvPr/>
        </p:nvSpPr>
        <p:spPr bwMode="auto">
          <a:xfrm>
            <a:off x="8343900" y="1831976"/>
            <a:ext cx="3571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b="1">
                <a:solidFill>
                  <a:srgbClr val="000000"/>
                </a:solidFill>
                <a:ea typeface="宋体" charset="-122"/>
              </a:rPr>
              <a:t>r</a:t>
            </a:r>
            <a:r>
              <a:rPr lang="en-GB" altLang="zh-CN" b="1" baseline="-25000">
                <a:solidFill>
                  <a:srgbClr val="000000"/>
                </a:solidFill>
                <a:ea typeface="宋体" charset="-122"/>
              </a:rPr>
              <a:t>1</a:t>
            </a:r>
          </a:p>
        </p:txBody>
      </p:sp>
      <p:sp>
        <p:nvSpPr>
          <p:cNvPr id="285712" name="Text Box 16"/>
          <p:cNvSpPr txBox="1">
            <a:spLocks noChangeArrowheads="1"/>
          </p:cNvSpPr>
          <p:nvPr/>
        </p:nvSpPr>
        <p:spPr bwMode="auto">
          <a:xfrm>
            <a:off x="9783764" y="1976438"/>
            <a:ext cx="3571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b="1">
                <a:solidFill>
                  <a:srgbClr val="000000"/>
                </a:solidFill>
                <a:ea typeface="宋体" charset="-122"/>
              </a:rPr>
              <a:t>r</a:t>
            </a:r>
            <a:r>
              <a:rPr lang="en-GB" altLang="zh-CN" b="1" baseline="-25000">
                <a:solidFill>
                  <a:srgbClr val="000000"/>
                </a:solidFill>
                <a:ea typeface="宋体" charset="-122"/>
              </a:rPr>
              <a:t>2</a:t>
            </a:r>
          </a:p>
        </p:txBody>
      </p:sp>
      <p:sp>
        <p:nvSpPr>
          <p:cNvPr id="285713" name="Text Box 17"/>
          <p:cNvSpPr txBox="1">
            <a:spLocks noChangeArrowheads="1"/>
          </p:cNvSpPr>
          <p:nvPr/>
        </p:nvSpPr>
        <p:spPr bwMode="auto">
          <a:xfrm>
            <a:off x="9407525" y="1119188"/>
            <a:ext cx="3571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b="1">
                <a:solidFill>
                  <a:srgbClr val="000000"/>
                </a:solidFill>
                <a:ea typeface="宋体" charset="-122"/>
              </a:rPr>
              <a:t>r</a:t>
            </a:r>
            <a:r>
              <a:rPr lang="en-GB" altLang="zh-CN" b="1" baseline="-25000">
                <a:solidFill>
                  <a:srgbClr val="000000"/>
                </a:solidFill>
                <a:ea typeface="宋体" charset="-122"/>
              </a:rPr>
              <a:t>3</a:t>
            </a:r>
          </a:p>
        </p:txBody>
      </p:sp>
      <p:sp>
        <p:nvSpPr>
          <p:cNvPr id="285714" name="Text Box 18"/>
          <p:cNvSpPr txBox="1">
            <a:spLocks noChangeArrowheads="1"/>
          </p:cNvSpPr>
          <p:nvPr/>
        </p:nvSpPr>
        <p:spPr bwMode="auto">
          <a:xfrm>
            <a:off x="8451851" y="1406526"/>
            <a:ext cx="561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zh-CN" altLang="en-GB" b="1">
                <a:solidFill>
                  <a:srgbClr val="FF0000"/>
                </a:solidFill>
                <a:ea typeface="宋体" charset="-122"/>
                <a:sym typeface="Symbol" pitchFamily="18" charset="2"/>
              </a:rPr>
              <a:t></a:t>
            </a:r>
            <a:r>
              <a:rPr lang="en-GB" altLang="zh-CN" b="1">
                <a:solidFill>
                  <a:srgbClr val="FF0000"/>
                </a:solidFill>
                <a:ea typeface="宋体" charset="-122"/>
                <a:sym typeface="Symbol" pitchFamily="18" charset="2"/>
              </a:rPr>
              <a:t>2</a:t>
            </a:r>
          </a:p>
        </p:txBody>
      </p:sp>
      <p:sp>
        <p:nvSpPr>
          <p:cNvPr id="285715" name="Text Box 19"/>
          <p:cNvSpPr txBox="1">
            <a:spLocks noChangeArrowheads="1"/>
          </p:cNvSpPr>
          <p:nvPr/>
        </p:nvSpPr>
        <p:spPr bwMode="auto">
          <a:xfrm>
            <a:off x="8472489" y="752476"/>
            <a:ext cx="752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zh-CN" altLang="en-GB" b="1">
                <a:solidFill>
                  <a:srgbClr val="FF0000"/>
                </a:solidFill>
                <a:ea typeface="宋体" charset="-122"/>
                <a:sym typeface="Symbol" pitchFamily="18" charset="2"/>
              </a:rPr>
              <a:t></a:t>
            </a:r>
            <a:r>
              <a:rPr lang="en-GB" altLang="zh-CN" b="1">
                <a:solidFill>
                  <a:srgbClr val="FF0000"/>
                </a:solidFill>
                <a:ea typeface="宋体" charset="-122"/>
                <a:sym typeface="Symbol" pitchFamily="18" charset="2"/>
              </a:rPr>
              <a:t>6/2</a:t>
            </a:r>
          </a:p>
        </p:txBody>
      </p:sp>
      <p:sp>
        <p:nvSpPr>
          <p:cNvPr id="285716" name="Text Box 20"/>
          <p:cNvSpPr txBox="1">
            <a:spLocks noChangeArrowheads="1"/>
          </p:cNvSpPr>
          <p:nvPr/>
        </p:nvSpPr>
        <p:spPr bwMode="auto">
          <a:xfrm>
            <a:off x="8081963" y="2925763"/>
            <a:ext cx="1847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b="1">
                <a:solidFill>
                  <a:srgbClr val="3333FF"/>
                </a:solidFill>
                <a:latin typeface="Calibri" pitchFamily="34" charset="0"/>
                <a:ea typeface="宋体" charset="-122"/>
              </a:rPr>
              <a:t>Jacobi coordinate</a:t>
            </a:r>
          </a:p>
        </p:txBody>
      </p:sp>
      <p:sp>
        <p:nvSpPr>
          <p:cNvPr id="285717" name="Line 21"/>
          <p:cNvSpPr>
            <a:spLocks noChangeShapeType="1"/>
          </p:cNvSpPr>
          <p:nvPr/>
        </p:nvSpPr>
        <p:spPr bwMode="auto">
          <a:xfrm flipH="1" flipV="1">
            <a:off x="7866063" y="909639"/>
            <a:ext cx="144462" cy="503237"/>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85718" name="Line 22"/>
          <p:cNvSpPr>
            <a:spLocks noChangeShapeType="1"/>
          </p:cNvSpPr>
          <p:nvPr/>
        </p:nvSpPr>
        <p:spPr bwMode="auto">
          <a:xfrm flipH="1" flipV="1">
            <a:off x="9232901" y="260350"/>
            <a:ext cx="144463" cy="50323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85719" name="Line 23"/>
          <p:cNvSpPr>
            <a:spLocks noChangeShapeType="1"/>
          </p:cNvSpPr>
          <p:nvPr/>
        </p:nvSpPr>
        <p:spPr bwMode="auto">
          <a:xfrm flipH="1" flipV="1">
            <a:off x="9810751" y="1270000"/>
            <a:ext cx="144463" cy="50323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pic>
        <p:nvPicPr>
          <p:cNvPr id="285720"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2992438"/>
            <a:ext cx="4692650" cy="36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5721" name="Text Box 25"/>
          <p:cNvSpPr txBox="1">
            <a:spLocks noChangeArrowheads="1"/>
          </p:cNvSpPr>
          <p:nvPr/>
        </p:nvSpPr>
        <p:spPr bwMode="auto">
          <a:xfrm>
            <a:off x="2709863" y="549276"/>
            <a:ext cx="41211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000" b="1">
                <a:solidFill>
                  <a:srgbClr val="333399"/>
                </a:solidFill>
                <a:latin typeface="Calibri" pitchFamily="34" charset="0"/>
                <a:ea typeface="宋体" charset="-122"/>
              </a:rPr>
              <a:t>Symmetric spin wavefunction: </a:t>
            </a:r>
            <a:r>
              <a:rPr lang="en-US" altLang="zh-CN" sz="2000" b="1">
                <a:solidFill>
                  <a:srgbClr val="FF0000"/>
                </a:solidFill>
                <a:latin typeface="Calibri" pitchFamily="34" charset="0"/>
                <a:ea typeface="宋体" charset="-122"/>
              </a:rPr>
              <a:t>S=3/2</a:t>
            </a:r>
          </a:p>
          <a:p>
            <a:pPr fontAlgn="base">
              <a:spcBef>
                <a:spcPct val="0"/>
              </a:spcBef>
              <a:spcAft>
                <a:spcPct val="0"/>
              </a:spcAft>
            </a:pPr>
            <a:r>
              <a:rPr lang="en-US" altLang="zh-CN" sz="2000" b="1">
                <a:solidFill>
                  <a:srgbClr val="333399"/>
                </a:solidFill>
                <a:latin typeface="Calibri" pitchFamily="34" charset="0"/>
                <a:ea typeface="宋体" charset="-122"/>
              </a:rPr>
              <a:t>Symmetric flavor wavefunction: </a:t>
            </a:r>
            <a:r>
              <a:rPr lang="en-US" altLang="zh-CN" sz="2000" b="1">
                <a:solidFill>
                  <a:srgbClr val="FF0000"/>
                </a:solidFill>
                <a:latin typeface="Calibri" pitchFamily="34" charset="0"/>
                <a:ea typeface="宋体" charset="-122"/>
              </a:rPr>
              <a:t>sss</a:t>
            </a:r>
            <a:r>
              <a:rPr lang="en-US" altLang="zh-CN" sz="2000" b="1">
                <a:solidFill>
                  <a:srgbClr val="333399"/>
                </a:solidFill>
                <a:latin typeface="Calibri" pitchFamily="34" charset="0"/>
                <a:ea typeface="宋体" charset="-122"/>
              </a:rPr>
              <a:t> </a:t>
            </a:r>
          </a:p>
          <a:p>
            <a:pPr fontAlgn="base">
              <a:spcBef>
                <a:spcPct val="0"/>
              </a:spcBef>
              <a:spcAft>
                <a:spcPct val="0"/>
              </a:spcAft>
            </a:pPr>
            <a:r>
              <a:rPr lang="en-US" altLang="zh-CN" sz="2000" b="1">
                <a:solidFill>
                  <a:srgbClr val="333399"/>
                </a:solidFill>
                <a:latin typeface="Calibri" pitchFamily="34" charset="0"/>
                <a:ea typeface="宋体" charset="-122"/>
              </a:rPr>
              <a:t>Symmetric spatial wavefunction: </a:t>
            </a:r>
            <a:r>
              <a:rPr lang="en-US" altLang="zh-CN" sz="2000" b="1">
                <a:solidFill>
                  <a:srgbClr val="FF0000"/>
                </a:solidFill>
                <a:latin typeface="Calibri" pitchFamily="34" charset="0"/>
                <a:ea typeface="宋体" charset="-122"/>
              </a:rPr>
              <a:t>L=0</a:t>
            </a:r>
            <a:r>
              <a:rPr lang="en-US" altLang="zh-CN" sz="2000" b="1">
                <a:solidFill>
                  <a:srgbClr val="333399"/>
                </a:solidFill>
                <a:latin typeface="Calibri" pitchFamily="34" charset="0"/>
                <a:ea typeface="宋体" charset="-122"/>
              </a:rPr>
              <a:t> </a:t>
            </a:r>
          </a:p>
        </p:txBody>
      </p:sp>
      <p:sp>
        <p:nvSpPr>
          <p:cNvPr id="285722" name="AutoShape 26"/>
          <p:cNvSpPr>
            <a:spLocks/>
          </p:cNvSpPr>
          <p:nvPr/>
        </p:nvSpPr>
        <p:spPr bwMode="auto">
          <a:xfrm>
            <a:off x="2566988" y="690564"/>
            <a:ext cx="144462" cy="720725"/>
          </a:xfrm>
          <a:prstGeom prst="leftBrace">
            <a:avLst>
              <a:gd name="adj1" fmla="val 41575"/>
              <a:gd name="adj2" fmla="val 50000"/>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85723" name="Text Box 27"/>
          <p:cNvSpPr txBox="1">
            <a:spLocks noChangeArrowheads="1"/>
          </p:cNvSpPr>
          <p:nvPr/>
        </p:nvSpPr>
        <p:spPr bwMode="auto">
          <a:xfrm>
            <a:off x="2090739" y="1628775"/>
            <a:ext cx="53736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zh-CN" sz="2400" b="1">
                <a:solidFill>
                  <a:srgbClr val="FF0000"/>
                </a:solidFill>
                <a:latin typeface="Calibri" pitchFamily="34" charset="0"/>
                <a:ea typeface="宋体" charset="-122"/>
              </a:rPr>
              <a:t>A problem encountered: </a:t>
            </a:r>
          </a:p>
          <a:p>
            <a:pPr fontAlgn="base">
              <a:spcBef>
                <a:spcPct val="0"/>
              </a:spcBef>
              <a:spcAft>
                <a:spcPct val="0"/>
              </a:spcAft>
            </a:pPr>
            <a:r>
              <a:rPr lang="en-US" altLang="zh-CN" sz="2000">
                <a:solidFill>
                  <a:srgbClr val="FF0000"/>
                </a:solidFill>
                <a:latin typeface="Calibri" pitchFamily="34" charset="0"/>
                <a:ea typeface="宋体" charset="-122"/>
              </a:rPr>
              <a:t>Violation of the Pauli principle and Fermi-Dirac statistics for the identical strange quark system? </a:t>
            </a:r>
          </a:p>
        </p:txBody>
      </p:sp>
      <p:sp>
        <p:nvSpPr>
          <p:cNvPr id="285724" name="Line 28"/>
          <p:cNvSpPr>
            <a:spLocks noChangeShapeType="1"/>
          </p:cNvSpPr>
          <p:nvPr/>
        </p:nvSpPr>
        <p:spPr bwMode="auto">
          <a:xfrm>
            <a:off x="6240463" y="2852739"/>
            <a:ext cx="431800" cy="72072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85725" name="Text Box 29"/>
          <p:cNvSpPr txBox="1">
            <a:spLocks noChangeArrowheads="1"/>
          </p:cNvSpPr>
          <p:nvPr/>
        </p:nvSpPr>
        <p:spPr bwMode="auto">
          <a:xfrm>
            <a:off x="6600826" y="3573464"/>
            <a:ext cx="3800475" cy="141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35000"/>
              </a:spcBef>
              <a:spcAft>
                <a:spcPct val="0"/>
              </a:spcAft>
              <a:buFontTx/>
              <a:buChar char="•"/>
            </a:pPr>
            <a:r>
              <a:rPr lang="zh-CN" altLang="en-US" sz="2000">
                <a:solidFill>
                  <a:srgbClr val="0000FF"/>
                </a:solidFill>
                <a:latin typeface="Calibri" pitchFamily="34" charset="0"/>
                <a:ea typeface="宋体" charset="-122"/>
              </a:rPr>
              <a:t> </a:t>
            </a:r>
            <a:r>
              <a:rPr lang="en-US" altLang="zh-CN" sz="2000">
                <a:solidFill>
                  <a:srgbClr val="0000FF"/>
                </a:solidFill>
                <a:latin typeface="Calibri" pitchFamily="34" charset="0"/>
                <a:ea typeface="宋体" charset="-122"/>
              </a:rPr>
              <a:t>An additional degrees of freedom, </a:t>
            </a:r>
            <a:r>
              <a:rPr lang="en-US" altLang="zh-CN" sz="2000" b="1">
                <a:solidFill>
                  <a:srgbClr val="FF0000"/>
                </a:solidFill>
                <a:latin typeface="Calibri" pitchFamily="34" charset="0"/>
                <a:ea typeface="宋体" charset="-122"/>
              </a:rPr>
              <a:t>Colour</a:t>
            </a:r>
            <a:r>
              <a:rPr lang="en-US" altLang="zh-CN" sz="2000">
                <a:solidFill>
                  <a:srgbClr val="0000FF"/>
                </a:solidFill>
                <a:latin typeface="Calibri" pitchFamily="34" charset="0"/>
                <a:ea typeface="宋体" charset="-122"/>
              </a:rPr>
              <a:t>, is introduced.</a:t>
            </a:r>
          </a:p>
          <a:p>
            <a:pPr fontAlgn="base">
              <a:spcBef>
                <a:spcPct val="35000"/>
              </a:spcBef>
              <a:spcAft>
                <a:spcPct val="0"/>
              </a:spcAft>
              <a:buFontTx/>
              <a:buChar char="•"/>
            </a:pPr>
            <a:r>
              <a:rPr lang="en-US" altLang="zh-CN" sz="2000">
                <a:solidFill>
                  <a:srgbClr val="0000FF"/>
                </a:solidFill>
                <a:latin typeface="Calibri" pitchFamily="34" charset="0"/>
                <a:ea typeface="宋体" charset="-122"/>
              </a:rPr>
              <a:t> Quark carries colour, while hadrons are </a:t>
            </a:r>
            <a:r>
              <a:rPr lang="en-US" altLang="zh-CN" sz="2000">
                <a:solidFill>
                  <a:srgbClr val="FF0000"/>
                </a:solidFill>
                <a:latin typeface="Calibri" pitchFamily="34" charset="0"/>
                <a:ea typeface="宋体" charset="-122"/>
              </a:rPr>
              <a:t>colour neutral</a:t>
            </a:r>
            <a:r>
              <a:rPr lang="en-US" altLang="zh-CN" sz="2000">
                <a:solidFill>
                  <a:srgbClr val="0000FF"/>
                </a:solidFill>
                <a:latin typeface="Calibri" pitchFamily="34" charset="0"/>
                <a:ea typeface="宋体" charset="-122"/>
              </a:rPr>
              <a:t> objects.</a:t>
            </a:r>
          </a:p>
        </p:txBody>
      </p:sp>
      <p:sp>
        <p:nvSpPr>
          <p:cNvPr id="285726" name="Text Box 30"/>
          <p:cNvSpPr txBox="1">
            <a:spLocks noChangeArrowheads="1"/>
          </p:cNvSpPr>
          <p:nvPr/>
        </p:nvSpPr>
        <p:spPr bwMode="auto">
          <a:xfrm>
            <a:off x="6851650" y="5157789"/>
            <a:ext cx="3276600"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GB" altLang="zh-CN" sz="2800" b="1">
                <a:solidFill>
                  <a:srgbClr val="FF0000"/>
                </a:solidFill>
                <a:ea typeface="宋体" charset="-122"/>
              </a:rPr>
              <a:t>3 </a:t>
            </a:r>
            <a:r>
              <a:rPr lang="en-GB" altLang="zh-CN" sz="2400">
                <a:solidFill>
                  <a:srgbClr val="CC0000"/>
                </a:solidFill>
                <a:ea typeface="宋体" charset="-122"/>
                <a:sym typeface="Symbol" pitchFamily="18" charset="2"/>
              </a:rPr>
              <a:t> </a:t>
            </a:r>
            <a:r>
              <a:rPr lang="en-GB" altLang="zh-CN" sz="2800" b="1">
                <a:solidFill>
                  <a:srgbClr val="0000FF"/>
                </a:solidFill>
                <a:ea typeface="宋体" charset="-122"/>
                <a:sym typeface="Symbol" pitchFamily="18" charset="2"/>
              </a:rPr>
              <a:t>3 </a:t>
            </a:r>
            <a:r>
              <a:rPr lang="en-GB" altLang="zh-CN" sz="2400">
                <a:solidFill>
                  <a:srgbClr val="CC0000"/>
                </a:solidFill>
                <a:ea typeface="宋体" charset="-122"/>
                <a:sym typeface="Symbol" pitchFamily="18" charset="2"/>
              </a:rPr>
              <a:t> </a:t>
            </a:r>
            <a:r>
              <a:rPr lang="en-GB" altLang="zh-CN" sz="2800" b="1">
                <a:solidFill>
                  <a:srgbClr val="33CC33"/>
                </a:solidFill>
                <a:ea typeface="宋体" charset="-122"/>
                <a:sym typeface="Symbol" pitchFamily="18" charset="2"/>
              </a:rPr>
              <a:t>3</a:t>
            </a:r>
            <a:r>
              <a:rPr lang="en-GB" altLang="zh-CN" sz="2400">
                <a:solidFill>
                  <a:srgbClr val="CC0000"/>
                </a:solidFill>
                <a:ea typeface="宋体" charset="-122"/>
                <a:sym typeface="Symbol" pitchFamily="18" charset="2"/>
              </a:rPr>
              <a:t> </a:t>
            </a:r>
          </a:p>
          <a:p>
            <a:pPr eaLnBrk="0" fontAlgn="base" hangingPunct="0">
              <a:spcBef>
                <a:spcPct val="0"/>
              </a:spcBef>
              <a:spcAft>
                <a:spcPct val="0"/>
              </a:spcAft>
            </a:pPr>
            <a:r>
              <a:rPr lang="en-GB" altLang="zh-CN" sz="2400">
                <a:solidFill>
                  <a:srgbClr val="CC0000"/>
                </a:solidFill>
                <a:ea typeface="宋体" charset="-122"/>
                <a:sym typeface="Symbol" pitchFamily="18" charset="2"/>
              </a:rPr>
              <a:t>  = (</a:t>
            </a:r>
            <a:r>
              <a:rPr lang="en-GB" altLang="zh-CN" sz="2800" b="1">
                <a:solidFill>
                  <a:srgbClr val="33CC33"/>
                </a:solidFill>
                <a:ea typeface="宋体" charset="-122"/>
                <a:sym typeface="Symbol" pitchFamily="18" charset="2"/>
              </a:rPr>
              <a:t>3</a:t>
            </a:r>
            <a:r>
              <a:rPr lang="en-GB" altLang="zh-CN" sz="2400">
                <a:solidFill>
                  <a:srgbClr val="CC0000"/>
                </a:solidFill>
                <a:ea typeface="宋体" charset="-122"/>
                <a:sym typeface="Symbol" pitchFamily="18" charset="2"/>
              </a:rPr>
              <a:t>  </a:t>
            </a:r>
            <a:r>
              <a:rPr lang="en-GB" altLang="zh-CN" sz="2800" b="1">
                <a:solidFill>
                  <a:srgbClr val="FF0000"/>
                </a:solidFill>
                <a:ea typeface="宋体" charset="-122"/>
                <a:sym typeface="Symbol" pitchFamily="18" charset="2"/>
              </a:rPr>
              <a:t>6</a:t>
            </a:r>
            <a:r>
              <a:rPr lang="en-GB" altLang="zh-CN" sz="2400">
                <a:solidFill>
                  <a:srgbClr val="CC0000"/>
                </a:solidFill>
                <a:ea typeface="宋体" charset="-122"/>
                <a:sym typeface="Symbol" pitchFamily="18" charset="2"/>
              </a:rPr>
              <a:t>) </a:t>
            </a:r>
            <a:r>
              <a:rPr lang="en-GB" altLang="zh-CN" sz="2400">
                <a:solidFill>
                  <a:srgbClr val="CC0000"/>
                </a:solidFill>
                <a:latin typeface="Times New Roman" pitchFamily="18" charset="0"/>
                <a:ea typeface="宋体" charset="-122"/>
                <a:sym typeface="Symbol" pitchFamily="18" charset="2"/>
              </a:rPr>
              <a:t> </a:t>
            </a:r>
            <a:r>
              <a:rPr lang="en-GB" altLang="zh-CN" sz="2800" b="1">
                <a:solidFill>
                  <a:srgbClr val="0000FF"/>
                </a:solidFill>
                <a:ea typeface="宋体" charset="-122"/>
                <a:sym typeface="Symbol" pitchFamily="18" charset="2"/>
              </a:rPr>
              <a:t>3</a:t>
            </a:r>
            <a:endParaRPr lang="en-GB" altLang="zh-CN" sz="2800" b="1">
              <a:solidFill>
                <a:srgbClr val="0000FF"/>
              </a:solidFill>
              <a:ea typeface="宋体" charset="-122"/>
            </a:endParaRPr>
          </a:p>
          <a:p>
            <a:pPr eaLnBrk="0" fontAlgn="base" hangingPunct="0">
              <a:spcBef>
                <a:spcPct val="0"/>
              </a:spcBef>
              <a:spcAft>
                <a:spcPct val="0"/>
              </a:spcAft>
            </a:pPr>
            <a:r>
              <a:rPr lang="en-GB" altLang="zh-CN" sz="2400">
                <a:solidFill>
                  <a:srgbClr val="CC0000"/>
                </a:solidFill>
                <a:ea typeface="宋体" charset="-122"/>
                <a:sym typeface="Symbol" pitchFamily="18" charset="2"/>
              </a:rPr>
              <a:t>  = (</a:t>
            </a:r>
            <a:r>
              <a:rPr lang="en-GB" altLang="zh-CN" sz="3600" b="1">
                <a:solidFill>
                  <a:srgbClr val="000000"/>
                </a:solidFill>
                <a:ea typeface="宋体" charset="-122"/>
                <a:sym typeface="Symbol" pitchFamily="18" charset="2"/>
              </a:rPr>
              <a:t>1</a:t>
            </a:r>
            <a:r>
              <a:rPr lang="en-GB" altLang="zh-CN" sz="2400">
                <a:solidFill>
                  <a:srgbClr val="CC0000"/>
                </a:solidFill>
                <a:ea typeface="宋体" charset="-122"/>
                <a:sym typeface="Symbol" pitchFamily="18" charset="2"/>
              </a:rPr>
              <a:t> </a:t>
            </a:r>
            <a:r>
              <a:rPr lang="en-GB" altLang="zh-CN" sz="2800" b="1">
                <a:solidFill>
                  <a:srgbClr val="0000FF"/>
                </a:solidFill>
                <a:ea typeface="宋体" charset="-122"/>
                <a:sym typeface="Symbol" pitchFamily="18" charset="2"/>
              </a:rPr>
              <a:t>8</a:t>
            </a:r>
            <a:r>
              <a:rPr lang="en-GB" altLang="zh-CN" sz="2400">
                <a:solidFill>
                  <a:srgbClr val="CC0000"/>
                </a:solidFill>
                <a:ea typeface="宋体" charset="-122"/>
                <a:sym typeface="Symbol" pitchFamily="18" charset="2"/>
              </a:rPr>
              <a:t>)  (</a:t>
            </a:r>
            <a:r>
              <a:rPr lang="en-GB" altLang="zh-CN" sz="2800" b="1">
                <a:solidFill>
                  <a:srgbClr val="33CC33"/>
                </a:solidFill>
                <a:ea typeface="宋体" charset="-122"/>
                <a:sym typeface="Symbol" pitchFamily="18" charset="2"/>
              </a:rPr>
              <a:t>8 </a:t>
            </a:r>
            <a:r>
              <a:rPr lang="en-GB" altLang="zh-CN" sz="2400">
                <a:solidFill>
                  <a:srgbClr val="CC0000"/>
                </a:solidFill>
                <a:ea typeface="宋体" charset="-122"/>
                <a:sym typeface="Symbol" pitchFamily="18" charset="2"/>
              </a:rPr>
              <a:t> </a:t>
            </a:r>
            <a:r>
              <a:rPr lang="en-GB" altLang="zh-CN" sz="2800" b="1">
                <a:solidFill>
                  <a:srgbClr val="FF0000"/>
                </a:solidFill>
                <a:ea typeface="宋体" charset="-122"/>
                <a:sym typeface="Symbol" pitchFamily="18" charset="2"/>
              </a:rPr>
              <a:t>10</a:t>
            </a:r>
            <a:r>
              <a:rPr lang="en-GB" altLang="zh-CN" sz="2400">
                <a:solidFill>
                  <a:srgbClr val="CC0000"/>
                </a:solidFill>
                <a:ea typeface="宋体" charset="-122"/>
                <a:sym typeface="Symbol" pitchFamily="18" charset="2"/>
              </a:rPr>
              <a:t>)</a:t>
            </a:r>
          </a:p>
        </p:txBody>
      </p:sp>
      <p:sp>
        <p:nvSpPr>
          <p:cNvPr id="2" name="灯片编号占位符 1"/>
          <p:cNvSpPr>
            <a:spLocks noGrp="1"/>
          </p:cNvSpPr>
          <p:nvPr>
            <p:ph type="sldNum" sz="quarter" idx="12"/>
          </p:nvPr>
        </p:nvSpPr>
        <p:spPr/>
        <p:txBody>
          <a:bodyPr/>
          <a:lstStyle/>
          <a:p>
            <a:fld id="{B527D597-F47B-41B3-ADE8-88A1CDF6D9DF}" type="slidenum">
              <a:rPr lang="zh-CN" altLang="en-GB" smtClean="0">
                <a:solidFill>
                  <a:srgbClr val="000000"/>
                </a:solidFill>
              </a:rPr>
              <a:pPr/>
              <a:t>14</a:t>
            </a:fld>
            <a:endParaRPr lang="en-GB" altLang="zh-CN">
              <a:solidFill>
                <a:srgbClr val="000000"/>
              </a:solidFill>
            </a:endParaRPr>
          </a:p>
        </p:txBody>
      </p:sp>
    </p:spTree>
    <p:extLst>
      <p:ext uri="{BB962C8B-B14F-4D97-AF65-F5344CB8AC3E}">
        <p14:creationId xmlns:p14="http://schemas.microsoft.com/office/powerpoint/2010/main" val="3285700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GB" altLang="zh-CN" sz="1800" b="0" i="0" u="none" strike="noStrike" kern="0" cap="none" spc="0" normalizeH="0" baseline="0" noProof="0">
              <a:ln>
                <a:noFill/>
              </a:ln>
              <a:solidFill>
                <a:sysClr val="windowText" lastClr="000000"/>
              </a:solidFill>
              <a:effectLst/>
              <a:uLnTx/>
              <a:uFillTx/>
            </a:endParaRPr>
          </a:p>
        </p:txBody>
      </p:sp>
      <p:sp>
        <p:nvSpPr>
          <p:cNvPr id="8" name="矩形 7"/>
          <p:cNvSpPr/>
          <p:nvPr/>
        </p:nvSpPr>
        <p:spPr>
          <a:xfrm>
            <a:off x="79850" y="978276"/>
            <a:ext cx="2931865" cy="923330"/>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1200"/>
              </a:spcBef>
              <a:spcAft>
                <a:spcPts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1961</a:t>
            </a:r>
            <a:r>
              <a:rPr kumimoji="0" lang="zh-CN" altLang="en-US"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年，电弱理论统一（</a:t>
            </a: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Weinberg-Salam-</a:t>
            </a:r>
            <a:r>
              <a:rPr kumimoji="0" lang="en-US" altLang="zh-CN" sz="1800" b="1" i="0" u="none" strike="noStrike" kern="0" cap="none" spc="0" normalizeH="0" baseline="0" noProof="0" dirty="0" err="1">
                <a:ln>
                  <a:noFill/>
                </a:ln>
                <a:solidFill>
                  <a:srgbClr val="0000FF"/>
                </a:solidFill>
                <a:effectLst/>
                <a:uLnTx/>
                <a:uFillTx/>
                <a:latin typeface="Calibri" panose="020F0502020204030204" pitchFamily="34" charset="0"/>
                <a:ea typeface="楷体" pitchFamily="49" charset="-122"/>
                <a:cs typeface="Calibri" panose="020F0502020204030204" pitchFamily="34" charset="0"/>
              </a:rPr>
              <a:t>Glashaw</a:t>
            </a:r>
            <a:r>
              <a:rPr kumimoji="0" lang="zh-CN" altLang="en-US"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模型，</a:t>
            </a: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1979 Nobel Prize</a:t>
            </a:r>
            <a:r>
              <a:rPr kumimoji="0" lang="zh-CN" altLang="en-US"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a:t>
            </a:r>
            <a:endPar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endParaRPr>
          </a:p>
        </p:txBody>
      </p:sp>
      <p:sp>
        <p:nvSpPr>
          <p:cNvPr id="9" name="矩形 8"/>
          <p:cNvSpPr/>
          <p:nvPr/>
        </p:nvSpPr>
        <p:spPr>
          <a:xfrm>
            <a:off x="1650996" y="1979551"/>
            <a:ext cx="2550921" cy="923330"/>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1200"/>
              </a:spcBef>
              <a:spcAft>
                <a:spcPts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1964</a:t>
            </a:r>
            <a:r>
              <a:rPr kumimoji="0" lang="zh-CN" altLang="en-US"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年，</a:t>
            </a: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Gell-Mann (1969 Nobel Prize)</a:t>
            </a:r>
            <a:r>
              <a:rPr kumimoji="0" lang="zh-CN" altLang="en-US"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和</a:t>
            </a: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Zweig</a:t>
            </a:r>
            <a:r>
              <a:rPr kumimoji="0" lang="zh-CN" altLang="en-US"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提出夸克模型</a:t>
            </a:r>
            <a:endPar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endParaRPr>
          </a:p>
        </p:txBody>
      </p:sp>
      <p:sp>
        <p:nvSpPr>
          <p:cNvPr id="10" name="矩形 9"/>
          <p:cNvSpPr/>
          <p:nvPr/>
        </p:nvSpPr>
        <p:spPr>
          <a:xfrm>
            <a:off x="2427490" y="2902881"/>
            <a:ext cx="3298396" cy="923330"/>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1200"/>
              </a:spcBef>
              <a:spcAft>
                <a:spcPts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1971-74</a:t>
            </a:r>
            <a:r>
              <a:rPr kumimoji="0" lang="zh-CN" altLang="en-US"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年，量子色动力学</a:t>
            </a: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a:t>
            </a:r>
            <a:r>
              <a:rPr kumimoji="0" lang="en-US" altLang="zh-CN" sz="1800" b="1" i="0" u="none" strike="noStrike" kern="0" cap="none" spc="0" normalizeH="0" baseline="0" noProof="0" dirty="0" err="1">
                <a:ln>
                  <a:noFill/>
                </a:ln>
                <a:solidFill>
                  <a:srgbClr val="0000FF"/>
                </a:solidFill>
                <a:effectLst/>
                <a:uLnTx/>
                <a:uFillTx/>
                <a:latin typeface="Calibri" panose="020F0502020204030204" pitchFamily="34" charset="0"/>
                <a:ea typeface="楷体" pitchFamily="49" charset="-122"/>
                <a:cs typeface="Calibri" panose="020F0502020204030204" pitchFamily="34" charset="0"/>
              </a:rPr>
              <a:t>t’Hooft</a:t>
            </a: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 </a:t>
            </a:r>
            <a:r>
              <a:rPr kumimoji="0" lang="en-US" altLang="zh-CN" sz="1800" b="1" i="0" u="none" strike="noStrike" kern="0" cap="none" spc="0" normalizeH="0" baseline="0" noProof="0" dirty="0" err="1">
                <a:ln>
                  <a:noFill/>
                </a:ln>
                <a:solidFill>
                  <a:srgbClr val="0000FF"/>
                </a:solidFill>
                <a:effectLst/>
                <a:uLnTx/>
                <a:uFillTx/>
                <a:latin typeface="Calibri" panose="020F0502020204030204" pitchFamily="34" charset="0"/>
                <a:ea typeface="楷体" pitchFamily="49" charset="-122"/>
                <a:cs typeface="Calibri" panose="020F0502020204030204" pitchFamily="34" charset="0"/>
              </a:rPr>
              <a:t>Veltman</a:t>
            </a: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 1999); </a:t>
            </a:r>
            <a:r>
              <a:rPr kumimoji="0" lang="en-US" altLang="zh-CN" sz="1800" b="1" i="0" u="none" strike="noStrike" kern="0" cap="none" spc="0" normalizeH="0" baseline="0" noProof="0" dirty="0" err="1">
                <a:ln>
                  <a:noFill/>
                </a:ln>
                <a:solidFill>
                  <a:srgbClr val="0000FF"/>
                </a:solidFill>
                <a:effectLst/>
                <a:uLnTx/>
                <a:uFillTx/>
                <a:latin typeface="Calibri" panose="020F0502020204030204" pitchFamily="34" charset="0"/>
                <a:ea typeface="楷体" pitchFamily="49" charset="-122"/>
                <a:cs typeface="Calibri" panose="020F0502020204030204" pitchFamily="34" charset="0"/>
              </a:rPr>
              <a:t>Politzer</a:t>
            </a: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 </a:t>
            </a:r>
            <a:r>
              <a:rPr kumimoji="0" lang="en-US" altLang="zh-CN" sz="1800" b="1" i="0" u="none" strike="noStrike" kern="0" cap="none" spc="0" normalizeH="0" baseline="0" noProof="0" dirty="0" err="1">
                <a:ln>
                  <a:noFill/>
                </a:ln>
                <a:solidFill>
                  <a:srgbClr val="0000FF"/>
                </a:solidFill>
                <a:effectLst/>
                <a:uLnTx/>
                <a:uFillTx/>
                <a:latin typeface="Calibri" panose="020F0502020204030204" pitchFamily="34" charset="0"/>
                <a:ea typeface="楷体" pitchFamily="49" charset="-122"/>
                <a:cs typeface="Calibri" panose="020F0502020204030204" pitchFamily="34" charset="0"/>
              </a:rPr>
              <a:t>Wilczek</a:t>
            </a: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 Gross, 2004)</a:t>
            </a:r>
            <a:endPar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endParaRPr>
          </a:p>
        </p:txBody>
      </p:sp>
      <p:sp>
        <p:nvSpPr>
          <p:cNvPr id="11" name="矩形 10"/>
          <p:cNvSpPr/>
          <p:nvPr/>
        </p:nvSpPr>
        <p:spPr>
          <a:xfrm>
            <a:off x="4220028" y="3893457"/>
            <a:ext cx="3011715" cy="646331"/>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1200"/>
              </a:spcBef>
              <a:spcAft>
                <a:spcPts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1974</a:t>
            </a:r>
            <a:r>
              <a:rPr kumimoji="0" lang="zh-CN" altLang="en-US"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年，丁肇中</a:t>
            </a: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-Richter</a:t>
            </a:r>
            <a:r>
              <a:rPr kumimoji="0" lang="zh-CN" altLang="en-US"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发现</a:t>
            </a: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J/</a:t>
            </a:r>
            <a:r>
              <a:rPr kumimoji="0" lang="zh-CN" altLang="en-US"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rPr>
              <a:t> </a:t>
            </a: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rPr>
              <a:t>(1976 Nobel Prize)</a:t>
            </a:r>
          </a:p>
        </p:txBody>
      </p:sp>
      <p:sp>
        <p:nvSpPr>
          <p:cNvPr id="12" name="矩形 11"/>
          <p:cNvSpPr/>
          <p:nvPr/>
        </p:nvSpPr>
        <p:spPr>
          <a:xfrm>
            <a:off x="4753430" y="4547483"/>
            <a:ext cx="3658484" cy="646331"/>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1200"/>
              </a:spcBef>
              <a:spcAft>
                <a:spcPts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rPr>
              <a:t>1977</a:t>
            </a:r>
            <a:r>
              <a:rPr kumimoji="0" lang="zh-CN" altLang="en-US"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rPr>
              <a:t>年，</a:t>
            </a:r>
            <a:r>
              <a:rPr kumimoji="0" lang="en-US" altLang="zh-CN" sz="1800" b="1" i="0" u="none" strike="noStrike" kern="0" cap="none" spc="0" normalizeH="0" baseline="0" noProof="0" dirty="0" err="1">
                <a:ln>
                  <a:noFill/>
                </a:ln>
                <a:solidFill>
                  <a:srgbClr val="0000FF"/>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rPr>
              <a:t>FermiLab</a:t>
            </a:r>
            <a:r>
              <a:rPr kumimoji="0" lang="zh-CN" altLang="en-US"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rPr>
              <a:t>发现底</a:t>
            </a: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rPr>
              <a:t>(bottom)</a:t>
            </a:r>
            <a:r>
              <a:rPr kumimoji="0" lang="zh-CN" altLang="en-US"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rPr>
              <a:t>夸克</a:t>
            </a: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rPr>
              <a:t>(</a:t>
            </a: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Leon Lederman, et al.</a:t>
            </a: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rPr>
              <a:t>)</a:t>
            </a:r>
          </a:p>
        </p:txBody>
      </p:sp>
      <p:sp>
        <p:nvSpPr>
          <p:cNvPr id="13" name="矩形 12"/>
          <p:cNvSpPr/>
          <p:nvPr/>
        </p:nvSpPr>
        <p:spPr>
          <a:xfrm>
            <a:off x="6556827" y="5196050"/>
            <a:ext cx="2811252" cy="646331"/>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1200"/>
              </a:spcBef>
              <a:spcAft>
                <a:spcPts val="0"/>
              </a:spcAft>
              <a:buClrTx/>
              <a:buSzTx/>
              <a:buFontTx/>
              <a:buNone/>
              <a:tabLst/>
              <a:defRPr/>
            </a:pPr>
            <a:r>
              <a:rPr kumimoji="0" lang="en-US" altLang="zh-CN" sz="1800" b="1" i="0" u="none" strike="noStrike" kern="0" cap="none" spc="0" normalizeH="0" baseline="0" noProof="0" dirty="0">
                <a:ln>
                  <a:noFill/>
                </a:ln>
                <a:solidFill>
                  <a:srgbClr val="CC0000"/>
                </a:solidFill>
                <a:effectLst/>
                <a:uLnTx/>
                <a:uFillTx/>
                <a:latin typeface="Calibri" panose="020F0502020204030204" pitchFamily="34" charset="0"/>
                <a:ea typeface="楷体" pitchFamily="49" charset="-122"/>
                <a:cs typeface="Calibri" panose="020F0502020204030204" pitchFamily="34" charset="0"/>
              </a:rPr>
              <a:t>1995</a:t>
            </a:r>
            <a:r>
              <a:rPr kumimoji="0" lang="zh-CN" altLang="en-US" sz="1800" b="1" i="0" u="none" strike="noStrike" kern="0" cap="none" spc="0" normalizeH="0" baseline="0" noProof="0" dirty="0">
                <a:ln>
                  <a:noFill/>
                </a:ln>
                <a:solidFill>
                  <a:srgbClr val="CC0000"/>
                </a:solidFill>
                <a:effectLst/>
                <a:uLnTx/>
                <a:uFillTx/>
                <a:latin typeface="Calibri" panose="020F0502020204030204" pitchFamily="34" charset="0"/>
                <a:ea typeface="楷体" pitchFamily="49" charset="-122"/>
                <a:cs typeface="Calibri" panose="020F0502020204030204" pitchFamily="34" charset="0"/>
              </a:rPr>
              <a:t>年，</a:t>
            </a:r>
            <a:r>
              <a:rPr kumimoji="0" lang="en-US" altLang="zh-CN" sz="1800" b="1" i="0" u="none" strike="noStrike" kern="0" cap="none" spc="0" normalizeH="0" baseline="0" noProof="0" dirty="0" err="1">
                <a:ln>
                  <a:noFill/>
                </a:ln>
                <a:solidFill>
                  <a:srgbClr val="CC0000"/>
                </a:solidFill>
                <a:effectLst/>
                <a:uLnTx/>
                <a:uFillTx/>
                <a:latin typeface="Calibri" panose="020F0502020204030204" pitchFamily="34" charset="0"/>
                <a:ea typeface="楷体" pitchFamily="49" charset="-122"/>
                <a:cs typeface="Calibri" panose="020F0502020204030204" pitchFamily="34" charset="0"/>
              </a:rPr>
              <a:t>FermiLab</a:t>
            </a:r>
            <a:r>
              <a:rPr kumimoji="0" lang="zh-CN" altLang="en-US" sz="1800" b="1" i="0" u="none" strike="noStrike" kern="0" cap="none" spc="0" normalizeH="0" baseline="0" noProof="0" dirty="0">
                <a:ln>
                  <a:noFill/>
                </a:ln>
                <a:solidFill>
                  <a:srgbClr val="CC0000"/>
                </a:solidFill>
                <a:effectLst/>
                <a:uLnTx/>
                <a:uFillTx/>
                <a:latin typeface="Calibri" panose="020F0502020204030204" pitchFamily="34" charset="0"/>
                <a:ea typeface="楷体" pitchFamily="49" charset="-122"/>
                <a:cs typeface="Calibri" panose="020F0502020204030204" pitchFamily="34" charset="0"/>
              </a:rPr>
              <a:t>发现顶</a:t>
            </a:r>
            <a:r>
              <a:rPr kumimoji="0" lang="en-US" altLang="zh-CN" sz="1800" b="1" i="0" u="none" strike="noStrike" kern="0" cap="none" spc="0" normalizeH="0" baseline="0" noProof="0" dirty="0">
                <a:ln>
                  <a:noFill/>
                </a:ln>
                <a:solidFill>
                  <a:srgbClr val="CC0000"/>
                </a:solidFill>
                <a:effectLst/>
                <a:uLnTx/>
                <a:uFillTx/>
                <a:latin typeface="Calibri" panose="020F0502020204030204" pitchFamily="34" charset="0"/>
                <a:ea typeface="楷体" pitchFamily="49" charset="-122"/>
                <a:cs typeface="Calibri" panose="020F0502020204030204" pitchFamily="34" charset="0"/>
              </a:rPr>
              <a:t>(top)</a:t>
            </a:r>
            <a:r>
              <a:rPr kumimoji="0" lang="zh-CN" altLang="en-US" sz="1800" b="1" i="0" u="none" strike="noStrike" kern="0" cap="none" spc="0" normalizeH="0" baseline="0" noProof="0" dirty="0">
                <a:ln>
                  <a:noFill/>
                </a:ln>
                <a:solidFill>
                  <a:srgbClr val="CC0000"/>
                </a:solidFill>
                <a:effectLst/>
                <a:uLnTx/>
                <a:uFillTx/>
                <a:latin typeface="Calibri" panose="020F0502020204030204" pitchFamily="34" charset="0"/>
                <a:ea typeface="楷体" pitchFamily="49" charset="-122"/>
                <a:cs typeface="Calibri" panose="020F0502020204030204" pitchFamily="34" charset="0"/>
              </a:rPr>
              <a:t>夸克</a:t>
            </a:r>
            <a:endParaRPr kumimoji="0" lang="en-US" altLang="zh-CN" sz="1800" b="1" i="0" u="none" strike="noStrike" kern="0" cap="none" spc="0" normalizeH="0" baseline="0" noProof="0" dirty="0">
              <a:ln>
                <a:noFill/>
              </a:ln>
              <a:solidFill>
                <a:srgbClr val="CC0000"/>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endParaRPr>
          </a:p>
        </p:txBody>
      </p:sp>
      <p:sp>
        <p:nvSpPr>
          <p:cNvPr id="14" name="矩形 13"/>
          <p:cNvSpPr/>
          <p:nvPr/>
        </p:nvSpPr>
        <p:spPr>
          <a:xfrm>
            <a:off x="7772811" y="5845679"/>
            <a:ext cx="2807647" cy="646331"/>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1200"/>
              </a:spcBef>
              <a:spcAft>
                <a:spcPts val="0"/>
              </a:spcAft>
              <a:buClrTx/>
              <a:buSzTx/>
              <a:buFontTx/>
              <a:buNone/>
              <a:tabLst/>
              <a:defRPr/>
            </a:pPr>
            <a:r>
              <a:rPr kumimoji="0" lang="en-US" altLang="zh-CN" sz="1800" b="1" i="0" u="none" strike="noStrike" kern="0" cap="none" spc="0" normalizeH="0" baseline="0" noProof="0" dirty="0">
                <a:ln>
                  <a:noFill/>
                </a:ln>
                <a:solidFill>
                  <a:srgbClr val="CC0000"/>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rPr>
              <a:t>2012</a:t>
            </a:r>
            <a:r>
              <a:rPr kumimoji="0" lang="zh-CN" altLang="en-US" sz="1800" b="1" i="0" u="none" strike="noStrike" kern="0" cap="none" spc="0" normalizeH="0" baseline="0" noProof="0" dirty="0">
                <a:ln>
                  <a:noFill/>
                </a:ln>
                <a:solidFill>
                  <a:srgbClr val="CC0000"/>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rPr>
              <a:t>年，</a:t>
            </a:r>
            <a:r>
              <a:rPr kumimoji="0" lang="en-US" altLang="zh-CN" sz="1800" b="1" i="0" u="none" strike="noStrike" kern="0" cap="none" spc="0" normalizeH="0" baseline="0" noProof="0" dirty="0">
                <a:ln>
                  <a:noFill/>
                </a:ln>
                <a:solidFill>
                  <a:srgbClr val="CC0000"/>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rPr>
              <a:t>LHC</a:t>
            </a:r>
            <a:r>
              <a:rPr kumimoji="0" lang="zh-CN" altLang="en-US" sz="1800" b="1" i="0" u="none" strike="noStrike" kern="0" cap="none" spc="0" normalizeH="0" baseline="0" noProof="0" dirty="0">
                <a:ln>
                  <a:noFill/>
                </a:ln>
                <a:solidFill>
                  <a:srgbClr val="CC0000"/>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rPr>
              <a:t>发现希格斯</a:t>
            </a:r>
            <a:r>
              <a:rPr kumimoji="0" lang="en-US" altLang="zh-CN" sz="1800" b="1" i="0" u="none" strike="noStrike" kern="0" cap="none" spc="0" normalizeH="0" baseline="0" noProof="0" dirty="0">
                <a:ln>
                  <a:noFill/>
                </a:ln>
                <a:solidFill>
                  <a:srgbClr val="CC0000"/>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rPr>
              <a:t>(Higgs)</a:t>
            </a:r>
            <a:r>
              <a:rPr kumimoji="0" lang="zh-CN" altLang="en-US" sz="1800" b="1" i="0" u="none" strike="noStrike" kern="0" cap="none" spc="0" normalizeH="0" baseline="0" noProof="0" dirty="0">
                <a:ln>
                  <a:noFill/>
                </a:ln>
                <a:solidFill>
                  <a:srgbClr val="CC0000"/>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rPr>
              <a:t>玻色子</a:t>
            </a:r>
            <a:r>
              <a:rPr kumimoji="0" lang="en-US" altLang="zh-CN" sz="1800" b="1" i="0" u="none" strike="noStrike" kern="0" cap="none" spc="0" normalizeH="0" baseline="0" noProof="0" dirty="0">
                <a:ln>
                  <a:noFill/>
                </a:ln>
                <a:solidFill>
                  <a:srgbClr val="CC0000"/>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rPr>
              <a:t>…</a:t>
            </a:r>
          </a:p>
        </p:txBody>
      </p:sp>
      <p:cxnSp>
        <p:nvCxnSpPr>
          <p:cNvPr id="4" name="直接箭头连接符 3"/>
          <p:cNvCxnSpPr/>
          <p:nvPr/>
        </p:nvCxnSpPr>
        <p:spPr bwMode="auto">
          <a:xfrm>
            <a:off x="1139371" y="254000"/>
            <a:ext cx="10834915" cy="6467475"/>
          </a:xfrm>
          <a:prstGeom prst="straightConnector1">
            <a:avLst/>
          </a:prstGeom>
          <a:solidFill>
            <a:schemeClr val="accent1"/>
          </a:solidFill>
          <a:ln w="76200"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文本框 22"/>
          <p:cNvSpPr txBox="1"/>
          <p:nvPr/>
        </p:nvSpPr>
        <p:spPr>
          <a:xfrm>
            <a:off x="0" y="3089"/>
            <a:ext cx="1824538" cy="523220"/>
          </a:xfrm>
          <a:prstGeom prst="rect">
            <a:avLst/>
          </a:prstGeom>
          <a:solidFill>
            <a:srgbClr val="0000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chemeClr val="bg1"/>
                </a:solidFill>
                <a:effectLst/>
                <a:uLnTx/>
                <a:uFillTx/>
              </a:rPr>
              <a:t>60-70</a:t>
            </a:r>
            <a:r>
              <a:rPr kumimoji="0" lang="zh-CN" altLang="en-US" sz="2800" b="1" i="0" u="none" strike="noStrike" kern="0" cap="none" spc="0" normalizeH="0" baseline="0" noProof="0" dirty="0">
                <a:ln>
                  <a:noFill/>
                </a:ln>
                <a:solidFill>
                  <a:schemeClr val="bg1"/>
                </a:solidFill>
                <a:effectLst/>
                <a:uLnTx/>
                <a:uFillTx/>
              </a:rPr>
              <a:t>年代</a:t>
            </a:r>
          </a:p>
        </p:txBody>
      </p:sp>
      <p:pic>
        <p:nvPicPr>
          <p:cNvPr id="18" name="图片 17"/>
          <p:cNvPicPr>
            <a:picLocks noChangeAspect="1"/>
          </p:cNvPicPr>
          <p:nvPr/>
        </p:nvPicPr>
        <p:blipFill>
          <a:blip r:embed="rId2"/>
          <a:stretch>
            <a:fillRect/>
          </a:stretch>
        </p:blipFill>
        <p:spPr>
          <a:xfrm>
            <a:off x="3726093" y="468211"/>
            <a:ext cx="1240984" cy="1176019"/>
          </a:xfrm>
          <a:prstGeom prst="rect">
            <a:avLst/>
          </a:prstGeom>
        </p:spPr>
      </p:pic>
      <p:pic>
        <p:nvPicPr>
          <p:cNvPr id="19" name="图片 18"/>
          <p:cNvPicPr>
            <a:picLocks noChangeAspect="1"/>
          </p:cNvPicPr>
          <p:nvPr/>
        </p:nvPicPr>
        <p:blipFill>
          <a:blip r:embed="rId2"/>
          <a:stretch>
            <a:fillRect/>
          </a:stretch>
        </p:blipFill>
        <p:spPr>
          <a:xfrm>
            <a:off x="5105393" y="1313596"/>
            <a:ext cx="1240984" cy="1176019"/>
          </a:xfrm>
          <a:prstGeom prst="rect">
            <a:avLst/>
          </a:prstGeom>
        </p:spPr>
      </p:pic>
      <p:pic>
        <p:nvPicPr>
          <p:cNvPr id="20" name="图片 19"/>
          <p:cNvPicPr>
            <a:picLocks noChangeAspect="1"/>
          </p:cNvPicPr>
          <p:nvPr/>
        </p:nvPicPr>
        <p:blipFill>
          <a:blip r:embed="rId2"/>
          <a:stretch>
            <a:fillRect/>
          </a:stretch>
        </p:blipFill>
        <p:spPr>
          <a:xfrm>
            <a:off x="6531827" y="2162239"/>
            <a:ext cx="1240984" cy="1176019"/>
          </a:xfrm>
          <a:prstGeom prst="rect">
            <a:avLst/>
          </a:prstGeom>
        </p:spPr>
      </p:pic>
      <p:pic>
        <p:nvPicPr>
          <p:cNvPr id="21" name="图片 20"/>
          <p:cNvPicPr>
            <a:picLocks noChangeAspect="1"/>
          </p:cNvPicPr>
          <p:nvPr/>
        </p:nvPicPr>
        <p:blipFill>
          <a:blip r:embed="rId2"/>
          <a:stretch>
            <a:fillRect/>
          </a:stretch>
        </p:blipFill>
        <p:spPr>
          <a:xfrm>
            <a:off x="7958261" y="2998519"/>
            <a:ext cx="1240984" cy="1176019"/>
          </a:xfrm>
          <a:prstGeom prst="rect">
            <a:avLst/>
          </a:prstGeom>
        </p:spPr>
      </p:pic>
      <p:pic>
        <p:nvPicPr>
          <p:cNvPr id="22" name="图片 21"/>
          <p:cNvPicPr>
            <a:picLocks noChangeAspect="1"/>
          </p:cNvPicPr>
          <p:nvPr/>
        </p:nvPicPr>
        <p:blipFill>
          <a:blip r:embed="rId2"/>
          <a:stretch>
            <a:fillRect/>
          </a:stretch>
        </p:blipFill>
        <p:spPr>
          <a:xfrm>
            <a:off x="10809724" y="4666362"/>
            <a:ext cx="1240984" cy="1176019"/>
          </a:xfrm>
          <a:prstGeom prst="rect">
            <a:avLst/>
          </a:prstGeom>
        </p:spPr>
      </p:pic>
      <p:sp>
        <p:nvSpPr>
          <p:cNvPr id="3" name="矩形 2"/>
          <p:cNvSpPr/>
          <p:nvPr/>
        </p:nvSpPr>
        <p:spPr>
          <a:xfrm>
            <a:off x="79850" y="5230053"/>
            <a:ext cx="4767921" cy="92333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FF0000"/>
                </a:solidFill>
                <a:effectLst/>
                <a:uLnTx/>
                <a:uFillTx/>
                <a:latin typeface="Calibri" panose="020F0502020204030204" pitchFamily="34" charset="0"/>
                <a:ea typeface="楷体" pitchFamily="49" charset="-122"/>
                <a:cs typeface="Calibri" panose="020F0502020204030204" pitchFamily="34" charset="0"/>
              </a:rPr>
              <a:t>Leon Lederman</a:t>
            </a: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 </a:t>
            </a:r>
            <a:r>
              <a:rPr kumimoji="0" lang="en-US" altLang="zh-CN" sz="1800" b="1" i="0" u="none" strike="noStrike" kern="0" cap="none" spc="0" normalizeH="0" baseline="0" noProof="0" dirty="0">
                <a:ln>
                  <a:noFill/>
                </a:ln>
                <a:solidFill>
                  <a:srgbClr val="FF0000"/>
                </a:solidFill>
                <a:effectLst/>
                <a:uLnTx/>
                <a:uFillTx/>
                <a:latin typeface="Calibri" panose="020F0502020204030204" pitchFamily="34" charset="0"/>
                <a:ea typeface="楷体" pitchFamily="49" charset="-122"/>
                <a:cs typeface="Calibri" panose="020F0502020204030204" pitchFamily="34" charset="0"/>
              </a:rPr>
              <a:t>Melvin Schwartz</a:t>
            </a: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 and </a:t>
            </a:r>
            <a:r>
              <a:rPr kumimoji="0" lang="en-US" altLang="zh-CN" sz="1800" b="1" i="0" u="none" strike="noStrike" kern="0" cap="none" spc="0" normalizeH="0" baseline="0" noProof="0" dirty="0">
                <a:ln>
                  <a:noFill/>
                </a:ln>
                <a:solidFill>
                  <a:srgbClr val="FF0000"/>
                </a:solidFill>
                <a:effectLst/>
                <a:uLnTx/>
                <a:uFillTx/>
                <a:latin typeface="Calibri" panose="020F0502020204030204" pitchFamily="34" charset="0"/>
                <a:ea typeface="楷体" pitchFamily="49" charset="-122"/>
                <a:cs typeface="Calibri" panose="020F0502020204030204" pitchFamily="34" charset="0"/>
              </a:rPr>
              <a:t>Jack Steinberger</a:t>
            </a: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rPr>
              <a:t>, “for … the discovery of the muon neutrino”</a:t>
            </a:r>
            <a:endParaRPr kumimoji="0" lang="zh-CN" altLang="en-US"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endParaRPr>
          </a:p>
        </p:txBody>
      </p:sp>
      <p:pic>
        <p:nvPicPr>
          <p:cNvPr id="24" name="图片 23"/>
          <p:cNvPicPr>
            <a:picLocks noChangeAspect="1"/>
          </p:cNvPicPr>
          <p:nvPr/>
        </p:nvPicPr>
        <p:blipFill>
          <a:blip r:embed="rId2"/>
          <a:stretch>
            <a:fillRect/>
          </a:stretch>
        </p:blipFill>
        <p:spPr>
          <a:xfrm>
            <a:off x="79850" y="4054034"/>
            <a:ext cx="1240984" cy="1176019"/>
          </a:xfrm>
          <a:prstGeom prst="rect">
            <a:avLst/>
          </a:prstGeom>
        </p:spPr>
      </p:pic>
      <p:sp>
        <p:nvSpPr>
          <p:cNvPr id="5" name="矩形 4"/>
          <p:cNvSpPr/>
          <p:nvPr/>
        </p:nvSpPr>
        <p:spPr>
          <a:xfrm>
            <a:off x="1139371" y="4860721"/>
            <a:ext cx="652743"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楷体" pitchFamily="49" charset="-122"/>
                <a:cs typeface="Calibri" panose="020F0502020204030204" pitchFamily="34" charset="0"/>
                <a:sym typeface="Symbol" panose="05050102010706020507" pitchFamily="18" charset="2"/>
              </a:rPr>
              <a:t>1988</a:t>
            </a: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6" name="标注: 弯曲线形 5"/>
          <p:cNvSpPr/>
          <p:nvPr/>
        </p:nvSpPr>
        <p:spPr bwMode="auto">
          <a:xfrm>
            <a:off x="6204401" y="52041"/>
            <a:ext cx="3159947" cy="1319559"/>
          </a:xfrm>
          <a:prstGeom prst="borderCallout2">
            <a:avLst>
              <a:gd name="adj1" fmla="val 101568"/>
              <a:gd name="adj2" fmla="val 20194"/>
              <a:gd name="adj3" fmla="val 153114"/>
              <a:gd name="adj4" fmla="val 20358"/>
              <a:gd name="adj5" fmla="val 291990"/>
              <a:gd name="adj6" fmla="val -24467"/>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FF0000"/>
                </a:solidFill>
                <a:effectLst/>
                <a:uLnTx/>
                <a:uFillTx/>
                <a:latin typeface="Arial" charset="0"/>
              </a:rPr>
              <a:t>1970, Glashow-Iliopoulos-</a:t>
            </a:r>
            <a:r>
              <a:rPr kumimoji="0" lang="en-US" altLang="zh-CN" sz="1800" b="1" i="0" u="none" strike="noStrike" kern="0" cap="none" spc="0" normalizeH="0" baseline="0" noProof="0" dirty="0" err="1">
                <a:ln>
                  <a:noFill/>
                </a:ln>
                <a:solidFill>
                  <a:srgbClr val="FF0000"/>
                </a:solidFill>
                <a:effectLst/>
                <a:uLnTx/>
                <a:uFillTx/>
                <a:latin typeface="Arial" charset="0"/>
              </a:rPr>
              <a:t>Maiani</a:t>
            </a:r>
            <a:r>
              <a:rPr kumimoji="0" lang="en-US" altLang="zh-CN" sz="1800" b="1" i="0" u="none" strike="noStrike" kern="0" cap="none" spc="0" normalizeH="0" baseline="0" noProof="0" dirty="0">
                <a:ln>
                  <a:noFill/>
                </a:ln>
                <a:solidFill>
                  <a:srgbClr val="FF0000"/>
                </a:solidFill>
                <a:effectLst/>
                <a:uLnTx/>
                <a:uFillTx/>
                <a:latin typeface="Arial" charset="0"/>
              </a:rPr>
              <a:t> (GIM) mechanism, </a:t>
            </a:r>
            <a:r>
              <a:rPr kumimoji="0" lang="zh-CN" altLang="en-US" sz="1800" b="1" i="0" u="none" strike="noStrike" kern="0" cap="none" spc="0" normalizeH="0" baseline="0" noProof="0" dirty="0">
                <a:ln>
                  <a:noFill/>
                </a:ln>
                <a:solidFill>
                  <a:srgbClr val="FF0000"/>
                </a:solidFill>
                <a:effectLst/>
                <a:uLnTx/>
                <a:uFillTx/>
                <a:latin typeface="Arial" charset="0"/>
              </a:rPr>
              <a:t>味道改变中性流</a:t>
            </a:r>
            <a:r>
              <a:rPr kumimoji="0" lang="en-US" altLang="zh-CN" sz="1800" b="1" i="0" u="none" strike="noStrike" kern="0" cap="none" spc="0" normalizeH="0" baseline="0" noProof="0" dirty="0">
                <a:ln>
                  <a:noFill/>
                </a:ln>
                <a:solidFill>
                  <a:srgbClr val="FF0000"/>
                </a:solidFill>
                <a:effectLst/>
                <a:uLnTx/>
                <a:uFillTx/>
                <a:latin typeface="Arial" charset="0"/>
              </a:rPr>
              <a:t>(FCNC)</a:t>
            </a:r>
            <a:r>
              <a:rPr kumimoji="0" lang="zh-CN" altLang="en-US" sz="1800" b="1" i="0" u="none" strike="noStrike" kern="0" cap="none" spc="0" normalizeH="0" baseline="0" noProof="0" dirty="0">
                <a:ln>
                  <a:noFill/>
                </a:ln>
                <a:solidFill>
                  <a:srgbClr val="FF0000"/>
                </a:solidFill>
                <a:effectLst/>
                <a:uLnTx/>
                <a:uFillTx/>
                <a:latin typeface="Arial" charset="0"/>
              </a:rPr>
              <a:t>需要存在第四种味道的夸克。</a:t>
            </a:r>
          </a:p>
        </p:txBody>
      </p:sp>
      <p:pic>
        <p:nvPicPr>
          <p:cNvPr id="7" name="图片 6"/>
          <p:cNvPicPr>
            <a:picLocks noChangeAspect="1"/>
          </p:cNvPicPr>
          <p:nvPr/>
        </p:nvPicPr>
        <p:blipFill>
          <a:blip r:embed="rId3"/>
          <a:stretch>
            <a:fillRect/>
          </a:stretch>
        </p:blipFill>
        <p:spPr>
          <a:xfrm>
            <a:off x="9364348" y="25878"/>
            <a:ext cx="2617670" cy="4272722"/>
          </a:xfrm>
          <a:prstGeom prst="rect">
            <a:avLst/>
          </a:prstGeom>
        </p:spPr>
      </p:pic>
    </p:spTree>
    <p:extLst>
      <p:ext uri="{BB962C8B-B14F-4D97-AF65-F5344CB8AC3E}">
        <p14:creationId xmlns:p14="http://schemas.microsoft.com/office/powerpoint/2010/main" val="288855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3" grpId="0"/>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3" name="图片 2"/>
          <p:cNvPicPr>
            <a:picLocks noChangeAspect="1"/>
          </p:cNvPicPr>
          <p:nvPr/>
        </p:nvPicPr>
        <p:blipFill>
          <a:blip r:embed="rId2"/>
          <a:stretch>
            <a:fillRect/>
          </a:stretch>
        </p:blipFill>
        <p:spPr>
          <a:xfrm>
            <a:off x="1036243" y="476672"/>
            <a:ext cx="5457713" cy="3945450"/>
          </a:xfrm>
          <a:prstGeom prst="rect">
            <a:avLst/>
          </a:prstGeom>
        </p:spPr>
      </p:pic>
      <p:sp>
        <p:nvSpPr>
          <p:cNvPr id="4" name="文本框 3"/>
          <p:cNvSpPr txBox="1"/>
          <p:nvPr/>
        </p:nvSpPr>
        <p:spPr>
          <a:xfrm>
            <a:off x="733250" y="4653136"/>
            <a:ext cx="7920879" cy="147732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1" u="none" strike="noStrike" kern="0" cap="none" spc="0" normalizeH="0" baseline="0" noProof="0" dirty="0">
                <a:ln>
                  <a:noFill/>
                </a:ln>
                <a:solidFill>
                  <a:srgbClr val="0000CC"/>
                </a:solidFill>
                <a:effectLst/>
                <a:uLnTx/>
                <a:uFillTx/>
              </a:rPr>
              <a:t>“</a:t>
            </a:r>
            <a:r>
              <a:rPr kumimoji="0" lang="en-US" altLang="zh-CN" sz="1800" b="0" i="1" u="none" strike="noStrike" kern="0" cap="none" spc="0" normalizeH="0" baseline="0" noProof="0" dirty="0">
                <a:ln>
                  <a:noFill/>
                </a:ln>
                <a:solidFill>
                  <a:srgbClr val="0000CC"/>
                </a:solidFill>
                <a:effectLst/>
                <a:uLnTx/>
                <a:uFillTx/>
              </a:rPr>
              <a:t>for the theoretical discovery of </a:t>
            </a:r>
            <a:r>
              <a:rPr kumimoji="0" lang="en-US" altLang="zh-CN" sz="1800" b="0" i="1" u="none" strike="noStrike" kern="0" cap="none" spc="0" normalizeH="0" baseline="0" noProof="0" dirty="0">
                <a:ln>
                  <a:noFill/>
                </a:ln>
                <a:solidFill>
                  <a:srgbClr val="FF0000"/>
                </a:solidFill>
                <a:effectLst/>
                <a:uLnTx/>
                <a:uFillTx/>
              </a:rPr>
              <a:t>a mechanism that contributes to our understanding of the origin of mass of subatomic particles</a:t>
            </a:r>
            <a:r>
              <a:rPr kumimoji="0" lang="en-US" altLang="zh-CN" sz="1800" b="0" i="1" u="none" strike="noStrike" kern="0" cap="none" spc="0" normalizeH="0" baseline="0" noProof="0" dirty="0">
                <a:ln>
                  <a:noFill/>
                </a:ln>
                <a:solidFill>
                  <a:srgbClr val="0000CC"/>
                </a:solidFill>
                <a:effectLst/>
                <a:uLnTx/>
                <a:uFillTx/>
              </a:rPr>
              <a:t>, and which recently was confirmed through the discovery of the predicted fundamental particle, by the ATLAS and CMS experiments at CERN‘s Large Hadron Collider</a:t>
            </a:r>
            <a:r>
              <a:rPr kumimoji="0" lang="zh-CN" altLang="en-US" sz="1800" b="0" i="1" u="none" strike="noStrike" kern="0" cap="none" spc="0" normalizeH="0" baseline="0" noProof="0" dirty="0">
                <a:ln>
                  <a:noFill/>
                </a:ln>
                <a:solidFill>
                  <a:srgbClr val="0000CC"/>
                </a:solidFill>
                <a:effectLst/>
                <a:uLnTx/>
                <a:uFillTx/>
              </a:rPr>
              <a:t>”</a:t>
            </a:r>
            <a:endParaRPr kumimoji="0" lang="zh-CN" altLang="en-US" sz="1800" b="0" i="0" u="none" strike="noStrike" kern="0" cap="none" spc="0" normalizeH="0" baseline="0" noProof="0" dirty="0">
              <a:ln>
                <a:noFill/>
              </a:ln>
              <a:solidFill>
                <a:srgbClr val="0000CC"/>
              </a:solidFill>
              <a:effectLst/>
              <a:uLnTx/>
              <a:uFillTx/>
            </a:endParaRPr>
          </a:p>
        </p:txBody>
      </p:sp>
      <p:pic>
        <p:nvPicPr>
          <p:cNvPr id="5" name="图片 4"/>
          <p:cNvPicPr>
            <a:picLocks noChangeAspect="1"/>
          </p:cNvPicPr>
          <p:nvPr/>
        </p:nvPicPr>
        <p:blipFill>
          <a:blip r:embed="rId3"/>
          <a:stretch>
            <a:fillRect/>
          </a:stretch>
        </p:blipFill>
        <p:spPr>
          <a:xfrm>
            <a:off x="5163013" y="1927538"/>
            <a:ext cx="1671688" cy="1584176"/>
          </a:xfrm>
          <a:prstGeom prst="rect">
            <a:avLst/>
          </a:prstGeom>
        </p:spPr>
      </p:pic>
      <p:pic>
        <p:nvPicPr>
          <p:cNvPr id="2050"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1900" y="1442651"/>
            <a:ext cx="2350239" cy="2715692"/>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8421900" y="4158343"/>
            <a:ext cx="2519408" cy="61555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ysClr val="windowText" lastClr="000000"/>
                </a:solidFill>
                <a:effectLst/>
                <a:uLnTx/>
                <a:uFillTx/>
              </a:rPr>
              <a:t>Robert </a:t>
            </a:r>
            <a:r>
              <a:rPr kumimoji="0" lang="en-US" altLang="zh-CN" sz="1800" b="1" i="0" u="none" strike="noStrike" kern="0" cap="none" spc="0" normalizeH="0" baseline="0" noProof="0" dirty="0" err="1">
                <a:ln>
                  <a:noFill/>
                </a:ln>
                <a:solidFill>
                  <a:sysClr val="windowText" lastClr="000000"/>
                </a:solidFill>
                <a:effectLst/>
                <a:uLnTx/>
                <a:uFillTx/>
              </a:rPr>
              <a:t>Brout</a:t>
            </a:r>
            <a:endParaRPr kumimoji="0" lang="en-US" altLang="zh-CN" sz="1800" b="1"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ysClr val="windowText" lastClr="000000"/>
                </a:solidFill>
                <a:effectLst/>
                <a:uLnTx/>
                <a:uFillTx/>
              </a:rPr>
              <a:t>(1928-06-14, 2011-05-03)</a:t>
            </a:r>
            <a:endParaRPr kumimoji="0" lang="zh-CN" altLang="en-US" sz="16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3629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alphaModFix amt="54000"/>
          </a:blip>
          <a:tile tx="0" ty="0" sx="100000" sy="100000" flip="none" algn="tl"/>
        </a:blipFill>
        <a:effectLst/>
      </p:bgPr>
    </p:bg>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592" y="908721"/>
            <a:ext cx="7349540" cy="5512155"/>
          </a:xfrm>
          <a:prstGeom prst="rect">
            <a:avLst/>
          </a:prstGeom>
        </p:spPr>
      </p:pic>
      <p:sp>
        <p:nvSpPr>
          <p:cNvPr id="5" name="文本框 4"/>
          <p:cNvSpPr txBox="1"/>
          <p:nvPr/>
        </p:nvSpPr>
        <p:spPr>
          <a:xfrm>
            <a:off x="2495038" y="172436"/>
            <a:ext cx="4262705"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3600" b="1" i="0" u="none" strike="noStrike" kern="0" cap="none" spc="0" normalizeH="0" baseline="0" noProof="0" dirty="0">
                <a:ln>
                  <a:noFill/>
                </a:ln>
                <a:solidFill>
                  <a:srgbClr val="0000CC"/>
                </a:solidFill>
                <a:effectLst/>
                <a:uLnTx/>
                <a:uFillTx/>
              </a:rPr>
              <a:t>基本粒子标准模型 </a:t>
            </a:r>
            <a:r>
              <a:rPr kumimoji="0" lang="en-US" altLang="zh-CN" sz="3600" b="1" i="0" u="none" strike="noStrike" kern="0" cap="none" spc="0" normalizeH="0" baseline="0" noProof="0" dirty="0">
                <a:ln>
                  <a:noFill/>
                </a:ln>
                <a:solidFill>
                  <a:srgbClr val="0000CC"/>
                </a:solidFill>
                <a:effectLst/>
                <a:uLnTx/>
                <a:uFillTx/>
              </a:rPr>
              <a:t>  </a:t>
            </a:r>
            <a:endParaRPr kumimoji="0" lang="zh-CN" altLang="en-US" sz="3600" b="1" i="0" u="none" strike="noStrike" kern="0" cap="none" spc="0" normalizeH="0" baseline="0" noProof="0" dirty="0">
              <a:ln>
                <a:noFill/>
              </a:ln>
              <a:solidFill>
                <a:srgbClr val="0000CC"/>
              </a:solidFill>
              <a:effectLst/>
              <a:uLnTx/>
              <a:uFillTx/>
            </a:endParaRPr>
          </a:p>
        </p:txBody>
      </p:sp>
    </p:spTree>
    <p:extLst>
      <p:ext uri="{BB962C8B-B14F-4D97-AF65-F5344CB8AC3E}">
        <p14:creationId xmlns:p14="http://schemas.microsoft.com/office/powerpoint/2010/main" val="3659748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07DF5F6-0141-44BB-8D9A-8E6ED45BE9FF}" type="slidenum">
              <a:rPr kumimoji="0" lang="zh-CN" altLang="en-GB"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GB" altLang="zh-CN" sz="1800" b="0" i="0" u="none" strike="noStrike" kern="0" cap="none" spc="0" normalizeH="0" baseline="0" noProof="0" dirty="0">
              <a:ln>
                <a:noFill/>
              </a:ln>
              <a:solidFill>
                <a:sysClr val="windowText" lastClr="000000"/>
              </a:solidFill>
              <a:effectLst/>
              <a:uLnTx/>
              <a:uFillTx/>
            </a:endParaRPr>
          </a:p>
        </p:txBody>
      </p:sp>
      <p:sp>
        <p:nvSpPr>
          <p:cNvPr id="6" name="椭圆 5"/>
          <p:cNvSpPr/>
          <p:nvPr/>
        </p:nvSpPr>
        <p:spPr bwMode="auto">
          <a:xfrm>
            <a:off x="2717065" y="2420888"/>
            <a:ext cx="4176464" cy="3744416"/>
          </a:xfrm>
          <a:prstGeom prst="ellipse">
            <a:avLst/>
          </a:prstGeom>
          <a:gradFill flip="none" rotWithShape="1">
            <a:gsLst>
              <a:gs pos="37000">
                <a:srgbClr val="CC0000">
                  <a:alpha val="32941"/>
                </a:srgbClr>
              </a:gs>
              <a:gs pos="90000">
                <a:srgbClr val="FF0066">
                  <a:tint val="23500"/>
                  <a:satMod val="160000"/>
                </a:srgbClr>
              </a:gs>
            </a:gsLst>
            <a:lin ang="135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8" name="椭圆 7"/>
          <p:cNvSpPr/>
          <p:nvPr/>
        </p:nvSpPr>
        <p:spPr bwMode="auto">
          <a:xfrm>
            <a:off x="1780961" y="908720"/>
            <a:ext cx="4104456" cy="3744416"/>
          </a:xfrm>
          <a:prstGeom prst="ellipse">
            <a:avLst/>
          </a:prstGeom>
          <a:gradFill flip="none" rotWithShape="1">
            <a:gsLst>
              <a:gs pos="0">
                <a:srgbClr val="0000CC">
                  <a:tint val="66000"/>
                  <a:satMod val="160000"/>
                  <a:alpha val="33000"/>
                </a:srgbClr>
              </a:gs>
              <a:gs pos="81000">
                <a:srgbClr val="0000CC">
                  <a:tint val="44500"/>
                  <a:satMod val="160000"/>
                  <a:lumMod val="98000"/>
                </a:srgbClr>
              </a:gs>
              <a:gs pos="100000">
                <a:srgbClr val="0000CC">
                  <a:tint val="23500"/>
                  <a:satMod val="160000"/>
                </a:srgb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dirty="0">
              <a:ln>
                <a:noFill/>
              </a:ln>
              <a:solidFill>
                <a:sysClr val="windowText" lastClr="000000"/>
              </a:solidFill>
              <a:effectLst/>
              <a:uLnTx/>
              <a:uFillTx/>
              <a:latin typeface="Arial" charset="0"/>
            </a:endParaRPr>
          </a:p>
        </p:txBody>
      </p:sp>
      <p:sp>
        <p:nvSpPr>
          <p:cNvPr id="7" name="椭圆 6"/>
          <p:cNvSpPr/>
          <p:nvPr/>
        </p:nvSpPr>
        <p:spPr bwMode="auto">
          <a:xfrm>
            <a:off x="556825" y="2420888"/>
            <a:ext cx="4248472" cy="3744416"/>
          </a:xfrm>
          <a:prstGeom prst="ellipse">
            <a:avLst/>
          </a:prstGeom>
          <a:gradFill flip="none" rotWithShape="1">
            <a:gsLst>
              <a:gs pos="0">
                <a:srgbClr val="FFCC00">
                  <a:alpha val="0"/>
                </a:srgbClr>
              </a:gs>
              <a:gs pos="79000">
                <a:srgbClr val="FFFF00">
                  <a:shade val="67500"/>
                  <a:satMod val="115000"/>
                </a:srgbClr>
              </a:gs>
              <a:gs pos="97000">
                <a:srgbClr val="FFFF00">
                  <a:shade val="100000"/>
                  <a:satMod val="115000"/>
                </a:srgbClr>
              </a:gs>
            </a:gsLst>
            <a:lin ang="81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14" name="TextBox 13"/>
          <p:cNvSpPr txBox="1"/>
          <p:nvPr/>
        </p:nvSpPr>
        <p:spPr>
          <a:xfrm>
            <a:off x="2573049" y="260649"/>
            <a:ext cx="2605200"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3600" b="0" i="0" u="none" strike="noStrike" kern="0" cap="none" spc="0" normalizeH="0" baseline="0" noProof="0" dirty="0">
                <a:ln>
                  <a:noFill/>
                </a:ln>
                <a:solidFill>
                  <a:schemeClr val="bg1"/>
                </a:solidFill>
                <a:effectLst/>
                <a:uLnTx/>
                <a:uFillTx/>
                <a:latin typeface="华文琥珀" panose="02010800040101010101" pitchFamily="2" charset="-122"/>
                <a:ea typeface="华文琥珀" panose="02010800040101010101" pitchFamily="2" charset="-122"/>
              </a:rPr>
              <a:t>高能量前沿 </a:t>
            </a:r>
          </a:p>
        </p:txBody>
      </p:sp>
      <p:sp>
        <p:nvSpPr>
          <p:cNvPr id="15" name="TextBox 14"/>
          <p:cNvSpPr txBox="1"/>
          <p:nvPr/>
        </p:nvSpPr>
        <p:spPr>
          <a:xfrm>
            <a:off x="556825" y="6165305"/>
            <a:ext cx="2605200"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3600" b="0" i="0" u="none" strike="noStrike" kern="0" cap="none" spc="0" normalizeH="0" baseline="0" noProof="0" dirty="0">
                <a:ln>
                  <a:noFill/>
                </a:ln>
                <a:solidFill>
                  <a:schemeClr val="bg1"/>
                </a:solidFill>
                <a:effectLst/>
                <a:uLnTx/>
                <a:uFillTx/>
                <a:latin typeface="华文琥珀" panose="02010800040101010101" pitchFamily="2" charset="-122"/>
                <a:ea typeface="华文琥珀" panose="02010800040101010101" pitchFamily="2" charset="-122"/>
              </a:rPr>
              <a:t>高亮度前沿 </a:t>
            </a:r>
          </a:p>
        </p:txBody>
      </p:sp>
      <p:sp>
        <p:nvSpPr>
          <p:cNvPr id="16" name="TextBox 15"/>
          <p:cNvSpPr txBox="1"/>
          <p:nvPr/>
        </p:nvSpPr>
        <p:spPr>
          <a:xfrm>
            <a:off x="4969350" y="6165305"/>
            <a:ext cx="2605200"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3600" b="0" i="0" u="none" strike="noStrike" kern="0" cap="none" spc="0" normalizeH="0" baseline="0" noProof="0" dirty="0">
                <a:ln>
                  <a:noFill/>
                </a:ln>
                <a:solidFill>
                  <a:schemeClr val="bg1"/>
                </a:solidFill>
                <a:effectLst/>
                <a:uLnTx/>
                <a:uFillTx/>
                <a:latin typeface="华文琥珀" panose="02010800040101010101" pitchFamily="2" charset="-122"/>
                <a:ea typeface="华文琥珀" panose="02010800040101010101" pitchFamily="2" charset="-122"/>
              </a:rPr>
              <a:t>宇宙学前沿 </a:t>
            </a:r>
          </a:p>
        </p:txBody>
      </p:sp>
      <p:sp>
        <p:nvSpPr>
          <p:cNvPr id="17" name="TextBox 16"/>
          <p:cNvSpPr txBox="1"/>
          <p:nvPr/>
        </p:nvSpPr>
        <p:spPr>
          <a:xfrm>
            <a:off x="3101493" y="1298378"/>
            <a:ext cx="141577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rPr>
              <a:t>质量起源</a:t>
            </a:r>
          </a:p>
        </p:txBody>
      </p:sp>
      <p:sp>
        <p:nvSpPr>
          <p:cNvPr id="18" name="TextBox 17"/>
          <p:cNvSpPr txBox="1"/>
          <p:nvPr/>
        </p:nvSpPr>
        <p:spPr>
          <a:xfrm>
            <a:off x="1852970" y="2492897"/>
            <a:ext cx="1368152"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rPr>
              <a:t>物质与反物质不对称</a:t>
            </a:r>
          </a:p>
        </p:txBody>
      </p:sp>
      <p:sp>
        <p:nvSpPr>
          <p:cNvPr id="19" name="TextBox 18"/>
          <p:cNvSpPr txBox="1"/>
          <p:nvPr/>
        </p:nvSpPr>
        <p:spPr>
          <a:xfrm>
            <a:off x="4489389" y="2679304"/>
            <a:ext cx="110799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rPr>
              <a:t>暗物质</a:t>
            </a:r>
          </a:p>
        </p:txBody>
      </p:sp>
      <p:sp>
        <p:nvSpPr>
          <p:cNvPr id="20" name="TextBox 19"/>
          <p:cNvSpPr txBox="1"/>
          <p:nvPr/>
        </p:nvSpPr>
        <p:spPr>
          <a:xfrm>
            <a:off x="5713525" y="3861049"/>
            <a:ext cx="110799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rPr>
              <a:t>暗能量</a:t>
            </a:r>
          </a:p>
        </p:txBody>
      </p:sp>
      <p:sp>
        <p:nvSpPr>
          <p:cNvPr id="21" name="TextBox 20"/>
          <p:cNvSpPr txBox="1"/>
          <p:nvPr/>
        </p:nvSpPr>
        <p:spPr>
          <a:xfrm>
            <a:off x="5381362" y="4479504"/>
            <a:ext cx="954107"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rPr>
              <a:t>黑洞 </a:t>
            </a:r>
          </a:p>
        </p:txBody>
      </p:sp>
      <p:sp>
        <p:nvSpPr>
          <p:cNvPr id="22" name="TextBox 21"/>
          <p:cNvSpPr txBox="1"/>
          <p:nvPr/>
        </p:nvSpPr>
        <p:spPr>
          <a:xfrm>
            <a:off x="4733290" y="5085185"/>
            <a:ext cx="1877437"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rPr>
              <a:t>宇宙线起源 </a:t>
            </a:r>
          </a:p>
        </p:txBody>
      </p:sp>
      <p:sp>
        <p:nvSpPr>
          <p:cNvPr id="23" name="TextBox 22"/>
          <p:cNvSpPr txBox="1"/>
          <p:nvPr/>
        </p:nvSpPr>
        <p:spPr>
          <a:xfrm>
            <a:off x="800547" y="3759424"/>
            <a:ext cx="126188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CC0000"/>
                </a:solidFill>
                <a:effectLst/>
                <a:uLnTx/>
                <a:uFillTx/>
                <a:latin typeface="黑体" panose="02010609060101010101" pitchFamily="49" charset="-122"/>
                <a:ea typeface="黑体" panose="02010609060101010101" pitchFamily="49" charset="-122"/>
              </a:rPr>
              <a:t>味物理 </a:t>
            </a:r>
          </a:p>
        </p:txBody>
      </p:sp>
      <p:sp>
        <p:nvSpPr>
          <p:cNvPr id="24" name="TextBox 23"/>
          <p:cNvSpPr txBox="1"/>
          <p:nvPr/>
        </p:nvSpPr>
        <p:spPr>
          <a:xfrm>
            <a:off x="772850" y="4479504"/>
            <a:ext cx="1877437"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CC0000"/>
                </a:solidFill>
                <a:effectLst/>
                <a:uLnTx/>
                <a:uFillTx/>
                <a:latin typeface="黑体" panose="02010609060101010101" pitchFamily="49" charset="-122"/>
                <a:ea typeface="黑体" panose="02010609060101010101" pitchFamily="49" charset="-122"/>
              </a:rPr>
              <a:t>中微子物理 </a:t>
            </a:r>
          </a:p>
        </p:txBody>
      </p:sp>
      <p:sp>
        <p:nvSpPr>
          <p:cNvPr id="25" name="TextBox 24"/>
          <p:cNvSpPr txBox="1"/>
          <p:nvPr/>
        </p:nvSpPr>
        <p:spPr>
          <a:xfrm>
            <a:off x="1233166" y="5052342"/>
            <a:ext cx="156966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CC0000"/>
                </a:solidFill>
                <a:effectLst/>
                <a:uLnTx/>
                <a:uFillTx/>
                <a:latin typeface="黑体" panose="02010609060101010101" pitchFamily="49" charset="-122"/>
                <a:ea typeface="黑体" panose="02010609060101010101" pitchFamily="49" charset="-122"/>
              </a:rPr>
              <a:t>质子衰变 </a:t>
            </a:r>
          </a:p>
        </p:txBody>
      </p:sp>
      <p:sp>
        <p:nvSpPr>
          <p:cNvPr id="26" name="TextBox 25"/>
          <p:cNvSpPr txBox="1"/>
          <p:nvPr/>
        </p:nvSpPr>
        <p:spPr>
          <a:xfrm>
            <a:off x="3029485" y="3039344"/>
            <a:ext cx="141577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rPr>
              <a:t>宇宙起源</a:t>
            </a:r>
          </a:p>
        </p:txBody>
      </p:sp>
      <p:sp>
        <p:nvSpPr>
          <p:cNvPr id="27" name="TextBox 26"/>
          <p:cNvSpPr txBox="1"/>
          <p:nvPr/>
        </p:nvSpPr>
        <p:spPr>
          <a:xfrm>
            <a:off x="2789074" y="3471392"/>
            <a:ext cx="203132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rPr>
              <a:t>自然力的统一</a:t>
            </a:r>
          </a:p>
        </p:txBody>
      </p:sp>
      <p:sp>
        <p:nvSpPr>
          <p:cNvPr id="28" name="TextBox 27"/>
          <p:cNvSpPr txBox="1"/>
          <p:nvPr/>
        </p:nvSpPr>
        <p:spPr>
          <a:xfrm>
            <a:off x="3193245" y="3975448"/>
            <a:ext cx="110799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rPr>
              <a:t>新物理</a:t>
            </a:r>
          </a:p>
        </p:txBody>
      </p:sp>
      <p:sp>
        <p:nvSpPr>
          <p:cNvPr id="2" name="文本框 1"/>
          <p:cNvSpPr txBox="1"/>
          <p:nvPr/>
        </p:nvSpPr>
        <p:spPr>
          <a:xfrm>
            <a:off x="7022348" y="103858"/>
            <a:ext cx="335752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66"/>
                </a:solidFill>
                <a:effectLst/>
                <a:uLnTx/>
                <a:uFillTx/>
                <a:latin typeface="Calibri" panose="020F0502020204030204" pitchFamily="34" charset="0"/>
              </a:rPr>
              <a:t>After the discovery of Higgs …</a:t>
            </a:r>
            <a:endParaRPr kumimoji="0" lang="zh-CN" altLang="en-US" sz="2000" b="1" i="0" u="none" strike="noStrike" kern="0" cap="none" spc="0" normalizeH="0" baseline="0" noProof="0" dirty="0">
              <a:ln>
                <a:noFill/>
              </a:ln>
              <a:solidFill>
                <a:srgbClr val="FFFF66"/>
              </a:solidFill>
              <a:effectLst/>
              <a:uLnTx/>
              <a:uFillTx/>
              <a:latin typeface="Calibri" panose="020F0502020204030204" pitchFamily="34" charset="0"/>
            </a:endParaRPr>
          </a:p>
        </p:txBody>
      </p:sp>
      <p:sp>
        <p:nvSpPr>
          <p:cNvPr id="29" name="TextBox 22"/>
          <p:cNvSpPr txBox="1"/>
          <p:nvPr/>
        </p:nvSpPr>
        <p:spPr>
          <a:xfrm>
            <a:off x="1828047" y="5631631"/>
            <a:ext cx="1579278"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CC0000"/>
                </a:solidFill>
                <a:effectLst/>
                <a:uLnTx/>
                <a:uFillTx/>
                <a:latin typeface="黑体" panose="02010609060101010101" pitchFamily="49" charset="-122"/>
                <a:ea typeface="黑体" panose="02010609060101010101" pitchFamily="49" charset="-122"/>
              </a:rPr>
              <a:t>非微扰</a:t>
            </a:r>
            <a:r>
              <a:rPr kumimoji="0" lang="en-US" altLang="zh-CN" sz="2400" b="1" i="0" u="none" strike="noStrike" kern="0" cap="none" spc="0" normalizeH="0" baseline="0" noProof="0" dirty="0">
                <a:ln>
                  <a:noFill/>
                </a:ln>
                <a:solidFill>
                  <a:srgbClr val="CC0000"/>
                </a:solidFill>
                <a:effectLst/>
                <a:uLnTx/>
                <a:uFillTx/>
                <a:latin typeface="黑体" panose="02010609060101010101" pitchFamily="49" charset="-122"/>
                <a:ea typeface="黑体" panose="02010609060101010101" pitchFamily="49" charset="-122"/>
              </a:rPr>
              <a:t>QCD</a:t>
            </a:r>
            <a:endParaRPr kumimoji="0" lang="zh-CN" altLang="en-US" sz="2400" b="1" i="0" u="none" strike="noStrike" kern="0" cap="none" spc="0" normalizeH="0" baseline="0" noProof="0" dirty="0">
              <a:ln>
                <a:noFill/>
              </a:ln>
              <a:solidFill>
                <a:srgbClr val="CC0000"/>
              </a:solidFill>
              <a:effectLst/>
              <a:uLnTx/>
              <a:uFillTx/>
              <a:latin typeface="黑体" panose="02010609060101010101" pitchFamily="49" charset="-122"/>
              <a:ea typeface="黑体" panose="02010609060101010101" pitchFamily="49" charset="-122"/>
            </a:endParaRPr>
          </a:p>
        </p:txBody>
      </p:sp>
      <p:sp>
        <p:nvSpPr>
          <p:cNvPr id="3" name="矩形 2"/>
          <p:cNvSpPr/>
          <p:nvPr/>
        </p:nvSpPr>
        <p:spPr>
          <a:xfrm>
            <a:off x="6610727" y="855727"/>
            <a:ext cx="5349044" cy="4985980"/>
          </a:xfrm>
          <a:prstGeom prst="rect">
            <a:avLst/>
          </a:prstGeom>
        </p:spPr>
        <p:txBody>
          <a:bodyPr wrap="square">
            <a:spAutoFit/>
          </a:bodyPr>
          <a:lstStyle/>
          <a:p>
            <a:pPr marL="0" marR="0" lvl="1" indent="0" defTabSz="914400" eaLnBrk="1" fontAlgn="auto" latinLnBrk="0" hangingPunct="1">
              <a:lnSpc>
                <a:spcPct val="100000"/>
              </a:lnSpc>
              <a:spcBef>
                <a:spcPts val="600"/>
              </a:spcBef>
              <a:spcAft>
                <a:spcPts val="0"/>
              </a:spcAft>
              <a:buClrTx/>
              <a:buSzTx/>
              <a:buFontTx/>
              <a:buNone/>
              <a:tabLst/>
              <a:defRPr/>
            </a:pPr>
            <a:r>
              <a:rPr kumimoji="0" lang="zh-CN" altLang="en-US" sz="2400" b="1" i="0" u="none" strike="noStrike" kern="0" cap="none" spc="0" normalizeH="0" baseline="0" noProof="0" dirty="0">
                <a:ln>
                  <a:noFill/>
                </a:ln>
                <a:solidFill>
                  <a:schemeClr val="bg1">
                    <a:lumMod val="95000"/>
                  </a:schemeClr>
                </a:solidFill>
                <a:effectLst/>
                <a:uLnTx/>
                <a:uFillTx/>
              </a:rPr>
              <a:t>我们知道的：</a:t>
            </a:r>
            <a:endParaRPr kumimoji="0" lang="en-US" altLang="zh-CN" sz="2400" b="1" i="0" u="none" strike="noStrike" kern="0" cap="none" spc="0" normalizeH="0" baseline="0" noProof="0" dirty="0">
              <a:ln>
                <a:noFill/>
              </a:ln>
              <a:solidFill>
                <a:schemeClr val="bg1">
                  <a:lumMod val="95000"/>
                </a:schemeClr>
              </a:solidFill>
              <a:effectLst/>
              <a:uLnTx/>
              <a:uFillTx/>
            </a:endParaRPr>
          </a:p>
          <a:p>
            <a:pPr marL="0" marR="0" lvl="1" indent="0" defTabSz="914400" eaLnBrk="1" fontAlgn="auto" latinLnBrk="0" hangingPunct="1">
              <a:lnSpc>
                <a:spcPct val="100000"/>
              </a:lnSpc>
              <a:spcBef>
                <a:spcPts val="600"/>
              </a:spcBef>
              <a:spcAft>
                <a:spcPts val="0"/>
              </a:spcAft>
              <a:buClrTx/>
              <a:buSzTx/>
              <a:buFontTx/>
              <a:buNone/>
              <a:tabLst/>
              <a:defRPr/>
            </a:pPr>
            <a:r>
              <a:rPr kumimoji="0" lang="en-US" altLang="zh-CN" sz="2000" b="1" i="0" u="none" strike="noStrike" kern="0" cap="none" spc="0" normalizeH="0" baseline="0" noProof="0" dirty="0">
                <a:ln>
                  <a:noFill/>
                </a:ln>
                <a:solidFill>
                  <a:srgbClr val="FFFF00"/>
                </a:solidFill>
                <a:effectLst/>
                <a:uLnTx/>
                <a:uFillTx/>
              </a:rPr>
              <a:t>	</a:t>
            </a:r>
            <a:r>
              <a:rPr kumimoji="0" lang="zh-CN" altLang="en-US" sz="2000" b="1" i="0" u="none" strike="noStrike" kern="0" cap="none" spc="0" normalizeH="0" baseline="0" noProof="0" dirty="0">
                <a:ln>
                  <a:noFill/>
                </a:ln>
                <a:solidFill>
                  <a:srgbClr val="FFFF00"/>
                </a:solidFill>
                <a:effectLst/>
                <a:uLnTx/>
                <a:uFillTx/>
              </a:rPr>
              <a:t>粒子物理标准模型虽然很成功，但它只是低能标下的一个有效理论。</a:t>
            </a:r>
            <a:endParaRPr kumimoji="0" lang="en-US" altLang="zh-CN" sz="2000" b="1" i="0" u="none" strike="noStrike" kern="0" cap="none" spc="0" normalizeH="0" baseline="0" noProof="0" dirty="0">
              <a:ln>
                <a:noFill/>
              </a:ln>
              <a:solidFill>
                <a:srgbClr val="FFFF00"/>
              </a:solidFill>
              <a:effectLst/>
              <a:uLnTx/>
              <a:uFillTx/>
            </a:endParaRPr>
          </a:p>
          <a:p>
            <a:pPr marL="0" marR="0" lvl="1" indent="0" defTabSz="914400" eaLnBrk="1" fontAlgn="auto" latinLnBrk="0" hangingPunct="1">
              <a:lnSpc>
                <a:spcPct val="100000"/>
              </a:lnSpc>
              <a:spcBef>
                <a:spcPts val="1200"/>
              </a:spcBef>
              <a:spcAft>
                <a:spcPts val="0"/>
              </a:spcAft>
              <a:buClrTx/>
              <a:buSzTx/>
              <a:buFontTx/>
              <a:buNone/>
              <a:tabLst/>
              <a:defRPr/>
            </a:pPr>
            <a:r>
              <a:rPr kumimoji="0" lang="zh-CN" altLang="en-US" sz="2400" b="1" i="0" u="none" strike="noStrike" kern="0" cap="none" spc="0" normalizeH="0" baseline="0" noProof="0" dirty="0">
                <a:ln>
                  <a:noFill/>
                </a:ln>
                <a:solidFill>
                  <a:schemeClr val="bg1">
                    <a:lumMod val="95000"/>
                  </a:schemeClr>
                </a:solidFill>
                <a:effectLst/>
                <a:uLnTx/>
                <a:uFillTx/>
              </a:rPr>
              <a:t>我们不知道的：</a:t>
            </a:r>
            <a:endParaRPr kumimoji="0" lang="en-US" altLang="zh-CN" sz="2400" b="1" i="0" u="none" strike="noStrike" kern="0" cap="none" spc="0" normalizeH="0" baseline="0" noProof="0" dirty="0">
              <a:ln>
                <a:noFill/>
              </a:ln>
              <a:solidFill>
                <a:schemeClr val="bg1">
                  <a:lumMod val="95000"/>
                </a:schemeClr>
              </a:solidFill>
              <a:effectLst/>
              <a:uLnTx/>
              <a:uFillTx/>
            </a:endParaRPr>
          </a:p>
          <a:p>
            <a:pPr marL="914400" marR="0" lvl="1" indent="-457200" defTabSz="914400" eaLnBrk="1" fontAlgn="auto" latinLnBrk="0" hangingPunct="1">
              <a:lnSpc>
                <a:spcPct val="100000"/>
              </a:lnSpc>
              <a:spcBef>
                <a:spcPts val="600"/>
              </a:spcBef>
              <a:spcAft>
                <a:spcPts val="0"/>
              </a:spcAft>
              <a:buClrTx/>
              <a:buSzTx/>
              <a:buFont typeface="+mj-lt"/>
              <a:buAutoNum type="arabicPeriod"/>
              <a:tabLst/>
              <a:defRPr/>
            </a:pPr>
            <a:r>
              <a:rPr kumimoji="0" lang="en-US" altLang="zh-CN" sz="2000" b="1" i="0" u="none" strike="noStrike" kern="0" cap="none" spc="0" normalizeH="0" baseline="0" noProof="0" dirty="0">
                <a:ln>
                  <a:noFill/>
                </a:ln>
                <a:solidFill>
                  <a:srgbClr val="FFFF00"/>
                </a:solidFill>
                <a:effectLst/>
                <a:uLnTx/>
                <a:uFillTx/>
              </a:rPr>
              <a:t>Higgs</a:t>
            </a:r>
            <a:r>
              <a:rPr kumimoji="0" lang="zh-CN" altLang="en-US" sz="2000" b="1" i="0" u="none" strike="noStrike" kern="0" cap="none" spc="0" normalizeH="0" baseline="0" noProof="0" dirty="0">
                <a:ln>
                  <a:noFill/>
                </a:ln>
                <a:solidFill>
                  <a:srgbClr val="FFFF00"/>
                </a:solidFill>
                <a:effectLst/>
                <a:uLnTx/>
                <a:uFillTx/>
              </a:rPr>
              <a:t>粒子是否是基本粒子？</a:t>
            </a:r>
            <a:endParaRPr kumimoji="0" lang="en-US" altLang="zh-CN" sz="2000" b="1" i="0" u="none" strike="noStrike" kern="0" cap="none" spc="0" normalizeH="0" baseline="0" noProof="0" dirty="0">
              <a:ln>
                <a:noFill/>
              </a:ln>
              <a:solidFill>
                <a:srgbClr val="FFFF00"/>
              </a:solidFill>
              <a:effectLst/>
              <a:uLnTx/>
              <a:uFillTx/>
            </a:endParaRPr>
          </a:p>
          <a:p>
            <a:pPr marL="914400" marR="0" lvl="1" indent="-457200" defTabSz="914400" eaLnBrk="1" fontAlgn="auto" latinLnBrk="0" hangingPunct="1">
              <a:lnSpc>
                <a:spcPct val="100000"/>
              </a:lnSpc>
              <a:spcBef>
                <a:spcPts val="600"/>
              </a:spcBef>
              <a:spcAft>
                <a:spcPts val="0"/>
              </a:spcAft>
              <a:buClrTx/>
              <a:buSzTx/>
              <a:buFont typeface="+mj-lt"/>
              <a:buAutoNum type="arabicPeriod"/>
              <a:tabLst/>
              <a:defRPr/>
            </a:pPr>
            <a:r>
              <a:rPr kumimoji="0" lang="en-US" altLang="zh-CN" sz="2000" b="1" i="0" u="none" strike="noStrike" kern="0" cap="none" spc="0" normalizeH="0" baseline="0" noProof="0" dirty="0">
                <a:ln>
                  <a:noFill/>
                </a:ln>
                <a:solidFill>
                  <a:srgbClr val="FFFF00"/>
                </a:solidFill>
                <a:effectLst/>
                <a:uLnTx/>
                <a:uFillTx/>
              </a:rPr>
              <a:t>Higgs</a:t>
            </a:r>
            <a:r>
              <a:rPr kumimoji="0" lang="zh-CN" altLang="en-US" sz="2000" b="1" i="0" u="none" strike="noStrike" kern="0" cap="none" spc="0" normalizeH="0" baseline="0" noProof="0" dirty="0">
                <a:ln>
                  <a:noFill/>
                </a:ln>
                <a:solidFill>
                  <a:srgbClr val="FFFF00"/>
                </a:solidFill>
                <a:effectLst/>
                <a:uLnTx/>
                <a:uFillTx/>
              </a:rPr>
              <a:t>粒子的质量起源是什么？</a:t>
            </a:r>
            <a:endParaRPr kumimoji="0" lang="en-US" altLang="zh-CN" sz="2000" b="1" i="0" u="none" strike="noStrike" kern="0" cap="none" spc="0" normalizeH="0" baseline="0" noProof="0" dirty="0">
              <a:ln>
                <a:noFill/>
              </a:ln>
              <a:solidFill>
                <a:srgbClr val="FFFF00"/>
              </a:solidFill>
              <a:effectLst/>
              <a:uLnTx/>
              <a:uFillTx/>
            </a:endParaRPr>
          </a:p>
          <a:p>
            <a:pPr marL="914400" marR="0" lvl="1" indent="-457200" defTabSz="914400" eaLnBrk="1" fontAlgn="auto" latinLnBrk="0" hangingPunct="1">
              <a:lnSpc>
                <a:spcPct val="100000"/>
              </a:lnSpc>
              <a:spcBef>
                <a:spcPts val="600"/>
              </a:spcBef>
              <a:spcAft>
                <a:spcPts val="0"/>
              </a:spcAft>
              <a:buClrTx/>
              <a:buSzTx/>
              <a:buFont typeface="+mj-lt"/>
              <a:buAutoNum type="arabicPeriod"/>
              <a:tabLst/>
              <a:defRPr/>
            </a:pPr>
            <a:r>
              <a:rPr kumimoji="0" lang="en-US" altLang="zh-CN" sz="2000" b="1" i="0" u="none" strike="noStrike" kern="0" cap="none" spc="0" normalizeH="0" baseline="0" noProof="0" dirty="0">
                <a:ln>
                  <a:noFill/>
                </a:ln>
                <a:solidFill>
                  <a:srgbClr val="FFFF00"/>
                </a:solidFill>
                <a:effectLst/>
                <a:uLnTx/>
                <a:uFillTx/>
              </a:rPr>
              <a:t>Higgs</a:t>
            </a:r>
            <a:r>
              <a:rPr kumimoji="0" lang="zh-CN" altLang="en-US" sz="2000" b="1" i="0" u="none" strike="noStrike" kern="0" cap="none" spc="0" normalizeH="0" baseline="0" noProof="0" dirty="0">
                <a:ln>
                  <a:noFill/>
                </a:ln>
                <a:solidFill>
                  <a:srgbClr val="FFFF00"/>
                </a:solidFill>
                <a:effectLst/>
                <a:uLnTx/>
                <a:uFillTx/>
              </a:rPr>
              <a:t>粒子与宇宙起源有怎样的联系？</a:t>
            </a:r>
            <a:r>
              <a:rPr kumimoji="0" lang="en-US" altLang="zh-CN" sz="2000" b="1" i="0" u="none" strike="noStrike" kern="0" cap="none" spc="0" normalizeH="0" baseline="0" noProof="0" dirty="0">
                <a:ln>
                  <a:noFill/>
                </a:ln>
                <a:solidFill>
                  <a:srgbClr val="FFFF00"/>
                </a:solidFill>
                <a:effectLst/>
                <a:uLnTx/>
                <a:uFillTx/>
              </a:rPr>
              <a:t> </a:t>
            </a:r>
          </a:p>
          <a:p>
            <a:pPr marL="914400" marR="0" lvl="1" indent="-457200" defTabSz="914400" eaLnBrk="1" fontAlgn="auto" latinLnBrk="0" hangingPunct="1">
              <a:lnSpc>
                <a:spcPct val="100000"/>
              </a:lnSpc>
              <a:spcBef>
                <a:spcPts val="600"/>
              </a:spcBef>
              <a:spcAft>
                <a:spcPts val="0"/>
              </a:spcAft>
              <a:buClrTx/>
              <a:buSzTx/>
              <a:buFont typeface="+mj-lt"/>
              <a:buAutoNum type="arabicPeriod"/>
              <a:tabLst/>
              <a:defRPr/>
            </a:pPr>
            <a:r>
              <a:rPr kumimoji="0" lang="en-US" altLang="zh-CN" sz="2000" b="1" i="0" u="none" strike="noStrike" kern="0" cap="none" spc="0" normalizeH="0" baseline="0" noProof="0" dirty="0">
                <a:ln>
                  <a:noFill/>
                </a:ln>
                <a:solidFill>
                  <a:srgbClr val="FFFF00"/>
                </a:solidFill>
                <a:effectLst/>
                <a:uLnTx/>
                <a:uFillTx/>
              </a:rPr>
              <a:t>Higgs</a:t>
            </a:r>
            <a:r>
              <a:rPr kumimoji="0" lang="zh-CN" altLang="en-US" sz="2000" b="1" i="0" u="none" strike="noStrike" kern="0" cap="none" spc="0" normalizeH="0" baseline="0" noProof="0" dirty="0">
                <a:ln>
                  <a:noFill/>
                </a:ln>
                <a:solidFill>
                  <a:srgbClr val="FFFF00"/>
                </a:solidFill>
                <a:effectLst/>
                <a:uLnTx/>
                <a:uFillTx/>
              </a:rPr>
              <a:t>如何与暗物质粒子发生相互作用？</a:t>
            </a:r>
            <a:endParaRPr kumimoji="0" lang="en-US" altLang="zh-CN" sz="2000" b="1" i="0" u="none" strike="noStrike" kern="0" cap="none" spc="0" normalizeH="0" baseline="0" noProof="0" dirty="0">
              <a:ln>
                <a:noFill/>
              </a:ln>
              <a:solidFill>
                <a:srgbClr val="FFFF00"/>
              </a:solidFill>
              <a:effectLst/>
              <a:uLnTx/>
              <a:uFillTx/>
            </a:endParaRPr>
          </a:p>
          <a:p>
            <a:pPr marL="914400" marR="0" lvl="1" indent="-457200" defTabSz="914400" eaLnBrk="1" fontAlgn="auto" latinLnBrk="0" hangingPunct="1">
              <a:lnSpc>
                <a:spcPct val="100000"/>
              </a:lnSpc>
              <a:spcBef>
                <a:spcPts val="600"/>
              </a:spcBef>
              <a:spcAft>
                <a:spcPts val="0"/>
              </a:spcAft>
              <a:buClrTx/>
              <a:buSzTx/>
              <a:buFont typeface="+mj-lt"/>
              <a:buAutoNum type="arabicPeriod"/>
              <a:tabLst/>
              <a:defRPr/>
            </a:pPr>
            <a:r>
              <a:rPr kumimoji="0" lang="zh-CN" altLang="en-US" sz="2000" b="1" i="0" u="none" strike="noStrike" kern="0" cap="none" spc="0" normalizeH="0" baseline="0" noProof="0" dirty="0">
                <a:ln>
                  <a:noFill/>
                </a:ln>
                <a:solidFill>
                  <a:srgbClr val="FFFF00"/>
                </a:solidFill>
                <a:effectLst/>
                <a:uLnTx/>
                <a:uFillTx/>
              </a:rPr>
              <a:t>粒子物理标准模型如何与引力自洽统一？</a:t>
            </a:r>
            <a:endParaRPr kumimoji="0" lang="en-US" altLang="zh-CN" sz="2000" b="1" i="0" u="none" strike="noStrike" kern="0" cap="none" spc="0" normalizeH="0" baseline="0" noProof="0" dirty="0">
              <a:ln>
                <a:noFill/>
              </a:ln>
              <a:solidFill>
                <a:srgbClr val="FFFF00"/>
              </a:solidFill>
              <a:effectLst/>
              <a:uLnTx/>
              <a:uFillTx/>
            </a:endParaRPr>
          </a:p>
          <a:p>
            <a:pPr marL="914400" marR="0" lvl="1" indent="-457200" defTabSz="914400" eaLnBrk="1" fontAlgn="auto" latinLnBrk="0" hangingPunct="1">
              <a:lnSpc>
                <a:spcPct val="100000"/>
              </a:lnSpc>
              <a:spcBef>
                <a:spcPts val="600"/>
              </a:spcBef>
              <a:spcAft>
                <a:spcPts val="0"/>
              </a:spcAft>
              <a:buClrTx/>
              <a:buSzTx/>
              <a:buFont typeface="+mj-lt"/>
              <a:buAutoNum type="arabicPeriod"/>
              <a:tabLst/>
              <a:defRPr/>
            </a:pPr>
            <a:r>
              <a:rPr kumimoji="0" lang="zh-CN" altLang="en-US" sz="2000" b="1" i="0" u="none" strike="noStrike" kern="0" cap="none" spc="0" normalizeH="0" baseline="0" noProof="0" dirty="0">
                <a:ln>
                  <a:noFill/>
                </a:ln>
                <a:solidFill>
                  <a:srgbClr val="FFFF00"/>
                </a:solidFill>
                <a:effectLst/>
                <a:uLnTx/>
                <a:uFillTx/>
              </a:rPr>
              <a:t>暗能量的本质是什么？</a:t>
            </a:r>
            <a:endParaRPr kumimoji="0" lang="en-US" altLang="zh-CN" sz="2000" b="1" i="0" u="none" strike="noStrike" kern="0" cap="none" spc="0" normalizeH="0" baseline="0" noProof="0" dirty="0">
              <a:ln>
                <a:noFill/>
              </a:ln>
              <a:solidFill>
                <a:srgbClr val="FFFF00"/>
              </a:solidFill>
              <a:effectLst/>
              <a:uLnTx/>
              <a:uFillTx/>
            </a:endParaRPr>
          </a:p>
          <a:p>
            <a:pPr marL="914400" marR="0" lvl="1" indent="-457200" defTabSz="914400" eaLnBrk="1" fontAlgn="auto" latinLnBrk="0" hangingPunct="1">
              <a:lnSpc>
                <a:spcPct val="100000"/>
              </a:lnSpc>
              <a:spcBef>
                <a:spcPts val="600"/>
              </a:spcBef>
              <a:spcAft>
                <a:spcPts val="0"/>
              </a:spcAft>
              <a:buClrTx/>
              <a:buSzTx/>
              <a:buFont typeface="+mj-lt"/>
              <a:buAutoNum type="arabicPeriod"/>
              <a:tabLst/>
              <a:defRPr/>
            </a:pPr>
            <a:r>
              <a:rPr kumimoji="0" lang="zh-CN" altLang="en-US" sz="2000" b="1" i="0" u="none" strike="noStrike" kern="0" cap="none" spc="0" normalizeH="0" baseline="0" noProof="0" dirty="0">
                <a:ln>
                  <a:noFill/>
                </a:ln>
                <a:solidFill>
                  <a:srgbClr val="FFFF00"/>
                </a:solidFill>
                <a:effectLst/>
                <a:uLnTx/>
                <a:uFillTx/>
              </a:rPr>
              <a:t>。。。</a:t>
            </a:r>
            <a:endParaRPr kumimoji="0" lang="en-US" altLang="zh-CN" sz="2000" b="1" i="0" u="none" strike="noStrike" kern="0" cap="none" spc="0" normalizeH="0" baseline="0" noProof="0" dirty="0">
              <a:ln>
                <a:noFill/>
              </a:ln>
              <a:solidFill>
                <a:srgbClr val="FFFF00"/>
              </a:solidFill>
              <a:effectLst/>
              <a:uLnTx/>
              <a:uFillTx/>
            </a:endParaRPr>
          </a:p>
        </p:txBody>
      </p:sp>
    </p:spTree>
    <p:extLst>
      <p:ext uri="{BB962C8B-B14F-4D97-AF65-F5344CB8AC3E}">
        <p14:creationId xmlns:p14="http://schemas.microsoft.com/office/powerpoint/2010/main" val="191497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522740" y="180826"/>
            <a:ext cx="9871757"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ts val="600"/>
              </a:spcAft>
              <a:buClrTx/>
              <a:buSzTx/>
              <a:buFontTx/>
              <a:buNone/>
              <a:tabLst/>
              <a:defRPr/>
            </a:pPr>
            <a:r>
              <a:rPr kumimoji="0" lang="zh-CN" altLang="en-US" sz="2400" b="1" i="0" u="sng" strike="noStrike" kern="0" cap="none" spc="0" normalizeH="0" baseline="0" noProof="0" dirty="0">
                <a:ln>
                  <a:noFill/>
                </a:ln>
                <a:solidFill>
                  <a:srgbClr val="FF0000"/>
                </a:solidFill>
                <a:effectLst/>
                <a:uLnTx/>
                <a:uFillTx/>
                <a:latin typeface="SimHei" pitchFamily="49" charset="-122"/>
                <a:ea typeface="SimHei" pitchFamily="49" charset="-122"/>
              </a:rPr>
              <a:t>量子色动力学</a:t>
            </a:r>
            <a:r>
              <a:rPr kumimoji="0" lang="en-US" altLang="zh-CN" sz="2400" b="1" i="0" u="sng" strike="noStrike" kern="0" cap="none" spc="0" normalizeH="0" baseline="0" noProof="0" dirty="0">
                <a:ln>
                  <a:noFill/>
                </a:ln>
                <a:solidFill>
                  <a:srgbClr val="FF0000"/>
                </a:solidFill>
                <a:effectLst/>
                <a:uLnTx/>
                <a:uFillTx/>
                <a:latin typeface="Calibri" pitchFamily="34" charset="0"/>
                <a:ea typeface="宋体" charset="-122"/>
              </a:rPr>
              <a:t>(Quantum Chromo-Dynamics) </a:t>
            </a:r>
          </a:p>
          <a:p>
            <a:pPr marL="0" marR="0" lvl="0" indent="0" defTabSz="914400" eaLnBrk="1" fontAlgn="base" latinLnBrk="0" hangingPunct="1">
              <a:lnSpc>
                <a:spcPct val="100000"/>
              </a:lnSpc>
              <a:spcBef>
                <a:spcPct val="0"/>
              </a:spcBef>
              <a:spcAft>
                <a:spcPts val="600"/>
              </a:spcAft>
              <a:buClrTx/>
              <a:buSzTx/>
              <a:buFontTx/>
              <a:buNone/>
              <a:tabLst/>
              <a:defRPr/>
            </a:pPr>
            <a:r>
              <a:rPr kumimoji="0" lang="en-US" altLang="zh-CN" sz="2400" b="1" i="0" u="none" strike="noStrike" kern="0" cap="none" spc="0" normalizeH="0" baseline="0" noProof="0" dirty="0">
                <a:ln>
                  <a:noFill/>
                </a:ln>
                <a:solidFill>
                  <a:srgbClr val="FF0000"/>
                </a:solidFill>
                <a:effectLst/>
                <a:uLnTx/>
                <a:uFillTx/>
                <a:latin typeface="Calibri" pitchFamily="34" charset="0"/>
                <a:ea typeface="宋体" charset="-122"/>
              </a:rPr>
              <a:t>-- </a:t>
            </a:r>
            <a:r>
              <a:rPr kumimoji="0" lang="zh-CN" altLang="en-US" sz="2400" b="1" i="0" u="none" strike="noStrike" kern="0" cap="none" spc="0" normalizeH="0" baseline="0" noProof="0" dirty="0">
                <a:ln>
                  <a:noFill/>
                </a:ln>
                <a:solidFill>
                  <a:srgbClr val="FF0000"/>
                </a:solidFill>
                <a:effectLst/>
                <a:uLnTx/>
                <a:uFillTx/>
                <a:latin typeface="Calibri" pitchFamily="34" charset="0"/>
                <a:ea typeface="宋体" charset="-122"/>
              </a:rPr>
              <a:t>目前最成功地描述强相互作用的基本理论   </a:t>
            </a:r>
            <a:endParaRPr kumimoji="0" lang="zh-CN" altLang="en-US" sz="2400" b="1" i="0" u="sng" strike="noStrike" kern="0" cap="none" spc="0" normalizeH="0" baseline="0" noProof="0" dirty="0">
              <a:ln>
                <a:noFill/>
              </a:ln>
              <a:solidFill>
                <a:srgbClr val="FF0000"/>
              </a:solidFill>
              <a:effectLst/>
              <a:uLnTx/>
              <a:uFillTx/>
              <a:latin typeface="Calibri" pitchFamily="34" charset="0"/>
              <a:ea typeface="宋体" charset="-122"/>
            </a:endParaRPr>
          </a:p>
        </p:txBody>
      </p:sp>
      <p:pic>
        <p:nvPicPr>
          <p:cNvPr id="51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88" y="1829189"/>
            <a:ext cx="3713162"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3514200" y="5580451"/>
            <a:ext cx="1790700" cy="523875"/>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0">
                <a:ln>
                  <a:noFill/>
                </a:ln>
                <a:solidFill>
                  <a:srgbClr val="FF0000"/>
                </a:solidFill>
                <a:effectLst/>
                <a:uLnTx/>
                <a:uFillTx/>
                <a:latin typeface="Calibri" pitchFamily="34" charset="0"/>
                <a:ea typeface="宋体" charset="-122"/>
              </a:rPr>
              <a:t>渐近自由  </a:t>
            </a:r>
          </a:p>
        </p:txBody>
      </p:sp>
      <p:sp>
        <p:nvSpPr>
          <p:cNvPr id="5126" name="Text Box 6"/>
          <p:cNvSpPr txBox="1">
            <a:spLocks noChangeArrowheads="1"/>
          </p:cNvSpPr>
          <p:nvPr/>
        </p:nvSpPr>
        <p:spPr bwMode="auto">
          <a:xfrm rot="-5400000">
            <a:off x="-285480" y="3158720"/>
            <a:ext cx="1430337" cy="523875"/>
          </a:xfrm>
          <a:prstGeom prst="rect">
            <a:avLst/>
          </a:prstGeom>
          <a:solidFill>
            <a:schemeClr val="bg1"/>
          </a:solidFill>
          <a:ln w="9525">
            <a:solidFill>
              <a:srgbClr val="00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800" b="1" i="0" u="none" strike="noStrike" kern="0" cap="none" spc="0" normalizeH="0" baseline="0" noProof="0">
                <a:ln>
                  <a:noFill/>
                </a:ln>
                <a:solidFill>
                  <a:srgbClr val="333399"/>
                </a:solidFill>
                <a:effectLst/>
                <a:uLnTx/>
                <a:uFillTx/>
                <a:latin typeface="Calibri" pitchFamily="34" charset="0"/>
                <a:ea typeface="宋体" charset="-122"/>
              </a:rPr>
              <a:t>色禁闭  </a:t>
            </a:r>
          </a:p>
        </p:txBody>
      </p:sp>
      <p:pic>
        <p:nvPicPr>
          <p:cNvPr id="5127" name="Picture 7" descr="resolu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5713" y="1900625"/>
            <a:ext cx="16954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0830" y="180826"/>
            <a:ext cx="3046300" cy="1659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5842" y="384491"/>
            <a:ext cx="842962"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3" name="右箭头 1"/>
          <p:cNvSpPr>
            <a:spLocks noChangeArrowheads="1"/>
          </p:cNvSpPr>
          <p:nvPr/>
        </p:nvSpPr>
        <p:spPr bwMode="auto">
          <a:xfrm>
            <a:off x="1498075" y="5645538"/>
            <a:ext cx="1862138" cy="366712"/>
          </a:xfrm>
          <a:prstGeom prst="rightArrow">
            <a:avLst>
              <a:gd name="adj1" fmla="val 50000"/>
              <a:gd name="adj2" fmla="val 49909"/>
            </a:avLst>
          </a:prstGeom>
          <a:solidFill>
            <a:srgbClr val="FF0000"/>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宋体" charset="-122"/>
            </a:endParaRPr>
          </a:p>
        </p:txBody>
      </p:sp>
      <p:cxnSp>
        <p:nvCxnSpPr>
          <p:cNvPr id="5144" name="直接箭头连接符 3"/>
          <p:cNvCxnSpPr>
            <a:cxnSpLocks noChangeShapeType="1"/>
          </p:cNvCxnSpPr>
          <p:nvPr/>
        </p:nvCxnSpPr>
        <p:spPr bwMode="auto">
          <a:xfrm flipV="1">
            <a:off x="1128188" y="3332550"/>
            <a:ext cx="0" cy="1887538"/>
          </a:xfrm>
          <a:prstGeom prst="straightConnector1">
            <a:avLst/>
          </a:prstGeom>
          <a:noFill/>
          <a:ln w="76200" algn="ctr">
            <a:solidFill>
              <a:srgbClr val="00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45" name="TextBox 4"/>
          <p:cNvSpPr txBox="1">
            <a:spLocks noChangeArrowheads="1"/>
          </p:cNvSpPr>
          <p:nvPr/>
        </p:nvSpPr>
        <p:spPr bwMode="auto">
          <a:xfrm>
            <a:off x="7877117" y="1227453"/>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a:ln>
                  <a:noFill/>
                </a:ln>
                <a:solidFill>
                  <a:srgbClr val="0000FF"/>
                </a:solidFill>
                <a:effectLst/>
                <a:uLnTx/>
                <a:uFillTx/>
                <a:latin typeface="Arial" charset="0"/>
                <a:ea typeface="宋体" charset="-122"/>
              </a:rPr>
              <a:t>2004 </a:t>
            </a:r>
            <a:endParaRPr kumimoji="0" lang="zh-CN" altLang="en-US" sz="1800" b="1" i="0" u="none" strike="noStrike" kern="0" cap="none" spc="0" normalizeH="0" baseline="0" noProof="0">
              <a:ln>
                <a:noFill/>
              </a:ln>
              <a:solidFill>
                <a:srgbClr val="0000FF"/>
              </a:solidFill>
              <a:effectLst/>
              <a:uLnTx/>
              <a:uFillTx/>
              <a:latin typeface="Arial" charset="0"/>
              <a:ea typeface="宋体" charset="-122"/>
            </a:endParaRPr>
          </a:p>
        </p:txBody>
      </p:sp>
      <p:sp>
        <p:nvSpPr>
          <p:cNvPr id="5147" name="灯片编号占位符 2"/>
          <p:cNvSpPr>
            <a:spLocks noGrp="1"/>
          </p:cNvSpPr>
          <p:nvPr>
            <p:ph type="sldNum" sz="quarter" idx="12"/>
          </p:nvPr>
        </p:nvSpPr>
        <p:spPr>
          <a:xfrm>
            <a:off x="9735003" y="6381750"/>
            <a:ext cx="2133600" cy="476250"/>
          </a:xfrm>
          <a:noFill/>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fld id="{8045C2FB-CEC2-4568-B43E-AF1D42E9A86E}" type="slidenum">
              <a:rPr kumimoji="0" lang="zh-CN" altLang="en-GB" sz="1800" b="0" i="0" u="none" strike="noStrike" kern="0" cap="none" spc="0" normalizeH="0" baseline="0" noProof="0">
                <a:ln>
                  <a:noFill/>
                </a:ln>
                <a:solidFill>
                  <a:srgbClr val="000000"/>
                </a:solidFill>
                <a:effectLst/>
                <a:uLnTx/>
                <a:uFillTx/>
                <a:latin typeface="Arial" charset="0"/>
                <a:ea typeface="宋体" charset="-122"/>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GB" altLang="zh-CN" sz="1800" b="0" i="0" u="none" strike="noStrike" kern="0" cap="none" spc="0" normalizeH="0" baseline="0" noProof="0">
              <a:ln>
                <a:noFill/>
              </a:ln>
              <a:solidFill>
                <a:srgbClr val="000000"/>
              </a:solidFill>
              <a:effectLst/>
              <a:uLnTx/>
              <a:uFillTx/>
              <a:latin typeface="Arial" charset="0"/>
              <a:ea typeface="宋体" charset="-122"/>
            </a:endParaRPr>
          </a:p>
        </p:txBody>
      </p:sp>
      <p:sp>
        <p:nvSpPr>
          <p:cNvPr id="2" name="文本框 1"/>
          <p:cNvSpPr txBox="1"/>
          <p:nvPr/>
        </p:nvSpPr>
        <p:spPr>
          <a:xfrm>
            <a:off x="6184818" y="1979161"/>
            <a:ext cx="5783943" cy="707886"/>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FF"/>
                </a:solidFill>
                <a:effectLst/>
                <a:uLnTx/>
                <a:uFillTx/>
              </a:rPr>
              <a:t>Higgs</a:t>
            </a:r>
            <a:r>
              <a:rPr kumimoji="0" lang="zh-CN" altLang="en-US" sz="2000" b="0" i="0" u="none" strike="noStrike" kern="0" cap="none" spc="0" normalizeH="0" baseline="0" noProof="0" dirty="0">
                <a:ln>
                  <a:noFill/>
                </a:ln>
                <a:solidFill>
                  <a:srgbClr val="0000FF"/>
                </a:solidFill>
                <a:effectLst/>
                <a:uLnTx/>
                <a:uFillTx/>
              </a:rPr>
              <a:t>机制使得夸克获得质量，但是不足以解释强子主要的质量来源</a:t>
            </a:r>
          </a:p>
        </p:txBody>
      </p:sp>
      <p:sp>
        <p:nvSpPr>
          <p:cNvPr id="3" name="椭圆 2"/>
          <p:cNvSpPr/>
          <p:nvPr/>
        </p:nvSpPr>
        <p:spPr bwMode="auto">
          <a:xfrm>
            <a:off x="6638617" y="2821164"/>
            <a:ext cx="2086882" cy="2079913"/>
          </a:xfrm>
          <a:prstGeom prst="ellipse">
            <a:avLst/>
          </a:prstGeom>
          <a:solidFill>
            <a:schemeClr val="bg2">
              <a:lumMod val="60000"/>
              <a:lumOff val="4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dirty="0">
              <a:ln>
                <a:noFill/>
              </a:ln>
              <a:solidFill>
                <a:schemeClr val="tx1"/>
              </a:solidFill>
              <a:effectLst/>
              <a:uLnTx/>
              <a:uFillTx/>
              <a:latin typeface="Arial" charset="0"/>
            </a:endParaRPr>
          </a:p>
        </p:txBody>
      </p:sp>
      <p:sp>
        <p:nvSpPr>
          <p:cNvPr id="4" name="弧形 3"/>
          <p:cNvSpPr/>
          <p:nvPr/>
        </p:nvSpPr>
        <p:spPr bwMode="auto">
          <a:xfrm rot="20942678">
            <a:off x="6644599" y="2748548"/>
            <a:ext cx="2074923" cy="2193258"/>
          </a:xfrm>
          <a:prstGeom prst="arc">
            <a:avLst>
              <a:gd name="adj1" fmla="val 20633559"/>
              <a:gd name="adj2" fmla="val 0"/>
            </a:avLst>
          </a:prstGeom>
          <a:solidFill>
            <a:srgbClr val="0000FF"/>
          </a:solidFill>
          <a:ln w="9525"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p:sp>
        <p:nvSpPr>
          <p:cNvPr id="30" name="弧形 29"/>
          <p:cNvSpPr/>
          <p:nvPr/>
        </p:nvSpPr>
        <p:spPr bwMode="auto">
          <a:xfrm rot="19951451">
            <a:off x="6644597" y="2748548"/>
            <a:ext cx="2074923" cy="2193258"/>
          </a:xfrm>
          <a:prstGeom prst="arc">
            <a:avLst>
              <a:gd name="adj1" fmla="val 21314222"/>
              <a:gd name="adj2" fmla="val 0"/>
            </a:avLst>
          </a:prstGeom>
          <a:solidFill>
            <a:srgbClr val="FF0000"/>
          </a:solidFill>
          <a:ln w="9525" cap="flat" cmpd="sng" algn="ctr">
            <a:solidFill>
              <a:schemeClr val="bg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p:sp>
        <p:nvSpPr>
          <p:cNvPr id="5" name="文本框 4"/>
          <p:cNvSpPr txBox="1"/>
          <p:nvPr/>
        </p:nvSpPr>
        <p:spPr>
          <a:xfrm>
            <a:off x="9071058" y="3127440"/>
            <a:ext cx="2646878" cy="123110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zh-CN" altLang="en-US" sz="2400" b="1" i="0" u="none" strike="noStrike" kern="0" cap="none" spc="0" normalizeH="0" baseline="0" noProof="0" dirty="0">
                <a:ln>
                  <a:noFill/>
                </a:ln>
                <a:solidFill>
                  <a:srgbClr val="C00000"/>
                </a:solidFill>
                <a:effectLst/>
                <a:uLnTx/>
                <a:uFillTx/>
              </a:rPr>
              <a:t>质子的质量来源：</a:t>
            </a:r>
            <a:endParaRPr kumimoji="0" lang="en-US" altLang="zh-CN" sz="2400" b="1" i="0" u="none" strike="noStrike" kern="0" cap="none" spc="0" normalizeH="0" baseline="0" noProof="0" dirty="0">
              <a:ln>
                <a:noFill/>
              </a:ln>
              <a:solidFill>
                <a:srgbClr val="C00000"/>
              </a:solidFill>
              <a:effectLst/>
              <a:uLnTx/>
              <a:uFillTx/>
            </a:endParaRPr>
          </a:p>
          <a:p>
            <a:pPr marL="0" marR="0" lvl="0" indent="0" defTabSz="914400" eaLnBrk="1" fontAlgn="auto" latinLnBrk="0" hangingPunct="1">
              <a:lnSpc>
                <a:spcPct val="100000"/>
              </a:lnSpc>
              <a:spcBef>
                <a:spcPts val="0"/>
              </a:spcBef>
              <a:spcAft>
                <a:spcPts val="600"/>
              </a:spcAft>
              <a:buClrTx/>
              <a:buSzTx/>
              <a:buFontTx/>
              <a:buNone/>
              <a:tabLst/>
              <a:defRPr/>
            </a:pPr>
            <a:r>
              <a:rPr kumimoji="0" lang="en-US" altLang="zh-CN" sz="2000" b="0" i="0" u="none" strike="noStrike" kern="0" cap="none" spc="0" normalizeH="0" baseline="0" noProof="0" dirty="0">
                <a:ln>
                  <a:noFill/>
                </a:ln>
                <a:solidFill>
                  <a:srgbClr val="FF0000"/>
                </a:solidFill>
                <a:effectLst/>
                <a:uLnTx/>
                <a:uFillTx/>
              </a:rPr>
              <a:t>Higgs</a:t>
            </a:r>
            <a:r>
              <a:rPr kumimoji="0" lang="zh-CN" altLang="en-US" sz="2000" b="0" i="0" u="none" strike="noStrike" kern="0" cap="none" spc="0" normalizeH="0" baseline="0" noProof="0" dirty="0">
                <a:ln>
                  <a:noFill/>
                </a:ln>
                <a:solidFill>
                  <a:srgbClr val="FF0000"/>
                </a:solidFill>
                <a:effectLst/>
                <a:uLnTx/>
                <a:uFillTx/>
              </a:rPr>
              <a:t>机制：</a:t>
            </a:r>
            <a:r>
              <a:rPr kumimoji="0" lang="en-US" altLang="zh-CN" sz="2000" b="0" i="0" u="none" strike="noStrike" kern="0" cap="none" spc="0" normalizeH="0" baseline="0" noProof="0" dirty="0">
                <a:ln>
                  <a:noFill/>
                </a:ln>
                <a:solidFill>
                  <a:srgbClr val="FF0000"/>
                </a:solidFill>
                <a:effectLst/>
                <a:uLnTx/>
                <a:uFillTx/>
              </a:rPr>
              <a:t>~ 1%</a:t>
            </a:r>
          </a:p>
          <a:p>
            <a:pPr marL="0" marR="0" lvl="0" indent="0" defTabSz="914400" eaLnBrk="1" fontAlgn="auto" latinLnBrk="0" hangingPunct="1">
              <a:lnSpc>
                <a:spcPct val="100000"/>
              </a:lnSpc>
              <a:spcBef>
                <a:spcPts val="0"/>
              </a:spcBef>
              <a:spcAft>
                <a:spcPts val="600"/>
              </a:spcAft>
              <a:buClrTx/>
              <a:buSzTx/>
              <a:buFontTx/>
              <a:buNone/>
              <a:tabLst/>
              <a:defRPr/>
            </a:pPr>
            <a:r>
              <a:rPr kumimoji="0" lang="zh-CN" altLang="en-US" sz="2000" b="0" i="0" u="none" strike="noStrike" kern="0" cap="none" spc="0" normalizeH="0" baseline="0" noProof="0" dirty="0">
                <a:ln>
                  <a:noFill/>
                </a:ln>
                <a:solidFill>
                  <a:schemeClr val="tx1">
                    <a:lumMod val="75000"/>
                    <a:lumOff val="25000"/>
                  </a:schemeClr>
                </a:solidFill>
                <a:effectLst/>
                <a:uLnTx/>
                <a:uFillTx/>
              </a:rPr>
              <a:t>强相互作用：</a:t>
            </a:r>
            <a:r>
              <a:rPr kumimoji="0" lang="en-US" altLang="zh-CN" sz="2000" b="0" i="0" u="none" strike="noStrike" kern="0" cap="none" spc="0" normalizeH="0" baseline="0" noProof="0" dirty="0">
                <a:ln>
                  <a:noFill/>
                </a:ln>
                <a:solidFill>
                  <a:schemeClr val="tx1">
                    <a:lumMod val="75000"/>
                    <a:lumOff val="25000"/>
                  </a:schemeClr>
                </a:solidFill>
                <a:effectLst/>
                <a:uLnTx/>
                <a:uFillTx/>
              </a:rPr>
              <a:t>~ 95% </a:t>
            </a:r>
            <a:endParaRPr kumimoji="0" lang="zh-CN" altLang="en-US" sz="2000" b="0" i="0" u="none" strike="noStrike" kern="0" cap="none" spc="0" normalizeH="0" baseline="0" noProof="0" dirty="0">
              <a:ln>
                <a:noFill/>
              </a:ln>
              <a:solidFill>
                <a:schemeClr val="tx1">
                  <a:lumMod val="75000"/>
                  <a:lumOff val="25000"/>
                </a:schemeClr>
              </a:solidFill>
              <a:effectLst/>
              <a:uLnTx/>
              <a:uFillTx/>
            </a:endParaRPr>
          </a:p>
        </p:txBody>
      </p:sp>
      <mc:AlternateContent xmlns:mc="http://schemas.openxmlformats.org/markup-compatibility/2006" xmlns:a14="http://schemas.microsoft.com/office/drawing/2010/main">
        <mc:Choice Requires="a14">
          <p:sp>
            <p:nvSpPr>
              <p:cNvPr id="11" name="矩形 10"/>
              <p:cNvSpPr/>
              <p:nvPr/>
            </p:nvSpPr>
            <p:spPr>
              <a:xfrm>
                <a:off x="6773867" y="3998348"/>
                <a:ext cx="1942391" cy="427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zh-CN" sz="2000" b="1" i="1" u="none" strike="noStrike" kern="0" cap="none" spc="0" normalizeH="0" baseline="0" noProof="0" smtClean="0">
                            <a:ln>
                              <a:noFill/>
                            </a:ln>
                            <a:solidFill>
                              <a:srgbClr val="C00000"/>
                            </a:solidFill>
                            <a:effectLst/>
                            <a:uLnTx/>
                            <a:uFillTx/>
                            <a:latin typeface="Cambria Math" panose="02040503050406030204" pitchFamily="18" charset="0"/>
                          </a:rPr>
                        </m:ctrlPr>
                      </m:sSubPr>
                      <m:e>
                        <m:r>
                          <a:rPr kumimoji="0" lang="en-US" altLang="zh-CN" sz="2000" b="1" i="1" u="none" strike="noStrike" kern="0" cap="none" spc="0" normalizeH="0" baseline="0" noProof="0">
                            <a:ln>
                              <a:noFill/>
                            </a:ln>
                            <a:solidFill>
                              <a:srgbClr val="C00000"/>
                            </a:solidFill>
                            <a:effectLst/>
                            <a:uLnTx/>
                            <a:uFillTx/>
                            <a:latin typeface="Cambria Math" panose="02040503050406030204" pitchFamily="18" charset="0"/>
                          </a:rPr>
                          <m:t>𝒎</m:t>
                        </m:r>
                      </m:e>
                      <m:sub>
                        <m:r>
                          <a:rPr kumimoji="0" lang="en-US" altLang="zh-CN" sz="2000" b="1" i="1" u="none" strike="noStrike" kern="0" cap="none" spc="0" normalizeH="0" baseline="0" noProof="0">
                            <a:ln>
                              <a:noFill/>
                            </a:ln>
                            <a:solidFill>
                              <a:srgbClr val="C00000"/>
                            </a:solidFill>
                            <a:effectLst/>
                            <a:uLnTx/>
                            <a:uFillTx/>
                            <a:latin typeface="Cambria Math" panose="02040503050406030204" pitchFamily="18" charset="0"/>
                          </a:rPr>
                          <m:t>𝒑</m:t>
                        </m:r>
                      </m:sub>
                    </m:sSub>
                    <m:r>
                      <a:rPr kumimoji="0" lang="en-US" altLang="zh-CN" sz="2000" b="1" i="1" u="none" strike="noStrike" kern="0" cap="none" spc="0" normalizeH="0" baseline="0" noProof="0">
                        <a:ln>
                          <a:noFill/>
                        </a:ln>
                        <a:solidFill>
                          <a:srgbClr val="C00000"/>
                        </a:solidFill>
                        <a:effectLst/>
                        <a:uLnTx/>
                        <a:uFillTx/>
                        <a:latin typeface="Cambria Math" panose="02040503050406030204" pitchFamily="18" charset="0"/>
                      </a:rPr>
                      <m:t>=</m:t>
                    </m:r>
                    <m:r>
                      <a:rPr kumimoji="0" lang="en-US" altLang="zh-CN" sz="2000" b="1" i="1" u="none" strike="noStrike" kern="0" cap="none" spc="0" normalizeH="0" baseline="0" noProof="0">
                        <a:ln>
                          <a:noFill/>
                        </a:ln>
                        <a:solidFill>
                          <a:srgbClr val="C00000"/>
                        </a:solidFill>
                        <a:effectLst/>
                        <a:uLnTx/>
                        <a:uFillTx/>
                        <a:latin typeface="Cambria Math" panose="02040503050406030204" pitchFamily="18" charset="0"/>
                      </a:rPr>
                      <m:t>𝟗𝟑𝟖</m:t>
                    </m:r>
                  </m:oMath>
                </a14:m>
                <a:r>
                  <a:rPr kumimoji="0" lang="zh-CN" altLang="en-US" sz="2000" b="1" i="0" u="none" strike="noStrike" kern="0" cap="none" spc="0" normalizeH="0" baseline="0" noProof="0" dirty="0">
                    <a:ln>
                      <a:noFill/>
                    </a:ln>
                    <a:solidFill>
                      <a:srgbClr val="C00000"/>
                    </a:solidFill>
                    <a:effectLst/>
                    <a:uLnTx/>
                    <a:uFillTx/>
                    <a:latin typeface="Arial" charset="0"/>
                  </a:rPr>
                  <a:t> </a:t>
                </a:r>
                <a:r>
                  <a:rPr kumimoji="0" lang="en-US" altLang="zh-CN" sz="2000" b="1" i="0" u="none" strike="noStrike" kern="0" cap="none" spc="0" normalizeH="0" baseline="0" noProof="0" dirty="0">
                    <a:ln>
                      <a:noFill/>
                    </a:ln>
                    <a:solidFill>
                      <a:srgbClr val="C00000"/>
                    </a:solidFill>
                    <a:effectLst/>
                    <a:uLnTx/>
                    <a:uFillTx/>
                    <a:latin typeface="Arial" charset="0"/>
                  </a:rPr>
                  <a:t>MeV</a:t>
                </a:r>
                <a:endParaRPr kumimoji="0" lang="zh-CN" altLang="en-US" sz="2000" b="0" i="0" u="none" strike="noStrike" kern="0" cap="none" spc="0" normalizeH="0" baseline="0" noProof="0" dirty="0">
                  <a:ln>
                    <a:noFill/>
                  </a:ln>
                  <a:solidFill>
                    <a:srgbClr val="C00000"/>
                  </a:solidFill>
                  <a:effectLst/>
                  <a:uLnTx/>
                  <a:uFillTx/>
                </a:endParaRPr>
              </a:p>
            </p:txBody>
          </p:sp>
        </mc:Choice>
        <mc:Fallback xmlns="">
          <p:sp>
            <p:nvSpPr>
              <p:cNvPr id="11" name="矩形 10"/>
              <p:cNvSpPr>
                <a:spLocks noRot="1" noChangeAspect="1" noMove="1" noResize="1" noEditPoints="1" noAdjustHandles="1" noChangeArrowheads="1" noChangeShapeType="1" noTextEdit="1"/>
              </p:cNvSpPr>
              <p:nvPr/>
            </p:nvSpPr>
            <p:spPr>
              <a:xfrm>
                <a:off x="6773867" y="3998348"/>
                <a:ext cx="1942391" cy="427618"/>
              </a:xfrm>
              <a:prstGeom prst="rect">
                <a:avLst/>
              </a:prstGeom>
              <a:blipFill>
                <a:blip r:embed="rId6"/>
                <a:stretch>
                  <a:fillRect t="-8571" r="-2194" b="-18571"/>
                </a:stretch>
              </a:blipFill>
            </p:spPr>
            <p:txBody>
              <a:bodyPr/>
              <a:lstStyle/>
              <a:p>
                <a:r>
                  <a:rPr lang="zh-CN" altLang="en-US">
                    <a:noFill/>
                  </a:rPr>
                  <a:t> </a:t>
                </a:r>
              </a:p>
            </p:txBody>
          </p:sp>
        </mc:Fallback>
      </mc:AlternateContent>
      <p:sp>
        <p:nvSpPr>
          <p:cNvPr id="39" name="文本框 38"/>
          <p:cNvSpPr txBox="1"/>
          <p:nvPr/>
        </p:nvSpPr>
        <p:spPr>
          <a:xfrm>
            <a:off x="6184818" y="5031721"/>
            <a:ext cx="5783943" cy="707886"/>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000" b="0" i="0" u="none" strike="noStrike" kern="0" cap="none" spc="0" normalizeH="0" baseline="0" noProof="0" dirty="0">
                <a:ln>
                  <a:noFill/>
                </a:ln>
                <a:solidFill>
                  <a:srgbClr val="0000FF"/>
                </a:solidFill>
                <a:effectLst/>
                <a:uLnTx/>
                <a:uFillTx/>
              </a:rPr>
              <a:t>强相互作用如何将夸克胶子束缚在强子内部形成“稳定的”束缚态？</a:t>
            </a:r>
          </a:p>
        </p:txBody>
      </p:sp>
      <p:sp>
        <p:nvSpPr>
          <p:cNvPr id="40" name="文本框 39"/>
          <p:cNvSpPr txBox="1"/>
          <p:nvPr/>
        </p:nvSpPr>
        <p:spPr>
          <a:xfrm>
            <a:off x="6184818" y="5870251"/>
            <a:ext cx="5783943" cy="707886"/>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000" b="0" i="0" u="none" strike="noStrike" kern="0" cap="none" spc="0" normalizeH="0" baseline="0" noProof="0" dirty="0">
                <a:ln>
                  <a:noFill/>
                </a:ln>
                <a:solidFill>
                  <a:srgbClr val="0000FF"/>
                </a:solidFill>
                <a:effectLst/>
                <a:uLnTx/>
                <a:uFillTx/>
              </a:rPr>
              <a:t>“简单的”微观动力学规律如何衍生出复杂的物质形态？</a:t>
            </a:r>
          </a:p>
        </p:txBody>
      </p:sp>
      <p:sp>
        <p:nvSpPr>
          <p:cNvPr id="12" name="文本框 11"/>
          <p:cNvSpPr txBox="1"/>
          <p:nvPr/>
        </p:nvSpPr>
        <p:spPr>
          <a:xfrm>
            <a:off x="1116124" y="1531293"/>
            <a:ext cx="262604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FF"/>
                </a:solidFill>
                <a:effectLst/>
                <a:uLnTx/>
                <a:uFillTx/>
              </a:rPr>
              <a:t>SU(3)</a:t>
            </a:r>
            <a:r>
              <a:rPr kumimoji="0" lang="zh-CN" altLang="en-US" sz="1800" b="0" i="0" u="none" strike="noStrike" kern="0" cap="none" spc="0" normalizeH="0" baseline="0" noProof="0" dirty="0">
                <a:ln>
                  <a:noFill/>
                </a:ln>
                <a:solidFill>
                  <a:srgbClr val="0000FF"/>
                </a:solidFill>
                <a:effectLst/>
                <a:uLnTx/>
                <a:uFillTx/>
              </a:rPr>
              <a:t>非阿贝尔规范理论</a:t>
            </a:r>
          </a:p>
        </p:txBody>
      </p:sp>
    </p:spTree>
    <p:extLst>
      <p:ext uri="{BB962C8B-B14F-4D97-AF65-F5344CB8AC3E}">
        <p14:creationId xmlns:p14="http://schemas.microsoft.com/office/powerpoint/2010/main" val="162650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30" grpId="0" animBg="1"/>
      <p:bldP spid="5" grpId="0"/>
      <p:bldP spid="11" grpId="0"/>
      <p:bldP spid="39" grpId="0"/>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GB" altLang="zh-CN" b="1" u="sng">
                <a:solidFill>
                  <a:schemeClr val="accent2"/>
                </a:solidFill>
                <a:effectLst>
                  <a:outerShdw blurRad="38100" dist="38100" dir="2700000" algn="tl">
                    <a:srgbClr val="C0C0C0"/>
                  </a:outerShdw>
                </a:effectLst>
              </a:rPr>
              <a:t>Outline</a:t>
            </a:r>
          </a:p>
        </p:txBody>
      </p:sp>
      <p:sp>
        <p:nvSpPr>
          <p:cNvPr id="8195" name="Rectangle 3"/>
          <p:cNvSpPr>
            <a:spLocks noGrp="1" noChangeArrowheads="1"/>
          </p:cNvSpPr>
          <p:nvPr>
            <p:ph type="body" idx="1"/>
          </p:nvPr>
        </p:nvSpPr>
        <p:spPr/>
        <p:txBody>
          <a:bodyPr/>
          <a:lstStyle/>
          <a:p>
            <a:pPr marL="457200" indent="-457200">
              <a:lnSpc>
                <a:spcPct val="90000"/>
              </a:lnSpc>
              <a:spcBef>
                <a:spcPct val="35000"/>
              </a:spcBef>
              <a:buFont typeface="+mj-lt"/>
              <a:buAutoNum type="arabicPeriod"/>
            </a:pPr>
            <a:r>
              <a:rPr lang="en-GB" altLang="zh-CN" sz="2400" b="1" dirty="0">
                <a:solidFill>
                  <a:schemeClr val="accent2"/>
                </a:solidFill>
              </a:rPr>
              <a:t>A brief review of hadron physics </a:t>
            </a:r>
          </a:p>
          <a:p>
            <a:pPr marL="457200" indent="-457200">
              <a:lnSpc>
                <a:spcPct val="90000"/>
              </a:lnSpc>
              <a:spcBef>
                <a:spcPct val="35000"/>
              </a:spcBef>
              <a:buFont typeface="+mj-lt"/>
              <a:buAutoNum type="arabicPeriod"/>
            </a:pPr>
            <a:r>
              <a:rPr lang="en-GB" altLang="zh-CN" sz="2400" b="1" dirty="0">
                <a:solidFill>
                  <a:schemeClr val="accent2"/>
                </a:solidFill>
              </a:rPr>
              <a:t>Non-relativistic constituent quark model (NRCQM) for mesons and baryons </a:t>
            </a:r>
          </a:p>
          <a:p>
            <a:pPr marL="457200" indent="-457200">
              <a:lnSpc>
                <a:spcPct val="90000"/>
              </a:lnSpc>
              <a:spcBef>
                <a:spcPct val="35000"/>
              </a:spcBef>
              <a:buFont typeface="+mj-lt"/>
              <a:buAutoNum type="arabicPeriod"/>
            </a:pPr>
            <a:r>
              <a:rPr lang="en-GB" altLang="zh-CN" sz="2400" b="1" dirty="0">
                <a:solidFill>
                  <a:schemeClr val="accent2"/>
                </a:solidFill>
              </a:rPr>
              <a:t>Electromagnetic (EM) and strong interactions of hadrons in the NRCQM</a:t>
            </a:r>
          </a:p>
          <a:p>
            <a:pPr marL="457200" indent="-457200">
              <a:lnSpc>
                <a:spcPct val="90000"/>
              </a:lnSpc>
              <a:spcBef>
                <a:spcPct val="35000"/>
              </a:spcBef>
              <a:buFont typeface="+mj-lt"/>
              <a:buAutoNum type="arabicPeriod"/>
            </a:pPr>
            <a:r>
              <a:rPr lang="en-GB" altLang="zh-CN" sz="2400" b="1" dirty="0">
                <a:solidFill>
                  <a:schemeClr val="accent2"/>
                </a:solidFill>
              </a:rPr>
              <a:t>Quark model with heavy </a:t>
            </a:r>
            <a:r>
              <a:rPr lang="en-GB" altLang="zh-CN" sz="2400" b="1" dirty="0" err="1">
                <a:solidFill>
                  <a:schemeClr val="accent2"/>
                </a:solidFill>
              </a:rPr>
              <a:t>flavors</a:t>
            </a:r>
            <a:endParaRPr lang="en-GB" altLang="zh-CN" sz="2400" b="1" dirty="0">
              <a:solidFill>
                <a:schemeClr val="accent2"/>
              </a:solidFill>
            </a:endParaRPr>
          </a:p>
          <a:p>
            <a:pPr marL="457200" indent="-457200">
              <a:lnSpc>
                <a:spcPct val="90000"/>
              </a:lnSpc>
              <a:spcBef>
                <a:spcPct val="35000"/>
              </a:spcBef>
              <a:buFont typeface="+mj-lt"/>
              <a:buAutoNum type="arabicPeriod"/>
            </a:pPr>
            <a:r>
              <a:rPr lang="en-US" altLang="zh-CN" sz="2400" b="1" dirty="0">
                <a:solidFill>
                  <a:schemeClr val="accent2"/>
                </a:solidFill>
              </a:rPr>
              <a:t>A brief summary</a:t>
            </a:r>
            <a:endParaRPr lang="en-GB" altLang="zh-CN" sz="2400" b="1" dirty="0">
              <a:solidFill>
                <a:schemeClr val="accent2"/>
              </a:solidFill>
            </a:endParaRPr>
          </a:p>
        </p:txBody>
      </p:sp>
      <p:sp>
        <p:nvSpPr>
          <p:cNvPr id="2" name="灯片编号占位符 1"/>
          <p:cNvSpPr>
            <a:spLocks noGrp="1"/>
          </p:cNvSpPr>
          <p:nvPr>
            <p:ph type="sldNum" sz="quarter" idx="12"/>
          </p:nvPr>
        </p:nvSpPr>
        <p:spPr/>
        <p:txBody>
          <a:bodyPr/>
          <a:lstStyle/>
          <a:p>
            <a:fld id="{FA503135-1A1D-47D7-9CE0-1BAD9BFD5DF7}" type="slidenum">
              <a:rPr lang="en-US" altLang="zh-CN" smtClean="0">
                <a:solidFill>
                  <a:srgbClr val="000000"/>
                </a:solidFill>
              </a:rPr>
              <a:pPr/>
              <a:t>2</a:t>
            </a:fld>
            <a:endParaRPr lang="en-US" altLang="zh-CN">
              <a:solidFill>
                <a:srgbClr val="000000"/>
              </a:solidFill>
            </a:endParaRPr>
          </a:p>
        </p:txBody>
      </p:sp>
    </p:spTree>
    <p:extLst>
      <p:ext uri="{BB962C8B-B14F-4D97-AF65-F5344CB8AC3E}">
        <p14:creationId xmlns:p14="http://schemas.microsoft.com/office/powerpoint/2010/main" val="3807662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ext Box 2"/>
          <p:cNvSpPr txBox="1">
            <a:spLocks noChangeArrowheads="1"/>
          </p:cNvSpPr>
          <p:nvPr/>
        </p:nvSpPr>
        <p:spPr bwMode="auto">
          <a:xfrm>
            <a:off x="2279651" y="2852738"/>
            <a:ext cx="6416675" cy="588962"/>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3200" b="1">
                <a:solidFill>
                  <a:srgbClr val="333399"/>
                </a:solidFill>
                <a:ea typeface="宋体" charset="-122"/>
              </a:rPr>
              <a:t>Again: Are quarks real objects? </a:t>
            </a:r>
          </a:p>
        </p:txBody>
      </p:sp>
      <p:sp>
        <p:nvSpPr>
          <p:cNvPr id="2" name="灯片编号占位符 1"/>
          <p:cNvSpPr>
            <a:spLocks noGrp="1"/>
          </p:cNvSpPr>
          <p:nvPr>
            <p:ph type="sldNum" sz="quarter" idx="12"/>
          </p:nvPr>
        </p:nvSpPr>
        <p:spPr/>
        <p:txBody>
          <a:bodyPr/>
          <a:lstStyle/>
          <a:p>
            <a:fld id="{B527D597-F47B-41B3-ADE8-88A1CDF6D9DF}" type="slidenum">
              <a:rPr lang="zh-CN" altLang="en-GB" smtClean="0">
                <a:solidFill>
                  <a:srgbClr val="000000"/>
                </a:solidFill>
              </a:rPr>
              <a:pPr/>
              <a:t>20</a:t>
            </a:fld>
            <a:endParaRPr lang="en-GB" altLang="zh-CN">
              <a:solidFill>
                <a:srgbClr val="000000"/>
              </a:solidFill>
            </a:endParaRPr>
          </a:p>
        </p:txBody>
      </p:sp>
    </p:spTree>
    <p:extLst>
      <p:ext uri="{BB962C8B-B14F-4D97-AF65-F5344CB8AC3E}">
        <p14:creationId xmlns:p14="http://schemas.microsoft.com/office/powerpoint/2010/main" val="1289523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2279651" y="1339850"/>
            <a:ext cx="4537075" cy="2160588"/>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zh-CN" altLang="en-US">
              <a:solidFill>
                <a:srgbClr val="000000"/>
              </a:solidFill>
              <a:ea typeface="宋体" charset="-122"/>
            </a:endParaRPr>
          </a:p>
        </p:txBody>
      </p:sp>
      <p:sp>
        <p:nvSpPr>
          <p:cNvPr id="287747" name="Freeform 3"/>
          <p:cNvSpPr>
            <a:spLocks/>
          </p:cNvSpPr>
          <p:nvPr/>
        </p:nvSpPr>
        <p:spPr bwMode="auto">
          <a:xfrm rot="2419281">
            <a:off x="3432175" y="1733550"/>
            <a:ext cx="757238" cy="757238"/>
          </a:xfrm>
          <a:custGeom>
            <a:avLst/>
            <a:gdLst>
              <a:gd name="T0" fmla="*/ 69 w 568"/>
              <a:gd name="T1" fmla="*/ 522 h 522"/>
              <a:gd name="T2" fmla="*/ 23 w 568"/>
              <a:gd name="T3" fmla="*/ 386 h 522"/>
              <a:gd name="T4" fmla="*/ 205 w 568"/>
              <a:gd name="T5" fmla="*/ 477 h 522"/>
              <a:gd name="T6" fmla="*/ 159 w 568"/>
              <a:gd name="T7" fmla="*/ 296 h 522"/>
              <a:gd name="T8" fmla="*/ 341 w 568"/>
              <a:gd name="T9" fmla="*/ 386 h 522"/>
              <a:gd name="T10" fmla="*/ 250 w 568"/>
              <a:gd name="T11" fmla="*/ 205 h 522"/>
              <a:gd name="T12" fmla="*/ 432 w 568"/>
              <a:gd name="T13" fmla="*/ 296 h 522"/>
              <a:gd name="T14" fmla="*/ 341 w 568"/>
              <a:gd name="T15" fmla="*/ 114 h 522"/>
              <a:gd name="T16" fmla="*/ 522 w 568"/>
              <a:gd name="T17" fmla="*/ 205 h 522"/>
              <a:gd name="T18" fmla="*/ 432 w 568"/>
              <a:gd name="T19" fmla="*/ 23 h 522"/>
              <a:gd name="T20" fmla="*/ 568 w 568"/>
              <a:gd name="T21" fmla="*/ 69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8" h="522">
                <a:moveTo>
                  <a:pt x="69" y="522"/>
                </a:moveTo>
                <a:cubicBezTo>
                  <a:pt x="34" y="457"/>
                  <a:pt x="0" y="393"/>
                  <a:pt x="23" y="386"/>
                </a:cubicBezTo>
                <a:cubicBezTo>
                  <a:pt x="46" y="379"/>
                  <a:pt x="182" y="492"/>
                  <a:pt x="205" y="477"/>
                </a:cubicBezTo>
                <a:cubicBezTo>
                  <a:pt x="228" y="462"/>
                  <a:pt x="136" y="311"/>
                  <a:pt x="159" y="296"/>
                </a:cubicBezTo>
                <a:cubicBezTo>
                  <a:pt x="182" y="281"/>
                  <a:pt x="326" y="401"/>
                  <a:pt x="341" y="386"/>
                </a:cubicBezTo>
                <a:cubicBezTo>
                  <a:pt x="356" y="371"/>
                  <a:pt x="235" y="220"/>
                  <a:pt x="250" y="205"/>
                </a:cubicBezTo>
                <a:cubicBezTo>
                  <a:pt x="265" y="190"/>
                  <a:pt x="417" y="311"/>
                  <a:pt x="432" y="296"/>
                </a:cubicBezTo>
                <a:cubicBezTo>
                  <a:pt x="447" y="281"/>
                  <a:pt x="326" y="129"/>
                  <a:pt x="341" y="114"/>
                </a:cubicBezTo>
                <a:cubicBezTo>
                  <a:pt x="356" y="99"/>
                  <a:pt x="507" y="220"/>
                  <a:pt x="522" y="205"/>
                </a:cubicBezTo>
                <a:cubicBezTo>
                  <a:pt x="537" y="190"/>
                  <a:pt x="424" y="46"/>
                  <a:pt x="432" y="23"/>
                </a:cubicBezTo>
                <a:cubicBezTo>
                  <a:pt x="440" y="0"/>
                  <a:pt x="504" y="34"/>
                  <a:pt x="568" y="69"/>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87748" name="Text Box 4"/>
          <p:cNvSpPr txBox="1">
            <a:spLocks noChangeArrowheads="1"/>
          </p:cNvSpPr>
          <p:nvPr/>
        </p:nvSpPr>
        <p:spPr bwMode="auto">
          <a:xfrm>
            <a:off x="3579814" y="1530350"/>
            <a:ext cx="428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zh-CN" altLang="en-GB" sz="2400" b="1">
                <a:solidFill>
                  <a:srgbClr val="FF0000"/>
                </a:solidFill>
                <a:ea typeface="宋体" charset="-122"/>
                <a:sym typeface="Symbol" pitchFamily="18" charset="2"/>
              </a:rPr>
              <a:t>*</a:t>
            </a:r>
          </a:p>
        </p:txBody>
      </p:sp>
      <p:sp>
        <p:nvSpPr>
          <p:cNvPr id="287749" name="Line 5"/>
          <p:cNvSpPr>
            <a:spLocks noChangeShapeType="1"/>
          </p:cNvSpPr>
          <p:nvPr/>
        </p:nvSpPr>
        <p:spPr bwMode="auto">
          <a:xfrm flipV="1">
            <a:off x="2640014" y="2205039"/>
            <a:ext cx="719137" cy="503237"/>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87750" name="Line 6"/>
          <p:cNvSpPr>
            <a:spLocks noChangeShapeType="1"/>
          </p:cNvSpPr>
          <p:nvPr/>
        </p:nvSpPr>
        <p:spPr bwMode="auto">
          <a:xfrm flipH="1" flipV="1">
            <a:off x="2713038" y="1698626"/>
            <a:ext cx="647700" cy="504825"/>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87751" name="Text Box 7"/>
          <p:cNvSpPr txBox="1">
            <a:spLocks noChangeArrowheads="1"/>
          </p:cNvSpPr>
          <p:nvPr/>
        </p:nvSpPr>
        <p:spPr bwMode="auto">
          <a:xfrm>
            <a:off x="2640014" y="1376364"/>
            <a:ext cx="465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sz="2000" b="1">
                <a:solidFill>
                  <a:srgbClr val="0000FF"/>
                </a:solidFill>
                <a:ea typeface="宋体" charset="-122"/>
              </a:rPr>
              <a:t>e</a:t>
            </a:r>
            <a:r>
              <a:rPr lang="en-GB" altLang="zh-CN" sz="2000" b="1">
                <a:solidFill>
                  <a:srgbClr val="0000FF"/>
                </a:solidFill>
                <a:ea typeface="宋体" charset="-122"/>
                <a:sym typeface="Symbol" pitchFamily="18" charset="2"/>
              </a:rPr>
              <a:t></a:t>
            </a:r>
          </a:p>
        </p:txBody>
      </p:sp>
      <p:sp>
        <p:nvSpPr>
          <p:cNvPr id="287752" name="Rectangle 8"/>
          <p:cNvSpPr>
            <a:spLocks noChangeArrowheads="1"/>
          </p:cNvSpPr>
          <p:nvPr/>
        </p:nvSpPr>
        <p:spPr bwMode="auto">
          <a:xfrm>
            <a:off x="2640014" y="2600326"/>
            <a:ext cx="465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sz="2000" b="1">
                <a:solidFill>
                  <a:srgbClr val="0000FF"/>
                </a:solidFill>
                <a:ea typeface="宋体" charset="-122"/>
              </a:rPr>
              <a:t>e</a:t>
            </a:r>
            <a:r>
              <a:rPr lang="en-GB" altLang="zh-CN" sz="2000" b="1">
                <a:solidFill>
                  <a:srgbClr val="0000FF"/>
                </a:solidFill>
                <a:ea typeface="宋体" charset="-122"/>
                <a:sym typeface="Symbol" pitchFamily="18" charset="2"/>
              </a:rPr>
              <a:t></a:t>
            </a:r>
          </a:p>
        </p:txBody>
      </p:sp>
      <p:sp>
        <p:nvSpPr>
          <p:cNvPr id="287753" name="Freeform 9"/>
          <p:cNvSpPr>
            <a:spLocks/>
          </p:cNvSpPr>
          <p:nvPr/>
        </p:nvSpPr>
        <p:spPr bwMode="auto">
          <a:xfrm rot="672047">
            <a:off x="4295775" y="1700214"/>
            <a:ext cx="431800" cy="719137"/>
          </a:xfrm>
          <a:custGeom>
            <a:avLst/>
            <a:gdLst>
              <a:gd name="T0" fmla="*/ 226 w 272"/>
              <a:gd name="T1" fmla="*/ 0 h 409"/>
              <a:gd name="T2" fmla="*/ 0 w 272"/>
              <a:gd name="T3" fmla="*/ 227 h 409"/>
              <a:gd name="T4" fmla="*/ 272 w 272"/>
              <a:gd name="T5" fmla="*/ 409 h 409"/>
            </a:gdLst>
            <a:ahLst/>
            <a:cxnLst>
              <a:cxn ang="0">
                <a:pos x="T0" y="T1"/>
              </a:cxn>
              <a:cxn ang="0">
                <a:pos x="T2" y="T3"/>
              </a:cxn>
              <a:cxn ang="0">
                <a:pos x="T4" y="T5"/>
              </a:cxn>
            </a:cxnLst>
            <a:rect l="0" t="0" r="r" b="b"/>
            <a:pathLst>
              <a:path w="272" h="409">
                <a:moveTo>
                  <a:pt x="226" y="0"/>
                </a:moveTo>
                <a:lnTo>
                  <a:pt x="0" y="227"/>
                </a:lnTo>
                <a:lnTo>
                  <a:pt x="272" y="409"/>
                </a:lnTo>
              </a:path>
            </a:pathLst>
          </a:custGeom>
          <a:noFill/>
          <a:ln w="381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87754" name="Text Box 10"/>
          <p:cNvSpPr txBox="1">
            <a:spLocks noChangeArrowheads="1"/>
          </p:cNvSpPr>
          <p:nvPr/>
        </p:nvSpPr>
        <p:spPr bwMode="auto">
          <a:xfrm>
            <a:off x="2352675" y="3076576"/>
            <a:ext cx="317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b="1">
                <a:solidFill>
                  <a:srgbClr val="333399"/>
                </a:solidFill>
                <a:latin typeface="Calibri" pitchFamily="34" charset="0"/>
                <a:ea typeface="宋体" charset="-122"/>
              </a:rPr>
              <a:t>Electron-Positron annihilations</a:t>
            </a:r>
            <a:r>
              <a:rPr lang="en-GB" altLang="zh-CN" b="1">
                <a:solidFill>
                  <a:srgbClr val="333399"/>
                </a:solidFill>
                <a:ea typeface="宋体" charset="-122"/>
              </a:rPr>
              <a:t> </a:t>
            </a:r>
          </a:p>
        </p:txBody>
      </p:sp>
      <p:sp>
        <p:nvSpPr>
          <p:cNvPr id="287755" name="Text Box 11"/>
          <p:cNvSpPr txBox="1">
            <a:spLocks noChangeArrowheads="1"/>
          </p:cNvSpPr>
          <p:nvPr/>
        </p:nvSpPr>
        <p:spPr bwMode="auto">
          <a:xfrm>
            <a:off x="2135188" y="260351"/>
            <a:ext cx="80565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sz="2800" b="1">
                <a:solidFill>
                  <a:srgbClr val="0000FF"/>
                </a:solidFill>
                <a:latin typeface="Calibri" pitchFamily="34" charset="0"/>
                <a:ea typeface="宋体" charset="-122"/>
              </a:rPr>
              <a:t>Probe </a:t>
            </a:r>
            <a:r>
              <a:rPr lang="en-GB" altLang="zh-CN" sz="2800" b="1">
                <a:solidFill>
                  <a:srgbClr val="FF0000"/>
                </a:solidFill>
                <a:latin typeface="Calibri" pitchFamily="34" charset="0"/>
                <a:ea typeface="宋体" charset="-122"/>
              </a:rPr>
              <a:t>coloured</a:t>
            </a:r>
            <a:r>
              <a:rPr lang="en-GB" altLang="zh-CN" sz="2800" b="1">
                <a:solidFill>
                  <a:srgbClr val="0000FF"/>
                </a:solidFill>
                <a:latin typeface="Calibri" pitchFamily="34" charset="0"/>
                <a:ea typeface="宋体" charset="-122"/>
              </a:rPr>
              <a:t> quarks</a:t>
            </a:r>
            <a:r>
              <a:rPr lang="en-GB" altLang="zh-CN" sz="2800" b="1">
                <a:solidFill>
                  <a:srgbClr val="0000FF"/>
                </a:solidFill>
                <a:latin typeface="Calibri" pitchFamily="34" charset="0"/>
                <a:ea typeface="宋体" charset="-122"/>
                <a:sym typeface="Symbol" pitchFamily="18" charset="2"/>
              </a:rPr>
              <a:t> in electron-positron collisions </a:t>
            </a:r>
          </a:p>
        </p:txBody>
      </p:sp>
      <p:sp>
        <p:nvSpPr>
          <p:cNvPr id="287756" name="Text Box 12"/>
          <p:cNvSpPr txBox="1">
            <a:spLocks noChangeArrowheads="1"/>
          </p:cNvSpPr>
          <p:nvPr/>
        </p:nvSpPr>
        <p:spPr bwMode="auto">
          <a:xfrm>
            <a:off x="4729164" y="1484313"/>
            <a:ext cx="454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400" b="1" i="1">
                <a:solidFill>
                  <a:srgbClr val="333399"/>
                </a:solidFill>
                <a:ea typeface="宋体" charset="-122"/>
              </a:rPr>
              <a:t>q</a:t>
            </a:r>
            <a:r>
              <a:rPr lang="en-US" altLang="zh-CN" sz="2400" b="1">
                <a:solidFill>
                  <a:srgbClr val="333399"/>
                </a:solidFill>
                <a:ea typeface="宋体" charset="-122"/>
              </a:rPr>
              <a:t> </a:t>
            </a:r>
          </a:p>
        </p:txBody>
      </p:sp>
      <p:sp>
        <p:nvSpPr>
          <p:cNvPr id="287757" name="Text Box 13"/>
          <p:cNvSpPr txBox="1">
            <a:spLocks noChangeArrowheads="1"/>
          </p:cNvSpPr>
          <p:nvPr/>
        </p:nvSpPr>
        <p:spPr bwMode="auto">
          <a:xfrm>
            <a:off x="4584701" y="2317750"/>
            <a:ext cx="606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zh-CN" altLang="en-US" sz="2400" b="1">
                <a:solidFill>
                  <a:srgbClr val="333399"/>
                </a:solidFill>
                <a:ea typeface="宋体" charset="-122"/>
                <a:sym typeface="Symbol" pitchFamily="18" charset="2"/>
              </a:rPr>
              <a:t></a:t>
            </a:r>
            <a:r>
              <a:rPr lang="en-US" altLang="zh-CN" sz="2400" b="1" i="1">
                <a:solidFill>
                  <a:srgbClr val="333399"/>
                </a:solidFill>
                <a:ea typeface="宋体" charset="-122"/>
              </a:rPr>
              <a:t>q</a:t>
            </a:r>
            <a:r>
              <a:rPr lang="en-US" altLang="zh-CN" sz="2400" b="1">
                <a:solidFill>
                  <a:srgbClr val="333399"/>
                </a:solidFill>
                <a:ea typeface="宋体" charset="-122"/>
              </a:rPr>
              <a:t> </a:t>
            </a:r>
          </a:p>
        </p:txBody>
      </p:sp>
      <p:sp>
        <p:nvSpPr>
          <p:cNvPr id="287758" name="Oval 14"/>
          <p:cNvSpPr>
            <a:spLocks noChangeArrowheads="1"/>
          </p:cNvSpPr>
          <p:nvPr/>
        </p:nvSpPr>
        <p:spPr bwMode="auto">
          <a:xfrm>
            <a:off x="4224338" y="1987551"/>
            <a:ext cx="144462" cy="14446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87759" name="Text Box 15"/>
          <p:cNvSpPr txBox="1">
            <a:spLocks noChangeArrowheads="1"/>
          </p:cNvSpPr>
          <p:nvPr/>
        </p:nvSpPr>
        <p:spPr bwMode="auto">
          <a:xfrm>
            <a:off x="5448300" y="1916113"/>
            <a:ext cx="1316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400" b="1">
                <a:solidFill>
                  <a:srgbClr val="333399"/>
                </a:solidFill>
                <a:latin typeface="Calibri" pitchFamily="34" charset="0"/>
                <a:ea typeface="宋体" charset="-122"/>
              </a:rPr>
              <a:t>Hadrons </a:t>
            </a:r>
          </a:p>
        </p:txBody>
      </p:sp>
      <p:sp>
        <p:nvSpPr>
          <p:cNvPr id="287760" name="AutoShape 16"/>
          <p:cNvSpPr>
            <a:spLocks/>
          </p:cNvSpPr>
          <p:nvPr/>
        </p:nvSpPr>
        <p:spPr bwMode="auto">
          <a:xfrm>
            <a:off x="5376864" y="1700213"/>
            <a:ext cx="71437" cy="863600"/>
          </a:xfrm>
          <a:prstGeom prst="rightBrace">
            <a:avLst>
              <a:gd name="adj1" fmla="val 100741"/>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87761" name="Text Box 17"/>
          <p:cNvSpPr txBox="1">
            <a:spLocks noChangeArrowheads="1"/>
          </p:cNvSpPr>
          <p:nvPr/>
        </p:nvSpPr>
        <p:spPr bwMode="auto">
          <a:xfrm>
            <a:off x="9515475" y="1557338"/>
            <a:ext cx="611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zh-CN" altLang="en-US" sz="2400" b="1">
                <a:solidFill>
                  <a:srgbClr val="333399"/>
                </a:solidFill>
                <a:ea typeface="宋体" charset="-122"/>
                <a:sym typeface="Symbol" pitchFamily="18" charset="2"/>
              </a:rPr>
              <a:t></a:t>
            </a:r>
            <a:r>
              <a:rPr lang="zh-CN" altLang="en-US" sz="2400" b="1">
                <a:solidFill>
                  <a:srgbClr val="333399"/>
                </a:solidFill>
                <a:ea typeface="宋体" charset="-122"/>
              </a:rPr>
              <a:t> </a:t>
            </a:r>
          </a:p>
        </p:txBody>
      </p:sp>
      <p:sp>
        <p:nvSpPr>
          <p:cNvPr id="287762" name="Text Box 18"/>
          <p:cNvSpPr txBox="1">
            <a:spLocks noChangeArrowheads="1"/>
          </p:cNvSpPr>
          <p:nvPr/>
        </p:nvSpPr>
        <p:spPr bwMode="auto">
          <a:xfrm>
            <a:off x="9480550" y="2395538"/>
            <a:ext cx="611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zh-CN" altLang="en-US" sz="2400" b="1">
                <a:solidFill>
                  <a:srgbClr val="333399"/>
                </a:solidFill>
                <a:ea typeface="宋体" charset="-122"/>
                <a:sym typeface="Symbol" pitchFamily="18" charset="2"/>
              </a:rPr>
              <a:t></a:t>
            </a:r>
            <a:r>
              <a:rPr lang="zh-CN" altLang="en-US" sz="2400" b="1">
                <a:solidFill>
                  <a:srgbClr val="333399"/>
                </a:solidFill>
                <a:ea typeface="宋体" charset="-122"/>
              </a:rPr>
              <a:t> </a:t>
            </a:r>
          </a:p>
        </p:txBody>
      </p:sp>
      <p:sp>
        <p:nvSpPr>
          <p:cNvPr id="287763" name="Freeform 19"/>
          <p:cNvSpPr>
            <a:spLocks/>
          </p:cNvSpPr>
          <p:nvPr/>
        </p:nvSpPr>
        <p:spPr bwMode="auto">
          <a:xfrm rot="2419281">
            <a:off x="8185150" y="1878014"/>
            <a:ext cx="757238" cy="757237"/>
          </a:xfrm>
          <a:custGeom>
            <a:avLst/>
            <a:gdLst>
              <a:gd name="T0" fmla="*/ 69 w 568"/>
              <a:gd name="T1" fmla="*/ 522 h 522"/>
              <a:gd name="T2" fmla="*/ 23 w 568"/>
              <a:gd name="T3" fmla="*/ 386 h 522"/>
              <a:gd name="T4" fmla="*/ 205 w 568"/>
              <a:gd name="T5" fmla="*/ 477 h 522"/>
              <a:gd name="T6" fmla="*/ 159 w 568"/>
              <a:gd name="T7" fmla="*/ 296 h 522"/>
              <a:gd name="T8" fmla="*/ 341 w 568"/>
              <a:gd name="T9" fmla="*/ 386 h 522"/>
              <a:gd name="T10" fmla="*/ 250 w 568"/>
              <a:gd name="T11" fmla="*/ 205 h 522"/>
              <a:gd name="T12" fmla="*/ 432 w 568"/>
              <a:gd name="T13" fmla="*/ 296 h 522"/>
              <a:gd name="T14" fmla="*/ 341 w 568"/>
              <a:gd name="T15" fmla="*/ 114 h 522"/>
              <a:gd name="T16" fmla="*/ 522 w 568"/>
              <a:gd name="T17" fmla="*/ 205 h 522"/>
              <a:gd name="T18" fmla="*/ 432 w 568"/>
              <a:gd name="T19" fmla="*/ 23 h 522"/>
              <a:gd name="T20" fmla="*/ 568 w 568"/>
              <a:gd name="T21" fmla="*/ 69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8" h="522">
                <a:moveTo>
                  <a:pt x="69" y="522"/>
                </a:moveTo>
                <a:cubicBezTo>
                  <a:pt x="34" y="457"/>
                  <a:pt x="0" y="393"/>
                  <a:pt x="23" y="386"/>
                </a:cubicBezTo>
                <a:cubicBezTo>
                  <a:pt x="46" y="379"/>
                  <a:pt x="182" y="492"/>
                  <a:pt x="205" y="477"/>
                </a:cubicBezTo>
                <a:cubicBezTo>
                  <a:pt x="228" y="462"/>
                  <a:pt x="136" y="311"/>
                  <a:pt x="159" y="296"/>
                </a:cubicBezTo>
                <a:cubicBezTo>
                  <a:pt x="182" y="281"/>
                  <a:pt x="326" y="401"/>
                  <a:pt x="341" y="386"/>
                </a:cubicBezTo>
                <a:cubicBezTo>
                  <a:pt x="356" y="371"/>
                  <a:pt x="235" y="220"/>
                  <a:pt x="250" y="205"/>
                </a:cubicBezTo>
                <a:cubicBezTo>
                  <a:pt x="265" y="190"/>
                  <a:pt x="417" y="311"/>
                  <a:pt x="432" y="296"/>
                </a:cubicBezTo>
                <a:cubicBezTo>
                  <a:pt x="447" y="281"/>
                  <a:pt x="326" y="129"/>
                  <a:pt x="341" y="114"/>
                </a:cubicBezTo>
                <a:cubicBezTo>
                  <a:pt x="356" y="99"/>
                  <a:pt x="507" y="220"/>
                  <a:pt x="522" y="205"/>
                </a:cubicBezTo>
                <a:cubicBezTo>
                  <a:pt x="537" y="190"/>
                  <a:pt x="424" y="46"/>
                  <a:pt x="432" y="23"/>
                </a:cubicBezTo>
                <a:cubicBezTo>
                  <a:pt x="440" y="0"/>
                  <a:pt x="504" y="34"/>
                  <a:pt x="568" y="69"/>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87764" name="Text Box 20"/>
          <p:cNvSpPr txBox="1">
            <a:spLocks noChangeArrowheads="1"/>
          </p:cNvSpPr>
          <p:nvPr/>
        </p:nvSpPr>
        <p:spPr bwMode="auto">
          <a:xfrm>
            <a:off x="8332789" y="1674813"/>
            <a:ext cx="428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zh-CN" altLang="en-GB" sz="2400" b="1">
                <a:solidFill>
                  <a:srgbClr val="FF0000"/>
                </a:solidFill>
                <a:ea typeface="宋体" charset="-122"/>
                <a:sym typeface="Symbol" pitchFamily="18" charset="2"/>
              </a:rPr>
              <a:t>*</a:t>
            </a:r>
          </a:p>
        </p:txBody>
      </p:sp>
      <p:sp>
        <p:nvSpPr>
          <p:cNvPr id="287765" name="Line 21"/>
          <p:cNvSpPr>
            <a:spLocks noChangeShapeType="1"/>
          </p:cNvSpPr>
          <p:nvPr/>
        </p:nvSpPr>
        <p:spPr bwMode="auto">
          <a:xfrm flipV="1">
            <a:off x="7392989" y="2349500"/>
            <a:ext cx="719137" cy="503238"/>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87766" name="Line 22"/>
          <p:cNvSpPr>
            <a:spLocks noChangeShapeType="1"/>
          </p:cNvSpPr>
          <p:nvPr/>
        </p:nvSpPr>
        <p:spPr bwMode="auto">
          <a:xfrm flipH="1" flipV="1">
            <a:off x="7466013" y="1843089"/>
            <a:ext cx="647700" cy="504825"/>
          </a:xfrm>
          <a:prstGeom prst="line">
            <a:avLst/>
          </a:prstGeom>
          <a:noFill/>
          <a:ln w="28575">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87767" name="Text Box 23"/>
          <p:cNvSpPr txBox="1">
            <a:spLocks noChangeArrowheads="1"/>
          </p:cNvSpPr>
          <p:nvPr/>
        </p:nvSpPr>
        <p:spPr bwMode="auto">
          <a:xfrm>
            <a:off x="7392989" y="1520826"/>
            <a:ext cx="465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sz="2000" b="1">
                <a:solidFill>
                  <a:srgbClr val="0000FF"/>
                </a:solidFill>
                <a:ea typeface="宋体" charset="-122"/>
              </a:rPr>
              <a:t>e</a:t>
            </a:r>
            <a:r>
              <a:rPr lang="en-GB" altLang="zh-CN" sz="2000" b="1">
                <a:solidFill>
                  <a:srgbClr val="0000FF"/>
                </a:solidFill>
                <a:ea typeface="宋体" charset="-122"/>
                <a:sym typeface="Symbol" pitchFamily="18" charset="2"/>
              </a:rPr>
              <a:t></a:t>
            </a:r>
          </a:p>
        </p:txBody>
      </p:sp>
      <p:sp>
        <p:nvSpPr>
          <p:cNvPr id="287768" name="Rectangle 24"/>
          <p:cNvSpPr>
            <a:spLocks noChangeArrowheads="1"/>
          </p:cNvSpPr>
          <p:nvPr/>
        </p:nvSpPr>
        <p:spPr bwMode="auto">
          <a:xfrm>
            <a:off x="7392989" y="2744789"/>
            <a:ext cx="465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sz="2000" b="1">
                <a:solidFill>
                  <a:srgbClr val="0000FF"/>
                </a:solidFill>
                <a:ea typeface="宋体" charset="-122"/>
              </a:rPr>
              <a:t>e</a:t>
            </a:r>
            <a:r>
              <a:rPr lang="en-GB" altLang="zh-CN" sz="2000" b="1">
                <a:solidFill>
                  <a:srgbClr val="0000FF"/>
                </a:solidFill>
                <a:ea typeface="宋体" charset="-122"/>
                <a:sym typeface="Symbol" pitchFamily="18" charset="2"/>
              </a:rPr>
              <a:t></a:t>
            </a:r>
          </a:p>
        </p:txBody>
      </p:sp>
      <p:sp>
        <p:nvSpPr>
          <p:cNvPr id="287769" name="Freeform 25"/>
          <p:cNvSpPr>
            <a:spLocks/>
          </p:cNvSpPr>
          <p:nvPr/>
        </p:nvSpPr>
        <p:spPr bwMode="auto">
          <a:xfrm rot="672047">
            <a:off x="9048750" y="1844675"/>
            <a:ext cx="431800" cy="719138"/>
          </a:xfrm>
          <a:custGeom>
            <a:avLst/>
            <a:gdLst>
              <a:gd name="T0" fmla="*/ 226 w 272"/>
              <a:gd name="T1" fmla="*/ 0 h 409"/>
              <a:gd name="T2" fmla="*/ 0 w 272"/>
              <a:gd name="T3" fmla="*/ 227 h 409"/>
              <a:gd name="T4" fmla="*/ 272 w 272"/>
              <a:gd name="T5" fmla="*/ 409 h 409"/>
            </a:gdLst>
            <a:ahLst/>
            <a:cxnLst>
              <a:cxn ang="0">
                <a:pos x="T0" y="T1"/>
              </a:cxn>
              <a:cxn ang="0">
                <a:pos x="T2" y="T3"/>
              </a:cxn>
              <a:cxn ang="0">
                <a:pos x="T4" y="T5"/>
              </a:cxn>
            </a:cxnLst>
            <a:rect l="0" t="0" r="r" b="b"/>
            <a:pathLst>
              <a:path w="272" h="409">
                <a:moveTo>
                  <a:pt x="226" y="0"/>
                </a:moveTo>
                <a:lnTo>
                  <a:pt x="0" y="227"/>
                </a:lnTo>
                <a:lnTo>
                  <a:pt x="272" y="409"/>
                </a:lnTo>
              </a:path>
            </a:pathLst>
          </a:custGeom>
          <a:noFill/>
          <a:ln w="381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87770" name="Oval 26"/>
          <p:cNvSpPr>
            <a:spLocks noChangeArrowheads="1"/>
          </p:cNvSpPr>
          <p:nvPr/>
        </p:nvSpPr>
        <p:spPr bwMode="auto">
          <a:xfrm>
            <a:off x="8977313" y="2132013"/>
            <a:ext cx="144462" cy="14446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87771" name="Text Box 27"/>
          <p:cNvSpPr txBox="1">
            <a:spLocks noChangeArrowheads="1"/>
          </p:cNvSpPr>
          <p:nvPr/>
        </p:nvSpPr>
        <p:spPr bwMode="auto">
          <a:xfrm>
            <a:off x="4079876" y="1458913"/>
            <a:ext cx="561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400" b="1">
                <a:solidFill>
                  <a:srgbClr val="FF0000"/>
                </a:solidFill>
                <a:ea typeface="宋体" charset="-122"/>
              </a:rPr>
              <a:t>e</a:t>
            </a:r>
            <a:r>
              <a:rPr lang="en-US" altLang="zh-CN" sz="2400" b="1" i="1" baseline="-25000">
                <a:solidFill>
                  <a:srgbClr val="FF0000"/>
                </a:solidFill>
                <a:ea typeface="宋体" charset="-122"/>
              </a:rPr>
              <a:t>q</a:t>
            </a:r>
            <a:r>
              <a:rPr lang="en-US" altLang="zh-CN" sz="2400" b="1">
                <a:solidFill>
                  <a:srgbClr val="FF0000"/>
                </a:solidFill>
                <a:ea typeface="宋体" charset="-122"/>
              </a:rPr>
              <a:t> </a:t>
            </a:r>
          </a:p>
        </p:txBody>
      </p:sp>
      <p:sp>
        <p:nvSpPr>
          <p:cNvPr id="287772" name="Text Box 28"/>
          <p:cNvSpPr txBox="1">
            <a:spLocks noChangeArrowheads="1"/>
          </p:cNvSpPr>
          <p:nvPr/>
        </p:nvSpPr>
        <p:spPr bwMode="auto">
          <a:xfrm>
            <a:off x="8847138" y="1604963"/>
            <a:ext cx="43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400" b="1">
                <a:solidFill>
                  <a:srgbClr val="FF0000"/>
                </a:solidFill>
                <a:ea typeface="宋体" charset="-122"/>
              </a:rPr>
              <a:t>e </a:t>
            </a:r>
          </a:p>
        </p:txBody>
      </p:sp>
      <p:pic>
        <p:nvPicPr>
          <p:cNvPr id="287773" name="Picture 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175" y="2409826"/>
            <a:ext cx="573088"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7774"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6589" y="2493964"/>
            <a:ext cx="573087"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7775" name="Text Box 31"/>
          <p:cNvSpPr txBox="1">
            <a:spLocks noChangeArrowheads="1"/>
          </p:cNvSpPr>
          <p:nvPr/>
        </p:nvSpPr>
        <p:spPr bwMode="auto">
          <a:xfrm>
            <a:off x="1992314" y="4875213"/>
            <a:ext cx="8921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3600" b="1">
                <a:solidFill>
                  <a:srgbClr val="333399"/>
                </a:solidFill>
                <a:ea typeface="宋体" charset="-122"/>
              </a:rPr>
              <a:t>R </a:t>
            </a:r>
            <a:r>
              <a:rPr lang="en-US" altLang="zh-CN" sz="3600" b="1">
                <a:solidFill>
                  <a:srgbClr val="333399"/>
                </a:solidFill>
                <a:ea typeface="宋体" charset="-122"/>
                <a:sym typeface="Symbol" pitchFamily="18" charset="2"/>
              </a:rPr>
              <a:t></a:t>
            </a:r>
          </a:p>
        </p:txBody>
      </p:sp>
      <p:pic>
        <p:nvPicPr>
          <p:cNvPr id="28777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113" y="4005263"/>
            <a:ext cx="2767012"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7777"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276" y="5332414"/>
            <a:ext cx="1871663" cy="112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7778" name="Line 34"/>
          <p:cNvSpPr>
            <a:spLocks noChangeShapeType="1"/>
          </p:cNvSpPr>
          <p:nvPr/>
        </p:nvSpPr>
        <p:spPr bwMode="auto">
          <a:xfrm>
            <a:off x="2855913" y="5229225"/>
            <a:ext cx="316865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87779" name="Text Box 35"/>
          <p:cNvSpPr txBox="1">
            <a:spLocks noChangeArrowheads="1"/>
          </p:cNvSpPr>
          <p:nvPr/>
        </p:nvSpPr>
        <p:spPr bwMode="auto">
          <a:xfrm>
            <a:off x="6096000" y="4868864"/>
            <a:ext cx="47307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zh-CN" altLang="en-US" sz="3600" b="1">
                <a:solidFill>
                  <a:srgbClr val="333399"/>
                </a:solidFill>
                <a:ea typeface="宋体" charset="-122"/>
                <a:sym typeface="Symbol" pitchFamily="18" charset="2"/>
              </a:rPr>
              <a:t>  </a:t>
            </a:r>
            <a:r>
              <a:rPr lang="en-US" altLang="zh-CN" sz="3600" b="1">
                <a:solidFill>
                  <a:srgbClr val="333399"/>
                </a:solidFill>
                <a:ea typeface="宋体" charset="-122"/>
                <a:cs typeface="Arial" charset="0"/>
                <a:sym typeface="Symbol" pitchFamily="18" charset="2"/>
              </a:rPr>
              <a:t>ê</a:t>
            </a:r>
            <a:r>
              <a:rPr lang="en-US" altLang="zh-CN" sz="3600" b="1" i="1" baseline="-25000">
                <a:solidFill>
                  <a:srgbClr val="333399"/>
                </a:solidFill>
                <a:ea typeface="宋体" charset="-122"/>
                <a:sym typeface="Symbol" pitchFamily="18" charset="2"/>
              </a:rPr>
              <a:t>q</a:t>
            </a:r>
            <a:r>
              <a:rPr lang="en-US" altLang="zh-CN" sz="3600" b="1" baseline="30000">
                <a:solidFill>
                  <a:srgbClr val="333399"/>
                </a:solidFill>
                <a:ea typeface="宋体" charset="-122"/>
                <a:sym typeface="Symbol" pitchFamily="18" charset="2"/>
              </a:rPr>
              <a:t>2 </a:t>
            </a:r>
            <a:r>
              <a:rPr lang="en-US" altLang="zh-CN" sz="3600" b="1">
                <a:solidFill>
                  <a:srgbClr val="333399"/>
                </a:solidFill>
                <a:ea typeface="宋体" charset="-122"/>
                <a:sym typeface="Symbol" pitchFamily="18" charset="2"/>
              </a:rPr>
              <a:t> </a:t>
            </a:r>
          </a:p>
          <a:p>
            <a:pPr fontAlgn="base">
              <a:spcBef>
                <a:spcPct val="0"/>
              </a:spcBef>
              <a:spcAft>
                <a:spcPct val="0"/>
              </a:spcAft>
            </a:pPr>
            <a:r>
              <a:rPr lang="en-US" altLang="zh-CN" sz="3600" b="1">
                <a:solidFill>
                  <a:srgbClr val="333399"/>
                </a:solidFill>
                <a:ea typeface="宋体" charset="-122"/>
                <a:sym typeface="Symbol" pitchFamily="18" charset="2"/>
              </a:rPr>
              <a:t> </a:t>
            </a:r>
            <a:r>
              <a:rPr lang="en-US" altLang="zh-CN" sz="2800" b="1">
                <a:solidFill>
                  <a:srgbClr val="333399"/>
                </a:solidFill>
                <a:ea typeface="宋体" charset="-122"/>
                <a:sym typeface="Symbol" pitchFamily="18" charset="2"/>
              </a:rPr>
              <a:t>(2/3)</a:t>
            </a:r>
            <a:r>
              <a:rPr lang="en-US" altLang="zh-CN" sz="2800" b="1" baseline="30000">
                <a:solidFill>
                  <a:srgbClr val="333399"/>
                </a:solidFill>
                <a:ea typeface="宋体" charset="-122"/>
                <a:sym typeface="Symbol" pitchFamily="18" charset="2"/>
              </a:rPr>
              <a:t>2 </a:t>
            </a:r>
            <a:r>
              <a:rPr lang="en-US" altLang="zh-CN" sz="2800" b="1">
                <a:solidFill>
                  <a:srgbClr val="333399"/>
                </a:solidFill>
                <a:ea typeface="宋体" charset="-122"/>
                <a:sym typeface="Symbol" pitchFamily="18" charset="2"/>
              </a:rPr>
              <a:t> (1/3)</a:t>
            </a:r>
            <a:r>
              <a:rPr lang="en-US" altLang="zh-CN" sz="2800" b="1" baseline="30000">
                <a:solidFill>
                  <a:srgbClr val="333399"/>
                </a:solidFill>
                <a:ea typeface="宋体" charset="-122"/>
                <a:sym typeface="Symbol" pitchFamily="18" charset="2"/>
              </a:rPr>
              <a:t>2 </a:t>
            </a:r>
            <a:r>
              <a:rPr lang="en-US" altLang="zh-CN" sz="2800" b="1">
                <a:solidFill>
                  <a:srgbClr val="333399"/>
                </a:solidFill>
                <a:ea typeface="宋体" charset="-122"/>
                <a:sym typeface="Symbol" pitchFamily="18" charset="2"/>
              </a:rPr>
              <a:t> (1/3)</a:t>
            </a:r>
            <a:r>
              <a:rPr lang="en-US" altLang="zh-CN" sz="2800" b="1" baseline="30000">
                <a:solidFill>
                  <a:srgbClr val="333399"/>
                </a:solidFill>
                <a:ea typeface="宋体" charset="-122"/>
                <a:sym typeface="Symbol" pitchFamily="18" charset="2"/>
              </a:rPr>
              <a:t>2 </a:t>
            </a:r>
            <a:r>
              <a:rPr lang="en-US" altLang="zh-CN" sz="2800" b="1">
                <a:solidFill>
                  <a:srgbClr val="333399"/>
                </a:solidFill>
                <a:ea typeface="宋体" charset="-122"/>
                <a:sym typeface="Symbol" pitchFamily="18" charset="2"/>
              </a:rPr>
              <a:t> …</a:t>
            </a:r>
            <a:r>
              <a:rPr lang="en-US" altLang="zh-CN" sz="3600" b="1">
                <a:solidFill>
                  <a:srgbClr val="333399"/>
                </a:solidFill>
                <a:ea typeface="宋体" charset="-122"/>
                <a:sym typeface="Symbol" pitchFamily="18" charset="2"/>
              </a:rPr>
              <a:t> </a:t>
            </a:r>
          </a:p>
        </p:txBody>
      </p:sp>
      <p:sp>
        <p:nvSpPr>
          <p:cNvPr id="287780" name="Text Box 36"/>
          <p:cNvSpPr txBox="1">
            <a:spLocks noChangeArrowheads="1"/>
          </p:cNvSpPr>
          <p:nvPr/>
        </p:nvSpPr>
        <p:spPr bwMode="auto">
          <a:xfrm>
            <a:off x="6675438" y="6092825"/>
            <a:ext cx="3841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400" i="1">
                <a:solidFill>
                  <a:srgbClr val="FF0000"/>
                </a:solidFill>
                <a:ea typeface="宋体" charset="-122"/>
              </a:rPr>
              <a:t>u</a:t>
            </a:r>
            <a:r>
              <a:rPr lang="en-US" altLang="zh-CN" sz="2400">
                <a:solidFill>
                  <a:srgbClr val="FF0000"/>
                </a:solidFill>
                <a:ea typeface="宋体" charset="-122"/>
              </a:rPr>
              <a:t>             </a:t>
            </a:r>
            <a:r>
              <a:rPr lang="en-US" altLang="zh-CN" sz="2400" i="1">
                <a:solidFill>
                  <a:srgbClr val="FF0000"/>
                </a:solidFill>
                <a:ea typeface="宋体" charset="-122"/>
              </a:rPr>
              <a:t>d</a:t>
            </a:r>
            <a:r>
              <a:rPr lang="en-US" altLang="zh-CN" sz="2400">
                <a:solidFill>
                  <a:srgbClr val="FF0000"/>
                </a:solidFill>
                <a:ea typeface="宋体" charset="-122"/>
              </a:rPr>
              <a:t>             </a:t>
            </a:r>
            <a:r>
              <a:rPr lang="en-US" altLang="zh-CN" sz="2400" i="1">
                <a:solidFill>
                  <a:srgbClr val="FF0000"/>
                </a:solidFill>
                <a:ea typeface="宋体" charset="-122"/>
              </a:rPr>
              <a:t>s</a:t>
            </a:r>
            <a:r>
              <a:rPr lang="en-US" altLang="zh-CN" sz="2400">
                <a:solidFill>
                  <a:srgbClr val="FF0000"/>
                </a:solidFill>
                <a:ea typeface="宋体" charset="-122"/>
              </a:rPr>
              <a:t>        …</a:t>
            </a:r>
          </a:p>
        </p:txBody>
      </p:sp>
      <p:sp>
        <p:nvSpPr>
          <p:cNvPr id="2" name="灯片编号占位符 1"/>
          <p:cNvSpPr>
            <a:spLocks noGrp="1"/>
          </p:cNvSpPr>
          <p:nvPr>
            <p:ph type="sldNum" sz="quarter" idx="12"/>
          </p:nvPr>
        </p:nvSpPr>
        <p:spPr/>
        <p:txBody>
          <a:bodyPr/>
          <a:lstStyle/>
          <a:p>
            <a:fld id="{B527D597-F47B-41B3-ADE8-88A1CDF6D9DF}" type="slidenum">
              <a:rPr lang="zh-CN" altLang="en-GB" smtClean="0">
                <a:solidFill>
                  <a:srgbClr val="000000"/>
                </a:solidFill>
              </a:rPr>
              <a:pPr/>
              <a:t>21</a:t>
            </a:fld>
            <a:endParaRPr lang="en-GB" altLang="zh-CN">
              <a:solidFill>
                <a:srgbClr val="000000"/>
              </a:solidFill>
            </a:endParaRPr>
          </a:p>
        </p:txBody>
      </p:sp>
    </p:spTree>
    <p:extLst>
      <p:ext uri="{BB962C8B-B14F-4D97-AF65-F5344CB8AC3E}">
        <p14:creationId xmlns:p14="http://schemas.microsoft.com/office/powerpoint/2010/main" val="3762547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Text Box 2"/>
          <p:cNvSpPr txBox="1">
            <a:spLocks noChangeArrowheads="1"/>
          </p:cNvSpPr>
          <p:nvPr/>
        </p:nvSpPr>
        <p:spPr bwMode="auto">
          <a:xfrm>
            <a:off x="2495550" y="476251"/>
            <a:ext cx="2090738" cy="650875"/>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3600" b="1">
                <a:solidFill>
                  <a:srgbClr val="333399"/>
                </a:solidFill>
                <a:ea typeface="宋体" charset="-122"/>
                <a:sym typeface="Symbol" pitchFamily="18" charset="2"/>
              </a:rPr>
              <a:t>R   </a:t>
            </a:r>
            <a:r>
              <a:rPr lang="en-US" altLang="zh-CN" sz="3600" b="1">
                <a:solidFill>
                  <a:srgbClr val="333399"/>
                </a:solidFill>
                <a:ea typeface="宋体" charset="-122"/>
                <a:cs typeface="Arial" charset="0"/>
                <a:sym typeface="Symbol" pitchFamily="18" charset="2"/>
              </a:rPr>
              <a:t>ê</a:t>
            </a:r>
            <a:r>
              <a:rPr lang="en-US" altLang="zh-CN" sz="3600" b="1" i="1" baseline="-25000">
                <a:solidFill>
                  <a:srgbClr val="333399"/>
                </a:solidFill>
                <a:ea typeface="宋体" charset="-122"/>
                <a:sym typeface="Symbol" pitchFamily="18" charset="2"/>
              </a:rPr>
              <a:t>q</a:t>
            </a:r>
            <a:r>
              <a:rPr lang="en-US" altLang="zh-CN" sz="3600" b="1" baseline="30000">
                <a:solidFill>
                  <a:srgbClr val="333399"/>
                </a:solidFill>
                <a:ea typeface="宋体" charset="-122"/>
                <a:sym typeface="Symbol" pitchFamily="18" charset="2"/>
              </a:rPr>
              <a:t>2</a:t>
            </a:r>
          </a:p>
        </p:txBody>
      </p:sp>
      <p:sp>
        <p:nvSpPr>
          <p:cNvPr id="288771" name="Text Box 3"/>
          <p:cNvSpPr txBox="1">
            <a:spLocks noChangeArrowheads="1"/>
          </p:cNvSpPr>
          <p:nvPr/>
        </p:nvSpPr>
        <p:spPr bwMode="auto">
          <a:xfrm>
            <a:off x="1973263" y="1597026"/>
            <a:ext cx="86471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000" i="1">
                <a:solidFill>
                  <a:srgbClr val="FF0000"/>
                </a:solidFill>
                <a:ea typeface="宋体" charset="-122"/>
              </a:rPr>
              <a:t>q</a:t>
            </a:r>
            <a:r>
              <a:rPr lang="en-US" altLang="zh-CN" sz="2000">
                <a:solidFill>
                  <a:srgbClr val="FF0000"/>
                </a:solidFill>
                <a:ea typeface="宋体" charset="-122"/>
              </a:rPr>
              <a:t> :         </a:t>
            </a:r>
            <a:r>
              <a:rPr lang="en-US" altLang="zh-CN" sz="2000" i="1">
                <a:solidFill>
                  <a:srgbClr val="FF0000"/>
                </a:solidFill>
                <a:ea typeface="宋体" charset="-122"/>
              </a:rPr>
              <a:t>u</a:t>
            </a:r>
            <a:r>
              <a:rPr lang="en-US" altLang="zh-CN" sz="2000">
                <a:solidFill>
                  <a:srgbClr val="FF0000"/>
                </a:solidFill>
                <a:ea typeface="宋体" charset="-122"/>
              </a:rPr>
              <a:t>(3/2)       </a:t>
            </a:r>
            <a:r>
              <a:rPr lang="en-US" altLang="zh-CN" sz="2000" i="1">
                <a:solidFill>
                  <a:srgbClr val="FF0000"/>
                </a:solidFill>
                <a:ea typeface="宋体" charset="-122"/>
              </a:rPr>
              <a:t>d</a:t>
            </a:r>
            <a:r>
              <a:rPr lang="en-US" altLang="zh-CN" sz="2000">
                <a:solidFill>
                  <a:srgbClr val="FF0000"/>
                </a:solidFill>
                <a:ea typeface="宋体" charset="-122"/>
              </a:rPr>
              <a:t>(-1/3)     </a:t>
            </a:r>
            <a:r>
              <a:rPr lang="en-US" altLang="zh-CN" sz="2000" i="1">
                <a:solidFill>
                  <a:srgbClr val="FF0000"/>
                </a:solidFill>
                <a:ea typeface="宋体" charset="-122"/>
              </a:rPr>
              <a:t>s</a:t>
            </a:r>
            <a:r>
              <a:rPr lang="en-US" altLang="zh-CN" sz="2000">
                <a:solidFill>
                  <a:srgbClr val="FF0000"/>
                </a:solidFill>
                <a:ea typeface="宋体" charset="-122"/>
              </a:rPr>
              <a:t>(-1/3)     </a:t>
            </a:r>
            <a:r>
              <a:rPr lang="en-US" altLang="zh-CN" sz="2000" i="1">
                <a:solidFill>
                  <a:srgbClr val="FF0000"/>
                </a:solidFill>
                <a:ea typeface="宋体" charset="-122"/>
              </a:rPr>
              <a:t>c</a:t>
            </a:r>
            <a:r>
              <a:rPr lang="en-US" altLang="zh-CN" sz="2000">
                <a:solidFill>
                  <a:srgbClr val="FF0000"/>
                </a:solidFill>
                <a:ea typeface="宋体" charset="-122"/>
              </a:rPr>
              <a:t>(2/3)     b(-1/3)      t(2/3)        </a:t>
            </a:r>
            <a:r>
              <a:rPr lang="en-US" altLang="zh-CN" sz="2800" b="1">
                <a:solidFill>
                  <a:srgbClr val="FF0000"/>
                </a:solidFill>
                <a:ea typeface="宋体" charset="-122"/>
              </a:rPr>
              <a:t>R</a:t>
            </a:r>
            <a:r>
              <a:rPr lang="en-US" altLang="zh-CN" sz="2800">
                <a:solidFill>
                  <a:srgbClr val="FF0000"/>
                </a:solidFill>
                <a:ea typeface="宋体" charset="-122"/>
              </a:rPr>
              <a:t> </a:t>
            </a:r>
            <a:r>
              <a:rPr lang="en-US" altLang="zh-CN" sz="2000">
                <a:solidFill>
                  <a:srgbClr val="FF0000"/>
                </a:solidFill>
                <a:ea typeface="宋体" charset="-122"/>
              </a:rPr>
              <a:t>        </a:t>
            </a:r>
          </a:p>
        </p:txBody>
      </p:sp>
      <p:sp>
        <p:nvSpPr>
          <p:cNvPr id="288772" name="Text Box 4"/>
          <p:cNvSpPr txBox="1">
            <a:spLocks noChangeArrowheads="1"/>
          </p:cNvSpPr>
          <p:nvPr/>
        </p:nvSpPr>
        <p:spPr bwMode="auto">
          <a:xfrm>
            <a:off x="2836863" y="2651125"/>
            <a:ext cx="7485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400" b="1">
                <a:solidFill>
                  <a:srgbClr val="333399"/>
                </a:solidFill>
                <a:ea typeface="宋体" charset="-122"/>
                <a:sym typeface="Symbol" pitchFamily="18" charset="2"/>
              </a:rPr>
              <a:t>(2/3)</a:t>
            </a:r>
            <a:r>
              <a:rPr lang="en-US" altLang="zh-CN" sz="2400" b="1" baseline="30000">
                <a:solidFill>
                  <a:srgbClr val="333399"/>
                </a:solidFill>
                <a:ea typeface="宋体" charset="-122"/>
                <a:sym typeface="Symbol" pitchFamily="18" charset="2"/>
              </a:rPr>
              <a:t>2</a:t>
            </a:r>
            <a:r>
              <a:rPr lang="en-US" altLang="zh-CN" sz="2400" b="1">
                <a:solidFill>
                  <a:srgbClr val="333399"/>
                </a:solidFill>
                <a:ea typeface="宋体" charset="-122"/>
                <a:sym typeface="Symbol" pitchFamily="18" charset="2"/>
              </a:rPr>
              <a:t>   (1/3)</a:t>
            </a:r>
            <a:r>
              <a:rPr lang="en-US" altLang="zh-CN" sz="2400" b="1" baseline="30000">
                <a:solidFill>
                  <a:srgbClr val="333399"/>
                </a:solidFill>
                <a:ea typeface="宋体" charset="-122"/>
                <a:sym typeface="Symbol" pitchFamily="18" charset="2"/>
              </a:rPr>
              <a:t>2</a:t>
            </a:r>
            <a:r>
              <a:rPr lang="en-US" altLang="zh-CN" sz="2400" b="1">
                <a:solidFill>
                  <a:srgbClr val="333399"/>
                </a:solidFill>
                <a:ea typeface="宋体" charset="-122"/>
                <a:sym typeface="Symbol" pitchFamily="18" charset="2"/>
              </a:rPr>
              <a:t>   (1/3)</a:t>
            </a:r>
            <a:r>
              <a:rPr lang="en-US" altLang="zh-CN" sz="2400" b="1" baseline="30000">
                <a:solidFill>
                  <a:srgbClr val="333399"/>
                </a:solidFill>
                <a:ea typeface="宋体" charset="-122"/>
                <a:sym typeface="Symbol" pitchFamily="18" charset="2"/>
              </a:rPr>
              <a:t>2</a:t>
            </a:r>
            <a:r>
              <a:rPr lang="en-US" altLang="zh-CN" sz="2400" b="1">
                <a:solidFill>
                  <a:srgbClr val="333399"/>
                </a:solidFill>
                <a:ea typeface="宋体" charset="-122"/>
                <a:sym typeface="Symbol" pitchFamily="18" charset="2"/>
              </a:rPr>
              <a:t>                                        [2/3] </a:t>
            </a:r>
          </a:p>
        </p:txBody>
      </p:sp>
      <p:sp>
        <p:nvSpPr>
          <p:cNvPr id="288773" name="Text Box 5"/>
          <p:cNvSpPr txBox="1">
            <a:spLocks noChangeArrowheads="1"/>
          </p:cNvSpPr>
          <p:nvPr/>
        </p:nvSpPr>
        <p:spPr bwMode="auto">
          <a:xfrm>
            <a:off x="2857500" y="3259138"/>
            <a:ext cx="764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zh-CN" altLang="en-US" sz="2400" b="1">
                <a:solidFill>
                  <a:srgbClr val="333399"/>
                </a:solidFill>
                <a:ea typeface="宋体" charset="-122"/>
                <a:sym typeface="Symbol" pitchFamily="18" charset="2"/>
              </a:rPr>
              <a:t>               </a:t>
            </a:r>
            <a:r>
              <a:rPr lang="en-US" altLang="zh-CN" sz="2400" b="1">
                <a:solidFill>
                  <a:srgbClr val="333399"/>
                </a:solidFill>
                <a:ea typeface="宋体" charset="-122"/>
                <a:sym typeface="Symbol" pitchFamily="18" charset="2"/>
              </a:rPr>
              <a:t>[2/3]                (2/3)</a:t>
            </a:r>
            <a:r>
              <a:rPr lang="en-US" altLang="zh-CN" sz="2400" b="1" baseline="30000">
                <a:solidFill>
                  <a:srgbClr val="333399"/>
                </a:solidFill>
                <a:ea typeface="宋体" charset="-122"/>
                <a:sym typeface="Symbol" pitchFamily="18" charset="2"/>
              </a:rPr>
              <a:t>2</a:t>
            </a:r>
            <a:r>
              <a:rPr lang="en-US" altLang="zh-CN" sz="2400" b="1">
                <a:solidFill>
                  <a:srgbClr val="333399"/>
                </a:solidFill>
                <a:ea typeface="宋体" charset="-122"/>
                <a:sym typeface="Symbol" pitchFamily="18" charset="2"/>
              </a:rPr>
              <a:t>                           [10/9] </a:t>
            </a:r>
            <a:endParaRPr lang="en-US" altLang="en-US" sz="2400" b="1">
              <a:solidFill>
                <a:srgbClr val="333399"/>
              </a:solidFill>
              <a:ea typeface="宋体" charset="-122"/>
              <a:sym typeface="Symbol" pitchFamily="18" charset="2"/>
            </a:endParaRPr>
          </a:p>
        </p:txBody>
      </p:sp>
      <p:sp>
        <p:nvSpPr>
          <p:cNvPr id="288774" name="Text Box 6"/>
          <p:cNvSpPr txBox="1">
            <a:spLocks noChangeArrowheads="1"/>
          </p:cNvSpPr>
          <p:nvPr/>
        </p:nvSpPr>
        <p:spPr bwMode="auto">
          <a:xfrm>
            <a:off x="5210175" y="3908425"/>
            <a:ext cx="5291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400" b="1">
                <a:solidFill>
                  <a:srgbClr val="333399"/>
                </a:solidFill>
                <a:ea typeface="宋体" charset="-122"/>
                <a:sym typeface="Symbol" pitchFamily="18" charset="2"/>
              </a:rPr>
              <a:t>[10/9]             (1/3)</a:t>
            </a:r>
            <a:r>
              <a:rPr lang="en-US" altLang="zh-CN" sz="2400" b="1" baseline="30000">
                <a:solidFill>
                  <a:srgbClr val="333399"/>
                </a:solidFill>
                <a:ea typeface="宋体" charset="-122"/>
                <a:sym typeface="Symbol" pitchFamily="18" charset="2"/>
              </a:rPr>
              <a:t>2</a:t>
            </a:r>
            <a:r>
              <a:rPr lang="en-US" altLang="zh-CN" sz="2400" b="1">
                <a:solidFill>
                  <a:srgbClr val="333399"/>
                </a:solidFill>
                <a:ea typeface="宋体" charset="-122"/>
                <a:sym typeface="Symbol" pitchFamily="18" charset="2"/>
              </a:rPr>
              <a:t>               [11/9] </a:t>
            </a:r>
            <a:endParaRPr lang="en-US" altLang="en-US" sz="2400" b="1">
              <a:solidFill>
                <a:srgbClr val="333399"/>
              </a:solidFill>
              <a:ea typeface="宋体" charset="-122"/>
              <a:sym typeface="Symbol" pitchFamily="18" charset="2"/>
            </a:endParaRPr>
          </a:p>
        </p:txBody>
      </p:sp>
      <p:sp>
        <p:nvSpPr>
          <p:cNvPr id="288775" name="Text Box 7"/>
          <p:cNvSpPr txBox="1">
            <a:spLocks noChangeArrowheads="1"/>
          </p:cNvSpPr>
          <p:nvPr/>
        </p:nvSpPr>
        <p:spPr bwMode="auto">
          <a:xfrm>
            <a:off x="6146801" y="4556125"/>
            <a:ext cx="4365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400" b="1">
                <a:solidFill>
                  <a:srgbClr val="333399"/>
                </a:solidFill>
                <a:ea typeface="宋体" charset="-122"/>
                <a:sym typeface="Symbol" pitchFamily="18" charset="2"/>
              </a:rPr>
              <a:t>[11/9]              (2/3)</a:t>
            </a:r>
            <a:r>
              <a:rPr lang="en-US" altLang="zh-CN" sz="2400" b="1" baseline="30000">
                <a:solidFill>
                  <a:srgbClr val="333399"/>
                </a:solidFill>
                <a:ea typeface="宋体" charset="-122"/>
                <a:sym typeface="Symbol" pitchFamily="18" charset="2"/>
              </a:rPr>
              <a:t>2</a:t>
            </a:r>
            <a:r>
              <a:rPr lang="en-US" altLang="zh-CN" sz="2400" b="1">
                <a:solidFill>
                  <a:srgbClr val="333399"/>
                </a:solidFill>
                <a:ea typeface="宋体" charset="-122"/>
                <a:sym typeface="Symbol" pitchFamily="18" charset="2"/>
              </a:rPr>
              <a:t>   [15/9] </a:t>
            </a:r>
            <a:endParaRPr lang="en-US" altLang="en-US" sz="2400" b="1">
              <a:solidFill>
                <a:srgbClr val="333399"/>
              </a:solidFill>
              <a:ea typeface="宋体" charset="-122"/>
              <a:sym typeface="Symbol" pitchFamily="18" charset="2"/>
            </a:endParaRPr>
          </a:p>
        </p:txBody>
      </p:sp>
      <p:sp>
        <p:nvSpPr>
          <p:cNvPr id="288776" name="Line 8"/>
          <p:cNvSpPr>
            <a:spLocks noChangeShapeType="1"/>
          </p:cNvSpPr>
          <p:nvPr/>
        </p:nvSpPr>
        <p:spPr bwMode="auto">
          <a:xfrm>
            <a:off x="1919288" y="2276475"/>
            <a:ext cx="8748712"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88777" name="Text Box 9"/>
          <p:cNvSpPr txBox="1">
            <a:spLocks noChangeArrowheads="1"/>
          </p:cNvSpPr>
          <p:nvPr/>
        </p:nvSpPr>
        <p:spPr bwMode="auto">
          <a:xfrm>
            <a:off x="2187575" y="5276850"/>
            <a:ext cx="5530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400" dirty="0">
                <a:solidFill>
                  <a:srgbClr val="FF0000"/>
                </a:solidFill>
                <a:latin typeface="Calibri" pitchFamily="34" charset="0"/>
                <a:ea typeface="宋体" charset="-122"/>
              </a:rPr>
              <a:t>But if quark carries color, one should have  </a:t>
            </a:r>
          </a:p>
        </p:txBody>
      </p:sp>
      <p:sp>
        <p:nvSpPr>
          <p:cNvPr id="288778" name="Text Box 10"/>
          <p:cNvSpPr txBox="1">
            <a:spLocks noChangeArrowheads="1"/>
          </p:cNvSpPr>
          <p:nvPr/>
        </p:nvSpPr>
        <p:spPr bwMode="auto">
          <a:xfrm>
            <a:off x="4148138" y="5802314"/>
            <a:ext cx="2595562" cy="650875"/>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3600" b="1">
                <a:solidFill>
                  <a:srgbClr val="333399"/>
                </a:solidFill>
                <a:ea typeface="宋体" charset="-122"/>
                <a:sym typeface="Symbol" pitchFamily="18" charset="2"/>
              </a:rPr>
              <a:t>R  </a:t>
            </a:r>
            <a:r>
              <a:rPr lang="en-US" altLang="zh-CN" sz="3600" b="1">
                <a:solidFill>
                  <a:srgbClr val="FF0000"/>
                </a:solidFill>
                <a:ea typeface="宋体" charset="-122"/>
                <a:sym typeface="Symbol" pitchFamily="18" charset="2"/>
              </a:rPr>
              <a:t>3</a:t>
            </a:r>
            <a:r>
              <a:rPr lang="en-US" altLang="zh-CN" sz="3600" b="1">
                <a:solidFill>
                  <a:srgbClr val="333399"/>
                </a:solidFill>
                <a:ea typeface="宋体" charset="-122"/>
                <a:sym typeface="Symbol" pitchFamily="18" charset="2"/>
              </a:rPr>
              <a:t> </a:t>
            </a:r>
            <a:r>
              <a:rPr lang="en-US" altLang="zh-CN" sz="3600" b="1">
                <a:solidFill>
                  <a:srgbClr val="333399"/>
                </a:solidFill>
                <a:ea typeface="宋体" charset="-122"/>
                <a:cs typeface="Arial" charset="0"/>
                <a:sym typeface="Symbol" pitchFamily="18" charset="2"/>
              </a:rPr>
              <a:t>ê</a:t>
            </a:r>
            <a:r>
              <a:rPr lang="en-US" altLang="zh-CN" sz="3600" b="1" i="1" baseline="-25000">
                <a:solidFill>
                  <a:srgbClr val="333399"/>
                </a:solidFill>
                <a:ea typeface="宋体" charset="-122"/>
                <a:sym typeface="Symbol" pitchFamily="18" charset="2"/>
              </a:rPr>
              <a:t>q</a:t>
            </a:r>
            <a:r>
              <a:rPr lang="en-US" altLang="zh-CN" sz="3600" b="1" baseline="30000">
                <a:solidFill>
                  <a:srgbClr val="333399"/>
                </a:solidFill>
                <a:ea typeface="宋体" charset="-122"/>
                <a:sym typeface="Symbol" pitchFamily="18" charset="2"/>
              </a:rPr>
              <a:t>2</a:t>
            </a:r>
          </a:p>
        </p:txBody>
      </p:sp>
      <p:sp>
        <p:nvSpPr>
          <p:cNvPr id="2" name="灯片编号占位符 1"/>
          <p:cNvSpPr>
            <a:spLocks noGrp="1"/>
          </p:cNvSpPr>
          <p:nvPr>
            <p:ph type="sldNum" sz="quarter" idx="12"/>
          </p:nvPr>
        </p:nvSpPr>
        <p:spPr/>
        <p:txBody>
          <a:bodyPr/>
          <a:lstStyle/>
          <a:p>
            <a:fld id="{B527D597-F47B-41B3-ADE8-88A1CDF6D9DF}" type="slidenum">
              <a:rPr lang="zh-CN" altLang="en-GB" smtClean="0">
                <a:solidFill>
                  <a:srgbClr val="000000"/>
                </a:solidFill>
              </a:rPr>
              <a:pPr/>
              <a:t>22</a:t>
            </a:fld>
            <a:endParaRPr lang="en-GB" altLang="zh-CN">
              <a:solidFill>
                <a:srgbClr val="000000"/>
              </a:solidFill>
            </a:endParaRPr>
          </a:p>
        </p:txBody>
      </p:sp>
    </p:spTree>
    <p:extLst>
      <p:ext uri="{BB962C8B-B14F-4D97-AF65-F5344CB8AC3E}">
        <p14:creationId xmlns:p14="http://schemas.microsoft.com/office/powerpoint/2010/main" val="348547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87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8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7" grpId="0"/>
      <p:bldP spid="28877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Text Box 2"/>
          <p:cNvSpPr txBox="1">
            <a:spLocks noChangeArrowheads="1"/>
          </p:cNvSpPr>
          <p:nvPr/>
        </p:nvSpPr>
        <p:spPr bwMode="auto">
          <a:xfrm>
            <a:off x="2495551" y="476251"/>
            <a:ext cx="2595563" cy="650875"/>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3600" b="1">
                <a:solidFill>
                  <a:srgbClr val="333399"/>
                </a:solidFill>
                <a:ea typeface="宋体" charset="-122"/>
                <a:sym typeface="Symbol" pitchFamily="18" charset="2"/>
              </a:rPr>
              <a:t>R  </a:t>
            </a:r>
            <a:r>
              <a:rPr lang="en-US" altLang="zh-CN" sz="3600" b="1">
                <a:solidFill>
                  <a:srgbClr val="FF0000"/>
                </a:solidFill>
                <a:ea typeface="宋体" charset="-122"/>
                <a:sym typeface="Symbol" pitchFamily="18" charset="2"/>
              </a:rPr>
              <a:t>3</a:t>
            </a:r>
            <a:r>
              <a:rPr lang="en-US" altLang="zh-CN" sz="3600" b="1">
                <a:solidFill>
                  <a:srgbClr val="333399"/>
                </a:solidFill>
                <a:ea typeface="宋体" charset="-122"/>
                <a:sym typeface="Symbol" pitchFamily="18" charset="2"/>
              </a:rPr>
              <a:t> </a:t>
            </a:r>
            <a:r>
              <a:rPr lang="en-US" altLang="zh-CN" sz="3600" b="1">
                <a:solidFill>
                  <a:srgbClr val="333399"/>
                </a:solidFill>
                <a:ea typeface="宋体" charset="-122"/>
                <a:cs typeface="Arial" charset="0"/>
                <a:sym typeface="Symbol" pitchFamily="18" charset="2"/>
              </a:rPr>
              <a:t>ê</a:t>
            </a:r>
            <a:r>
              <a:rPr lang="en-US" altLang="zh-CN" sz="3600" b="1" i="1" baseline="-25000">
                <a:solidFill>
                  <a:srgbClr val="333399"/>
                </a:solidFill>
                <a:ea typeface="宋体" charset="-122"/>
                <a:sym typeface="Symbol" pitchFamily="18" charset="2"/>
              </a:rPr>
              <a:t>q</a:t>
            </a:r>
            <a:r>
              <a:rPr lang="en-US" altLang="zh-CN" sz="3600" b="1" baseline="30000">
                <a:solidFill>
                  <a:srgbClr val="333399"/>
                </a:solidFill>
                <a:ea typeface="宋体" charset="-122"/>
                <a:sym typeface="Symbol" pitchFamily="18" charset="2"/>
              </a:rPr>
              <a:t>2</a:t>
            </a:r>
          </a:p>
        </p:txBody>
      </p:sp>
      <p:sp>
        <p:nvSpPr>
          <p:cNvPr id="289795" name="Text Box 3"/>
          <p:cNvSpPr txBox="1">
            <a:spLocks noChangeArrowheads="1"/>
          </p:cNvSpPr>
          <p:nvPr/>
        </p:nvSpPr>
        <p:spPr bwMode="auto">
          <a:xfrm>
            <a:off x="1973263" y="1597026"/>
            <a:ext cx="86471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000" i="1">
                <a:solidFill>
                  <a:srgbClr val="FF0000"/>
                </a:solidFill>
                <a:ea typeface="宋体" charset="-122"/>
              </a:rPr>
              <a:t>q</a:t>
            </a:r>
            <a:r>
              <a:rPr lang="en-US" altLang="zh-CN" sz="2000">
                <a:solidFill>
                  <a:srgbClr val="FF0000"/>
                </a:solidFill>
                <a:ea typeface="宋体" charset="-122"/>
              </a:rPr>
              <a:t> :         </a:t>
            </a:r>
            <a:r>
              <a:rPr lang="en-US" altLang="zh-CN" sz="2000" i="1">
                <a:solidFill>
                  <a:srgbClr val="FF0000"/>
                </a:solidFill>
                <a:ea typeface="宋体" charset="-122"/>
              </a:rPr>
              <a:t>u</a:t>
            </a:r>
            <a:r>
              <a:rPr lang="en-US" altLang="zh-CN" sz="2000">
                <a:solidFill>
                  <a:srgbClr val="FF0000"/>
                </a:solidFill>
                <a:ea typeface="宋体" charset="-122"/>
              </a:rPr>
              <a:t>(3/2)       </a:t>
            </a:r>
            <a:r>
              <a:rPr lang="en-US" altLang="zh-CN" sz="2000" i="1">
                <a:solidFill>
                  <a:srgbClr val="FF0000"/>
                </a:solidFill>
                <a:ea typeface="宋体" charset="-122"/>
              </a:rPr>
              <a:t>d</a:t>
            </a:r>
            <a:r>
              <a:rPr lang="en-US" altLang="zh-CN" sz="2000">
                <a:solidFill>
                  <a:srgbClr val="FF0000"/>
                </a:solidFill>
                <a:ea typeface="宋体" charset="-122"/>
              </a:rPr>
              <a:t>(-1/3)     </a:t>
            </a:r>
            <a:r>
              <a:rPr lang="en-US" altLang="zh-CN" sz="2000" i="1">
                <a:solidFill>
                  <a:srgbClr val="FF0000"/>
                </a:solidFill>
                <a:ea typeface="宋体" charset="-122"/>
              </a:rPr>
              <a:t>s</a:t>
            </a:r>
            <a:r>
              <a:rPr lang="en-US" altLang="zh-CN" sz="2000">
                <a:solidFill>
                  <a:srgbClr val="FF0000"/>
                </a:solidFill>
                <a:ea typeface="宋体" charset="-122"/>
              </a:rPr>
              <a:t>(-1/3)     </a:t>
            </a:r>
            <a:r>
              <a:rPr lang="en-US" altLang="zh-CN" sz="2000" i="1">
                <a:solidFill>
                  <a:srgbClr val="FF0000"/>
                </a:solidFill>
                <a:ea typeface="宋体" charset="-122"/>
              </a:rPr>
              <a:t>c</a:t>
            </a:r>
            <a:r>
              <a:rPr lang="en-US" altLang="zh-CN" sz="2000">
                <a:solidFill>
                  <a:srgbClr val="FF0000"/>
                </a:solidFill>
                <a:ea typeface="宋体" charset="-122"/>
              </a:rPr>
              <a:t>(2/3)     b(-1/3)      t(2/3)        </a:t>
            </a:r>
            <a:r>
              <a:rPr lang="en-US" altLang="zh-CN" sz="2800" b="1">
                <a:solidFill>
                  <a:srgbClr val="FF0000"/>
                </a:solidFill>
                <a:ea typeface="宋体" charset="-122"/>
              </a:rPr>
              <a:t>R</a:t>
            </a:r>
            <a:r>
              <a:rPr lang="en-US" altLang="zh-CN" sz="2800">
                <a:solidFill>
                  <a:srgbClr val="FF0000"/>
                </a:solidFill>
                <a:ea typeface="宋体" charset="-122"/>
              </a:rPr>
              <a:t> </a:t>
            </a:r>
            <a:r>
              <a:rPr lang="en-US" altLang="zh-CN" sz="2000">
                <a:solidFill>
                  <a:srgbClr val="FF0000"/>
                </a:solidFill>
                <a:ea typeface="宋体" charset="-122"/>
              </a:rPr>
              <a:t>        </a:t>
            </a:r>
          </a:p>
        </p:txBody>
      </p:sp>
      <p:sp>
        <p:nvSpPr>
          <p:cNvPr id="289796" name="Text Box 4"/>
          <p:cNvSpPr txBox="1">
            <a:spLocks noChangeArrowheads="1"/>
          </p:cNvSpPr>
          <p:nvPr/>
        </p:nvSpPr>
        <p:spPr bwMode="auto">
          <a:xfrm>
            <a:off x="2836863" y="2651125"/>
            <a:ext cx="7485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400" b="1">
                <a:solidFill>
                  <a:srgbClr val="333399"/>
                </a:solidFill>
                <a:ea typeface="宋体" charset="-122"/>
                <a:sym typeface="Symbol" pitchFamily="18" charset="2"/>
              </a:rPr>
              <a:t>(2/3)</a:t>
            </a:r>
            <a:r>
              <a:rPr lang="en-US" altLang="zh-CN" sz="2400" b="1" baseline="30000">
                <a:solidFill>
                  <a:srgbClr val="333399"/>
                </a:solidFill>
                <a:ea typeface="宋体" charset="-122"/>
                <a:sym typeface="Symbol" pitchFamily="18" charset="2"/>
              </a:rPr>
              <a:t>2</a:t>
            </a:r>
            <a:r>
              <a:rPr lang="en-US" altLang="zh-CN" sz="2400" b="1">
                <a:solidFill>
                  <a:srgbClr val="333399"/>
                </a:solidFill>
                <a:ea typeface="宋体" charset="-122"/>
                <a:sym typeface="Symbol" pitchFamily="18" charset="2"/>
              </a:rPr>
              <a:t>   (1/3)</a:t>
            </a:r>
            <a:r>
              <a:rPr lang="en-US" altLang="zh-CN" sz="2400" b="1" baseline="30000">
                <a:solidFill>
                  <a:srgbClr val="333399"/>
                </a:solidFill>
                <a:ea typeface="宋体" charset="-122"/>
                <a:sym typeface="Symbol" pitchFamily="18" charset="2"/>
              </a:rPr>
              <a:t>2</a:t>
            </a:r>
            <a:r>
              <a:rPr lang="en-US" altLang="zh-CN" sz="2400" b="1">
                <a:solidFill>
                  <a:srgbClr val="333399"/>
                </a:solidFill>
                <a:ea typeface="宋体" charset="-122"/>
                <a:sym typeface="Symbol" pitchFamily="18" charset="2"/>
              </a:rPr>
              <a:t>   (1/3)</a:t>
            </a:r>
            <a:r>
              <a:rPr lang="en-US" altLang="zh-CN" sz="2400" b="1" baseline="30000">
                <a:solidFill>
                  <a:srgbClr val="333399"/>
                </a:solidFill>
                <a:ea typeface="宋体" charset="-122"/>
                <a:sym typeface="Symbol" pitchFamily="18" charset="2"/>
              </a:rPr>
              <a:t>2</a:t>
            </a:r>
            <a:r>
              <a:rPr lang="en-US" altLang="zh-CN" sz="2400" b="1">
                <a:solidFill>
                  <a:srgbClr val="333399"/>
                </a:solidFill>
                <a:ea typeface="宋体" charset="-122"/>
                <a:sym typeface="Symbol" pitchFamily="18" charset="2"/>
              </a:rPr>
              <a:t>                                        [2/3] </a:t>
            </a:r>
          </a:p>
        </p:txBody>
      </p:sp>
      <p:sp>
        <p:nvSpPr>
          <p:cNvPr id="289797" name="Text Box 5"/>
          <p:cNvSpPr txBox="1">
            <a:spLocks noChangeArrowheads="1"/>
          </p:cNvSpPr>
          <p:nvPr/>
        </p:nvSpPr>
        <p:spPr bwMode="auto">
          <a:xfrm>
            <a:off x="2857500" y="3259138"/>
            <a:ext cx="764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zh-CN" altLang="en-US" sz="2400" b="1">
                <a:solidFill>
                  <a:srgbClr val="333399"/>
                </a:solidFill>
                <a:ea typeface="宋体" charset="-122"/>
                <a:sym typeface="Symbol" pitchFamily="18" charset="2"/>
              </a:rPr>
              <a:t>               </a:t>
            </a:r>
            <a:r>
              <a:rPr lang="en-US" altLang="zh-CN" sz="2400" b="1">
                <a:solidFill>
                  <a:srgbClr val="333399"/>
                </a:solidFill>
                <a:ea typeface="宋体" charset="-122"/>
                <a:sym typeface="Symbol" pitchFamily="18" charset="2"/>
              </a:rPr>
              <a:t>[2/3]                (2/3)</a:t>
            </a:r>
            <a:r>
              <a:rPr lang="en-US" altLang="zh-CN" sz="2400" b="1" baseline="30000">
                <a:solidFill>
                  <a:srgbClr val="333399"/>
                </a:solidFill>
                <a:ea typeface="宋体" charset="-122"/>
                <a:sym typeface="Symbol" pitchFamily="18" charset="2"/>
              </a:rPr>
              <a:t>2</a:t>
            </a:r>
            <a:r>
              <a:rPr lang="en-US" altLang="zh-CN" sz="2400" b="1">
                <a:solidFill>
                  <a:srgbClr val="333399"/>
                </a:solidFill>
                <a:ea typeface="宋体" charset="-122"/>
                <a:sym typeface="Symbol" pitchFamily="18" charset="2"/>
              </a:rPr>
              <a:t>                           [10/9] </a:t>
            </a:r>
            <a:endParaRPr lang="en-US" altLang="en-US" sz="2400" b="1">
              <a:solidFill>
                <a:srgbClr val="333399"/>
              </a:solidFill>
              <a:ea typeface="宋体" charset="-122"/>
              <a:sym typeface="Symbol" pitchFamily="18" charset="2"/>
            </a:endParaRPr>
          </a:p>
        </p:txBody>
      </p:sp>
      <p:sp>
        <p:nvSpPr>
          <p:cNvPr id="289798" name="Text Box 6"/>
          <p:cNvSpPr txBox="1">
            <a:spLocks noChangeArrowheads="1"/>
          </p:cNvSpPr>
          <p:nvPr/>
        </p:nvSpPr>
        <p:spPr bwMode="auto">
          <a:xfrm>
            <a:off x="5210175" y="3908425"/>
            <a:ext cx="5291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400" b="1">
                <a:solidFill>
                  <a:srgbClr val="333399"/>
                </a:solidFill>
                <a:ea typeface="宋体" charset="-122"/>
                <a:sym typeface="Symbol" pitchFamily="18" charset="2"/>
              </a:rPr>
              <a:t>[10/9]             (1/3)</a:t>
            </a:r>
            <a:r>
              <a:rPr lang="en-US" altLang="zh-CN" sz="2400" b="1" baseline="30000">
                <a:solidFill>
                  <a:srgbClr val="333399"/>
                </a:solidFill>
                <a:ea typeface="宋体" charset="-122"/>
                <a:sym typeface="Symbol" pitchFamily="18" charset="2"/>
              </a:rPr>
              <a:t>2</a:t>
            </a:r>
            <a:r>
              <a:rPr lang="en-US" altLang="zh-CN" sz="2400" b="1">
                <a:solidFill>
                  <a:srgbClr val="333399"/>
                </a:solidFill>
                <a:ea typeface="宋体" charset="-122"/>
                <a:sym typeface="Symbol" pitchFamily="18" charset="2"/>
              </a:rPr>
              <a:t>               [11/9] </a:t>
            </a:r>
            <a:endParaRPr lang="en-US" altLang="en-US" sz="2400" b="1">
              <a:solidFill>
                <a:srgbClr val="333399"/>
              </a:solidFill>
              <a:ea typeface="宋体" charset="-122"/>
              <a:sym typeface="Symbol" pitchFamily="18" charset="2"/>
            </a:endParaRPr>
          </a:p>
        </p:txBody>
      </p:sp>
      <p:sp>
        <p:nvSpPr>
          <p:cNvPr id="289799" name="Text Box 7"/>
          <p:cNvSpPr txBox="1">
            <a:spLocks noChangeArrowheads="1"/>
          </p:cNvSpPr>
          <p:nvPr/>
        </p:nvSpPr>
        <p:spPr bwMode="auto">
          <a:xfrm>
            <a:off x="6146801" y="4556125"/>
            <a:ext cx="4365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400" b="1">
                <a:solidFill>
                  <a:srgbClr val="333399"/>
                </a:solidFill>
                <a:ea typeface="宋体" charset="-122"/>
                <a:sym typeface="Symbol" pitchFamily="18" charset="2"/>
              </a:rPr>
              <a:t>[11/9]              (2/3)</a:t>
            </a:r>
            <a:r>
              <a:rPr lang="en-US" altLang="zh-CN" sz="2400" b="1" baseline="30000">
                <a:solidFill>
                  <a:srgbClr val="333399"/>
                </a:solidFill>
                <a:ea typeface="宋体" charset="-122"/>
                <a:sym typeface="Symbol" pitchFamily="18" charset="2"/>
              </a:rPr>
              <a:t>2</a:t>
            </a:r>
            <a:r>
              <a:rPr lang="en-US" altLang="zh-CN" sz="2400" b="1">
                <a:solidFill>
                  <a:srgbClr val="333399"/>
                </a:solidFill>
                <a:ea typeface="宋体" charset="-122"/>
                <a:sym typeface="Symbol" pitchFamily="18" charset="2"/>
              </a:rPr>
              <a:t>   [15/9] </a:t>
            </a:r>
            <a:endParaRPr lang="en-US" altLang="en-US" sz="2400" b="1">
              <a:solidFill>
                <a:srgbClr val="333399"/>
              </a:solidFill>
              <a:ea typeface="宋体" charset="-122"/>
              <a:sym typeface="Symbol" pitchFamily="18" charset="2"/>
            </a:endParaRPr>
          </a:p>
        </p:txBody>
      </p:sp>
      <p:sp>
        <p:nvSpPr>
          <p:cNvPr id="289800" name="Line 8"/>
          <p:cNvSpPr>
            <a:spLocks noChangeShapeType="1"/>
          </p:cNvSpPr>
          <p:nvPr/>
        </p:nvSpPr>
        <p:spPr bwMode="auto">
          <a:xfrm>
            <a:off x="1919288" y="2276475"/>
            <a:ext cx="8748712"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89801" name="Text Box 9"/>
          <p:cNvSpPr txBox="1">
            <a:spLocks noChangeArrowheads="1"/>
          </p:cNvSpPr>
          <p:nvPr/>
        </p:nvSpPr>
        <p:spPr bwMode="auto">
          <a:xfrm>
            <a:off x="9480550" y="2636839"/>
            <a:ext cx="1187450" cy="245605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80000"/>
              </a:spcBef>
              <a:spcAft>
                <a:spcPct val="0"/>
              </a:spcAft>
            </a:pPr>
            <a:r>
              <a:rPr lang="zh-CN" altLang="en-US" sz="2400" b="1">
                <a:solidFill>
                  <a:srgbClr val="CC0000"/>
                </a:solidFill>
                <a:ea typeface="宋体" charset="-122"/>
                <a:sym typeface="Symbol" pitchFamily="18" charset="2"/>
              </a:rPr>
              <a:t> </a:t>
            </a:r>
            <a:r>
              <a:rPr lang="en-US" altLang="zh-CN" sz="2400" b="1">
                <a:solidFill>
                  <a:srgbClr val="CC0000"/>
                </a:solidFill>
                <a:ea typeface="宋体" charset="-122"/>
                <a:sym typeface="Symbol" pitchFamily="18" charset="2"/>
              </a:rPr>
              <a:t>2 </a:t>
            </a:r>
          </a:p>
          <a:p>
            <a:pPr fontAlgn="base">
              <a:spcBef>
                <a:spcPct val="80000"/>
              </a:spcBef>
              <a:spcAft>
                <a:spcPct val="0"/>
              </a:spcAft>
            </a:pPr>
            <a:r>
              <a:rPr lang="en-US" altLang="zh-CN" sz="2400" b="1">
                <a:solidFill>
                  <a:srgbClr val="CC0000"/>
                </a:solidFill>
                <a:ea typeface="宋体" charset="-122"/>
                <a:sym typeface="Symbol" pitchFamily="18" charset="2"/>
              </a:rPr>
              <a:t>10/3</a:t>
            </a:r>
          </a:p>
          <a:p>
            <a:pPr fontAlgn="base">
              <a:spcBef>
                <a:spcPct val="80000"/>
              </a:spcBef>
              <a:spcAft>
                <a:spcPct val="0"/>
              </a:spcAft>
            </a:pPr>
            <a:r>
              <a:rPr lang="en-US" altLang="zh-CN" sz="2400" b="1">
                <a:solidFill>
                  <a:srgbClr val="CC0000"/>
                </a:solidFill>
                <a:ea typeface="宋体" charset="-122"/>
                <a:sym typeface="Symbol" pitchFamily="18" charset="2"/>
              </a:rPr>
              <a:t>11/3  </a:t>
            </a:r>
          </a:p>
          <a:p>
            <a:pPr fontAlgn="base">
              <a:spcBef>
                <a:spcPct val="80000"/>
              </a:spcBef>
              <a:spcAft>
                <a:spcPct val="0"/>
              </a:spcAft>
            </a:pPr>
            <a:r>
              <a:rPr lang="en-US" altLang="zh-CN" sz="2400" b="1">
                <a:solidFill>
                  <a:srgbClr val="CC0000"/>
                </a:solidFill>
                <a:ea typeface="宋体" charset="-122"/>
                <a:sym typeface="Symbol" pitchFamily="18" charset="2"/>
              </a:rPr>
              <a:t> 5   </a:t>
            </a:r>
          </a:p>
        </p:txBody>
      </p:sp>
      <p:sp>
        <p:nvSpPr>
          <p:cNvPr id="2" name="灯片编号占位符 1"/>
          <p:cNvSpPr>
            <a:spLocks noGrp="1"/>
          </p:cNvSpPr>
          <p:nvPr>
            <p:ph type="sldNum" sz="quarter" idx="12"/>
          </p:nvPr>
        </p:nvSpPr>
        <p:spPr/>
        <p:txBody>
          <a:bodyPr/>
          <a:lstStyle/>
          <a:p>
            <a:fld id="{B527D597-F47B-41B3-ADE8-88A1CDF6D9DF}" type="slidenum">
              <a:rPr lang="zh-CN" altLang="en-GB" smtClean="0">
                <a:solidFill>
                  <a:srgbClr val="000000"/>
                </a:solidFill>
              </a:rPr>
              <a:pPr/>
              <a:t>23</a:t>
            </a:fld>
            <a:endParaRPr lang="en-GB" altLang="zh-CN">
              <a:solidFill>
                <a:srgbClr val="000000"/>
              </a:solidFill>
            </a:endParaRPr>
          </a:p>
        </p:txBody>
      </p:sp>
    </p:spTree>
    <p:extLst>
      <p:ext uri="{BB962C8B-B14F-4D97-AF65-F5344CB8AC3E}">
        <p14:creationId xmlns:p14="http://schemas.microsoft.com/office/powerpoint/2010/main" val="2450818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073" y="188913"/>
            <a:ext cx="7548563" cy="610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0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4223" y="6381750"/>
            <a:ext cx="133826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820" name="Line 4"/>
          <p:cNvSpPr>
            <a:spLocks noChangeShapeType="1"/>
          </p:cNvSpPr>
          <p:nvPr/>
        </p:nvSpPr>
        <p:spPr bwMode="auto">
          <a:xfrm>
            <a:off x="355998" y="6092825"/>
            <a:ext cx="1152525"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90821" name="Text Box 5"/>
          <p:cNvSpPr txBox="1">
            <a:spLocks noChangeArrowheads="1"/>
          </p:cNvSpPr>
          <p:nvPr/>
        </p:nvSpPr>
        <p:spPr bwMode="auto">
          <a:xfrm>
            <a:off x="335360" y="5635625"/>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400">
                <a:solidFill>
                  <a:srgbClr val="FF0000"/>
                </a:solidFill>
                <a:ea typeface="宋体" charset="-122"/>
              </a:rPr>
              <a:t>2/3</a:t>
            </a:r>
          </a:p>
        </p:txBody>
      </p:sp>
      <p:sp>
        <p:nvSpPr>
          <p:cNvPr id="290822" name="Text Box 6"/>
          <p:cNvSpPr txBox="1">
            <a:spLocks noChangeArrowheads="1"/>
          </p:cNvSpPr>
          <p:nvPr/>
        </p:nvSpPr>
        <p:spPr bwMode="auto">
          <a:xfrm>
            <a:off x="6137672" y="6375401"/>
            <a:ext cx="282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a:solidFill>
                  <a:srgbClr val="FF0000"/>
                </a:solidFill>
                <a:ea typeface="宋体" charset="-122"/>
              </a:rPr>
              <a:t>Particle Data Group 2010 </a:t>
            </a:r>
          </a:p>
        </p:txBody>
      </p:sp>
      <p:sp>
        <p:nvSpPr>
          <p:cNvPr id="2" name="文本框 1"/>
          <p:cNvSpPr txBox="1"/>
          <p:nvPr/>
        </p:nvSpPr>
        <p:spPr>
          <a:xfrm>
            <a:off x="8616280" y="1628800"/>
            <a:ext cx="3431704" cy="923330"/>
          </a:xfrm>
          <a:prstGeom prst="rect">
            <a:avLst/>
          </a:prstGeom>
          <a:noFill/>
        </p:spPr>
        <p:txBody>
          <a:bodyPr wrap="square" rtlCol="0">
            <a:spAutoFit/>
          </a:bodyPr>
          <a:lstStyle/>
          <a:p>
            <a:r>
              <a:rPr lang="zh-CN" altLang="en-US" dirty="0">
                <a:solidFill>
                  <a:srgbClr val="FF0000"/>
                </a:solidFill>
              </a:rPr>
              <a:t>思考：列举一些你认为能证明“夸克”是真实微观粒子的证据或方法。</a:t>
            </a:r>
          </a:p>
        </p:txBody>
      </p:sp>
      <p:sp>
        <p:nvSpPr>
          <p:cNvPr id="3" name="灯片编号占位符 2"/>
          <p:cNvSpPr>
            <a:spLocks noGrp="1"/>
          </p:cNvSpPr>
          <p:nvPr>
            <p:ph type="sldNum" sz="quarter" idx="12"/>
          </p:nvPr>
        </p:nvSpPr>
        <p:spPr/>
        <p:txBody>
          <a:bodyPr/>
          <a:lstStyle/>
          <a:p>
            <a:fld id="{B527D597-F47B-41B3-ADE8-88A1CDF6D9DF}" type="slidenum">
              <a:rPr lang="zh-CN" altLang="en-GB" smtClean="0">
                <a:solidFill>
                  <a:srgbClr val="000000"/>
                </a:solidFill>
              </a:rPr>
              <a:pPr/>
              <a:t>24</a:t>
            </a:fld>
            <a:endParaRPr lang="en-GB" altLang="zh-CN">
              <a:solidFill>
                <a:srgbClr val="000000"/>
              </a:solidFill>
            </a:endParaRPr>
          </a:p>
        </p:txBody>
      </p:sp>
    </p:spTree>
    <p:extLst>
      <p:ext uri="{BB962C8B-B14F-4D97-AF65-F5344CB8AC3E}">
        <p14:creationId xmlns:p14="http://schemas.microsoft.com/office/powerpoint/2010/main" val="153437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2581275"/>
            <a:ext cx="387667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926" y="5838825"/>
            <a:ext cx="32289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TextBox 5"/>
          <p:cNvSpPr txBox="1">
            <a:spLocks noChangeArrowheads="1"/>
          </p:cNvSpPr>
          <p:nvPr/>
        </p:nvSpPr>
        <p:spPr bwMode="auto">
          <a:xfrm>
            <a:off x="2652713" y="5762625"/>
            <a:ext cx="3810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zh-CN" sz="1400">
                <a:solidFill>
                  <a:srgbClr val="000000"/>
                </a:solidFill>
                <a:ea typeface="宋体" charset="-122"/>
                <a:cs typeface="Arial" charset="0"/>
              </a:rPr>
              <a:t>10</a:t>
            </a:r>
          </a:p>
        </p:txBody>
      </p:sp>
      <p:sp>
        <p:nvSpPr>
          <p:cNvPr id="291845" name="TextBox 6"/>
          <p:cNvSpPr txBox="1">
            <a:spLocks noChangeArrowheads="1"/>
          </p:cNvSpPr>
          <p:nvPr/>
        </p:nvSpPr>
        <p:spPr bwMode="auto">
          <a:xfrm>
            <a:off x="3582988" y="2733675"/>
            <a:ext cx="393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zh-CN" sz="2400" b="1">
                <a:solidFill>
                  <a:srgbClr val="3333FF"/>
                </a:solidFill>
                <a:latin typeface="Symbol" pitchFamily="18" charset="2"/>
                <a:ea typeface="宋体" charset="-122"/>
                <a:cs typeface="Arial" charset="0"/>
              </a:rPr>
              <a:t>y</a:t>
            </a:r>
          </a:p>
        </p:txBody>
      </p:sp>
      <p:pic>
        <p:nvPicPr>
          <p:cNvPr id="29184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389" y="3114675"/>
            <a:ext cx="1862137"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7" name="TextBox 8"/>
          <p:cNvSpPr txBox="1">
            <a:spLocks noChangeArrowheads="1"/>
          </p:cNvSpPr>
          <p:nvPr/>
        </p:nvSpPr>
        <p:spPr bwMode="auto">
          <a:xfrm>
            <a:off x="6249988" y="6391275"/>
            <a:ext cx="2781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zh-CN" sz="1200">
                <a:solidFill>
                  <a:srgbClr val="000000"/>
                </a:solidFill>
                <a:ea typeface="宋体" charset="-122"/>
                <a:cs typeface="Arial" charset="0"/>
              </a:rPr>
              <a:t>J.J. Aubert et al., PRL 33, 1404 (1974)</a:t>
            </a:r>
          </a:p>
        </p:txBody>
      </p:sp>
      <p:sp>
        <p:nvSpPr>
          <p:cNvPr id="291848" name="TextBox 9"/>
          <p:cNvSpPr txBox="1">
            <a:spLocks noChangeArrowheads="1"/>
          </p:cNvSpPr>
          <p:nvPr/>
        </p:nvSpPr>
        <p:spPr bwMode="auto">
          <a:xfrm>
            <a:off x="2363788" y="6467475"/>
            <a:ext cx="30337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zh-CN" sz="1200">
                <a:solidFill>
                  <a:srgbClr val="000000"/>
                </a:solidFill>
                <a:ea typeface="宋体" charset="-122"/>
                <a:cs typeface="Arial" charset="0"/>
              </a:rPr>
              <a:t>J.E. Augustine et al., PRL 33, 1406 (1974)</a:t>
            </a:r>
          </a:p>
        </p:txBody>
      </p:sp>
      <p:sp>
        <p:nvSpPr>
          <p:cNvPr id="291849" name="TextBox 10"/>
          <p:cNvSpPr txBox="1">
            <a:spLocks noChangeArrowheads="1"/>
          </p:cNvSpPr>
          <p:nvPr/>
        </p:nvSpPr>
        <p:spPr bwMode="auto">
          <a:xfrm>
            <a:off x="8307388" y="3571875"/>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zh-CN" sz="2400" b="1">
                <a:solidFill>
                  <a:srgbClr val="3333FF"/>
                </a:solidFill>
                <a:ea typeface="宋体" charset="-122"/>
                <a:cs typeface="Arial" charset="0"/>
              </a:rPr>
              <a:t>J</a:t>
            </a:r>
            <a:endParaRPr lang="en-US" altLang="zh-CN" sz="2400" b="1">
              <a:solidFill>
                <a:srgbClr val="3333FF"/>
              </a:solidFill>
              <a:latin typeface="Symbol" pitchFamily="18" charset="2"/>
              <a:ea typeface="宋体" charset="-122"/>
              <a:cs typeface="Arial" charset="0"/>
            </a:endParaRPr>
          </a:p>
        </p:txBody>
      </p:sp>
      <p:sp>
        <p:nvSpPr>
          <p:cNvPr id="12" name="TextBox 11"/>
          <p:cNvSpPr txBox="1"/>
          <p:nvPr/>
        </p:nvSpPr>
        <p:spPr>
          <a:xfrm>
            <a:off x="6783389" y="2657476"/>
            <a:ext cx="2554287" cy="366713"/>
          </a:xfrm>
          <a:prstGeom prst="rect">
            <a:avLst/>
          </a:prstGeom>
          <a:noFill/>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zh-CN">
                <a:solidFill>
                  <a:srgbClr val="953735"/>
                </a:solidFill>
                <a:ea typeface="宋体" charset="-122"/>
                <a:cs typeface="Arial" charset="0"/>
              </a:rPr>
              <a:t>Also seen in pN</a:t>
            </a:r>
            <a:r>
              <a:rPr lang="en-US" altLang="zh-CN">
                <a:solidFill>
                  <a:srgbClr val="953735"/>
                </a:solidFill>
                <a:ea typeface="宋体" charset="-122"/>
                <a:cs typeface="Arial" charset="0"/>
                <a:sym typeface="Wingdings" pitchFamily="2" charset="2"/>
              </a:rPr>
              <a:t>e</a:t>
            </a:r>
            <a:r>
              <a:rPr lang="en-US" altLang="zh-CN" baseline="30000">
                <a:solidFill>
                  <a:srgbClr val="953735"/>
                </a:solidFill>
                <a:ea typeface="宋体" charset="-122"/>
                <a:cs typeface="Arial" charset="0"/>
                <a:sym typeface="Wingdings" pitchFamily="2" charset="2"/>
              </a:rPr>
              <a:t>+</a:t>
            </a:r>
            <a:r>
              <a:rPr lang="en-US" altLang="zh-CN">
                <a:solidFill>
                  <a:srgbClr val="953735"/>
                </a:solidFill>
                <a:ea typeface="宋体" charset="-122"/>
                <a:cs typeface="Arial" charset="0"/>
                <a:sym typeface="Wingdings" pitchFamily="2" charset="2"/>
              </a:rPr>
              <a:t>e</a:t>
            </a:r>
            <a:r>
              <a:rPr lang="en-US" altLang="zh-CN" baseline="30000">
                <a:solidFill>
                  <a:srgbClr val="953735"/>
                </a:solidFill>
                <a:ea typeface="宋体" charset="-122"/>
                <a:cs typeface="Arial" charset="0"/>
                <a:sym typeface="Wingdings" pitchFamily="2" charset="2"/>
              </a:rPr>
              <a:t>-</a:t>
            </a:r>
            <a:r>
              <a:rPr lang="en-US" altLang="zh-CN">
                <a:solidFill>
                  <a:srgbClr val="953735"/>
                </a:solidFill>
                <a:ea typeface="宋体" charset="-122"/>
                <a:cs typeface="Arial" charset="0"/>
                <a:sym typeface="Wingdings" pitchFamily="2" charset="2"/>
              </a:rPr>
              <a:t>X</a:t>
            </a:r>
            <a:endParaRPr lang="en-US" altLang="zh-CN">
              <a:solidFill>
                <a:srgbClr val="953735"/>
              </a:solidFill>
              <a:ea typeface="宋体" charset="-122"/>
              <a:cs typeface="Arial" charset="0"/>
            </a:endParaRPr>
          </a:p>
        </p:txBody>
      </p:sp>
      <p:pic>
        <p:nvPicPr>
          <p:cNvPr id="2918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80551" y="333376"/>
            <a:ext cx="842963"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p:nvPr/>
        </p:nvCxnSpPr>
        <p:spPr>
          <a:xfrm>
            <a:off x="2973388" y="5400675"/>
            <a:ext cx="2743200" cy="1588"/>
          </a:xfrm>
          <a:prstGeom prst="line">
            <a:avLst/>
          </a:prstGeom>
          <a:ln>
            <a:solidFill>
              <a:srgbClr val="CC0099"/>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91853" name="TextBox 21"/>
          <p:cNvSpPr txBox="1">
            <a:spLocks noChangeArrowheads="1"/>
          </p:cNvSpPr>
          <p:nvPr/>
        </p:nvSpPr>
        <p:spPr bwMode="auto">
          <a:xfrm>
            <a:off x="5792788" y="5248275"/>
            <a:ext cx="800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0"/>
              </a:spcBef>
              <a:spcAft>
                <a:spcPct val="0"/>
              </a:spcAft>
            </a:pPr>
            <a:r>
              <a:rPr lang="en-US" altLang="zh-CN">
                <a:solidFill>
                  <a:srgbClr val="CC0099"/>
                </a:solidFill>
                <a:ea typeface="宋体" charset="-122"/>
                <a:cs typeface="Arial" charset="0"/>
              </a:rPr>
              <a:t>R=2.2</a:t>
            </a:r>
          </a:p>
          <a:p>
            <a:pPr fontAlgn="base">
              <a:spcBef>
                <a:spcPct val="0"/>
              </a:spcBef>
              <a:spcAft>
                <a:spcPct val="0"/>
              </a:spcAft>
            </a:pPr>
            <a:r>
              <a:rPr lang="en-US" altLang="zh-CN">
                <a:solidFill>
                  <a:srgbClr val="CC0099"/>
                </a:solidFill>
                <a:ea typeface="宋体" charset="-122"/>
                <a:cs typeface="Arial" charset="0"/>
              </a:rPr>
              <a:t>&gt;&gt;2/3</a:t>
            </a:r>
          </a:p>
        </p:txBody>
      </p:sp>
      <p:sp>
        <p:nvSpPr>
          <p:cNvPr id="291854" name="Rectangle 14"/>
          <p:cNvSpPr>
            <a:spLocks noChangeArrowheads="1"/>
          </p:cNvSpPr>
          <p:nvPr/>
        </p:nvSpPr>
        <p:spPr bwMode="auto">
          <a:xfrm>
            <a:off x="5592764" y="333376"/>
            <a:ext cx="3671887" cy="21050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en-GB" altLang="zh-CN" sz="2000" b="1">
                <a:solidFill>
                  <a:srgbClr val="0000FF"/>
                </a:solidFill>
                <a:ea typeface="宋体" charset="-122"/>
              </a:rPr>
              <a:t>1976 Nobel Prize: </a:t>
            </a:r>
          </a:p>
          <a:p>
            <a:pPr fontAlgn="base">
              <a:spcBef>
                <a:spcPct val="0"/>
              </a:spcBef>
              <a:spcAft>
                <a:spcPct val="0"/>
              </a:spcAft>
            </a:pPr>
            <a:r>
              <a:rPr lang="en-GB" altLang="zh-CN" sz="2000" b="1">
                <a:solidFill>
                  <a:srgbClr val="0000FF"/>
                </a:solidFill>
                <a:ea typeface="宋体" charset="-122"/>
              </a:rPr>
              <a:t>B. Richter and S. C.-C. Ting</a:t>
            </a:r>
          </a:p>
          <a:p>
            <a:pPr fontAlgn="base">
              <a:spcBef>
                <a:spcPct val="0"/>
              </a:spcBef>
              <a:spcAft>
                <a:spcPct val="0"/>
              </a:spcAft>
            </a:pPr>
            <a:endParaRPr lang="en-GB" altLang="zh-CN" sz="2000" b="1">
              <a:solidFill>
                <a:srgbClr val="0000FF"/>
              </a:solidFill>
              <a:ea typeface="宋体" charset="-122"/>
            </a:endParaRPr>
          </a:p>
          <a:p>
            <a:pPr algn="r" fontAlgn="base">
              <a:spcBef>
                <a:spcPct val="0"/>
              </a:spcBef>
              <a:spcAft>
                <a:spcPct val="0"/>
              </a:spcAft>
            </a:pPr>
            <a:r>
              <a:rPr lang="en-GB" altLang="zh-CN" b="1">
                <a:solidFill>
                  <a:srgbClr val="0000FF"/>
                </a:solidFill>
                <a:ea typeface="宋体" charset="-122"/>
              </a:rPr>
              <a:t>"for their pioneering work in the discovery of a heavy elementary particle of a new kind"</a:t>
            </a:r>
          </a:p>
        </p:txBody>
      </p:sp>
      <p:pic>
        <p:nvPicPr>
          <p:cNvPr id="291855" name="Picture 15" descr="rich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2313" y="455613"/>
            <a:ext cx="13335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291856" name="Picture 16" descr="t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6639" y="455613"/>
            <a:ext cx="1336675" cy="187325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p:txBody>
          <a:bodyPr/>
          <a:lstStyle/>
          <a:p>
            <a:fld id="{B527D597-F47B-41B3-ADE8-88A1CDF6D9DF}" type="slidenum">
              <a:rPr lang="zh-CN" altLang="en-GB" smtClean="0">
                <a:solidFill>
                  <a:srgbClr val="000000"/>
                </a:solidFill>
              </a:rPr>
              <a:pPr/>
              <a:t>25</a:t>
            </a:fld>
            <a:endParaRPr lang="en-GB" altLang="zh-CN">
              <a:solidFill>
                <a:srgbClr val="000000"/>
              </a:solidFill>
            </a:endParaRPr>
          </a:p>
        </p:txBody>
      </p:sp>
    </p:spTree>
    <p:extLst>
      <p:ext uri="{BB962C8B-B14F-4D97-AF65-F5344CB8AC3E}">
        <p14:creationId xmlns:p14="http://schemas.microsoft.com/office/powerpoint/2010/main" val="3126863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424114" y="1557339"/>
            <a:ext cx="6835775" cy="3381375"/>
          </a:xfrm>
          <a:noFill/>
          <a:ln/>
        </p:spPr>
      </p:pic>
      <p:sp>
        <p:nvSpPr>
          <p:cNvPr id="292867" name="Freeform 3"/>
          <p:cNvSpPr>
            <a:spLocks/>
          </p:cNvSpPr>
          <p:nvPr/>
        </p:nvSpPr>
        <p:spPr bwMode="auto">
          <a:xfrm>
            <a:off x="2495551" y="1628776"/>
            <a:ext cx="5184775" cy="2447925"/>
          </a:xfrm>
          <a:custGeom>
            <a:avLst/>
            <a:gdLst>
              <a:gd name="T0" fmla="*/ 0 w 3266"/>
              <a:gd name="T1" fmla="*/ 1542 h 1542"/>
              <a:gd name="T2" fmla="*/ 3266 w 3266"/>
              <a:gd name="T3" fmla="*/ 1542 h 1542"/>
              <a:gd name="T4" fmla="*/ 3266 w 3266"/>
              <a:gd name="T5" fmla="*/ 0 h 1542"/>
              <a:gd name="T6" fmla="*/ 2812 w 3266"/>
              <a:gd name="T7" fmla="*/ 0 h 1542"/>
              <a:gd name="T8" fmla="*/ 2812 w 3266"/>
              <a:gd name="T9" fmla="*/ 1315 h 1542"/>
              <a:gd name="T10" fmla="*/ 0 w 3266"/>
              <a:gd name="T11" fmla="*/ 1315 h 1542"/>
              <a:gd name="T12" fmla="*/ 0 w 3266"/>
              <a:gd name="T13" fmla="*/ 1542 h 1542"/>
            </a:gdLst>
            <a:ahLst/>
            <a:cxnLst>
              <a:cxn ang="0">
                <a:pos x="T0" y="T1"/>
              </a:cxn>
              <a:cxn ang="0">
                <a:pos x="T2" y="T3"/>
              </a:cxn>
              <a:cxn ang="0">
                <a:pos x="T4" y="T5"/>
              </a:cxn>
              <a:cxn ang="0">
                <a:pos x="T6" y="T7"/>
              </a:cxn>
              <a:cxn ang="0">
                <a:pos x="T8" y="T9"/>
              </a:cxn>
              <a:cxn ang="0">
                <a:pos x="T10" y="T11"/>
              </a:cxn>
              <a:cxn ang="0">
                <a:pos x="T12" y="T13"/>
              </a:cxn>
            </a:cxnLst>
            <a:rect l="0" t="0" r="r" b="b"/>
            <a:pathLst>
              <a:path w="3266" h="1542">
                <a:moveTo>
                  <a:pt x="0" y="1542"/>
                </a:moveTo>
                <a:lnTo>
                  <a:pt x="3266" y="1542"/>
                </a:lnTo>
                <a:lnTo>
                  <a:pt x="3266" y="0"/>
                </a:lnTo>
                <a:lnTo>
                  <a:pt x="2812" y="0"/>
                </a:lnTo>
                <a:lnTo>
                  <a:pt x="2812" y="1315"/>
                </a:lnTo>
                <a:lnTo>
                  <a:pt x="0" y="1315"/>
                </a:lnTo>
                <a:lnTo>
                  <a:pt x="0" y="1542"/>
                </a:lnTo>
                <a:close/>
              </a:path>
            </a:pathLst>
          </a:custGeom>
          <a:solidFill>
            <a:srgbClr val="FFCCCC">
              <a:alpha val="42999"/>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92868" name="Text Box 4"/>
          <p:cNvSpPr txBox="1">
            <a:spLocks noChangeArrowheads="1"/>
          </p:cNvSpPr>
          <p:nvPr/>
        </p:nvSpPr>
        <p:spPr bwMode="auto">
          <a:xfrm>
            <a:off x="2135189" y="5070476"/>
            <a:ext cx="77676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000" b="1">
                <a:solidFill>
                  <a:srgbClr val="CC0000"/>
                </a:solidFill>
                <a:ea typeface="宋体" charset="-122"/>
              </a:rPr>
              <a:t>Convention (Particle Data Group): </a:t>
            </a:r>
          </a:p>
          <a:p>
            <a:pPr eaLnBrk="0" fontAlgn="base" hangingPunct="0">
              <a:spcBef>
                <a:spcPct val="0"/>
              </a:spcBef>
              <a:spcAft>
                <a:spcPct val="0"/>
              </a:spcAft>
            </a:pPr>
            <a:r>
              <a:rPr lang="en-GB" altLang="zh-CN" sz="2000" b="1">
                <a:solidFill>
                  <a:srgbClr val="CC0000"/>
                </a:solidFill>
                <a:ea typeface="宋体" charset="-122"/>
              </a:rPr>
              <a:t>1) Quark has spin 1/2 and baryon number 1/3;</a:t>
            </a:r>
          </a:p>
          <a:p>
            <a:pPr eaLnBrk="0" fontAlgn="base" hangingPunct="0">
              <a:spcBef>
                <a:spcPct val="0"/>
              </a:spcBef>
              <a:spcAft>
                <a:spcPct val="0"/>
              </a:spcAft>
            </a:pPr>
            <a:r>
              <a:rPr lang="en-GB" altLang="zh-CN" sz="2000" b="1">
                <a:solidFill>
                  <a:srgbClr val="CC0000"/>
                </a:solidFill>
                <a:ea typeface="宋体" charset="-122"/>
              </a:rPr>
              <a:t>2) Quark has positive parity and antiquark has negative parity; </a:t>
            </a:r>
          </a:p>
          <a:p>
            <a:pPr eaLnBrk="0" fontAlgn="base" hangingPunct="0">
              <a:spcBef>
                <a:spcPct val="0"/>
              </a:spcBef>
              <a:spcAft>
                <a:spcPct val="0"/>
              </a:spcAft>
            </a:pPr>
            <a:r>
              <a:rPr lang="en-GB" altLang="zh-CN" sz="2000" b="1">
                <a:solidFill>
                  <a:srgbClr val="CC0000"/>
                </a:solidFill>
                <a:ea typeface="宋体" charset="-122"/>
              </a:rPr>
              <a:t>3) The </a:t>
            </a:r>
            <a:r>
              <a:rPr lang="en-GB" altLang="zh-CN" sz="2000" b="1" u="sng">
                <a:solidFill>
                  <a:srgbClr val="CC0000"/>
                </a:solidFill>
                <a:ea typeface="宋体" charset="-122"/>
              </a:rPr>
              <a:t>flavor</a:t>
            </a:r>
            <a:r>
              <a:rPr lang="en-GB" altLang="zh-CN" sz="2000" b="1">
                <a:solidFill>
                  <a:srgbClr val="CC0000"/>
                </a:solidFill>
                <a:ea typeface="宋体" charset="-122"/>
              </a:rPr>
              <a:t> of a quark has the same sign as its </a:t>
            </a:r>
            <a:r>
              <a:rPr lang="en-GB" altLang="zh-CN" sz="2000" b="1" u="sng">
                <a:solidFill>
                  <a:srgbClr val="CC0000"/>
                </a:solidFill>
                <a:ea typeface="宋体" charset="-122"/>
              </a:rPr>
              <a:t>charge.</a:t>
            </a:r>
          </a:p>
        </p:txBody>
      </p:sp>
      <p:sp>
        <p:nvSpPr>
          <p:cNvPr id="292869" name="Rectangle 5"/>
          <p:cNvSpPr>
            <a:spLocks noChangeArrowheads="1"/>
          </p:cNvSpPr>
          <p:nvPr/>
        </p:nvSpPr>
        <p:spPr bwMode="auto">
          <a:xfrm>
            <a:off x="2495550" y="1657351"/>
            <a:ext cx="4464050" cy="2016125"/>
          </a:xfrm>
          <a:prstGeom prst="rect">
            <a:avLst/>
          </a:prstGeom>
          <a:solidFill>
            <a:srgbClr val="CCECFF">
              <a:alpha val="25999"/>
            </a:srgbClr>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mc:AlternateContent xmlns:mc="http://schemas.openxmlformats.org/markup-compatibility/2006">
        <mc:Choice xmlns:a14="http://schemas.microsoft.com/office/drawing/2010/main" Requires="a14">
          <p:sp>
            <p:nvSpPr>
              <p:cNvPr id="292870" name="Text Box 6"/>
              <p:cNvSpPr txBox="1">
                <a:spLocks noChangeArrowheads="1"/>
              </p:cNvSpPr>
              <p:nvPr/>
            </p:nvSpPr>
            <p:spPr bwMode="auto">
              <a:xfrm>
                <a:off x="1644651" y="531813"/>
                <a:ext cx="8800166"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sz="2400" dirty="0">
                    <a:solidFill>
                      <a:srgbClr val="0000FF"/>
                    </a:solidFill>
                    <a:latin typeface="Calibri" pitchFamily="34" charset="0"/>
                    <a:ea typeface="宋体" charset="-122"/>
                  </a:rPr>
                  <a:t>Quarks are </a:t>
                </a:r>
                <a:r>
                  <a:rPr lang="en-GB" altLang="zh-CN" sz="2400" dirty="0">
                    <a:solidFill>
                      <a:srgbClr val="FF0000"/>
                    </a:solidFill>
                    <a:latin typeface="Calibri" pitchFamily="34" charset="0"/>
                    <a:ea typeface="宋体" charset="-122"/>
                  </a:rPr>
                  <a:t>real</a:t>
                </a:r>
                <a:r>
                  <a:rPr lang="en-GB" altLang="zh-CN" sz="2400" dirty="0">
                    <a:solidFill>
                      <a:srgbClr val="0000FF"/>
                    </a:solidFill>
                    <a:latin typeface="Calibri" pitchFamily="34" charset="0"/>
                    <a:ea typeface="宋体" charset="-122"/>
                  </a:rPr>
                  <a:t> building blocks of hadrons: meson (</a:t>
                </a:r>
                <a14:m>
                  <m:oMath xmlns:m="http://schemas.openxmlformats.org/officeDocument/2006/math">
                    <m:r>
                      <a:rPr lang="en-GB" altLang="zh-CN" sz="2400" i="1" dirty="0" smtClean="0">
                        <a:solidFill>
                          <a:srgbClr val="0000FF"/>
                        </a:solidFill>
                        <a:latin typeface="Cambria Math" panose="02040503050406030204" pitchFamily="18" charset="0"/>
                        <a:ea typeface="宋体" charset="-122"/>
                      </a:rPr>
                      <m:t>𝑞</m:t>
                    </m:r>
                    <m:acc>
                      <m:accPr>
                        <m:chr m:val="̅"/>
                        <m:ctrlPr>
                          <a:rPr lang="en-US" altLang="zh-CN" sz="2400" b="0" i="1" dirty="0" smtClean="0">
                            <a:solidFill>
                              <a:srgbClr val="0000FF"/>
                            </a:solidFill>
                            <a:latin typeface="Cambria Math" panose="02040503050406030204" pitchFamily="18" charset="0"/>
                            <a:ea typeface="宋体" charset="-122"/>
                          </a:rPr>
                        </m:ctrlPr>
                      </m:accPr>
                      <m:e>
                        <m:r>
                          <a:rPr lang="en-GB" altLang="zh-CN" sz="2400" i="1" dirty="0" err="1">
                            <a:solidFill>
                              <a:srgbClr val="0000FF"/>
                            </a:solidFill>
                            <a:latin typeface="Cambria Math" panose="02040503050406030204" pitchFamily="18" charset="0"/>
                            <a:ea typeface="宋体" charset="-122"/>
                          </a:rPr>
                          <m:t>𝑞</m:t>
                        </m:r>
                      </m:e>
                    </m:acc>
                  </m:oMath>
                </a14:m>
                <a:r>
                  <a:rPr lang="en-GB" altLang="zh-CN" sz="2400" dirty="0">
                    <a:solidFill>
                      <a:srgbClr val="0000FF"/>
                    </a:solidFill>
                    <a:latin typeface="Calibri" pitchFamily="34" charset="0"/>
                    <a:ea typeface="宋体" charset="-122"/>
                  </a:rPr>
                  <a:t>), baryon (</a:t>
                </a:r>
                <a14:m>
                  <m:oMath xmlns:m="http://schemas.openxmlformats.org/officeDocument/2006/math">
                    <m:r>
                      <a:rPr lang="en-GB" altLang="zh-CN" sz="2400" i="1" dirty="0" smtClean="0">
                        <a:solidFill>
                          <a:srgbClr val="0000FF"/>
                        </a:solidFill>
                        <a:latin typeface="Cambria Math" panose="02040503050406030204" pitchFamily="18" charset="0"/>
                        <a:ea typeface="宋体" charset="-122"/>
                      </a:rPr>
                      <m:t>𝑞𝑞𝑞</m:t>
                    </m:r>
                  </m:oMath>
                </a14:m>
                <a:r>
                  <a:rPr lang="en-GB" altLang="zh-CN" sz="2400" dirty="0">
                    <a:solidFill>
                      <a:srgbClr val="0000FF"/>
                    </a:solidFill>
                    <a:latin typeface="Calibri" pitchFamily="34" charset="0"/>
                    <a:ea typeface="宋体" charset="-122"/>
                  </a:rPr>
                  <a:t>)</a:t>
                </a:r>
              </a:p>
            </p:txBody>
          </p:sp>
        </mc:Choice>
        <mc:Fallback>
          <p:sp>
            <p:nvSpPr>
              <p:cNvPr id="292870" name="Text Box 6"/>
              <p:cNvSpPr txBox="1">
                <a:spLocks noRot="1" noChangeAspect="1" noMove="1" noResize="1" noEditPoints="1" noAdjustHandles="1" noChangeArrowheads="1" noChangeShapeType="1" noTextEdit="1"/>
              </p:cNvSpPr>
              <p:nvPr/>
            </p:nvSpPr>
            <p:spPr bwMode="auto">
              <a:xfrm>
                <a:off x="1644651" y="531813"/>
                <a:ext cx="8800166" cy="461665"/>
              </a:xfrm>
              <a:prstGeom prst="rect">
                <a:avLst/>
              </a:prstGeom>
              <a:blipFill>
                <a:blip r:embed="rId4"/>
                <a:stretch>
                  <a:fillRect l="-1109" t="-10526" r="-347" b="-289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2" name="灯片编号占位符 1"/>
          <p:cNvSpPr>
            <a:spLocks noGrp="1"/>
          </p:cNvSpPr>
          <p:nvPr>
            <p:ph type="sldNum" sz="quarter" idx="12"/>
          </p:nvPr>
        </p:nvSpPr>
        <p:spPr/>
        <p:txBody>
          <a:bodyPr/>
          <a:lstStyle/>
          <a:p>
            <a:fld id="{08BFFF78-F6B2-469A-9A80-E9CC5B7A44AD}" type="slidenum">
              <a:rPr lang="zh-CN" altLang="en-GB" smtClean="0">
                <a:solidFill>
                  <a:srgbClr val="000000"/>
                </a:solidFill>
              </a:rPr>
              <a:pPr/>
              <a:t>26</a:t>
            </a:fld>
            <a:endParaRPr lang="en-GB" altLang="zh-CN">
              <a:solidFill>
                <a:srgbClr val="000000"/>
              </a:solidFill>
            </a:endParaRPr>
          </a:p>
        </p:txBody>
      </p:sp>
    </p:spTree>
    <p:extLst>
      <p:ext uri="{BB962C8B-B14F-4D97-AF65-F5344CB8AC3E}">
        <p14:creationId xmlns:p14="http://schemas.microsoft.com/office/powerpoint/2010/main" val="2199645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424114" y="1557339"/>
            <a:ext cx="6835775" cy="3381375"/>
          </a:xfrm>
          <a:noFill/>
          <a:ln/>
        </p:spPr>
      </p:pic>
      <p:sp>
        <p:nvSpPr>
          <p:cNvPr id="292867" name="Freeform 3"/>
          <p:cNvSpPr>
            <a:spLocks/>
          </p:cNvSpPr>
          <p:nvPr/>
        </p:nvSpPr>
        <p:spPr bwMode="auto">
          <a:xfrm>
            <a:off x="2495551" y="1628776"/>
            <a:ext cx="5184775" cy="2447925"/>
          </a:xfrm>
          <a:custGeom>
            <a:avLst/>
            <a:gdLst>
              <a:gd name="T0" fmla="*/ 0 w 3266"/>
              <a:gd name="T1" fmla="*/ 1542 h 1542"/>
              <a:gd name="T2" fmla="*/ 3266 w 3266"/>
              <a:gd name="T3" fmla="*/ 1542 h 1542"/>
              <a:gd name="T4" fmla="*/ 3266 w 3266"/>
              <a:gd name="T5" fmla="*/ 0 h 1542"/>
              <a:gd name="T6" fmla="*/ 2812 w 3266"/>
              <a:gd name="T7" fmla="*/ 0 h 1542"/>
              <a:gd name="T8" fmla="*/ 2812 w 3266"/>
              <a:gd name="T9" fmla="*/ 1315 h 1542"/>
              <a:gd name="T10" fmla="*/ 0 w 3266"/>
              <a:gd name="T11" fmla="*/ 1315 h 1542"/>
              <a:gd name="T12" fmla="*/ 0 w 3266"/>
              <a:gd name="T13" fmla="*/ 1542 h 1542"/>
            </a:gdLst>
            <a:ahLst/>
            <a:cxnLst>
              <a:cxn ang="0">
                <a:pos x="T0" y="T1"/>
              </a:cxn>
              <a:cxn ang="0">
                <a:pos x="T2" y="T3"/>
              </a:cxn>
              <a:cxn ang="0">
                <a:pos x="T4" y="T5"/>
              </a:cxn>
              <a:cxn ang="0">
                <a:pos x="T6" y="T7"/>
              </a:cxn>
              <a:cxn ang="0">
                <a:pos x="T8" y="T9"/>
              </a:cxn>
              <a:cxn ang="0">
                <a:pos x="T10" y="T11"/>
              </a:cxn>
              <a:cxn ang="0">
                <a:pos x="T12" y="T13"/>
              </a:cxn>
            </a:cxnLst>
            <a:rect l="0" t="0" r="r" b="b"/>
            <a:pathLst>
              <a:path w="3266" h="1542">
                <a:moveTo>
                  <a:pt x="0" y="1542"/>
                </a:moveTo>
                <a:lnTo>
                  <a:pt x="3266" y="1542"/>
                </a:lnTo>
                <a:lnTo>
                  <a:pt x="3266" y="0"/>
                </a:lnTo>
                <a:lnTo>
                  <a:pt x="2812" y="0"/>
                </a:lnTo>
                <a:lnTo>
                  <a:pt x="2812" y="1315"/>
                </a:lnTo>
                <a:lnTo>
                  <a:pt x="0" y="1315"/>
                </a:lnTo>
                <a:lnTo>
                  <a:pt x="0" y="1542"/>
                </a:lnTo>
                <a:close/>
              </a:path>
            </a:pathLst>
          </a:custGeom>
          <a:solidFill>
            <a:srgbClr val="FFCCCC">
              <a:alpha val="42999"/>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sp>
        <p:nvSpPr>
          <p:cNvPr id="292868" name="Text Box 4"/>
          <p:cNvSpPr txBox="1">
            <a:spLocks noChangeArrowheads="1"/>
          </p:cNvSpPr>
          <p:nvPr/>
        </p:nvSpPr>
        <p:spPr bwMode="auto">
          <a:xfrm>
            <a:off x="2135189" y="5070476"/>
            <a:ext cx="776763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zh-CN" sz="2000" b="1" i="0" u="none" strike="noStrike" kern="0" cap="none" spc="0" normalizeH="0" baseline="0" noProof="0">
                <a:ln>
                  <a:noFill/>
                </a:ln>
                <a:solidFill>
                  <a:srgbClr val="CC0000"/>
                </a:solidFill>
                <a:effectLst/>
                <a:uLnTx/>
                <a:uFillTx/>
                <a:ea typeface="宋体" charset="-122"/>
              </a:rPr>
              <a:t>Convention (Particle Data Group): </a:t>
            </a: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zh-CN" sz="2000" b="1" i="0" u="none" strike="noStrike" kern="0" cap="none" spc="0" normalizeH="0" baseline="0" noProof="0">
                <a:ln>
                  <a:noFill/>
                </a:ln>
                <a:solidFill>
                  <a:srgbClr val="CC0000"/>
                </a:solidFill>
                <a:effectLst/>
                <a:uLnTx/>
                <a:uFillTx/>
                <a:ea typeface="宋体" charset="-122"/>
              </a:rPr>
              <a:t>1) Quark has spin 1/2 and baryon number 1/3;</a:t>
            </a: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zh-CN" sz="2000" b="1" i="0" u="none" strike="noStrike" kern="0" cap="none" spc="0" normalizeH="0" baseline="0" noProof="0">
                <a:ln>
                  <a:noFill/>
                </a:ln>
                <a:solidFill>
                  <a:srgbClr val="CC0000"/>
                </a:solidFill>
                <a:effectLst/>
                <a:uLnTx/>
                <a:uFillTx/>
                <a:ea typeface="宋体" charset="-122"/>
              </a:rPr>
              <a:t>2) Quark has positive parity and antiquark has negative parity; </a:t>
            </a:r>
          </a:p>
          <a:p>
            <a:pPr marL="0" marR="0" lvl="0" indent="0" defTabSz="914400" eaLnBrk="0" fontAlgn="base" latinLnBrk="0" hangingPunct="0">
              <a:lnSpc>
                <a:spcPct val="100000"/>
              </a:lnSpc>
              <a:spcBef>
                <a:spcPct val="0"/>
              </a:spcBef>
              <a:spcAft>
                <a:spcPct val="0"/>
              </a:spcAft>
              <a:buClrTx/>
              <a:buSzTx/>
              <a:buFontTx/>
              <a:buNone/>
              <a:tabLst/>
              <a:defRPr/>
            </a:pPr>
            <a:r>
              <a:rPr kumimoji="0" lang="en-GB" altLang="zh-CN" sz="2000" b="1" i="0" u="none" strike="noStrike" kern="0" cap="none" spc="0" normalizeH="0" baseline="0" noProof="0">
                <a:ln>
                  <a:noFill/>
                </a:ln>
                <a:solidFill>
                  <a:srgbClr val="CC0000"/>
                </a:solidFill>
                <a:effectLst/>
                <a:uLnTx/>
                <a:uFillTx/>
                <a:ea typeface="宋体" charset="-122"/>
              </a:rPr>
              <a:t>3) The </a:t>
            </a:r>
            <a:r>
              <a:rPr kumimoji="0" lang="en-GB" altLang="zh-CN" sz="2000" b="1" i="0" u="sng" strike="noStrike" kern="0" cap="none" spc="0" normalizeH="0" baseline="0" noProof="0">
                <a:ln>
                  <a:noFill/>
                </a:ln>
                <a:solidFill>
                  <a:srgbClr val="CC0000"/>
                </a:solidFill>
                <a:effectLst/>
                <a:uLnTx/>
                <a:uFillTx/>
                <a:ea typeface="宋体" charset="-122"/>
              </a:rPr>
              <a:t>flavor</a:t>
            </a:r>
            <a:r>
              <a:rPr kumimoji="0" lang="en-GB" altLang="zh-CN" sz="2000" b="1" i="0" u="none" strike="noStrike" kern="0" cap="none" spc="0" normalizeH="0" baseline="0" noProof="0">
                <a:ln>
                  <a:noFill/>
                </a:ln>
                <a:solidFill>
                  <a:srgbClr val="CC0000"/>
                </a:solidFill>
                <a:effectLst/>
                <a:uLnTx/>
                <a:uFillTx/>
                <a:ea typeface="宋体" charset="-122"/>
              </a:rPr>
              <a:t> of a quark has the same sign as its </a:t>
            </a:r>
            <a:r>
              <a:rPr kumimoji="0" lang="en-GB" altLang="zh-CN" sz="2000" b="1" i="0" u="sng" strike="noStrike" kern="0" cap="none" spc="0" normalizeH="0" baseline="0" noProof="0">
                <a:ln>
                  <a:noFill/>
                </a:ln>
                <a:solidFill>
                  <a:srgbClr val="CC0000"/>
                </a:solidFill>
                <a:effectLst/>
                <a:uLnTx/>
                <a:uFillTx/>
                <a:ea typeface="宋体" charset="-122"/>
              </a:rPr>
              <a:t>charge.</a:t>
            </a:r>
          </a:p>
        </p:txBody>
      </p:sp>
      <p:sp>
        <p:nvSpPr>
          <p:cNvPr id="292869" name="Rectangle 5"/>
          <p:cNvSpPr>
            <a:spLocks noChangeArrowheads="1"/>
          </p:cNvSpPr>
          <p:nvPr/>
        </p:nvSpPr>
        <p:spPr bwMode="auto">
          <a:xfrm>
            <a:off x="2495550" y="1657351"/>
            <a:ext cx="4464050" cy="2016125"/>
          </a:xfrm>
          <a:prstGeom prst="rect">
            <a:avLst/>
          </a:prstGeom>
          <a:solidFill>
            <a:srgbClr val="CCECFF">
              <a:alpha val="25999"/>
            </a:srgbClr>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mc:AlternateContent xmlns:mc="http://schemas.openxmlformats.org/markup-compatibility/2006">
        <mc:Choice xmlns:a14="http://schemas.microsoft.com/office/drawing/2010/main" Requires="a14">
          <p:sp>
            <p:nvSpPr>
              <p:cNvPr id="292870" name="Text Box 6"/>
              <p:cNvSpPr txBox="1">
                <a:spLocks noChangeArrowheads="1"/>
              </p:cNvSpPr>
              <p:nvPr/>
            </p:nvSpPr>
            <p:spPr bwMode="auto">
              <a:xfrm>
                <a:off x="1644651" y="531813"/>
                <a:ext cx="8800166"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2400" b="0" i="0" u="none" strike="noStrike" kern="0" cap="none" spc="0" normalizeH="0" baseline="0" noProof="0" dirty="0">
                    <a:ln>
                      <a:noFill/>
                    </a:ln>
                    <a:solidFill>
                      <a:srgbClr val="0000FF"/>
                    </a:solidFill>
                    <a:effectLst/>
                    <a:uLnTx/>
                    <a:uFillTx/>
                    <a:latin typeface="Calibri" pitchFamily="34" charset="0"/>
                    <a:ea typeface="宋体" charset="-122"/>
                  </a:rPr>
                  <a:t>Quarks are </a:t>
                </a:r>
                <a:r>
                  <a:rPr kumimoji="0" lang="en-GB" altLang="zh-CN" sz="2400" b="0" i="0" u="none" strike="noStrike" kern="0" cap="none" spc="0" normalizeH="0" baseline="0" noProof="0" dirty="0">
                    <a:ln>
                      <a:noFill/>
                    </a:ln>
                    <a:solidFill>
                      <a:srgbClr val="FF0000"/>
                    </a:solidFill>
                    <a:effectLst/>
                    <a:uLnTx/>
                    <a:uFillTx/>
                    <a:latin typeface="Calibri" pitchFamily="34" charset="0"/>
                    <a:ea typeface="宋体" charset="-122"/>
                  </a:rPr>
                  <a:t>real</a:t>
                </a:r>
                <a:r>
                  <a:rPr kumimoji="0" lang="en-GB" altLang="zh-CN" sz="2400" b="0" i="0" u="none" strike="noStrike" kern="0" cap="none" spc="0" normalizeH="0" baseline="0" noProof="0" dirty="0">
                    <a:ln>
                      <a:noFill/>
                    </a:ln>
                    <a:solidFill>
                      <a:srgbClr val="0000FF"/>
                    </a:solidFill>
                    <a:effectLst/>
                    <a:uLnTx/>
                    <a:uFillTx/>
                    <a:latin typeface="Calibri" pitchFamily="34" charset="0"/>
                    <a:ea typeface="宋体" charset="-122"/>
                  </a:rPr>
                  <a:t> building blocks of hadrons: meson (</a:t>
                </a:r>
                <a14:m>
                  <m:oMath xmlns:m="http://schemas.openxmlformats.org/officeDocument/2006/math">
                    <m:r>
                      <a:rPr kumimoji="0" lang="en-GB" altLang="zh-CN" sz="2400" b="0" i="1" u="none" strike="noStrike" kern="0" cap="none" spc="0" normalizeH="0" baseline="0" noProof="0" dirty="0" smtClean="0">
                        <a:ln>
                          <a:noFill/>
                        </a:ln>
                        <a:solidFill>
                          <a:srgbClr val="0000FF"/>
                        </a:solidFill>
                        <a:effectLst/>
                        <a:uLnTx/>
                        <a:uFillTx/>
                        <a:latin typeface="Cambria Math" panose="02040503050406030204" pitchFamily="18" charset="0"/>
                        <a:ea typeface="宋体" charset="-122"/>
                      </a:rPr>
                      <m:t>𝑞</m:t>
                    </m:r>
                    <m:acc>
                      <m:accPr>
                        <m:chr m:val="̅"/>
                        <m:ctrlPr>
                          <a:rPr kumimoji="0" lang="en-US" altLang="zh-CN" sz="2400" b="0" i="1" u="none" strike="noStrike" kern="0" cap="none" spc="0" normalizeH="0" baseline="0" noProof="0" dirty="0" smtClean="0">
                            <a:ln>
                              <a:noFill/>
                            </a:ln>
                            <a:solidFill>
                              <a:srgbClr val="0000FF"/>
                            </a:solidFill>
                            <a:effectLst/>
                            <a:uLnTx/>
                            <a:uFillTx/>
                            <a:latin typeface="Cambria Math" panose="02040503050406030204" pitchFamily="18" charset="0"/>
                            <a:ea typeface="宋体" charset="-122"/>
                          </a:rPr>
                        </m:ctrlPr>
                      </m:accPr>
                      <m:e>
                        <m:r>
                          <a:rPr kumimoji="0" lang="en-GB" altLang="zh-CN" sz="2400" b="0" i="1" u="none" strike="noStrike" kern="0" cap="none" spc="0" normalizeH="0" baseline="0" noProof="0" dirty="0" err="1">
                            <a:ln>
                              <a:noFill/>
                            </a:ln>
                            <a:solidFill>
                              <a:srgbClr val="0000FF"/>
                            </a:solidFill>
                            <a:effectLst/>
                            <a:uLnTx/>
                            <a:uFillTx/>
                            <a:latin typeface="Cambria Math" panose="02040503050406030204" pitchFamily="18" charset="0"/>
                            <a:ea typeface="宋体" charset="-122"/>
                          </a:rPr>
                          <m:t>𝑞</m:t>
                        </m:r>
                      </m:e>
                    </m:acc>
                  </m:oMath>
                </a14:m>
                <a:r>
                  <a:rPr kumimoji="0" lang="en-GB" altLang="zh-CN" sz="2400" b="0" i="0" u="none" strike="noStrike" kern="0" cap="none" spc="0" normalizeH="0" baseline="0" noProof="0" dirty="0">
                    <a:ln>
                      <a:noFill/>
                    </a:ln>
                    <a:solidFill>
                      <a:srgbClr val="0000FF"/>
                    </a:solidFill>
                    <a:effectLst/>
                    <a:uLnTx/>
                    <a:uFillTx/>
                    <a:latin typeface="Calibri" pitchFamily="34" charset="0"/>
                    <a:ea typeface="宋体" charset="-122"/>
                  </a:rPr>
                  <a:t>), baryon (</a:t>
                </a:r>
                <a14:m>
                  <m:oMath xmlns:m="http://schemas.openxmlformats.org/officeDocument/2006/math">
                    <m:r>
                      <a:rPr kumimoji="0" lang="en-GB" altLang="zh-CN" sz="2400" b="0" i="1" u="none" strike="noStrike" kern="0" cap="none" spc="0" normalizeH="0" baseline="0" noProof="0" dirty="0" smtClean="0">
                        <a:ln>
                          <a:noFill/>
                        </a:ln>
                        <a:solidFill>
                          <a:srgbClr val="0000FF"/>
                        </a:solidFill>
                        <a:effectLst/>
                        <a:uLnTx/>
                        <a:uFillTx/>
                        <a:latin typeface="Cambria Math" panose="02040503050406030204" pitchFamily="18" charset="0"/>
                        <a:ea typeface="宋体" charset="-122"/>
                      </a:rPr>
                      <m:t>𝑞𝑞𝑞</m:t>
                    </m:r>
                  </m:oMath>
                </a14:m>
                <a:r>
                  <a:rPr kumimoji="0" lang="en-GB" altLang="zh-CN" sz="2400" b="0" i="0" u="none" strike="noStrike" kern="0" cap="none" spc="0" normalizeH="0" baseline="0" noProof="0" dirty="0">
                    <a:ln>
                      <a:noFill/>
                    </a:ln>
                    <a:solidFill>
                      <a:srgbClr val="0000FF"/>
                    </a:solidFill>
                    <a:effectLst/>
                    <a:uLnTx/>
                    <a:uFillTx/>
                    <a:latin typeface="Calibri" pitchFamily="34" charset="0"/>
                    <a:ea typeface="宋体" charset="-122"/>
                  </a:rPr>
                  <a:t>)</a:t>
                </a:r>
              </a:p>
            </p:txBody>
          </p:sp>
        </mc:Choice>
        <mc:Fallback>
          <p:sp>
            <p:nvSpPr>
              <p:cNvPr id="292870" name="Text Box 6"/>
              <p:cNvSpPr txBox="1">
                <a:spLocks noRot="1" noChangeAspect="1" noMove="1" noResize="1" noEditPoints="1" noAdjustHandles="1" noChangeArrowheads="1" noChangeShapeType="1" noTextEdit="1"/>
              </p:cNvSpPr>
              <p:nvPr/>
            </p:nvSpPr>
            <p:spPr bwMode="auto">
              <a:xfrm>
                <a:off x="1644651" y="531813"/>
                <a:ext cx="8800166" cy="461665"/>
              </a:xfrm>
              <a:prstGeom prst="rect">
                <a:avLst/>
              </a:prstGeom>
              <a:blipFill>
                <a:blip r:embed="rId4"/>
                <a:stretch>
                  <a:fillRect l="-1109" t="-10526" r="-347" b="-289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292871" name="Text Box 7"/>
          <p:cNvSpPr txBox="1">
            <a:spLocks noChangeArrowheads="1"/>
          </p:cNvSpPr>
          <p:nvPr/>
        </p:nvSpPr>
        <p:spPr bwMode="auto">
          <a:xfrm>
            <a:off x="1992314" y="2584451"/>
            <a:ext cx="7920037" cy="2289175"/>
          </a:xfrm>
          <a:prstGeom prst="rect">
            <a:avLst/>
          </a:prstGeom>
          <a:solidFill>
            <a:schemeClr val="accent1"/>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GB" sz="1800" b="1" i="0" u="none" strike="noStrike" kern="0" cap="none" spc="0" normalizeH="0" baseline="0" noProof="0" dirty="0">
              <a:ln>
                <a:noFill/>
              </a:ln>
              <a:solidFill>
                <a:srgbClr val="0000FF"/>
              </a:solidFill>
              <a:effectLst/>
              <a:uLnTx/>
              <a:uFillTx/>
              <a:ea typeface="宋体" charset="-122"/>
            </a:endParaRPr>
          </a:p>
          <a:p>
            <a:pPr marL="0" marR="0" lvl="0" indent="0" defTabSz="914400" eaLnBrk="1" fontAlgn="base" latinLnBrk="0" hangingPunct="1">
              <a:lnSpc>
                <a:spcPct val="100000"/>
              </a:lnSpc>
              <a:spcBef>
                <a:spcPct val="0"/>
              </a:spcBef>
              <a:spcAft>
                <a:spcPct val="0"/>
              </a:spcAft>
              <a:buClrTx/>
              <a:buSzTx/>
              <a:buFontTx/>
              <a:buChar char="•"/>
              <a:tabLst/>
              <a:defRPr/>
            </a:pPr>
            <a:r>
              <a:rPr kumimoji="0" lang="zh-CN" altLang="en-GB" sz="1800" b="1" i="0" u="none" strike="noStrike" kern="0" cap="none" spc="0" normalizeH="0" baseline="0" noProof="0" dirty="0">
                <a:ln>
                  <a:noFill/>
                </a:ln>
                <a:solidFill>
                  <a:srgbClr val="0000FF"/>
                </a:solidFill>
                <a:effectLst/>
                <a:uLnTx/>
                <a:uFillTx/>
                <a:ea typeface="宋体" charset="-122"/>
              </a:rPr>
              <a:t>  </a:t>
            </a:r>
            <a:r>
              <a:rPr kumimoji="0" lang="en-GB" altLang="zh-CN" sz="1800" b="1" i="0" u="none" strike="noStrike" kern="0" cap="none" spc="0" normalizeH="0" baseline="0" noProof="0" dirty="0">
                <a:ln>
                  <a:noFill/>
                </a:ln>
                <a:solidFill>
                  <a:srgbClr val="0000FF"/>
                </a:solidFill>
                <a:effectLst/>
                <a:uLnTx/>
                <a:uFillTx/>
                <a:ea typeface="宋体" charset="-122"/>
              </a:rPr>
              <a:t>Quarks are not free due to QCD colour force (colour confinement).</a:t>
            </a:r>
          </a:p>
          <a:p>
            <a:pPr marL="0" marR="0" lvl="0" indent="0" defTabSz="914400" eaLnBrk="1" fontAlgn="base" latinLnBrk="0" hangingPunct="1">
              <a:lnSpc>
                <a:spcPct val="100000"/>
              </a:lnSpc>
              <a:spcBef>
                <a:spcPct val="0"/>
              </a:spcBef>
              <a:spcAft>
                <a:spcPct val="0"/>
              </a:spcAft>
              <a:buClrTx/>
              <a:buSzTx/>
              <a:buFontTx/>
              <a:buChar char="•"/>
              <a:tabLst/>
              <a:defRPr/>
            </a:pPr>
            <a:endParaRPr kumimoji="0" lang="en-GB" altLang="zh-CN" sz="1800" b="1" i="0" u="none" strike="noStrike" kern="0" cap="none" spc="0" normalizeH="0" baseline="0" noProof="0" dirty="0">
              <a:ln>
                <a:noFill/>
              </a:ln>
              <a:solidFill>
                <a:srgbClr val="0000FF"/>
              </a:solidFill>
              <a:effectLst/>
              <a:uLnTx/>
              <a:uFillTx/>
              <a:ea typeface="宋体" charset="-122"/>
            </a:endParaRPr>
          </a:p>
          <a:p>
            <a:pPr marL="0" marR="0" lvl="0" indent="0" defTabSz="914400" eaLnBrk="1" fontAlgn="base" latinLnBrk="0" hangingPunct="1">
              <a:lnSpc>
                <a:spcPct val="100000"/>
              </a:lnSpc>
              <a:spcBef>
                <a:spcPct val="0"/>
              </a:spcBef>
              <a:spcAft>
                <a:spcPct val="0"/>
              </a:spcAft>
              <a:buClrTx/>
              <a:buSzTx/>
              <a:buFontTx/>
              <a:buChar char="•"/>
              <a:tabLst/>
              <a:defRPr/>
            </a:pPr>
            <a:r>
              <a:rPr kumimoji="0" lang="en-GB" altLang="zh-CN" sz="1800" b="1" i="0" u="none" strike="noStrike" kern="0" cap="none" spc="0" normalizeH="0" baseline="0" noProof="0" dirty="0">
                <a:ln>
                  <a:noFill/>
                </a:ln>
                <a:solidFill>
                  <a:srgbClr val="0000FF"/>
                </a:solidFill>
                <a:effectLst/>
                <a:uLnTx/>
                <a:uFillTx/>
                <a:ea typeface="宋体" charset="-122"/>
              </a:rPr>
              <a:t>  Chiral symmetry spontaneous breaking gives masses to quarks.</a:t>
            </a:r>
          </a:p>
          <a:p>
            <a:pPr marL="0" marR="0" lvl="0" indent="0" defTabSz="914400" eaLnBrk="1" fontAlgn="base" latinLnBrk="0" hangingPunct="1">
              <a:lnSpc>
                <a:spcPct val="100000"/>
              </a:lnSpc>
              <a:spcBef>
                <a:spcPct val="0"/>
              </a:spcBef>
              <a:spcAft>
                <a:spcPct val="0"/>
              </a:spcAft>
              <a:buClrTx/>
              <a:buSzTx/>
              <a:buFontTx/>
              <a:buChar char="•"/>
              <a:tabLst/>
              <a:defRPr/>
            </a:pPr>
            <a:endParaRPr kumimoji="0" lang="en-GB" altLang="zh-CN" sz="1800" b="1" i="0" u="none" strike="noStrike" kern="0" cap="none" spc="0" normalizeH="0" baseline="0" noProof="0" dirty="0">
              <a:ln>
                <a:noFill/>
              </a:ln>
              <a:solidFill>
                <a:srgbClr val="0000FF"/>
              </a:solidFill>
              <a:effectLst/>
              <a:uLnTx/>
              <a:uFillTx/>
              <a:ea typeface="宋体" charset="-122"/>
            </a:endParaRPr>
          </a:p>
          <a:p>
            <a:pPr marL="0" marR="0" lvl="0" indent="0" defTabSz="914400" eaLnBrk="1" fontAlgn="base" latinLnBrk="0" hangingPunct="1">
              <a:lnSpc>
                <a:spcPct val="100000"/>
              </a:lnSpc>
              <a:spcBef>
                <a:spcPct val="0"/>
              </a:spcBef>
              <a:spcAft>
                <a:spcPct val="0"/>
              </a:spcAft>
              <a:buClrTx/>
              <a:buSzTx/>
              <a:buFontTx/>
              <a:buChar char="•"/>
              <a:tabLst/>
              <a:defRPr/>
            </a:pPr>
            <a:r>
              <a:rPr kumimoji="0" lang="en-GB" altLang="zh-CN" sz="1800" b="1" i="0" u="none" strike="noStrike" kern="0" cap="none" spc="0" normalizeH="0" baseline="0" noProof="0" dirty="0">
                <a:ln>
                  <a:noFill/>
                </a:ln>
                <a:solidFill>
                  <a:srgbClr val="0000FF"/>
                </a:solidFill>
                <a:effectLst/>
                <a:uLnTx/>
                <a:uFillTx/>
                <a:ea typeface="宋体" charset="-122"/>
              </a:rPr>
              <a:t>  Hadrons, with rich internal structures, are the smallest objects in Nature that cannot be separated to be further finer free particles.</a:t>
            </a:r>
          </a:p>
          <a:p>
            <a:pPr marL="0" marR="0" lvl="0" indent="0" defTabSz="914400" eaLnBrk="1" fontAlgn="base" latinLnBrk="0" hangingPunct="1">
              <a:lnSpc>
                <a:spcPct val="100000"/>
              </a:lnSpc>
              <a:spcBef>
                <a:spcPct val="0"/>
              </a:spcBef>
              <a:spcAft>
                <a:spcPct val="0"/>
              </a:spcAft>
              <a:buClrTx/>
              <a:buSzTx/>
              <a:buFontTx/>
              <a:buNone/>
              <a:tabLst/>
              <a:defRPr/>
            </a:pPr>
            <a:endParaRPr kumimoji="0" lang="en-GB" altLang="zh-CN" sz="1800" b="1" i="0" u="none" strike="noStrike" kern="0" cap="none" spc="0" normalizeH="0" baseline="0" noProof="0" dirty="0">
              <a:ln>
                <a:noFill/>
              </a:ln>
              <a:solidFill>
                <a:srgbClr val="0000FF"/>
              </a:solidFill>
              <a:effectLst/>
              <a:uLnTx/>
              <a:uFillTx/>
              <a:ea typeface="宋体" charset="-122"/>
            </a:endParaRPr>
          </a:p>
        </p:txBody>
      </p:sp>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8BFFF78-F6B2-469A-9A80-E9CC5B7A44AD}" type="slidenum">
              <a:rPr kumimoji="0" lang="zh-CN" altLang="en-GB"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GB" altLang="zh-CN"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4096045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2871"/>
                                        </p:tgtEl>
                                        <p:attrNameLst>
                                          <p:attrName>style.visibility</p:attrName>
                                        </p:attrNameLst>
                                      </p:cBhvr>
                                      <p:to>
                                        <p:strVal val="visible"/>
                                      </p:to>
                                    </p:set>
                                    <p:animEffect transition="in" filter="blinds(horizontal)">
                                      <p:cBhvr>
                                        <p:cTn id="7" dur="500"/>
                                        <p:tgtEl>
                                          <p:spTgt spid="292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 Box 2"/>
              <p:cNvSpPr txBox="1">
                <a:spLocks noChangeArrowheads="1"/>
              </p:cNvSpPr>
              <p:nvPr/>
            </p:nvSpPr>
            <p:spPr bwMode="auto">
              <a:xfrm>
                <a:off x="1055440" y="836712"/>
                <a:ext cx="10369152" cy="426161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100000"/>
                  </a:lnSpc>
                  <a:spcBef>
                    <a:spcPct val="40000"/>
                  </a:spcBef>
                  <a:spcAft>
                    <a:spcPct val="0"/>
                  </a:spcAft>
                  <a:buClrTx/>
                  <a:buSzTx/>
                  <a:buFontTx/>
                  <a:buNone/>
                  <a:tabLst/>
                  <a:defRPr/>
                </a:pPr>
                <a:r>
                  <a:rPr kumimoji="0" lang="en-US" altLang="zh-CN" sz="2800" b="1" i="0" u="none" strike="noStrike" kern="0" cap="none" spc="0" normalizeH="0" baseline="0" noProof="0" dirty="0">
                    <a:ln>
                      <a:noFill/>
                    </a:ln>
                    <a:solidFill>
                      <a:srgbClr val="FF0000"/>
                    </a:solidFill>
                    <a:effectLst/>
                    <a:uLnTx/>
                    <a:uFillTx/>
                    <a:latin typeface="Calibri" pitchFamily="34" charset="0"/>
                    <a:ea typeface="宋体" charset="-122"/>
                  </a:rPr>
                  <a:t>Remaining questions: </a:t>
                </a:r>
              </a:p>
              <a:p>
                <a:pPr marL="0" marR="0" lvl="0" indent="0" defTabSz="914400" eaLnBrk="1" fontAlgn="base" latinLnBrk="0" hangingPunct="1">
                  <a:lnSpc>
                    <a:spcPct val="100000"/>
                  </a:lnSpc>
                  <a:spcBef>
                    <a:spcPct val="40000"/>
                  </a:spcBef>
                  <a:spcAft>
                    <a:spcPct val="0"/>
                  </a:spcAft>
                  <a:buClrTx/>
                  <a:buSzTx/>
                  <a:buFontTx/>
                  <a:buChar char="•"/>
                  <a:tabLst/>
                  <a:defRPr/>
                </a:pP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rPr>
                  <a:t>What are the proper effective degrees of freedom for hadron internal structures</a:t>
                </a: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rPr>
                  <a:t>? -- How the constituent</a:t>
                </a:r>
                <a:r>
                  <a:rPr kumimoji="0" lang="en-US" altLang="zh-CN" sz="2400" b="1" i="0" u="none" strike="noStrike" kern="0" cap="none" spc="0" normalizeH="0" noProof="0" dirty="0">
                    <a:ln>
                      <a:noFill/>
                    </a:ln>
                    <a:solidFill>
                      <a:srgbClr val="333399"/>
                    </a:solidFill>
                    <a:effectLst/>
                    <a:uLnTx/>
                    <a:uFillTx/>
                    <a:latin typeface="Calibri" pitchFamily="34" charset="0"/>
                    <a:ea typeface="宋体" charset="-122"/>
                    <a:sym typeface="Symbol" pitchFamily="18" charset="2"/>
                  </a:rPr>
                  <a:t> degrees of freedom manifest themselves and how to describe them? </a:t>
                </a:r>
                <a:endPar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endParaRPr>
              </a:p>
              <a:p>
                <a:pPr marL="0" marR="0" lvl="0" indent="0" defTabSz="914400" eaLnBrk="1" fontAlgn="base" latinLnBrk="0" hangingPunct="1">
                  <a:lnSpc>
                    <a:spcPct val="100000"/>
                  </a:lnSpc>
                  <a:spcBef>
                    <a:spcPct val="40000"/>
                  </a:spcBef>
                  <a:spcAft>
                    <a:spcPct val="0"/>
                  </a:spcAft>
                  <a:buClrTx/>
                  <a:buSzTx/>
                  <a:buFontTx/>
                  <a:buChar char="•"/>
                  <a:tabLst/>
                  <a:defRPr/>
                </a:pP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rPr>
                  <a:t>What are the possible color-singlet hadrons apart from the simplest conventional mesons (</a:t>
                </a:r>
                <a14:m>
                  <m:oMath xmlns:m="http://schemas.openxmlformats.org/officeDocument/2006/math">
                    <m:r>
                      <a:rPr kumimoji="0" lang="en-US" altLang="zh-CN" sz="2400" b="1" i="1" u="none" strike="noStrike" kern="0" cap="none" spc="0" normalizeH="0" baseline="0" noProof="0" dirty="0" smtClean="0">
                        <a:ln>
                          <a:noFill/>
                        </a:ln>
                        <a:solidFill>
                          <a:srgbClr val="333399"/>
                        </a:solidFill>
                        <a:effectLst/>
                        <a:uLnTx/>
                        <a:uFillTx/>
                        <a:latin typeface="Cambria Math" panose="02040503050406030204" pitchFamily="18" charset="0"/>
                        <a:ea typeface="宋体" charset="-122"/>
                        <a:sym typeface="Symbol" pitchFamily="18" charset="2"/>
                      </a:rPr>
                      <m:t>𝒒</m:t>
                    </m:r>
                    <m:acc>
                      <m:accPr>
                        <m:chr m:val="̅"/>
                        <m:ctrlPr>
                          <a:rPr kumimoji="0" lang="en-US" altLang="zh-CN" sz="2400" b="1" i="1" u="none" strike="noStrike" kern="0" cap="none" spc="0" normalizeH="0" baseline="0" noProof="0" dirty="0" smtClean="0">
                            <a:ln>
                              <a:noFill/>
                            </a:ln>
                            <a:solidFill>
                              <a:srgbClr val="333399"/>
                            </a:solidFill>
                            <a:effectLst/>
                            <a:uLnTx/>
                            <a:uFillTx/>
                            <a:latin typeface="Cambria Math" panose="02040503050406030204" pitchFamily="18" charset="0"/>
                            <a:ea typeface="宋体" charset="-122"/>
                            <a:sym typeface="Symbol" pitchFamily="18" charset="2"/>
                          </a:rPr>
                        </m:ctrlPr>
                      </m:accPr>
                      <m:e>
                        <m:r>
                          <a:rPr kumimoji="0" lang="en-US" altLang="zh-CN" sz="2400" b="1" i="1" u="none" strike="noStrike" kern="0" cap="none" spc="0" normalizeH="0" baseline="0" noProof="0" dirty="0" smtClean="0">
                            <a:ln>
                              <a:noFill/>
                            </a:ln>
                            <a:solidFill>
                              <a:srgbClr val="333399"/>
                            </a:solidFill>
                            <a:effectLst/>
                            <a:uLnTx/>
                            <a:uFillTx/>
                            <a:latin typeface="Cambria Math" panose="02040503050406030204" pitchFamily="18" charset="0"/>
                            <a:ea typeface="宋体" charset="-122"/>
                            <a:sym typeface="Symbol" pitchFamily="18" charset="2"/>
                          </a:rPr>
                          <m:t>𝒒</m:t>
                        </m:r>
                      </m:e>
                    </m:acc>
                  </m:oMath>
                </a14:m>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rPr>
                  <a:t>) and baryons (</a:t>
                </a:r>
                <a14:m>
                  <m:oMath xmlns:m="http://schemas.openxmlformats.org/officeDocument/2006/math">
                    <m:r>
                      <a:rPr kumimoji="0" lang="en-US" altLang="zh-CN" sz="2400" b="1" i="1" u="none" strike="noStrike" kern="0" cap="none" spc="0" normalizeH="0" baseline="0" noProof="0" dirty="0" smtClean="0">
                        <a:ln>
                          <a:noFill/>
                        </a:ln>
                        <a:solidFill>
                          <a:srgbClr val="333399"/>
                        </a:solidFill>
                        <a:effectLst/>
                        <a:uLnTx/>
                        <a:uFillTx/>
                        <a:latin typeface="Cambria Math" panose="02040503050406030204" pitchFamily="18" charset="0"/>
                        <a:ea typeface="宋体" charset="-122"/>
                        <a:sym typeface="Symbol" pitchFamily="18" charset="2"/>
                      </a:rPr>
                      <m:t>𝒒𝒒𝒒</m:t>
                    </m:r>
                  </m:oMath>
                </a14:m>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rPr>
                  <a:t>)? </a:t>
                </a:r>
              </a:p>
              <a:p>
                <a:pPr marL="0" marR="0" lvl="0" indent="0" defTabSz="914400" eaLnBrk="1" fontAlgn="base" latinLnBrk="0" hangingPunct="1">
                  <a:lnSpc>
                    <a:spcPct val="100000"/>
                  </a:lnSpc>
                  <a:spcBef>
                    <a:spcPct val="40000"/>
                  </a:spcBef>
                  <a:spcAft>
                    <a:spcPct val="0"/>
                  </a:spcAft>
                  <a:buClrTx/>
                  <a:buSzTx/>
                  <a:buFontTx/>
                  <a:buChar char="•"/>
                  <a:tabLst/>
                  <a:defRPr/>
                </a:pP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rPr>
                  <a:t>What’s happening in between “perturbative” and “non-perturbative”? </a:t>
                </a:r>
              </a:p>
              <a:p>
                <a:pPr marL="0" marR="0" lvl="0" indent="0" defTabSz="914400" eaLnBrk="1" fontAlgn="base" latinLnBrk="0" hangingPunct="1">
                  <a:lnSpc>
                    <a:spcPct val="100000"/>
                  </a:lnSpc>
                  <a:spcBef>
                    <a:spcPct val="40000"/>
                  </a:spcBef>
                  <a:spcAft>
                    <a:spcPct val="0"/>
                  </a:spcAft>
                  <a:buClrTx/>
                  <a:buSzTx/>
                  <a:buFontTx/>
                  <a:buChar char="•"/>
                  <a:tabLst/>
                  <a:defRPr/>
                </a:pPr>
                <a:r>
                  <a:rPr lang="en-US" altLang="zh-CN" sz="2400" b="1" kern="0" dirty="0">
                    <a:solidFill>
                      <a:srgbClr val="333399"/>
                    </a:solidFill>
                    <a:latin typeface="Calibri" pitchFamily="34" charset="0"/>
                    <a:ea typeface="宋体" charset="-122"/>
                    <a:sym typeface="Symbol" pitchFamily="18" charset="2"/>
                  </a:rPr>
                  <a:t>How to probe the hadron structures in experiment?</a:t>
                </a:r>
                <a:endPar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endParaRPr>
              </a:p>
              <a:p>
                <a:pPr marL="0" marR="0" lvl="0" indent="0" defTabSz="914400" eaLnBrk="1" fontAlgn="base" latinLnBrk="0" hangingPunct="1">
                  <a:lnSpc>
                    <a:spcPct val="100000"/>
                  </a:lnSpc>
                  <a:spcBef>
                    <a:spcPct val="40000"/>
                  </a:spcBef>
                  <a:spcAft>
                    <a:spcPct val="0"/>
                  </a:spcAft>
                  <a:buClrTx/>
                  <a:buSzTx/>
                  <a:buFontTx/>
                  <a:buChar char="•"/>
                  <a:tabLst/>
                  <a:defRPr/>
                </a:pP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rPr>
                  <a:t>… … </a:t>
                </a:r>
              </a:p>
            </p:txBody>
          </p:sp>
        </mc:Choice>
        <mc:Fallback>
          <p:sp>
            <p:nvSpPr>
              <p:cNvPr id="3" name="Text Box 2"/>
              <p:cNvSpPr txBox="1">
                <a:spLocks noRot="1" noChangeAspect="1" noMove="1" noResize="1" noEditPoints="1" noAdjustHandles="1" noChangeArrowheads="1" noChangeShapeType="1" noTextEdit="1"/>
              </p:cNvSpPr>
              <p:nvPr/>
            </p:nvSpPr>
            <p:spPr bwMode="auto">
              <a:xfrm>
                <a:off x="1055440" y="836712"/>
                <a:ext cx="10369152" cy="4261616"/>
              </a:xfrm>
              <a:prstGeom prst="rect">
                <a:avLst/>
              </a:prstGeom>
              <a:blipFill>
                <a:blip r:embed="rId2"/>
                <a:stretch>
                  <a:fillRect l="-1176" t="-1288" r="-1117" b="-143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2" name="灯片编号占位符 1"/>
          <p:cNvSpPr>
            <a:spLocks noGrp="1"/>
          </p:cNvSpPr>
          <p:nvPr>
            <p:ph type="sldNum" sz="quarter" idx="12"/>
          </p:nvPr>
        </p:nvSpPr>
        <p:spPr/>
        <p:txBody>
          <a:bodyPr/>
          <a:lstStyle/>
          <a:p>
            <a:fld id="{B527D597-F47B-41B3-ADE8-88A1CDF6D9DF}" type="slidenum">
              <a:rPr lang="zh-CN" altLang="en-GB" smtClean="0">
                <a:solidFill>
                  <a:srgbClr val="000000"/>
                </a:solidFill>
              </a:rPr>
              <a:pPr/>
              <a:t>28</a:t>
            </a:fld>
            <a:endParaRPr lang="en-GB" altLang="zh-CN">
              <a:solidFill>
                <a:srgbClr val="000000"/>
              </a:solidFill>
            </a:endParaRPr>
          </a:p>
        </p:txBody>
      </p:sp>
    </p:spTree>
    <p:extLst>
      <p:ext uri="{BB962C8B-B14F-4D97-AF65-F5344CB8AC3E}">
        <p14:creationId xmlns:p14="http://schemas.microsoft.com/office/powerpoint/2010/main" val="4236621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ext Box 2"/>
          <p:cNvSpPr txBox="1">
            <a:spLocks noChangeArrowheads="1"/>
          </p:cNvSpPr>
          <p:nvPr/>
        </p:nvSpPr>
        <p:spPr bwMode="auto">
          <a:xfrm>
            <a:off x="2566988" y="195263"/>
            <a:ext cx="70485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3200" b="1" u="sng">
                <a:solidFill>
                  <a:srgbClr val="FF0000"/>
                </a:solidFill>
                <a:latin typeface="Calibri" pitchFamily="34" charset="0"/>
                <a:ea typeface="宋体" charset="-122"/>
              </a:rPr>
              <a:t>Multi-faces of QCD: </a:t>
            </a:r>
          </a:p>
          <a:p>
            <a:pPr fontAlgn="base">
              <a:spcBef>
                <a:spcPct val="0"/>
              </a:spcBef>
              <a:spcAft>
                <a:spcPct val="0"/>
              </a:spcAft>
            </a:pPr>
            <a:r>
              <a:rPr lang="en-US" altLang="zh-CN" sz="3200" b="1">
                <a:solidFill>
                  <a:srgbClr val="FF0000"/>
                </a:solidFill>
                <a:latin typeface="Calibri" pitchFamily="34" charset="0"/>
                <a:ea typeface="宋体" charset="-122"/>
              </a:rPr>
              <a:t>Exotic hadrons beyond conventional QM</a:t>
            </a:r>
          </a:p>
        </p:txBody>
      </p:sp>
      <p:sp>
        <p:nvSpPr>
          <p:cNvPr id="296963" name="Oval 3"/>
          <p:cNvSpPr>
            <a:spLocks noChangeArrowheads="1"/>
          </p:cNvSpPr>
          <p:nvPr/>
        </p:nvSpPr>
        <p:spPr bwMode="auto">
          <a:xfrm>
            <a:off x="3360738" y="1798638"/>
            <a:ext cx="1079500" cy="1079500"/>
          </a:xfrm>
          <a:prstGeom prst="ellipse">
            <a:avLst/>
          </a:prstGeom>
          <a:gradFill rotWithShape="1">
            <a:gsLst>
              <a:gs pos="0">
                <a:srgbClr val="CCECFF">
                  <a:gamma/>
                  <a:shade val="46275"/>
                  <a:invGamma/>
                </a:srgbClr>
              </a:gs>
              <a:gs pos="100000">
                <a:srgbClr val="CCEC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96964" name="Freeform 4"/>
          <p:cNvSpPr>
            <a:spLocks/>
          </p:cNvSpPr>
          <p:nvPr/>
        </p:nvSpPr>
        <p:spPr bwMode="auto">
          <a:xfrm>
            <a:off x="3575051" y="1965326"/>
            <a:ext cx="576263" cy="481013"/>
          </a:xfrm>
          <a:custGeom>
            <a:avLst/>
            <a:gdLst>
              <a:gd name="T0" fmla="*/ 0 w 363"/>
              <a:gd name="T1" fmla="*/ 121 h 303"/>
              <a:gd name="T2" fmla="*/ 272 w 363"/>
              <a:gd name="T3" fmla="*/ 30 h 303"/>
              <a:gd name="T4" fmla="*/ 363 w 363"/>
              <a:gd name="T5" fmla="*/ 303 h 303"/>
            </a:gdLst>
            <a:ahLst/>
            <a:cxnLst>
              <a:cxn ang="0">
                <a:pos x="T0" y="T1"/>
              </a:cxn>
              <a:cxn ang="0">
                <a:pos x="T2" y="T3"/>
              </a:cxn>
              <a:cxn ang="0">
                <a:pos x="T4" y="T5"/>
              </a:cxn>
            </a:cxnLst>
            <a:rect l="0" t="0" r="r" b="b"/>
            <a:pathLst>
              <a:path w="363" h="303">
                <a:moveTo>
                  <a:pt x="0" y="121"/>
                </a:moveTo>
                <a:cubicBezTo>
                  <a:pt x="106" y="60"/>
                  <a:pt x="212" y="0"/>
                  <a:pt x="272" y="30"/>
                </a:cubicBezTo>
                <a:cubicBezTo>
                  <a:pt x="332" y="60"/>
                  <a:pt x="348" y="258"/>
                  <a:pt x="363" y="303"/>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96965" name="Oval 5"/>
          <p:cNvSpPr>
            <a:spLocks noChangeArrowheads="1"/>
          </p:cNvSpPr>
          <p:nvPr/>
        </p:nvSpPr>
        <p:spPr bwMode="auto">
          <a:xfrm>
            <a:off x="3505200" y="2085975"/>
            <a:ext cx="215900" cy="2159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96966" name="Oval 6"/>
          <p:cNvSpPr>
            <a:spLocks noChangeArrowheads="1"/>
          </p:cNvSpPr>
          <p:nvPr/>
        </p:nvSpPr>
        <p:spPr bwMode="auto">
          <a:xfrm>
            <a:off x="4010025" y="2374900"/>
            <a:ext cx="215900" cy="215900"/>
          </a:xfrm>
          <a:prstGeom prst="ellipse">
            <a:avLst/>
          </a:prstGeom>
          <a:solidFill>
            <a:srgbClr val="99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zh-CN" altLang="en-US">
              <a:solidFill>
                <a:srgbClr val="000000"/>
              </a:solidFill>
              <a:ea typeface="宋体" charset="-122"/>
            </a:endParaRPr>
          </a:p>
        </p:txBody>
      </p:sp>
      <p:sp>
        <p:nvSpPr>
          <p:cNvPr id="296967" name="Text Box 7"/>
          <p:cNvSpPr txBox="1">
            <a:spLocks noChangeArrowheads="1"/>
          </p:cNvSpPr>
          <p:nvPr/>
        </p:nvSpPr>
        <p:spPr bwMode="auto">
          <a:xfrm>
            <a:off x="3359150" y="1341438"/>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zh-CN" sz="2400" b="1">
                <a:solidFill>
                  <a:srgbClr val="333399"/>
                </a:solidFill>
                <a:latin typeface="Calibri" pitchFamily="34" charset="0"/>
                <a:ea typeface="宋体" charset="-122"/>
              </a:rPr>
              <a:t>Hybrid  </a:t>
            </a:r>
            <a:r>
              <a:rPr lang="en-US" altLang="zh-CN" b="1">
                <a:solidFill>
                  <a:srgbClr val="333399"/>
                </a:solidFill>
                <a:latin typeface="Calibri" pitchFamily="34" charset="0"/>
                <a:ea typeface="宋体" charset="-122"/>
              </a:rPr>
              <a:t> </a:t>
            </a:r>
            <a:endParaRPr lang="en-GB" altLang="zh-CN" b="1">
              <a:solidFill>
                <a:srgbClr val="333399"/>
              </a:solidFill>
              <a:latin typeface="Calibri" pitchFamily="34" charset="0"/>
              <a:ea typeface="宋体" charset="-122"/>
            </a:endParaRPr>
          </a:p>
        </p:txBody>
      </p:sp>
      <p:sp>
        <p:nvSpPr>
          <p:cNvPr id="296968" name="Oval 8"/>
          <p:cNvSpPr>
            <a:spLocks noChangeArrowheads="1"/>
          </p:cNvSpPr>
          <p:nvPr/>
        </p:nvSpPr>
        <p:spPr bwMode="auto">
          <a:xfrm>
            <a:off x="5378450" y="1798638"/>
            <a:ext cx="1079500" cy="1079500"/>
          </a:xfrm>
          <a:prstGeom prst="ellipse">
            <a:avLst/>
          </a:prstGeom>
          <a:gradFill rotWithShape="1">
            <a:gsLst>
              <a:gs pos="0">
                <a:srgbClr val="CCECFF">
                  <a:gamma/>
                  <a:shade val="46275"/>
                  <a:invGamma/>
                </a:srgbClr>
              </a:gs>
              <a:gs pos="100000">
                <a:srgbClr val="CCEC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96969" name="Freeform 9"/>
          <p:cNvSpPr>
            <a:spLocks/>
          </p:cNvSpPr>
          <p:nvPr/>
        </p:nvSpPr>
        <p:spPr bwMode="auto">
          <a:xfrm>
            <a:off x="5511800" y="1930400"/>
            <a:ext cx="839788" cy="814388"/>
          </a:xfrm>
          <a:custGeom>
            <a:avLst/>
            <a:gdLst>
              <a:gd name="T0" fmla="*/ 7 w 529"/>
              <a:gd name="T1" fmla="*/ 189 h 513"/>
              <a:gd name="T2" fmla="*/ 234 w 529"/>
              <a:gd name="T3" fmla="*/ 7 h 513"/>
              <a:gd name="T4" fmla="*/ 506 w 529"/>
              <a:gd name="T5" fmla="*/ 234 h 513"/>
              <a:gd name="T6" fmla="*/ 370 w 529"/>
              <a:gd name="T7" fmla="*/ 506 h 513"/>
              <a:gd name="T8" fmla="*/ 279 w 529"/>
              <a:gd name="T9" fmla="*/ 189 h 513"/>
              <a:gd name="T10" fmla="*/ 7 w 529"/>
              <a:gd name="T11" fmla="*/ 189 h 513"/>
            </a:gdLst>
            <a:ahLst/>
            <a:cxnLst>
              <a:cxn ang="0">
                <a:pos x="T0" y="T1"/>
              </a:cxn>
              <a:cxn ang="0">
                <a:pos x="T2" y="T3"/>
              </a:cxn>
              <a:cxn ang="0">
                <a:pos x="T4" y="T5"/>
              </a:cxn>
              <a:cxn ang="0">
                <a:pos x="T6" y="T7"/>
              </a:cxn>
              <a:cxn ang="0">
                <a:pos x="T8" y="T9"/>
              </a:cxn>
              <a:cxn ang="0">
                <a:pos x="T10" y="T11"/>
              </a:cxn>
            </a:cxnLst>
            <a:rect l="0" t="0" r="r" b="b"/>
            <a:pathLst>
              <a:path w="529" h="513">
                <a:moveTo>
                  <a:pt x="7" y="189"/>
                </a:moveTo>
                <a:cubicBezTo>
                  <a:pt x="0" y="159"/>
                  <a:pt x="151" y="0"/>
                  <a:pt x="234" y="7"/>
                </a:cubicBezTo>
                <a:cubicBezTo>
                  <a:pt x="317" y="14"/>
                  <a:pt x="483" y="151"/>
                  <a:pt x="506" y="234"/>
                </a:cubicBezTo>
                <a:cubicBezTo>
                  <a:pt x="529" y="317"/>
                  <a:pt x="408" y="513"/>
                  <a:pt x="370" y="506"/>
                </a:cubicBezTo>
                <a:cubicBezTo>
                  <a:pt x="332" y="499"/>
                  <a:pt x="340" y="242"/>
                  <a:pt x="279" y="189"/>
                </a:cubicBezTo>
                <a:cubicBezTo>
                  <a:pt x="218" y="136"/>
                  <a:pt x="14" y="219"/>
                  <a:pt x="7" y="189"/>
                </a:cubicBezTo>
                <a:close/>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96970" name="Text Box 10"/>
          <p:cNvSpPr txBox="1">
            <a:spLocks noChangeArrowheads="1"/>
          </p:cNvSpPr>
          <p:nvPr/>
        </p:nvSpPr>
        <p:spPr bwMode="auto">
          <a:xfrm>
            <a:off x="5307014" y="1350963"/>
            <a:ext cx="1354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zh-CN" sz="2400" b="1">
                <a:solidFill>
                  <a:srgbClr val="333399"/>
                </a:solidFill>
                <a:latin typeface="Calibri" pitchFamily="34" charset="0"/>
                <a:ea typeface="宋体" charset="-122"/>
              </a:rPr>
              <a:t>Glueball </a:t>
            </a:r>
            <a:r>
              <a:rPr lang="en-US" altLang="zh-CN" b="1">
                <a:solidFill>
                  <a:srgbClr val="333399"/>
                </a:solidFill>
                <a:latin typeface="Calibri" pitchFamily="34" charset="0"/>
                <a:ea typeface="宋体" charset="-122"/>
              </a:rPr>
              <a:t> </a:t>
            </a:r>
            <a:endParaRPr lang="en-GB" altLang="zh-CN" b="1">
              <a:solidFill>
                <a:srgbClr val="333399"/>
              </a:solidFill>
              <a:latin typeface="Calibri" pitchFamily="34" charset="0"/>
              <a:ea typeface="宋体" charset="-122"/>
            </a:endParaRPr>
          </a:p>
        </p:txBody>
      </p:sp>
      <p:sp>
        <p:nvSpPr>
          <p:cNvPr id="296971" name="Oval 11"/>
          <p:cNvSpPr>
            <a:spLocks noChangeArrowheads="1"/>
          </p:cNvSpPr>
          <p:nvPr/>
        </p:nvSpPr>
        <p:spPr bwMode="auto">
          <a:xfrm>
            <a:off x="3217863" y="3789363"/>
            <a:ext cx="1079500" cy="1079500"/>
          </a:xfrm>
          <a:prstGeom prst="ellipse">
            <a:avLst/>
          </a:prstGeom>
          <a:gradFill rotWithShape="1">
            <a:gsLst>
              <a:gs pos="0">
                <a:srgbClr val="CCECFF">
                  <a:gamma/>
                  <a:shade val="46275"/>
                  <a:invGamma/>
                </a:srgbClr>
              </a:gs>
              <a:gs pos="100000">
                <a:srgbClr val="CCEC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96972" name="Line 12"/>
          <p:cNvSpPr>
            <a:spLocks noChangeShapeType="1"/>
          </p:cNvSpPr>
          <p:nvPr/>
        </p:nvSpPr>
        <p:spPr bwMode="auto">
          <a:xfrm>
            <a:off x="3505201" y="4291014"/>
            <a:ext cx="358775" cy="288925"/>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96973" name="Oval 13"/>
          <p:cNvSpPr>
            <a:spLocks noChangeArrowheads="1"/>
          </p:cNvSpPr>
          <p:nvPr/>
        </p:nvSpPr>
        <p:spPr bwMode="auto">
          <a:xfrm>
            <a:off x="3360738" y="4148138"/>
            <a:ext cx="215900" cy="2159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96974" name="Oval 14"/>
          <p:cNvSpPr>
            <a:spLocks noChangeArrowheads="1"/>
          </p:cNvSpPr>
          <p:nvPr/>
        </p:nvSpPr>
        <p:spPr bwMode="auto">
          <a:xfrm>
            <a:off x="3792538" y="4508500"/>
            <a:ext cx="215900" cy="215900"/>
          </a:xfrm>
          <a:prstGeom prst="ellipse">
            <a:avLst/>
          </a:prstGeom>
          <a:solidFill>
            <a:srgbClr val="99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zh-CN" altLang="en-US">
              <a:solidFill>
                <a:srgbClr val="000000"/>
              </a:solidFill>
              <a:ea typeface="宋体" charset="-122"/>
            </a:endParaRPr>
          </a:p>
        </p:txBody>
      </p:sp>
      <p:sp>
        <p:nvSpPr>
          <p:cNvPr id="296975" name="Text Box 15"/>
          <p:cNvSpPr txBox="1">
            <a:spLocks noChangeArrowheads="1"/>
          </p:cNvSpPr>
          <p:nvPr/>
        </p:nvSpPr>
        <p:spPr bwMode="auto">
          <a:xfrm>
            <a:off x="7321551" y="1341438"/>
            <a:ext cx="1654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zh-CN" sz="2400" b="1">
                <a:solidFill>
                  <a:srgbClr val="333399"/>
                </a:solidFill>
                <a:latin typeface="Calibri" pitchFamily="34" charset="0"/>
                <a:ea typeface="宋体" charset="-122"/>
              </a:rPr>
              <a:t>Tetraquark </a:t>
            </a:r>
            <a:endParaRPr lang="en-GB" altLang="zh-CN" b="1">
              <a:solidFill>
                <a:srgbClr val="333399"/>
              </a:solidFill>
              <a:latin typeface="Calibri" pitchFamily="34" charset="0"/>
              <a:ea typeface="宋体" charset="-122"/>
            </a:endParaRPr>
          </a:p>
        </p:txBody>
      </p:sp>
      <p:sp>
        <p:nvSpPr>
          <p:cNvPr id="296976" name="Oval 16"/>
          <p:cNvSpPr>
            <a:spLocks noChangeArrowheads="1"/>
          </p:cNvSpPr>
          <p:nvPr/>
        </p:nvSpPr>
        <p:spPr bwMode="auto">
          <a:xfrm>
            <a:off x="7394576" y="3717926"/>
            <a:ext cx="1223963" cy="1223963"/>
          </a:xfrm>
          <a:prstGeom prst="ellipse">
            <a:avLst/>
          </a:prstGeom>
          <a:gradFill rotWithShape="1">
            <a:gsLst>
              <a:gs pos="0">
                <a:srgbClr val="CCECFF">
                  <a:gamma/>
                  <a:shade val="46275"/>
                  <a:invGamma/>
                </a:srgbClr>
              </a:gs>
              <a:gs pos="100000">
                <a:srgbClr val="CCEC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96977" name="Line 17"/>
          <p:cNvSpPr>
            <a:spLocks noChangeShapeType="1"/>
          </p:cNvSpPr>
          <p:nvPr/>
        </p:nvSpPr>
        <p:spPr bwMode="auto">
          <a:xfrm>
            <a:off x="7612063" y="4435475"/>
            <a:ext cx="431800" cy="215900"/>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96978" name="Oval 18"/>
          <p:cNvSpPr>
            <a:spLocks noChangeArrowheads="1"/>
          </p:cNvSpPr>
          <p:nvPr/>
        </p:nvSpPr>
        <p:spPr bwMode="auto">
          <a:xfrm>
            <a:off x="7467600" y="4292600"/>
            <a:ext cx="215900" cy="2159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96979" name="Oval 19"/>
          <p:cNvSpPr>
            <a:spLocks noChangeArrowheads="1"/>
          </p:cNvSpPr>
          <p:nvPr/>
        </p:nvSpPr>
        <p:spPr bwMode="auto">
          <a:xfrm>
            <a:off x="7972425" y="4581525"/>
            <a:ext cx="215900" cy="215900"/>
          </a:xfrm>
          <a:prstGeom prst="ellipse">
            <a:avLst/>
          </a:prstGeom>
          <a:solidFill>
            <a:srgbClr val="99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zh-CN" altLang="en-US">
              <a:solidFill>
                <a:srgbClr val="000000"/>
              </a:solidFill>
              <a:ea typeface="宋体" charset="-122"/>
            </a:endParaRPr>
          </a:p>
        </p:txBody>
      </p:sp>
      <p:sp>
        <p:nvSpPr>
          <p:cNvPr id="296980" name="Line 20"/>
          <p:cNvSpPr>
            <a:spLocks noChangeShapeType="1"/>
          </p:cNvSpPr>
          <p:nvPr/>
        </p:nvSpPr>
        <p:spPr bwMode="auto">
          <a:xfrm>
            <a:off x="8186739" y="3933826"/>
            <a:ext cx="73025" cy="360363"/>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96981" name="Oval 21"/>
          <p:cNvSpPr>
            <a:spLocks noChangeArrowheads="1"/>
          </p:cNvSpPr>
          <p:nvPr/>
        </p:nvSpPr>
        <p:spPr bwMode="auto">
          <a:xfrm>
            <a:off x="8186738" y="4221163"/>
            <a:ext cx="215900" cy="21590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zh-CN" altLang="en-US" sz="2400">
              <a:solidFill>
                <a:srgbClr val="009900"/>
              </a:solidFill>
              <a:latin typeface="Times New Roman" pitchFamily="18" charset="0"/>
              <a:ea typeface="宋体" charset="-122"/>
            </a:endParaRPr>
          </a:p>
        </p:txBody>
      </p:sp>
      <p:sp>
        <p:nvSpPr>
          <p:cNvPr id="296982" name="Oval 22"/>
          <p:cNvSpPr>
            <a:spLocks noChangeArrowheads="1"/>
          </p:cNvSpPr>
          <p:nvPr/>
        </p:nvSpPr>
        <p:spPr bwMode="auto">
          <a:xfrm>
            <a:off x="8115300" y="3862388"/>
            <a:ext cx="215900" cy="215900"/>
          </a:xfrm>
          <a:prstGeom prst="ellipse">
            <a:avLst/>
          </a:prstGeom>
          <a:solidFill>
            <a:srgbClr val="99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zh-CN" altLang="en-US">
              <a:solidFill>
                <a:srgbClr val="000000"/>
              </a:solidFill>
              <a:ea typeface="宋体" charset="-122"/>
            </a:endParaRPr>
          </a:p>
        </p:txBody>
      </p:sp>
      <p:sp>
        <p:nvSpPr>
          <p:cNvPr id="296983" name="Line 23"/>
          <p:cNvSpPr>
            <a:spLocks noChangeShapeType="1"/>
          </p:cNvSpPr>
          <p:nvPr/>
        </p:nvSpPr>
        <p:spPr bwMode="auto">
          <a:xfrm>
            <a:off x="7754938" y="4005263"/>
            <a:ext cx="215900" cy="215900"/>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96984" name="Line 24"/>
          <p:cNvSpPr>
            <a:spLocks noChangeShapeType="1"/>
          </p:cNvSpPr>
          <p:nvPr/>
        </p:nvSpPr>
        <p:spPr bwMode="auto">
          <a:xfrm flipV="1">
            <a:off x="7827964" y="4149725"/>
            <a:ext cx="142875" cy="431800"/>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96985" name="Line 25"/>
          <p:cNvSpPr>
            <a:spLocks noChangeShapeType="1"/>
          </p:cNvSpPr>
          <p:nvPr/>
        </p:nvSpPr>
        <p:spPr bwMode="auto">
          <a:xfrm flipV="1">
            <a:off x="7972425" y="4149725"/>
            <a:ext cx="287338" cy="71438"/>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96986" name="Oval 26"/>
          <p:cNvSpPr>
            <a:spLocks noChangeArrowheads="1"/>
          </p:cNvSpPr>
          <p:nvPr/>
        </p:nvSpPr>
        <p:spPr bwMode="auto">
          <a:xfrm>
            <a:off x="7683500" y="3860800"/>
            <a:ext cx="215900" cy="21590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zh-CN" altLang="en-US" sz="2400">
              <a:solidFill>
                <a:srgbClr val="009900"/>
              </a:solidFill>
              <a:latin typeface="Times New Roman" pitchFamily="18" charset="0"/>
              <a:ea typeface="宋体" charset="-122"/>
            </a:endParaRPr>
          </a:p>
        </p:txBody>
      </p:sp>
      <p:sp>
        <p:nvSpPr>
          <p:cNvPr id="296987" name="Text Box 27"/>
          <p:cNvSpPr txBox="1">
            <a:spLocks noChangeArrowheads="1"/>
          </p:cNvSpPr>
          <p:nvPr/>
        </p:nvSpPr>
        <p:spPr bwMode="auto">
          <a:xfrm>
            <a:off x="7105650" y="3286125"/>
            <a:ext cx="1720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zh-CN" sz="2400" b="1">
                <a:solidFill>
                  <a:srgbClr val="333399"/>
                </a:solidFill>
                <a:latin typeface="Calibri" pitchFamily="34" charset="0"/>
                <a:ea typeface="宋体" charset="-122"/>
              </a:rPr>
              <a:t>Pentaquark </a:t>
            </a:r>
            <a:endParaRPr lang="en-GB" altLang="zh-CN" b="1">
              <a:solidFill>
                <a:srgbClr val="333399"/>
              </a:solidFill>
              <a:latin typeface="Calibri" pitchFamily="34" charset="0"/>
              <a:ea typeface="宋体" charset="-122"/>
            </a:endParaRPr>
          </a:p>
        </p:txBody>
      </p:sp>
      <p:sp>
        <p:nvSpPr>
          <p:cNvPr id="296988" name="Oval 28"/>
          <p:cNvSpPr>
            <a:spLocks noChangeArrowheads="1"/>
          </p:cNvSpPr>
          <p:nvPr/>
        </p:nvSpPr>
        <p:spPr bwMode="auto">
          <a:xfrm>
            <a:off x="7443788" y="1798638"/>
            <a:ext cx="1079500" cy="1079500"/>
          </a:xfrm>
          <a:prstGeom prst="ellipse">
            <a:avLst/>
          </a:prstGeom>
          <a:gradFill rotWithShape="1">
            <a:gsLst>
              <a:gs pos="0">
                <a:srgbClr val="CCECFF">
                  <a:gamma/>
                  <a:shade val="46275"/>
                  <a:invGamma/>
                </a:srgbClr>
              </a:gs>
              <a:gs pos="100000">
                <a:srgbClr val="CCEC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96989" name="Line 29"/>
          <p:cNvSpPr>
            <a:spLocks noChangeShapeType="1"/>
          </p:cNvSpPr>
          <p:nvPr/>
        </p:nvSpPr>
        <p:spPr bwMode="auto">
          <a:xfrm>
            <a:off x="7659689" y="2373314"/>
            <a:ext cx="358775" cy="288925"/>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96990" name="Oval 30"/>
          <p:cNvSpPr>
            <a:spLocks noChangeArrowheads="1"/>
          </p:cNvSpPr>
          <p:nvPr/>
        </p:nvSpPr>
        <p:spPr bwMode="auto">
          <a:xfrm>
            <a:off x="7515225" y="2230438"/>
            <a:ext cx="215900" cy="2159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96991" name="Oval 31"/>
          <p:cNvSpPr>
            <a:spLocks noChangeArrowheads="1"/>
          </p:cNvSpPr>
          <p:nvPr/>
        </p:nvSpPr>
        <p:spPr bwMode="auto">
          <a:xfrm>
            <a:off x="7947025" y="2590800"/>
            <a:ext cx="215900" cy="215900"/>
          </a:xfrm>
          <a:prstGeom prst="ellipse">
            <a:avLst/>
          </a:prstGeom>
          <a:solidFill>
            <a:srgbClr val="99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zh-CN" altLang="en-US">
              <a:solidFill>
                <a:srgbClr val="000000"/>
              </a:solidFill>
              <a:ea typeface="宋体" charset="-122"/>
            </a:endParaRPr>
          </a:p>
        </p:txBody>
      </p:sp>
      <p:sp>
        <p:nvSpPr>
          <p:cNvPr id="296992" name="Line 32"/>
          <p:cNvSpPr>
            <a:spLocks noChangeShapeType="1"/>
          </p:cNvSpPr>
          <p:nvPr/>
        </p:nvSpPr>
        <p:spPr bwMode="auto">
          <a:xfrm>
            <a:off x="8162926" y="2014538"/>
            <a:ext cx="73025" cy="360362"/>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96993" name="Oval 33"/>
          <p:cNvSpPr>
            <a:spLocks noChangeArrowheads="1"/>
          </p:cNvSpPr>
          <p:nvPr/>
        </p:nvSpPr>
        <p:spPr bwMode="auto">
          <a:xfrm>
            <a:off x="8162925" y="2301875"/>
            <a:ext cx="215900" cy="21590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zh-CN" altLang="en-US" sz="2400">
              <a:solidFill>
                <a:srgbClr val="009900"/>
              </a:solidFill>
              <a:latin typeface="Times New Roman" pitchFamily="18" charset="0"/>
              <a:ea typeface="宋体" charset="-122"/>
            </a:endParaRPr>
          </a:p>
        </p:txBody>
      </p:sp>
      <p:sp>
        <p:nvSpPr>
          <p:cNvPr id="296994" name="Oval 34"/>
          <p:cNvSpPr>
            <a:spLocks noChangeArrowheads="1"/>
          </p:cNvSpPr>
          <p:nvPr/>
        </p:nvSpPr>
        <p:spPr bwMode="auto">
          <a:xfrm>
            <a:off x="8091488" y="1943100"/>
            <a:ext cx="215900" cy="215900"/>
          </a:xfrm>
          <a:prstGeom prst="ellipse">
            <a:avLst/>
          </a:prstGeom>
          <a:solidFill>
            <a:srgbClr val="99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zh-CN" altLang="en-US">
              <a:solidFill>
                <a:srgbClr val="000000"/>
              </a:solidFill>
              <a:ea typeface="宋体" charset="-122"/>
            </a:endParaRPr>
          </a:p>
        </p:txBody>
      </p:sp>
      <p:sp>
        <p:nvSpPr>
          <p:cNvPr id="296995" name="Oval 35"/>
          <p:cNvSpPr>
            <a:spLocks noChangeArrowheads="1"/>
          </p:cNvSpPr>
          <p:nvPr/>
        </p:nvSpPr>
        <p:spPr bwMode="auto">
          <a:xfrm>
            <a:off x="3937000" y="3573463"/>
            <a:ext cx="1079500" cy="1079500"/>
          </a:xfrm>
          <a:prstGeom prst="ellipse">
            <a:avLst/>
          </a:prstGeom>
          <a:gradFill rotWithShape="1">
            <a:gsLst>
              <a:gs pos="0">
                <a:srgbClr val="CCECFF">
                  <a:gamma/>
                  <a:shade val="46275"/>
                  <a:invGamma/>
                </a:srgbClr>
              </a:gs>
              <a:gs pos="100000">
                <a:srgbClr val="CCEC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b="1">
              <a:solidFill>
                <a:srgbClr val="000000"/>
              </a:solidFill>
            </a:endParaRPr>
          </a:p>
        </p:txBody>
      </p:sp>
      <p:sp>
        <p:nvSpPr>
          <p:cNvPr id="296996" name="Line 36"/>
          <p:cNvSpPr>
            <a:spLocks noChangeShapeType="1"/>
          </p:cNvSpPr>
          <p:nvPr/>
        </p:nvSpPr>
        <p:spPr bwMode="auto">
          <a:xfrm>
            <a:off x="4441826" y="3860801"/>
            <a:ext cx="73025" cy="360363"/>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b="1">
              <a:solidFill>
                <a:srgbClr val="000000"/>
              </a:solidFill>
            </a:endParaRPr>
          </a:p>
        </p:txBody>
      </p:sp>
      <p:sp>
        <p:nvSpPr>
          <p:cNvPr id="296997" name="Oval 37"/>
          <p:cNvSpPr>
            <a:spLocks noChangeArrowheads="1"/>
          </p:cNvSpPr>
          <p:nvPr/>
        </p:nvSpPr>
        <p:spPr bwMode="auto">
          <a:xfrm>
            <a:off x="4440238" y="4149725"/>
            <a:ext cx="215900" cy="21590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zh-CN" altLang="en-US" sz="2400">
              <a:solidFill>
                <a:srgbClr val="009900"/>
              </a:solidFill>
              <a:latin typeface="Times New Roman" pitchFamily="18" charset="0"/>
              <a:ea typeface="宋体" charset="-122"/>
            </a:endParaRPr>
          </a:p>
        </p:txBody>
      </p:sp>
      <p:sp>
        <p:nvSpPr>
          <p:cNvPr id="296998" name="Oval 38"/>
          <p:cNvSpPr>
            <a:spLocks noChangeArrowheads="1"/>
          </p:cNvSpPr>
          <p:nvPr/>
        </p:nvSpPr>
        <p:spPr bwMode="auto">
          <a:xfrm>
            <a:off x="4297363" y="3719513"/>
            <a:ext cx="215900" cy="215900"/>
          </a:xfrm>
          <a:prstGeom prst="ellipse">
            <a:avLst/>
          </a:prstGeom>
          <a:solidFill>
            <a:srgbClr val="99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zh-CN" altLang="en-US">
              <a:solidFill>
                <a:srgbClr val="000000"/>
              </a:solidFill>
              <a:ea typeface="宋体" charset="-122"/>
            </a:endParaRPr>
          </a:p>
        </p:txBody>
      </p:sp>
      <p:sp>
        <p:nvSpPr>
          <p:cNvPr id="296999" name="Text Box 39"/>
          <p:cNvSpPr txBox="1">
            <a:spLocks noChangeArrowheads="1"/>
          </p:cNvSpPr>
          <p:nvPr/>
        </p:nvSpPr>
        <p:spPr bwMode="auto">
          <a:xfrm>
            <a:off x="2784475" y="32131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zh-CN" sz="2400" b="1">
                <a:solidFill>
                  <a:srgbClr val="333399"/>
                </a:solidFill>
                <a:latin typeface="Calibri" pitchFamily="34" charset="0"/>
                <a:ea typeface="宋体" charset="-122"/>
              </a:rPr>
              <a:t>Hadronic molecule  </a:t>
            </a:r>
            <a:r>
              <a:rPr lang="en-US" altLang="zh-CN" b="1">
                <a:solidFill>
                  <a:srgbClr val="333399"/>
                </a:solidFill>
                <a:latin typeface="Calibri" pitchFamily="34" charset="0"/>
                <a:ea typeface="宋体" charset="-122"/>
              </a:rPr>
              <a:t> </a:t>
            </a:r>
            <a:endParaRPr lang="en-GB" altLang="zh-CN" b="1">
              <a:solidFill>
                <a:srgbClr val="333399"/>
              </a:solidFill>
              <a:latin typeface="Calibri" pitchFamily="34" charset="0"/>
              <a:ea typeface="宋体" charset="-122"/>
            </a:endParaRPr>
          </a:p>
        </p:txBody>
      </p:sp>
      <p:sp>
        <p:nvSpPr>
          <p:cNvPr id="297000" name="Text Box 40"/>
          <p:cNvSpPr txBox="1">
            <a:spLocks noChangeArrowheads="1"/>
          </p:cNvSpPr>
          <p:nvPr/>
        </p:nvSpPr>
        <p:spPr bwMode="auto">
          <a:xfrm>
            <a:off x="2351089" y="5229226"/>
            <a:ext cx="75088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zh-CN" sz="2400" b="1">
                <a:solidFill>
                  <a:srgbClr val="FF0000"/>
                </a:solidFill>
                <a:latin typeface="Calibri" pitchFamily="34" charset="0"/>
                <a:ea typeface="宋体" charset="-122"/>
              </a:rPr>
              <a:t>The study of hadron structures and hadron spectroscopy should deepen our insights into the Nature of strong QCD.  </a:t>
            </a:r>
          </a:p>
        </p:txBody>
      </p:sp>
      <p:sp>
        <p:nvSpPr>
          <p:cNvPr id="2" name="灯片编号占位符 1"/>
          <p:cNvSpPr>
            <a:spLocks noGrp="1"/>
          </p:cNvSpPr>
          <p:nvPr>
            <p:ph type="sldNum" sz="quarter" idx="12"/>
          </p:nvPr>
        </p:nvSpPr>
        <p:spPr/>
        <p:txBody>
          <a:bodyPr/>
          <a:lstStyle/>
          <a:p>
            <a:fld id="{B527D597-F47B-41B3-ADE8-88A1CDF6D9DF}" type="slidenum">
              <a:rPr lang="zh-CN" altLang="en-GB" smtClean="0">
                <a:solidFill>
                  <a:srgbClr val="000000"/>
                </a:solidFill>
              </a:rPr>
              <a:pPr/>
              <a:t>29</a:t>
            </a:fld>
            <a:endParaRPr lang="en-GB" altLang="zh-CN">
              <a:solidFill>
                <a:srgbClr val="000000"/>
              </a:solidFill>
            </a:endParaRPr>
          </a:p>
        </p:txBody>
      </p:sp>
    </p:spTree>
    <p:extLst>
      <p:ext uri="{BB962C8B-B14F-4D97-AF65-F5344CB8AC3E}">
        <p14:creationId xmlns:p14="http://schemas.microsoft.com/office/powerpoint/2010/main" val="258905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7528" y="843384"/>
            <a:ext cx="8640960" cy="4816703"/>
          </a:xfrm>
          <a:prstGeom prst="rect">
            <a:avLst/>
          </a:prstGeom>
          <a:noFill/>
        </p:spPr>
        <p:txBody>
          <a:bodyPr wrap="square" rtlCol="0">
            <a:spAutoFit/>
          </a:bodyPr>
          <a:lstStyle/>
          <a:p>
            <a:pPr>
              <a:spcBef>
                <a:spcPts val="600"/>
              </a:spcBef>
            </a:pPr>
            <a:r>
              <a:rPr lang="en-US" altLang="zh-CN" b="1" dirty="0">
                <a:solidFill>
                  <a:srgbClr val="0000CC"/>
                </a:solidFill>
                <a:latin typeface="Calibri" panose="020F0502020204030204" pitchFamily="34" charset="0"/>
              </a:rPr>
              <a:t>References:</a:t>
            </a:r>
          </a:p>
          <a:p>
            <a:pPr marL="342900" indent="-342900">
              <a:spcBef>
                <a:spcPts val="600"/>
              </a:spcBef>
              <a:buFont typeface="+mj-lt"/>
              <a:buAutoNum type="arabicPeriod"/>
            </a:pPr>
            <a:r>
              <a:rPr lang="en-US" altLang="zh-CN" dirty="0">
                <a:solidFill>
                  <a:srgbClr val="0000CC"/>
                </a:solidFill>
                <a:latin typeface="Calibri" panose="020F0502020204030204" pitchFamily="34" charset="0"/>
              </a:rPr>
              <a:t>N. </a:t>
            </a:r>
            <a:r>
              <a:rPr lang="en-US" altLang="zh-CN" dirty="0" err="1">
                <a:solidFill>
                  <a:srgbClr val="0000CC"/>
                </a:solidFill>
                <a:latin typeface="Calibri" panose="020F0502020204030204" pitchFamily="34" charset="0"/>
              </a:rPr>
              <a:t>Isgur</a:t>
            </a:r>
            <a:r>
              <a:rPr lang="en-US" altLang="zh-CN" dirty="0">
                <a:solidFill>
                  <a:srgbClr val="0000CC"/>
                </a:solidFill>
                <a:latin typeface="Calibri" panose="020F0502020204030204" pitchFamily="34" charset="0"/>
              </a:rPr>
              <a:t> and G. Karl, </a:t>
            </a:r>
            <a:r>
              <a:rPr lang="zh-CN" altLang="zh-CN" dirty="0">
                <a:solidFill>
                  <a:srgbClr val="0000CC"/>
                </a:solidFill>
                <a:latin typeface="Calibri" panose="020F0502020204030204" pitchFamily="34" charset="0"/>
              </a:rPr>
              <a:t>Phys.Rev. D18 (1978) 4187</a:t>
            </a:r>
            <a:endParaRPr lang="en-US" altLang="zh-CN" dirty="0">
              <a:solidFill>
                <a:srgbClr val="0000CC"/>
              </a:solidFill>
              <a:latin typeface="Calibri" panose="020F0502020204030204" pitchFamily="34" charset="0"/>
            </a:endParaRPr>
          </a:p>
          <a:p>
            <a:pPr marL="342900" indent="-342900">
              <a:spcBef>
                <a:spcPts val="600"/>
              </a:spcBef>
              <a:buFont typeface="+mj-lt"/>
              <a:buAutoNum type="arabicPeriod"/>
            </a:pPr>
            <a:r>
              <a:rPr lang="en-US" altLang="zh-CN" dirty="0">
                <a:solidFill>
                  <a:srgbClr val="0000CC"/>
                </a:solidFill>
                <a:latin typeface="Calibri" panose="020F0502020204030204" pitchFamily="34" charset="0"/>
              </a:rPr>
              <a:t>N. </a:t>
            </a:r>
            <a:r>
              <a:rPr lang="en-US" altLang="zh-CN" dirty="0" err="1">
                <a:solidFill>
                  <a:srgbClr val="0000CC"/>
                </a:solidFill>
                <a:latin typeface="Calibri" panose="020F0502020204030204" pitchFamily="34" charset="0"/>
              </a:rPr>
              <a:t>Isgur</a:t>
            </a:r>
            <a:r>
              <a:rPr lang="en-US" altLang="zh-CN" dirty="0">
                <a:solidFill>
                  <a:srgbClr val="0000CC"/>
                </a:solidFill>
                <a:latin typeface="Calibri" panose="020F0502020204030204" pitchFamily="34" charset="0"/>
              </a:rPr>
              <a:t> and G. Karl, </a:t>
            </a:r>
            <a:r>
              <a:rPr lang="zh-CN" altLang="zh-CN" dirty="0">
                <a:solidFill>
                  <a:srgbClr val="0000CC"/>
                </a:solidFill>
                <a:latin typeface="Calibri" panose="020F0502020204030204" pitchFamily="34" charset="0"/>
              </a:rPr>
              <a:t>Phys.Rev. D20 (1979) 1191-1194</a:t>
            </a:r>
            <a:endParaRPr lang="en-US" altLang="zh-CN" dirty="0">
              <a:solidFill>
                <a:srgbClr val="0000CC"/>
              </a:solidFill>
              <a:latin typeface="Calibri" panose="020F0502020204030204" pitchFamily="34" charset="0"/>
            </a:endParaRPr>
          </a:p>
          <a:p>
            <a:pPr marL="342900" indent="-342900">
              <a:spcBef>
                <a:spcPts val="600"/>
              </a:spcBef>
              <a:buFont typeface="+mj-lt"/>
              <a:buAutoNum type="arabicPeriod"/>
            </a:pPr>
            <a:r>
              <a:rPr lang="en-US" altLang="zh-CN" dirty="0">
                <a:solidFill>
                  <a:srgbClr val="0000CC"/>
                </a:solidFill>
                <a:latin typeface="Calibri" panose="020F0502020204030204" pitchFamily="34" charset="0"/>
              </a:rPr>
              <a:t>N. </a:t>
            </a:r>
            <a:r>
              <a:rPr lang="en-US" altLang="zh-CN" dirty="0" err="1">
                <a:solidFill>
                  <a:srgbClr val="0000CC"/>
                </a:solidFill>
                <a:latin typeface="Calibri" panose="020F0502020204030204" pitchFamily="34" charset="0"/>
              </a:rPr>
              <a:t>Isgur</a:t>
            </a:r>
            <a:r>
              <a:rPr lang="en-US" altLang="zh-CN" dirty="0">
                <a:solidFill>
                  <a:srgbClr val="0000CC"/>
                </a:solidFill>
                <a:latin typeface="Calibri" panose="020F0502020204030204" pitchFamily="34" charset="0"/>
              </a:rPr>
              <a:t> and G. Karl, </a:t>
            </a:r>
            <a:r>
              <a:rPr lang="zh-CN" altLang="zh-CN" dirty="0">
                <a:solidFill>
                  <a:srgbClr val="0000CC"/>
                </a:solidFill>
                <a:latin typeface="Calibri" panose="020F0502020204030204" pitchFamily="34" charset="0"/>
              </a:rPr>
              <a:t>Phys.Rev. D</a:t>
            </a:r>
            <a:r>
              <a:rPr lang="en-US" altLang="zh-CN" dirty="0">
                <a:solidFill>
                  <a:srgbClr val="0000CC"/>
                </a:solidFill>
                <a:latin typeface="Calibri" panose="020F0502020204030204" pitchFamily="34" charset="0"/>
              </a:rPr>
              <a:t>19 (1979</a:t>
            </a:r>
            <a:r>
              <a:rPr lang="en-US" altLang="zh-CN">
                <a:solidFill>
                  <a:srgbClr val="0000CC"/>
                </a:solidFill>
                <a:latin typeface="Calibri" panose="020F0502020204030204" pitchFamily="34" charset="0"/>
              </a:rPr>
              <a:t>) 2653</a:t>
            </a:r>
            <a:endParaRPr lang="en-US" altLang="zh-CN" dirty="0">
              <a:solidFill>
                <a:srgbClr val="0000CC"/>
              </a:solidFill>
              <a:latin typeface="Calibri" panose="020F0502020204030204" pitchFamily="34" charset="0"/>
            </a:endParaRPr>
          </a:p>
          <a:p>
            <a:pPr marL="342900" indent="-342900">
              <a:spcBef>
                <a:spcPts val="600"/>
              </a:spcBef>
              <a:buFont typeface="+mj-lt"/>
              <a:buAutoNum type="arabicPeriod"/>
            </a:pPr>
            <a:r>
              <a:rPr lang="en-US" altLang="zh-CN" dirty="0">
                <a:solidFill>
                  <a:srgbClr val="0000CC"/>
                </a:solidFill>
                <a:latin typeface="Calibri" panose="020F0502020204030204" pitchFamily="34" charset="0"/>
              </a:rPr>
              <a:t>S. Godfrey and N. </a:t>
            </a:r>
            <a:r>
              <a:rPr lang="en-US" altLang="zh-CN" dirty="0" err="1">
                <a:solidFill>
                  <a:srgbClr val="0000CC"/>
                </a:solidFill>
                <a:latin typeface="Calibri" panose="020F0502020204030204" pitchFamily="34" charset="0"/>
              </a:rPr>
              <a:t>Isgur</a:t>
            </a:r>
            <a:r>
              <a:rPr lang="en-US" altLang="zh-CN" dirty="0">
                <a:solidFill>
                  <a:srgbClr val="0000CC"/>
                </a:solidFill>
                <a:latin typeface="Calibri" panose="020F0502020204030204" pitchFamily="34" charset="0"/>
              </a:rPr>
              <a:t>, </a:t>
            </a:r>
            <a:r>
              <a:rPr lang="zh-CN" altLang="zh-CN" dirty="0">
                <a:solidFill>
                  <a:srgbClr val="0000CC"/>
                </a:solidFill>
                <a:latin typeface="Calibri" panose="020F0502020204030204" pitchFamily="34" charset="0"/>
              </a:rPr>
              <a:t>Phys.Rev. D32 (1985) 189-231</a:t>
            </a:r>
            <a:endParaRPr lang="en-US" altLang="zh-CN" dirty="0">
              <a:solidFill>
                <a:srgbClr val="0000CC"/>
              </a:solidFill>
              <a:latin typeface="Calibri" panose="020F0502020204030204" pitchFamily="34" charset="0"/>
            </a:endParaRPr>
          </a:p>
          <a:p>
            <a:pPr marL="342900" indent="-342900">
              <a:spcBef>
                <a:spcPts val="600"/>
              </a:spcBef>
              <a:buFont typeface="+mj-lt"/>
              <a:buAutoNum type="arabicPeriod"/>
            </a:pPr>
            <a:r>
              <a:rPr lang="en-US" altLang="zh-CN" dirty="0">
                <a:solidFill>
                  <a:srgbClr val="0000CC"/>
                </a:solidFill>
                <a:latin typeface="Calibri" panose="020F0502020204030204" pitchFamily="34" charset="0"/>
              </a:rPr>
              <a:t>S. </a:t>
            </a:r>
            <a:r>
              <a:rPr lang="en-US" altLang="zh-CN" dirty="0" err="1">
                <a:solidFill>
                  <a:srgbClr val="0000CC"/>
                </a:solidFill>
                <a:latin typeface="Calibri" panose="020F0502020204030204" pitchFamily="34" charset="0"/>
              </a:rPr>
              <a:t>Capstick</a:t>
            </a:r>
            <a:r>
              <a:rPr lang="en-US" altLang="zh-CN" dirty="0">
                <a:solidFill>
                  <a:srgbClr val="0000CC"/>
                </a:solidFill>
                <a:latin typeface="Calibri" panose="020F0502020204030204" pitchFamily="34" charset="0"/>
              </a:rPr>
              <a:t> and N. </a:t>
            </a:r>
            <a:r>
              <a:rPr lang="en-US" altLang="zh-CN" dirty="0" err="1">
                <a:solidFill>
                  <a:srgbClr val="0000CC"/>
                </a:solidFill>
                <a:latin typeface="Calibri" panose="020F0502020204030204" pitchFamily="34" charset="0"/>
              </a:rPr>
              <a:t>Isgur</a:t>
            </a:r>
            <a:r>
              <a:rPr lang="en-US" altLang="zh-CN" dirty="0">
                <a:solidFill>
                  <a:srgbClr val="0000CC"/>
                </a:solidFill>
                <a:latin typeface="Calibri" panose="020F0502020204030204" pitchFamily="34" charset="0"/>
              </a:rPr>
              <a:t>, </a:t>
            </a:r>
            <a:r>
              <a:rPr lang="zh-CN" altLang="zh-CN" dirty="0">
                <a:solidFill>
                  <a:srgbClr val="0000CC"/>
                </a:solidFill>
                <a:latin typeface="Calibri" panose="020F0502020204030204" pitchFamily="34" charset="0"/>
              </a:rPr>
              <a:t>Phys.Rev. D34 (1986) 2809</a:t>
            </a:r>
            <a:endParaRPr lang="en-US" altLang="zh-CN" dirty="0">
              <a:solidFill>
                <a:srgbClr val="0000CC"/>
              </a:solidFill>
              <a:latin typeface="Calibri" panose="020F0502020204030204" pitchFamily="34" charset="0"/>
            </a:endParaRPr>
          </a:p>
          <a:p>
            <a:pPr marL="342900" indent="-342900">
              <a:spcBef>
                <a:spcPts val="600"/>
              </a:spcBef>
              <a:buFont typeface="+mj-lt"/>
              <a:buAutoNum type="arabicPeriod"/>
            </a:pPr>
            <a:r>
              <a:rPr lang="en-US" altLang="zh-CN" dirty="0">
                <a:solidFill>
                  <a:srgbClr val="0000CC"/>
                </a:solidFill>
                <a:latin typeface="Calibri" panose="020F0502020204030204" pitchFamily="34" charset="0"/>
              </a:rPr>
              <a:t>E. </a:t>
            </a:r>
            <a:r>
              <a:rPr lang="en-US" altLang="zh-CN" dirty="0" err="1">
                <a:solidFill>
                  <a:srgbClr val="0000CC"/>
                </a:solidFill>
                <a:latin typeface="Calibri" panose="020F0502020204030204" pitchFamily="34" charset="0"/>
              </a:rPr>
              <a:t>Eichten</a:t>
            </a:r>
            <a:r>
              <a:rPr lang="en-US" altLang="zh-CN" dirty="0">
                <a:solidFill>
                  <a:srgbClr val="0000CC"/>
                </a:solidFill>
                <a:latin typeface="Calibri" panose="020F0502020204030204" pitchFamily="34" charset="0"/>
              </a:rPr>
              <a:t>, K. Gottfried, T. Kinoshita, K.D. Lane, and T.-M. Yan, </a:t>
            </a:r>
            <a:r>
              <a:rPr lang="zh-CN" altLang="zh-CN" dirty="0">
                <a:solidFill>
                  <a:srgbClr val="0000CC"/>
                </a:solidFill>
                <a:latin typeface="Calibri" panose="020F0502020204030204" pitchFamily="34" charset="0"/>
              </a:rPr>
              <a:t>Phys.Rev. D17 (1978) 3090, Phys.Rev. D21 (1980) 313 </a:t>
            </a:r>
            <a:endParaRPr lang="en-US" altLang="zh-CN" dirty="0">
              <a:solidFill>
                <a:srgbClr val="0000CC"/>
              </a:solidFill>
              <a:latin typeface="Calibri" panose="020F0502020204030204" pitchFamily="34" charset="0"/>
            </a:endParaRPr>
          </a:p>
          <a:p>
            <a:pPr marL="342900" indent="-342900">
              <a:spcBef>
                <a:spcPts val="600"/>
              </a:spcBef>
              <a:buFont typeface="+mj-lt"/>
              <a:buAutoNum type="arabicPeriod"/>
            </a:pPr>
            <a:r>
              <a:rPr lang="en-US" altLang="zh-CN" dirty="0">
                <a:solidFill>
                  <a:srgbClr val="0000CC"/>
                </a:solidFill>
                <a:latin typeface="Calibri" panose="020F0502020204030204" pitchFamily="34" charset="0"/>
              </a:rPr>
              <a:t>E. </a:t>
            </a:r>
            <a:r>
              <a:rPr lang="en-US" altLang="zh-CN" dirty="0" err="1">
                <a:solidFill>
                  <a:srgbClr val="0000CC"/>
                </a:solidFill>
                <a:latin typeface="Calibri" panose="020F0502020204030204" pitchFamily="34" charset="0"/>
              </a:rPr>
              <a:t>Eichten</a:t>
            </a:r>
            <a:r>
              <a:rPr lang="en-US" altLang="zh-CN" dirty="0">
                <a:solidFill>
                  <a:srgbClr val="0000CC"/>
                </a:solidFill>
                <a:latin typeface="Calibri" panose="020F0502020204030204" pitchFamily="34" charset="0"/>
              </a:rPr>
              <a:t>, K. Gottfried, T. Kinoshita, K.D. Lane, and T.-M. Yan, </a:t>
            </a:r>
            <a:r>
              <a:rPr lang="zh-CN" altLang="zh-CN" dirty="0">
                <a:solidFill>
                  <a:srgbClr val="0000CC"/>
                </a:solidFill>
                <a:latin typeface="Calibri" panose="020F0502020204030204" pitchFamily="34" charset="0"/>
              </a:rPr>
              <a:t>Phys.Rev. D21 (1980) 203</a:t>
            </a:r>
            <a:endParaRPr lang="en-US" altLang="zh-CN" dirty="0">
              <a:solidFill>
                <a:srgbClr val="0000CC"/>
              </a:solidFill>
              <a:latin typeface="Calibri" panose="020F0502020204030204" pitchFamily="34" charset="0"/>
            </a:endParaRPr>
          </a:p>
          <a:p>
            <a:pPr marL="342900" indent="-342900">
              <a:spcBef>
                <a:spcPts val="600"/>
              </a:spcBef>
              <a:buFont typeface="+mj-lt"/>
              <a:buAutoNum type="arabicPeriod"/>
            </a:pPr>
            <a:r>
              <a:rPr lang="en-US" altLang="zh-CN" dirty="0">
                <a:solidFill>
                  <a:srgbClr val="0000CC"/>
                </a:solidFill>
                <a:latin typeface="Calibri" panose="020F0502020204030204" pitchFamily="34" charset="0"/>
              </a:rPr>
              <a:t>S. </a:t>
            </a:r>
            <a:r>
              <a:rPr lang="en-US" altLang="zh-CN" dirty="0" err="1">
                <a:solidFill>
                  <a:srgbClr val="0000CC"/>
                </a:solidFill>
                <a:latin typeface="Calibri" panose="020F0502020204030204" pitchFamily="34" charset="0"/>
              </a:rPr>
              <a:t>Capstick</a:t>
            </a:r>
            <a:r>
              <a:rPr lang="en-US" altLang="zh-CN" dirty="0">
                <a:solidFill>
                  <a:srgbClr val="0000CC"/>
                </a:solidFill>
                <a:latin typeface="Calibri" panose="020F0502020204030204" pitchFamily="34" charset="0"/>
              </a:rPr>
              <a:t> and W. Roberts, </a:t>
            </a:r>
            <a:r>
              <a:rPr lang="zh-CN" altLang="zh-CN" dirty="0">
                <a:solidFill>
                  <a:srgbClr val="0000CC"/>
                </a:solidFill>
                <a:latin typeface="Calibri" panose="020F0502020204030204" pitchFamily="34" charset="0"/>
              </a:rPr>
              <a:t>Prog.Part.Nucl.Phys. 45 (2000) S241-S331</a:t>
            </a:r>
            <a:endParaRPr lang="en-US" altLang="zh-CN" dirty="0">
              <a:solidFill>
                <a:srgbClr val="0000CC"/>
              </a:solidFill>
              <a:latin typeface="Calibri" panose="020F0502020204030204" pitchFamily="34" charset="0"/>
            </a:endParaRPr>
          </a:p>
          <a:p>
            <a:pPr marL="342900" indent="-342900">
              <a:spcBef>
                <a:spcPts val="600"/>
              </a:spcBef>
              <a:buFont typeface="+mj-lt"/>
              <a:buAutoNum type="arabicPeriod"/>
            </a:pPr>
            <a:r>
              <a:rPr lang="en-US" altLang="zh-CN" dirty="0">
                <a:solidFill>
                  <a:srgbClr val="0000CC"/>
                </a:solidFill>
                <a:latin typeface="Calibri" panose="020F0502020204030204" pitchFamily="34" charset="0"/>
              </a:rPr>
              <a:t>F. E. Close, An introduction to quarks and </a:t>
            </a:r>
            <a:r>
              <a:rPr lang="en-US" altLang="zh-CN" dirty="0" err="1">
                <a:solidFill>
                  <a:srgbClr val="0000CC"/>
                </a:solidFill>
                <a:latin typeface="Calibri" panose="020F0502020204030204" pitchFamily="34" charset="0"/>
              </a:rPr>
              <a:t>partons</a:t>
            </a:r>
            <a:r>
              <a:rPr lang="en-US" altLang="zh-CN" dirty="0">
                <a:solidFill>
                  <a:srgbClr val="0000CC"/>
                </a:solidFill>
                <a:latin typeface="Calibri" panose="020F0502020204030204" pitchFamily="34" charset="0"/>
              </a:rPr>
              <a:t>, Academic Press, 1979</a:t>
            </a:r>
          </a:p>
          <a:p>
            <a:pPr marL="342900" indent="-342900">
              <a:spcBef>
                <a:spcPts val="600"/>
              </a:spcBef>
              <a:buFont typeface="+mj-lt"/>
              <a:buAutoNum type="arabicPeriod"/>
            </a:pPr>
            <a:r>
              <a:rPr lang="en-US" altLang="zh-CN" dirty="0">
                <a:solidFill>
                  <a:srgbClr val="0000CC"/>
                </a:solidFill>
                <a:latin typeface="Calibri" panose="020F0502020204030204" pitchFamily="34" charset="0"/>
              </a:rPr>
              <a:t>A. Le </a:t>
            </a:r>
            <a:r>
              <a:rPr lang="en-US" altLang="zh-CN" dirty="0" err="1">
                <a:solidFill>
                  <a:srgbClr val="0000CC"/>
                </a:solidFill>
                <a:latin typeface="Calibri" panose="020F0502020204030204" pitchFamily="34" charset="0"/>
              </a:rPr>
              <a:t>Yaouanc</a:t>
            </a:r>
            <a:r>
              <a:rPr lang="en-US" altLang="zh-CN" dirty="0">
                <a:solidFill>
                  <a:srgbClr val="0000CC"/>
                </a:solidFill>
                <a:latin typeface="Calibri" panose="020F0502020204030204" pitchFamily="34" charset="0"/>
              </a:rPr>
              <a:t>, et al., Hadron transitions in the quark model, Gordon and Breach Science Publishers, 1988 </a:t>
            </a:r>
          </a:p>
          <a:p>
            <a:pPr marL="342900" indent="-342900">
              <a:spcBef>
                <a:spcPts val="600"/>
              </a:spcBef>
              <a:buFont typeface="+mj-lt"/>
              <a:buAutoNum type="arabicPeriod"/>
            </a:pPr>
            <a:r>
              <a:rPr lang="zh-CN" altLang="zh-CN" kern="0" dirty="0">
                <a:solidFill>
                  <a:srgbClr val="0000CC"/>
                </a:solidFill>
                <a:latin typeface="Calibri" panose="020F0502020204030204" pitchFamily="34" charset="0"/>
                <a:cs typeface="Calibri" panose="020F0502020204030204" pitchFamily="34" charset="0"/>
              </a:rPr>
              <a:t>R.G.</a:t>
            </a:r>
            <a:r>
              <a:rPr lang="en-US" altLang="zh-CN" kern="0" dirty="0">
                <a:solidFill>
                  <a:srgbClr val="0000CC"/>
                </a:solidFill>
                <a:latin typeface="Calibri" panose="020F0502020204030204" pitchFamily="34" charset="0"/>
                <a:cs typeface="Calibri" panose="020F0502020204030204" pitchFamily="34" charset="0"/>
              </a:rPr>
              <a:t> </a:t>
            </a:r>
            <a:r>
              <a:rPr lang="zh-CN" altLang="zh-CN" kern="0" dirty="0">
                <a:solidFill>
                  <a:srgbClr val="0000CC"/>
                </a:solidFill>
                <a:latin typeface="Calibri" panose="020F0502020204030204" pitchFamily="34" charset="0"/>
                <a:cs typeface="Calibri" panose="020F0502020204030204" pitchFamily="34" charset="0"/>
              </a:rPr>
              <a:t>Edwards, J.J.</a:t>
            </a:r>
            <a:r>
              <a:rPr lang="en-US" altLang="zh-CN" kern="0" dirty="0">
                <a:solidFill>
                  <a:srgbClr val="0000CC"/>
                </a:solidFill>
                <a:latin typeface="Calibri" panose="020F0502020204030204" pitchFamily="34" charset="0"/>
                <a:cs typeface="Calibri" panose="020F0502020204030204" pitchFamily="34" charset="0"/>
              </a:rPr>
              <a:t> </a:t>
            </a:r>
            <a:r>
              <a:rPr lang="zh-CN" altLang="zh-CN" kern="0" dirty="0">
                <a:solidFill>
                  <a:srgbClr val="0000CC"/>
                </a:solidFill>
                <a:latin typeface="Calibri" panose="020F0502020204030204" pitchFamily="34" charset="0"/>
                <a:cs typeface="Calibri" panose="020F0502020204030204" pitchFamily="34" charset="0"/>
              </a:rPr>
              <a:t>Dudek,</a:t>
            </a:r>
            <a:r>
              <a:rPr lang="en-US" altLang="zh-CN" kern="0" dirty="0">
                <a:solidFill>
                  <a:srgbClr val="0000CC"/>
                </a:solidFill>
                <a:latin typeface="Calibri" panose="020F0502020204030204" pitchFamily="34" charset="0"/>
                <a:cs typeface="Calibri" panose="020F0502020204030204" pitchFamily="34" charset="0"/>
              </a:rPr>
              <a:t> </a:t>
            </a:r>
            <a:r>
              <a:rPr lang="zh-CN" altLang="zh-CN" kern="0" dirty="0">
                <a:solidFill>
                  <a:srgbClr val="0000CC"/>
                </a:solidFill>
                <a:latin typeface="Calibri" panose="020F0502020204030204" pitchFamily="34" charset="0"/>
                <a:cs typeface="Calibri" panose="020F0502020204030204" pitchFamily="34" charset="0"/>
              </a:rPr>
              <a:t>D.G.</a:t>
            </a:r>
            <a:r>
              <a:rPr lang="en-US" altLang="zh-CN" kern="0" dirty="0">
                <a:solidFill>
                  <a:srgbClr val="0000CC"/>
                </a:solidFill>
                <a:latin typeface="Calibri" panose="020F0502020204030204" pitchFamily="34" charset="0"/>
                <a:cs typeface="Calibri" panose="020F0502020204030204" pitchFamily="34" charset="0"/>
              </a:rPr>
              <a:t> </a:t>
            </a:r>
            <a:r>
              <a:rPr lang="zh-CN" altLang="zh-CN" kern="0" dirty="0">
                <a:solidFill>
                  <a:srgbClr val="0000CC"/>
                </a:solidFill>
                <a:latin typeface="Calibri" panose="020F0502020204030204" pitchFamily="34" charset="0"/>
                <a:cs typeface="Calibri" panose="020F0502020204030204" pitchFamily="34" charset="0"/>
              </a:rPr>
              <a:t>Richards and S.J.</a:t>
            </a:r>
            <a:r>
              <a:rPr lang="en-US" altLang="zh-CN" kern="0" dirty="0">
                <a:solidFill>
                  <a:srgbClr val="0000CC"/>
                </a:solidFill>
                <a:latin typeface="Calibri" panose="020F0502020204030204" pitchFamily="34" charset="0"/>
                <a:cs typeface="Calibri" panose="020F0502020204030204" pitchFamily="34" charset="0"/>
              </a:rPr>
              <a:t> </a:t>
            </a:r>
            <a:r>
              <a:rPr lang="zh-CN" altLang="zh-CN" kern="0" dirty="0">
                <a:solidFill>
                  <a:srgbClr val="0000CC"/>
                </a:solidFill>
                <a:latin typeface="Calibri" panose="020F0502020204030204" pitchFamily="34" charset="0"/>
                <a:cs typeface="Calibri" panose="020F0502020204030204" pitchFamily="34" charset="0"/>
              </a:rPr>
              <a:t>Wallace</a:t>
            </a:r>
            <a:r>
              <a:rPr lang="en-US" altLang="zh-CN" kern="0" dirty="0">
                <a:solidFill>
                  <a:srgbClr val="0000CC"/>
                </a:solidFill>
                <a:latin typeface="Calibri" panose="020F0502020204030204" pitchFamily="34" charset="0"/>
                <a:cs typeface="Calibri" panose="020F0502020204030204" pitchFamily="34" charset="0"/>
              </a:rPr>
              <a:t>, </a:t>
            </a:r>
            <a:r>
              <a:rPr lang="zh-CN" altLang="zh-CN" kern="0" dirty="0">
                <a:solidFill>
                  <a:srgbClr val="0000CC"/>
                </a:solidFill>
                <a:latin typeface="Calibri" panose="020F0502020204030204" pitchFamily="34" charset="0"/>
                <a:cs typeface="Calibri" panose="020F0502020204030204" pitchFamily="34" charset="0"/>
              </a:rPr>
              <a:t>Phys. Rev. D 84, 074508 (2011)</a:t>
            </a:r>
            <a:endParaRPr lang="zh-CN" altLang="en-US" kern="0" dirty="0">
              <a:solidFill>
                <a:srgbClr val="0000CC"/>
              </a:solidFill>
              <a:latin typeface="Calibri" panose="020F0502020204030204" pitchFamily="34" charset="0"/>
              <a:cs typeface="Calibri" panose="020F0502020204030204" pitchFamily="34" charset="0"/>
            </a:endParaRPr>
          </a:p>
        </p:txBody>
      </p:sp>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3</a:t>
            </a:fld>
            <a:endParaRPr lang="en-US" altLang="zh-CN">
              <a:solidFill>
                <a:srgbClr val="000000"/>
              </a:solidFill>
            </a:endParaRPr>
          </a:p>
        </p:txBody>
      </p:sp>
    </p:spTree>
    <p:extLst>
      <p:ext uri="{BB962C8B-B14F-4D97-AF65-F5344CB8AC3E}">
        <p14:creationId xmlns:p14="http://schemas.microsoft.com/office/powerpoint/2010/main" val="27946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67408" y="764704"/>
            <a:ext cx="10764193" cy="4139595"/>
          </a:xfrm>
          <a:prstGeom prst="rect">
            <a:avLst/>
          </a:prstGeom>
        </p:spPr>
        <p:txBody>
          <a:bodyPr wrap="square">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CN" sz="2000" b="1" i="0" u="none"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Recent reviews on hadron spectroscopy and QCD exotics: </a:t>
            </a:r>
          </a:p>
          <a:p>
            <a:pPr marL="342900" marR="0" lvl="0" indent="-342900" defTabSz="914400" eaLnBrk="1" fontAlgn="auto" latinLnBrk="0" hangingPunct="1">
              <a:lnSpc>
                <a:spcPct val="100000"/>
              </a:lnSpc>
              <a:spcBef>
                <a:spcPts val="600"/>
              </a:spcBef>
              <a:spcAft>
                <a:spcPts val="0"/>
              </a:spcAft>
              <a:buClrTx/>
              <a:buSzTx/>
              <a:buFont typeface="+mj-lt"/>
              <a:buAutoNum type="arabicPeriod"/>
              <a:tabLst/>
              <a:defRPr/>
            </a:pP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F.K. </a:t>
            </a:r>
            <a:r>
              <a:rPr kumimoji="0" lang="en-US" altLang="zh-CN" sz="1800" b="0" i="0" strike="noStrike" kern="0" cap="none" spc="0" normalizeH="0" baseline="0" noProof="0" dirty="0" err="1">
                <a:ln>
                  <a:noFill/>
                </a:ln>
                <a:solidFill>
                  <a:srgbClr val="0000CC"/>
                </a:solidFill>
                <a:effectLst/>
                <a:uLnTx/>
                <a:uFillTx/>
                <a:latin typeface="Calibri" panose="020F0502020204030204" pitchFamily="34" charset="0"/>
                <a:cs typeface="Calibri" panose="020F0502020204030204" pitchFamily="34" charset="0"/>
              </a:rPr>
              <a:t>Guo</a:t>
            </a: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 C. </a:t>
            </a:r>
            <a:r>
              <a:rPr kumimoji="0" lang="en-US" altLang="zh-CN" sz="1800" b="0" i="0" strike="noStrike" kern="0" cap="none" spc="0" normalizeH="0" baseline="0" noProof="0" dirty="0" err="1">
                <a:ln>
                  <a:noFill/>
                </a:ln>
                <a:solidFill>
                  <a:srgbClr val="0000CC"/>
                </a:solidFill>
                <a:effectLst/>
                <a:uLnTx/>
                <a:uFillTx/>
                <a:latin typeface="Calibri" panose="020F0502020204030204" pitchFamily="34" charset="0"/>
                <a:cs typeface="Calibri" panose="020F0502020204030204" pitchFamily="34" charset="0"/>
              </a:rPr>
              <a:t>Hanhart</a:t>
            </a: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 U. G. </a:t>
            </a:r>
            <a:r>
              <a:rPr kumimoji="0" lang="en-US" altLang="zh-CN" sz="1800" b="0" i="0" strike="noStrike" kern="0" cap="none" spc="0" normalizeH="0" baseline="0" noProof="0" dirty="0" err="1">
                <a:ln>
                  <a:noFill/>
                </a:ln>
                <a:solidFill>
                  <a:srgbClr val="0000CC"/>
                </a:solidFill>
                <a:effectLst/>
                <a:uLnTx/>
                <a:uFillTx/>
                <a:latin typeface="Calibri" panose="020F0502020204030204" pitchFamily="34" charset="0"/>
                <a:cs typeface="Calibri" panose="020F0502020204030204" pitchFamily="34" charset="0"/>
              </a:rPr>
              <a:t>Meißner</a:t>
            </a: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 Q. Wang, Q. Zhao and B.S. Zou, </a:t>
            </a:r>
            <a:r>
              <a:rPr kumimoji="0" lang="en-US" altLang="zh-CN" sz="1800" b="1"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Rev. Mod. Phys. 90</a:t>
            </a: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 no.1, 015004 (2018);</a:t>
            </a:r>
          </a:p>
          <a:p>
            <a:pPr marL="342900" marR="0" lvl="0" indent="-342900" defTabSz="914400" eaLnBrk="1" fontAlgn="auto" latinLnBrk="0" hangingPunct="1">
              <a:lnSpc>
                <a:spcPct val="100000"/>
              </a:lnSpc>
              <a:spcBef>
                <a:spcPts val="600"/>
              </a:spcBef>
              <a:spcAft>
                <a:spcPts val="0"/>
              </a:spcAft>
              <a:buClrTx/>
              <a:buSzTx/>
              <a:buFont typeface="+mj-lt"/>
              <a:buAutoNum type="arabicPeriod"/>
              <a:tabLst/>
              <a:defRPr/>
            </a:pP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H.X. Chen, W. Chen, X. Liu and S.L. Zhu, </a:t>
            </a:r>
            <a:r>
              <a:rPr lang="en-US" altLang="zh-CN" b="1" kern="0" dirty="0">
                <a:solidFill>
                  <a:srgbClr val="0000CC"/>
                </a:solidFill>
                <a:latin typeface="Calibri" panose="020F0502020204030204" pitchFamily="34" charset="0"/>
                <a:cs typeface="Calibri" panose="020F0502020204030204" pitchFamily="34" charset="0"/>
              </a:rPr>
              <a:t>Phys. Rept. 639</a:t>
            </a: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 1-121 (2016);</a:t>
            </a:r>
          </a:p>
          <a:p>
            <a:pPr marL="342900" marR="0" lvl="0" indent="-342900" defTabSz="914400" eaLnBrk="1" fontAlgn="auto" latinLnBrk="0" hangingPunct="1">
              <a:lnSpc>
                <a:spcPct val="100000"/>
              </a:lnSpc>
              <a:spcBef>
                <a:spcPts val="600"/>
              </a:spcBef>
              <a:spcAft>
                <a:spcPts val="0"/>
              </a:spcAft>
              <a:buClrTx/>
              <a:buSzTx/>
              <a:buFont typeface="+mj-lt"/>
              <a:buAutoNum type="arabicPeriod"/>
              <a:tabLst/>
              <a:defRPr/>
            </a:pPr>
            <a:r>
              <a:rPr kumimoji="0" lang="it-IT"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A. Esposito, A. Pilloni and A. D. Polosa, </a:t>
            </a:r>
            <a:r>
              <a:rPr lang="en-US" altLang="zh-CN" b="1" kern="0" dirty="0">
                <a:solidFill>
                  <a:srgbClr val="0000CC"/>
                </a:solidFill>
                <a:latin typeface="Calibri" panose="020F0502020204030204" pitchFamily="34" charset="0"/>
                <a:cs typeface="Calibri" panose="020F0502020204030204" pitchFamily="34" charset="0"/>
              </a:rPr>
              <a:t>Phys. Rept. 668</a:t>
            </a: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 1-97 (2017);</a:t>
            </a:r>
          </a:p>
          <a:p>
            <a:pPr marL="342900" marR="0" lvl="0" indent="-342900" defTabSz="914400" eaLnBrk="1" fontAlgn="auto" latinLnBrk="0" hangingPunct="1">
              <a:lnSpc>
                <a:spcPct val="100000"/>
              </a:lnSpc>
              <a:spcBef>
                <a:spcPts val="600"/>
              </a:spcBef>
              <a:spcAft>
                <a:spcPts val="0"/>
              </a:spcAft>
              <a:buClrTx/>
              <a:buSzTx/>
              <a:buFont typeface="+mj-lt"/>
              <a:buAutoNum type="arabicPeriod"/>
              <a:tabLst/>
              <a:defRPr/>
            </a:pP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A. Ali, J.S. Lange and S. Stone, </a:t>
            </a:r>
            <a:r>
              <a:rPr lang="en-US" altLang="zh-CN" b="1" kern="0" dirty="0" err="1">
                <a:solidFill>
                  <a:srgbClr val="0000CC"/>
                </a:solidFill>
                <a:latin typeface="Calibri" panose="020F0502020204030204" pitchFamily="34" charset="0"/>
                <a:cs typeface="Calibri" panose="020F0502020204030204" pitchFamily="34" charset="0"/>
              </a:rPr>
              <a:t>Prog</a:t>
            </a:r>
            <a:r>
              <a:rPr lang="en-US" altLang="zh-CN" b="1" kern="0" dirty="0">
                <a:solidFill>
                  <a:srgbClr val="0000CC"/>
                </a:solidFill>
                <a:latin typeface="Calibri" panose="020F0502020204030204" pitchFamily="34" charset="0"/>
                <a:cs typeface="Calibri" panose="020F0502020204030204" pitchFamily="34" charset="0"/>
              </a:rPr>
              <a:t>. Part. </a:t>
            </a:r>
            <a:r>
              <a:rPr lang="en-US" altLang="zh-CN" b="1" kern="0" dirty="0" err="1">
                <a:solidFill>
                  <a:srgbClr val="0000CC"/>
                </a:solidFill>
                <a:latin typeface="Calibri" panose="020F0502020204030204" pitchFamily="34" charset="0"/>
                <a:cs typeface="Calibri" panose="020F0502020204030204" pitchFamily="34" charset="0"/>
              </a:rPr>
              <a:t>Nucl</a:t>
            </a:r>
            <a:r>
              <a:rPr lang="en-US" altLang="zh-CN" b="1" kern="0" dirty="0">
                <a:solidFill>
                  <a:srgbClr val="0000CC"/>
                </a:solidFill>
                <a:latin typeface="Calibri" panose="020F0502020204030204" pitchFamily="34" charset="0"/>
                <a:cs typeface="Calibri" panose="020F0502020204030204" pitchFamily="34" charset="0"/>
              </a:rPr>
              <a:t>. Phys. 97</a:t>
            </a: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 123-198 (2017);</a:t>
            </a:r>
          </a:p>
          <a:p>
            <a:pPr marL="342900" marR="0" lvl="0" indent="-342900" defTabSz="914400" eaLnBrk="1" fontAlgn="auto" latinLnBrk="0" hangingPunct="1">
              <a:lnSpc>
                <a:spcPct val="100000"/>
              </a:lnSpc>
              <a:spcBef>
                <a:spcPts val="600"/>
              </a:spcBef>
              <a:spcAft>
                <a:spcPts val="0"/>
              </a:spcAft>
              <a:buClrTx/>
              <a:buSzTx/>
              <a:buFont typeface="+mj-lt"/>
              <a:buAutoNum type="arabicPeriod"/>
              <a:tabLst/>
              <a:defRPr/>
            </a:pP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Y.R. Liu, H. X. Chen, W. Chen, X. Liu and S.L. Zhu, </a:t>
            </a:r>
            <a:r>
              <a:rPr lang="en-US" altLang="zh-CN" b="1" kern="0" dirty="0" err="1">
                <a:solidFill>
                  <a:srgbClr val="0000CC"/>
                </a:solidFill>
                <a:latin typeface="Calibri" panose="020F0502020204030204" pitchFamily="34" charset="0"/>
                <a:cs typeface="Calibri" panose="020F0502020204030204" pitchFamily="34" charset="0"/>
              </a:rPr>
              <a:t>Prog</a:t>
            </a:r>
            <a:r>
              <a:rPr lang="en-US" altLang="zh-CN" b="1" kern="0" dirty="0">
                <a:solidFill>
                  <a:srgbClr val="0000CC"/>
                </a:solidFill>
                <a:latin typeface="Calibri" panose="020F0502020204030204" pitchFamily="34" charset="0"/>
                <a:cs typeface="Calibri" panose="020F0502020204030204" pitchFamily="34" charset="0"/>
              </a:rPr>
              <a:t>. Part. </a:t>
            </a:r>
            <a:r>
              <a:rPr lang="en-US" altLang="zh-CN" b="1" kern="0" dirty="0" err="1">
                <a:solidFill>
                  <a:srgbClr val="0000CC"/>
                </a:solidFill>
                <a:latin typeface="Calibri" panose="020F0502020204030204" pitchFamily="34" charset="0"/>
                <a:cs typeface="Calibri" panose="020F0502020204030204" pitchFamily="34" charset="0"/>
              </a:rPr>
              <a:t>Nucl</a:t>
            </a:r>
            <a:r>
              <a:rPr lang="en-US" altLang="zh-CN" b="1" kern="0" dirty="0">
                <a:solidFill>
                  <a:srgbClr val="0000CC"/>
                </a:solidFill>
                <a:latin typeface="Calibri" panose="020F0502020204030204" pitchFamily="34" charset="0"/>
                <a:cs typeface="Calibri" panose="020F0502020204030204" pitchFamily="34" charset="0"/>
              </a:rPr>
              <a:t>. Phys. 107</a:t>
            </a: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 237-320 (2019);</a:t>
            </a:r>
          </a:p>
          <a:p>
            <a:pPr marL="342900" marR="0" lvl="0" indent="-342900" defTabSz="914400" eaLnBrk="1" fontAlgn="auto" latinLnBrk="0" hangingPunct="1">
              <a:lnSpc>
                <a:spcPct val="100000"/>
              </a:lnSpc>
              <a:spcBef>
                <a:spcPts val="600"/>
              </a:spcBef>
              <a:spcAft>
                <a:spcPts val="0"/>
              </a:spcAft>
              <a:buClrTx/>
              <a:buSzTx/>
              <a:buFont typeface="+mj-lt"/>
              <a:buAutoNum type="arabicPeriod"/>
              <a:tabLst/>
              <a:defRPr/>
            </a:pP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N. </a:t>
            </a:r>
            <a:r>
              <a:rPr kumimoji="0" lang="en-US" altLang="zh-CN" sz="1800" b="0" i="0" strike="noStrike" kern="0" cap="none" spc="0" normalizeH="0" baseline="0" noProof="0" dirty="0" err="1">
                <a:ln>
                  <a:noFill/>
                </a:ln>
                <a:solidFill>
                  <a:srgbClr val="0000CC"/>
                </a:solidFill>
                <a:effectLst/>
                <a:uLnTx/>
                <a:uFillTx/>
                <a:latin typeface="Calibri" panose="020F0502020204030204" pitchFamily="34" charset="0"/>
                <a:cs typeface="Calibri" panose="020F0502020204030204" pitchFamily="34" charset="0"/>
              </a:rPr>
              <a:t>Brambilla</a:t>
            </a: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 S. Eidelman, C. </a:t>
            </a:r>
            <a:r>
              <a:rPr kumimoji="0" lang="en-US" altLang="zh-CN" sz="1800" b="0" i="0" strike="noStrike" kern="0" cap="none" spc="0" normalizeH="0" baseline="0" noProof="0" dirty="0" err="1">
                <a:ln>
                  <a:noFill/>
                </a:ln>
                <a:solidFill>
                  <a:srgbClr val="0000CC"/>
                </a:solidFill>
                <a:effectLst/>
                <a:uLnTx/>
                <a:uFillTx/>
                <a:latin typeface="Calibri" panose="020F0502020204030204" pitchFamily="34" charset="0"/>
                <a:cs typeface="Calibri" panose="020F0502020204030204" pitchFamily="34" charset="0"/>
              </a:rPr>
              <a:t>Hanhart</a:t>
            </a: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 A. </a:t>
            </a:r>
            <a:r>
              <a:rPr kumimoji="0" lang="en-US" altLang="zh-CN" sz="1800" b="0" i="0" strike="noStrike" kern="0" cap="none" spc="0" normalizeH="0" baseline="0" noProof="0" dirty="0" err="1">
                <a:ln>
                  <a:noFill/>
                </a:ln>
                <a:solidFill>
                  <a:srgbClr val="0000CC"/>
                </a:solidFill>
                <a:effectLst/>
                <a:uLnTx/>
                <a:uFillTx/>
                <a:latin typeface="Calibri" panose="020F0502020204030204" pitchFamily="34" charset="0"/>
                <a:cs typeface="Calibri" panose="020F0502020204030204" pitchFamily="34" charset="0"/>
              </a:rPr>
              <a:t>Nefediev</a:t>
            </a: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 C.P. Shen, C.E. Thomas, A. </a:t>
            </a:r>
            <a:r>
              <a:rPr kumimoji="0" lang="en-US" altLang="zh-CN" sz="1800" b="0" i="0" strike="noStrike" kern="0" cap="none" spc="0" normalizeH="0" baseline="0" noProof="0" dirty="0" err="1">
                <a:ln>
                  <a:noFill/>
                </a:ln>
                <a:solidFill>
                  <a:srgbClr val="0000CC"/>
                </a:solidFill>
                <a:effectLst/>
                <a:uLnTx/>
                <a:uFillTx/>
                <a:latin typeface="Calibri" panose="020F0502020204030204" pitchFamily="34" charset="0"/>
                <a:cs typeface="Calibri" panose="020F0502020204030204" pitchFamily="34" charset="0"/>
              </a:rPr>
              <a:t>Vairo</a:t>
            </a: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 and C.Z. Yuan, </a:t>
            </a:r>
            <a:r>
              <a:rPr lang="en-US" altLang="zh-CN" b="1" kern="0" dirty="0">
                <a:solidFill>
                  <a:srgbClr val="0000CC"/>
                </a:solidFill>
                <a:latin typeface="Calibri" panose="020F0502020204030204" pitchFamily="34" charset="0"/>
                <a:cs typeface="Calibri" panose="020F0502020204030204" pitchFamily="34" charset="0"/>
              </a:rPr>
              <a:t>Phys. Rept. 873</a:t>
            </a: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 1-154 (2020); </a:t>
            </a:r>
          </a:p>
          <a:p>
            <a:pPr marL="342900" marR="0" lvl="0" indent="-342900" defTabSz="914400" eaLnBrk="1" fontAlgn="auto" latinLnBrk="0" hangingPunct="1">
              <a:lnSpc>
                <a:spcPct val="100000"/>
              </a:lnSpc>
              <a:spcBef>
                <a:spcPts val="600"/>
              </a:spcBef>
              <a:spcAft>
                <a:spcPts val="0"/>
              </a:spcAft>
              <a:buClrTx/>
              <a:buSzTx/>
              <a:buFont typeface="+mj-lt"/>
              <a:buAutoNum type="arabicPeriod"/>
              <a:tabLst/>
              <a:defRPr/>
            </a:pP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R.F. Lebed, R.E. Mitchell and E.S. Swanson, </a:t>
            </a:r>
            <a:r>
              <a:rPr lang="en-US" altLang="zh-CN" b="1" kern="0" dirty="0" err="1">
                <a:solidFill>
                  <a:srgbClr val="0000CC"/>
                </a:solidFill>
                <a:latin typeface="Calibri" panose="020F0502020204030204" pitchFamily="34" charset="0"/>
                <a:cs typeface="Calibri" panose="020F0502020204030204" pitchFamily="34" charset="0"/>
              </a:rPr>
              <a:t>Prog</a:t>
            </a:r>
            <a:r>
              <a:rPr lang="en-US" altLang="zh-CN" b="1" kern="0" dirty="0">
                <a:solidFill>
                  <a:srgbClr val="0000CC"/>
                </a:solidFill>
                <a:latin typeface="Calibri" panose="020F0502020204030204" pitchFamily="34" charset="0"/>
                <a:cs typeface="Calibri" panose="020F0502020204030204" pitchFamily="34" charset="0"/>
              </a:rPr>
              <a:t>. Part. </a:t>
            </a:r>
            <a:r>
              <a:rPr lang="en-US" altLang="zh-CN" b="1" kern="0" dirty="0" err="1">
                <a:solidFill>
                  <a:srgbClr val="0000CC"/>
                </a:solidFill>
                <a:latin typeface="Calibri" panose="020F0502020204030204" pitchFamily="34" charset="0"/>
                <a:cs typeface="Calibri" panose="020F0502020204030204" pitchFamily="34" charset="0"/>
              </a:rPr>
              <a:t>Nucl</a:t>
            </a:r>
            <a:r>
              <a:rPr lang="en-US" altLang="zh-CN" b="1" kern="0" dirty="0">
                <a:solidFill>
                  <a:srgbClr val="0000CC"/>
                </a:solidFill>
                <a:latin typeface="Calibri" panose="020F0502020204030204" pitchFamily="34" charset="0"/>
                <a:cs typeface="Calibri" panose="020F0502020204030204" pitchFamily="34" charset="0"/>
              </a:rPr>
              <a:t>. Phys. 93</a:t>
            </a: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 143-194 (2017);</a:t>
            </a:r>
          </a:p>
          <a:p>
            <a:pPr marL="342900" marR="0" lvl="0" indent="-342900" defTabSz="914400" eaLnBrk="1" fontAlgn="auto" latinLnBrk="0" hangingPunct="1">
              <a:lnSpc>
                <a:spcPct val="100000"/>
              </a:lnSpc>
              <a:spcBef>
                <a:spcPts val="600"/>
              </a:spcBef>
              <a:spcAft>
                <a:spcPts val="0"/>
              </a:spcAft>
              <a:buClrTx/>
              <a:buSzTx/>
              <a:buFont typeface="+mj-lt"/>
              <a:buAutoNum type="arabicPeriod"/>
              <a:tabLst/>
              <a:defRPr/>
            </a:pP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Y. Yamaguchi, A. </a:t>
            </a:r>
            <a:r>
              <a:rPr kumimoji="0" lang="en-US" altLang="zh-CN" sz="1800" b="0" i="0" strike="noStrike" kern="0" cap="none" spc="0" normalizeH="0" baseline="0" noProof="0" dirty="0" err="1">
                <a:ln>
                  <a:noFill/>
                </a:ln>
                <a:solidFill>
                  <a:srgbClr val="0000CC"/>
                </a:solidFill>
                <a:effectLst/>
                <a:uLnTx/>
                <a:uFillTx/>
                <a:latin typeface="Calibri" panose="020F0502020204030204" pitchFamily="34" charset="0"/>
                <a:cs typeface="Calibri" panose="020F0502020204030204" pitchFamily="34" charset="0"/>
              </a:rPr>
              <a:t>Hosaka</a:t>
            </a: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 S. Takeuchi and M. Takizawa, </a:t>
            </a:r>
            <a:r>
              <a:rPr lang="en-US" altLang="zh-CN" b="1" kern="0" dirty="0">
                <a:solidFill>
                  <a:srgbClr val="0000CC"/>
                </a:solidFill>
                <a:latin typeface="Calibri" panose="020F0502020204030204" pitchFamily="34" charset="0"/>
                <a:cs typeface="Calibri" panose="020F0502020204030204" pitchFamily="34" charset="0"/>
              </a:rPr>
              <a:t>J. Phys. G 47</a:t>
            </a: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 no.5, 053001 (2020).</a:t>
            </a:r>
          </a:p>
          <a:p>
            <a:pPr marL="342900" marR="0" lvl="0" indent="-342900" defTabSz="914400" eaLnBrk="1" fontAlgn="auto" latinLnBrk="0" hangingPunct="1">
              <a:lnSpc>
                <a:spcPct val="100000"/>
              </a:lnSpc>
              <a:spcBef>
                <a:spcPts val="600"/>
              </a:spcBef>
              <a:spcAft>
                <a:spcPts val="0"/>
              </a:spcAft>
              <a:buClrTx/>
              <a:buSzTx/>
              <a:buFont typeface="+mj-lt"/>
              <a:buAutoNum type="arabicPeriod"/>
              <a:tabLst/>
              <a:defRPr/>
            </a:pP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R.M. Albuquerque, J.M. Dias, K.P. </a:t>
            </a:r>
            <a:r>
              <a:rPr kumimoji="0" lang="en-US" altLang="zh-CN" sz="1800" b="0" i="0" strike="noStrike" kern="0" cap="none" spc="0" normalizeH="0" baseline="0" noProof="0" dirty="0" err="1">
                <a:ln>
                  <a:noFill/>
                </a:ln>
                <a:solidFill>
                  <a:srgbClr val="0000CC"/>
                </a:solidFill>
                <a:effectLst/>
                <a:uLnTx/>
                <a:uFillTx/>
                <a:latin typeface="Calibri" panose="020F0502020204030204" pitchFamily="34" charset="0"/>
                <a:cs typeface="Calibri" panose="020F0502020204030204" pitchFamily="34" charset="0"/>
              </a:rPr>
              <a:t>Khemchandani</a:t>
            </a: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 A. Martinez Torres, F.S. Navarra, M. Nielsen and C. M. Zanetti, </a:t>
            </a:r>
            <a:r>
              <a:rPr lang="en-US" altLang="zh-CN" b="1" kern="0" dirty="0">
                <a:solidFill>
                  <a:srgbClr val="0000CC"/>
                </a:solidFill>
                <a:latin typeface="Calibri" panose="020F0502020204030204" pitchFamily="34" charset="0"/>
                <a:cs typeface="Calibri" panose="020F0502020204030204" pitchFamily="34" charset="0"/>
              </a:rPr>
              <a:t>J. Phys. G 46</a:t>
            </a:r>
            <a:r>
              <a:rPr kumimoji="0" lang="en-US" altLang="zh-CN" sz="1800" b="0" i="0"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 no.9, 093002 (2019).</a:t>
            </a:r>
          </a:p>
        </p:txBody>
      </p:sp>
      <p:sp>
        <p:nvSpPr>
          <p:cNvPr id="3" name="灯片编号占位符 2"/>
          <p:cNvSpPr>
            <a:spLocks noGrp="1"/>
          </p:cNvSpPr>
          <p:nvPr>
            <p:ph type="sldNum" sz="quarter" idx="12"/>
          </p:nvPr>
        </p:nvSpPr>
        <p:spPr/>
        <p:txBody>
          <a:bodyPr/>
          <a:lstStyle/>
          <a:p>
            <a:fld id="{B527D597-F47B-41B3-ADE8-88A1CDF6D9DF}" type="slidenum">
              <a:rPr lang="zh-CN" altLang="en-GB" smtClean="0">
                <a:solidFill>
                  <a:srgbClr val="000000"/>
                </a:solidFill>
              </a:rPr>
              <a:pPr/>
              <a:t>30</a:t>
            </a:fld>
            <a:endParaRPr lang="en-GB" altLang="zh-CN">
              <a:solidFill>
                <a:srgbClr val="000000"/>
              </a:solidFill>
            </a:endParaRPr>
          </a:p>
        </p:txBody>
      </p:sp>
    </p:spTree>
    <p:extLst>
      <p:ext uri="{BB962C8B-B14F-4D97-AF65-F5344CB8AC3E}">
        <p14:creationId xmlns:p14="http://schemas.microsoft.com/office/powerpoint/2010/main" val="3939966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1703512" y="2432050"/>
            <a:ext cx="9361040" cy="2123658"/>
          </a:xfrm>
          <a:prstGeom prst="rect">
            <a:avLst/>
          </a:prstGeom>
          <a:solidFill>
            <a:srgbClr val="99CCFF"/>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fontAlgn="base">
              <a:spcBef>
                <a:spcPct val="0"/>
              </a:spcBef>
              <a:spcAft>
                <a:spcPct val="0"/>
              </a:spcAft>
              <a:defRPr sz="4400" b="1">
                <a:solidFill>
                  <a:schemeClr val="accent2"/>
                </a:solidFill>
                <a:latin typeface="Calibri" pitchFamily="34" charset="0"/>
                <a:ea typeface="宋体" charset="-122"/>
                <a:cs typeface="+mj-cs"/>
              </a:defRPr>
            </a:lvl1pPr>
          </a:lstStyle>
          <a:p>
            <a:r>
              <a:rPr lang="en-GB" altLang="zh-CN" sz="4000" dirty="0"/>
              <a:t>2. Non-relativistic constituent quark model (NRCQM) for mesons and baryons</a:t>
            </a:r>
            <a:r>
              <a:rPr lang="en-GB" altLang="zh-CN" sz="4000" dirty="0">
                <a:sym typeface="Symbol" pitchFamily="18" charset="2"/>
              </a:rPr>
              <a:t> </a:t>
            </a:r>
            <a:endParaRPr lang="en-US" altLang="zh-CN" sz="4000" dirty="0">
              <a:sym typeface="Symbol" pitchFamily="18" charset="2"/>
            </a:endParaRPr>
          </a:p>
        </p:txBody>
      </p:sp>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31</a:t>
            </a:fld>
            <a:endParaRPr lang="en-US" altLang="zh-CN">
              <a:solidFill>
                <a:srgbClr val="000000"/>
              </a:solidFill>
            </a:endParaRPr>
          </a:p>
        </p:txBody>
      </p:sp>
    </p:spTree>
    <p:extLst>
      <p:ext uri="{BB962C8B-B14F-4D97-AF65-F5344CB8AC3E}">
        <p14:creationId xmlns:p14="http://schemas.microsoft.com/office/powerpoint/2010/main" val="3170282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2351088" y="360363"/>
            <a:ext cx="465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sz="2400" b="1" dirty="0">
                <a:solidFill>
                  <a:srgbClr val="333399"/>
                </a:solidFill>
              </a:rPr>
              <a:t>Basic assumptions of NRCQM </a:t>
            </a:r>
          </a:p>
        </p:txBody>
      </p:sp>
      <p:sp>
        <p:nvSpPr>
          <p:cNvPr id="12293" name="Text Box 5"/>
          <p:cNvSpPr txBox="1">
            <a:spLocks noChangeArrowheads="1"/>
          </p:cNvSpPr>
          <p:nvPr/>
        </p:nvSpPr>
        <p:spPr bwMode="auto">
          <a:xfrm>
            <a:off x="911424" y="1052514"/>
            <a:ext cx="10081120" cy="173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71475" indent="-371475">
              <a:defRPr>
                <a:solidFill>
                  <a:schemeClr val="tx1"/>
                </a:solidFill>
                <a:latin typeface="Arial" charset="0"/>
                <a:ea typeface="宋体" charset="-122"/>
              </a:defRPr>
            </a:lvl1pPr>
            <a:lvl2pPr marL="828675" indent="-371475">
              <a:defRPr>
                <a:solidFill>
                  <a:schemeClr val="tx1"/>
                </a:solidFill>
                <a:latin typeface="Arial" charset="0"/>
                <a:ea typeface="宋体" charset="-122"/>
              </a:defRPr>
            </a:lvl2pPr>
            <a:lvl3pPr marL="1285875" indent="-371475">
              <a:defRPr>
                <a:solidFill>
                  <a:schemeClr val="tx1"/>
                </a:solidFill>
                <a:latin typeface="Arial" charset="0"/>
                <a:ea typeface="宋体" charset="-122"/>
              </a:defRPr>
            </a:lvl3pPr>
            <a:lvl4pPr marL="1743075" indent="-371475">
              <a:defRPr>
                <a:solidFill>
                  <a:schemeClr val="tx1"/>
                </a:solidFill>
                <a:latin typeface="Arial" charset="0"/>
                <a:ea typeface="宋体" charset="-122"/>
              </a:defRPr>
            </a:lvl4pPr>
            <a:lvl5pPr marL="2200275" indent="-371475">
              <a:defRPr>
                <a:solidFill>
                  <a:schemeClr val="tx1"/>
                </a:solidFill>
                <a:latin typeface="Arial" charset="0"/>
                <a:ea typeface="宋体" charset="-122"/>
              </a:defRPr>
            </a:lvl5pPr>
            <a:lvl6pPr marL="2657475" indent="-371475" fontAlgn="base">
              <a:spcBef>
                <a:spcPct val="0"/>
              </a:spcBef>
              <a:spcAft>
                <a:spcPct val="0"/>
              </a:spcAft>
              <a:defRPr>
                <a:solidFill>
                  <a:schemeClr val="tx1"/>
                </a:solidFill>
                <a:latin typeface="Arial" charset="0"/>
                <a:ea typeface="宋体" charset="-122"/>
              </a:defRPr>
            </a:lvl6pPr>
            <a:lvl7pPr marL="3114675" indent="-371475" fontAlgn="base">
              <a:spcBef>
                <a:spcPct val="0"/>
              </a:spcBef>
              <a:spcAft>
                <a:spcPct val="0"/>
              </a:spcAft>
              <a:defRPr>
                <a:solidFill>
                  <a:schemeClr val="tx1"/>
                </a:solidFill>
                <a:latin typeface="Arial" charset="0"/>
                <a:ea typeface="宋体" charset="-122"/>
              </a:defRPr>
            </a:lvl7pPr>
            <a:lvl8pPr marL="3571875" indent="-371475" fontAlgn="base">
              <a:spcBef>
                <a:spcPct val="0"/>
              </a:spcBef>
              <a:spcAft>
                <a:spcPct val="0"/>
              </a:spcAft>
              <a:defRPr>
                <a:solidFill>
                  <a:schemeClr val="tx1"/>
                </a:solidFill>
                <a:latin typeface="Arial" charset="0"/>
                <a:ea typeface="宋体" charset="-122"/>
              </a:defRPr>
            </a:lvl8pPr>
            <a:lvl9pPr marL="4029075" indent="-371475" fontAlgn="base">
              <a:spcBef>
                <a:spcPct val="0"/>
              </a:spcBef>
              <a:spcAft>
                <a:spcPct val="0"/>
              </a:spcAft>
              <a:defRPr>
                <a:solidFill>
                  <a:schemeClr val="tx1"/>
                </a:solidFill>
                <a:latin typeface="Arial" charset="0"/>
                <a:ea typeface="宋体" charset="-122"/>
              </a:defRPr>
            </a:lvl9pPr>
          </a:lstStyle>
          <a:p>
            <a:pPr fontAlgn="base">
              <a:spcBef>
                <a:spcPct val="35000"/>
              </a:spcBef>
              <a:spcAft>
                <a:spcPct val="0"/>
              </a:spcAft>
              <a:buFontTx/>
              <a:buAutoNum type="romanLcParenR"/>
            </a:pPr>
            <a:r>
              <a:rPr lang="en-GB" altLang="zh-CN" sz="2000" b="1" dirty="0">
                <a:solidFill>
                  <a:srgbClr val="0033CC"/>
                </a:solidFill>
              </a:rPr>
              <a:t>Chiral symmetry </a:t>
            </a:r>
            <a:r>
              <a:rPr lang="en-GB" altLang="zh-CN" sz="2000" b="1" dirty="0" err="1">
                <a:solidFill>
                  <a:srgbClr val="0033CC"/>
                </a:solidFill>
              </a:rPr>
              <a:t>spantaneous</a:t>
            </a:r>
            <a:r>
              <a:rPr lang="en-GB" altLang="zh-CN" sz="2000" b="1" dirty="0">
                <a:solidFill>
                  <a:srgbClr val="0033CC"/>
                </a:solidFill>
              </a:rPr>
              <a:t> breaking leads to the presence of massive constituent quarks as effective degrees of freedom inside hadrons. </a:t>
            </a:r>
          </a:p>
          <a:p>
            <a:pPr fontAlgn="base">
              <a:spcBef>
                <a:spcPct val="35000"/>
              </a:spcBef>
              <a:spcAft>
                <a:spcPct val="0"/>
              </a:spcAft>
              <a:buFontTx/>
              <a:buAutoNum type="romanLcParenR"/>
            </a:pPr>
            <a:r>
              <a:rPr lang="en-GB" altLang="zh-CN" sz="2000" b="1" dirty="0">
                <a:solidFill>
                  <a:srgbClr val="0033CC"/>
                </a:solidFill>
              </a:rPr>
              <a:t>Hadrons can be viewed as quark systems in which the gluon fields generate effective potentials that depend on the spins and positions of the massive quarks.</a:t>
            </a:r>
          </a:p>
        </p:txBody>
      </p:sp>
      <mc:AlternateContent xmlns:mc="http://schemas.openxmlformats.org/markup-compatibility/2006">
        <mc:Choice xmlns:a14="http://schemas.microsoft.com/office/drawing/2010/main" Requires="a14">
          <p:sp>
            <p:nvSpPr>
              <p:cNvPr id="12304" name="Text Box 16"/>
              <p:cNvSpPr txBox="1">
                <a:spLocks noChangeArrowheads="1"/>
              </p:cNvSpPr>
              <p:nvPr/>
            </p:nvSpPr>
            <p:spPr bwMode="auto">
              <a:xfrm>
                <a:off x="1419798" y="3302001"/>
                <a:ext cx="9174459" cy="400110"/>
              </a:xfrm>
              <a:prstGeom prst="rect">
                <a:avLst/>
              </a:prstGeom>
              <a:noFill/>
              <a:ln>
                <a:noFill/>
              </a:ln>
              <a:effectLst/>
              <a:extLst>
                <a:ext uri="{909E8E84-426E-40DD-AFC4-6F175D3DCCD1}">
                  <a14:hiddenFill>
                    <a:solidFill>
                      <a:schemeClr val="bg1"/>
                    </a:solidFill>
                  </a14:hiddenFill>
                </a:ext>
                <a:ext uri="{91240B29-F687-4F45-9708-019B960494DF}">
                  <a14:hiddenLine w="9525">
                    <a:solidFill>
                      <a:srgbClr val="FF0000"/>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marL="371475" indent="-371475">
                  <a:defRPr>
                    <a:solidFill>
                      <a:schemeClr val="tx1"/>
                    </a:solidFill>
                    <a:latin typeface="Arial" charset="0"/>
                    <a:ea typeface="宋体" charset="-122"/>
                  </a:defRPr>
                </a:lvl1pPr>
                <a:lvl2pPr marL="828675" indent="-371475">
                  <a:defRPr>
                    <a:solidFill>
                      <a:schemeClr val="tx1"/>
                    </a:solidFill>
                    <a:latin typeface="Arial" charset="0"/>
                    <a:ea typeface="宋体" charset="-122"/>
                  </a:defRPr>
                </a:lvl2pPr>
                <a:lvl3pPr marL="1285875" indent="-371475">
                  <a:defRPr>
                    <a:solidFill>
                      <a:schemeClr val="tx1"/>
                    </a:solidFill>
                    <a:latin typeface="Arial" charset="0"/>
                    <a:ea typeface="宋体" charset="-122"/>
                  </a:defRPr>
                </a:lvl3pPr>
                <a:lvl4pPr marL="1743075" indent="-371475">
                  <a:defRPr>
                    <a:solidFill>
                      <a:schemeClr val="tx1"/>
                    </a:solidFill>
                    <a:latin typeface="Arial" charset="0"/>
                    <a:ea typeface="宋体" charset="-122"/>
                  </a:defRPr>
                </a:lvl4pPr>
                <a:lvl5pPr marL="2200275" indent="-371475">
                  <a:defRPr>
                    <a:solidFill>
                      <a:schemeClr val="tx1"/>
                    </a:solidFill>
                    <a:latin typeface="Arial" charset="0"/>
                    <a:ea typeface="宋体" charset="-122"/>
                  </a:defRPr>
                </a:lvl5pPr>
                <a:lvl6pPr marL="2657475" indent="-371475" fontAlgn="base">
                  <a:spcBef>
                    <a:spcPct val="0"/>
                  </a:spcBef>
                  <a:spcAft>
                    <a:spcPct val="0"/>
                  </a:spcAft>
                  <a:defRPr>
                    <a:solidFill>
                      <a:schemeClr val="tx1"/>
                    </a:solidFill>
                    <a:latin typeface="Arial" charset="0"/>
                    <a:ea typeface="宋体" charset="-122"/>
                  </a:defRPr>
                </a:lvl6pPr>
                <a:lvl7pPr marL="3114675" indent="-371475" fontAlgn="base">
                  <a:spcBef>
                    <a:spcPct val="0"/>
                  </a:spcBef>
                  <a:spcAft>
                    <a:spcPct val="0"/>
                  </a:spcAft>
                  <a:defRPr>
                    <a:solidFill>
                      <a:schemeClr val="tx1"/>
                    </a:solidFill>
                    <a:latin typeface="Arial" charset="0"/>
                    <a:ea typeface="宋体" charset="-122"/>
                  </a:defRPr>
                </a:lvl7pPr>
                <a:lvl8pPr marL="3571875" indent="-371475" fontAlgn="base">
                  <a:spcBef>
                    <a:spcPct val="0"/>
                  </a:spcBef>
                  <a:spcAft>
                    <a:spcPct val="0"/>
                  </a:spcAft>
                  <a:defRPr>
                    <a:solidFill>
                      <a:schemeClr val="tx1"/>
                    </a:solidFill>
                    <a:latin typeface="Arial" charset="0"/>
                    <a:ea typeface="宋体" charset="-122"/>
                  </a:defRPr>
                </a:lvl8pPr>
                <a:lvl9pPr marL="4029075" indent="-371475" fontAlgn="base">
                  <a:spcBef>
                    <a:spcPct val="0"/>
                  </a:spcBef>
                  <a:spcAft>
                    <a:spcPct val="0"/>
                  </a:spcAft>
                  <a:defRPr>
                    <a:solidFill>
                      <a:schemeClr val="tx1"/>
                    </a:solidFill>
                    <a:latin typeface="Arial" charset="0"/>
                    <a:ea typeface="宋体" charset="-122"/>
                  </a:defRPr>
                </a:lvl9pPr>
              </a:lstStyle>
              <a:p>
                <a:pPr fontAlgn="base">
                  <a:spcBef>
                    <a:spcPct val="35000"/>
                  </a:spcBef>
                  <a:spcAft>
                    <a:spcPct val="0"/>
                  </a:spcAft>
                </a:pPr>
                <a:r>
                  <a:rPr lang="en-GB" altLang="zh-CN" sz="2000" b="1" dirty="0">
                    <a:solidFill>
                      <a:srgbClr val="0033CC"/>
                    </a:solidFill>
                  </a:rPr>
                  <a:t>Thus, meson is a </a:t>
                </a:r>
                <a14:m>
                  <m:oMath xmlns:m="http://schemas.openxmlformats.org/officeDocument/2006/math">
                    <m:r>
                      <a:rPr lang="en-GB" altLang="zh-CN" sz="2000" b="1" i="1" dirty="0" smtClean="0">
                        <a:solidFill>
                          <a:srgbClr val="FF0000"/>
                        </a:solidFill>
                        <a:latin typeface="Cambria Math" panose="02040503050406030204" pitchFamily="18" charset="0"/>
                      </a:rPr>
                      <m:t>𝒒</m:t>
                    </m:r>
                    <m:acc>
                      <m:accPr>
                        <m:chr m:val="̅"/>
                        <m:ctrlPr>
                          <a:rPr lang="en-US" altLang="zh-CN" sz="2000" b="1" i="1" dirty="0" smtClean="0">
                            <a:solidFill>
                              <a:srgbClr val="FF0000"/>
                            </a:solidFill>
                            <a:latin typeface="Cambria Math" panose="02040503050406030204" pitchFamily="18" charset="0"/>
                            <a:sym typeface="Symbol" pitchFamily="18" charset="2"/>
                          </a:rPr>
                        </m:ctrlPr>
                      </m:accPr>
                      <m:e>
                        <m:r>
                          <a:rPr lang="en-GB" altLang="zh-CN" sz="2000" b="1" i="1" dirty="0" err="1">
                            <a:solidFill>
                              <a:srgbClr val="FF0000"/>
                            </a:solidFill>
                            <a:latin typeface="Cambria Math" panose="02040503050406030204" pitchFamily="18" charset="0"/>
                            <a:sym typeface="Symbol" pitchFamily="18" charset="2"/>
                          </a:rPr>
                          <m:t>𝒒</m:t>
                        </m:r>
                      </m:e>
                    </m:acc>
                  </m:oMath>
                </a14:m>
                <a:r>
                  <a:rPr lang="en-GB" altLang="zh-CN" sz="2000" b="1" dirty="0">
                    <a:solidFill>
                      <a:srgbClr val="0033CC"/>
                    </a:solidFill>
                    <a:sym typeface="Symbol" pitchFamily="18" charset="2"/>
                  </a:rPr>
                  <a:t> system and baryon is made of </a:t>
                </a:r>
                <a14:m>
                  <m:oMath xmlns:m="http://schemas.openxmlformats.org/officeDocument/2006/math">
                    <m:r>
                      <a:rPr lang="en-GB" altLang="zh-CN" sz="2000" b="1" i="1" dirty="0" smtClean="0">
                        <a:solidFill>
                          <a:srgbClr val="FF0000"/>
                        </a:solidFill>
                        <a:latin typeface="Cambria Math" panose="02040503050406030204" pitchFamily="18" charset="0"/>
                        <a:sym typeface="Symbol" pitchFamily="18" charset="2"/>
                      </a:rPr>
                      <m:t>𝒒𝒒𝒒</m:t>
                    </m:r>
                  </m:oMath>
                </a14:m>
                <a:r>
                  <a:rPr lang="en-GB" altLang="zh-CN" sz="2000" b="1" dirty="0">
                    <a:solidFill>
                      <a:srgbClr val="0033CC"/>
                    </a:solidFill>
                    <a:sym typeface="Symbol" pitchFamily="18" charset="2"/>
                  </a:rPr>
                  <a:t>.</a:t>
                </a:r>
                <a:endParaRPr lang="en-US" altLang="zh-CN" sz="2000" dirty="0">
                  <a:solidFill>
                    <a:srgbClr val="000000"/>
                  </a:solidFill>
                </a:endParaRPr>
              </a:p>
            </p:txBody>
          </p:sp>
        </mc:Choice>
        <mc:Fallback>
          <p:sp>
            <p:nvSpPr>
              <p:cNvPr id="12304" name="Text Box 16"/>
              <p:cNvSpPr txBox="1">
                <a:spLocks noRot="1" noChangeAspect="1" noMove="1" noResize="1" noEditPoints="1" noAdjustHandles="1" noChangeArrowheads="1" noChangeShapeType="1" noTextEdit="1"/>
              </p:cNvSpPr>
              <p:nvPr/>
            </p:nvSpPr>
            <p:spPr bwMode="auto">
              <a:xfrm>
                <a:off x="1419798" y="3302001"/>
                <a:ext cx="9174459" cy="400110"/>
              </a:xfrm>
              <a:prstGeom prst="rect">
                <a:avLst/>
              </a:prstGeom>
              <a:blipFill>
                <a:blip r:embed="rId2"/>
                <a:stretch>
                  <a:fillRect l="-731" t="-7692" b="-29231"/>
                </a:stretch>
              </a:blip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12305" name="Oval 17"/>
          <p:cNvSpPr>
            <a:spLocks noChangeArrowheads="1"/>
          </p:cNvSpPr>
          <p:nvPr/>
        </p:nvSpPr>
        <p:spPr bwMode="auto">
          <a:xfrm>
            <a:off x="3360738" y="4725988"/>
            <a:ext cx="1079500" cy="1079500"/>
          </a:xfrm>
          <a:prstGeom prst="ellipse">
            <a:avLst/>
          </a:prstGeom>
          <a:gradFill rotWithShape="1">
            <a:gsLst>
              <a:gs pos="0">
                <a:srgbClr val="CCECFF">
                  <a:gamma/>
                  <a:shade val="46275"/>
                  <a:invGamma/>
                </a:srgbClr>
              </a:gs>
              <a:gs pos="100000">
                <a:srgbClr val="CCEC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12306" name="Line 18"/>
          <p:cNvSpPr>
            <a:spLocks noChangeShapeType="1"/>
          </p:cNvSpPr>
          <p:nvPr/>
        </p:nvSpPr>
        <p:spPr bwMode="auto">
          <a:xfrm>
            <a:off x="3649663" y="5156200"/>
            <a:ext cx="431800" cy="215900"/>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2307" name="Oval 19"/>
          <p:cNvSpPr>
            <a:spLocks noChangeArrowheads="1"/>
          </p:cNvSpPr>
          <p:nvPr/>
        </p:nvSpPr>
        <p:spPr bwMode="auto">
          <a:xfrm>
            <a:off x="3505200" y="5013325"/>
            <a:ext cx="215900" cy="2159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12308" name="Oval 20"/>
          <p:cNvSpPr>
            <a:spLocks noChangeArrowheads="1"/>
          </p:cNvSpPr>
          <p:nvPr/>
        </p:nvSpPr>
        <p:spPr bwMode="auto">
          <a:xfrm>
            <a:off x="4010025" y="5302250"/>
            <a:ext cx="215900" cy="215900"/>
          </a:xfrm>
          <a:prstGeom prst="ellipse">
            <a:avLst/>
          </a:prstGeom>
          <a:solidFill>
            <a:srgbClr val="99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zh-CN" altLang="zh-CN">
              <a:solidFill>
                <a:srgbClr val="000000"/>
              </a:solidFill>
            </a:endParaRPr>
          </a:p>
        </p:txBody>
      </p:sp>
      <mc:AlternateContent xmlns:mc="http://schemas.openxmlformats.org/markup-compatibility/2006">
        <mc:Choice xmlns:a14="http://schemas.microsoft.com/office/drawing/2010/main" Requires="a14">
          <p:sp>
            <p:nvSpPr>
              <p:cNvPr id="12309" name="Text Box 21"/>
              <p:cNvSpPr txBox="1">
                <a:spLocks noChangeArrowheads="1"/>
              </p:cNvSpPr>
              <p:nvPr/>
            </p:nvSpPr>
            <p:spPr bwMode="auto">
              <a:xfrm>
                <a:off x="3143250" y="4149725"/>
                <a:ext cx="1529586"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 xmlns:m="http://schemas.openxmlformats.org/officeDocument/2006/math">
                    <m:r>
                      <a:rPr lang="en-US" altLang="zh-CN" sz="2400" b="1" i="1" dirty="0" smtClean="0">
                        <a:solidFill>
                          <a:srgbClr val="FF0000"/>
                        </a:solidFill>
                        <a:latin typeface="Cambria Math" panose="02040503050406030204" pitchFamily="18" charset="0"/>
                      </a:rPr>
                      <m:t>𝒒</m:t>
                    </m:r>
                    <m:acc>
                      <m:accPr>
                        <m:chr m:val="̅"/>
                        <m:ctrlPr>
                          <a:rPr lang="en-US" altLang="zh-CN" sz="2400" b="1" i="1" dirty="0" smtClean="0">
                            <a:solidFill>
                              <a:srgbClr val="FF0000"/>
                            </a:solidFill>
                            <a:latin typeface="Cambria Math" panose="02040503050406030204" pitchFamily="18" charset="0"/>
                          </a:rPr>
                        </m:ctrlPr>
                      </m:accPr>
                      <m:e>
                        <m:r>
                          <a:rPr lang="en-US" altLang="zh-CN" sz="2400" b="1" i="1" dirty="0" err="1">
                            <a:solidFill>
                              <a:srgbClr val="FF0000"/>
                            </a:solidFill>
                            <a:latin typeface="Cambria Math" panose="02040503050406030204" pitchFamily="18" charset="0"/>
                          </a:rPr>
                          <m:t>𝒒</m:t>
                        </m:r>
                      </m:e>
                    </m:acc>
                  </m:oMath>
                </a14:m>
                <a:r>
                  <a:rPr lang="en-US" altLang="zh-CN" sz="2400" b="1" dirty="0">
                    <a:solidFill>
                      <a:srgbClr val="333399"/>
                    </a:solidFill>
                    <a:latin typeface="Times New Roman" pitchFamily="18" charset="0"/>
                  </a:rPr>
                  <a:t> meson</a:t>
                </a:r>
                <a:r>
                  <a:rPr lang="en-US" altLang="zh-CN" b="1" dirty="0">
                    <a:solidFill>
                      <a:srgbClr val="333399"/>
                    </a:solidFill>
                    <a:latin typeface="Times New Roman" pitchFamily="18" charset="0"/>
                  </a:rPr>
                  <a:t> </a:t>
                </a:r>
                <a:endParaRPr lang="zh-CN" altLang="en-GB" b="1" dirty="0">
                  <a:solidFill>
                    <a:srgbClr val="333399"/>
                  </a:solidFill>
                  <a:latin typeface="Times New Roman" pitchFamily="18" charset="0"/>
                </a:endParaRPr>
              </a:p>
            </p:txBody>
          </p:sp>
        </mc:Choice>
        <mc:Fallback>
          <p:sp>
            <p:nvSpPr>
              <p:cNvPr id="12309" name="Text Box 21"/>
              <p:cNvSpPr txBox="1">
                <a:spLocks noRot="1" noChangeAspect="1" noMove="1" noResize="1" noEditPoints="1" noAdjustHandles="1" noChangeArrowheads="1" noChangeShapeType="1" noTextEdit="1"/>
              </p:cNvSpPr>
              <p:nvPr/>
            </p:nvSpPr>
            <p:spPr bwMode="auto">
              <a:xfrm>
                <a:off x="3143250" y="4149725"/>
                <a:ext cx="1529586" cy="461665"/>
              </a:xfrm>
              <a:prstGeom prst="rect">
                <a:avLst/>
              </a:prstGeom>
              <a:blipFill>
                <a:blip r:embed="rId3"/>
                <a:stretch>
                  <a:fillRect l="-1594" t="-10667" r="-398" b="-30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12310" name="Oval 22"/>
          <p:cNvSpPr>
            <a:spLocks noChangeArrowheads="1"/>
          </p:cNvSpPr>
          <p:nvPr/>
        </p:nvSpPr>
        <p:spPr bwMode="auto">
          <a:xfrm>
            <a:off x="7104063" y="4725988"/>
            <a:ext cx="1079500" cy="1079500"/>
          </a:xfrm>
          <a:prstGeom prst="ellipse">
            <a:avLst/>
          </a:prstGeom>
          <a:gradFill rotWithShape="1">
            <a:gsLst>
              <a:gs pos="0">
                <a:srgbClr val="CCECFF">
                  <a:gamma/>
                  <a:shade val="46275"/>
                  <a:invGamma/>
                </a:srgbClr>
              </a:gs>
              <a:gs pos="100000">
                <a:srgbClr val="CCEC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12311" name="Line 23"/>
          <p:cNvSpPr>
            <a:spLocks noChangeShapeType="1"/>
          </p:cNvSpPr>
          <p:nvPr/>
        </p:nvSpPr>
        <p:spPr bwMode="auto">
          <a:xfrm>
            <a:off x="7319964" y="5229226"/>
            <a:ext cx="236537" cy="73025"/>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2312" name="Oval 24"/>
          <p:cNvSpPr>
            <a:spLocks noChangeArrowheads="1"/>
          </p:cNvSpPr>
          <p:nvPr/>
        </p:nvSpPr>
        <p:spPr bwMode="auto">
          <a:xfrm>
            <a:off x="7226300" y="5086350"/>
            <a:ext cx="215900" cy="2159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12314" name="Line 26"/>
          <p:cNvSpPr>
            <a:spLocks noChangeShapeType="1"/>
          </p:cNvSpPr>
          <p:nvPr/>
        </p:nvSpPr>
        <p:spPr bwMode="auto">
          <a:xfrm flipV="1">
            <a:off x="7535863" y="5086350"/>
            <a:ext cx="360362" cy="215900"/>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2315" name="Oval 27"/>
          <p:cNvSpPr>
            <a:spLocks noChangeArrowheads="1"/>
          </p:cNvSpPr>
          <p:nvPr/>
        </p:nvSpPr>
        <p:spPr bwMode="auto">
          <a:xfrm>
            <a:off x="7824788" y="4941888"/>
            <a:ext cx="215900" cy="21590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zh-CN" altLang="zh-CN" sz="2400">
              <a:solidFill>
                <a:srgbClr val="009900"/>
              </a:solidFill>
              <a:latin typeface="Times New Roman" pitchFamily="18" charset="0"/>
            </a:endParaRPr>
          </a:p>
        </p:txBody>
      </p:sp>
      <mc:AlternateContent xmlns:mc="http://schemas.openxmlformats.org/markup-compatibility/2006">
        <mc:Choice xmlns:a14="http://schemas.microsoft.com/office/drawing/2010/main" Requires="a14">
          <p:sp>
            <p:nvSpPr>
              <p:cNvPr id="12317" name="Text Box 29"/>
              <p:cNvSpPr txBox="1">
                <a:spLocks noChangeArrowheads="1"/>
              </p:cNvSpPr>
              <p:nvPr/>
            </p:nvSpPr>
            <p:spPr bwMode="auto">
              <a:xfrm>
                <a:off x="6816725" y="4149725"/>
                <a:ext cx="1760418"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14:m>
                  <m:oMath xmlns:m="http://schemas.openxmlformats.org/officeDocument/2006/math">
                    <m:r>
                      <a:rPr lang="en-US" altLang="zh-CN" sz="2400" b="1" i="1" dirty="0" smtClean="0">
                        <a:solidFill>
                          <a:srgbClr val="FF0000"/>
                        </a:solidFill>
                        <a:latin typeface="Cambria Math" panose="02040503050406030204" pitchFamily="18" charset="0"/>
                      </a:rPr>
                      <m:t>𝒒𝒒𝒒</m:t>
                    </m:r>
                  </m:oMath>
                </a14:m>
                <a:r>
                  <a:rPr lang="en-US" altLang="zh-CN" sz="2400" b="1" dirty="0">
                    <a:solidFill>
                      <a:srgbClr val="333399"/>
                    </a:solidFill>
                    <a:latin typeface="Times New Roman" pitchFamily="18" charset="0"/>
                  </a:rPr>
                  <a:t> baryon</a:t>
                </a:r>
                <a:endParaRPr lang="zh-CN" altLang="en-GB" b="1" dirty="0">
                  <a:solidFill>
                    <a:srgbClr val="333399"/>
                  </a:solidFill>
                  <a:latin typeface="Times New Roman" pitchFamily="18" charset="0"/>
                </a:endParaRPr>
              </a:p>
            </p:txBody>
          </p:sp>
        </mc:Choice>
        <mc:Fallback>
          <p:sp>
            <p:nvSpPr>
              <p:cNvPr id="12317" name="Text Box 29"/>
              <p:cNvSpPr txBox="1">
                <a:spLocks noRot="1" noChangeAspect="1" noMove="1" noResize="1" noEditPoints="1" noAdjustHandles="1" noChangeArrowheads="1" noChangeShapeType="1" noTextEdit="1"/>
              </p:cNvSpPr>
              <p:nvPr/>
            </p:nvSpPr>
            <p:spPr bwMode="auto">
              <a:xfrm>
                <a:off x="6816725" y="4149725"/>
                <a:ext cx="1760418" cy="461665"/>
              </a:xfrm>
              <a:prstGeom prst="rect">
                <a:avLst/>
              </a:prstGeom>
              <a:blipFill>
                <a:blip r:embed="rId4"/>
                <a:stretch>
                  <a:fillRect l="-1038" t="-10667" r="-4152" b="-30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12318" name="Line 30"/>
          <p:cNvSpPr>
            <a:spLocks noChangeShapeType="1"/>
          </p:cNvSpPr>
          <p:nvPr/>
        </p:nvSpPr>
        <p:spPr bwMode="auto">
          <a:xfrm>
            <a:off x="7535863" y="5300664"/>
            <a:ext cx="144462" cy="288925"/>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2313" name="Oval 25"/>
          <p:cNvSpPr>
            <a:spLocks noChangeArrowheads="1"/>
          </p:cNvSpPr>
          <p:nvPr/>
        </p:nvSpPr>
        <p:spPr bwMode="auto">
          <a:xfrm>
            <a:off x="7607300" y="5518150"/>
            <a:ext cx="215900" cy="215900"/>
          </a:xfrm>
          <a:prstGeom prst="ellipse">
            <a:avLst/>
          </a:prstGeom>
          <a:solidFill>
            <a:srgbClr val="99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zh-CN" altLang="zh-CN">
              <a:solidFill>
                <a:srgbClr val="000000"/>
              </a:solidFill>
            </a:endParaRPr>
          </a:p>
        </p:txBody>
      </p:sp>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32</a:t>
            </a:fld>
            <a:endParaRPr lang="en-US" altLang="zh-CN">
              <a:solidFill>
                <a:srgbClr val="000000"/>
              </a:solidFill>
            </a:endParaRPr>
          </a:p>
        </p:txBody>
      </p:sp>
    </p:spTree>
    <p:extLst>
      <p:ext uri="{BB962C8B-B14F-4D97-AF65-F5344CB8AC3E}">
        <p14:creationId xmlns:p14="http://schemas.microsoft.com/office/powerpoint/2010/main" val="10462670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304"/>
                                        </p:tgtEl>
                                        <p:attrNameLst>
                                          <p:attrName>style.visibility</p:attrName>
                                        </p:attrNameLst>
                                      </p:cBhvr>
                                      <p:to>
                                        <p:strVal val="visible"/>
                                      </p:to>
                                    </p:set>
                                    <p:animEffect transition="in" filter="blinds(horizontal)">
                                      <p:cBhvr>
                                        <p:cTn id="7" dur="500"/>
                                        <p:tgtEl>
                                          <p:spTgt spid="1230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305"/>
                                        </p:tgtEl>
                                        <p:attrNameLst>
                                          <p:attrName>style.visibility</p:attrName>
                                        </p:attrNameLst>
                                      </p:cBhvr>
                                      <p:to>
                                        <p:strVal val="visible"/>
                                      </p:to>
                                    </p:set>
                                    <p:animEffect transition="in" filter="blinds(horizontal)">
                                      <p:cBhvr>
                                        <p:cTn id="10" dur="500"/>
                                        <p:tgtEl>
                                          <p:spTgt spid="1230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2306"/>
                                        </p:tgtEl>
                                        <p:attrNameLst>
                                          <p:attrName>style.visibility</p:attrName>
                                        </p:attrNameLst>
                                      </p:cBhvr>
                                      <p:to>
                                        <p:strVal val="visible"/>
                                      </p:to>
                                    </p:set>
                                    <p:animEffect transition="in" filter="blinds(horizontal)">
                                      <p:cBhvr>
                                        <p:cTn id="13" dur="500"/>
                                        <p:tgtEl>
                                          <p:spTgt spid="1230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2307"/>
                                        </p:tgtEl>
                                        <p:attrNameLst>
                                          <p:attrName>style.visibility</p:attrName>
                                        </p:attrNameLst>
                                      </p:cBhvr>
                                      <p:to>
                                        <p:strVal val="visible"/>
                                      </p:to>
                                    </p:set>
                                    <p:animEffect transition="in" filter="blinds(horizontal)">
                                      <p:cBhvr>
                                        <p:cTn id="16" dur="500"/>
                                        <p:tgtEl>
                                          <p:spTgt spid="1230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2308"/>
                                        </p:tgtEl>
                                        <p:attrNameLst>
                                          <p:attrName>style.visibility</p:attrName>
                                        </p:attrNameLst>
                                      </p:cBhvr>
                                      <p:to>
                                        <p:strVal val="visible"/>
                                      </p:to>
                                    </p:set>
                                    <p:animEffect transition="in" filter="blinds(horizontal)">
                                      <p:cBhvr>
                                        <p:cTn id="19" dur="500"/>
                                        <p:tgtEl>
                                          <p:spTgt spid="1230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309"/>
                                        </p:tgtEl>
                                        <p:attrNameLst>
                                          <p:attrName>style.visibility</p:attrName>
                                        </p:attrNameLst>
                                      </p:cBhvr>
                                      <p:to>
                                        <p:strVal val="visible"/>
                                      </p:to>
                                    </p:set>
                                    <p:animEffect transition="in" filter="blinds(horizontal)">
                                      <p:cBhvr>
                                        <p:cTn id="22" dur="500"/>
                                        <p:tgtEl>
                                          <p:spTgt spid="12309"/>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2310"/>
                                        </p:tgtEl>
                                        <p:attrNameLst>
                                          <p:attrName>style.visibility</p:attrName>
                                        </p:attrNameLst>
                                      </p:cBhvr>
                                      <p:to>
                                        <p:strVal val="visible"/>
                                      </p:to>
                                    </p:set>
                                    <p:animEffect transition="in" filter="blinds(horizontal)">
                                      <p:cBhvr>
                                        <p:cTn id="25" dur="500"/>
                                        <p:tgtEl>
                                          <p:spTgt spid="1231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2311"/>
                                        </p:tgtEl>
                                        <p:attrNameLst>
                                          <p:attrName>style.visibility</p:attrName>
                                        </p:attrNameLst>
                                      </p:cBhvr>
                                      <p:to>
                                        <p:strVal val="visible"/>
                                      </p:to>
                                    </p:set>
                                    <p:animEffect transition="in" filter="blinds(horizontal)">
                                      <p:cBhvr>
                                        <p:cTn id="28" dur="500"/>
                                        <p:tgtEl>
                                          <p:spTgt spid="1231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2312"/>
                                        </p:tgtEl>
                                        <p:attrNameLst>
                                          <p:attrName>style.visibility</p:attrName>
                                        </p:attrNameLst>
                                      </p:cBhvr>
                                      <p:to>
                                        <p:strVal val="visible"/>
                                      </p:to>
                                    </p:set>
                                    <p:animEffect transition="in" filter="blinds(horizontal)">
                                      <p:cBhvr>
                                        <p:cTn id="31" dur="500"/>
                                        <p:tgtEl>
                                          <p:spTgt spid="1231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2314"/>
                                        </p:tgtEl>
                                        <p:attrNameLst>
                                          <p:attrName>style.visibility</p:attrName>
                                        </p:attrNameLst>
                                      </p:cBhvr>
                                      <p:to>
                                        <p:strVal val="visible"/>
                                      </p:to>
                                    </p:set>
                                    <p:animEffect transition="in" filter="blinds(horizontal)">
                                      <p:cBhvr>
                                        <p:cTn id="34" dur="500"/>
                                        <p:tgtEl>
                                          <p:spTgt spid="1231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2315"/>
                                        </p:tgtEl>
                                        <p:attrNameLst>
                                          <p:attrName>style.visibility</p:attrName>
                                        </p:attrNameLst>
                                      </p:cBhvr>
                                      <p:to>
                                        <p:strVal val="visible"/>
                                      </p:to>
                                    </p:set>
                                    <p:animEffect transition="in" filter="blinds(horizontal)">
                                      <p:cBhvr>
                                        <p:cTn id="37" dur="500"/>
                                        <p:tgtEl>
                                          <p:spTgt spid="1231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2317"/>
                                        </p:tgtEl>
                                        <p:attrNameLst>
                                          <p:attrName>style.visibility</p:attrName>
                                        </p:attrNameLst>
                                      </p:cBhvr>
                                      <p:to>
                                        <p:strVal val="visible"/>
                                      </p:to>
                                    </p:set>
                                    <p:animEffect transition="in" filter="blinds(horizontal)">
                                      <p:cBhvr>
                                        <p:cTn id="40" dur="500"/>
                                        <p:tgtEl>
                                          <p:spTgt spid="1231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2318"/>
                                        </p:tgtEl>
                                        <p:attrNameLst>
                                          <p:attrName>style.visibility</p:attrName>
                                        </p:attrNameLst>
                                      </p:cBhvr>
                                      <p:to>
                                        <p:strVal val="visible"/>
                                      </p:to>
                                    </p:set>
                                    <p:animEffect transition="in" filter="blinds(horizontal)">
                                      <p:cBhvr>
                                        <p:cTn id="43" dur="500"/>
                                        <p:tgtEl>
                                          <p:spTgt spid="12318"/>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2313"/>
                                        </p:tgtEl>
                                        <p:attrNameLst>
                                          <p:attrName>style.visibility</p:attrName>
                                        </p:attrNameLst>
                                      </p:cBhvr>
                                      <p:to>
                                        <p:strVal val="visible"/>
                                      </p:to>
                                    </p:set>
                                    <p:animEffect transition="in" filter="blinds(horizontal)">
                                      <p:cBhvr>
                                        <p:cTn id="46" dur="500"/>
                                        <p:tgtEl>
                                          <p:spTgt spid="12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4" grpId="0"/>
      <p:bldP spid="12305" grpId="0" animBg="1"/>
      <p:bldP spid="12306" grpId="0" animBg="1"/>
      <p:bldP spid="12307" grpId="0" animBg="1"/>
      <p:bldP spid="12308" grpId="0" animBg="1"/>
      <p:bldP spid="12309" grpId="0"/>
      <p:bldP spid="12310" grpId="0" animBg="1"/>
      <p:bldP spid="12311" grpId="0" animBg="1"/>
      <p:bldP spid="12312" grpId="0" animBg="1"/>
      <p:bldP spid="12314" grpId="0" animBg="1"/>
      <p:bldP spid="12315" grpId="0" animBg="1"/>
      <p:bldP spid="12317" grpId="0"/>
      <p:bldP spid="12318" grpId="0" animBg="1"/>
      <p:bldP spid="123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351088" y="355601"/>
            <a:ext cx="6901248" cy="461665"/>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sz="2400" b="1" dirty="0">
                <a:solidFill>
                  <a:srgbClr val="333399"/>
                </a:solidFill>
              </a:rPr>
              <a:t>Quark-quark (-antiquark) interaction potential </a:t>
            </a:r>
          </a:p>
        </p:txBody>
      </p:sp>
      <p:pic>
        <p:nvPicPr>
          <p:cNvPr id="3" name="图片 2"/>
          <p:cNvPicPr>
            <a:picLocks noChangeAspect="1"/>
          </p:cNvPicPr>
          <p:nvPr/>
        </p:nvPicPr>
        <p:blipFill>
          <a:blip r:embed="rId2"/>
          <a:stretch>
            <a:fillRect/>
          </a:stretch>
        </p:blipFill>
        <p:spPr>
          <a:xfrm>
            <a:off x="9552384" y="3861048"/>
            <a:ext cx="2242181" cy="1783500"/>
          </a:xfrm>
          <a:prstGeom prst="rect">
            <a:avLst/>
          </a:prstGeom>
        </p:spPr>
      </p:pic>
      <mc:AlternateContent xmlns:mc="http://schemas.openxmlformats.org/markup-compatibility/2006">
        <mc:Choice xmlns:a14="http://schemas.microsoft.com/office/drawing/2010/main" Requires="a14">
          <p:sp>
            <p:nvSpPr>
              <p:cNvPr id="8" name="文本框 7"/>
              <p:cNvSpPr txBox="1"/>
              <p:nvPr/>
            </p:nvSpPr>
            <p:spPr>
              <a:xfrm>
                <a:off x="695400" y="984168"/>
                <a:ext cx="10729191" cy="3066417"/>
              </a:xfrm>
              <a:prstGeom prst="rect">
                <a:avLst/>
              </a:prstGeom>
              <a:noFill/>
            </p:spPr>
            <p:txBody>
              <a:bodyPr wrap="square" rtlCol="0">
                <a:spAutoFit/>
              </a:bodyPr>
              <a:lstStyle/>
              <a:p>
                <a:r>
                  <a:rPr lang="en-US" altLang="zh-CN" sz="2000" dirty="0">
                    <a:solidFill>
                      <a:srgbClr val="0000CC"/>
                    </a:solidFill>
                  </a:rPr>
                  <a:t>Following the basic assumptions for NRCQM, the quarks (antiquarks) inside hadrons can be described by the non-relativistic Schrödinger equation:</a:t>
                </a:r>
              </a:p>
              <a:p>
                <a:endParaRPr lang="en-US" altLang="zh-CN" sz="2000" dirty="0">
                  <a:solidFill>
                    <a:srgbClr val="0000CC"/>
                  </a:solidFill>
                </a:endParaRPr>
              </a:p>
              <a:p>
                <a14:m>
                  <m:oMathPara xmlns:m="http://schemas.openxmlformats.org/officeDocument/2006/math">
                    <m:oMathParaPr>
                      <m:jc m:val="centerGroup"/>
                    </m:oMathParaPr>
                    <m:oMath xmlns:m="http://schemas.openxmlformats.org/officeDocument/2006/math">
                      <m:acc>
                        <m:accPr>
                          <m:chr m:val="̂"/>
                          <m:ctrlPr>
                            <a:rPr lang="en-US" altLang="zh-CN" sz="200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𝐻</m:t>
                          </m:r>
                        </m:e>
                      </m:acc>
                      <m:r>
                        <a:rPr lang="en-US" altLang="zh-CN" sz="2000" b="0" i="1" dirty="0" smtClean="0">
                          <a:solidFill>
                            <a:srgbClr val="0000CC"/>
                          </a:solidFill>
                          <a:latin typeface="Cambria Math" panose="02040503050406030204" pitchFamily="18" charset="0"/>
                        </a:rPr>
                        <m:t>=∫</m:t>
                      </m:r>
                      <m:r>
                        <a:rPr lang="en-US" altLang="zh-CN" sz="2000" b="0" i="1" dirty="0" smtClean="0">
                          <a:solidFill>
                            <a:srgbClr val="0000CC"/>
                          </a:solidFill>
                          <a:latin typeface="Cambria Math" panose="02040503050406030204" pitchFamily="18" charset="0"/>
                        </a:rPr>
                        <m:t>𝑑</m:t>
                      </m:r>
                      <m:acc>
                        <m:accPr>
                          <m:chr m:val="⃗"/>
                          <m:ctrlPr>
                            <a:rPr lang="en-US" altLang="zh-CN" sz="200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𝑟</m:t>
                          </m:r>
                        </m:e>
                      </m:acc>
                      <m:nary>
                        <m:naryPr>
                          <m:chr m:val="∑"/>
                          <m:supHide m:val="on"/>
                          <m:ctrlPr>
                            <a:rPr lang="en-US" altLang="zh-CN" sz="2000" i="1" dirty="0" smtClean="0">
                              <a:solidFill>
                                <a:srgbClr val="0000CC"/>
                              </a:solidFill>
                              <a:latin typeface="Cambria Math" panose="02040503050406030204" pitchFamily="18" charset="0"/>
                            </a:rPr>
                          </m:ctrlPr>
                        </m:naryPr>
                        <m:sub>
                          <m:r>
                            <a:rPr lang="en-US" altLang="zh-CN" sz="2000" b="0" i="1" dirty="0" smtClean="0">
                              <a:solidFill>
                                <a:srgbClr val="0000CC"/>
                              </a:solidFill>
                              <a:latin typeface="Cambria Math" panose="02040503050406030204" pitchFamily="18" charset="0"/>
                            </a:rPr>
                            <m:t>𝑖</m:t>
                          </m:r>
                        </m:sub>
                        <m:sup/>
                        <m:e>
                          <m:sSubSup>
                            <m:sSubSupPr>
                              <m:ctrlPr>
                                <a:rPr lang="en-US" altLang="zh-CN" sz="2000" i="1" dirty="0" smtClean="0">
                                  <a:solidFill>
                                    <a:srgbClr val="0000CC"/>
                                  </a:solidFill>
                                  <a:latin typeface="Cambria Math" panose="02040503050406030204" pitchFamily="18" charset="0"/>
                                </a:rPr>
                              </m:ctrlPr>
                            </m:sSubSupPr>
                            <m:e>
                              <m:r>
                                <a:rPr lang="en-US" altLang="zh-CN" sz="2000" b="0" i="1" dirty="0" smtClean="0">
                                  <a:solidFill>
                                    <a:srgbClr val="0000CC"/>
                                  </a:solidFill>
                                  <a:latin typeface="Cambria Math" panose="02040503050406030204" pitchFamily="18" charset="0"/>
                                </a:rPr>
                                <m:t>𝑞</m:t>
                              </m:r>
                            </m:e>
                            <m:sub>
                              <m:r>
                                <a:rPr lang="en-US" altLang="zh-CN" sz="2000" b="0" i="1" dirty="0" smtClean="0">
                                  <a:solidFill>
                                    <a:srgbClr val="0000CC"/>
                                  </a:solidFill>
                                  <a:latin typeface="Cambria Math" panose="02040503050406030204" pitchFamily="18" charset="0"/>
                                </a:rPr>
                                <m:t>𝑖</m:t>
                              </m:r>
                            </m:sub>
                            <m:sup>
                              <m:r>
                                <a:rPr lang="en-US" altLang="zh-CN" b="0" i="1"/>
                                <m:t>†</m:t>
                              </m:r>
                            </m:sup>
                          </m:sSubSup>
                          <m:d>
                            <m:dPr>
                              <m:ctrlPr>
                                <a:rPr lang="en-US" altLang="zh-CN" sz="2000" i="1" dirty="0" smtClean="0">
                                  <a:solidFill>
                                    <a:srgbClr val="0000CC"/>
                                  </a:solidFill>
                                  <a:latin typeface="Cambria Math" panose="02040503050406030204" pitchFamily="18" charset="0"/>
                                </a:rPr>
                              </m:ctrlPr>
                            </m:dPr>
                            <m:e>
                              <m:acc>
                                <m:accPr>
                                  <m:chr m:val="⃗"/>
                                  <m:ctrlPr>
                                    <a:rPr lang="en-US" altLang="zh-CN" sz="200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𝑟</m:t>
                                  </m:r>
                                </m:e>
                              </m:acc>
                            </m:e>
                          </m:d>
                          <m:r>
                            <a:rPr lang="en-US" altLang="zh-CN" sz="2000" b="0" i="1" dirty="0" smtClean="0">
                              <a:solidFill>
                                <a:srgbClr val="0000CC"/>
                              </a:solidFill>
                              <a:latin typeface="Cambria Math" panose="02040503050406030204" pitchFamily="18" charset="0"/>
                            </a:rPr>
                            <m:t>𝛽</m:t>
                          </m:r>
                          <m:d>
                            <m:dPr>
                              <m:ctrlPr>
                                <a:rPr lang="en-US" altLang="zh-CN" sz="2000" i="1" dirty="0" smtClean="0">
                                  <a:solidFill>
                                    <a:srgbClr val="0000CC"/>
                                  </a:solidFill>
                                  <a:latin typeface="Cambria Math" panose="02040503050406030204" pitchFamily="18" charset="0"/>
                                </a:rPr>
                              </m:ctrlPr>
                            </m:dPr>
                            <m:e>
                              <m:sSub>
                                <m:sSubPr>
                                  <m:ctrlPr>
                                    <a:rPr lang="en-US" altLang="zh-CN" sz="2000" i="1" dirty="0" smtClean="0">
                                      <a:solidFill>
                                        <a:srgbClr val="0000CC"/>
                                      </a:solidFill>
                                      <a:latin typeface="Cambria Math" panose="02040503050406030204" pitchFamily="18" charset="0"/>
                                    </a:rPr>
                                  </m:ctrlPr>
                                </m:sSubPr>
                                <m:e>
                                  <m:r>
                                    <a:rPr lang="en-US" altLang="zh-CN" sz="2000" b="0" i="1" dirty="0" smtClean="0">
                                      <a:solidFill>
                                        <a:srgbClr val="0000CC"/>
                                      </a:solidFill>
                                      <a:latin typeface="Cambria Math" panose="02040503050406030204" pitchFamily="18" charset="0"/>
                                    </a:rPr>
                                    <m:t>𝑚</m:t>
                                  </m:r>
                                </m:e>
                                <m:sub>
                                  <m:r>
                                    <a:rPr lang="en-US" altLang="zh-CN" sz="2000" b="0" i="1" dirty="0" smtClean="0">
                                      <a:solidFill>
                                        <a:srgbClr val="0000CC"/>
                                      </a:solidFill>
                                      <a:latin typeface="Cambria Math" panose="02040503050406030204" pitchFamily="18" charset="0"/>
                                    </a:rPr>
                                    <m:t>𝑖</m:t>
                                  </m:r>
                                </m:sub>
                              </m:sSub>
                              <m:r>
                                <a:rPr lang="en-US" altLang="zh-CN" sz="2000" b="0" i="1" dirty="0" smtClean="0">
                                  <a:solidFill>
                                    <a:srgbClr val="0000CC"/>
                                  </a:solidFill>
                                  <a:latin typeface="Cambria Math" panose="02040503050406030204" pitchFamily="18" charset="0"/>
                                </a:rPr>
                                <m:t>−</m:t>
                              </m:r>
                              <m:f>
                                <m:fPr>
                                  <m:ctrlPr>
                                    <a:rPr lang="en-US" altLang="zh-CN" sz="2000" i="1" dirty="0" smtClean="0">
                                      <a:solidFill>
                                        <a:srgbClr val="0000CC"/>
                                      </a:solidFill>
                                      <a:latin typeface="Cambria Math" panose="02040503050406030204" pitchFamily="18" charset="0"/>
                                    </a:rPr>
                                  </m:ctrlPr>
                                </m:fPr>
                                <m:num>
                                  <m:sSup>
                                    <m:sSupPr>
                                      <m:ctrlPr>
                                        <a:rPr lang="en-US" altLang="zh-CN" sz="2000" i="1" dirty="0" smtClean="0">
                                          <a:solidFill>
                                            <a:srgbClr val="0000CC"/>
                                          </a:solidFill>
                                          <a:latin typeface="Cambria Math" panose="02040503050406030204" pitchFamily="18" charset="0"/>
                                        </a:rPr>
                                      </m:ctrlPr>
                                    </m:sSupPr>
                                    <m:e>
                                      <m:r>
                                        <a:rPr lang="zh-CN" altLang="en-US" sz="2000" b="0" i="1" dirty="0" smtClean="0">
                                          <a:solidFill>
                                            <a:srgbClr val="0000CC"/>
                                          </a:solidFill>
                                          <a:latin typeface="Cambria Math" panose="02040503050406030204" pitchFamily="18" charset="0"/>
                                        </a:rPr>
                                        <m:t>𝛻</m:t>
                                      </m:r>
                                    </m:e>
                                    <m:sup>
                                      <m:r>
                                        <a:rPr lang="en-US" altLang="zh-CN" sz="2000" b="0" i="1" dirty="0" smtClean="0">
                                          <a:solidFill>
                                            <a:srgbClr val="0000CC"/>
                                          </a:solidFill>
                                          <a:latin typeface="Cambria Math" panose="02040503050406030204" pitchFamily="18" charset="0"/>
                                        </a:rPr>
                                        <m:t>2</m:t>
                                      </m:r>
                                    </m:sup>
                                  </m:sSup>
                                </m:num>
                                <m:den>
                                  <m:r>
                                    <a:rPr lang="en-US" altLang="zh-CN" sz="2000" b="0" i="1" dirty="0" smtClean="0">
                                      <a:solidFill>
                                        <a:srgbClr val="0000CC"/>
                                      </a:solidFill>
                                      <a:latin typeface="Cambria Math" panose="02040503050406030204" pitchFamily="18" charset="0"/>
                                    </a:rPr>
                                    <m:t>2</m:t>
                                  </m:r>
                                  <m:sSub>
                                    <m:sSubPr>
                                      <m:ctrlPr>
                                        <a:rPr lang="en-US" altLang="zh-CN" sz="2000" i="1" dirty="0" smtClean="0">
                                          <a:solidFill>
                                            <a:srgbClr val="0000CC"/>
                                          </a:solidFill>
                                          <a:latin typeface="Cambria Math" panose="02040503050406030204" pitchFamily="18" charset="0"/>
                                        </a:rPr>
                                      </m:ctrlPr>
                                    </m:sSubPr>
                                    <m:e>
                                      <m:r>
                                        <a:rPr lang="en-US" altLang="zh-CN" sz="2000" b="0" i="1" dirty="0" smtClean="0">
                                          <a:solidFill>
                                            <a:srgbClr val="0000CC"/>
                                          </a:solidFill>
                                          <a:latin typeface="Cambria Math" panose="02040503050406030204" pitchFamily="18" charset="0"/>
                                        </a:rPr>
                                        <m:t>𝑚</m:t>
                                      </m:r>
                                    </m:e>
                                    <m:sub>
                                      <m:r>
                                        <a:rPr lang="en-US" altLang="zh-CN" sz="2000" b="0" i="1" dirty="0" smtClean="0">
                                          <a:solidFill>
                                            <a:srgbClr val="0000CC"/>
                                          </a:solidFill>
                                          <a:latin typeface="Cambria Math" panose="02040503050406030204" pitchFamily="18" charset="0"/>
                                        </a:rPr>
                                        <m:t>𝑖</m:t>
                                      </m:r>
                                    </m:sub>
                                  </m:sSub>
                                </m:den>
                              </m:f>
                            </m:e>
                          </m:d>
                          <m:sSub>
                            <m:sSubPr>
                              <m:ctrlPr>
                                <a:rPr lang="en-US" altLang="zh-CN" sz="2000" i="1" dirty="0" smtClean="0">
                                  <a:solidFill>
                                    <a:srgbClr val="0000CC"/>
                                  </a:solidFill>
                                  <a:latin typeface="Cambria Math" panose="02040503050406030204" pitchFamily="18" charset="0"/>
                                </a:rPr>
                              </m:ctrlPr>
                            </m:sSubPr>
                            <m:e>
                              <m:r>
                                <a:rPr lang="en-US" altLang="zh-CN" sz="2000" b="0" i="1" dirty="0" smtClean="0">
                                  <a:solidFill>
                                    <a:srgbClr val="0000CC"/>
                                  </a:solidFill>
                                  <a:latin typeface="Cambria Math" panose="02040503050406030204" pitchFamily="18" charset="0"/>
                                </a:rPr>
                                <m:t>𝑞</m:t>
                              </m:r>
                            </m:e>
                            <m:sub>
                              <m:r>
                                <a:rPr lang="en-US" altLang="zh-CN" sz="2000" b="0" i="1" dirty="0" smtClean="0">
                                  <a:solidFill>
                                    <a:srgbClr val="0000CC"/>
                                  </a:solidFill>
                                  <a:latin typeface="Cambria Math" panose="02040503050406030204" pitchFamily="18" charset="0"/>
                                </a:rPr>
                                <m:t>𝑖</m:t>
                              </m:r>
                            </m:sub>
                          </m:sSub>
                          <m:d>
                            <m:dPr>
                              <m:ctrlPr>
                                <a:rPr lang="en-US" altLang="zh-CN" sz="2000" i="1" dirty="0" smtClean="0">
                                  <a:solidFill>
                                    <a:srgbClr val="0000CC"/>
                                  </a:solidFill>
                                  <a:latin typeface="Cambria Math" panose="02040503050406030204" pitchFamily="18" charset="0"/>
                                </a:rPr>
                              </m:ctrlPr>
                            </m:dPr>
                            <m:e>
                              <m:acc>
                                <m:accPr>
                                  <m:chr m:val="⃗"/>
                                  <m:ctrlPr>
                                    <a:rPr lang="en-US" altLang="zh-CN" sz="200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𝑟</m:t>
                                  </m:r>
                                </m:e>
                              </m:acc>
                            </m:e>
                          </m:d>
                        </m:e>
                      </m:nary>
                      <m:r>
                        <a:rPr lang="en-US" altLang="zh-CN" sz="2000" b="0" i="1" dirty="0" smtClean="0">
                          <a:solidFill>
                            <a:srgbClr val="0000CC"/>
                          </a:solidFill>
                          <a:latin typeface="Cambria Math" panose="02040503050406030204" pitchFamily="18" charset="0"/>
                        </a:rPr>
                        <m:t>+</m:t>
                      </m:r>
                      <m:f>
                        <m:fPr>
                          <m:ctrlPr>
                            <a:rPr lang="en-US" altLang="zh-CN" sz="2000" i="1" dirty="0" smtClean="0">
                              <a:solidFill>
                                <a:srgbClr val="0000CC"/>
                              </a:solidFill>
                              <a:latin typeface="Cambria Math" panose="02040503050406030204" pitchFamily="18" charset="0"/>
                            </a:rPr>
                          </m:ctrlPr>
                        </m:fPr>
                        <m:num>
                          <m:r>
                            <a:rPr lang="en-US" altLang="zh-CN" sz="2000" b="0" i="1" dirty="0" smtClean="0">
                              <a:solidFill>
                                <a:srgbClr val="0000CC"/>
                              </a:solidFill>
                              <a:latin typeface="Cambria Math" panose="02040503050406030204" pitchFamily="18" charset="0"/>
                            </a:rPr>
                            <m:t>1</m:t>
                          </m:r>
                        </m:num>
                        <m:den>
                          <m:r>
                            <a:rPr lang="en-US" altLang="zh-CN" sz="2000" b="0" i="1" dirty="0" smtClean="0">
                              <a:solidFill>
                                <a:srgbClr val="0000CC"/>
                              </a:solidFill>
                              <a:latin typeface="Cambria Math" panose="02040503050406030204" pitchFamily="18" charset="0"/>
                            </a:rPr>
                            <m:t>2</m:t>
                          </m:r>
                        </m:den>
                      </m:f>
                      <m:r>
                        <a:rPr lang="en-US" altLang="zh-CN" sz="2000" b="0" i="1" dirty="0" smtClean="0">
                          <a:solidFill>
                            <a:srgbClr val="0000CC"/>
                          </a:solidFill>
                          <a:latin typeface="Cambria Math" panose="02040503050406030204" pitchFamily="18" charset="0"/>
                        </a:rPr>
                        <m:t>∫</m:t>
                      </m:r>
                      <m:r>
                        <a:rPr lang="en-US" altLang="zh-CN" sz="2000" b="0" i="1" dirty="0" smtClean="0">
                          <a:solidFill>
                            <a:srgbClr val="0000CC"/>
                          </a:solidFill>
                          <a:latin typeface="Cambria Math" panose="02040503050406030204" pitchFamily="18" charset="0"/>
                        </a:rPr>
                        <m:t>𝑑</m:t>
                      </m:r>
                      <m:acc>
                        <m:accPr>
                          <m:chr m:val="⃗"/>
                          <m:ctrlPr>
                            <a:rPr lang="en-US" altLang="zh-CN" sz="200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𝑟</m:t>
                          </m:r>
                        </m:e>
                      </m:acc>
                      <m:r>
                        <a:rPr lang="en-US" altLang="zh-CN" sz="2000" b="0" i="1" dirty="0" smtClean="0">
                          <a:solidFill>
                            <a:srgbClr val="0000CC"/>
                          </a:solidFill>
                          <a:latin typeface="Cambria Math" panose="02040503050406030204" pitchFamily="18" charset="0"/>
                        </a:rPr>
                        <m:t>𝑑</m:t>
                      </m:r>
                      <m:sSup>
                        <m:sSupPr>
                          <m:ctrlPr>
                            <a:rPr lang="en-US" altLang="zh-CN" sz="2000" i="1" dirty="0" smtClean="0">
                              <a:solidFill>
                                <a:srgbClr val="0000CC"/>
                              </a:solidFill>
                              <a:latin typeface="Cambria Math" panose="02040503050406030204" pitchFamily="18" charset="0"/>
                            </a:rPr>
                          </m:ctrlPr>
                        </m:sSupPr>
                        <m:e>
                          <m:acc>
                            <m:accPr>
                              <m:chr m:val="⃗"/>
                              <m:ctrlPr>
                                <a:rPr lang="en-US" altLang="zh-CN" sz="200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𝑟</m:t>
                              </m:r>
                            </m:e>
                          </m:acc>
                        </m:e>
                        <m:sup>
                          <m:r>
                            <a:rPr lang="en-US" altLang="zh-CN" sz="2000" b="0" i="1" dirty="0" smtClean="0">
                              <a:solidFill>
                                <a:srgbClr val="0000CC"/>
                              </a:solidFill>
                              <a:latin typeface="Cambria Math" panose="02040503050406030204" pitchFamily="18" charset="0"/>
                            </a:rPr>
                            <m:t>′</m:t>
                          </m:r>
                        </m:sup>
                      </m:sSup>
                      <m:sSub>
                        <m:sSubPr>
                          <m:ctrlPr>
                            <a:rPr lang="en-US" altLang="zh-CN" sz="2000" i="1" dirty="0" smtClean="0">
                              <a:solidFill>
                                <a:srgbClr val="0000CC"/>
                              </a:solidFill>
                              <a:latin typeface="Cambria Math" panose="02040503050406030204" pitchFamily="18" charset="0"/>
                            </a:rPr>
                          </m:ctrlPr>
                        </m:sSubPr>
                        <m:e>
                          <m:r>
                            <a:rPr lang="en-US" altLang="zh-CN" sz="2000" b="0" i="1" dirty="0" smtClean="0">
                              <a:solidFill>
                                <a:srgbClr val="0000CC"/>
                              </a:solidFill>
                              <a:latin typeface="Cambria Math" panose="02040503050406030204" pitchFamily="18" charset="0"/>
                            </a:rPr>
                            <m:t>𝑉</m:t>
                          </m:r>
                        </m:e>
                        <m:sub>
                          <m:r>
                            <a:rPr lang="en-US" altLang="zh-CN" sz="2000" b="0" i="1" dirty="0" smtClean="0">
                              <a:solidFill>
                                <a:srgbClr val="0000CC"/>
                              </a:solidFill>
                              <a:latin typeface="Cambria Math" panose="02040503050406030204" pitchFamily="18" charset="0"/>
                            </a:rPr>
                            <m:t>0</m:t>
                          </m:r>
                        </m:sub>
                      </m:sSub>
                      <m:d>
                        <m:dPr>
                          <m:ctrlPr>
                            <a:rPr lang="en-US" altLang="zh-CN" sz="2000" i="1" dirty="0" smtClean="0">
                              <a:solidFill>
                                <a:srgbClr val="0000CC"/>
                              </a:solidFill>
                              <a:latin typeface="Cambria Math" panose="02040503050406030204" pitchFamily="18" charset="0"/>
                            </a:rPr>
                          </m:ctrlPr>
                        </m:dPr>
                        <m:e>
                          <m:acc>
                            <m:accPr>
                              <m:chr m:val="⃗"/>
                              <m:ctrlPr>
                                <a:rPr lang="en-US" altLang="zh-CN" sz="200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𝑟</m:t>
                              </m:r>
                            </m:e>
                          </m:acc>
                          <m:r>
                            <a:rPr lang="en-US" altLang="zh-CN" sz="2000" b="0" i="1" dirty="0" smtClean="0">
                              <a:solidFill>
                                <a:srgbClr val="0000CC"/>
                              </a:solidFill>
                              <a:latin typeface="Cambria Math" panose="02040503050406030204" pitchFamily="18" charset="0"/>
                            </a:rPr>
                            <m:t>−</m:t>
                          </m:r>
                          <m:sSup>
                            <m:sSupPr>
                              <m:ctrlPr>
                                <a:rPr lang="en-US" altLang="zh-CN" sz="2000" i="1" dirty="0" smtClean="0">
                                  <a:solidFill>
                                    <a:srgbClr val="0000CC"/>
                                  </a:solidFill>
                                  <a:latin typeface="Cambria Math" panose="02040503050406030204" pitchFamily="18" charset="0"/>
                                </a:rPr>
                              </m:ctrlPr>
                            </m:sSupPr>
                            <m:e>
                              <m:acc>
                                <m:accPr>
                                  <m:chr m:val="⃗"/>
                                  <m:ctrlPr>
                                    <a:rPr lang="en-US" altLang="zh-CN" sz="200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𝑟</m:t>
                                  </m:r>
                                </m:e>
                              </m:acc>
                            </m:e>
                            <m:sup>
                              <m:r>
                                <a:rPr lang="en-US" altLang="zh-CN" sz="2000" b="0" i="1" dirty="0" smtClean="0">
                                  <a:solidFill>
                                    <a:srgbClr val="0000CC"/>
                                  </a:solidFill>
                                  <a:latin typeface="Cambria Math" panose="02040503050406030204" pitchFamily="18" charset="0"/>
                                </a:rPr>
                                <m:t>′</m:t>
                              </m:r>
                            </m:sup>
                          </m:sSup>
                        </m:e>
                      </m:d>
                      <m:nary>
                        <m:naryPr>
                          <m:chr m:val="∑"/>
                          <m:supHide m:val="on"/>
                          <m:ctrlPr>
                            <a:rPr lang="en-US" altLang="zh-CN" sz="2000" i="1" dirty="0" smtClean="0">
                              <a:solidFill>
                                <a:srgbClr val="0000CC"/>
                              </a:solidFill>
                              <a:latin typeface="Cambria Math" panose="02040503050406030204" pitchFamily="18" charset="0"/>
                            </a:rPr>
                          </m:ctrlPr>
                        </m:naryPr>
                        <m:sub>
                          <m:r>
                            <a:rPr lang="en-US" altLang="zh-CN" sz="2000" b="0" i="1" dirty="0" smtClean="0">
                              <a:solidFill>
                                <a:srgbClr val="0000CC"/>
                              </a:solidFill>
                              <a:latin typeface="Cambria Math" panose="02040503050406030204" pitchFamily="18" charset="0"/>
                            </a:rPr>
                            <m:t>𝑖𝑗𝑎</m:t>
                          </m:r>
                        </m:sub>
                        <m:sup/>
                        <m:e>
                          <m:sSubSup>
                            <m:sSubSupPr>
                              <m:ctrlPr>
                                <a:rPr lang="en-US" altLang="zh-CN" sz="2000" i="1" dirty="0">
                                  <a:solidFill>
                                    <a:srgbClr val="0000CC"/>
                                  </a:solidFill>
                                  <a:latin typeface="Cambria Math" panose="02040503050406030204" pitchFamily="18" charset="0"/>
                                </a:rPr>
                              </m:ctrlPr>
                            </m:sSubSupPr>
                            <m:e>
                              <m:r>
                                <a:rPr lang="en-US" altLang="zh-CN" sz="2000" b="0" i="1" dirty="0">
                                  <a:solidFill>
                                    <a:srgbClr val="0000CC"/>
                                  </a:solidFill>
                                  <a:latin typeface="Cambria Math" panose="02040503050406030204" pitchFamily="18" charset="0"/>
                                </a:rPr>
                                <m:t>𝑞</m:t>
                              </m:r>
                            </m:e>
                            <m:sub>
                              <m:r>
                                <a:rPr lang="en-US" altLang="zh-CN" sz="2000" b="0" i="1" dirty="0">
                                  <a:solidFill>
                                    <a:srgbClr val="0000CC"/>
                                  </a:solidFill>
                                  <a:latin typeface="Cambria Math" panose="02040503050406030204" pitchFamily="18" charset="0"/>
                                </a:rPr>
                                <m:t>𝑖</m:t>
                              </m:r>
                            </m:sub>
                            <m:sup>
                              <m:r>
                                <a:rPr lang="en-US" altLang="zh-CN" sz="2000" b="0" i="1">
                                  <a:latin typeface="Cambria Math" panose="02040503050406030204" pitchFamily="18" charset="0"/>
                                </a:rPr>
                                <m:t>†</m:t>
                              </m:r>
                            </m:sup>
                          </m:sSubSup>
                          <m:d>
                            <m:dPr>
                              <m:ctrlPr>
                                <a:rPr lang="en-US" altLang="zh-CN" sz="2000" i="1" dirty="0">
                                  <a:solidFill>
                                    <a:srgbClr val="0000CC"/>
                                  </a:solidFill>
                                  <a:latin typeface="Cambria Math" panose="02040503050406030204" pitchFamily="18" charset="0"/>
                                </a:rPr>
                              </m:ctrlPr>
                            </m:dPr>
                            <m:e>
                              <m:acc>
                                <m:accPr>
                                  <m:chr m:val="⃗"/>
                                  <m:ctrlPr>
                                    <a:rPr lang="en-US" altLang="zh-CN" sz="2000" i="1" dirty="0">
                                      <a:solidFill>
                                        <a:srgbClr val="0000CC"/>
                                      </a:solidFill>
                                      <a:latin typeface="Cambria Math" panose="02040503050406030204" pitchFamily="18" charset="0"/>
                                    </a:rPr>
                                  </m:ctrlPr>
                                </m:accPr>
                                <m:e>
                                  <m:r>
                                    <a:rPr lang="en-US" altLang="zh-CN" sz="2000" b="0" i="1" dirty="0">
                                      <a:solidFill>
                                        <a:srgbClr val="0000CC"/>
                                      </a:solidFill>
                                      <a:latin typeface="Cambria Math" panose="02040503050406030204" pitchFamily="18" charset="0"/>
                                    </a:rPr>
                                    <m:t>𝑟</m:t>
                                  </m:r>
                                </m:e>
                              </m:acc>
                            </m:e>
                          </m:d>
                          <m:f>
                            <m:fPr>
                              <m:ctrlPr>
                                <a:rPr lang="en-US" altLang="zh-CN" sz="2000" i="1" dirty="0" smtClean="0">
                                  <a:solidFill>
                                    <a:srgbClr val="0000CC"/>
                                  </a:solidFill>
                                  <a:latin typeface="Cambria Math" panose="02040503050406030204" pitchFamily="18" charset="0"/>
                                </a:rPr>
                              </m:ctrlPr>
                            </m:fPr>
                            <m:num>
                              <m:sSup>
                                <m:sSupPr>
                                  <m:ctrlPr>
                                    <a:rPr lang="en-US" altLang="zh-CN" sz="2000" i="1" dirty="0" smtClean="0">
                                      <a:solidFill>
                                        <a:srgbClr val="0000CC"/>
                                      </a:solidFill>
                                      <a:latin typeface="Cambria Math" panose="02040503050406030204" pitchFamily="18" charset="0"/>
                                    </a:rPr>
                                  </m:ctrlPr>
                                </m:sSupPr>
                                <m:e>
                                  <m:r>
                                    <a:rPr lang="en-US" altLang="zh-CN" sz="2000" b="0" i="1" dirty="0" smtClean="0">
                                      <a:solidFill>
                                        <a:srgbClr val="0000CC"/>
                                      </a:solidFill>
                                      <a:latin typeface="Cambria Math" panose="02040503050406030204" pitchFamily="18" charset="0"/>
                                    </a:rPr>
                                    <m:t>𝜆</m:t>
                                  </m:r>
                                </m:e>
                                <m:sup>
                                  <m:r>
                                    <a:rPr lang="en-US" altLang="zh-CN" sz="2000" b="0" i="1" dirty="0" smtClean="0">
                                      <a:solidFill>
                                        <a:srgbClr val="0000CC"/>
                                      </a:solidFill>
                                      <a:latin typeface="Cambria Math" panose="02040503050406030204" pitchFamily="18" charset="0"/>
                                    </a:rPr>
                                    <m:t>𝑎</m:t>
                                  </m:r>
                                </m:sup>
                              </m:sSup>
                            </m:num>
                            <m:den>
                              <m:r>
                                <a:rPr lang="en-US" altLang="zh-CN" sz="2000" b="0" i="1" dirty="0" smtClean="0">
                                  <a:solidFill>
                                    <a:srgbClr val="0000CC"/>
                                  </a:solidFill>
                                  <a:latin typeface="Cambria Math" panose="02040503050406030204" pitchFamily="18" charset="0"/>
                                </a:rPr>
                                <m:t>2</m:t>
                              </m:r>
                            </m:den>
                          </m:f>
                          <m:sSub>
                            <m:sSubPr>
                              <m:ctrlPr>
                                <a:rPr lang="en-US" altLang="zh-CN" sz="2000" i="1" dirty="0">
                                  <a:solidFill>
                                    <a:srgbClr val="0000CC"/>
                                  </a:solidFill>
                                  <a:latin typeface="Cambria Math" panose="02040503050406030204" pitchFamily="18" charset="0"/>
                                </a:rPr>
                              </m:ctrlPr>
                            </m:sSubPr>
                            <m:e>
                              <m:r>
                                <a:rPr lang="en-US" altLang="zh-CN" sz="2000" b="0" i="1" dirty="0">
                                  <a:solidFill>
                                    <a:srgbClr val="0000CC"/>
                                  </a:solidFill>
                                  <a:latin typeface="Cambria Math" panose="02040503050406030204" pitchFamily="18" charset="0"/>
                                </a:rPr>
                                <m:t>𝑞</m:t>
                              </m:r>
                            </m:e>
                            <m:sub>
                              <m:r>
                                <a:rPr lang="en-US" altLang="zh-CN" sz="2000" b="0" i="1" dirty="0">
                                  <a:solidFill>
                                    <a:srgbClr val="0000CC"/>
                                  </a:solidFill>
                                  <a:latin typeface="Cambria Math" panose="02040503050406030204" pitchFamily="18" charset="0"/>
                                </a:rPr>
                                <m:t>𝑖</m:t>
                              </m:r>
                            </m:sub>
                          </m:sSub>
                          <m:d>
                            <m:dPr>
                              <m:ctrlPr>
                                <a:rPr lang="en-US" altLang="zh-CN" sz="2000" i="1" dirty="0">
                                  <a:solidFill>
                                    <a:srgbClr val="0000CC"/>
                                  </a:solidFill>
                                  <a:latin typeface="Cambria Math" panose="02040503050406030204" pitchFamily="18" charset="0"/>
                                </a:rPr>
                              </m:ctrlPr>
                            </m:dPr>
                            <m:e>
                              <m:acc>
                                <m:accPr>
                                  <m:chr m:val="⃗"/>
                                  <m:ctrlPr>
                                    <a:rPr lang="en-US" altLang="zh-CN" sz="2000" i="1" dirty="0">
                                      <a:solidFill>
                                        <a:srgbClr val="0000CC"/>
                                      </a:solidFill>
                                      <a:latin typeface="Cambria Math" panose="02040503050406030204" pitchFamily="18" charset="0"/>
                                    </a:rPr>
                                  </m:ctrlPr>
                                </m:accPr>
                                <m:e>
                                  <m:r>
                                    <a:rPr lang="en-US" altLang="zh-CN" sz="2000" b="0" i="1" dirty="0">
                                      <a:solidFill>
                                        <a:srgbClr val="0000CC"/>
                                      </a:solidFill>
                                      <a:latin typeface="Cambria Math" panose="02040503050406030204" pitchFamily="18" charset="0"/>
                                    </a:rPr>
                                    <m:t>𝑟</m:t>
                                  </m:r>
                                </m:e>
                              </m:acc>
                            </m:e>
                          </m:d>
                        </m:e>
                      </m:nary>
                      <m:sSubSup>
                        <m:sSubSupPr>
                          <m:ctrlPr>
                            <a:rPr lang="en-US" altLang="zh-CN" sz="2000" i="1" dirty="0">
                              <a:solidFill>
                                <a:srgbClr val="0000CC"/>
                              </a:solidFill>
                              <a:latin typeface="Cambria Math" panose="02040503050406030204" pitchFamily="18" charset="0"/>
                            </a:rPr>
                          </m:ctrlPr>
                        </m:sSubSupPr>
                        <m:e>
                          <m:r>
                            <a:rPr lang="en-US" altLang="zh-CN" sz="2000" b="0" i="1" dirty="0">
                              <a:solidFill>
                                <a:srgbClr val="0000CC"/>
                              </a:solidFill>
                              <a:latin typeface="Cambria Math" panose="02040503050406030204" pitchFamily="18" charset="0"/>
                            </a:rPr>
                            <m:t>𝑞</m:t>
                          </m:r>
                        </m:e>
                        <m:sub>
                          <m:r>
                            <a:rPr lang="en-US" altLang="zh-CN" sz="2000" b="0" i="1" dirty="0" smtClean="0">
                              <a:solidFill>
                                <a:srgbClr val="0000CC"/>
                              </a:solidFill>
                              <a:latin typeface="Cambria Math" panose="02040503050406030204" pitchFamily="18" charset="0"/>
                            </a:rPr>
                            <m:t>𝑗</m:t>
                          </m:r>
                        </m:sub>
                        <m:sup>
                          <m:r>
                            <a:rPr lang="en-US" altLang="zh-CN" sz="2000" b="0" i="1">
                              <a:latin typeface="Cambria Math" panose="02040503050406030204" pitchFamily="18" charset="0"/>
                            </a:rPr>
                            <m:t>†</m:t>
                          </m:r>
                        </m:sup>
                      </m:sSubSup>
                      <m:d>
                        <m:dPr>
                          <m:ctrlPr>
                            <a:rPr lang="en-US" altLang="zh-CN" sz="2000" i="1" dirty="0">
                              <a:solidFill>
                                <a:srgbClr val="0000CC"/>
                              </a:solidFill>
                              <a:latin typeface="Cambria Math" panose="02040503050406030204" pitchFamily="18" charset="0"/>
                            </a:rPr>
                          </m:ctrlPr>
                        </m:dPr>
                        <m:e>
                          <m:sSup>
                            <m:sSupPr>
                              <m:ctrlPr>
                                <a:rPr lang="en-US" altLang="zh-CN" sz="2000" i="1" dirty="0" smtClean="0">
                                  <a:solidFill>
                                    <a:srgbClr val="0000CC"/>
                                  </a:solidFill>
                                  <a:latin typeface="Cambria Math" panose="02040503050406030204" pitchFamily="18" charset="0"/>
                                </a:rPr>
                              </m:ctrlPr>
                            </m:sSupPr>
                            <m:e>
                              <m:acc>
                                <m:accPr>
                                  <m:chr m:val="⃗"/>
                                  <m:ctrlPr>
                                    <a:rPr lang="en-US" altLang="zh-CN" sz="2000" i="1" dirty="0">
                                      <a:solidFill>
                                        <a:srgbClr val="0000CC"/>
                                      </a:solidFill>
                                      <a:latin typeface="Cambria Math" panose="02040503050406030204" pitchFamily="18" charset="0"/>
                                    </a:rPr>
                                  </m:ctrlPr>
                                </m:accPr>
                                <m:e>
                                  <m:r>
                                    <a:rPr lang="en-US" altLang="zh-CN" sz="2000" b="0" i="1" dirty="0">
                                      <a:solidFill>
                                        <a:srgbClr val="0000CC"/>
                                      </a:solidFill>
                                      <a:latin typeface="Cambria Math" panose="02040503050406030204" pitchFamily="18" charset="0"/>
                                    </a:rPr>
                                    <m:t>𝑟</m:t>
                                  </m:r>
                                </m:e>
                              </m:acc>
                            </m:e>
                            <m:sup>
                              <m:r>
                                <a:rPr lang="en-US" altLang="zh-CN" sz="2000" b="0" i="1" dirty="0" smtClean="0">
                                  <a:solidFill>
                                    <a:srgbClr val="0000CC"/>
                                  </a:solidFill>
                                  <a:latin typeface="Cambria Math" panose="02040503050406030204" pitchFamily="18" charset="0"/>
                                </a:rPr>
                                <m:t>′</m:t>
                              </m:r>
                            </m:sup>
                          </m:sSup>
                        </m:e>
                      </m:d>
                      <m:f>
                        <m:fPr>
                          <m:ctrlPr>
                            <a:rPr lang="en-US" altLang="zh-CN" sz="2000" i="1" dirty="0">
                              <a:solidFill>
                                <a:srgbClr val="0000CC"/>
                              </a:solidFill>
                              <a:latin typeface="Cambria Math" panose="02040503050406030204" pitchFamily="18" charset="0"/>
                            </a:rPr>
                          </m:ctrlPr>
                        </m:fPr>
                        <m:num>
                          <m:sSup>
                            <m:sSupPr>
                              <m:ctrlPr>
                                <a:rPr lang="en-US" altLang="zh-CN" sz="2000" i="1" dirty="0">
                                  <a:solidFill>
                                    <a:srgbClr val="0000CC"/>
                                  </a:solidFill>
                                  <a:latin typeface="Cambria Math" panose="02040503050406030204" pitchFamily="18" charset="0"/>
                                </a:rPr>
                              </m:ctrlPr>
                            </m:sSupPr>
                            <m:e>
                              <m:r>
                                <a:rPr lang="en-US" altLang="zh-CN" sz="2000" b="0" i="1" dirty="0">
                                  <a:solidFill>
                                    <a:srgbClr val="0000CC"/>
                                  </a:solidFill>
                                  <a:latin typeface="Cambria Math" panose="02040503050406030204" pitchFamily="18" charset="0"/>
                                </a:rPr>
                                <m:t>𝜆</m:t>
                              </m:r>
                            </m:e>
                            <m:sup>
                              <m:r>
                                <a:rPr lang="en-US" altLang="zh-CN" sz="2000" b="0" i="1" dirty="0">
                                  <a:solidFill>
                                    <a:srgbClr val="0000CC"/>
                                  </a:solidFill>
                                  <a:latin typeface="Cambria Math" panose="02040503050406030204" pitchFamily="18" charset="0"/>
                                </a:rPr>
                                <m:t>𝑎</m:t>
                              </m:r>
                            </m:sup>
                          </m:sSup>
                        </m:num>
                        <m:den>
                          <m:r>
                            <a:rPr lang="en-US" altLang="zh-CN" sz="2000" b="0" i="1" dirty="0">
                              <a:solidFill>
                                <a:srgbClr val="0000CC"/>
                              </a:solidFill>
                              <a:latin typeface="Cambria Math" panose="02040503050406030204" pitchFamily="18" charset="0"/>
                            </a:rPr>
                            <m:t>2</m:t>
                          </m:r>
                        </m:den>
                      </m:f>
                      <m:sSub>
                        <m:sSubPr>
                          <m:ctrlPr>
                            <a:rPr lang="en-US" altLang="zh-CN" sz="2000" i="1" dirty="0">
                              <a:solidFill>
                                <a:srgbClr val="0000CC"/>
                              </a:solidFill>
                              <a:latin typeface="Cambria Math" panose="02040503050406030204" pitchFamily="18" charset="0"/>
                            </a:rPr>
                          </m:ctrlPr>
                        </m:sSubPr>
                        <m:e>
                          <m:r>
                            <a:rPr lang="en-US" altLang="zh-CN" sz="2000" b="0" i="1" dirty="0">
                              <a:solidFill>
                                <a:srgbClr val="0000CC"/>
                              </a:solidFill>
                              <a:latin typeface="Cambria Math" panose="02040503050406030204" pitchFamily="18" charset="0"/>
                            </a:rPr>
                            <m:t>𝑞</m:t>
                          </m:r>
                        </m:e>
                        <m:sub>
                          <m:r>
                            <a:rPr lang="en-US" altLang="zh-CN" sz="2000" b="0" i="1" dirty="0" smtClean="0">
                              <a:solidFill>
                                <a:srgbClr val="0000CC"/>
                              </a:solidFill>
                              <a:latin typeface="Cambria Math" panose="02040503050406030204" pitchFamily="18" charset="0"/>
                            </a:rPr>
                            <m:t>𝑗</m:t>
                          </m:r>
                        </m:sub>
                      </m:sSub>
                      <m:d>
                        <m:dPr>
                          <m:ctrlPr>
                            <a:rPr lang="en-US" altLang="zh-CN" sz="2000" i="1" dirty="0">
                              <a:solidFill>
                                <a:srgbClr val="0000CC"/>
                              </a:solidFill>
                              <a:latin typeface="Cambria Math" panose="02040503050406030204" pitchFamily="18" charset="0"/>
                            </a:rPr>
                          </m:ctrlPr>
                        </m:dPr>
                        <m:e>
                          <m:sSup>
                            <m:sSupPr>
                              <m:ctrlPr>
                                <a:rPr lang="en-US" altLang="zh-CN" sz="2000" i="1" dirty="0" smtClean="0">
                                  <a:solidFill>
                                    <a:srgbClr val="0000CC"/>
                                  </a:solidFill>
                                  <a:latin typeface="Cambria Math" panose="02040503050406030204" pitchFamily="18" charset="0"/>
                                </a:rPr>
                              </m:ctrlPr>
                            </m:sSupPr>
                            <m:e>
                              <m:acc>
                                <m:accPr>
                                  <m:chr m:val="⃗"/>
                                  <m:ctrlPr>
                                    <a:rPr lang="en-US" altLang="zh-CN" sz="2000" i="1" dirty="0">
                                      <a:solidFill>
                                        <a:srgbClr val="0000CC"/>
                                      </a:solidFill>
                                      <a:latin typeface="Cambria Math" panose="02040503050406030204" pitchFamily="18" charset="0"/>
                                    </a:rPr>
                                  </m:ctrlPr>
                                </m:accPr>
                                <m:e>
                                  <m:r>
                                    <a:rPr lang="en-US" altLang="zh-CN" sz="2000" b="0" i="1" dirty="0">
                                      <a:solidFill>
                                        <a:srgbClr val="0000CC"/>
                                      </a:solidFill>
                                      <a:latin typeface="Cambria Math" panose="02040503050406030204" pitchFamily="18" charset="0"/>
                                    </a:rPr>
                                    <m:t>𝑟</m:t>
                                  </m:r>
                                </m:e>
                              </m:acc>
                            </m:e>
                            <m:sup>
                              <m:r>
                                <a:rPr lang="en-US" altLang="zh-CN" sz="2000" b="0" i="1" dirty="0" smtClean="0">
                                  <a:solidFill>
                                    <a:srgbClr val="0000CC"/>
                                  </a:solidFill>
                                  <a:latin typeface="Cambria Math" panose="02040503050406030204" pitchFamily="18" charset="0"/>
                                </a:rPr>
                                <m:t>′</m:t>
                              </m:r>
                            </m:sup>
                          </m:sSup>
                        </m:e>
                      </m:d>
                    </m:oMath>
                  </m:oMathPara>
                </a14:m>
                <a:endParaRPr lang="en-US" altLang="zh-CN" sz="2000" dirty="0">
                  <a:solidFill>
                    <a:srgbClr val="0000CC"/>
                  </a:solidFill>
                </a:endParaRPr>
              </a:p>
              <a:p>
                <a:endParaRPr lang="en-US" altLang="zh-CN" sz="2000" dirty="0">
                  <a:solidFill>
                    <a:srgbClr val="0000CC"/>
                  </a:solidFill>
                </a:endParaRPr>
              </a:p>
              <a:p>
                <a:r>
                  <a:rPr lang="en-US" altLang="zh-CN" sz="2000" dirty="0">
                    <a:solidFill>
                      <a:srgbClr val="0000CC"/>
                    </a:solidFill>
                  </a:rPr>
                  <a:t>where </a:t>
                </a:r>
                <a14:m>
                  <m:oMath xmlns:m="http://schemas.openxmlformats.org/officeDocument/2006/math">
                    <m:sSub>
                      <m:sSubPr>
                        <m:ctrlPr>
                          <a:rPr lang="en-US" altLang="zh-CN" sz="2000" i="1" dirty="0">
                            <a:solidFill>
                              <a:srgbClr val="0000CC"/>
                            </a:solidFill>
                            <a:latin typeface="Cambria Math" panose="02040503050406030204" pitchFamily="18" charset="0"/>
                          </a:rPr>
                        </m:ctrlPr>
                      </m:sSubPr>
                      <m:e>
                        <m:r>
                          <a:rPr lang="en-US" altLang="zh-CN" sz="2000" b="0" i="1" dirty="0">
                            <a:solidFill>
                              <a:srgbClr val="0000CC"/>
                            </a:solidFill>
                            <a:latin typeface="Cambria Math" panose="02040503050406030204" pitchFamily="18" charset="0"/>
                          </a:rPr>
                          <m:t>𝑉</m:t>
                        </m:r>
                      </m:e>
                      <m:sub>
                        <m:r>
                          <a:rPr lang="en-US" altLang="zh-CN" sz="2000" b="0" i="1" dirty="0">
                            <a:solidFill>
                              <a:srgbClr val="0000CC"/>
                            </a:solidFill>
                            <a:latin typeface="Cambria Math" panose="02040503050406030204" pitchFamily="18" charset="0"/>
                          </a:rPr>
                          <m:t>0</m:t>
                        </m:r>
                      </m:sub>
                    </m:sSub>
                    <m:d>
                      <m:dPr>
                        <m:ctrlPr>
                          <a:rPr lang="en-US" altLang="zh-CN" sz="2000" i="1" dirty="0">
                            <a:solidFill>
                              <a:srgbClr val="0000CC"/>
                            </a:solidFill>
                            <a:latin typeface="Cambria Math" panose="02040503050406030204" pitchFamily="18" charset="0"/>
                          </a:rPr>
                        </m:ctrlPr>
                      </m:dPr>
                      <m:e>
                        <m:acc>
                          <m:accPr>
                            <m:chr m:val="⃗"/>
                            <m:ctrlPr>
                              <a:rPr lang="en-US" altLang="zh-CN" sz="2000" i="1" dirty="0">
                                <a:solidFill>
                                  <a:srgbClr val="0000CC"/>
                                </a:solidFill>
                                <a:latin typeface="Cambria Math" panose="02040503050406030204" pitchFamily="18" charset="0"/>
                              </a:rPr>
                            </m:ctrlPr>
                          </m:accPr>
                          <m:e>
                            <m:r>
                              <a:rPr lang="en-US" altLang="zh-CN" sz="2000" b="0" i="1" dirty="0">
                                <a:solidFill>
                                  <a:srgbClr val="0000CC"/>
                                </a:solidFill>
                                <a:latin typeface="Cambria Math" panose="02040503050406030204" pitchFamily="18" charset="0"/>
                              </a:rPr>
                              <m:t>𝑟</m:t>
                            </m:r>
                          </m:e>
                        </m:acc>
                        <m:r>
                          <a:rPr lang="en-US" altLang="zh-CN" sz="2000" b="0" i="1" dirty="0">
                            <a:solidFill>
                              <a:srgbClr val="0000CC"/>
                            </a:solidFill>
                            <a:latin typeface="Cambria Math" panose="02040503050406030204" pitchFamily="18" charset="0"/>
                          </a:rPr>
                          <m:t>−</m:t>
                        </m:r>
                        <m:sSup>
                          <m:sSupPr>
                            <m:ctrlPr>
                              <a:rPr lang="en-US" altLang="zh-CN" sz="2000" i="1" dirty="0">
                                <a:solidFill>
                                  <a:srgbClr val="0000CC"/>
                                </a:solidFill>
                                <a:latin typeface="Cambria Math" panose="02040503050406030204" pitchFamily="18" charset="0"/>
                              </a:rPr>
                            </m:ctrlPr>
                          </m:sSupPr>
                          <m:e>
                            <m:acc>
                              <m:accPr>
                                <m:chr m:val="⃗"/>
                                <m:ctrlPr>
                                  <a:rPr lang="en-US" altLang="zh-CN" sz="2000" i="1" dirty="0">
                                    <a:solidFill>
                                      <a:srgbClr val="0000CC"/>
                                    </a:solidFill>
                                    <a:latin typeface="Cambria Math" panose="02040503050406030204" pitchFamily="18" charset="0"/>
                                  </a:rPr>
                                </m:ctrlPr>
                              </m:accPr>
                              <m:e>
                                <m:r>
                                  <a:rPr lang="en-US" altLang="zh-CN" sz="2000" b="0" i="1" dirty="0">
                                    <a:solidFill>
                                      <a:srgbClr val="0000CC"/>
                                    </a:solidFill>
                                    <a:latin typeface="Cambria Math" panose="02040503050406030204" pitchFamily="18" charset="0"/>
                                  </a:rPr>
                                  <m:t>𝑟</m:t>
                                </m:r>
                              </m:e>
                            </m:acc>
                          </m:e>
                          <m:sup>
                            <m:r>
                              <a:rPr lang="en-US" altLang="zh-CN" sz="2000" b="0" i="1" dirty="0">
                                <a:solidFill>
                                  <a:srgbClr val="0000CC"/>
                                </a:solidFill>
                                <a:latin typeface="Cambria Math" panose="02040503050406030204" pitchFamily="18" charset="0"/>
                              </a:rPr>
                              <m:t>′</m:t>
                            </m:r>
                          </m:sup>
                        </m:sSup>
                      </m:e>
                    </m:d>
                  </m:oMath>
                </a14:m>
                <a:r>
                  <a:rPr lang="en-US" altLang="zh-CN" sz="2000" dirty="0">
                    <a:solidFill>
                      <a:srgbClr val="0000CC"/>
                    </a:solidFill>
                  </a:rPr>
                  <a:t> can take forms of the spin-independent confinement potential.</a:t>
                </a:r>
              </a:p>
              <a:p>
                <a:endParaRPr lang="en-US" altLang="zh-CN" sz="2000" dirty="0">
                  <a:solidFill>
                    <a:srgbClr val="0000CC"/>
                  </a:solidFill>
                </a:endParaRPr>
              </a:p>
              <a:p>
                <a:endParaRPr lang="zh-CN" altLang="en-US" sz="2000" dirty="0">
                  <a:solidFill>
                    <a:srgbClr val="0000CC"/>
                  </a:solidFill>
                </a:endParaRPr>
              </a:p>
            </p:txBody>
          </p:sp>
        </mc:Choice>
        <mc:Fallback>
          <p:sp>
            <p:nvSpPr>
              <p:cNvPr id="8" name="文本框 7"/>
              <p:cNvSpPr txBox="1">
                <a:spLocks noRot="1" noChangeAspect="1" noMove="1" noResize="1" noEditPoints="1" noAdjustHandles="1" noChangeArrowheads="1" noChangeShapeType="1" noTextEdit="1"/>
              </p:cNvSpPr>
              <p:nvPr/>
            </p:nvSpPr>
            <p:spPr>
              <a:xfrm>
                <a:off x="695400" y="984168"/>
                <a:ext cx="10729191" cy="3066417"/>
              </a:xfrm>
              <a:prstGeom prst="rect">
                <a:avLst/>
              </a:prstGeom>
              <a:blipFill>
                <a:blip r:embed="rId3"/>
                <a:stretch>
                  <a:fillRect l="-568" t="-795"/>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lstStyle/>
          <a:p>
            <a:fld id="{C5742553-499A-4341-915C-A25881279E0A}" type="slidenum">
              <a:rPr lang="en-US" altLang="zh-CN" smtClean="0">
                <a:solidFill>
                  <a:srgbClr val="000000"/>
                </a:solidFill>
              </a:rPr>
              <a:pPr/>
              <a:t>33</a:t>
            </a:fld>
            <a:endParaRPr lang="en-US" altLang="zh-CN">
              <a:solidFill>
                <a:srgbClr val="000000"/>
              </a:solidFill>
            </a:endParaRPr>
          </a:p>
        </p:txBody>
      </p:sp>
      <p:sp>
        <p:nvSpPr>
          <p:cNvPr id="6" name="文本框 5"/>
          <p:cNvSpPr txBox="1"/>
          <p:nvPr/>
        </p:nvSpPr>
        <p:spPr>
          <a:xfrm>
            <a:off x="587387" y="4044544"/>
            <a:ext cx="8964997" cy="209288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ltLang="zh-CN" sz="2000" dirty="0">
                <a:solidFill>
                  <a:srgbClr val="C00000"/>
                </a:solidFill>
              </a:rPr>
              <a:t>The number of quarks (anti-quarks) does not change, i.e. quarks and anti-quarks are “constituents”.</a:t>
            </a:r>
          </a:p>
          <a:p>
            <a:pPr marL="285750" indent="-285750">
              <a:spcBef>
                <a:spcPts val="600"/>
              </a:spcBef>
              <a:buFont typeface="Arial" panose="020B0604020202020204" pitchFamily="34" charset="0"/>
              <a:buChar char="•"/>
            </a:pPr>
            <a:r>
              <a:rPr lang="en-US" altLang="zh-CN" sz="2000" dirty="0">
                <a:solidFill>
                  <a:srgbClr val="C00000"/>
                </a:solidFill>
              </a:rPr>
              <a:t>The implementation of the spin-independent confinement potential means that the total spin and total orbital angular momentum are conserved.</a:t>
            </a:r>
          </a:p>
          <a:p>
            <a:pPr marL="285750" indent="-285750">
              <a:spcBef>
                <a:spcPts val="600"/>
              </a:spcBef>
              <a:buFont typeface="Arial" panose="020B0604020202020204" pitchFamily="34" charset="0"/>
              <a:buChar char="•"/>
            </a:pPr>
            <a:r>
              <a:rPr lang="en-US" altLang="zh-CN" sz="2000" dirty="0">
                <a:solidFill>
                  <a:srgbClr val="C00000"/>
                </a:solidFill>
              </a:rPr>
              <a:t>The spin-dependent interactions are relatively small “perturbations” in comparison with the confinement potential. </a:t>
            </a:r>
            <a:endParaRPr lang="zh-CN" altLang="en-US" sz="2000" dirty="0">
              <a:solidFill>
                <a:srgbClr val="C00000"/>
              </a:solidFill>
            </a:endParaRPr>
          </a:p>
        </p:txBody>
      </p:sp>
    </p:spTree>
    <p:extLst>
      <p:ext uri="{BB962C8B-B14F-4D97-AF65-F5344CB8AC3E}">
        <p14:creationId xmlns:p14="http://schemas.microsoft.com/office/powerpoint/2010/main" val="1692025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911424" y="953672"/>
            <a:ext cx="7488832" cy="3606897"/>
          </a:xfrm>
          <a:prstGeom prst="rect">
            <a:avLst/>
          </a:prstGeom>
        </p:spPr>
      </p:pic>
      <p:sp>
        <p:nvSpPr>
          <p:cNvPr id="3" name="文本框 2"/>
          <p:cNvSpPr txBox="1"/>
          <p:nvPr/>
        </p:nvSpPr>
        <p:spPr>
          <a:xfrm>
            <a:off x="911424" y="225980"/>
            <a:ext cx="10670976" cy="400110"/>
          </a:xfrm>
          <a:prstGeom prst="rect">
            <a:avLst/>
          </a:prstGeom>
          <a:noFill/>
        </p:spPr>
        <p:txBody>
          <a:bodyPr wrap="square" rtlCol="0">
            <a:spAutoFit/>
          </a:bodyPr>
          <a:lstStyle/>
          <a:p>
            <a:r>
              <a:rPr lang="en-US" altLang="zh-CN" sz="2000" dirty="0"/>
              <a:t>The algebra of infinitesimal SU(3) transformations is spanned by the 8 Gell-Mann’s matrices</a:t>
            </a:r>
            <a:endParaRPr lang="zh-CN" altLang="en-US" sz="2000" dirty="0"/>
          </a:p>
        </p:txBody>
      </p:sp>
      <p:pic>
        <p:nvPicPr>
          <p:cNvPr id="4" name="图片 3"/>
          <p:cNvPicPr>
            <a:picLocks noChangeAspect="1"/>
          </p:cNvPicPr>
          <p:nvPr/>
        </p:nvPicPr>
        <p:blipFill>
          <a:blip r:embed="rId3"/>
          <a:stretch>
            <a:fillRect/>
          </a:stretch>
        </p:blipFill>
        <p:spPr>
          <a:xfrm>
            <a:off x="1033042" y="4818053"/>
            <a:ext cx="2304256" cy="1814292"/>
          </a:xfrm>
          <a:prstGeom prst="rect">
            <a:avLst/>
          </a:prstGeom>
        </p:spPr>
      </p:pic>
      <p:sp>
        <p:nvSpPr>
          <p:cNvPr id="5" name="灯片编号占位符 4"/>
          <p:cNvSpPr>
            <a:spLocks noGrp="1"/>
          </p:cNvSpPr>
          <p:nvPr>
            <p:ph type="sldNum" sz="quarter" idx="12"/>
          </p:nvPr>
        </p:nvSpPr>
        <p:spPr/>
        <p:txBody>
          <a:bodyPr/>
          <a:lstStyle/>
          <a:p>
            <a:fld id="{C5742553-499A-4341-915C-A25881279E0A}" type="slidenum">
              <a:rPr lang="en-US" altLang="zh-CN" smtClean="0">
                <a:solidFill>
                  <a:srgbClr val="000000"/>
                </a:solidFill>
              </a:rPr>
              <a:pPr/>
              <a:t>34</a:t>
            </a:fld>
            <a:endParaRPr lang="en-US" altLang="zh-CN">
              <a:solidFill>
                <a:srgbClr val="000000"/>
              </a:solidFill>
            </a:endParaRPr>
          </a:p>
        </p:txBody>
      </p:sp>
      <p:sp>
        <p:nvSpPr>
          <p:cNvPr id="6" name="文本框 5"/>
          <p:cNvSpPr txBox="1"/>
          <p:nvPr/>
        </p:nvSpPr>
        <p:spPr>
          <a:xfrm>
            <a:off x="8737600" y="1052736"/>
            <a:ext cx="2880320" cy="2246769"/>
          </a:xfrm>
          <a:prstGeom prst="rect">
            <a:avLst/>
          </a:prstGeom>
          <a:noFill/>
        </p:spPr>
        <p:txBody>
          <a:bodyPr wrap="square" rtlCol="0">
            <a:spAutoFit/>
          </a:bodyPr>
          <a:lstStyle/>
          <a:p>
            <a:r>
              <a:rPr lang="en-US" altLang="zh-CN" sz="2000" dirty="0">
                <a:solidFill>
                  <a:srgbClr val="FF0000"/>
                </a:solidFill>
              </a:rPr>
              <a:t>The Gell-Mann matrices are the generators of the SU(3) group which will act on quarks. Quark is the SU(3)-group  representation of </a:t>
            </a:r>
            <a:r>
              <a:rPr lang="en-US" altLang="zh-CN" sz="2000" b="1" dirty="0">
                <a:solidFill>
                  <a:srgbClr val="FF0000"/>
                </a:solidFill>
              </a:rPr>
              <a:t>3. </a:t>
            </a:r>
            <a:endParaRPr lang="zh-CN" altLang="en-US" sz="2000" dirty="0">
              <a:solidFill>
                <a:srgbClr val="FF0000"/>
              </a:solidFill>
            </a:endParaRPr>
          </a:p>
        </p:txBody>
      </p:sp>
      <mc:AlternateContent xmlns:mc="http://schemas.openxmlformats.org/markup-compatibility/2006" xmlns:a14="http://schemas.microsoft.com/office/drawing/2010/main">
        <mc:Choice Requires="a14">
          <p:sp>
            <p:nvSpPr>
              <p:cNvPr id="7" name="文本框 6"/>
              <p:cNvSpPr txBox="1"/>
              <p:nvPr/>
            </p:nvSpPr>
            <p:spPr>
              <a:xfrm>
                <a:off x="4295800" y="5305597"/>
                <a:ext cx="2688044" cy="8392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2000" b="0" i="1" smtClean="0">
                              <a:latin typeface="Cambria Math" panose="02040503050406030204" pitchFamily="18" charset="0"/>
                            </a:rPr>
                          </m:ctrlPr>
                        </m:dPr>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𝜆</m:t>
                              </m:r>
                            </m:e>
                            <m:sub>
                              <m:r>
                                <a:rPr lang="en-US" altLang="zh-CN" sz="2000" b="0" i="1" smtClean="0">
                                  <a:latin typeface="Cambria Math" panose="02040503050406030204" pitchFamily="18" charset="0"/>
                                </a:rPr>
                                <m:t>𝑎</m:t>
                              </m:r>
                            </m:sub>
                          </m:sSub>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𝜆</m:t>
                              </m:r>
                            </m:e>
                            <m:sub>
                              <m:r>
                                <a:rPr lang="en-US" altLang="zh-CN" sz="2000" b="0" i="1" smtClean="0">
                                  <a:latin typeface="Cambria Math" panose="02040503050406030204" pitchFamily="18" charset="0"/>
                                </a:rPr>
                                <m:t>𝑏</m:t>
                              </m:r>
                            </m:sub>
                          </m:sSub>
                        </m:e>
                      </m:d>
                      <m:r>
                        <a:rPr lang="en-US" altLang="zh-CN" sz="2000" b="0" i="1" smtClean="0">
                          <a:latin typeface="Cambria Math" panose="02040503050406030204" pitchFamily="18" charset="0"/>
                        </a:rPr>
                        <m:t>=</m:t>
                      </m:r>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𝑖</m:t>
                          </m:r>
                        </m:num>
                        <m:den>
                          <m:r>
                            <a:rPr lang="en-US" altLang="zh-CN" sz="2000" b="0" i="1" smtClean="0">
                              <a:latin typeface="Cambria Math" panose="02040503050406030204" pitchFamily="18" charset="0"/>
                            </a:rPr>
                            <m:t>2</m:t>
                          </m:r>
                        </m:den>
                      </m:f>
                      <m:nary>
                        <m:naryPr>
                          <m:chr m:val="∑"/>
                          <m:supHide m:val="on"/>
                          <m:ctrlPr>
                            <a:rPr lang="en-US" altLang="zh-CN" sz="2000" b="0" i="1" smtClean="0">
                              <a:latin typeface="Cambria Math" panose="02040503050406030204" pitchFamily="18" charset="0"/>
                            </a:rPr>
                          </m:ctrlPr>
                        </m:naryPr>
                        <m:sub>
                          <m:r>
                            <a:rPr lang="en-US" altLang="zh-CN" sz="2000" b="0" i="1" smtClean="0">
                              <a:latin typeface="Cambria Math" panose="02040503050406030204" pitchFamily="18" charset="0"/>
                            </a:rPr>
                            <m:t>𝑐</m:t>
                          </m:r>
                        </m:sub>
                        <m:sup/>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𝑓</m:t>
                              </m:r>
                            </m:e>
                            <m:sub>
                              <m:r>
                                <a:rPr lang="en-US" altLang="zh-CN" sz="2000" b="0" i="1" smtClean="0">
                                  <a:latin typeface="Cambria Math" panose="02040503050406030204" pitchFamily="18" charset="0"/>
                                </a:rPr>
                                <m:t>𝑎𝑏𝑐</m:t>
                              </m:r>
                            </m:sub>
                          </m:sSub>
                        </m:e>
                      </m:nary>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𝜆</m:t>
                          </m:r>
                        </m:e>
                        <m:sub>
                          <m:r>
                            <a:rPr lang="en-US" altLang="zh-CN" sz="2000" b="0" i="1" smtClean="0">
                              <a:latin typeface="Cambria Math" panose="02040503050406030204" pitchFamily="18" charset="0"/>
                            </a:rPr>
                            <m:t>𝑐</m:t>
                          </m:r>
                        </m:sub>
                      </m:sSub>
                    </m:oMath>
                  </m:oMathPara>
                </a14:m>
                <a:endParaRPr lang="zh-CN" altLang="en-US" sz="2000" dirty="0"/>
              </a:p>
            </p:txBody>
          </p:sp>
        </mc:Choice>
        <mc:Fallback xmlns="">
          <p:sp>
            <p:nvSpPr>
              <p:cNvPr id="7" name="文本框 6"/>
              <p:cNvSpPr txBox="1">
                <a:spLocks noRot="1" noChangeAspect="1" noMove="1" noResize="1" noEditPoints="1" noAdjustHandles="1" noChangeArrowheads="1" noChangeShapeType="1" noTextEdit="1"/>
              </p:cNvSpPr>
              <p:nvPr/>
            </p:nvSpPr>
            <p:spPr>
              <a:xfrm>
                <a:off x="4295800" y="5305597"/>
                <a:ext cx="2688044" cy="839204"/>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p:cNvSpPr txBox="1"/>
              <p:nvPr/>
            </p:nvSpPr>
            <p:spPr>
              <a:xfrm>
                <a:off x="7680176" y="3934909"/>
                <a:ext cx="4464496" cy="1906484"/>
              </a:xfrm>
              <a:prstGeom prst="rect">
                <a:avLst/>
              </a:prstGeom>
              <a:noFill/>
            </p:spPr>
            <p:txBody>
              <a:bodyPr wrap="square" rtlCol="0">
                <a:spAutoFit/>
              </a:bodyPr>
              <a:lstStyle/>
              <a:p>
                <a:pPr>
                  <a:spcAft>
                    <a:spcPts val="600"/>
                  </a:spcAft>
                </a:pPr>
                <a:r>
                  <a:rPr lang="en-US" altLang="zh-CN" sz="2000" b="0" dirty="0">
                    <a:solidFill>
                      <a:srgbClr val="0000CC"/>
                    </a:solidFill>
                  </a:rPr>
                  <a:t>Note: </a:t>
                </a:r>
                <a14:m>
                  <m:oMath xmlns:m="http://schemas.openxmlformats.org/officeDocument/2006/math">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𝜆</m:t>
                        </m:r>
                      </m:e>
                      <m:sub>
                        <m:r>
                          <a:rPr lang="en-US" altLang="zh-CN" sz="2000" b="0" i="1" smtClean="0">
                            <a:solidFill>
                              <a:srgbClr val="0000CC"/>
                            </a:solidFill>
                            <a:latin typeface="Cambria Math" panose="02040503050406030204" pitchFamily="18" charset="0"/>
                          </a:rPr>
                          <m:t>0</m:t>
                        </m:r>
                      </m:sub>
                    </m:sSub>
                    <m:r>
                      <a:rPr lang="en-US" altLang="zh-CN" sz="2000" b="0" i="1" smtClean="0">
                        <a:solidFill>
                          <a:srgbClr val="0000CC"/>
                        </a:solidFill>
                        <a:latin typeface="Cambria Math" panose="02040503050406030204" pitchFamily="18" charset="0"/>
                      </a:rPr>
                      <m:t>=</m:t>
                    </m:r>
                    <m:d>
                      <m:dPr>
                        <m:ctrlPr>
                          <a:rPr lang="en-US" altLang="zh-CN" sz="2000" i="1" smtClean="0">
                            <a:solidFill>
                              <a:srgbClr val="0000CC"/>
                            </a:solidFill>
                            <a:latin typeface="Cambria Math" panose="02040503050406030204" pitchFamily="18" charset="0"/>
                          </a:rPr>
                        </m:ctrlPr>
                      </m:dPr>
                      <m:e>
                        <m:m>
                          <m:mPr>
                            <m:mcs>
                              <m:mc>
                                <m:mcPr>
                                  <m:count m:val="3"/>
                                  <m:mcJc m:val="center"/>
                                </m:mcPr>
                              </m:mc>
                            </m:mcs>
                            <m:ctrlPr>
                              <a:rPr lang="en-US" altLang="zh-CN" sz="2000" i="1" smtClean="0">
                                <a:solidFill>
                                  <a:srgbClr val="0000CC"/>
                                </a:solidFill>
                                <a:latin typeface="Cambria Math" panose="02040503050406030204" pitchFamily="18" charset="0"/>
                              </a:rPr>
                            </m:ctrlPr>
                          </m:mPr>
                          <m:mr>
                            <m:e>
                              <m:r>
                                <m:rPr>
                                  <m:brk m:alnAt="7"/>
                                </m:rPr>
                                <a:rPr lang="en-US" altLang="zh-CN" sz="2000" b="0" i="1" smtClean="0">
                                  <a:solidFill>
                                    <a:srgbClr val="0000CC"/>
                                  </a:solidFill>
                                  <a:latin typeface="Cambria Math" panose="02040503050406030204" pitchFamily="18" charset="0"/>
                                </a:rPr>
                                <m:t>1</m:t>
                              </m:r>
                            </m:e>
                            <m:e>
                              <m:r>
                                <a:rPr lang="en-US" altLang="zh-CN" sz="2000" b="0" i="1" smtClean="0">
                                  <a:solidFill>
                                    <a:srgbClr val="0000CC"/>
                                  </a:solidFill>
                                  <a:latin typeface="Cambria Math" panose="02040503050406030204" pitchFamily="18" charset="0"/>
                                </a:rPr>
                                <m:t>0</m:t>
                              </m:r>
                            </m:e>
                            <m:e>
                              <m:r>
                                <a:rPr lang="en-US" altLang="zh-CN" sz="2000" b="0" i="1" smtClean="0">
                                  <a:solidFill>
                                    <a:srgbClr val="0000CC"/>
                                  </a:solidFill>
                                  <a:latin typeface="Cambria Math" panose="02040503050406030204" pitchFamily="18" charset="0"/>
                                </a:rPr>
                                <m:t>0</m:t>
                              </m:r>
                            </m:e>
                          </m:mr>
                          <m:mr>
                            <m:e>
                              <m:r>
                                <a:rPr lang="en-US" altLang="zh-CN" sz="2000" b="0" i="1" smtClean="0">
                                  <a:solidFill>
                                    <a:srgbClr val="0000CC"/>
                                  </a:solidFill>
                                  <a:latin typeface="Cambria Math" panose="02040503050406030204" pitchFamily="18" charset="0"/>
                                </a:rPr>
                                <m:t>0</m:t>
                              </m:r>
                            </m:e>
                            <m:e>
                              <m:r>
                                <a:rPr lang="en-US" altLang="zh-CN" sz="2000" b="0" i="1" smtClean="0">
                                  <a:solidFill>
                                    <a:srgbClr val="0000CC"/>
                                  </a:solidFill>
                                  <a:latin typeface="Cambria Math" panose="02040503050406030204" pitchFamily="18" charset="0"/>
                                </a:rPr>
                                <m:t>1</m:t>
                              </m:r>
                            </m:e>
                            <m:e>
                              <m:r>
                                <a:rPr lang="en-US" altLang="zh-CN" sz="2000" b="0" i="1" smtClean="0">
                                  <a:solidFill>
                                    <a:srgbClr val="0000CC"/>
                                  </a:solidFill>
                                  <a:latin typeface="Cambria Math" panose="02040503050406030204" pitchFamily="18" charset="0"/>
                                </a:rPr>
                                <m:t>0</m:t>
                              </m:r>
                            </m:e>
                          </m:mr>
                          <m:mr>
                            <m:e>
                              <m:r>
                                <a:rPr lang="en-US" altLang="zh-CN" sz="2000" b="0" i="1" smtClean="0">
                                  <a:solidFill>
                                    <a:srgbClr val="0000CC"/>
                                  </a:solidFill>
                                  <a:latin typeface="Cambria Math" panose="02040503050406030204" pitchFamily="18" charset="0"/>
                                </a:rPr>
                                <m:t>0</m:t>
                              </m:r>
                            </m:e>
                            <m:e>
                              <m:r>
                                <a:rPr lang="en-US" altLang="zh-CN" sz="2000" b="0" i="1" smtClean="0">
                                  <a:solidFill>
                                    <a:srgbClr val="0000CC"/>
                                  </a:solidFill>
                                  <a:latin typeface="Cambria Math" panose="02040503050406030204" pitchFamily="18" charset="0"/>
                                </a:rPr>
                                <m:t>0</m:t>
                              </m:r>
                            </m:e>
                            <m:e>
                              <m:r>
                                <a:rPr lang="en-US" altLang="zh-CN" sz="2000" b="0" i="1" smtClean="0">
                                  <a:solidFill>
                                    <a:srgbClr val="0000CC"/>
                                  </a:solidFill>
                                  <a:latin typeface="Cambria Math" panose="02040503050406030204" pitchFamily="18" charset="0"/>
                                </a:rPr>
                                <m:t>1</m:t>
                              </m:r>
                            </m:e>
                          </m:mr>
                        </m:m>
                      </m:e>
                    </m:d>
                  </m:oMath>
                </a14:m>
                <a:r>
                  <a:rPr lang="zh-CN" altLang="en-US" sz="2000" dirty="0">
                    <a:solidFill>
                      <a:srgbClr val="0000CC"/>
                    </a:solidFill>
                  </a:rPr>
                  <a:t> </a:t>
                </a:r>
                <a:r>
                  <a:rPr lang="en-US" altLang="zh-CN" sz="2000" dirty="0">
                    <a:solidFill>
                      <a:srgbClr val="0000CC"/>
                    </a:solidFill>
                  </a:rPr>
                  <a:t>is not part of </a:t>
                </a:r>
                <a14:m>
                  <m:oMath xmlns:m="http://schemas.openxmlformats.org/officeDocument/2006/math">
                    <m:r>
                      <a:rPr lang="en-US" altLang="zh-CN" sz="2000" b="0" i="1" smtClean="0">
                        <a:solidFill>
                          <a:srgbClr val="0000CC"/>
                        </a:solidFill>
                        <a:latin typeface="Cambria Math" panose="02040503050406030204" pitchFamily="18" charset="0"/>
                      </a:rPr>
                      <m:t>𝑆𝑈</m:t>
                    </m:r>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3</m:t>
                    </m:r>
                    <m:r>
                      <a:rPr lang="en-US" altLang="zh-CN" sz="2000" b="0" i="1" smtClean="0">
                        <a:solidFill>
                          <a:srgbClr val="0000CC"/>
                        </a:solidFill>
                        <a:latin typeface="Cambria Math" panose="02040503050406030204" pitchFamily="18" charset="0"/>
                      </a:rPr>
                      <m:t>)</m:t>
                    </m:r>
                  </m:oMath>
                </a14:m>
                <a:r>
                  <a:rPr lang="en-US" altLang="zh-CN" sz="2000" dirty="0">
                    <a:solidFill>
                      <a:srgbClr val="0000CC"/>
                    </a:solidFill>
                  </a:rPr>
                  <a:t>. It corresponds to a </a:t>
                </a:r>
                <a14:m>
                  <m:oMath xmlns:m="http://schemas.openxmlformats.org/officeDocument/2006/math">
                    <m:r>
                      <a:rPr lang="en-US" altLang="zh-CN" sz="2000" b="0" i="1" smtClean="0">
                        <a:solidFill>
                          <a:srgbClr val="0000CC"/>
                        </a:solidFill>
                        <a:latin typeface="Cambria Math" panose="02040503050406030204" pitchFamily="18" charset="0"/>
                      </a:rPr>
                      <m:t>𝑈</m:t>
                    </m:r>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1</m:t>
                    </m:r>
                    <m:r>
                      <a:rPr lang="en-US" altLang="zh-CN" sz="2000" b="0" i="1" smtClean="0">
                        <a:solidFill>
                          <a:srgbClr val="0000CC"/>
                        </a:solidFill>
                        <a:latin typeface="Cambria Math" panose="02040503050406030204" pitchFamily="18" charset="0"/>
                      </a:rPr>
                      <m:t>)</m:t>
                    </m:r>
                  </m:oMath>
                </a14:m>
                <a:r>
                  <a:rPr lang="zh-CN" altLang="en-US" sz="2000" dirty="0">
                    <a:solidFill>
                      <a:srgbClr val="0000CC"/>
                    </a:solidFill>
                  </a:rPr>
                  <a:t> </a:t>
                </a:r>
                <a:r>
                  <a:rPr lang="en-US" altLang="zh-CN" sz="2000" dirty="0">
                    <a:solidFill>
                      <a:srgbClr val="0000CC"/>
                    </a:solidFill>
                  </a:rPr>
                  <a:t>symmetry. Namely,</a:t>
                </a:r>
              </a:p>
              <a:p>
                <a:pPr>
                  <a:spcAft>
                    <a:spcPts val="600"/>
                  </a:spcAft>
                </a:pPr>
                <a:r>
                  <a:rPr lang="en-US" altLang="zh-CN" sz="2000" dirty="0">
                    <a:solidFill>
                      <a:srgbClr val="0000CC"/>
                    </a:solidFill>
                  </a:rPr>
                  <a:t> </a:t>
                </a:r>
                <a14:m>
                  <m:oMath xmlns:m="http://schemas.openxmlformats.org/officeDocument/2006/math">
                    <m:r>
                      <a:rPr lang="en-US" altLang="zh-CN" sz="2000" b="0" i="1" smtClean="0">
                        <a:solidFill>
                          <a:srgbClr val="0000CC"/>
                        </a:solidFill>
                        <a:latin typeface="Cambria Math" panose="02040503050406030204" pitchFamily="18" charset="0"/>
                      </a:rPr>
                      <m:t>𝑈</m:t>
                    </m:r>
                    <m:d>
                      <m:dPr>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3</m:t>
                        </m:r>
                      </m:e>
                    </m:d>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𝑆𝑈</m:t>
                    </m:r>
                    <m:d>
                      <m:dPr>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3</m:t>
                        </m:r>
                      </m:e>
                    </m:d>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𝑈</m:t>
                    </m:r>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1</m:t>
                    </m:r>
                    <m:r>
                      <a:rPr lang="en-US" altLang="zh-CN" sz="2000" b="0" i="1" smtClean="0">
                        <a:solidFill>
                          <a:srgbClr val="0000CC"/>
                        </a:solidFill>
                        <a:latin typeface="Cambria Math" panose="02040503050406030204" pitchFamily="18" charset="0"/>
                      </a:rPr>
                      <m:t>)</m:t>
                    </m:r>
                  </m:oMath>
                </a14:m>
                <a:endParaRPr lang="zh-CN" altLang="en-US" sz="2000" dirty="0">
                  <a:solidFill>
                    <a:srgbClr val="0000CC"/>
                  </a:solidFill>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7680176" y="3934909"/>
                <a:ext cx="4464496" cy="1906484"/>
              </a:xfrm>
              <a:prstGeom prst="rect">
                <a:avLst/>
              </a:prstGeom>
              <a:blipFill>
                <a:blip r:embed="rId5"/>
                <a:stretch>
                  <a:fillRect l="-1503" b="-287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3113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35</a:t>
            </a:fld>
            <a:endParaRPr lang="en-US" altLang="zh-CN">
              <a:solidFill>
                <a:srgbClr val="000000"/>
              </a:solidFill>
            </a:endParaRPr>
          </a:p>
        </p:txBody>
      </p:sp>
      <p:sp>
        <p:nvSpPr>
          <p:cNvPr id="3" name="文本框 2"/>
          <p:cNvSpPr txBox="1"/>
          <p:nvPr/>
        </p:nvSpPr>
        <p:spPr>
          <a:xfrm>
            <a:off x="695400" y="260648"/>
            <a:ext cx="5513048" cy="400110"/>
          </a:xfrm>
          <a:prstGeom prst="rect">
            <a:avLst/>
          </a:prstGeom>
          <a:noFill/>
        </p:spPr>
        <p:txBody>
          <a:bodyPr wrap="none" rtlCol="0">
            <a:spAutoFit/>
          </a:bodyPr>
          <a:lstStyle/>
          <a:p>
            <a:r>
              <a:rPr lang="en-US" altLang="zh-CN" sz="2000" b="1" dirty="0">
                <a:solidFill>
                  <a:srgbClr val="0000CC"/>
                </a:solidFill>
              </a:rPr>
              <a:t>Color charges of quarks and gluons in QCD</a:t>
            </a:r>
            <a:endParaRPr lang="zh-CN" altLang="en-US" sz="2000" b="1" dirty="0">
              <a:solidFill>
                <a:srgbClr val="0000CC"/>
              </a:solidFill>
            </a:endParaRPr>
          </a:p>
        </p:txBody>
      </p:sp>
      <mc:AlternateContent xmlns:mc="http://schemas.openxmlformats.org/markup-compatibility/2006" xmlns:a14="http://schemas.microsoft.com/office/drawing/2010/main">
        <mc:Choice Requires="a14">
          <p:sp>
            <p:nvSpPr>
              <p:cNvPr id="5" name="文本框 4"/>
              <p:cNvSpPr txBox="1"/>
              <p:nvPr/>
            </p:nvSpPr>
            <p:spPr>
              <a:xfrm>
                <a:off x="692282" y="884498"/>
                <a:ext cx="7313781" cy="3476849"/>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altLang="zh-CN" sz="2000" dirty="0">
                    <a:solidFill>
                      <a:srgbClr val="0000CC"/>
                    </a:solidFill>
                  </a:rPr>
                  <a:t>QCD has an exact </a:t>
                </a:r>
                <a14:m>
                  <m:oMath xmlns:m="http://schemas.openxmlformats.org/officeDocument/2006/math">
                    <m:r>
                      <a:rPr lang="en-US" altLang="zh-CN" sz="2000" b="0" i="1" smtClean="0">
                        <a:solidFill>
                          <a:srgbClr val="0000CC"/>
                        </a:solidFill>
                        <a:latin typeface="Cambria Math" panose="02040503050406030204" pitchFamily="18" charset="0"/>
                      </a:rPr>
                      <m:t>𝑆𝑈</m:t>
                    </m:r>
                    <m:sSub>
                      <m:sSubPr>
                        <m:ctrlPr>
                          <a:rPr lang="en-US" altLang="zh-CN" sz="2000" b="0" i="1" smtClean="0">
                            <a:solidFill>
                              <a:srgbClr val="0000CC"/>
                            </a:solidFill>
                            <a:latin typeface="Cambria Math" panose="02040503050406030204" pitchFamily="18" charset="0"/>
                          </a:rPr>
                        </m:ctrlPr>
                      </m:sSubPr>
                      <m:e>
                        <m:d>
                          <m:dPr>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3</m:t>
                            </m:r>
                          </m:e>
                        </m:d>
                      </m:e>
                      <m:sub>
                        <m:r>
                          <a:rPr lang="en-US" altLang="zh-CN" sz="2000" b="0" i="1" smtClean="0">
                            <a:solidFill>
                              <a:srgbClr val="0000CC"/>
                            </a:solidFill>
                            <a:latin typeface="Cambria Math" panose="02040503050406030204" pitchFamily="18" charset="0"/>
                          </a:rPr>
                          <m:t>𝑐𝑜𝑙𝑜𝑟</m:t>
                        </m:r>
                      </m:sub>
                    </m:sSub>
                  </m:oMath>
                </a14:m>
                <a:r>
                  <a:rPr lang="zh-CN" altLang="en-US" sz="2000" dirty="0">
                    <a:solidFill>
                      <a:srgbClr val="0000CC"/>
                    </a:solidFill>
                  </a:rPr>
                  <a:t> </a:t>
                </a:r>
                <a:r>
                  <a:rPr lang="en-US" altLang="zh-CN" sz="2000" dirty="0">
                    <a:solidFill>
                      <a:srgbClr val="0000CC"/>
                    </a:solidFill>
                  </a:rPr>
                  <a:t>local symmetry with a corresponding gauge invariance and 8 associated gauge bosons, i.e. gluons. </a:t>
                </a:r>
              </a:p>
              <a:p>
                <a:pPr marL="342900" indent="-342900">
                  <a:spcAft>
                    <a:spcPts val="600"/>
                  </a:spcAft>
                  <a:buFont typeface="Arial" panose="020B0604020202020204" pitchFamily="34" charset="0"/>
                  <a:buChar char="•"/>
                </a:pPr>
                <a:r>
                  <a:rPr lang="en-US" altLang="zh-CN" sz="2000" dirty="0">
                    <a:solidFill>
                      <a:srgbClr val="0000CC"/>
                    </a:solidFill>
                  </a:rPr>
                  <a:t>Due to the non-Abelian property of QCD, the QCD coupling will cause an increase of the energy involved in separating two colored charges. Therefore, free observable particles must correspond to states with </a:t>
                </a:r>
                <a:r>
                  <a:rPr lang="en-US" altLang="zh-CN" sz="2000" dirty="0">
                    <a:solidFill>
                      <a:srgbClr val="FF0000"/>
                    </a:solidFill>
                  </a:rPr>
                  <a:t>no color</a:t>
                </a:r>
                <a:r>
                  <a:rPr lang="en-US" altLang="zh-CN" sz="2000" dirty="0">
                    <a:solidFill>
                      <a:srgbClr val="0000CC"/>
                    </a:solidFill>
                  </a:rPr>
                  <a:t>, or “</a:t>
                </a:r>
                <a:r>
                  <a:rPr lang="en-US" altLang="zh-CN" sz="2000" dirty="0">
                    <a:solidFill>
                      <a:srgbClr val="FF0000"/>
                    </a:solidFill>
                  </a:rPr>
                  <a:t>colorless</a:t>
                </a:r>
                <a:r>
                  <a:rPr lang="en-US" altLang="zh-CN" sz="2000" dirty="0">
                    <a:solidFill>
                      <a:srgbClr val="0000CC"/>
                    </a:solidFill>
                  </a:rPr>
                  <a:t>”.</a:t>
                </a:r>
              </a:p>
              <a:p>
                <a:pPr marL="342900" indent="-342900">
                  <a:spcAft>
                    <a:spcPts val="600"/>
                  </a:spcAft>
                  <a:buFont typeface="Arial" panose="020B0604020202020204" pitchFamily="34" charset="0"/>
                  <a:buChar char="•"/>
                </a:pPr>
                <a:r>
                  <a:rPr lang="en-US" altLang="zh-CN" sz="2000" dirty="0">
                    <a:solidFill>
                      <a:srgbClr val="FF0000"/>
                    </a:solidFill>
                  </a:rPr>
                  <a:t>A colorless state</a:t>
                </a:r>
                <a:r>
                  <a:rPr lang="en-US" altLang="zh-CN" sz="2000" dirty="0">
                    <a:solidFill>
                      <a:srgbClr val="0000CC"/>
                    </a:solidFill>
                  </a:rPr>
                  <a:t>, i.e. </a:t>
                </a:r>
                <a:r>
                  <a:rPr lang="en-US" altLang="zh-CN" sz="2000" dirty="0">
                    <a:solidFill>
                      <a:srgbClr val="FF0000"/>
                    </a:solidFill>
                  </a:rPr>
                  <a:t>a color singlet</a:t>
                </a:r>
                <a:r>
                  <a:rPr lang="en-US" altLang="zh-CN" sz="2000" dirty="0">
                    <a:solidFill>
                      <a:srgbClr val="0000CC"/>
                    </a:solidFill>
                  </a:rPr>
                  <a:t>, will keep unchanged under the gauge transformation: </a:t>
                </a:r>
                <a14:m>
                  <m:oMath xmlns:m="http://schemas.openxmlformats.org/officeDocument/2006/math">
                    <m:r>
                      <a:rPr lang="en-US" altLang="zh-CN" sz="2000" b="0" i="1" smtClean="0">
                        <a:solidFill>
                          <a:srgbClr val="0000CC"/>
                        </a:solidFill>
                        <a:latin typeface="Cambria Math" panose="02040503050406030204" pitchFamily="18" charset="0"/>
                      </a:rPr>
                      <m:t>𝑈</m:t>
                    </m:r>
                    <m:r>
                      <a:rPr lang="en-US" altLang="zh-CN" sz="2000" b="0" i="1" smtClean="0">
                        <a:solidFill>
                          <a:srgbClr val="0000CC"/>
                        </a:solidFill>
                        <a:latin typeface="Cambria Math" panose="02040503050406030204" pitchFamily="18" charset="0"/>
                      </a:rPr>
                      <m:t>=</m:t>
                    </m:r>
                    <m:func>
                      <m:funcPr>
                        <m:ctrlPr>
                          <a:rPr lang="en-US" altLang="zh-CN" sz="2000" b="0" i="1" smtClean="0">
                            <a:solidFill>
                              <a:srgbClr val="0000CC"/>
                            </a:solidFill>
                            <a:latin typeface="Cambria Math" panose="02040503050406030204" pitchFamily="18" charset="0"/>
                          </a:rPr>
                        </m:ctrlPr>
                      </m:funcPr>
                      <m:fName>
                        <m:r>
                          <m:rPr>
                            <m:sty m:val="p"/>
                          </m:rPr>
                          <a:rPr lang="en-US" altLang="zh-CN" sz="2000" b="0" i="0" smtClean="0">
                            <a:solidFill>
                              <a:srgbClr val="0000CC"/>
                            </a:solidFill>
                            <a:latin typeface="Cambria Math" panose="02040503050406030204" pitchFamily="18" charset="0"/>
                          </a:rPr>
                          <m:t>exp</m:t>
                        </m:r>
                      </m:fName>
                      <m:e>
                        <m:d>
                          <m:dPr>
                            <m:ctrlPr>
                              <a:rPr lang="en-US" altLang="zh-CN" sz="2000" b="0" i="1" smtClean="0">
                                <a:solidFill>
                                  <a:srgbClr val="0000CC"/>
                                </a:solidFill>
                                <a:latin typeface="Cambria Math" panose="02040503050406030204" pitchFamily="18" charset="0"/>
                              </a:rPr>
                            </m:ctrlPr>
                          </m:dPr>
                          <m:e>
                            <m:f>
                              <m:fPr>
                                <m:ctrlPr>
                                  <a:rPr lang="en-US" altLang="zh-CN" sz="2000" b="0" i="1" smtClean="0">
                                    <a:solidFill>
                                      <a:srgbClr val="0000CC"/>
                                    </a:solidFill>
                                    <a:latin typeface="Cambria Math" panose="02040503050406030204" pitchFamily="18" charset="0"/>
                                  </a:rPr>
                                </m:ctrlPr>
                              </m:fPr>
                              <m:num>
                                <m:r>
                                  <a:rPr lang="en-US" altLang="zh-CN" sz="2000" b="0" i="1" smtClean="0">
                                    <a:solidFill>
                                      <a:srgbClr val="0000CC"/>
                                    </a:solidFill>
                                    <a:latin typeface="Cambria Math" panose="02040503050406030204" pitchFamily="18" charset="0"/>
                                  </a:rPr>
                                  <m:t>𝑖𝑎</m:t>
                                </m:r>
                                <m:r>
                                  <a:rPr lang="en-US" altLang="zh-CN" sz="2000" b="0" i="1" smtClean="0">
                                    <a:solidFill>
                                      <a:srgbClr val="0000CC"/>
                                    </a:solidFill>
                                    <a:latin typeface="Cambria Math" panose="02040503050406030204" pitchFamily="18" charset="0"/>
                                  </a:rPr>
                                  <m:t>𝜆</m:t>
                                </m:r>
                              </m:num>
                              <m:den>
                                <m:r>
                                  <a:rPr lang="en-US" altLang="zh-CN" sz="2000" b="0" i="1" smtClean="0">
                                    <a:solidFill>
                                      <a:srgbClr val="0000CC"/>
                                    </a:solidFill>
                                    <a:latin typeface="Cambria Math" panose="02040503050406030204" pitchFamily="18" charset="0"/>
                                  </a:rPr>
                                  <m:t>2</m:t>
                                </m:r>
                              </m:den>
                            </m:f>
                          </m:e>
                        </m:d>
                      </m:e>
                    </m:func>
                  </m:oMath>
                </a14:m>
                <a:r>
                  <a:rPr lang="en-US" altLang="zh-CN" sz="2000" dirty="0">
                    <a:solidFill>
                      <a:srgbClr val="0000CC"/>
                    </a:solidFill>
                  </a:rPr>
                  <a:t>, where </a:t>
                </a:r>
                <a14:m>
                  <m:oMath xmlns:m="http://schemas.openxmlformats.org/officeDocument/2006/math">
                    <m:r>
                      <a:rPr lang="en-US" altLang="zh-CN" sz="2000" b="0" i="1" smtClean="0">
                        <a:solidFill>
                          <a:srgbClr val="0000CC"/>
                        </a:solidFill>
                        <a:latin typeface="Cambria Math" panose="02040503050406030204" pitchFamily="18" charset="0"/>
                      </a:rPr>
                      <m:t>𝑎</m:t>
                    </m:r>
                  </m:oMath>
                </a14:m>
                <a:r>
                  <a:rPr lang="zh-CN" altLang="en-US" sz="2000" dirty="0">
                    <a:solidFill>
                      <a:srgbClr val="0000CC"/>
                    </a:solidFill>
                  </a:rPr>
                  <a:t> </a:t>
                </a:r>
                <a:r>
                  <a:rPr lang="en-US" altLang="zh-CN" sz="2000" dirty="0">
                    <a:solidFill>
                      <a:srgbClr val="0000CC"/>
                    </a:solidFill>
                  </a:rPr>
                  <a:t>is the unit of the color charge, and </a:t>
                </a:r>
                <a14:m>
                  <m:oMath xmlns:m="http://schemas.openxmlformats.org/officeDocument/2006/math">
                    <m:r>
                      <a:rPr lang="en-US" altLang="zh-CN" sz="2000" b="0" i="1" smtClean="0">
                        <a:solidFill>
                          <a:srgbClr val="0000CC"/>
                        </a:solidFill>
                        <a:latin typeface="Cambria Math" panose="02040503050406030204" pitchFamily="18" charset="0"/>
                      </a:rPr>
                      <m:t>𝜆</m:t>
                    </m:r>
                  </m:oMath>
                </a14:m>
                <a:r>
                  <a:rPr lang="zh-CN" altLang="en-US" sz="2000" dirty="0">
                    <a:solidFill>
                      <a:srgbClr val="0000CC"/>
                    </a:solidFill>
                  </a:rPr>
                  <a:t> </a:t>
                </a:r>
                <a:r>
                  <a:rPr lang="en-US" altLang="zh-CN" sz="2000" dirty="0">
                    <a:solidFill>
                      <a:srgbClr val="0000CC"/>
                    </a:solidFill>
                  </a:rPr>
                  <a:t>is the </a:t>
                </a:r>
                <a14:m>
                  <m:oMath xmlns:m="http://schemas.openxmlformats.org/officeDocument/2006/math">
                    <m:r>
                      <a:rPr lang="en-US" altLang="zh-CN" sz="2000" b="0" i="1" smtClean="0">
                        <a:solidFill>
                          <a:srgbClr val="0000CC"/>
                        </a:solidFill>
                        <a:latin typeface="Cambria Math" panose="02040503050406030204" pitchFamily="18" charset="0"/>
                      </a:rPr>
                      <m:t>𝑆𝑈</m:t>
                    </m:r>
                    <m:r>
                      <a:rPr lang="en-US" altLang="zh-CN" sz="2000" b="0" i="1" smtClean="0">
                        <a:solidFill>
                          <a:srgbClr val="0000CC"/>
                        </a:solidFill>
                        <a:latin typeface="Cambria Math" panose="02040503050406030204" pitchFamily="18" charset="0"/>
                      </a:rPr>
                      <m:t>(3)</m:t>
                    </m:r>
                  </m:oMath>
                </a14:m>
                <a:r>
                  <a:rPr lang="zh-CN" altLang="en-US" sz="2000" dirty="0">
                    <a:solidFill>
                      <a:srgbClr val="0000CC"/>
                    </a:solidFill>
                  </a:rPr>
                  <a:t> </a:t>
                </a:r>
                <a:r>
                  <a:rPr lang="en-US" altLang="zh-CN" sz="2000" dirty="0">
                    <a:solidFill>
                      <a:srgbClr val="0000CC"/>
                    </a:solidFill>
                  </a:rPr>
                  <a:t>generator.</a:t>
                </a:r>
                <a:endParaRPr lang="zh-CN" altLang="en-US" sz="2000" dirty="0">
                  <a:solidFill>
                    <a:srgbClr val="0000CC"/>
                  </a:solidFill>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692282" y="884498"/>
                <a:ext cx="7313781" cy="3476849"/>
              </a:xfrm>
              <a:prstGeom prst="rect">
                <a:avLst/>
              </a:prstGeom>
              <a:blipFill>
                <a:blip r:embed="rId2"/>
                <a:stretch>
                  <a:fillRect l="-751" t="-702" r="-83" b="-2281"/>
                </a:stretch>
              </a:blipFill>
            </p:spPr>
            <p:txBody>
              <a:bodyPr/>
              <a:lstStyle/>
              <a:p>
                <a:r>
                  <a:rPr lang="zh-CN" altLang="en-US">
                    <a:noFill/>
                  </a:rPr>
                  <a:t> </a:t>
                </a:r>
              </a:p>
            </p:txBody>
          </p:sp>
        </mc:Fallback>
      </mc:AlternateContent>
      <p:cxnSp>
        <p:nvCxnSpPr>
          <p:cNvPr id="11" name="直接箭头连接符 10"/>
          <p:cNvCxnSpPr/>
          <p:nvPr/>
        </p:nvCxnSpPr>
        <p:spPr>
          <a:xfrm>
            <a:off x="8803304" y="3330868"/>
            <a:ext cx="2880320" cy="0"/>
          </a:xfrm>
          <a:prstGeom prst="straightConnector1">
            <a:avLst/>
          </a:prstGeom>
          <a:ln w="28575">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V="1">
            <a:off x="8803304" y="784200"/>
            <a:ext cx="0" cy="4694134"/>
          </a:xfrm>
          <a:prstGeom prst="straightConnector1">
            <a:avLst/>
          </a:prstGeom>
          <a:ln w="28575">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5" name="自由: 形状 14"/>
          <p:cNvSpPr/>
          <p:nvPr/>
        </p:nvSpPr>
        <p:spPr>
          <a:xfrm>
            <a:off x="8934396" y="1052736"/>
            <a:ext cx="2451207" cy="4157062"/>
          </a:xfrm>
          <a:custGeom>
            <a:avLst/>
            <a:gdLst>
              <a:gd name="connsiteX0" fmla="*/ 0 w 2451207"/>
              <a:gd name="connsiteY0" fmla="*/ 4157062 h 4157062"/>
              <a:gd name="connsiteX1" fmla="*/ 368834 w 2451207"/>
              <a:gd name="connsiteY1" fmla="*/ 2627939 h 4157062"/>
              <a:gd name="connsiteX2" fmla="*/ 1029661 w 2451207"/>
              <a:gd name="connsiteY2" fmla="*/ 1652067 h 4157062"/>
              <a:gd name="connsiteX3" fmla="*/ 2451207 w 2451207"/>
              <a:gd name="connsiteY3" fmla="*/ 0 h 4157062"/>
            </a:gdLst>
            <a:ahLst/>
            <a:cxnLst>
              <a:cxn ang="0">
                <a:pos x="connsiteX0" y="connsiteY0"/>
              </a:cxn>
              <a:cxn ang="0">
                <a:pos x="connsiteX1" y="connsiteY1"/>
              </a:cxn>
              <a:cxn ang="0">
                <a:pos x="connsiteX2" y="connsiteY2"/>
              </a:cxn>
              <a:cxn ang="0">
                <a:pos x="connsiteX3" y="connsiteY3"/>
              </a:cxn>
            </a:cxnLst>
            <a:rect l="l" t="t" r="r" b="b"/>
            <a:pathLst>
              <a:path w="2451207" h="4157062">
                <a:moveTo>
                  <a:pt x="0" y="4157062"/>
                </a:moveTo>
                <a:cubicBezTo>
                  <a:pt x="98612" y="3601250"/>
                  <a:pt x="197224" y="3045438"/>
                  <a:pt x="368834" y="2627939"/>
                </a:cubicBezTo>
                <a:cubicBezTo>
                  <a:pt x="540444" y="2210440"/>
                  <a:pt x="682599" y="2090057"/>
                  <a:pt x="1029661" y="1652067"/>
                </a:cubicBezTo>
                <a:cubicBezTo>
                  <a:pt x="1376723" y="1214077"/>
                  <a:pt x="1913965" y="607038"/>
                  <a:pt x="245120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Oval 17"/>
          <p:cNvSpPr>
            <a:spLocks noChangeArrowheads="1"/>
          </p:cNvSpPr>
          <p:nvPr/>
        </p:nvSpPr>
        <p:spPr bwMode="auto">
          <a:xfrm>
            <a:off x="9674848" y="1746691"/>
            <a:ext cx="1432712" cy="1015039"/>
          </a:xfrm>
          <a:prstGeom prst="ellipse">
            <a:avLst/>
          </a:prstGeom>
          <a:gradFill rotWithShape="1">
            <a:gsLst>
              <a:gs pos="0">
                <a:srgbClr val="CCECFF">
                  <a:gamma/>
                  <a:shade val="46275"/>
                  <a:invGamma/>
                </a:srgbClr>
              </a:gs>
              <a:gs pos="100000">
                <a:srgbClr val="CCEC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17" name="Line 18"/>
          <p:cNvSpPr>
            <a:spLocks noChangeShapeType="1"/>
          </p:cNvSpPr>
          <p:nvPr/>
        </p:nvSpPr>
        <p:spPr bwMode="auto">
          <a:xfrm>
            <a:off x="9963772" y="2112443"/>
            <a:ext cx="999771" cy="295902"/>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8" name="Oval 19"/>
          <p:cNvSpPr>
            <a:spLocks noChangeArrowheads="1"/>
          </p:cNvSpPr>
          <p:nvPr/>
        </p:nvSpPr>
        <p:spPr bwMode="auto">
          <a:xfrm>
            <a:off x="9819310" y="1969568"/>
            <a:ext cx="215900" cy="2159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19" name="Oval 20"/>
          <p:cNvSpPr>
            <a:spLocks noChangeArrowheads="1"/>
          </p:cNvSpPr>
          <p:nvPr/>
        </p:nvSpPr>
        <p:spPr bwMode="auto">
          <a:xfrm>
            <a:off x="10872590" y="2310039"/>
            <a:ext cx="215900" cy="215900"/>
          </a:xfrm>
          <a:prstGeom prst="ellipse">
            <a:avLst/>
          </a:prstGeom>
          <a:solidFill>
            <a:srgbClr val="99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zh-CN" altLang="zh-CN">
              <a:solidFill>
                <a:srgbClr val="000000"/>
              </a:solidFill>
            </a:endParaRPr>
          </a:p>
        </p:txBody>
      </p:sp>
      <p:sp>
        <p:nvSpPr>
          <p:cNvPr id="6" name="Oval 17"/>
          <p:cNvSpPr>
            <a:spLocks noChangeArrowheads="1"/>
          </p:cNvSpPr>
          <p:nvPr/>
        </p:nvSpPr>
        <p:spPr bwMode="auto">
          <a:xfrm>
            <a:off x="8904967" y="3537585"/>
            <a:ext cx="1079500" cy="1079500"/>
          </a:xfrm>
          <a:prstGeom prst="ellipse">
            <a:avLst/>
          </a:prstGeom>
          <a:gradFill rotWithShape="1">
            <a:gsLst>
              <a:gs pos="0">
                <a:srgbClr val="CCECFF">
                  <a:gamma/>
                  <a:shade val="46275"/>
                  <a:invGamma/>
                </a:srgbClr>
              </a:gs>
              <a:gs pos="100000">
                <a:srgbClr val="CCEC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7" name="Line 18"/>
          <p:cNvSpPr>
            <a:spLocks noChangeShapeType="1"/>
          </p:cNvSpPr>
          <p:nvPr/>
        </p:nvSpPr>
        <p:spPr bwMode="auto">
          <a:xfrm>
            <a:off x="9193892" y="3967797"/>
            <a:ext cx="431800" cy="215900"/>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8" name="Oval 19"/>
          <p:cNvSpPr>
            <a:spLocks noChangeArrowheads="1"/>
          </p:cNvSpPr>
          <p:nvPr/>
        </p:nvSpPr>
        <p:spPr bwMode="auto">
          <a:xfrm>
            <a:off x="9049429" y="3824922"/>
            <a:ext cx="215900" cy="2159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9" name="Oval 20"/>
          <p:cNvSpPr>
            <a:spLocks noChangeArrowheads="1"/>
          </p:cNvSpPr>
          <p:nvPr/>
        </p:nvSpPr>
        <p:spPr bwMode="auto">
          <a:xfrm>
            <a:off x="9554254" y="4113847"/>
            <a:ext cx="215900" cy="215900"/>
          </a:xfrm>
          <a:prstGeom prst="ellipse">
            <a:avLst/>
          </a:prstGeom>
          <a:solidFill>
            <a:srgbClr val="99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zh-CN" altLang="zh-CN">
              <a:solidFill>
                <a:srgbClr val="000000"/>
              </a:solidFill>
            </a:endParaRPr>
          </a:p>
        </p:txBody>
      </p:sp>
      <mc:AlternateContent xmlns:mc="http://schemas.openxmlformats.org/markup-compatibility/2006" xmlns:a14="http://schemas.microsoft.com/office/drawing/2010/main">
        <mc:Choice Requires="a14">
          <p:sp>
            <p:nvSpPr>
              <p:cNvPr id="20" name="文本框 19"/>
              <p:cNvSpPr txBox="1"/>
              <p:nvPr/>
            </p:nvSpPr>
            <p:spPr>
              <a:xfrm>
                <a:off x="8793027" y="630045"/>
                <a:ext cx="47404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𝐸</m:t>
                      </m:r>
                    </m:oMath>
                  </m:oMathPara>
                </a14:m>
                <a:endParaRPr lang="zh-CN" altLang="en-US" sz="2400" dirty="0"/>
              </a:p>
            </p:txBody>
          </p:sp>
        </mc:Choice>
        <mc:Fallback xmlns="">
          <p:sp>
            <p:nvSpPr>
              <p:cNvPr id="20" name="文本框 19"/>
              <p:cNvSpPr txBox="1">
                <a:spLocks noRot="1" noChangeAspect="1" noMove="1" noResize="1" noEditPoints="1" noAdjustHandles="1" noChangeArrowheads="1" noChangeShapeType="1" noTextEdit="1"/>
              </p:cNvSpPr>
              <p:nvPr/>
            </p:nvSpPr>
            <p:spPr>
              <a:xfrm>
                <a:off x="8793027" y="630045"/>
                <a:ext cx="474040" cy="461665"/>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p:cNvSpPr txBox="1"/>
              <p:nvPr/>
            </p:nvSpPr>
            <p:spPr>
              <a:xfrm>
                <a:off x="11345380" y="3386917"/>
                <a:ext cx="42223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𝑟</m:t>
                      </m:r>
                    </m:oMath>
                  </m:oMathPara>
                </a14:m>
                <a:endParaRPr lang="zh-CN" altLang="en-US" sz="2400" dirty="0"/>
              </a:p>
            </p:txBody>
          </p:sp>
        </mc:Choice>
        <mc:Fallback xmlns="">
          <p:sp>
            <p:nvSpPr>
              <p:cNvPr id="21" name="文本框 20"/>
              <p:cNvSpPr txBox="1">
                <a:spLocks noRot="1" noChangeAspect="1" noMove="1" noResize="1" noEditPoints="1" noAdjustHandles="1" noChangeArrowheads="1" noChangeShapeType="1" noTextEdit="1"/>
              </p:cNvSpPr>
              <p:nvPr/>
            </p:nvSpPr>
            <p:spPr>
              <a:xfrm>
                <a:off x="11345380" y="3386917"/>
                <a:ext cx="422230" cy="461665"/>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p:cNvSpPr txBox="1"/>
              <p:nvPr/>
            </p:nvSpPr>
            <p:spPr>
              <a:xfrm>
                <a:off x="692282" y="4683040"/>
                <a:ext cx="6974986" cy="1554272"/>
              </a:xfrm>
              <a:prstGeom prst="rect">
                <a:avLst/>
              </a:prstGeom>
              <a:noFill/>
            </p:spPr>
            <p:txBody>
              <a:bodyPr wrap="none" rtlCol="0">
                <a:spAutoFit/>
              </a:bodyPr>
              <a:lstStyle/>
              <a:p>
                <a:pPr>
                  <a:spcBef>
                    <a:spcPts val="600"/>
                  </a:spcBef>
                </a:pPr>
                <a:r>
                  <a:rPr lang="en-US" altLang="zh-CN" sz="2000" dirty="0">
                    <a:solidFill>
                      <a:srgbClr val="0000CC"/>
                    </a:solidFill>
                  </a:rPr>
                  <a:t>Denote the color charge (base vectors of SU(3)) as follows: </a:t>
                </a:r>
              </a:p>
              <a:p>
                <a:pPr>
                  <a:spcBef>
                    <a:spcPts val="600"/>
                  </a:spcBef>
                </a:pPr>
                <a:r>
                  <a:rPr lang="en-US" altLang="zh-CN" sz="2000" dirty="0">
                    <a:solidFill>
                      <a:srgbClr val="0000CC"/>
                    </a:solidFill>
                  </a:rPr>
                  <a:t>Red:	</a:t>
                </a:r>
                <a14:m>
                  <m:oMath xmlns:m="http://schemas.openxmlformats.org/officeDocument/2006/math">
                    <m:d>
                      <m:dPr>
                        <m:begChr m:val="|"/>
                        <m:endChr m:val="〉"/>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𝑟</m:t>
                        </m:r>
                      </m:e>
                    </m:d>
                    <m:r>
                      <a:rPr lang="en-US" altLang="zh-CN" sz="2000" b="0" i="1" smtClean="0">
                        <a:solidFill>
                          <a:srgbClr val="0000CC"/>
                        </a:solidFill>
                        <a:latin typeface="Cambria Math" panose="02040503050406030204" pitchFamily="18" charset="0"/>
                      </a:rPr>
                      <m:t>=</m:t>
                    </m:r>
                    <m:d>
                      <m:dPr>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1, 0, 0</m:t>
                        </m:r>
                      </m:e>
                    </m:d>
                  </m:oMath>
                </a14:m>
                <a:endParaRPr lang="en-US" altLang="zh-CN" sz="2000" b="0" dirty="0">
                  <a:solidFill>
                    <a:srgbClr val="0000CC"/>
                  </a:solidFill>
                </a:endParaRPr>
              </a:p>
              <a:p>
                <a:pPr>
                  <a:spcBef>
                    <a:spcPts val="600"/>
                  </a:spcBef>
                </a:pPr>
                <a:r>
                  <a:rPr lang="en-US" altLang="zh-CN" sz="2000" dirty="0">
                    <a:solidFill>
                      <a:srgbClr val="0000CC"/>
                    </a:solidFill>
                  </a:rPr>
                  <a:t>Blue:	</a:t>
                </a:r>
                <a14:m>
                  <m:oMath xmlns:m="http://schemas.openxmlformats.org/officeDocument/2006/math">
                    <m:d>
                      <m:dPr>
                        <m:begChr m:val="|"/>
                        <m:endChr m:val="〉"/>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𝑏</m:t>
                        </m:r>
                      </m:e>
                    </m:d>
                    <m:r>
                      <a:rPr lang="en-US" altLang="zh-CN" sz="2000" b="0" i="1" smtClean="0">
                        <a:solidFill>
                          <a:srgbClr val="0000CC"/>
                        </a:solidFill>
                        <a:latin typeface="Cambria Math" panose="02040503050406030204" pitchFamily="18" charset="0"/>
                      </a:rPr>
                      <m:t>=</m:t>
                    </m:r>
                    <m:d>
                      <m:dPr>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0, 1, 0</m:t>
                        </m:r>
                      </m:e>
                    </m:d>
                  </m:oMath>
                </a14:m>
                <a:endParaRPr lang="en-US" altLang="zh-CN" sz="2000" b="0" dirty="0">
                  <a:solidFill>
                    <a:srgbClr val="0000CC"/>
                  </a:solidFill>
                </a:endParaRPr>
              </a:p>
              <a:p>
                <a:pPr>
                  <a:spcBef>
                    <a:spcPts val="600"/>
                  </a:spcBef>
                </a:pPr>
                <a:r>
                  <a:rPr lang="en-US" altLang="zh-CN" sz="2000" dirty="0">
                    <a:solidFill>
                      <a:srgbClr val="0000CC"/>
                    </a:solidFill>
                  </a:rPr>
                  <a:t>Green:	</a:t>
                </a:r>
                <a14:m>
                  <m:oMath xmlns:m="http://schemas.openxmlformats.org/officeDocument/2006/math">
                    <m:d>
                      <m:dPr>
                        <m:begChr m:val="|"/>
                        <m:endChr m:val="〉"/>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𝑔</m:t>
                        </m:r>
                      </m:e>
                    </m:d>
                    <m:r>
                      <a:rPr lang="en-US" altLang="zh-CN" sz="2000" b="0" i="1" smtClean="0">
                        <a:solidFill>
                          <a:srgbClr val="0000CC"/>
                        </a:solidFill>
                        <a:latin typeface="Cambria Math" panose="02040503050406030204" pitchFamily="18" charset="0"/>
                      </a:rPr>
                      <m:t>=</m:t>
                    </m:r>
                    <m:d>
                      <m:dPr>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0, 0, 1</m:t>
                        </m:r>
                      </m:e>
                    </m:d>
                  </m:oMath>
                </a14:m>
                <a:endParaRPr lang="zh-CN" altLang="en-US" sz="2000" dirty="0">
                  <a:solidFill>
                    <a:srgbClr val="0000CC"/>
                  </a:solidFill>
                </a:endParaRPr>
              </a:p>
            </p:txBody>
          </p:sp>
        </mc:Choice>
        <mc:Fallback xmlns="">
          <p:sp>
            <p:nvSpPr>
              <p:cNvPr id="22" name="文本框 21"/>
              <p:cNvSpPr txBox="1">
                <a:spLocks noRot="1" noChangeAspect="1" noMove="1" noResize="1" noEditPoints="1" noAdjustHandles="1" noChangeArrowheads="1" noChangeShapeType="1" noTextEdit="1"/>
              </p:cNvSpPr>
              <p:nvPr/>
            </p:nvSpPr>
            <p:spPr>
              <a:xfrm>
                <a:off x="692282" y="4683040"/>
                <a:ext cx="6974986" cy="1554272"/>
              </a:xfrm>
              <a:prstGeom prst="rect">
                <a:avLst/>
              </a:prstGeom>
              <a:blipFill>
                <a:blip r:embed="rId5"/>
                <a:stretch>
                  <a:fillRect l="-962" t="-1569" b="-627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5553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36</a:t>
            </a:fld>
            <a:endParaRPr lang="en-US" altLang="zh-CN">
              <a:solidFill>
                <a:srgbClr val="000000"/>
              </a:solidFill>
            </a:endParaRPr>
          </a:p>
        </p:txBody>
      </p:sp>
      <mc:AlternateContent xmlns:mc="http://schemas.openxmlformats.org/markup-compatibility/2006" xmlns:a14="http://schemas.microsoft.com/office/drawing/2010/main">
        <mc:Choice Requires="a14">
          <p:sp>
            <p:nvSpPr>
              <p:cNvPr id="3" name="文本框 2"/>
              <p:cNvSpPr txBox="1"/>
              <p:nvPr/>
            </p:nvSpPr>
            <p:spPr>
              <a:xfrm>
                <a:off x="839417" y="908720"/>
                <a:ext cx="10657184" cy="4617290"/>
              </a:xfrm>
              <a:prstGeom prst="rect">
                <a:avLst/>
              </a:prstGeom>
              <a:noFill/>
            </p:spPr>
            <p:txBody>
              <a:bodyPr wrap="square" rtlCol="0">
                <a:spAutoFit/>
              </a:bodyPr>
              <a:lstStyle/>
              <a:p>
                <a:pPr>
                  <a:spcBef>
                    <a:spcPts val="600"/>
                  </a:spcBef>
                  <a:spcAft>
                    <a:spcPts val="600"/>
                  </a:spcAft>
                </a:pPr>
                <a:r>
                  <a:rPr lang="en-US" altLang="zh-CN" sz="2000" dirty="0">
                    <a:solidFill>
                      <a:srgbClr val="0000CC"/>
                    </a:solidFill>
                  </a:rPr>
                  <a:t>Consider a color state: </a:t>
                </a:r>
                <a14:m>
                  <m:oMath xmlns:m="http://schemas.openxmlformats.org/officeDocument/2006/math">
                    <m:d>
                      <m:dPr>
                        <m:begChr m:val="|"/>
                        <m:endChr m:val="〉"/>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𝑟</m:t>
                        </m:r>
                      </m:e>
                    </m:d>
                    <m:d>
                      <m:dPr>
                        <m:begChr m:val="|"/>
                        <m:endChr m:val="〉"/>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𝑏</m:t>
                        </m:r>
                      </m:e>
                    </m:d>
                    <m:d>
                      <m:dPr>
                        <m:begChr m:val="|"/>
                        <m:endChr m:val="〉"/>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𝑔</m:t>
                        </m:r>
                      </m:e>
                    </m:d>
                    <m:r>
                      <a:rPr lang="en-US" altLang="zh-CN" sz="2000" b="0" i="0" smtClean="0">
                        <a:solidFill>
                          <a:srgbClr val="0000CC"/>
                        </a:solidFill>
                        <a:latin typeface="Cambria Math" panose="02040503050406030204" pitchFamily="18" charset="0"/>
                      </a:rPr>
                      <m:t> </m:t>
                    </m:r>
                  </m:oMath>
                </a14:m>
                <a:r>
                  <a:rPr lang="zh-CN" altLang="en-US" sz="2000" dirty="0">
                    <a:solidFill>
                      <a:srgbClr val="0000CC"/>
                    </a:solidFill>
                  </a:rPr>
                  <a:t> </a:t>
                </a:r>
                <a:r>
                  <a:rPr lang="en-US" altLang="zh-CN" sz="2000" dirty="0">
                    <a:solidFill>
                      <a:srgbClr val="0000CC"/>
                    </a:solidFill>
                  </a:rPr>
                  <a:t>under the infinitesimal transformation: </a:t>
                </a:r>
              </a:p>
              <a:p>
                <a:pPr>
                  <a:spcBef>
                    <a:spcPts val="600"/>
                  </a:spcBef>
                  <a:spcAft>
                    <a:spcPts val="600"/>
                  </a:spcAft>
                </a:pPr>
                <a14:m>
                  <m:oMathPara xmlns:m="http://schemas.openxmlformats.org/officeDocument/2006/math">
                    <m:oMathParaPr>
                      <m:jc m:val="centerGroup"/>
                    </m:oMathParaPr>
                    <m:oMath xmlns:m="http://schemas.openxmlformats.org/officeDocument/2006/math">
                      <m:r>
                        <a:rPr lang="en-US" altLang="zh-CN" sz="2000" b="0" i="1" smtClean="0">
                          <a:solidFill>
                            <a:srgbClr val="0000CC"/>
                          </a:solidFill>
                          <a:latin typeface="Cambria Math" panose="02040503050406030204" pitchFamily="18" charset="0"/>
                        </a:rPr>
                        <m:t>𝑈</m:t>
                      </m:r>
                      <m:r>
                        <a:rPr lang="en-US" altLang="zh-CN" sz="2000" b="0" i="1" smtClean="0">
                          <a:solidFill>
                            <a:srgbClr val="0000CC"/>
                          </a:solidFill>
                          <a:latin typeface="Cambria Math" panose="02040503050406030204" pitchFamily="18" charset="0"/>
                        </a:rPr>
                        <m:t>=</m:t>
                      </m:r>
                      <m:func>
                        <m:funcPr>
                          <m:ctrlPr>
                            <a:rPr lang="en-US" altLang="zh-CN" sz="2000" b="0" i="1" smtClean="0">
                              <a:solidFill>
                                <a:srgbClr val="0000CC"/>
                              </a:solidFill>
                              <a:latin typeface="Cambria Math" panose="02040503050406030204" pitchFamily="18" charset="0"/>
                            </a:rPr>
                          </m:ctrlPr>
                        </m:funcPr>
                        <m:fName>
                          <m:r>
                            <m:rPr>
                              <m:sty m:val="p"/>
                            </m:rPr>
                            <a:rPr lang="en-US" altLang="zh-CN" sz="2000" b="0" i="0" smtClean="0">
                              <a:solidFill>
                                <a:srgbClr val="0000CC"/>
                              </a:solidFill>
                              <a:latin typeface="Cambria Math" panose="02040503050406030204" pitchFamily="18" charset="0"/>
                            </a:rPr>
                            <m:t>exp</m:t>
                          </m:r>
                        </m:fName>
                        <m:e>
                          <m:d>
                            <m:dPr>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𝑖</m:t>
                              </m:r>
                              <m:r>
                                <a:rPr lang="en-US" altLang="zh-CN" sz="2000" b="0" i="1" smtClean="0">
                                  <a:solidFill>
                                    <a:srgbClr val="0000CC"/>
                                  </a:solidFill>
                                  <a:latin typeface="Cambria Math" panose="02040503050406030204" pitchFamily="18" charset="0"/>
                                </a:rPr>
                                <m:t>𝛼</m:t>
                              </m:r>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𝜆</m:t>
                                  </m:r>
                                </m:e>
                                <m:sub>
                                  <m:r>
                                    <a:rPr lang="en-US" altLang="zh-CN" sz="2000" b="0" i="1" smtClean="0">
                                      <a:solidFill>
                                        <a:srgbClr val="0000CC"/>
                                      </a:solidFill>
                                      <a:latin typeface="Cambria Math" panose="02040503050406030204" pitchFamily="18" charset="0"/>
                                    </a:rPr>
                                    <m:t>1</m:t>
                                  </m:r>
                                </m:sub>
                              </m:sSub>
                            </m:e>
                          </m:d>
                        </m:e>
                      </m:func>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1</m:t>
                      </m:r>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𝑖</m:t>
                      </m:r>
                      <m:r>
                        <a:rPr lang="en-US" altLang="zh-CN" sz="2000" b="0" i="1" smtClean="0">
                          <a:solidFill>
                            <a:srgbClr val="0000CC"/>
                          </a:solidFill>
                          <a:latin typeface="Cambria Math" panose="02040503050406030204" pitchFamily="18" charset="0"/>
                        </a:rPr>
                        <m:t>𝛼</m:t>
                      </m:r>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𝜆</m:t>
                          </m:r>
                        </m:e>
                        <m:sub>
                          <m:r>
                            <a:rPr lang="en-US" altLang="zh-CN" sz="2000" b="0" i="1" smtClean="0">
                              <a:solidFill>
                                <a:srgbClr val="0000CC"/>
                              </a:solidFill>
                              <a:latin typeface="Cambria Math" panose="02040503050406030204" pitchFamily="18" charset="0"/>
                            </a:rPr>
                            <m:t>1</m:t>
                          </m:r>
                        </m:sub>
                      </m:sSub>
                    </m:oMath>
                  </m:oMathPara>
                </a14:m>
                <a:endParaRPr lang="en-US" altLang="zh-CN" sz="2000" dirty="0">
                  <a:solidFill>
                    <a:srgbClr val="0000CC"/>
                  </a:solidFill>
                </a:endParaRPr>
              </a:p>
              <a:p>
                <a:pPr>
                  <a:spcBef>
                    <a:spcPts val="600"/>
                  </a:spcBef>
                  <a:spcAft>
                    <a:spcPts val="600"/>
                  </a:spcAft>
                </a:pPr>
                <a:r>
                  <a:rPr lang="en-US" altLang="zh-CN" sz="2000" dirty="0">
                    <a:solidFill>
                      <a:srgbClr val="0000CC"/>
                    </a:solidFill>
                  </a:rPr>
                  <a:t>We have </a:t>
                </a:r>
              </a:p>
              <a:p>
                <a:pPr>
                  <a:spcBef>
                    <a:spcPts val="600"/>
                  </a:spcBef>
                  <a:spcAft>
                    <a:spcPts val="600"/>
                  </a:spcAft>
                </a:pPr>
                <a14:m>
                  <m:oMath xmlns:m="http://schemas.openxmlformats.org/officeDocument/2006/math">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𝑟</m:t>
                        </m:r>
                      </m:e>
                    </m:d>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𝑏</m:t>
                        </m:r>
                      </m:e>
                    </m:d>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𝑔</m:t>
                        </m:r>
                      </m:e>
                    </m:d>
                    <m:r>
                      <a:rPr lang="en-US" altLang="zh-CN" sz="2000" b="0" i="1" smtClean="0">
                        <a:solidFill>
                          <a:srgbClr val="0000CC"/>
                        </a:solidFill>
                        <a:latin typeface="Cambria Math" panose="02040503050406030204" pitchFamily="18" charset="0"/>
                      </a:rPr>
                      <m:t>→</m:t>
                    </m:r>
                    <m:d>
                      <m:dPr>
                        <m:endChr m:val="〉"/>
                        <m:ctrlPr>
                          <a:rPr lang="en-US" altLang="zh-CN" sz="2000" b="0" i="1" smtClean="0">
                            <a:solidFill>
                              <a:srgbClr val="0000CC"/>
                            </a:solidFill>
                            <a:latin typeface="Cambria Math" panose="02040503050406030204" pitchFamily="18" charset="0"/>
                          </a:rPr>
                        </m:ctrlPr>
                      </m:dPr>
                      <m:e>
                        <m:d>
                          <m:dPr>
                            <m:begChr m:val="|"/>
                            <m:endChr m:val="〉"/>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𝑟</m:t>
                            </m:r>
                          </m:e>
                        </m:d>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𝑖</m:t>
                        </m:r>
                        <m:r>
                          <a:rPr lang="en-US" altLang="zh-CN" sz="2000" b="0" i="1" smtClean="0">
                            <a:solidFill>
                              <a:srgbClr val="0000CC"/>
                            </a:solidFill>
                            <a:latin typeface="Cambria Math" panose="02040503050406030204" pitchFamily="18" charset="0"/>
                          </a:rPr>
                          <m:t>𝛼</m:t>
                        </m:r>
                      </m:e>
                      <m:e>
                        <m:r>
                          <a:rPr lang="en-US" altLang="zh-CN" sz="2000" b="0" i="1" smtClean="0">
                            <a:solidFill>
                              <a:srgbClr val="0000CC"/>
                            </a:solidFill>
                            <a:latin typeface="Cambria Math" panose="02040503050406030204" pitchFamily="18" charset="0"/>
                          </a:rPr>
                          <m:t>𝑏</m:t>
                        </m:r>
                      </m:e>
                    </m:d>
                    <m:r>
                      <a:rPr lang="en-US" altLang="zh-CN" sz="2000" b="0" i="1" smtClean="0">
                        <a:solidFill>
                          <a:srgbClr val="0000CC"/>
                        </a:solidFill>
                        <a:latin typeface="Cambria Math" panose="02040503050406030204" pitchFamily="18" charset="0"/>
                      </a:rPr>
                      <m:t>)</m:t>
                    </m:r>
                    <m:d>
                      <m:dPr>
                        <m:ctrlPr>
                          <a:rPr lang="en-US" altLang="zh-CN" sz="2000" b="0" i="1" smtClean="0">
                            <a:solidFill>
                              <a:srgbClr val="0000CC"/>
                            </a:solidFill>
                            <a:latin typeface="Cambria Math" panose="02040503050406030204" pitchFamily="18" charset="0"/>
                          </a:rPr>
                        </m:ctrlPr>
                      </m:dPr>
                      <m:e>
                        <m:d>
                          <m:dPr>
                            <m:begChr m:val="|"/>
                            <m:endChr m:val="〉"/>
                            <m:ctrlPr>
                              <a:rPr lang="en-US" altLang="zh-CN" sz="2000" i="1">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𝑏</m:t>
                            </m:r>
                          </m:e>
                        </m:d>
                        <m:r>
                          <a:rPr lang="en-US" altLang="zh-CN" sz="2000" i="1">
                            <a:solidFill>
                              <a:srgbClr val="0000CC"/>
                            </a:solidFill>
                            <a:latin typeface="Cambria Math" panose="02040503050406030204" pitchFamily="18" charset="0"/>
                          </a:rPr>
                          <m:t>+</m:t>
                        </m:r>
                        <m:r>
                          <a:rPr lang="en-US" altLang="zh-CN" sz="2000" i="1">
                            <a:solidFill>
                              <a:srgbClr val="0000CC"/>
                            </a:solidFill>
                            <a:latin typeface="Cambria Math" panose="02040503050406030204" pitchFamily="18" charset="0"/>
                          </a:rPr>
                          <m:t>𝑖</m:t>
                        </m:r>
                        <m:r>
                          <a:rPr lang="en-US" altLang="zh-CN" sz="2000" i="1">
                            <a:solidFill>
                              <a:srgbClr val="0000CC"/>
                            </a:solidFill>
                            <a:latin typeface="Cambria Math" panose="02040503050406030204" pitchFamily="18" charset="0"/>
                          </a:rPr>
                          <m:t>𝛼</m:t>
                        </m:r>
                        <m:d>
                          <m:dPr>
                            <m:begChr m:val="|"/>
                            <m:endChr m:val="〉"/>
                            <m:ctrlPr>
                              <a:rPr lang="en-US" altLang="zh-CN" sz="2000" i="1">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𝑟</m:t>
                            </m:r>
                          </m:e>
                        </m:d>
                      </m:e>
                    </m:d>
                    <m:d>
                      <m:dPr>
                        <m:begChr m:val="|"/>
                        <m:endChr m:val="〉"/>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𝑔</m:t>
                        </m:r>
                      </m:e>
                    </m:d>
                  </m:oMath>
                </a14:m>
                <a:r>
                  <a:rPr lang="en-US" altLang="zh-CN" sz="2000" b="0" i="1" dirty="0">
                    <a:solidFill>
                      <a:srgbClr val="0000CC"/>
                    </a:solidFill>
                    <a:latin typeface="Cambria Math" panose="02040503050406030204" pitchFamily="18" charset="0"/>
                  </a:rPr>
                  <a:t> </a:t>
                </a:r>
              </a:p>
              <a:p>
                <a:pPr>
                  <a:spcBef>
                    <a:spcPts val="600"/>
                  </a:spcBef>
                  <a:spcAft>
                    <a:spcPts val="600"/>
                  </a:spcAft>
                </a:pPr>
                <a14:m>
                  <m:oMath xmlns:m="http://schemas.openxmlformats.org/officeDocument/2006/math">
                    <m:r>
                      <a:rPr lang="en-US" altLang="zh-CN" sz="2000" b="0" i="1" smtClean="0">
                        <a:solidFill>
                          <a:srgbClr val="0000CC"/>
                        </a:solidFill>
                        <a:latin typeface="Cambria Math" panose="02040503050406030204" pitchFamily="18" charset="0"/>
                      </a:rPr>
                      <m:t>=</m:t>
                    </m:r>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𝑟</m:t>
                        </m:r>
                      </m:e>
                    </m:d>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𝑏</m:t>
                        </m:r>
                      </m:e>
                    </m:d>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𝑔</m:t>
                        </m:r>
                      </m:e>
                    </m:d>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𝑖</m:t>
                    </m:r>
                    <m:r>
                      <a:rPr lang="en-US" altLang="zh-CN" sz="2000" b="0" i="1" smtClean="0">
                        <a:solidFill>
                          <a:srgbClr val="0000CC"/>
                        </a:solidFill>
                        <a:latin typeface="Cambria Math" panose="02040503050406030204" pitchFamily="18" charset="0"/>
                      </a:rPr>
                      <m:t>𝛼</m:t>
                    </m:r>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𝑏</m:t>
                        </m:r>
                      </m:e>
                    </m:d>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𝑏</m:t>
                        </m:r>
                      </m:e>
                    </m:d>
                    <m:d>
                      <m:dPr>
                        <m:begChr m:val="|"/>
                        <m:endChr m:val="〉"/>
                        <m:ctrlPr>
                          <a:rPr lang="en-US" altLang="zh-CN" sz="2000" i="1">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𝑔</m:t>
                        </m:r>
                      </m:e>
                    </m:d>
                    <m:r>
                      <a:rPr lang="en-US" altLang="zh-CN" sz="2000" b="0" i="1" smtClean="0">
                        <a:solidFill>
                          <a:srgbClr val="0000CC"/>
                        </a:solidFill>
                        <a:latin typeface="Cambria Math" panose="02040503050406030204" pitchFamily="18" charset="0"/>
                      </a:rPr>
                      <m:t>+</m:t>
                    </m:r>
                    <m:r>
                      <a:rPr lang="en-US" altLang="zh-CN" sz="2000" i="1">
                        <a:solidFill>
                          <a:srgbClr val="0000CC"/>
                        </a:solidFill>
                        <a:latin typeface="Cambria Math" panose="02040503050406030204" pitchFamily="18" charset="0"/>
                      </a:rPr>
                      <m:t>𝑖</m:t>
                    </m:r>
                    <m:r>
                      <a:rPr lang="en-US" altLang="zh-CN" sz="2000" i="1">
                        <a:solidFill>
                          <a:srgbClr val="0000CC"/>
                        </a:solidFill>
                        <a:latin typeface="Cambria Math" panose="02040503050406030204" pitchFamily="18" charset="0"/>
                      </a:rPr>
                      <m:t>𝛼</m:t>
                    </m:r>
                    <m:d>
                      <m:dPr>
                        <m:begChr m:val="|"/>
                        <m:endChr m:val="〉"/>
                        <m:ctrlPr>
                          <a:rPr lang="en-US" altLang="zh-CN" sz="2000" i="1">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𝑟</m:t>
                        </m:r>
                      </m:e>
                    </m:d>
                    <m:d>
                      <m:dPr>
                        <m:begChr m:val="|"/>
                        <m:endChr m:val="〉"/>
                        <m:ctrlPr>
                          <a:rPr lang="en-US" altLang="zh-CN" sz="2000" i="1">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𝑟</m:t>
                        </m:r>
                      </m:e>
                    </m:d>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𝑔</m:t>
                        </m:r>
                      </m:e>
                    </m:d>
                  </m:oMath>
                </a14:m>
                <a:r>
                  <a:rPr lang="en-US" altLang="zh-CN" sz="2000" i="1" dirty="0">
                    <a:solidFill>
                      <a:srgbClr val="0000CC"/>
                    </a:solidFill>
                    <a:latin typeface="Cambria Math" panose="02040503050406030204" pitchFamily="18" charset="0"/>
                  </a:rPr>
                  <a:t> </a:t>
                </a:r>
              </a:p>
              <a:p>
                <a:pPr>
                  <a:spcBef>
                    <a:spcPts val="600"/>
                  </a:spcBef>
                  <a:spcAft>
                    <a:spcPts val="600"/>
                  </a:spcAft>
                </a:pPr>
                <a14:m>
                  <m:oMath xmlns:m="http://schemas.openxmlformats.org/officeDocument/2006/math">
                    <m:r>
                      <a:rPr lang="en-US" altLang="zh-CN" sz="2000" b="0" i="1" smtClean="0">
                        <a:solidFill>
                          <a:srgbClr val="0000CC"/>
                        </a:solidFill>
                        <a:latin typeface="Cambria Math" panose="02040503050406030204" pitchFamily="18" charset="0"/>
                      </a:rPr>
                      <m:t>≠</m:t>
                    </m:r>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𝑟</m:t>
                        </m:r>
                      </m:e>
                    </m:d>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𝑏</m:t>
                        </m:r>
                      </m:e>
                    </m:d>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𝑔</m:t>
                        </m:r>
                      </m:e>
                    </m:d>
                  </m:oMath>
                </a14:m>
                <a:r>
                  <a:rPr lang="en-US" altLang="zh-CN" sz="2000" b="0" dirty="0">
                    <a:solidFill>
                      <a:srgbClr val="0000CC"/>
                    </a:solidFill>
                  </a:rPr>
                  <a:t> </a:t>
                </a:r>
              </a:p>
              <a:p>
                <a:pPr>
                  <a:spcBef>
                    <a:spcPts val="600"/>
                  </a:spcBef>
                  <a:spcAft>
                    <a:spcPts val="600"/>
                  </a:spcAft>
                </a:pPr>
                <a:r>
                  <a:rPr lang="en-US" altLang="zh-CN" sz="2000" b="1" dirty="0">
                    <a:solidFill>
                      <a:srgbClr val="0000CC"/>
                    </a:solidFill>
                  </a:rPr>
                  <a:t>An invariant state of three color sources (baryon made of three quarks) </a:t>
                </a:r>
                <a:r>
                  <a:rPr lang="en-US" altLang="zh-CN" sz="2000" dirty="0">
                    <a:solidFill>
                      <a:srgbClr val="0000CC"/>
                    </a:solidFill>
                  </a:rPr>
                  <a:t>can be obtained by constructing </a:t>
                </a:r>
              </a:p>
              <a:p>
                <a:pPr>
                  <a:spcBef>
                    <a:spcPts val="600"/>
                  </a:spcBef>
                  <a:spcAft>
                    <a:spcPts val="600"/>
                  </a:spcAft>
                </a:pPr>
                <a14:m>
                  <m:oMath xmlns:m="http://schemas.openxmlformats.org/officeDocument/2006/math">
                    <m:d>
                      <m:dPr>
                        <m:begChr m:val="|"/>
                        <m:endChr m:val="〉"/>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𝐵</m:t>
                        </m:r>
                      </m:e>
                    </m:d>
                    <m:r>
                      <a:rPr lang="en-US" altLang="zh-CN" sz="2000" b="0" i="1" smtClean="0">
                        <a:solidFill>
                          <a:srgbClr val="0000CC"/>
                        </a:solidFill>
                        <a:latin typeface="Cambria Math" panose="02040503050406030204" pitchFamily="18" charset="0"/>
                      </a:rPr>
                      <m:t>=</m:t>
                    </m:r>
                    <m:f>
                      <m:fPr>
                        <m:ctrlPr>
                          <a:rPr lang="en-US" altLang="zh-CN" sz="2000" b="0" i="1" smtClean="0">
                            <a:solidFill>
                              <a:srgbClr val="0000CC"/>
                            </a:solidFill>
                            <a:latin typeface="Cambria Math" panose="02040503050406030204" pitchFamily="18" charset="0"/>
                          </a:rPr>
                        </m:ctrlPr>
                      </m:fPr>
                      <m:num>
                        <m:r>
                          <a:rPr lang="en-US" altLang="zh-CN" sz="2000" b="0" i="1" smtClean="0">
                            <a:solidFill>
                              <a:srgbClr val="0000CC"/>
                            </a:solidFill>
                            <a:latin typeface="Cambria Math" panose="02040503050406030204" pitchFamily="18" charset="0"/>
                          </a:rPr>
                          <m:t>1</m:t>
                        </m:r>
                      </m:num>
                      <m:den>
                        <m:rad>
                          <m:radPr>
                            <m:degHide m:val="on"/>
                            <m:ctrlPr>
                              <a:rPr lang="en-US" altLang="zh-CN" sz="2000" b="0" i="1" smtClean="0">
                                <a:solidFill>
                                  <a:srgbClr val="0000CC"/>
                                </a:solidFill>
                                <a:latin typeface="Cambria Math" panose="02040503050406030204" pitchFamily="18" charset="0"/>
                              </a:rPr>
                            </m:ctrlPr>
                          </m:radPr>
                          <m:deg/>
                          <m:e>
                            <m:r>
                              <a:rPr lang="en-US" altLang="zh-CN" sz="2000" b="0" i="1" smtClean="0">
                                <a:solidFill>
                                  <a:srgbClr val="0000CC"/>
                                </a:solidFill>
                                <a:latin typeface="Cambria Math" panose="02040503050406030204" pitchFamily="18" charset="0"/>
                              </a:rPr>
                              <m:t>6</m:t>
                            </m:r>
                          </m:e>
                        </m:rad>
                      </m:den>
                    </m:f>
                    <m:nary>
                      <m:naryPr>
                        <m:chr m:val="∑"/>
                        <m:supHide m:val="on"/>
                        <m:ctrlPr>
                          <a:rPr lang="en-US" altLang="zh-CN" sz="2000" b="0" i="1" smtClean="0">
                            <a:solidFill>
                              <a:srgbClr val="0000CC"/>
                            </a:solidFill>
                            <a:latin typeface="Cambria Math" panose="02040503050406030204" pitchFamily="18" charset="0"/>
                          </a:rPr>
                        </m:ctrlPr>
                      </m:naryPr>
                      <m:sub>
                        <m:r>
                          <a:rPr lang="en-US" altLang="zh-CN" sz="2000" b="0" i="1" smtClean="0">
                            <a:solidFill>
                              <a:srgbClr val="0000CC"/>
                            </a:solidFill>
                            <a:latin typeface="Cambria Math" panose="02040503050406030204" pitchFamily="18" charset="0"/>
                          </a:rPr>
                          <m:t>𝑖𝑗𝑘</m:t>
                        </m:r>
                      </m:sub>
                      <m:sup/>
                      <m:e>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𝜖</m:t>
                            </m:r>
                          </m:e>
                          <m:sub>
                            <m:r>
                              <a:rPr lang="en-US" altLang="zh-CN" sz="2000" b="0" i="1" smtClean="0">
                                <a:solidFill>
                                  <a:srgbClr val="0000CC"/>
                                </a:solidFill>
                                <a:latin typeface="Cambria Math" panose="02040503050406030204" pitchFamily="18" charset="0"/>
                              </a:rPr>
                              <m:t>𝑖𝑗𝑘</m:t>
                            </m:r>
                          </m:sub>
                        </m:sSub>
                        <m:d>
                          <m:dPr>
                            <m:begChr m:val="|"/>
                            <m:endChr m:val="〉"/>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𝑖</m:t>
                            </m:r>
                          </m:e>
                        </m:d>
                        <m:d>
                          <m:dPr>
                            <m:begChr m:val="|"/>
                            <m:endChr m:val="〉"/>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𝑗</m:t>
                            </m:r>
                          </m:e>
                        </m:d>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𝑘</m:t>
                        </m:r>
                        <m:r>
                          <a:rPr lang="en-US" altLang="zh-CN" sz="2000" b="0" i="1" smtClean="0">
                            <a:solidFill>
                              <a:srgbClr val="0000CC"/>
                            </a:solidFill>
                            <a:latin typeface="Cambria Math" panose="02040503050406030204" pitchFamily="18" charset="0"/>
                          </a:rPr>
                          <m:t>〉</m:t>
                        </m:r>
                      </m:e>
                    </m:nary>
                  </m:oMath>
                </a14:m>
                <a:r>
                  <a:rPr lang="en-US" altLang="zh-CN" sz="2000" b="0" dirty="0">
                    <a:solidFill>
                      <a:srgbClr val="0000CC"/>
                    </a:solidFill>
                  </a:rPr>
                  <a:t> </a:t>
                </a:r>
              </a:p>
              <a:p>
                <a:pPr>
                  <a:spcBef>
                    <a:spcPts val="600"/>
                  </a:spcBef>
                  <a:spcAft>
                    <a:spcPts val="600"/>
                  </a:spcAft>
                </a:pPr>
                <a:r>
                  <a:rPr lang="zh-CN" altLang="en-US" sz="2000" dirty="0">
                    <a:solidFill>
                      <a:srgbClr val="0000CC"/>
                    </a:solidFill>
                  </a:rPr>
                  <a:t> </a:t>
                </a:r>
                <a14:m>
                  <m:oMath xmlns:m="http://schemas.openxmlformats.org/officeDocument/2006/math">
                    <m:r>
                      <a:rPr lang="en-US" altLang="zh-CN" sz="2000" b="0" i="1" smtClean="0">
                        <a:solidFill>
                          <a:srgbClr val="0000CC"/>
                        </a:solidFill>
                        <a:latin typeface="Cambria Math" panose="02040503050406030204" pitchFamily="18" charset="0"/>
                      </a:rPr>
                      <m:t>=</m:t>
                    </m:r>
                    <m:f>
                      <m:fPr>
                        <m:ctrlPr>
                          <a:rPr lang="en-US" altLang="zh-CN" sz="2000" i="1">
                            <a:solidFill>
                              <a:srgbClr val="0000CC"/>
                            </a:solidFill>
                            <a:latin typeface="Cambria Math" panose="02040503050406030204" pitchFamily="18" charset="0"/>
                          </a:rPr>
                        </m:ctrlPr>
                      </m:fPr>
                      <m:num>
                        <m:r>
                          <a:rPr lang="en-US" altLang="zh-CN" sz="2000" i="1">
                            <a:solidFill>
                              <a:srgbClr val="0000CC"/>
                            </a:solidFill>
                            <a:latin typeface="Cambria Math" panose="02040503050406030204" pitchFamily="18" charset="0"/>
                          </a:rPr>
                          <m:t>1</m:t>
                        </m:r>
                      </m:num>
                      <m:den>
                        <m:rad>
                          <m:radPr>
                            <m:degHide m:val="on"/>
                            <m:ctrlPr>
                              <a:rPr lang="en-US" altLang="zh-CN" sz="2000" i="1">
                                <a:solidFill>
                                  <a:srgbClr val="0000CC"/>
                                </a:solidFill>
                                <a:latin typeface="Cambria Math" panose="02040503050406030204" pitchFamily="18" charset="0"/>
                              </a:rPr>
                            </m:ctrlPr>
                          </m:radPr>
                          <m:deg/>
                          <m:e>
                            <m:r>
                              <a:rPr lang="en-US" altLang="zh-CN" sz="2000" i="1">
                                <a:solidFill>
                                  <a:srgbClr val="0000CC"/>
                                </a:solidFill>
                                <a:latin typeface="Cambria Math" panose="02040503050406030204" pitchFamily="18" charset="0"/>
                              </a:rPr>
                              <m:t>6</m:t>
                            </m:r>
                          </m:e>
                        </m:rad>
                      </m:den>
                    </m:f>
                    <m:r>
                      <a:rPr lang="en-US" altLang="zh-CN" sz="2000" b="0" i="1" smtClean="0">
                        <a:solidFill>
                          <a:srgbClr val="0000CC"/>
                        </a:solidFill>
                        <a:latin typeface="Cambria Math" panose="02040503050406030204" pitchFamily="18" charset="0"/>
                      </a:rPr>
                      <m:t>[</m:t>
                    </m:r>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𝑟</m:t>
                        </m:r>
                      </m:e>
                    </m:d>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𝑏</m:t>
                        </m:r>
                      </m:e>
                    </m:d>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𝑔</m:t>
                        </m:r>
                      </m:e>
                    </m:d>
                    <m:r>
                      <a:rPr lang="en-US" altLang="zh-CN" sz="2000" b="0" i="1" smtClean="0">
                        <a:solidFill>
                          <a:srgbClr val="0000CC"/>
                        </a:solidFill>
                        <a:latin typeface="Cambria Math" panose="02040503050406030204" pitchFamily="18" charset="0"/>
                      </a:rPr>
                      <m:t>+</m:t>
                    </m:r>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𝑔</m:t>
                        </m:r>
                      </m:e>
                    </m:d>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𝑟</m:t>
                        </m:r>
                      </m:e>
                    </m:d>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𝑏</m:t>
                        </m:r>
                      </m:e>
                    </m:d>
                    <m:r>
                      <a:rPr lang="en-US" altLang="zh-CN" sz="2000" b="0" i="1" smtClean="0">
                        <a:solidFill>
                          <a:srgbClr val="0000CC"/>
                        </a:solidFill>
                        <a:latin typeface="Cambria Math" panose="02040503050406030204" pitchFamily="18" charset="0"/>
                      </a:rPr>
                      <m:t>+</m:t>
                    </m:r>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𝑏</m:t>
                        </m:r>
                      </m:e>
                    </m:d>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𝑔</m:t>
                        </m:r>
                      </m:e>
                    </m:d>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𝑟</m:t>
                        </m:r>
                      </m:e>
                    </m:d>
                    <m:r>
                      <a:rPr lang="en-US" altLang="zh-CN" sz="2000" b="0" i="1" smtClean="0">
                        <a:solidFill>
                          <a:srgbClr val="0000CC"/>
                        </a:solidFill>
                        <a:latin typeface="Cambria Math" panose="02040503050406030204" pitchFamily="18" charset="0"/>
                      </a:rPr>
                      <m:t>−</m:t>
                    </m:r>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𝑏</m:t>
                        </m:r>
                      </m:e>
                    </m:d>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𝑟</m:t>
                        </m:r>
                      </m:e>
                    </m:d>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𝑔</m:t>
                        </m:r>
                      </m:e>
                    </m:d>
                    <m:r>
                      <a:rPr lang="en-US" altLang="zh-CN" sz="2000" b="0" i="1" smtClean="0">
                        <a:solidFill>
                          <a:srgbClr val="0000CC"/>
                        </a:solidFill>
                        <a:latin typeface="Cambria Math" panose="02040503050406030204" pitchFamily="18" charset="0"/>
                      </a:rPr>
                      <m:t>−</m:t>
                    </m:r>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𝑟</m:t>
                        </m:r>
                      </m:e>
                    </m:d>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𝑔</m:t>
                        </m:r>
                      </m:e>
                    </m:d>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𝑏</m:t>
                        </m:r>
                      </m:e>
                    </m:d>
                    <m:r>
                      <a:rPr lang="en-US" altLang="zh-CN" sz="2000" b="0" i="1" smtClean="0">
                        <a:solidFill>
                          <a:srgbClr val="0000CC"/>
                        </a:solidFill>
                        <a:latin typeface="Cambria Math" panose="02040503050406030204" pitchFamily="18" charset="0"/>
                      </a:rPr>
                      <m:t>−</m:t>
                    </m:r>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𝑔</m:t>
                        </m:r>
                      </m:e>
                    </m:d>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𝑏</m:t>
                        </m:r>
                      </m:e>
                    </m:d>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𝑟</m:t>
                        </m:r>
                      </m:e>
                    </m:d>
                    <m:r>
                      <a:rPr lang="en-US" altLang="zh-CN" sz="2000" b="0" i="1" smtClean="0">
                        <a:solidFill>
                          <a:srgbClr val="0000CC"/>
                        </a:solidFill>
                        <a:latin typeface="Cambria Math" panose="02040503050406030204" pitchFamily="18" charset="0"/>
                      </a:rPr>
                      <m:t>]</m:t>
                    </m:r>
                  </m:oMath>
                </a14:m>
                <a:endParaRPr lang="zh-CN" altLang="en-US" sz="2000" dirty="0">
                  <a:solidFill>
                    <a:srgbClr val="0000CC"/>
                  </a:solidFill>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839417" y="908720"/>
                <a:ext cx="10657184" cy="4617290"/>
              </a:xfrm>
              <a:prstGeom prst="rect">
                <a:avLst/>
              </a:prstGeom>
              <a:blipFill>
                <a:blip r:embed="rId2"/>
                <a:stretch>
                  <a:fillRect l="-629" t="-528" r="-1144" b="-264"/>
                </a:stretch>
              </a:blipFill>
            </p:spPr>
            <p:txBody>
              <a:bodyPr/>
              <a:lstStyle/>
              <a:p>
                <a:r>
                  <a:rPr lang="zh-CN" altLang="en-US">
                    <a:noFill/>
                  </a:rPr>
                  <a:t> </a:t>
                </a:r>
              </a:p>
            </p:txBody>
          </p:sp>
        </mc:Fallback>
      </mc:AlternateContent>
      <p:sp>
        <p:nvSpPr>
          <p:cNvPr id="4" name="文本框 3"/>
          <p:cNvSpPr txBox="1"/>
          <p:nvPr/>
        </p:nvSpPr>
        <p:spPr>
          <a:xfrm>
            <a:off x="839416" y="332656"/>
            <a:ext cx="3546164" cy="400110"/>
          </a:xfrm>
          <a:prstGeom prst="rect">
            <a:avLst/>
          </a:prstGeom>
          <a:noFill/>
        </p:spPr>
        <p:txBody>
          <a:bodyPr wrap="none" rtlCol="0">
            <a:spAutoFit/>
          </a:bodyPr>
          <a:lstStyle/>
          <a:p>
            <a:r>
              <a:rPr lang="en-US" altLang="zh-CN" sz="2000" b="1" dirty="0">
                <a:solidFill>
                  <a:srgbClr val="0000CC"/>
                </a:solidFill>
              </a:rPr>
              <a:t>The color states of hadrons</a:t>
            </a:r>
            <a:endParaRPr lang="zh-CN" altLang="en-US" sz="2000" b="1" dirty="0">
              <a:solidFill>
                <a:srgbClr val="0000CC"/>
              </a:solidFill>
            </a:endParaRPr>
          </a:p>
        </p:txBody>
      </p:sp>
    </p:spTree>
    <p:extLst>
      <p:ext uri="{BB962C8B-B14F-4D97-AF65-F5344CB8AC3E}">
        <p14:creationId xmlns:p14="http://schemas.microsoft.com/office/powerpoint/2010/main" val="367610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37</a:t>
            </a:fld>
            <a:endParaRPr lang="en-US" altLang="zh-CN">
              <a:solidFill>
                <a:srgbClr val="000000"/>
              </a:solidFill>
            </a:endParaRPr>
          </a:p>
        </p:txBody>
      </p:sp>
      <mc:AlternateContent xmlns:mc="http://schemas.openxmlformats.org/markup-compatibility/2006" xmlns:a14="http://schemas.microsoft.com/office/drawing/2010/main">
        <mc:Choice Requires="a14">
          <p:sp>
            <p:nvSpPr>
              <p:cNvPr id="3" name="矩形 2"/>
              <p:cNvSpPr/>
              <p:nvPr/>
            </p:nvSpPr>
            <p:spPr>
              <a:xfrm>
                <a:off x="767408" y="476672"/>
                <a:ext cx="10225136" cy="5267789"/>
              </a:xfrm>
              <a:prstGeom prst="rect">
                <a:avLst/>
              </a:prstGeom>
            </p:spPr>
            <p:txBody>
              <a:bodyPr wrap="square">
                <a:spAutoFit/>
              </a:bodyPr>
              <a:lstStyle/>
              <a:p>
                <a:pPr>
                  <a:spcBef>
                    <a:spcPts val="600"/>
                  </a:spcBef>
                  <a:spcAft>
                    <a:spcPts val="600"/>
                  </a:spcAft>
                </a:pPr>
                <a:r>
                  <a:rPr lang="en-US" altLang="zh-CN" sz="2000" b="1" dirty="0">
                    <a:solidFill>
                      <a:srgbClr val="0000CC"/>
                    </a:solidFill>
                  </a:rPr>
                  <a:t>An invariant state of color-anti-color sources (meson made of</a:t>
                </a:r>
                <a14:m>
                  <m:oMath xmlns:m="http://schemas.openxmlformats.org/officeDocument/2006/math">
                    <m:r>
                      <a:rPr lang="en-US" altLang="zh-CN" sz="2000" b="1" i="0" smtClean="0">
                        <a:solidFill>
                          <a:srgbClr val="0000CC"/>
                        </a:solidFill>
                        <a:latin typeface="Cambria Math" panose="02040503050406030204" pitchFamily="18" charset="0"/>
                      </a:rPr>
                      <m:t> </m:t>
                    </m:r>
                    <m:r>
                      <a:rPr lang="en-US" altLang="zh-CN" sz="2000" b="1" i="1" smtClean="0">
                        <a:solidFill>
                          <a:srgbClr val="0000CC"/>
                        </a:solidFill>
                        <a:latin typeface="Cambria Math" panose="02040503050406030204" pitchFamily="18" charset="0"/>
                      </a:rPr>
                      <m:t>𝒒</m:t>
                    </m:r>
                    <m:acc>
                      <m:accPr>
                        <m:chr m:val="̅"/>
                        <m:ctrlPr>
                          <a:rPr lang="en-US" altLang="zh-CN" sz="2000" b="1" i="1" smtClean="0">
                            <a:solidFill>
                              <a:srgbClr val="0000CC"/>
                            </a:solidFill>
                            <a:latin typeface="Cambria Math" panose="02040503050406030204" pitchFamily="18" charset="0"/>
                          </a:rPr>
                        </m:ctrlPr>
                      </m:accPr>
                      <m:e>
                        <m:r>
                          <a:rPr lang="en-US" altLang="zh-CN" sz="2000" b="1" i="1" smtClean="0">
                            <a:solidFill>
                              <a:srgbClr val="0000CC"/>
                            </a:solidFill>
                            <a:latin typeface="Cambria Math" panose="02040503050406030204" pitchFamily="18" charset="0"/>
                          </a:rPr>
                          <m:t>𝒒</m:t>
                        </m:r>
                      </m:e>
                    </m:acc>
                  </m:oMath>
                </a14:m>
                <a:r>
                  <a:rPr lang="en-US" altLang="zh-CN" sz="2000" b="1" dirty="0">
                    <a:solidFill>
                      <a:srgbClr val="0000CC"/>
                    </a:solidFill>
                  </a:rPr>
                  <a:t>)</a:t>
                </a:r>
              </a:p>
              <a:p>
                <a:pPr>
                  <a:spcBef>
                    <a:spcPts val="600"/>
                  </a:spcBef>
                  <a:spcAft>
                    <a:spcPts val="600"/>
                  </a:spcAft>
                </a:pPr>
                <a:r>
                  <a:rPr lang="en-US" altLang="zh-CN" sz="2000" dirty="0">
                    <a:solidFill>
                      <a:srgbClr val="0000CC"/>
                    </a:solidFill>
                  </a:rPr>
                  <a:t>The anti-color transforms as</a:t>
                </a:r>
              </a:p>
              <a:p>
                <a:pPr>
                  <a:spcBef>
                    <a:spcPts val="600"/>
                  </a:spcBef>
                  <a:spcAft>
                    <a:spcPts val="600"/>
                  </a:spcAft>
                </a:pPr>
                <a14:m>
                  <m:oMath xmlns:m="http://schemas.openxmlformats.org/officeDocument/2006/math">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𝑟</m:t>
                    </m:r>
                    <m:r>
                      <a:rPr lang="en-US" altLang="zh-CN" sz="2000" b="0" i="1" smtClean="0">
                        <a:solidFill>
                          <a:srgbClr val="0000CC"/>
                        </a:solidFill>
                        <a:latin typeface="Cambria Math" panose="02040503050406030204" pitchFamily="18" charset="0"/>
                      </a:rPr>
                      <m:t>|→〈</m:t>
                    </m:r>
                    <m:sSup>
                      <m:sSupPr>
                        <m:ctrlPr>
                          <a:rPr lang="en-US" altLang="zh-CN" sz="2000" b="0" i="1" smtClean="0">
                            <a:solidFill>
                              <a:srgbClr val="0000CC"/>
                            </a:solidFill>
                            <a:latin typeface="Cambria Math" panose="02040503050406030204" pitchFamily="18" charset="0"/>
                          </a:rPr>
                        </m:ctrlPr>
                      </m:sSupPr>
                      <m:e>
                        <m:r>
                          <a:rPr lang="en-US" altLang="zh-CN" sz="2000" b="0" i="1" smtClean="0">
                            <a:solidFill>
                              <a:srgbClr val="0000CC"/>
                            </a:solidFill>
                            <a:latin typeface="Cambria Math" panose="02040503050406030204" pitchFamily="18" charset="0"/>
                          </a:rPr>
                          <m:t>𝑟</m:t>
                        </m:r>
                      </m:e>
                      <m:sup>
                        <m:r>
                          <a:rPr lang="en-US" altLang="zh-CN" sz="2000" b="0" i="1" smtClean="0">
                            <a:solidFill>
                              <a:srgbClr val="0000CC"/>
                            </a:solidFill>
                            <a:latin typeface="Cambria Math" panose="02040503050406030204" pitchFamily="18" charset="0"/>
                          </a:rPr>
                          <m:t>′</m:t>
                        </m:r>
                      </m:sup>
                    </m:sSup>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𝑟</m:t>
                    </m:r>
                    <m:r>
                      <a:rPr lang="en-US" altLang="zh-CN" sz="2000" b="0" i="1" smtClean="0">
                        <a:solidFill>
                          <a:srgbClr val="0000CC"/>
                        </a:solidFill>
                        <a:latin typeface="Cambria Math" panose="02040503050406030204" pitchFamily="18" charset="0"/>
                      </a:rPr>
                      <m:t>|</m:t>
                    </m:r>
                    <m:sSup>
                      <m:sSupPr>
                        <m:ctrlPr>
                          <a:rPr lang="en-US" altLang="zh-CN" sz="2000" b="0" i="1" smtClean="0">
                            <a:solidFill>
                              <a:srgbClr val="0000CC"/>
                            </a:solidFill>
                            <a:latin typeface="Cambria Math" panose="02040503050406030204" pitchFamily="18" charset="0"/>
                          </a:rPr>
                        </m:ctrlPr>
                      </m:sSupPr>
                      <m:e>
                        <m:r>
                          <a:rPr lang="en-US" altLang="zh-CN" sz="2000" b="0" i="1" smtClean="0">
                            <a:solidFill>
                              <a:srgbClr val="0000CC"/>
                            </a:solidFill>
                            <a:latin typeface="Cambria Math" panose="02040503050406030204" pitchFamily="18" charset="0"/>
                          </a:rPr>
                          <m:t>𝑈</m:t>
                        </m:r>
                      </m:e>
                      <m:sup>
                        <m:r>
                          <a:rPr lang="en-US" altLang="zh-CN" sz="2000" b="0" i="1" smtClean="0">
                            <a:solidFill>
                              <a:srgbClr val="0000CC"/>
                            </a:solidFill>
                            <a:latin typeface="Cambria Math" panose="02040503050406030204" pitchFamily="18" charset="0"/>
                          </a:rPr>
                          <m:t>𝐻</m:t>
                        </m:r>
                      </m:sup>
                    </m:sSup>
                  </m:oMath>
                </a14:m>
                <a:r>
                  <a:rPr lang="en-US" altLang="zh-CN" sz="2000" dirty="0">
                    <a:solidFill>
                      <a:srgbClr val="0000CC"/>
                    </a:solidFill>
                  </a:rPr>
                  <a:t>,</a:t>
                </a:r>
              </a:p>
              <a:p>
                <a:pPr>
                  <a:spcBef>
                    <a:spcPts val="600"/>
                  </a:spcBef>
                  <a:spcAft>
                    <a:spcPts val="600"/>
                  </a:spcAft>
                </a:pPr>
                <a:r>
                  <a:rPr lang="en-US" altLang="zh-CN" sz="2000" dirty="0">
                    <a:solidFill>
                      <a:srgbClr val="0000CC"/>
                    </a:solidFill>
                  </a:rPr>
                  <a:t>where  </a:t>
                </a:r>
                <a14:m>
                  <m:oMath xmlns:m="http://schemas.openxmlformats.org/officeDocument/2006/math">
                    <m:sSup>
                      <m:sSupPr>
                        <m:ctrlPr>
                          <a:rPr lang="en-US" altLang="zh-CN" sz="2000" i="1">
                            <a:solidFill>
                              <a:srgbClr val="0000CC"/>
                            </a:solidFill>
                            <a:latin typeface="Cambria Math" panose="02040503050406030204" pitchFamily="18" charset="0"/>
                          </a:rPr>
                        </m:ctrlPr>
                      </m:sSupPr>
                      <m:e>
                        <m:r>
                          <a:rPr lang="en-US" altLang="zh-CN" sz="2000" i="1">
                            <a:solidFill>
                              <a:srgbClr val="0000CC"/>
                            </a:solidFill>
                            <a:latin typeface="Cambria Math" panose="02040503050406030204" pitchFamily="18" charset="0"/>
                          </a:rPr>
                          <m:t>𝑈</m:t>
                        </m:r>
                      </m:e>
                      <m:sup>
                        <m:r>
                          <a:rPr lang="en-US" altLang="zh-CN" sz="2000" i="1">
                            <a:solidFill>
                              <a:srgbClr val="0000CC"/>
                            </a:solidFill>
                            <a:latin typeface="Cambria Math" panose="02040503050406030204" pitchFamily="18" charset="0"/>
                          </a:rPr>
                          <m:t>𝐻</m:t>
                        </m:r>
                      </m:sup>
                    </m:sSup>
                  </m:oMath>
                </a14:m>
                <a:r>
                  <a:rPr lang="en-US" altLang="zh-CN" sz="2000" dirty="0">
                    <a:solidFill>
                      <a:srgbClr val="0000CC"/>
                    </a:solidFill>
                  </a:rPr>
                  <a:t> is the Hermitian matrix of </a:t>
                </a:r>
                <a14:m>
                  <m:oMath xmlns:m="http://schemas.openxmlformats.org/officeDocument/2006/math">
                    <m:r>
                      <a:rPr lang="en-US" altLang="zh-CN" sz="2000" b="0" i="1" smtClean="0">
                        <a:solidFill>
                          <a:srgbClr val="0000CC"/>
                        </a:solidFill>
                        <a:latin typeface="Cambria Math" panose="02040503050406030204" pitchFamily="18" charset="0"/>
                      </a:rPr>
                      <m:t>𝑈</m:t>
                    </m:r>
                  </m:oMath>
                </a14:m>
                <a:r>
                  <a:rPr lang="en-US" altLang="zh-CN" sz="2000" dirty="0">
                    <a:solidFill>
                      <a:srgbClr val="0000CC"/>
                    </a:solidFill>
                  </a:rPr>
                  <a:t>. </a:t>
                </a:r>
              </a:p>
              <a:p>
                <a:pPr>
                  <a:spcBef>
                    <a:spcPts val="600"/>
                  </a:spcBef>
                  <a:spcAft>
                    <a:spcPts val="600"/>
                  </a:spcAft>
                </a:pPr>
                <a:r>
                  <a:rPr lang="en-US" altLang="zh-CN" sz="2000" dirty="0">
                    <a:solidFill>
                      <a:srgbClr val="0000CC"/>
                    </a:solidFill>
                  </a:rPr>
                  <a:t>The meson color </a:t>
                </a:r>
                <a:r>
                  <a:rPr lang="en-US" altLang="zh-CN" sz="2000" dirty="0" err="1">
                    <a:solidFill>
                      <a:srgbClr val="0000CC"/>
                    </a:solidFill>
                  </a:rPr>
                  <a:t>wavefunction</a:t>
                </a:r>
                <a:r>
                  <a:rPr lang="en-US" altLang="zh-CN" sz="2000" dirty="0">
                    <a:solidFill>
                      <a:srgbClr val="0000CC"/>
                    </a:solidFill>
                  </a:rPr>
                  <a:t> can be expressed as: </a:t>
                </a:r>
                <a14:m>
                  <m:oMath xmlns:m="http://schemas.openxmlformats.org/officeDocument/2006/math">
                    <m:d>
                      <m:dPr>
                        <m:begChr m:val="|"/>
                        <m:endChr m:val="〉"/>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𝑟</m:t>
                        </m:r>
                      </m:e>
                    </m:d>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𝑟</m:t>
                    </m:r>
                    <m:r>
                      <a:rPr lang="en-US" altLang="zh-CN" sz="2000" b="0" i="1" smtClean="0">
                        <a:solidFill>
                          <a:srgbClr val="0000CC"/>
                        </a:solidFill>
                        <a:latin typeface="Cambria Math" panose="02040503050406030204" pitchFamily="18" charset="0"/>
                      </a:rPr>
                      <m:t>|</m:t>
                    </m:r>
                  </m:oMath>
                </a14:m>
                <a:endParaRPr lang="en-US" altLang="zh-CN" sz="2000" dirty="0">
                  <a:solidFill>
                    <a:srgbClr val="0000CC"/>
                  </a:solidFill>
                </a:endParaRPr>
              </a:p>
              <a:p>
                <a:pPr>
                  <a:spcBef>
                    <a:spcPts val="600"/>
                  </a:spcBef>
                  <a:spcAft>
                    <a:spcPts val="600"/>
                  </a:spcAft>
                </a:pPr>
                <a14:m>
                  <m:oMath xmlns:m="http://schemas.openxmlformats.org/officeDocument/2006/math">
                    <m:r>
                      <a:rPr lang="en-US" altLang="zh-CN" sz="2000" b="0" i="1" smtClean="0">
                        <a:solidFill>
                          <a:srgbClr val="0000CC"/>
                        </a:solidFill>
                        <a:latin typeface="Cambria Math" panose="02040503050406030204" pitchFamily="18" charset="0"/>
                      </a:rPr>
                      <m:t>→(</m:t>
                    </m:r>
                    <m:d>
                      <m:dPr>
                        <m:begChr m:val="|"/>
                        <m:endChr m:val="〉"/>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𝑟</m:t>
                        </m:r>
                      </m:e>
                    </m:d>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𝑖</m:t>
                    </m:r>
                    <m:r>
                      <a:rPr lang="en-US" altLang="zh-CN" sz="2000" b="0" i="1" smtClean="0">
                        <a:solidFill>
                          <a:srgbClr val="0000CC"/>
                        </a:solidFill>
                        <a:latin typeface="Cambria Math" panose="02040503050406030204" pitchFamily="18" charset="0"/>
                      </a:rPr>
                      <m:t>𝛼</m:t>
                    </m:r>
                    <m:d>
                      <m:dPr>
                        <m:begChr m:val="|"/>
                        <m:endChr m:val="〉"/>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𝑏</m:t>
                        </m:r>
                      </m:e>
                    </m:d>
                    <m:r>
                      <a:rPr lang="en-US" altLang="zh-CN" sz="2000" b="0" i="1" smtClean="0">
                        <a:solidFill>
                          <a:srgbClr val="0000CC"/>
                        </a:solidFill>
                        <a:latin typeface="Cambria Math" panose="02040503050406030204" pitchFamily="18" charset="0"/>
                      </a:rPr>
                      <m:t> )(〈</m:t>
                    </m:r>
                    <m:r>
                      <a:rPr lang="en-US" altLang="zh-CN" sz="2000" b="0" i="1" smtClean="0">
                        <a:solidFill>
                          <a:srgbClr val="0000CC"/>
                        </a:solidFill>
                        <a:latin typeface="Cambria Math" panose="02040503050406030204" pitchFamily="18" charset="0"/>
                      </a:rPr>
                      <m:t>𝑟</m:t>
                    </m:r>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𝑖</m:t>
                    </m:r>
                    <m:r>
                      <a:rPr lang="en-US" altLang="zh-CN" sz="2000" b="0" i="1" smtClean="0">
                        <a:solidFill>
                          <a:srgbClr val="0000CC"/>
                        </a:solidFill>
                        <a:latin typeface="Cambria Math" panose="02040503050406030204" pitchFamily="18" charset="0"/>
                      </a:rPr>
                      <m:t>𝛼</m:t>
                    </m:r>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𝑏</m:t>
                    </m:r>
                    <m:r>
                      <a:rPr lang="en-US" altLang="zh-CN" sz="2000" b="0" i="1" smtClean="0">
                        <a:solidFill>
                          <a:srgbClr val="0000CC"/>
                        </a:solidFill>
                        <a:latin typeface="Cambria Math" panose="02040503050406030204" pitchFamily="18" charset="0"/>
                      </a:rPr>
                      <m:t>|)</m:t>
                    </m:r>
                  </m:oMath>
                </a14:m>
                <a:r>
                  <a:rPr lang="en-US" altLang="zh-CN" sz="2000" b="0" dirty="0">
                    <a:solidFill>
                      <a:srgbClr val="0000CC"/>
                    </a:solidFill>
                  </a:rPr>
                  <a:t> </a:t>
                </a:r>
              </a:p>
              <a:p>
                <a:pPr>
                  <a:spcBef>
                    <a:spcPts val="600"/>
                  </a:spcBef>
                  <a:spcAft>
                    <a:spcPts val="600"/>
                  </a:spcAft>
                </a:pPr>
                <a14:m>
                  <m:oMath xmlns:m="http://schemas.openxmlformats.org/officeDocument/2006/math">
                    <m:r>
                      <a:rPr lang="en-US" altLang="zh-CN" sz="2000" b="0" i="1" smtClean="0">
                        <a:solidFill>
                          <a:srgbClr val="0000CC"/>
                        </a:solidFill>
                        <a:latin typeface="Cambria Math" panose="02040503050406030204" pitchFamily="18" charset="0"/>
                      </a:rPr>
                      <m:t>=</m:t>
                    </m:r>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𝑟</m:t>
                        </m:r>
                      </m:e>
                    </m:d>
                    <m:r>
                      <a:rPr lang="en-US" altLang="zh-CN" sz="2000" i="1">
                        <a:solidFill>
                          <a:srgbClr val="0000CC"/>
                        </a:solidFill>
                        <a:latin typeface="Cambria Math" panose="02040503050406030204" pitchFamily="18" charset="0"/>
                      </a:rPr>
                      <m:t>〈</m:t>
                    </m:r>
                    <m:r>
                      <a:rPr lang="en-US" altLang="zh-CN" sz="2000" i="1">
                        <a:solidFill>
                          <a:srgbClr val="0000CC"/>
                        </a:solidFill>
                        <a:latin typeface="Cambria Math" panose="02040503050406030204" pitchFamily="18" charset="0"/>
                      </a:rPr>
                      <m:t>𝑟</m:t>
                    </m:r>
                    <m:r>
                      <a:rPr lang="en-US" altLang="zh-CN" sz="2000" i="1">
                        <a:solidFill>
                          <a:srgbClr val="0000CC"/>
                        </a:solidFill>
                        <a:latin typeface="Cambria Math" panose="02040503050406030204" pitchFamily="18" charset="0"/>
                      </a:rPr>
                      <m:t>|+</m:t>
                    </m:r>
                    <m:r>
                      <a:rPr lang="en-US" altLang="zh-CN" sz="2000" i="1">
                        <a:solidFill>
                          <a:srgbClr val="0000CC"/>
                        </a:solidFill>
                        <a:latin typeface="Cambria Math" panose="02040503050406030204" pitchFamily="18" charset="0"/>
                      </a:rPr>
                      <m:t>𝑖</m:t>
                    </m:r>
                    <m:r>
                      <a:rPr lang="en-US" altLang="zh-CN" sz="2000" i="1">
                        <a:solidFill>
                          <a:srgbClr val="0000CC"/>
                        </a:solidFill>
                        <a:latin typeface="Cambria Math" panose="02040503050406030204" pitchFamily="18" charset="0"/>
                      </a:rPr>
                      <m:t>𝛼</m:t>
                    </m:r>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𝑏</m:t>
                        </m:r>
                      </m:e>
                    </m:d>
                    <m:r>
                      <a:rPr lang="en-US" altLang="zh-CN" sz="2000" i="1">
                        <a:solidFill>
                          <a:srgbClr val="0000CC"/>
                        </a:solidFill>
                        <a:latin typeface="Cambria Math" panose="02040503050406030204" pitchFamily="18" charset="0"/>
                      </a:rPr>
                      <m:t> 〈</m:t>
                    </m:r>
                    <m:r>
                      <a:rPr lang="en-US" altLang="zh-CN" sz="2000" i="1">
                        <a:solidFill>
                          <a:srgbClr val="0000CC"/>
                        </a:solidFill>
                        <a:latin typeface="Cambria Math" panose="02040503050406030204" pitchFamily="18" charset="0"/>
                      </a:rPr>
                      <m:t>𝑟</m:t>
                    </m:r>
                    <m:r>
                      <a:rPr lang="en-US" altLang="zh-CN" sz="2000" i="1">
                        <a:solidFill>
                          <a:srgbClr val="0000CC"/>
                        </a:solidFill>
                        <a:latin typeface="Cambria Math" panose="02040503050406030204" pitchFamily="18" charset="0"/>
                      </a:rPr>
                      <m:t>|</m:t>
                    </m:r>
                  </m:oMath>
                </a14:m>
                <a:r>
                  <a:rPr lang="en-US" altLang="zh-CN" sz="2000" dirty="0">
                    <a:solidFill>
                      <a:srgbClr val="0000CC"/>
                    </a:solidFill>
                  </a:rPr>
                  <a:t> </a:t>
                </a:r>
                <a14:m>
                  <m:oMath xmlns:m="http://schemas.openxmlformats.org/officeDocument/2006/math">
                    <m:r>
                      <a:rPr lang="en-US" altLang="zh-CN" sz="2000" i="1">
                        <a:solidFill>
                          <a:srgbClr val="0000CC"/>
                        </a:solidFill>
                        <a:latin typeface="Cambria Math" panose="02040503050406030204" pitchFamily="18" charset="0"/>
                      </a:rPr>
                      <m:t>−</m:t>
                    </m:r>
                    <m:r>
                      <a:rPr lang="en-US" altLang="zh-CN" sz="2000" i="1">
                        <a:solidFill>
                          <a:srgbClr val="0000CC"/>
                        </a:solidFill>
                        <a:latin typeface="Cambria Math" panose="02040503050406030204" pitchFamily="18" charset="0"/>
                      </a:rPr>
                      <m:t>𝑖</m:t>
                    </m:r>
                    <m:r>
                      <a:rPr lang="en-US" altLang="zh-CN" sz="2000" i="1">
                        <a:solidFill>
                          <a:srgbClr val="0000CC"/>
                        </a:solidFill>
                        <a:latin typeface="Cambria Math" panose="02040503050406030204" pitchFamily="18" charset="0"/>
                      </a:rPr>
                      <m:t>𝛼</m:t>
                    </m:r>
                    <m:d>
                      <m:dPr>
                        <m:begChr m:val="|"/>
                        <m:endChr m:val="〉"/>
                        <m:ctrlPr>
                          <a:rPr lang="en-US" altLang="zh-CN" sz="2000" i="1">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𝑟</m:t>
                        </m:r>
                      </m:e>
                    </m:d>
                    <m:r>
                      <a:rPr lang="en-US" altLang="zh-CN" sz="2000" i="1">
                        <a:solidFill>
                          <a:srgbClr val="0000CC"/>
                        </a:solidFill>
                        <a:latin typeface="Cambria Math" panose="02040503050406030204" pitchFamily="18" charset="0"/>
                      </a:rPr>
                      <m:t> 〈</m:t>
                    </m:r>
                    <m:r>
                      <a:rPr lang="en-US" altLang="zh-CN" sz="2000" b="0" i="1" smtClean="0">
                        <a:solidFill>
                          <a:srgbClr val="0000CC"/>
                        </a:solidFill>
                        <a:latin typeface="Cambria Math" panose="02040503050406030204" pitchFamily="18" charset="0"/>
                      </a:rPr>
                      <m:t>𝑏</m:t>
                    </m:r>
                    <m:r>
                      <a:rPr lang="en-US" altLang="zh-CN" sz="2000" i="1">
                        <a:solidFill>
                          <a:srgbClr val="0000CC"/>
                        </a:solidFill>
                        <a:latin typeface="Cambria Math" panose="02040503050406030204" pitchFamily="18" charset="0"/>
                      </a:rPr>
                      <m:t>|</m:t>
                    </m:r>
                  </m:oMath>
                </a14:m>
                <a:r>
                  <a:rPr lang="en-US" altLang="zh-CN" sz="2000" dirty="0">
                    <a:solidFill>
                      <a:srgbClr val="0000CC"/>
                    </a:solidFill>
                  </a:rPr>
                  <a:t> </a:t>
                </a:r>
              </a:p>
              <a:p>
                <a:pPr>
                  <a:spcBef>
                    <a:spcPts val="600"/>
                  </a:spcBef>
                  <a:spcAft>
                    <a:spcPts val="600"/>
                  </a:spcAft>
                </a:pPr>
                <a14:m>
                  <m:oMath xmlns:m="http://schemas.openxmlformats.org/officeDocument/2006/math">
                    <m:r>
                      <a:rPr lang="en-US" altLang="zh-CN" sz="2000" b="0" i="1" smtClean="0">
                        <a:solidFill>
                          <a:srgbClr val="0000CC"/>
                        </a:solidFill>
                        <a:latin typeface="Cambria Math" panose="02040503050406030204" pitchFamily="18" charset="0"/>
                      </a:rPr>
                      <m:t>≠</m:t>
                    </m:r>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𝑟</m:t>
                        </m:r>
                      </m:e>
                    </m:d>
                    <m:r>
                      <a:rPr lang="en-US" altLang="zh-CN" sz="2000" i="1">
                        <a:solidFill>
                          <a:srgbClr val="0000CC"/>
                        </a:solidFill>
                        <a:latin typeface="Cambria Math" panose="02040503050406030204" pitchFamily="18" charset="0"/>
                      </a:rPr>
                      <m:t>〈</m:t>
                    </m:r>
                    <m:r>
                      <a:rPr lang="en-US" altLang="zh-CN" sz="2000" i="1">
                        <a:solidFill>
                          <a:srgbClr val="0000CC"/>
                        </a:solidFill>
                        <a:latin typeface="Cambria Math" panose="02040503050406030204" pitchFamily="18" charset="0"/>
                      </a:rPr>
                      <m:t>𝑟</m:t>
                    </m:r>
                    <m:r>
                      <a:rPr lang="en-US" altLang="zh-CN" sz="2000" i="1">
                        <a:solidFill>
                          <a:srgbClr val="0000CC"/>
                        </a:solidFill>
                        <a:latin typeface="Cambria Math" panose="02040503050406030204" pitchFamily="18" charset="0"/>
                      </a:rPr>
                      <m:t>|</m:t>
                    </m:r>
                  </m:oMath>
                </a14:m>
                <a:r>
                  <a:rPr lang="en-US" altLang="zh-CN" sz="2000" dirty="0">
                    <a:solidFill>
                      <a:srgbClr val="0000CC"/>
                    </a:solidFill>
                  </a:rPr>
                  <a:t> </a:t>
                </a:r>
              </a:p>
              <a:p>
                <a:pPr>
                  <a:spcBef>
                    <a:spcPts val="600"/>
                  </a:spcBef>
                  <a:spcAft>
                    <a:spcPts val="600"/>
                  </a:spcAft>
                </a:pPr>
                <a:r>
                  <a:rPr lang="en-US" altLang="zh-CN" sz="2000" dirty="0">
                    <a:solidFill>
                      <a:srgbClr val="0000CC"/>
                    </a:solidFill>
                  </a:rPr>
                  <a:t>A colorless state of </a:t>
                </a:r>
                <a14:m>
                  <m:oMath xmlns:m="http://schemas.openxmlformats.org/officeDocument/2006/math">
                    <m:r>
                      <a:rPr lang="en-US" altLang="zh-CN" sz="2000" b="0" i="1" smtClean="0">
                        <a:solidFill>
                          <a:srgbClr val="0000CC"/>
                        </a:solidFill>
                        <a:latin typeface="Cambria Math" panose="02040503050406030204" pitchFamily="18" charset="0"/>
                      </a:rPr>
                      <m:t>𝑞</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𝑞</m:t>
                        </m:r>
                      </m:e>
                    </m:acc>
                  </m:oMath>
                </a14:m>
                <a:r>
                  <a:rPr lang="en-US" altLang="zh-CN" sz="2000" dirty="0">
                    <a:solidFill>
                      <a:srgbClr val="0000CC"/>
                    </a:solidFill>
                  </a:rPr>
                  <a:t> should be</a:t>
                </a:r>
              </a:p>
              <a:p>
                <a:pPr>
                  <a:spcBef>
                    <a:spcPts val="600"/>
                  </a:spcBef>
                  <a:spcAft>
                    <a:spcPts val="600"/>
                  </a:spcAft>
                </a:pPr>
                <a14:m>
                  <m:oMathPara xmlns:m="http://schemas.openxmlformats.org/officeDocument/2006/math">
                    <m:oMathParaPr>
                      <m:jc m:val="centerGroup"/>
                    </m:oMathParaPr>
                    <m:oMath xmlns:m="http://schemas.openxmlformats.org/officeDocument/2006/math">
                      <m:d>
                        <m:dPr>
                          <m:begChr m:val="|"/>
                          <m:endChr m:val="〉"/>
                          <m:ctrlPr>
                            <a:rPr lang="en-US" altLang="zh-CN" sz="2000" i="1">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𝑀</m:t>
                          </m:r>
                        </m:e>
                      </m:d>
                      <m:r>
                        <a:rPr lang="en-US" altLang="zh-CN" sz="2000" i="1">
                          <a:solidFill>
                            <a:srgbClr val="0000CC"/>
                          </a:solidFill>
                          <a:latin typeface="Cambria Math" panose="02040503050406030204" pitchFamily="18" charset="0"/>
                        </a:rPr>
                        <m:t>=</m:t>
                      </m:r>
                      <m:f>
                        <m:fPr>
                          <m:ctrlPr>
                            <a:rPr lang="en-US" altLang="zh-CN" sz="2000" b="0" i="1" smtClean="0">
                              <a:solidFill>
                                <a:srgbClr val="0000CC"/>
                              </a:solidFill>
                              <a:latin typeface="Cambria Math" panose="02040503050406030204" pitchFamily="18" charset="0"/>
                            </a:rPr>
                          </m:ctrlPr>
                        </m:fPr>
                        <m:num>
                          <m:r>
                            <a:rPr lang="en-US" altLang="zh-CN" sz="2000" b="0" i="1" smtClean="0">
                              <a:solidFill>
                                <a:srgbClr val="0000CC"/>
                              </a:solidFill>
                              <a:latin typeface="Cambria Math" panose="02040503050406030204" pitchFamily="18" charset="0"/>
                            </a:rPr>
                            <m:t>1</m:t>
                          </m:r>
                        </m:num>
                        <m:den>
                          <m:rad>
                            <m:radPr>
                              <m:degHide m:val="on"/>
                              <m:ctrlPr>
                                <a:rPr lang="en-US" altLang="zh-CN" sz="2000" b="0" i="1" smtClean="0">
                                  <a:solidFill>
                                    <a:srgbClr val="0000CC"/>
                                  </a:solidFill>
                                  <a:latin typeface="Cambria Math" panose="02040503050406030204" pitchFamily="18" charset="0"/>
                                </a:rPr>
                              </m:ctrlPr>
                            </m:radPr>
                            <m:deg/>
                            <m:e>
                              <m:r>
                                <a:rPr lang="en-US" altLang="zh-CN" sz="2000" b="0" i="1" smtClean="0">
                                  <a:solidFill>
                                    <a:srgbClr val="0000CC"/>
                                  </a:solidFill>
                                  <a:latin typeface="Cambria Math" panose="02040503050406030204" pitchFamily="18" charset="0"/>
                                </a:rPr>
                                <m:t>3</m:t>
                              </m:r>
                            </m:e>
                          </m:rad>
                        </m:den>
                      </m:f>
                      <m:r>
                        <a:rPr lang="en-US" altLang="zh-CN" sz="2000" b="0" i="1" smtClean="0">
                          <a:solidFill>
                            <a:srgbClr val="0000CC"/>
                          </a:solidFill>
                          <a:latin typeface="Cambria Math" panose="02040503050406030204" pitchFamily="18" charset="0"/>
                        </a:rPr>
                        <m:t>(</m:t>
                      </m:r>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𝑟</m:t>
                          </m:r>
                        </m:e>
                      </m:d>
                      <m:r>
                        <a:rPr lang="en-US" altLang="zh-CN" sz="2000" i="1">
                          <a:solidFill>
                            <a:srgbClr val="0000CC"/>
                          </a:solidFill>
                          <a:latin typeface="Cambria Math" panose="02040503050406030204" pitchFamily="18" charset="0"/>
                        </a:rPr>
                        <m:t>〈</m:t>
                      </m:r>
                      <m:r>
                        <a:rPr lang="en-US" altLang="zh-CN" sz="2000" i="1">
                          <a:solidFill>
                            <a:srgbClr val="0000CC"/>
                          </a:solidFill>
                          <a:latin typeface="Cambria Math" panose="02040503050406030204" pitchFamily="18" charset="0"/>
                        </a:rPr>
                        <m:t>𝑟</m:t>
                      </m:r>
                      <m:r>
                        <a:rPr lang="en-US" altLang="zh-CN" sz="2000" i="1">
                          <a:solidFill>
                            <a:srgbClr val="0000CC"/>
                          </a:solidFill>
                          <a:latin typeface="Cambria Math" panose="02040503050406030204" pitchFamily="18" charset="0"/>
                        </a:rPr>
                        <m:t>|+</m:t>
                      </m:r>
                      <m:d>
                        <m:dPr>
                          <m:begChr m:val="|"/>
                          <m:endChr m:val="〉"/>
                          <m:ctrlPr>
                            <a:rPr lang="en-US" altLang="zh-CN" sz="2000" i="1">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𝑏</m:t>
                          </m:r>
                        </m:e>
                      </m:d>
                      <m:r>
                        <a:rPr lang="en-US" altLang="zh-CN" sz="2000" i="1">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𝑏</m:t>
                      </m:r>
                      <m:r>
                        <a:rPr lang="en-US" altLang="zh-CN" sz="2000" i="1">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m:t>
                      </m:r>
                      <m:d>
                        <m:dPr>
                          <m:begChr m:val="|"/>
                          <m:endChr m:val="〉"/>
                          <m:ctrlPr>
                            <a:rPr lang="en-US" altLang="zh-CN" sz="2000" i="1">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𝑔</m:t>
                          </m:r>
                        </m:e>
                      </m:d>
                      <m:r>
                        <a:rPr lang="en-US" altLang="zh-CN" sz="2000" i="1">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𝑔</m:t>
                      </m:r>
                      <m:r>
                        <a:rPr lang="en-US" altLang="zh-CN" sz="2000" i="1">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m:t>
                      </m:r>
                    </m:oMath>
                  </m:oMathPara>
                </a14:m>
                <a:endParaRPr lang="en-US" altLang="zh-CN" sz="2000" dirty="0">
                  <a:solidFill>
                    <a:srgbClr val="0000CC"/>
                  </a:solidFill>
                </a:endParaRPr>
              </a:p>
              <a:p>
                <a:pPr>
                  <a:spcBef>
                    <a:spcPts val="600"/>
                  </a:spcBef>
                  <a:spcAft>
                    <a:spcPts val="600"/>
                  </a:spcAft>
                </a:pPr>
                <a:r>
                  <a:rPr lang="zh-CN" altLang="en-US" sz="2000" dirty="0">
                    <a:solidFill>
                      <a:srgbClr val="0000CC"/>
                    </a:solidFill>
                  </a:rPr>
                  <a:t> </a:t>
                </a:r>
                <a:endParaRPr lang="zh-CN" altLang="en-US" sz="2000" dirty="0"/>
              </a:p>
            </p:txBody>
          </p:sp>
        </mc:Choice>
        <mc:Fallback xmlns="">
          <p:sp>
            <p:nvSpPr>
              <p:cNvPr id="3" name="矩形 2"/>
              <p:cNvSpPr>
                <a:spLocks noRot="1" noChangeAspect="1" noMove="1" noResize="1" noEditPoints="1" noAdjustHandles="1" noChangeArrowheads="1" noChangeShapeType="1" noTextEdit="1"/>
              </p:cNvSpPr>
              <p:nvPr/>
            </p:nvSpPr>
            <p:spPr>
              <a:xfrm>
                <a:off x="767408" y="476672"/>
                <a:ext cx="10225136" cy="5267789"/>
              </a:xfrm>
              <a:prstGeom prst="rect">
                <a:avLst/>
              </a:prstGeom>
              <a:blipFill>
                <a:blip r:embed="rId2"/>
                <a:stretch>
                  <a:fillRect l="-656" t="-463" b="-11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p:cNvSpPr txBox="1"/>
              <p:nvPr/>
            </p:nvSpPr>
            <p:spPr>
              <a:xfrm>
                <a:off x="695400" y="5810177"/>
                <a:ext cx="9873024" cy="369332"/>
              </a:xfrm>
              <a:prstGeom prst="rect">
                <a:avLst/>
              </a:prstGeom>
              <a:noFill/>
            </p:spPr>
            <p:txBody>
              <a:bodyPr wrap="none" rtlCol="0">
                <a:spAutoFit/>
              </a:bodyPr>
              <a:lstStyle/>
              <a:p>
                <a:r>
                  <a:rPr lang="en-US" altLang="zh-CN" dirty="0">
                    <a:solidFill>
                      <a:srgbClr val="FF0000"/>
                    </a:solidFill>
                  </a:rPr>
                  <a:t>Question: Prove </a:t>
                </a:r>
                <a14:m>
                  <m:oMath xmlns:m="http://schemas.openxmlformats.org/officeDocument/2006/math">
                    <m:r>
                      <a:rPr lang="en-US" altLang="zh-CN" b="0" i="1" smtClean="0">
                        <a:solidFill>
                          <a:srgbClr val="FF0000"/>
                        </a:solidFill>
                        <a:latin typeface="Cambria Math" panose="02040503050406030204" pitchFamily="18" charset="0"/>
                      </a:rPr>
                      <m:t>|</m:t>
                    </m:r>
                    <m:r>
                      <a:rPr lang="en-US" altLang="zh-CN" b="0" i="1" smtClean="0">
                        <a:solidFill>
                          <a:srgbClr val="FF0000"/>
                        </a:solidFill>
                        <a:latin typeface="Cambria Math" panose="02040503050406030204" pitchFamily="18" charset="0"/>
                      </a:rPr>
                      <m:t>𝑀</m:t>
                    </m:r>
                    <m:r>
                      <a:rPr lang="en-US" altLang="zh-CN" b="0" i="1" smtClean="0">
                        <a:solidFill>
                          <a:srgbClr val="FF0000"/>
                        </a:solidFill>
                        <a:latin typeface="Cambria Math" panose="02040503050406030204" pitchFamily="18" charset="0"/>
                      </a:rPr>
                      <m:t>〉</m:t>
                    </m:r>
                  </m:oMath>
                </a14:m>
                <a:r>
                  <a:rPr lang="zh-CN" altLang="en-US" dirty="0">
                    <a:solidFill>
                      <a:srgbClr val="FF0000"/>
                    </a:solidFill>
                  </a:rPr>
                  <a:t> </a:t>
                </a:r>
                <a:r>
                  <a:rPr lang="en-US" altLang="zh-CN" dirty="0">
                    <a:solidFill>
                      <a:srgbClr val="FF0000"/>
                    </a:solidFill>
                  </a:rPr>
                  <a:t>is invariant under the transformation of </a:t>
                </a:r>
                <a14:m>
                  <m:oMath xmlns:m="http://schemas.openxmlformats.org/officeDocument/2006/math">
                    <m:r>
                      <a:rPr lang="en-US" altLang="zh-CN" i="1">
                        <a:solidFill>
                          <a:srgbClr val="FF0000"/>
                        </a:solidFill>
                        <a:latin typeface="Cambria Math" panose="02040503050406030204" pitchFamily="18" charset="0"/>
                      </a:rPr>
                      <m:t>𝑈</m:t>
                    </m:r>
                    <m:r>
                      <a:rPr lang="en-US" altLang="zh-CN" i="1">
                        <a:solidFill>
                          <a:srgbClr val="FF0000"/>
                        </a:solidFill>
                        <a:latin typeface="Cambria Math" panose="02040503050406030204" pitchFamily="18" charset="0"/>
                      </a:rPr>
                      <m:t>=</m:t>
                    </m:r>
                    <m:func>
                      <m:funcPr>
                        <m:ctrlPr>
                          <a:rPr lang="en-US" altLang="zh-CN" i="1">
                            <a:solidFill>
                              <a:srgbClr val="FF0000"/>
                            </a:solidFill>
                            <a:latin typeface="Cambria Math" panose="02040503050406030204" pitchFamily="18" charset="0"/>
                          </a:rPr>
                        </m:ctrlPr>
                      </m:funcPr>
                      <m:fName>
                        <m:r>
                          <m:rPr>
                            <m:sty m:val="p"/>
                          </m:rPr>
                          <a:rPr lang="en-US" altLang="zh-CN">
                            <a:solidFill>
                              <a:srgbClr val="FF0000"/>
                            </a:solidFill>
                            <a:latin typeface="Cambria Math" panose="02040503050406030204" pitchFamily="18" charset="0"/>
                          </a:rPr>
                          <m:t>exp</m:t>
                        </m:r>
                      </m:fName>
                      <m:e>
                        <m:d>
                          <m:dPr>
                            <m:ctrlPr>
                              <a:rPr lang="en-US" altLang="zh-CN" i="1">
                                <a:solidFill>
                                  <a:srgbClr val="FF0000"/>
                                </a:solidFill>
                                <a:latin typeface="Cambria Math" panose="02040503050406030204" pitchFamily="18" charset="0"/>
                              </a:rPr>
                            </m:ctrlPr>
                          </m:dPr>
                          <m:e>
                            <m:r>
                              <a:rPr lang="en-US" altLang="zh-CN" i="1">
                                <a:solidFill>
                                  <a:srgbClr val="FF0000"/>
                                </a:solidFill>
                                <a:latin typeface="Cambria Math" panose="02040503050406030204" pitchFamily="18" charset="0"/>
                              </a:rPr>
                              <m:t>𝑖</m:t>
                            </m:r>
                            <m:r>
                              <a:rPr lang="en-US" altLang="zh-CN" i="1">
                                <a:solidFill>
                                  <a:srgbClr val="FF0000"/>
                                </a:solidFill>
                                <a:latin typeface="Cambria Math" panose="02040503050406030204" pitchFamily="18" charset="0"/>
                              </a:rPr>
                              <m:t>𝛼</m:t>
                            </m:r>
                            <m:sSub>
                              <m:sSubPr>
                                <m:ctrlPr>
                                  <a:rPr lang="en-US" altLang="zh-CN" i="1">
                                    <a:solidFill>
                                      <a:srgbClr val="FF0000"/>
                                    </a:solidFill>
                                    <a:latin typeface="Cambria Math" panose="02040503050406030204" pitchFamily="18" charset="0"/>
                                  </a:rPr>
                                </m:ctrlPr>
                              </m:sSubPr>
                              <m:e>
                                <m:r>
                                  <a:rPr lang="en-US" altLang="zh-CN" i="1">
                                    <a:solidFill>
                                      <a:srgbClr val="FF0000"/>
                                    </a:solidFill>
                                    <a:latin typeface="Cambria Math" panose="02040503050406030204" pitchFamily="18" charset="0"/>
                                  </a:rPr>
                                  <m:t>𝜆</m:t>
                                </m:r>
                              </m:e>
                              <m:sub>
                                <m:r>
                                  <a:rPr lang="en-US" altLang="zh-CN" i="1">
                                    <a:solidFill>
                                      <a:srgbClr val="FF0000"/>
                                    </a:solidFill>
                                    <a:latin typeface="Cambria Math" panose="02040503050406030204" pitchFamily="18" charset="0"/>
                                  </a:rPr>
                                  <m:t>1</m:t>
                                </m:r>
                              </m:sub>
                            </m:sSub>
                          </m:e>
                        </m:d>
                      </m:e>
                    </m:func>
                    <m:r>
                      <a:rPr lang="en-US" altLang="zh-CN" i="1">
                        <a:solidFill>
                          <a:srgbClr val="FF0000"/>
                        </a:solidFill>
                        <a:latin typeface="Cambria Math" panose="02040503050406030204" pitchFamily="18" charset="0"/>
                      </a:rPr>
                      <m:t>≃</m:t>
                    </m:r>
                    <m:r>
                      <a:rPr lang="en-US" altLang="zh-CN" i="1">
                        <a:solidFill>
                          <a:srgbClr val="FF0000"/>
                        </a:solidFill>
                        <a:latin typeface="Cambria Math" panose="02040503050406030204" pitchFamily="18" charset="0"/>
                      </a:rPr>
                      <m:t>1</m:t>
                    </m:r>
                    <m:r>
                      <a:rPr lang="en-US" altLang="zh-CN" i="1">
                        <a:solidFill>
                          <a:srgbClr val="FF0000"/>
                        </a:solidFill>
                        <a:latin typeface="Cambria Math" panose="02040503050406030204" pitchFamily="18" charset="0"/>
                      </a:rPr>
                      <m:t>+</m:t>
                    </m:r>
                    <m:r>
                      <a:rPr lang="en-US" altLang="zh-CN" i="1">
                        <a:solidFill>
                          <a:srgbClr val="FF0000"/>
                        </a:solidFill>
                        <a:latin typeface="Cambria Math" panose="02040503050406030204" pitchFamily="18" charset="0"/>
                      </a:rPr>
                      <m:t>𝑖</m:t>
                    </m:r>
                    <m:r>
                      <a:rPr lang="en-US" altLang="zh-CN" i="1">
                        <a:solidFill>
                          <a:srgbClr val="FF0000"/>
                        </a:solidFill>
                        <a:latin typeface="Cambria Math" panose="02040503050406030204" pitchFamily="18" charset="0"/>
                      </a:rPr>
                      <m:t>𝛼</m:t>
                    </m:r>
                    <m:sSub>
                      <m:sSubPr>
                        <m:ctrlPr>
                          <a:rPr lang="en-US" altLang="zh-CN" i="1">
                            <a:solidFill>
                              <a:srgbClr val="FF0000"/>
                            </a:solidFill>
                            <a:latin typeface="Cambria Math" panose="02040503050406030204" pitchFamily="18" charset="0"/>
                          </a:rPr>
                        </m:ctrlPr>
                      </m:sSubPr>
                      <m:e>
                        <m:r>
                          <a:rPr lang="en-US" altLang="zh-CN" i="1">
                            <a:solidFill>
                              <a:srgbClr val="FF0000"/>
                            </a:solidFill>
                            <a:latin typeface="Cambria Math" panose="02040503050406030204" pitchFamily="18" charset="0"/>
                          </a:rPr>
                          <m:t>𝜆</m:t>
                        </m:r>
                      </m:e>
                      <m:sub>
                        <m:r>
                          <a:rPr lang="en-US" altLang="zh-CN" i="1">
                            <a:solidFill>
                              <a:srgbClr val="FF0000"/>
                            </a:solidFill>
                            <a:latin typeface="Cambria Math" panose="02040503050406030204" pitchFamily="18" charset="0"/>
                          </a:rPr>
                          <m:t>1</m:t>
                        </m:r>
                      </m:sub>
                    </m:sSub>
                  </m:oMath>
                </a14:m>
                <a:r>
                  <a:rPr lang="en-US" altLang="zh-CN" dirty="0">
                    <a:solidFill>
                      <a:srgbClr val="FF0000"/>
                    </a:solidFill>
                  </a:rPr>
                  <a:t> and </a:t>
                </a:r>
                <a14:m>
                  <m:oMath xmlns:m="http://schemas.openxmlformats.org/officeDocument/2006/math">
                    <m:sSup>
                      <m:sSupPr>
                        <m:ctrlPr>
                          <a:rPr lang="en-US" altLang="zh-CN" b="0" i="1" smtClean="0">
                            <a:solidFill>
                              <a:srgbClr val="FF0000"/>
                            </a:solidFill>
                            <a:latin typeface="Cambria Math" panose="02040503050406030204" pitchFamily="18" charset="0"/>
                          </a:rPr>
                        </m:ctrlPr>
                      </m:sSupPr>
                      <m:e>
                        <m:r>
                          <a:rPr lang="en-US" altLang="zh-CN" b="0" i="1" smtClean="0">
                            <a:solidFill>
                              <a:srgbClr val="FF0000"/>
                            </a:solidFill>
                            <a:latin typeface="Cambria Math" panose="02040503050406030204" pitchFamily="18" charset="0"/>
                          </a:rPr>
                          <m:t>𝑈</m:t>
                        </m:r>
                      </m:e>
                      <m:sup>
                        <m:r>
                          <a:rPr lang="en-US" altLang="zh-CN" b="0" i="1" smtClean="0">
                            <a:solidFill>
                              <a:srgbClr val="FF0000"/>
                            </a:solidFill>
                            <a:latin typeface="Cambria Math" panose="02040503050406030204" pitchFamily="18" charset="0"/>
                          </a:rPr>
                          <m:t>𝐻</m:t>
                        </m:r>
                      </m:sup>
                    </m:sSup>
                  </m:oMath>
                </a14:m>
                <a:r>
                  <a:rPr lang="en-US" altLang="zh-CN" dirty="0">
                    <a:solidFill>
                      <a:srgbClr val="FF0000"/>
                    </a:solidFill>
                  </a:rPr>
                  <a:t>. </a:t>
                </a:r>
                <a:endParaRPr lang="zh-CN" altLang="en-US" dirty="0">
                  <a:solidFill>
                    <a:srgbClr val="FF0000"/>
                  </a:solidFill>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695400" y="5810177"/>
                <a:ext cx="9873024" cy="369332"/>
              </a:xfrm>
              <a:prstGeom prst="rect">
                <a:avLst/>
              </a:prstGeom>
              <a:blipFill>
                <a:blip r:embed="rId3"/>
                <a:stretch>
                  <a:fillRect l="-494" t="-8197" b="-2459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3920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5742553-499A-4341-915C-A25881279E0A}" type="slidenum">
              <a:rPr kumimoji="0" lang="en-US" altLang="zh-CN"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US" altLang="zh-CN" sz="1800" b="0" i="0" u="none" strike="noStrike" kern="0" cap="none" spc="0" normalizeH="0" baseline="0" noProof="0">
              <a:ln>
                <a:noFill/>
              </a:ln>
              <a:solidFill>
                <a:srgbClr val="000000"/>
              </a:solidFill>
              <a:effectLst/>
              <a:uLnTx/>
              <a:uFillTx/>
            </a:endParaRPr>
          </a:p>
        </p:txBody>
      </p:sp>
      <mc:AlternateContent xmlns:mc="http://schemas.openxmlformats.org/markup-compatibility/2006" xmlns:a14="http://schemas.microsoft.com/office/drawing/2010/main">
        <mc:Choice Requires="a14">
          <p:sp>
            <p:nvSpPr>
              <p:cNvPr id="3" name="矩形 2"/>
              <p:cNvSpPr/>
              <p:nvPr/>
            </p:nvSpPr>
            <p:spPr>
              <a:xfrm>
                <a:off x="767408" y="476672"/>
                <a:ext cx="6912768" cy="2864567"/>
              </a:xfrm>
              <a:prstGeom prst="rect">
                <a:avLst/>
              </a:prstGeom>
            </p:spPr>
            <p:txBody>
              <a:bodyPr wrap="square">
                <a:spAutoFit/>
              </a:bodyPr>
              <a:lstStyle/>
              <a:p>
                <a:pPr marL="0" marR="0" lvl="0" indent="0" defTabSz="914400" eaLnBrk="1" fontAlgn="auto" latinLnBrk="0" hangingPunct="1">
                  <a:lnSpc>
                    <a:spcPct val="100000"/>
                  </a:lnSpc>
                  <a:spcBef>
                    <a:spcPts val="600"/>
                  </a:spcBef>
                  <a:spcAft>
                    <a:spcPts val="600"/>
                  </a:spcAft>
                  <a:buClrTx/>
                  <a:buSzTx/>
                  <a:buFontTx/>
                  <a:buNone/>
                  <a:tabLst/>
                  <a:defRPr/>
                </a:pPr>
                <a:r>
                  <a:rPr kumimoji="0" lang="en-US" altLang="zh-CN" sz="2000" b="1" i="0" u="none" strike="noStrike" kern="0" cap="none" spc="0" normalizeH="0" baseline="0" noProof="0" dirty="0">
                    <a:ln>
                      <a:noFill/>
                    </a:ln>
                    <a:solidFill>
                      <a:srgbClr val="0000CC"/>
                    </a:solidFill>
                    <a:effectLst/>
                    <a:uLnTx/>
                    <a:uFillTx/>
                  </a:rPr>
                  <a:t>Color </a:t>
                </a:r>
                <a:r>
                  <a:rPr kumimoji="0" lang="en-US" altLang="zh-CN" sz="2000" b="1" i="0" u="none" strike="noStrike" kern="0" cap="none" spc="0" normalizeH="0" baseline="0" noProof="0" dirty="0" err="1">
                    <a:ln>
                      <a:noFill/>
                    </a:ln>
                    <a:solidFill>
                      <a:srgbClr val="0000CC"/>
                    </a:solidFill>
                    <a:effectLst/>
                    <a:uLnTx/>
                    <a:uFillTx/>
                  </a:rPr>
                  <a:t>wavefunctions</a:t>
                </a:r>
                <a:r>
                  <a:rPr kumimoji="0" lang="en-US" altLang="zh-CN" sz="2000" b="1" i="0" u="none" strike="noStrike" kern="0" cap="none" spc="0" normalizeH="0" baseline="0" noProof="0" dirty="0">
                    <a:ln>
                      <a:noFill/>
                    </a:ln>
                    <a:solidFill>
                      <a:srgbClr val="0000CC"/>
                    </a:solidFill>
                    <a:effectLst/>
                    <a:uLnTx/>
                    <a:uFillTx/>
                  </a:rPr>
                  <a:t> for octet gluons </a:t>
                </a:r>
              </a:p>
              <a:p>
                <a:pPr lvl="0">
                  <a:spcBef>
                    <a:spcPts val="600"/>
                  </a:spcBef>
                  <a:spcAft>
                    <a:spcPts val="600"/>
                  </a:spcAft>
                </a:pPr>
                <a14:m>
                  <m:oMath xmlns:m="http://schemas.openxmlformats.org/officeDocument/2006/math">
                    <m:sSub>
                      <m:sSubPr>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𝐺</m:t>
                        </m:r>
                      </m:e>
                      <m:sub>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1</m:t>
                        </m:r>
                      </m:sub>
                    </m:sSub>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m:t>
                    </m:r>
                    <m:f>
                      <m:fPr>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fPr>
                      <m:num>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1</m:t>
                        </m:r>
                      </m:num>
                      <m:den>
                        <m:rad>
                          <m:radPr>
                            <m:degHide m:val="on"/>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radPr>
                          <m:deg/>
                          <m:e>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2</m:t>
                            </m:r>
                          </m:e>
                        </m:rad>
                      </m:den>
                    </m:f>
                    <m:d>
                      <m:dPr>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dPr>
                      <m:e>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𝑟</m:t>
                        </m:r>
                        <m:acc>
                          <m:accPr>
                            <m:chr m:val="̅"/>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accPr>
                          <m:e>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𝑏</m:t>
                            </m:r>
                          </m:e>
                        </m:acc>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𝑏</m:t>
                        </m:r>
                        <m:acc>
                          <m:accPr>
                            <m:chr m:val="̅"/>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accPr>
                          <m:e>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𝑟</m:t>
                            </m:r>
                          </m:e>
                        </m:acc>
                      </m:e>
                    </m:d>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   </m:t>
                    </m:r>
                    <m:sSub>
                      <m:sSubPr>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𝐺</m:t>
                        </m:r>
                      </m:e>
                      <m:sub>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2</m:t>
                        </m:r>
                      </m:sub>
                    </m:sSub>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m:t>
                    </m:r>
                    <m:f>
                      <m:fPr>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fPr>
                      <m:num>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𝑖</m:t>
                        </m:r>
                      </m:num>
                      <m:den>
                        <m:rad>
                          <m:radPr>
                            <m:degHide m:val="on"/>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radPr>
                          <m:deg/>
                          <m:e>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2</m:t>
                            </m:r>
                          </m:e>
                        </m:rad>
                      </m:den>
                    </m:f>
                    <m:d>
                      <m:dPr>
                        <m:ctrlPr>
                          <a:rPr lang="en-US" altLang="zh-CN" sz="2000" i="1" kern="0">
                            <a:solidFill>
                              <a:srgbClr val="0000CC"/>
                            </a:solidFill>
                            <a:latin typeface="Cambria Math" panose="02040503050406030204" pitchFamily="18" charset="0"/>
                          </a:rPr>
                        </m:ctrlPr>
                      </m:dPr>
                      <m:e>
                        <m:r>
                          <a:rPr lang="en-US" altLang="zh-CN" sz="2000" i="1" kern="0">
                            <a:solidFill>
                              <a:srgbClr val="0000CC"/>
                            </a:solidFill>
                            <a:latin typeface="Cambria Math" panose="02040503050406030204" pitchFamily="18" charset="0"/>
                          </a:rPr>
                          <m:t>𝑟</m:t>
                        </m:r>
                        <m:acc>
                          <m:accPr>
                            <m:chr m:val="̅"/>
                            <m:ctrlPr>
                              <a:rPr lang="en-US" altLang="zh-CN" sz="2000" i="1" kern="0">
                                <a:solidFill>
                                  <a:srgbClr val="0000CC"/>
                                </a:solidFill>
                                <a:latin typeface="Cambria Math" panose="02040503050406030204" pitchFamily="18" charset="0"/>
                              </a:rPr>
                            </m:ctrlPr>
                          </m:accPr>
                          <m:e>
                            <m:r>
                              <a:rPr lang="en-US" altLang="zh-CN" sz="2000" i="1" kern="0">
                                <a:solidFill>
                                  <a:srgbClr val="0000CC"/>
                                </a:solidFill>
                                <a:latin typeface="Cambria Math" panose="02040503050406030204" pitchFamily="18" charset="0"/>
                              </a:rPr>
                              <m:t>𝑏</m:t>
                            </m:r>
                          </m:e>
                        </m:acc>
                        <m:r>
                          <a:rPr lang="en-US" altLang="zh-CN" sz="2000" b="0" i="1" kern="0" smtClean="0">
                            <a:solidFill>
                              <a:srgbClr val="0000CC"/>
                            </a:solidFill>
                            <a:latin typeface="Cambria Math" panose="02040503050406030204" pitchFamily="18" charset="0"/>
                          </a:rPr>
                          <m:t>−</m:t>
                        </m:r>
                        <m:r>
                          <a:rPr lang="en-US" altLang="zh-CN" sz="2000" i="1" kern="0">
                            <a:solidFill>
                              <a:srgbClr val="0000CC"/>
                            </a:solidFill>
                            <a:latin typeface="Cambria Math" panose="02040503050406030204" pitchFamily="18" charset="0"/>
                          </a:rPr>
                          <m:t>𝑏</m:t>
                        </m:r>
                        <m:acc>
                          <m:accPr>
                            <m:chr m:val="̅"/>
                            <m:ctrlPr>
                              <a:rPr lang="en-US" altLang="zh-CN" sz="2000" i="1" kern="0">
                                <a:solidFill>
                                  <a:srgbClr val="0000CC"/>
                                </a:solidFill>
                                <a:latin typeface="Cambria Math" panose="02040503050406030204" pitchFamily="18" charset="0"/>
                              </a:rPr>
                            </m:ctrlPr>
                          </m:accPr>
                          <m:e>
                            <m:r>
                              <a:rPr lang="en-US" altLang="zh-CN" sz="2000" i="1" kern="0">
                                <a:solidFill>
                                  <a:srgbClr val="0000CC"/>
                                </a:solidFill>
                                <a:latin typeface="Cambria Math" panose="02040503050406030204" pitchFamily="18" charset="0"/>
                              </a:rPr>
                              <m:t>𝑟</m:t>
                            </m:r>
                          </m:e>
                        </m:acc>
                      </m:e>
                    </m:d>
                    <m:r>
                      <a:rPr lang="en-US" altLang="zh-CN" sz="2000" b="0" i="1" kern="0" smtClean="0">
                        <a:solidFill>
                          <a:srgbClr val="0000CC"/>
                        </a:solidFill>
                        <a:latin typeface="Cambria Math" panose="02040503050406030204" pitchFamily="18" charset="0"/>
                      </a:rPr>
                      <m:t>,  </m:t>
                    </m:r>
                    <m:sSub>
                      <m:sSubPr>
                        <m:ctrlPr>
                          <a:rPr lang="en-US" altLang="zh-CN" sz="2000" b="0" i="1" kern="0" smtClean="0">
                            <a:solidFill>
                              <a:srgbClr val="0000CC"/>
                            </a:solidFill>
                            <a:latin typeface="Cambria Math" panose="02040503050406030204" pitchFamily="18" charset="0"/>
                          </a:rPr>
                        </m:ctrlPr>
                      </m:sSubPr>
                      <m:e>
                        <m:r>
                          <a:rPr lang="en-US" altLang="zh-CN" sz="2000" b="0" i="1" kern="0" smtClean="0">
                            <a:solidFill>
                              <a:srgbClr val="0000CC"/>
                            </a:solidFill>
                            <a:latin typeface="Cambria Math" panose="02040503050406030204" pitchFamily="18" charset="0"/>
                          </a:rPr>
                          <m:t>𝐺</m:t>
                        </m:r>
                      </m:e>
                      <m:sub>
                        <m:r>
                          <a:rPr lang="en-US" altLang="zh-CN" sz="2000" b="0" i="1" kern="0" smtClean="0">
                            <a:solidFill>
                              <a:srgbClr val="0000CC"/>
                            </a:solidFill>
                            <a:latin typeface="Cambria Math" panose="02040503050406030204" pitchFamily="18" charset="0"/>
                          </a:rPr>
                          <m:t>3</m:t>
                        </m:r>
                      </m:sub>
                    </m:sSub>
                    <m:r>
                      <a:rPr lang="en-US" altLang="zh-CN" sz="2000" b="0" i="1" kern="0" smtClean="0">
                        <a:solidFill>
                          <a:srgbClr val="0000CC"/>
                        </a:solidFill>
                        <a:latin typeface="Cambria Math" panose="02040503050406030204" pitchFamily="18" charset="0"/>
                      </a:rPr>
                      <m:t>=</m:t>
                    </m:r>
                    <m:f>
                      <m:fPr>
                        <m:ctrlPr>
                          <a:rPr lang="en-US" altLang="zh-CN" sz="2000" b="0" i="1" kern="0" smtClean="0">
                            <a:solidFill>
                              <a:srgbClr val="0000CC"/>
                            </a:solidFill>
                            <a:latin typeface="Cambria Math" panose="02040503050406030204" pitchFamily="18" charset="0"/>
                          </a:rPr>
                        </m:ctrlPr>
                      </m:fPr>
                      <m:num>
                        <m:r>
                          <a:rPr lang="en-US" altLang="zh-CN" sz="2000" b="0" i="1" kern="0" smtClean="0">
                            <a:solidFill>
                              <a:srgbClr val="0000CC"/>
                            </a:solidFill>
                            <a:latin typeface="Cambria Math" panose="02040503050406030204" pitchFamily="18" charset="0"/>
                          </a:rPr>
                          <m:t>1</m:t>
                        </m:r>
                      </m:num>
                      <m:den>
                        <m:rad>
                          <m:radPr>
                            <m:degHide m:val="on"/>
                            <m:ctrlPr>
                              <a:rPr lang="en-US" altLang="zh-CN" sz="2000" b="0" i="1" kern="0" smtClean="0">
                                <a:solidFill>
                                  <a:srgbClr val="0000CC"/>
                                </a:solidFill>
                                <a:latin typeface="Cambria Math" panose="02040503050406030204" pitchFamily="18" charset="0"/>
                              </a:rPr>
                            </m:ctrlPr>
                          </m:radPr>
                          <m:deg/>
                          <m:e>
                            <m:r>
                              <a:rPr lang="en-US" altLang="zh-CN" sz="2000" b="0" i="1" kern="0" smtClean="0">
                                <a:solidFill>
                                  <a:srgbClr val="0000CC"/>
                                </a:solidFill>
                                <a:latin typeface="Cambria Math" panose="02040503050406030204" pitchFamily="18" charset="0"/>
                              </a:rPr>
                              <m:t>2</m:t>
                            </m:r>
                          </m:e>
                        </m:rad>
                      </m:den>
                    </m:f>
                    <m:d>
                      <m:dPr>
                        <m:ctrlPr>
                          <a:rPr lang="en-US" altLang="zh-CN" sz="2000" i="1" kern="0">
                            <a:solidFill>
                              <a:srgbClr val="0000CC"/>
                            </a:solidFill>
                            <a:latin typeface="Cambria Math" panose="02040503050406030204" pitchFamily="18" charset="0"/>
                          </a:rPr>
                        </m:ctrlPr>
                      </m:dPr>
                      <m:e>
                        <m:r>
                          <a:rPr lang="en-US" altLang="zh-CN" sz="2000" i="1" kern="0">
                            <a:solidFill>
                              <a:srgbClr val="0000CC"/>
                            </a:solidFill>
                            <a:latin typeface="Cambria Math" panose="02040503050406030204" pitchFamily="18" charset="0"/>
                          </a:rPr>
                          <m:t>𝑟</m:t>
                        </m:r>
                        <m:acc>
                          <m:accPr>
                            <m:chr m:val="̅"/>
                            <m:ctrlPr>
                              <a:rPr lang="en-US" altLang="zh-CN" sz="2000" i="1" kern="0">
                                <a:solidFill>
                                  <a:srgbClr val="0000CC"/>
                                </a:solidFill>
                                <a:latin typeface="Cambria Math" panose="02040503050406030204" pitchFamily="18" charset="0"/>
                              </a:rPr>
                            </m:ctrlPr>
                          </m:accPr>
                          <m:e>
                            <m:r>
                              <a:rPr lang="en-US" altLang="zh-CN" sz="2000" b="0" i="1" kern="0" smtClean="0">
                                <a:solidFill>
                                  <a:srgbClr val="0000CC"/>
                                </a:solidFill>
                                <a:latin typeface="Cambria Math" panose="02040503050406030204" pitchFamily="18" charset="0"/>
                              </a:rPr>
                              <m:t>𝑟</m:t>
                            </m:r>
                          </m:e>
                        </m:acc>
                        <m:r>
                          <a:rPr lang="en-US" altLang="zh-CN" sz="2000" b="0" i="1" kern="0" smtClean="0">
                            <a:solidFill>
                              <a:srgbClr val="0000CC"/>
                            </a:solidFill>
                            <a:latin typeface="Cambria Math" panose="02040503050406030204" pitchFamily="18" charset="0"/>
                          </a:rPr>
                          <m:t>−</m:t>
                        </m:r>
                        <m:r>
                          <a:rPr lang="en-US" altLang="zh-CN" sz="2000" b="0" i="1" kern="0" smtClean="0">
                            <a:solidFill>
                              <a:srgbClr val="0000CC"/>
                            </a:solidFill>
                            <a:latin typeface="Cambria Math" panose="02040503050406030204" pitchFamily="18" charset="0"/>
                          </a:rPr>
                          <m:t>𝑏</m:t>
                        </m:r>
                        <m:acc>
                          <m:accPr>
                            <m:chr m:val="̅"/>
                            <m:ctrlPr>
                              <a:rPr lang="en-US" altLang="zh-CN" sz="2000" i="1" kern="0">
                                <a:solidFill>
                                  <a:srgbClr val="0000CC"/>
                                </a:solidFill>
                                <a:latin typeface="Cambria Math" panose="02040503050406030204" pitchFamily="18" charset="0"/>
                              </a:rPr>
                            </m:ctrlPr>
                          </m:accPr>
                          <m:e>
                            <m:r>
                              <a:rPr lang="en-US" altLang="zh-CN" sz="2000" b="0" i="1" kern="0" smtClean="0">
                                <a:solidFill>
                                  <a:srgbClr val="0000CC"/>
                                </a:solidFill>
                                <a:latin typeface="Cambria Math" panose="02040503050406030204" pitchFamily="18" charset="0"/>
                              </a:rPr>
                              <m:t>𝑏</m:t>
                            </m:r>
                          </m:e>
                        </m:acc>
                      </m:e>
                    </m:d>
                  </m:oMath>
                </a14:m>
                <a:r>
                  <a:rPr kumimoji="0" lang="en-US" altLang="zh-CN" sz="2000" b="0" i="0" u="none" strike="noStrike" kern="0" cap="none" spc="0" normalizeH="0" baseline="0" noProof="0" dirty="0">
                    <a:ln>
                      <a:noFill/>
                    </a:ln>
                    <a:solidFill>
                      <a:srgbClr val="0000CC"/>
                    </a:solidFill>
                    <a:effectLst/>
                    <a:uLnTx/>
                    <a:uFillTx/>
                  </a:rPr>
                  <a:t>, </a:t>
                </a:r>
              </a:p>
              <a:p>
                <a:pPr lvl="0">
                  <a:spcBef>
                    <a:spcPts val="600"/>
                  </a:spcBef>
                  <a:spcAft>
                    <a:spcPts val="600"/>
                  </a:spcAft>
                </a:pPr>
                <a14:m>
                  <m:oMath xmlns:m="http://schemas.openxmlformats.org/officeDocument/2006/math">
                    <m:sSub>
                      <m:sSubPr>
                        <m:ctrlP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𝐺</m:t>
                        </m:r>
                      </m:e>
                      <m:sub>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4</m:t>
                        </m:r>
                      </m:sub>
                    </m:sSub>
                    <m:r>
                      <a:rPr kumimoji="0" lang="en-US" altLang="zh-CN" sz="2000" b="0" i="1" u="none" strike="noStrike" kern="0" cap="none" spc="0" normalizeH="0" baseline="0" noProof="0" smtClean="0">
                        <a:ln>
                          <a:noFill/>
                        </a:ln>
                        <a:solidFill>
                          <a:srgbClr val="0000CC"/>
                        </a:solidFill>
                        <a:effectLst/>
                        <a:uLnTx/>
                        <a:uFillTx/>
                        <a:latin typeface="Cambria Math" panose="02040503050406030204" pitchFamily="18" charset="0"/>
                      </a:rPr>
                      <m:t>=</m:t>
                    </m:r>
                    <m:f>
                      <m:fPr>
                        <m:ctrlPr>
                          <a:rPr lang="en-US" altLang="zh-CN" sz="2000" i="1" kern="0">
                            <a:solidFill>
                              <a:srgbClr val="0000CC"/>
                            </a:solidFill>
                            <a:latin typeface="Cambria Math" panose="02040503050406030204" pitchFamily="18" charset="0"/>
                          </a:rPr>
                        </m:ctrlPr>
                      </m:fPr>
                      <m:num>
                        <m:r>
                          <a:rPr lang="en-US" altLang="zh-CN" sz="2000" i="1" kern="0">
                            <a:solidFill>
                              <a:srgbClr val="0000CC"/>
                            </a:solidFill>
                            <a:latin typeface="Cambria Math" panose="02040503050406030204" pitchFamily="18" charset="0"/>
                          </a:rPr>
                          <m:t>1</m:t>
                        </m:r>
                      </m:num>
                      <m:den>
                        <m:rad>
                          <m:radPr>
                            <m:degHide m:val="on"/>
                            <m:ctrlPr>
                              <a:rPr lang="en-US" altLang="zh-CN" sz="2000" i="1" kern="0">
                                <a:solidFill>
                                  <a:srgbClr val="0000CC"/>
                                </a:solidFill>
                                <a:latin typeface="Cambria Math" panose="02040503050406030204" pitchFamily="18" charset="0"/>
                              </a:rPr>
                            </m:ctrlPr>
                          </m:radPr>
                          <m:deg/>
                          <m:e>
                            <m:r>
                              <a:rPr lang="en-US" altLang="zh-CN" sz="2000" i="1" kern="0">
                                <a:solidFill>
                                  <a:srgbClr val="0000CC"/>
                                </a:solidFill>
                                <a:latin typeface="Cambria Math" panose="02040503050406030204" pitchFamily="18" charset="0"/>
                              </a:rPr>
                              <m:t>2</m:t>
                            </m:r>
                          </m:e>
                        </m:rad>
                      </m:den>
                    </m:f>
                    <m:d>
                      <m:dPr>
                        <m:ctrlPr>
                          <a:rPr lang="en-US" altLang="zh-CN" sz="2000" i="1" kern="0">
                            <a:solidFill>
                              <a:srgbClr val="0000CC"/>
                            </a:solidFill>
                            <a:latin typeface="Cambria Math" panose="02040503050406030204" pitchFamily="18" charset="0"/>
                          </a:rPr>
                        </m:ctrlPr>
                      </m:dPr>
                      <m:e>
                        <m:r>
                          <a:rPr lang="en-US" altLang="zh-CN" sz="2000" b="0" i="1" kern="0" smtClean="0">
                            <a:solidFill>
                              <a:srgbClr val="0000CC"/>
                            </a:solidFill>
                            <a:latin typeface="Cambria Math" panose="02040503050406030204" pitchFamily="18" charset="0"/>
                          </a:rPr>
                          <m:t>𝑏</m:t>
                        </m:r>
                        <m:acc>
                          <m:accPr>
                            <m:chr m:val="̅"/>
                            <m:ctrlPr>
                              <a:rPr lang="en-US" altLang="zh-CN" sz="2000" i="1" kern="0">
                                <a:solidFill>
                                  <a:srgbClr val="0000CC"/>
                                </a:solidFill>
                                <a:latin typeface="Cambria Math" panose="02040503050406030204" pitchFamily="18" charset="0"/>
                              </a:rPr>
                            </m:ctrlPr>
                          </m:accPr>
                          <m:e>
                            <m:r>
                              <a:rPr lang="en-US" altLang="zh-CN" sz="2000" b="0" i="1" kern="0" smtClean="0">
                                <a:solidFill>
                                  <a:srgbClr val="0000CC"/>
                                </a:solidFill>
                                <a:latin typeface="Cambria Math" panose="02040503050406030204" pitchFamily="18" charset="0"/>
                              </a:rPr>
                              <m:t>𝑔</m:t>
                            </m:r>
                          </m:e>
                        </m:acc>
                        <m:r>
                          <a:rPr lang="en-US" altLang="zh-CN" sz="2000" i="1" kern="0">
                            <a:solidFill>
                              <a:srgbClr val="0000CC"/>
                            </a:solidFill>
                            <a:latin typeface="Cambria Math" panose="02040503050406030204" pitchFamily="18" charset="0"/>
                          </a:rPr>
                          <m:t>+</m:t>
                        </m:r>
                        <m:r>
                          <a:rPr lang="en-US" altLang="zh-CN" sz="2000" b="0" i="1" kern="0" smtClean="0">
                            <a:solidFill>
                              <a:srgbClr val="0000CC"/>
                            </a:solidFill>
                            <a:latin typeface="Cambria Math" panose="02040503050406030204" pitchFamily="18" charset="0"/>
                          </a:rPr>
                          <m:t>𝑔</m:t>
                        </m:r>
                        <m:acc>
                          <m:accPr>
                            <m:chr m:val="̅"/>
                            <m:ctrlPr>
                              <a:rPr lang="en-US" altLang="zh-CN" sz="2000" i="1" kern="0">
                                <a:solidFill>
                                  <a:srgbClr val="0000CC"/>
                                </a:solidFill>
                                <a:latin typeface="Cambria Math" panose="02040503050406030204" pitchFamily="18" charset="0"/>
                              </a:rPr>
                            </m:ctrlPr>
                          </m:accPr>
                          <m:e>
                            <m:r>
                              <a:rPr lang="en-US" altLang="zh-CN" sz="2000" b="0" i="1" kern="0" smtClean="0">
                                <a:solidFill>
                                  <a:srgbClr val="0000CC"/>
                                </a:solidFill>
                                <a:latin typeface="Cambria Math" panose="02040503050406030204" pitchFamily="18" charset="0"/>
                              </a:rPr>
                              <m:t>𝑏</m:t>
                            </m:r>
                          </m:e>
                        </m:acc>
                      </m:e>
                    </m:d>
                    <m:r>
                      <a:rPr lang="en-US" altLang="zh-CN" sz="2000" b="0" i="1" kern="0" smtClean="0">
                        <a:solidFill>
                          <a:srgbClr val="0000CC"/>
                        </a:solidFill>
                        <a:latin typeface="Cambria Math" panose="02040503050406030204" pitchFamily="18" charset="0"/>
                      </a:rPr>
                      <m:t>,  </m:t>
                    </m:r>
                    <m:sSub>
                      <m:sSubPr>
                        <m:ctrlPr>
                          <a:rPr lang="en-US" altLang="zh-CN" sz="2000" b="0" i="1" kern="0" smtClean="0">
                            <a:solidFill>
                              <a:srgbClr val="0000CC"/>
                            </a:solidFill>
                            <a:latin typeface="Cambria Math" panose="02040503050406030204" pitchFamily="18" charset="0"/>
                          </a:rPr>
                        </m:ctrlPr>
                      </m:sSubPr>
                      <m:e>
                        <m:r>
                          <a:rPr lang="en-US" altLang="zh-CN" sz="2000" b="0" i="1" kern="0" smtClean="0">
                            <a:solidFill>
                              <a:srgbClr val="0000CC"/>
                            </a:solidFill>
                            <a:latin typeface="Cambria Math" panose="02040503050406030204" pitchFamily="18" charset="0"/>
                          </a:rPr>
                          <m:t>𝐺</m:t>
                        </m:r>
                      </m:e>
                      <m:sub>
                        <m:r>
                          <a:rPr lang="en-US" altLang="zh-CN" sz="2000" b="0" i="1" kern="0" smtClean="0">
                            <a:solidFill>
                              <a:srgbClr val="0000CC"/>
                            </a:solidFill>
                            <a:latin typeface="Cambria Math" panose="02040503050406030204" pitchFamily="18" charset="0"/>
                          </a:rPr>
                          <m:t>5</m:t>
                        </m:r>
                      </m:sub>
                    </m:sSub>
                    <m:r>
                      <a:rPr lang="en-US" altLang="zh-CN" sz="2000" b="0" i="1" kern="0" smtClean="0">
                        <a:solidFill>
                          <a:srgbClr val="0000CC"/>
                        </a:solidFill>
                        <a:latin typeface="Cambria Math" panose="02040503050406030204" pitchFamily="18" charset="0"/>
                      </a:rPr>
                      <m:t>=</m:t>
                    </m:r>
                    <m:f>
                      <m:fPr>
                        <m:ctrlPr>
                          <a:rPr lang="en-US" altLang="zh-CN" sz="2000" i="1" kern="0">
                            <a:solidFill>
                              <a:srgbClr val="0000CC"/>
                            </a:solidFill>
                            <a:latin typeface="Cambria Math" panose="02040503050406030204" pitchFamily="18" charset="0"/>
                          </a:rPr>
                        </m:ctrlPr>
                      </m:fPr>
                      <m:num>
                        <m:r>
                          <a:rPr lang="en-US" altLang="zh-CN" sz="2000" b="0" i="1" kern="0" smtClean="0">
                            <a:solidFill>
                              <a:srgbClr val="0000CC"/>
                            </a:solidFill>
                            <a:latin typeface="Cambria Math" panose="02040503050406030204" pitchFamily="18" charset="0"/>
                          </a:rPr>
                          <m:t>𝑖</m:t>
                        </m:r>
                      </m:num>
                      <m:den>
                        <m:rad>
                          <m:radPr>
                            <m:degHide m:val="on"/>
                            <m:ctrlPr>
                              <a:rPr lang="en-US" altLang="zh-CN" sz="2000" i="1" kern="0">
                                <a:solidFill>
                                  <a:srgbClr val="0000CC"/>
                                </a:solidFill>
                                <a:latin typeface="Cambria Math" panose="02040503050406030204" pitchFamily="18" charset="0"/>
                              </a:rPr>
                            </m:ctrlPr>
                          </m:radPr>
                          <m:deg/>
                          <m:e>
                            <m:r>
                              <a:rPr lang="en-US" altLang="zh-CN" sz="2000" i="1" kern="0">
                                <a:solidFill>
                                  <a:srgbClr val="0000CC"/>
                                </a:solidFill>
                                <a:latin typeface="Cambria Math" panose="02040503050406030204" pitchFamily="18" charset="0"/>
                              </a:rPr>
                              <m:t>2</m:t>
                            </m:r>
                          </m:e>
                        </m:rad>
                      </m:den>
                    </m:f>
                    <m:d>
                      <m:dPr>
                        <m:ctrlPr>
                          <a:rPr lang="en-US" altLang="zh-CN" sz="2000" i="1" kern="0">
                            <a:solidFill>
                              <a:srgbClr val="0000CC"/>
                            </a:solidFill>
                            <a:latin typeface="Cambria Math" panose="02040503050406030204" pitchFamily="18" charset="0"/>
                          </a:rPr>
                        </m:ctrlPr>
                      </m:dPr>
                      <m:e>
                        <m:r>
                          <a:rPr lang="en-US" altLang="zh-CN" sz="2000" i="1" kern="0">
                            <a:solidFill>
                              <a:srgbClr val="0000CC"/>
                            </a:solidFill>
                            <a:latin typeface="Cambria Math" panose="02040503050406030204" pitchFamily="18" charset="0"/>
                          </a:rPr>
                          <m:t>𝑏</m:t>
                        </m:r>
                        <m:acc>
                          <m:accPr>
                            <m:chr m:val="̅"/>
                            <m:ctrlPr>
                              <a:rPr lang="en-US" altLang="zh-CN" sz="2000" i="1" kern="0">
                                <a:solidFill>
                                  <a:srgbClr val="0000CC"/>
                                </a:solidFill>
                                <a:latin typeface="Cambria Math" panose="02040503050406030204" pitchFamily="18" charset="0"/>
                              </a:rPr>
                            </m:ctrlPr>
                          </m:accPr>
                          <m:e>
                            <m:r>
                              <a:rPr lang="en-US" altLang="zh-CN" sz="2000" i="1" kern="0">
                                <a:solidFill>
                                  <a:srgbClr val="0000CC"/>
                                </a:solidFill>
                                <a:latin typeface="Cambria Math" panose="02040503050406030204" pitchFamily="18" charset="0"/>
                              </a:rPr>
                              <m:t>𝑔</m:t>
                            </m:r>
                          </m:e>
                        </m:acc>
                        <m:r>
                          <a:rPr lang="en-US" altLang="zh-CN" sz="2000" b="0" i="1" kern="0" smtClean="0">
                            <a:solidFill>
                              <a:srgbClr val="0000CC"/>
                            </a:solidFill>
                            <a:latin typeface="Cambria Math" panose="02040503050406030204" pitchFamily="18" charset="0"/>
                          </a:rPr>
                          <m:t>−</m:t>
                        </m:r>
                        <m:r>
                          <a:rPr lang="en-US" altLang="zh-CN" sz="2000" i="1" kern="0">
                            <a:solidFill>
                              <a:srgbClr val="0000CC"/>
                            </a:solidFill>
                            <a:latin typeface="Cambria Math" panose="02040503050406030204" pitchFamily="18" charset="0"/>
                          </a:rPr>
                          <m:t>𝑔</m:t>
                        </m:r>
                        <m:acc>
                          <m:accPr>
                            <m:chr m:val="̅"/>
                            <m:ctrlPr>
                              <a:rPr lang="en-US" altLang="zh-CN" sz="2000" i="1" kern="0">
                                <a:solidFill>
                                  <a:srgbClr val="0000CC"/>
                                </a:solidFill>
                                <a:latin typeface="Cambria Math" panose="02040503050406030204" pitchFamily="18" charset="0"/>
                              </a:rPr>
                            </m:ctrlPr>
                          </m:accPr>
                          <m:e>
                            <m:r>
                              <a:rPr lang="en-US" altLang="zh-CN" sz="2000" i="1" kern="0">
                                <a:solidFill>
                                  <a:srgbClr val="0000CC"/>
                                </a:solidFill>
                                <a:latin typeface="Cambria Math" panose="02040503050406030204" pitchFamily="18" charset="0"/>
                              </a:rPr>
                              <m:t>𝑏</m:t>
                            </m:r>
                          </m:e>
                        </m:acc>
                      </m:e>
                    </m:d>
                    <m:r>
                      <a:rPr lang="en-US" altLang="zh-CN" sz="2000" b="0" i="1" kern="0" smtClean="0">
                        <a:solidFill>
                          <a:srgbClr val="0000CC"/>
                        </a:solidFill>
                        <a:latin typeface="Cambria Math" panose="02040503050406030204" pitchFamily="18" charset="0"/>
                      </a:rPr>
                      <m:t>,  </m:t>
                    </m:r>
                  </m:oMath>
                </a14:m>
                <a:r>
                  <a:rPr lang="en-US" altLang="zh-CN" sz="2000" b="0" i="1" kern="0" dirty="0">
                    <a:solidFill>
                      <a:srgbClr val="0000CC"/>
                    </a:solidFill>
                    <a:latin typeface="Cambria Math" panose="02040503050406030204" pitchFamily="18" charset="0"/>
                  </a:rPr>
                  <a:t> </a:t>
                </a:r>
              </a:p>
              <a:p>
                <a:pPr lvl="0">
                  <a:spcBef>
                    <a:spcPts val="600"/>
                  </a:spcBef>
                  <a:spcAft>
                    <a:spcPts val="600"/>
                  </a:spcAft>
                </a:pPr>
                <a14:m>
                  <m:oMath xmlns:m="http://schemas.openxmlformats.org/officeDocument/2006/math">
                    <m:sSub>
                      <m:sSubPr>
                        <m:ctrlPr>
                          <a:rPr lang="en-US" altLang="zh-CN" sz="2000" b="0" i="1" kern="0" smtClean="0">
                            <a:solidFill>
                              <a:srgbClr val="0000CC"/>
                            </a:solidFill>
                            <a:latin typeface="Cambria Math" panose="02040503050406030204" pitchFamily="18" charset="0"/>
                          </a:rPr>
                        </m:ctrlPr>
                      </m:sSubPr>
                      <m:e>
                        <m:r>
                          <a:rPr lang="en-US" altLang="zh-CN" sz="2000" b="0" i="1" kern="0" smtClean="0">
                            <a:solidFill>
                              <a:srgbClr val="0000CC"/>
                            </a:solidFill>
                            <a:latin typeface="Cambria Math" panose="02040503050406030204" pitchFamily="18" charset="0"/>
                          </a:rPr>
                          <m:t>𝐺</m:t>
                        </m:r>
                      </m:e>
                      <m:sub>
                        <m:r>
                          <a:rPr lang="en-US" altLang="zh-CN" sz="2000" b="0" i="1" kern="0" smtClean="0">
                            <a:solidFill>
                              <a:srgbClr val="0000CC"/>
                            </a:solidFill>
                            <a:latin typeface="Cambria Math" panose="02040503050406030204" pitchFamily="18" charset="0"/>
                          </a:rPr>
                          <m:t>6</m:t>
                        </m:r>
                      </m:sub>
                    </m:sSub>
                    <m:r>
                      <a:rPr lang="en-US" altLang="zh-CN" sz="2000" b="0" i="1" kern="0" smtClean="0">
                        <a:solidFill>
                          <a:srgbClr val="0000CC"/>
                        </a:solidFill>
                        <a:latin typeface="Cambria Math" panose="02040503050406030204" pitchFamily="18" charset="0"/>
                      </a:rPr>
                      <m:t>=</m:t>
                    </m:r>
                    <m:f>
                      <m:fPr>
                        <m:ctrlPr>
                          <a:rPr lang="en-US" altLang="zh-CN" sz="2000" i="1" kern="0">
                            <a:solidFill>
                              <a:srgbClr val="0000CC"/>
                            </a:solidFill>
                            <a:latin typeface="Cambria Math" panose="02040503050406030204" pitchFamily="18" charset="0"/>
                          </a:rPr>
                        </m:ctrlPr>
                      </m:fPr>
                      <m:num>
                        <m:r>
                          <a:rPr lang="en-US" altLang="zh-CN" sz="2000" i="1" kern="0">
                            <a:solidFill>
                              <a:srgbClr val="0000CC"/>
                            </a:solidFill>
                            <a:latin typeface="Cambria Math" panose="02040503050406030204" pitchFamily="18" charset="0"/>
                          </a:rPr>
                          <m:t>1</m:t>
                        </m:r>
                      </m:num>
                      <m:den>
                        <m:rad>
                          <m:radPr>
                            <m:degHide m:val="on"/>
                            <m:ctrlPr>
                              <a:rPr lang="en-US" altLang="zh-CN" sz="2000" i="1" kern="0">
                                <a:solidFill>
                                  <a:srgbClr val="0000CC"/>
                                </a:solidFill>
                                <a:latin typeface="Cambria Math" panose="02040503050406030204" pitchFamily="18" charset="0"/>
                              </a:rPr>
                            </m:ctrlPr>
                          </m:radPr>
                          <m:deg/>
                          <m:e>
                            <m:r>
                              <a:rPr lang="en-US" altLang="zh-CN" sz="2000" i="1" kern="0">
                                <a:solidFill>
                                  <a:srgbClr val="0000CC"/>
                                </a:solidFill>
                                <a:latin typeface="Cambria Math" panose="02040503050406030204" pitchFamily="18" charset="0"/>
                              </a:rPr>
                              <m:t>2</m:t>
                            </m:r>
                          </m:e>
                        </m:rad>
                      </m:den>
                    </m:f>
                    <m:d>
                      <m:dPr>
                        <m:ctrlPr>
                          <a:rPr lang="en-US" altLang="zh-CN" sz="2000" i="1" kern="0">
                            <a:solidFill>
                              <a:srgbClr val="0000CC"/>
                            </a:solidFill>
                            <a:latin typeface="Cambria Math" panose="02040503050406030204" pitchFamily="18" charset="0"/>
                          </a:rPr>
                        </m:ctrlPr>
                      </m:dPr>
                      <m:e>
                        <m:r>
                          <a:rPr lang="en-US" altLang="zh-CN" sz="2000" b="0" i="1" kern="0" smtClean="0">
                            <a:solidFill>
                              <a:srgbClr val="0000CC"/>
                            </a:solidFill>
                            <a:latin typeface="Cambria Math" panose="02040503050406030204" pitchFamily="18" charset="0"/>
                          </a:rPr>
                          <m:t>𝑔</m:t>
                        </m:r>
                        <m:acc>
                          <m:accPr>
                            <m:chr m:val="̅"/>
                            <m:ctrlPr>
                              <a:rPr lang="en-US" altLang="zh-CN" sz="2000" i="1" kern="0">
                                <a:solidFill>
                                  <a:srgbClr val="0000CC"/>
                                </a:solidFill>
                                <a:latin typeface="Cambria Math" panose="02040503050406030204" pitchFamily="18" charset="0"/>
                              </a:rPr>
                            </m:ctrlPr>
                          </m:accPr>
                          <m:e>
                            <m:r>
                              <a:rPr lang="en-US" altLang="zh-CN" sz="2000" b="0" i="1" kern="0" smtClean="0">
                                <a:solidFill>
                                  <a:srgbClr val="0000CC"/>
                                </a:solidFill>
                                <a:latin typeface="Cambria Math" panose="02040503050406030204" pitchFamily="18" charset="0"/>
                              </a:rPr>
                              <m:t>𝑟</m:t>
                            </m:r>
                          </m:e>
                        </m:acc>
                        <m:r>
                          <a:rPr lang="en-US" altLang="zh-CN" sz="2000" i="1" kern="0">
                            <a:solidFill>
                              <a:srgbClr val="0000CC"/>
                            </a:solidFill>
                            <a:latin typeface="Cambria Math" panose="02040503050406030204" pitchFamily="18" charset="0"/>
                          </a:rPr>
                          <m:t>+</m:t>
                        </m:r>
                        <m:r>
                          <a:rPr lang="en-US" altLang="zh-CN" sz="2000" b="0" i="1" kern="0" smtClean="0">
                            <a:solidFill>
                              <a:srgbClr val="0000CC"/>
                            </a:solidFill>
                            <a:latin typeface="Cambria Math" panose="02040503050406030204" pitchFamily="18" charset="0"/>
                          </a:rPr>
                          <m:t>𝑟</m:t>
                        </m:r>
                        <m:acc>
                          <m:accPr>
                            <m:chr m:val="̅"/>
                            <m:ctrlPr>
                              <a:rPr lang="en-US" altLang="zh-CN" sz="2000" i="1" kern="0">
                                <a:solidFill>
                                  <a:srgbClr val="0000CC"/>
                                </a:solidFill>
                                <a:latin typeface="Cambria Math" panose="02040503050406030204" pitchFamily="18" charset="0"/>
                              </a:rPr>
                            </m:ctrlPr>
                          </m:accPr>
                          <m:e>
                            <m:r>
                              <a:rPr lang="en-US" altLang="zh-CN" sz="2000" b="0" i="1" kern="0" smtClean="0">
                                <a:solidFill>
                                  <a:srgbClr val="0000CC"/>
                                </a:solidFill>
                                <a:latin typeface="Cambria Math" panose="02040503050406030204" pitchFamily="18" charset="0"/>
                              </a:rPr>
                              <m:t>𝑔</m:t>
                            </m:r>
                          </m:e>
                        </m:acc>
                      </m:e>
                    </m:d>
                    <m:r>
                      <a:rPr lang="en-US" altLang="zh-CN" sz="2000" b="0" i="1" kern="0" smtClean="0">
                        <a:solidFill>
                          <a:srgbClr val="0000CC"/>
                        </a:solidFill>
                        <a:latin typeface="Cambria Math" panose="02040503050406030204" pitchFamily="18" charset="0"/>
                      </a:rPr>
                      <m:t>,</m:t>
                    </m:r>
                    <m:r>
                      <a:rPr lang="en-US" altLang="zh-CN" sz="2000" b="0" i="0" kern="0" smtClean="0">
                        <a:solidFill>
                          <a:srgbClr val="0000CC"/>
                        </a:solidFill>
                        <a:latin typeface="Cambria Math" panose="02040503050406030204" pitchFamily="18" charset="0"/>
                      </a:rPr>
                      <m:t>  </m:t>
                    </m:r>
                  </m:oMath>
                </a14:m>
                <a:r>
                  <a:rPr lang="en-US" altLang="zh-CN" sz="2000" kern="0" dirty="0">
                    <a:solidFill>
                      <a:srgbClr val="0000CC"/>
                    </a:solidFill>
                  </a:rPr>
                  <a:t> </a:t>
                </a:r>
                <a14:m>
                  <m:oMath xmlns:m="http://schemas.openxmlformats.org/officeDocument/2006/math">
                    <m:sSub>
                      <m:sSubPr>
                        <m:ctrlPr>
                          <a:rPr lang="en-US" altLang="zh-CN" sz="2000" i="1" kern="0">
                            <a:solidFill>
                              <a:srgbClr val="0000CC"/>
                            </a:solidFill>
                            <a:latin typeface="Cambria Math" panose="02040503050406030204" pitchFamily="18" charset="0"/>
                          </a:rPr>
                        </m:ctrlPr>
                      </m:sSubPr>
                      <m:e>
                        <m:r>
                          <a:rPr lang="en-US" altLang="zh-CN" sz="2000" i="1" kern="0">
                            <a:solidFill>
                              <a:srgbClr val="0000CC"/>
                            </a:solidFill>
                            <a:latin typeface="Cambria Math" panose="02040503050406030204" pitchFamily="18" charset="0"/>
                          </a:rPr>
                          <m:t>𝐺</m:t>
                        </m:r>
                      </m:e>
                      <m:sub>
                        <m:r>
                          <a:rPr lang="en-US" altLang="zh-CN" sz="2000" b="0" i="1" kern="0" smtClean="0">
                            <a:solidFill>
                              <a:srgbClr val="0000CC"/>
                            </a:solidFill>
                            <a:latin typeface="Cambria Math" panose="02040503050406030204" pitchFamily="18" charset="0"/>
                          </a:rPr>
                          <m:t>7</m:t>
                        </m:r>
                      </m:sub>
                    </m:sSub>
                    <m:r>
                      <a:rPr lang="en-US" altLang="zh-CN" sz="2000" i="1" kern="0">
                        <a:solidFill>
                          <a:srgbClr val="0000CC"/>
                        </a:solidFill>
                        <a:latin typeface="Cambria Math" panose="02040503050406030204" pitchFamily="18" charset="0"/>
                      </a:rPr>
                      <m:t>=</m:t>
                    </m:r>
                    <m:f>
                      <m:fPr>
                        <m:ctrlPr>
                          <a:rPr lang="en-US" altLang="zh-CN" sz="2000" i="1" kern="0">
                            <a:solidFill>
                              <a:srgbClr val="0000CC"/>
                            </a:solidFill>
                            <a:latin typeface="Cambria Math" panose="02040503050406030204" pitchFamily="18" charset="0"/>
                          </a:rPr>
                        </m:ctrlPr>
                      </m:fPr>
                      <m:num>
                        <m:r>
                          <a:rPr lang="en-US" altLang="zh-CN" sz="2000" b="0" i="1" kern="0" smtClean="0">
                            <a:solidFill>
                              <a:srgbClr val="0000CC"/>
                            </a:solidFill>
                            <a:latin typeface="Cambria Math" panose="02040503050406030204" pitchFamily="18" charset="0"/>
                          </a:rPr>
                          <m:t>𝑖</m:t>
                        </m:r>
                      </m:num>
                      <m:den>
                        <m:rad>
                          <m:radPr>
                            <m:degHide m:val="on"/>
                            <m:ctrlPr>
                              <a:rPr lang="en-US" altLang="zh-CN" sz="2000" i="1" kern="0">
                                <a:solidFill>
                                  <a:srgbClr val="0000CC"/>
                                </a:solidFill>
                                <a:latin typeface="Cambria Math" panose="02040503050406030204" pitchFamily="18" charset="0"/>
                              </a:rPr>
                            </m:ctrlPr>
                          </m:radPr>
                          <m:deg/>
                          <m:e>
                            <m:r>
                              <a:rPr lang="en-US" altLang="zh-CN" sz="2000" i="1" kern="0">
                                <a:solidFill>
                                  <a:srgbClr val="0000CC"/>
                                </a:solidFill>
                                <a:latin typeface="Cambria Math" panose="02040503050406030204" pitchFamily="18" charset="0"/>
                              </a:rPr>
                              <m:t>2</m:t>
                            </m:r>
                          </m:e>
                        </m:rad>
                      </m:den>
                    </m:f>
                    <m:d>
                      <m:dPr>
                        <m:ctrlPr>
                          <a:rPr lang="en-US" altLang="zh-CN" sz="2000" i="1" kern="0">
                            <a:solidFill>
                              <a:srgbClr val="0000CC"/>
                            </a:solidFill>
                            <a:latin typeface="Cambria Math" panose="02040503050406030204" pitchFamily="18" charset="0"/>
                          </a:rPr>
                        </m:ctrlPr>
                      </m:dPr>
                      <m:e>
                        <m:r>
                          <a:rPr lang="en-US" altLang="zh-CN" sz="2000" i="1" kern="0">
                            <a:solidFill>
                              <a:srgbClr val="0000CC"/>
                            </a:solidFill>
                            <a:latin typeface="Cambria Math" panose="02040503050406030204" pitchFamily="18" charset="0"/>
                          </a:rPr>
                          <m:t>𝑔</m:t>
                        </m:r>
                        <m:acc>
                          <m:accPr>
                            <m:chr m:val="̅"/>
                            <m:ctrlPr>
                              <a:rPr lang="en-US" altLang="zh-CN" sz="2000" i="1" kern="0">
                                <a:solidFill>
                                  <a:srgbClr val="0000CC"/>
                                </a:solidFill>
                                <a:latin typeface="Cambria Math" panose="02040503050406030204" pitchFamily="18" charset="0"/>
                              </a:rPr>
                            </m:ctrlPr>
                          </m:accPr>
                          <m:e>
                            <m:r>
                              <a:rPr lang="en-US" altLang="zh-CN" sz="2000" i="1" kern="0">
                                <a:solidFill>
                                  <a:srgbClr val="0000CC"/>
                                </a:solidFill>
                                <a:latin typeface="Cambria Math" panose="02040503050406030204" pitchFamily="18" charset="0"/>
                              </a:rPr>
                              <m:t>𝑟</m:t>
                            </m:r>
                          </m:e>
                        </m:acc>
                        <m:r>
                          <a:rPr lang="en-US" altLang="zh-CN" sz="2000" b="0" i="1" kern="0" smtClean="0">
                            <a:solidFill>
                              <a:srgbClr val="0000CC"/>
                            </a:solidFill>
                            <a:latin typeface="Cambria Math" panose="02040503050406030204" pitchFamily="18" charset="0"/>
                          </a:rPr>
                          <m:t>−</m:t>
                        </m:r>
                        <m:r>
                          <a:rPr lang="en-US" altLang="zh-CN" sz="2000" i="1" kern="0">
                            <a:solidFill>
                              <a:srgbClr val="0000CC"/>
                            </a:solidFill>
                            <a:latin typeface="Cambria Math" panose="02040503050406030204" pitchFamily="18" charset="0"/>
                          </a:rPr>
                          <m:t>𝑟</m:t>
                        </m:r>
                        <m:acc>
                          <m:accPr>
                            <m:chr m:val="̅"/>
                            <m:ctrlPr>
                              <a:rPr lang="en-US" altLang="zh-CN" sz="2000" i="1" kern="0">
                                <a:solidFill>
                                  <a:srgbClr val="0000CC"/>
                                </a:solidFill>
                                <a:latin typeface="Cambria Math" panose="02040503050406030204" pitchFamily="18" charset="0"/>
                              </a:rPr>
                            </m:ctrlPr>
                          </m:accPr>
                          <m:e>
                            <m:r>
                              <a:rPr lang="en-US" altLang="zh-CN" sz="2000" i="1" kern="0">
                                <a:solidFill>
                                  <a:srgbClr val="0000CC"/>
                                </a:solidFill>
                                <a:latin typeface="Cambria Math" panose="02040503050406030204" pitchFamily="18" charset="0"/>
                              </a:rPr>
                              <m:t>𝑔</m:t>
                            </m:r>
                          </m:e>
                        </m:acc>
                      </m:e>
                    </m:d>
                    <m:r>
                      <a:rPr lang="en-US" altLang="zh-CN" sz="2000" b="0" i="1" kern="0" smtClean="0">
                        <a:solidFill>
                          <a:srgbClr val="0000CC"/>
                        </a:solidFill>
                        <a:latin typeface="Cambria Math" panose="02040503050406030204" pitchFamily="18" charset="0"/>
                      </a:rPr>
                      <m:t>,   </m:t>
                    </m:r>
                  </m:oMath>
                </a14:m>
                <a:endParaRPr lang="en-US" altLang="zh-CN" sz="2000" b="0" i="1" kern="0" dirty="0">
                  <a:solidFill>
                    <a:srgbClr val="0000CC"/>
                  </a:solidFill>
                  <a:latin typeface="Cambria Math" panose="02040503050406030204" pitchFamily="18" charset="0"/>
                </a:endParaRPr>
              </a:p>
              <a:p>
                <a:pPr lvl="0">
                  <a:spcBef>
                    <a:spcPts val="600"/>
                  </a:spcBef>
                  <a:spcAft>
                    <a:spcPts val="600"/>
                  </a:spcAft>
                </a:pPr>
                <a14:m>
                  <m:oMath xmlns:m="http://schemas.openxmlformats.org/officeDocument/2006/math">
                    <m:sSub>
                      <m:sSubPr>
                        <m:ctrlPr>
                          <a:rPr lang="en-US" altLang="zh-CN" sz="2000" i="1" kern="0">
                            <a:solidFill>
                              <a:srgbClr val="0000CC"/>
                            </a:solidFill>
                            <a:latin typeface="Cambria Math" panose="02040503050406030204" pitchFamily="18" charset="0"/>
                          </a:rPr>
                        </m:ctrlPr>
                      </m:sSubPr>
                      <m:e>
                        <m:r>
                          <a:rPr lang="en-US" altLang="zh-CN" sz="2000" i="1" kern="0">
                            <a:solidFill>
                              <a:srgbClr val="0000CC"/>
                            </a:solidFill>
                            <a:latin typeface="Cambria Math" panose="02040503050406030204" pitchFamily="18" charset="0"/>
                          </a:rPr>
                          <m:t>𝐺</m:t>
                        </m:r>
                      </m:e>
                      <m:sub>
                        <m:r>
                          <a:rPr lang="en-US" altLang="zh-CN" sz="2000" b="0" i="1" kern="0" smtClean="0">
                            <a:solidFill>
                              <a:srgbClr val="0000CC"/>
                            </a:solidFill>
                            <a:latin typeface="Cambria Math" panose="02040503050406030204" pitchFamily="18" charset="0"/>
                          </a:rPr>
                          <m:t>8</m:t>
                        </m:r>
                      </m:sub>
                    </m:sSub>
                    <m:r>
                      <a:rPr lang="en-US" altLang="zh-CN" sz="2000" i="1" kern="0">
                        <a:solidFill>
                          <a:srgbClr val="0000CC"/>
                        </a:solidFill>
                        <a:latin typeface="Cambria Math" panose="02040503050406030204" pitchFamily="18" charset="0"/>
                      </a:rPr>
                      <m:t>=</m:t>
                    </m:r>
                    <m:f>
                      <m:fPr>
                        <m:ctrlPr>
                          <a:rPr lang="en-US" altLang="zh-CN" sz="2000" i="1" kern="0">
                            <a:solidFill>
                              <a:srgbClr val="0000CC"/>
                            </a:solidFill>
                            <a:latin typeface="Cambria Math" panose="02040503050406030204" pitchFamily="18" charset="0"/>
                          </a:rPr>
                        </m:ctrlPr>
                      </m:fPr>
                      <m:num>
                        <m:r>
                          <a:rPr lang="en-US" altLang="zh-CN" sz="2000" i="1" kern="0">
                            <a:solidFill>
                              <a:srgbClr val="0000CC"/>
                            </a:solidFill>
                            <a:latin typeface="Cambria Math" panose="02040503050406030204" pitchFamily="18" charset="0"/>
                          </a:rPr>
                          <m:t>1</m:t>
                        </m:r>
                      </m:num>
                      <m:den>
                        <m:rad>
                          <m:radPr>
                            <m:degHide m:val="on"/>
                            <m:ctrlPr>
                              <a:rPr lang="en-US" altLang="zh-CN" sz="2000" i="1" kern="0">
                                <a:solidFill>
                                  <a:srgbClr val="0000CC"/>
                                </a:solidFill>
                                <a:latin typeface="Cambria Math" panose="02040503050406030204" pitchFamily="18" charset="0"/>
                              </a:rPr>
                            </m:ctrlPr>
                          </m:radPr>
                          <m:deg/>
                          <m:e>
                            <m:r>
                              <a:rPr lang="en-US" altLang="zh-CN" sz="2000" b="0" i="1" kern="0" smtClean="0">
                                <a:solidFill>
                                  <a:srgbClr val="0000CC"/>
                                </a:solidFill>
                                <a:latin typeface="Cambria Math" panose="02040503050406030204" pitchFamily="18" charset="0"/>
                              </a:rPr>
                              <m:t>6</m:t>
                            </m:r>
                          </m:e>
                        </m:rad>
                      </m:den>
                    </m:f>
                    <m:d>
                      <m:dPr>
                        <m:ctrlPr>
                          <a:rPr lang="en-US" altLang="zh-CN" sz="2000" i="1" kern="0">
                            <a:solidFill>
                              <a:srgbClr val="0000CC"/>
                            </a:solidFill>
                            <a:latin typeface="Cambria Math" panose="02040503050406030204" pitchFamily="18" charset="0"/>
                          </a:rPr>
                        </m:ctrlPr>
                      </m:dPr>
                      <m:e>
                        <m:r>
                          <a:rPr lang="en-US" altLang="zh-CN" sz="2000" b="0" i="1" kern="0" smtClean="0">
                            <a:solidFill>
                              <a:srgbClr val="0000CC"/>
                            </a:solidFill>
                            <a:latin typeface="Cambria Math" panose="02040503050406030204" pitchFamily="18" charset="0"/>
                          </a:rPr>
                          <m:t>𝑟</m:t>
                        </m:r>
                        <m:acc>
                          <m:accPr>
                            <m:chr m:val="̅"/>
                            <m:ctrlPr>
                              <a:rPr lang="en-US" altLang="zh-CN" sz="2000" i="1" kern="0">
                                <a:solidFill>
                                  <a:srgbClr val="0000CC"/>
                                </a:solidFill>
                                <a:latin typeface="Cambria Math" panose="02040503050406030204" pitchFamily="18" charset="0"/>
                              </a:rPr>
                            </m:ctrlPr>
                          </m:accPr>
                          <m:e>
                            <m:r>
                              <a:rPr lang="en-US" altLang="zh-CN" sz="2000" i="1" kern="0">
                                <a:solidFill>
                                  <a:srgbClr val="0000CC"/>
                                </a:solidFill>
                                <a:latin typeface="Cambria Math" panose="02040503050406030204" pitchFamily="18" charset="0"/>
                              </a:rPr>
                              <m:t>𝑟</m:t>
                            </m:r>
                          </m:e>
                        </m:acc>
                        <m:r>
                          <a:rPr lang="en-US" altLang="zh-CN" sz="2000" i="1" kern="0">
                            <a:solidFill>
                              <a:srgbClr val="0000CC"/>
                            </a:solidFill>
                            <a:latin typeface="Cambria Math" panose="02040503050406030204" pitchFamily="18" charset="0"/>
                          </a:rPr>
                          <m:t>+</m:t>
                        </m:r>
                        <m:r>
                          <a:rPr lang="en-US" altLang="zh-CN" sz="2000" b="0" i="1" kern="0" smtClean="0">
                            <a:solidFill>
                              <a:srgbClr val="0000CC"/>
                            </a:solidFill>
                            <a:latin typeface="Cambria Math" panose="02040503050406030204" pitchFamily="18" charset="0"/>
                          </a:rPr>
                          <m:t>𝑏</m:t>
                        </m:r>
                        <m:acc>
                          <m:accPr>
                            <m:chr m:val="̅"/>
                            <m:ctrlPr>
                              <a:rPr lang="en-US" altLang="zh-CN" sz="2000" i="1" kern="0">
                                <a:solidFill>
                                  <a:srgbClr val="0000CC"/>
                                </a:solidFill>
                                <a:latin typeface="Cambria Math" panose="02040503050406030204" pitchFamily="18" charset="0"/>
                              </a:rPr>
                            </m:ctrlPr>
                          </m:accPr>
                          <m:e>
                            <m:r>
                              <a:rPr lang="en-US" altLang="zh-CN" sz="2000" b="0" i="1" kern="0" smtClean="0">
                                <a:solidFill>
                                  <a:srgbClr val="0000CC"/>
                                </a:solidFill>
                                <a:latin typeface="Cambria Math" panose="02040503050406030204" pitchFamily="18" charset="0"/>
                              </a:rPr>
                              <m:t>𝑏</m:t>
                            </m:r>
                          </m:e>
                        </m:acc>
                        <m:r>
                          <a:rPr lang="en-US" altLang="zh-CN" sz="2000" b="0" i="1" kern="0" smtClean="0">
                            <a:solidFill>
                              <a:srgbClr val="0000CC"/>
                            </a:solidFill>
                            <a:latin typeface="Cambria Math" panose="02040503050406030204" pitchFamily="18" charset="0"/>
                          </a:rPr>
                          <m:t>−2</m:t>
                        </m:r>
                        <m:r>
                          <a:rPr lang="en-US" altLang="zh-CN" sz="2000" b="0" i="1" kern="0" smtClean="0">
                            <a:solidFill>
                              <a:srgbClr val="0000CC"/>
                            </a:solidFill>
                            <a:latin typeface="Cambria Math" panose="02040503050406030204" pitchFamily="18" charset="0"/>
                          </a:rPr>
                          <m:t>𝑔</m:t>
                        </m:r>
                        <m:acc>
                          <m:accPr>
                            <m:chr m:val="̅"/>
                            <m:ctrlPr>
                              <a:rPr lang="en-US" altLang="zh-CN" sz="2000" b="0" i="1" kern="0" smtClean="0">
                                <a:solidFill>
                                  <a:srgbClr val="0000CC"/>
                                </a:solidFill>
                                <a:latin typeface="Cambria Math" panose="02040503050406030204" pitchFamily="18" charset="0"/>
                              </a:rPr>
                            </m:ctrlPr>
                          </m:accPr>
                          <m:e>
                            <m:r>
                              <a:rPr lang="en-US" altLang="zh-CN" sz="2000" b="0" i="1" kern="0" smtClean="0">
                                <a:solidFill>
                                  <a:srgbClr val="0000CC"/>
                                </a:solidFill>
                                <a:latin typeface="Cambria Math" panose="02040503050406030204" pitchFamily="18" charset="0"/>
                              </a:rPr>
                              <m:t>𝑔</m:t>
                            </m:r>
                          </m:e>
                        </m:acc>
                      </m:e>
                    </m:d>
                  </m:oMath>
                </a14:m>
                <a:r>
                  <a:rPr kumimoji="0" lang="en-US" altLang="zh-CN" sz="2000" b="0" i="0" u="none" strike="noStrike" kern="0" cap="none" spc="0" normalizeH="0" baseline="0" noProof="0" dirty="0">
                    <a:ln>
                      <a:noFill/>
                    </a:ln>
                    <a:solidFill>
                      <a:srgbClr val="0000CC"/>
                    </a:solidFill>
                    <a:effectLst/>
                    <a:uLnTx/>
                    <a:uFillTx/>
                  </a:rPr>
                  <a:t> </a:t>
                </a:r>
                <a:endParaRPr kumimoji="0" lang="zh-CN" altLang="en-US" sz="2000" b="0" i="0" u="none" strike="noStrike" kern="0" cap="none" spc="0" normalizeH="0" baseline="0" noProof="0" dirty="0">
                  <a:ln>
                    <a:noFill/>
                  </a:ln>
                  <a:solidFill>
                    <a:sysClr val="windowText" lastClr="000000"/>
                  </a:solidFill>
                  <a:effectLst/>
                  <a:uLnTx/>
                  <a:uFillTx/>
                </a:endParaRPr>
              </a:p>
            </p:txBody>
          </p:sp>
        </mc:Choice>
        <mc:Fallback xmlns="">
          <p:sp>
            <p:nvSpPr>
              <p:cNvPr id="3" name="矩形 2"/>
              <p:cNvSpPr>
                <a:spLocks noRot="1" noChangeAspect="1" noMove="1" noResize="1" noEditPoints="1" noAdjustHandles="1" noChangeArrowheads="1" noChangeShapeType="1" noTextEdit="1"/>
              </p:cNvSpPr>
              <p:nvPr/>
            </p:nvSpPr>
            <p:spPr>
              <a:xfrm>
                <a:off x="767408" y="476672"/>
                <a:ext cx="6912768" cy="2864567"/>
              </a:xfrm>
              <a:prstGeom prst="rect">
                <a:avLst/>
              </a:prstGeom>
              <a:blipFill>
                <a:blip r:embed="rId2"/>
                <a:stretch>
                  <a:fillRect l="-970" t="-851"/>
                </a:stretch>
              </a:blipFill>
            </p:spPr>
            <p:txBody>
              <a:bodyPr/>
              <a:lstStyle/>
              <a:p>
                <a:r>
                  <a:rPr lang="zh-CN" altLang="en-US">
                    <a:noFill/>
                  </a:rPr>
                  <a:t> </a:t>
                </a:r>
              </a:p>
            </p:txBody>
          </p:sp>
        </mc:Fallback>
      </mc:AlternateContent>
      <p:cxnSp>
        <p:nvCxnSpPr>
          <p:cNvPr id="4" name="直接箭头连接符 3"/>
          <p:cNvCxnSpPr/>
          <p:nvPr/>
        </p:nvCxnSpPr>
        <p:spPr>
          <a:xfrm flipV="1">
            <a:off x="9120336" y="1562223"/>
            <a:ext cx="864096" cy="1080120"/>
          </a:xfrm>
          <a:prstGeom prst="straightConnector1">
            <a:avLst/>
          </a:prstGeom>
          <a:ln w="28575">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H="1" flipV="1">
            <a:off x="9048328" y="770135"/>
            <a:ext cx="933273" cy="792088"/>
          </a:xfrm>
          <a:prstGeom prst="straightConnector1">
            <a:avLst/>
          </a:prstGeom>
          <a:ln w="28575">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9984432" y="1562223"/>
            <a:ext cx="1296144" cy="1"/>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矩形 6"/>
              <p:cNvSpPr/>
              <p:nvPr/>
            </p:nvSpPr>
            <p:spPr>
              <a:xfrm>
                <a:off x="9008201" y="2679303"/>
                <a:ext cx="63023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2400" i="1">
                              <a:solidFill>
                                <a:srgbClr val="0000CC"/>
                              </a:solidFill>
                              <a:latin typeface="Cambria Math" panose="02040503050406030204" pitchFamily="18" charset="0"/>
                            </a:rPr>
                          </m:ctrlPr>
                        </m:dPr>
                        <m:e>
                          <m:r>
                            <a:rPr lang="en-US" altLang="zh-CN" sz="2400" i="1">
                              <a:solidFill>
                                <a:srgbClr val="0000CC"/>
                              </a:solidFill>
                              <a:latin typeface="Cambria Math" panose="02040503050406030204" pitchFamily="18" charset="0"/>
                            </a:rPr>
                            <m:t>𝑟</m:t>
                          </m:r>
                        </m:e>
                      </m:d>
                    </m:oMath>
                  </m:oMathPara>
                </a14:m>
                <a:endParaRPr lang="zh-CN" altLang="en-US" sz="2400" dirty="0"/>
              </a:p>
            </p:txBody>
          </p:sp>
        </mc:Choice>
        <mc:Fallback xmlns="">
          <p:sp>
            <p:nvSpPr>
              <p:cNvPr id="7" name="矩形 6"/>
              <p:cNvSpPr>
                <a:spLocks noRot="1" noChangeAspect="1" noMove="1" noResize="1" noEditPoints="1" noAdjustHandles="1" noChangeArrowheads="1" noChangeShapeType="1" noTextEdit="1"/>
              </p:cNvSpPr>
              <p:nvPr/>
            </p:nvSpPr>
            <p:spPr>
              <a:xfrm>
                <a:off x="9008201" y="2679303"/>
                <a:ext cx="630237" cy="461665"/>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8903735" y="251486"/>
                <a:ext cx="65107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2400" i="1" smtClean="0">
                              <a:solidFill>
                                <a:srgbClr val="0000CC"/>
                              </a:solidFill>
                              <a:latin typeface="Cambria Math" panose="02040503050406030204" pitchFamily="18" charset="0"/>
                            </a:rPr>
                          </m:ctrlPr>
                        </m:dPr>
                        <m:e>
                          <m:r>
                            <a:rPr lang="en-US" altLang="zh-CN" sz="2400" b="0" i="1" smtClean="0">
                              <a:solidFill>
                                <a:srgbClr val="0000CC"/>
                              </a:solidFill>
                              <a:latin typeface="Cambria Math" panose="02040503050406030204" pitchFamily="18" charset="0"/>
                            </a:rPr>
                            <m:t>𝑏</m:t>
                          </m:r>
                        </m:e>
                      </m:d>
                    </m:oMath>
                  </m:oMathPara>
                </a14:m>
                <a:endParaRPr lang="zh-CN" altLang="en-US" sz="2400" dirty="0"/>
              </a:p>
            </p:txBody>
          </p:sp>
        </mc:Choice>
        <mc:Fallback xmlns="">
          <p:sp>
            <p:nvSpPr>
              <p:cNvPr id="8" name="矩形 7"/>
              <p:cNvSpPr>
                <a:spLocks noRot="1" noChangeAspect="1" noMove="1" noResize="1" noEditPoints="1" noAdjustHandles="1" noChangeArrowheads="1" noChangeShapeType="1" noTextEdit="1"/>
              </p:cNvSpPr>
              <p:nvPr/>
            </p:nvSpPr>
            <p:spPr>
              <a:xfrm>
                <a:off x="8903735" y="251486"/>
                <a:ext cx="651076" cy="461665"/>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10893450" y="1035890"/>
                <a:ext cx="79803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2400" i="1" smtClean="0">
                              <a:solidFill>
                                <a:srgbClr val="0000CC"/>
                              </a:solidFill>
                              <a:latin typeface="Cambria Math" panose="02040503050406030204" pitchFamily="18" charset="0"/>
                            </a:rPr>
                          </m:ctrlPr>
                        </m:dPr>
                        <m:e>
                          <m:sSub>
                            <m:sSubPr>
                              <m:ctrlPr>
                                <a:rPr lang="en-US" altLang="zh-CN" sz="2400" b="0" i="1" smtClean="0">
                                  <a:solidFill>
                                    <a:srgbClr val="0000CC"/>
                                  </a:solidFill>
                                  <a:latin typeface="Cambria Math" panose="02040503050406030204" pitchFamily="18" charset="0"/>
                                </a:rPr>
                              </m:ctrlPr>
                            </m:sSubPr>
                            <m:e>
                              <m:r>
                                <a:rPr lang="en-US" altLang="zh-CN" sz="2400" b="0" i="1" smtClean="0">
                                  <a:solidFill>
                                    <a:srgbClr val="0000CC"/>
                                  </a:solidFill>
                                  <a:latin typeface="Cambria Math" panose="02040503050406030204" pitchFamily="18" charset="0"/>
                                </a:rPr>
                                <m:t>𝐺</m:t>
                              </m:r>
                            </m:e>
                            <m:sub>
                              <m:r>
                                <a:rPr lang="en-US" altLang="zh-CN" sz="2400" b="0" i="1" smtClean="0">
                                  <a:solidFill>
                                    <a:srgbClr val="0000CC"/>
                                  </a:solidFill>
                                  <a:latin typeface="Cambria Math" panose="02040503050406030204" pitchFamily="18" charset="0"/>
                                </a:rPr>
                                <m:t>1</m:t>
                              </m:r>
                            </m:sub>
                          </m:sSub>
                        </m:e>
                      </m:d>
                    </m:oMath>
                  </m:oMathPara>
                </a14:m>
                <a:endParaRPr lang="zh-CN" altLang="en-US" sz="2400" dirty="0"/>
              </a:p>
            </p:txBody>
          </p:sp>
        </mc:Choice>
        <mc:Fallback xmlns="">
          <p:sp>
            <p:nvSpPr>
              <p:cNvPr id="9" name="矩形 8"/>
              <p:cNvSpPr>
                <a:spLocks noRot="1" noChangeAspect="1" noMove="1" noResize="1" noEditPoints="1" noAdjustHandles="1" noChangeArrowheads="1" noChangeShapeType="1" noTextEdit="1"/>
              </p:cNvSpPr>
              <p:nvPr/>
            </p:nvSpPr>
            <p:spPr>
              <a:xfrm>
                <a:off x="10893450" y="1035890"/>
                <a:ext cx="798039" cy="461665"/>
              </a:xfrm>
              <a:prstGeom prst="rect">
                <a:avLst/>
              </a:prstGeom>
              <a:blipFill>
                <a:blip r:embed="rId5"/>
                <a:stretch>
                  <a:fillRect b="-263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767408" y="3408650"/>
                <a:ext cx="10924081" cy="2940870"/>
              </a:xfrm>
              <a:prstGeom prst="rect">
                <a:avLst/>
              </a:prstGeom>
            </p:spPr>
            <p:txBody>
              <a:bodyPr wrap="square">
                <a:spAutoFit/>
              </a:bodyPr>
              <a:lstStyle/>
              <a:p>
                <a:r>
                  <a:rPr lang="en-US" altLang="zh-CN" sz="2000" b="0" dirty="0">
                    <a:solidFill>
                      <a:srgbClr val="0000CC"/>
                    </a:solidFill>
                  </a:rPr>
                  <a:t>We can derive the color </a:t>
                </a:r>
                <a:r>
                  <a:rPr lang="en-US" altLang="zh-CN" sz="2000" b="0" dirty="0" err="1">
                    <a:solidFill>
                      <a:srgbClr val="0000CC"/>
                    </a:solidFill>
                  </a:rPr>
                  <a:t>wavefunctions</a:t>
                </a:r>
                <a:r>
                  <a:rPr lang="en-US" altLang="zh-CN" sz="2000" b="0" dirty="0">
                    <a:solidFill>
                      <a:srgbClr val="0000CC"/>
                    </a:solidFill>
                  </a:rPr>
                  <a:t> for the octet gluons by the color conservation. For instance, under the operation of the SU(3) generator </a:t>
                </a:r>
                <a14:m>
                  <m:oMath xmlns:m="http://schemas.openxmlformats.org/officeDocument/2006/math">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𝜆</m:t>
                        </m:r>
                      </m:e>
                      <m:sub>
                        <m:r>
                          <a:rPr lang="en-US" altLang="zh-CN" sz="2000" b="0" i="1" smtClean="0">
                            <a:solidFill>
                              <a:srgbClr val="0000CC"/>
                            </a:solidFill>
                            <a:latin typeface="Cambria Math" panose="02040503050406030204" pitchFamily="18" charset="0"/>
                          </a:rPr>
                          <m:t>1</m:t>
                        </m:r>
                      </m:sub>
                    </m:sSub>
                  </m:oMath>
                </a14:m>
                <a:r>
                  <a:rPr lang="en-US" altLang="zh-CN" sz="2000" b="0" dirty="0">
                    <a:solidFill>
                      <a:srgbClr val="0000CC"/>
                    </a:solidFill>
                  </a:rPr>
                  <a:t>, the red and blue color will transform mutually to each other by radiating a gluon. The coupling vertex in the color space can be expressed as:</a:t>
                </a:r>
              </a:p>
              <a:p>
                <a:pPr/>
                <a14:m>
                  <m:oMathPara xmlns:m="http://schemas.openxmlformats.org/officeDocument/2006/math">
                    <m:oMathParaPr>
                      <m:jc m:val="centerGroup"/>
                    </m:oMathParaPr>
                    <m:oMath xmlns:m="http://schemas.openxmlformats.org/officeDocument/2006/math">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𝜓</m:t>
                          </m:r>
                        </m:e>
                      </m:acc>
                      <m:sSub>
                        <m:sSubPr>
                          <m:ctrlPr>
                            <a:rPr lang="en-US" altLang="zh-CN" sz="2000" i="1" smtClean="0">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𝜆</m:t>
                          </m:r>
                        </m:e>
                        <m:sub>
                          <m:r>
                            <a:rPr lang="en-US" altLang="zh-CN" sz="2000" b="0" i="1" smtClean="0">
                              <a:solidFill>
                                <a:srgbClr val="0000CC"/>
                              </a:solidFill>
                              <a:latin typeface="Cambria Math" panose="02040503050406030204" pitchFamily="18" charset="0"/>
                            </a:rPr>
                            <m:t>1</m:t>
                          </m:r>
                        </m:sub>
                      </m:sSub>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𝐺</m:t>
                          </m:r>
                        </m:e>
                        <m:sub>
                          <m:r>
                            <a:rPr lang="en-US" altLang="zh-CN" sz="2000" b="0" i="1" smtClean="0">
                              <a:solidFill>
                                <a:srgbClr val="0000CC"/>
                              </a:solidFill>
                              <a:latin typeface="Cambria Math" panose="02040503050406030204" pitchFamily="18" charset="0"/>
                            </a:rPr>
                            <m:t>1</m:t>
                          </m:r>
                        </m:sub>
                      </m:sSub>
                      <m:r>
                        <a:rPr lang="en-US" altLang="zh-CN" sz="2000" b="0" i="1" smtClean="0">
                          <a:solidFill>
                            <a:srgbClr val="0000CC"/>
                          </a:solidFill>
                          <a:latin typeface="Cambria Math" panose="02040503050406030204" pitchFamily="18" charset="0"/>
                        </a:rPr>
                        <m:t>𝜓</m:t>
                      </m:r>
                      <m:r>
                        <a:rPr lang="en-US" altLang="zh-CN" sz="2000" i="1">
                          <a:solidFill>
                            <a:srgbClr val="0000CC"/>
                          </a:solidFill>
                          <a:latin typeface="Cambria Math" panose="02040503050406030204" pitchFamily="18" charset="0"/>
                        </a:rPr>
                        <m:t>=</m:t>
                      </m:r>
                      <m:d>
                        <m:dPr>
                          <m:ctrlPr>
                            <a:rPr lang="en-US" altLang="zh-CN" sz="2000" b="0" i="1" smtClean="0">
                              <a:solidFill>
                                <a:srgbClr val="0000CC"/>
                              </a:solidFill>
                              <a:latin typeface="Cambria Math" panose="02040503050406030204" pitchFamily="18" charset="0"/>
                            </a:rPr>
                          </m:ctrlPr>
                        </m:d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r>
                            <a:rPr lang="en-US" altLang="zh-CN" sz="2000" b="0" i="1" smtClean="0">
                              <a:solidFill>
                                <a:srgbClr val="0000CC"/>
                              </a:solidFill>
                              <a:latin typeface="Cambria Math" panose="02040503050406030204" pitchFamily="18" charset="0"/>
                            </a:rPr>
                            <m:t>, </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𝑏</m:t>
                              </m:r>
                            </m:e>
                          </m:acc>
                          <m:r>
                            <a:rPr lang="en-US" altLang="zh-CN" sz="2000" b="0" i="1" smtClean="0">
                              <a:solidFill>
                                <a:srgbClr val="0000CC"/>
                              </a:solidFill>
                              <a:latin typeface="Cambria Math" panose="02040503050406030204" pitchFamily="18" charset="0"/>
                            </a:rPr>
                            <m:t>,</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𝑔</m:t>
                              </m:r>
                            </m:e>
                          </m:acc>
                        </m:e>
                      </m:d>
                      <m:d>
                        <m:dPr>
                          <m:ctrlPr>
                            <a:rPr lang="en-US" altLang="zh-CN" sz="2000" i="1">
                              <a:solidFill>
                                <a:srgbClr val="0000CC"/>
                              </a:solidFill>
                              <a:latin typeface="Cambria Math" panose="02040503050406030204" pitchFamily="18" charset="0"/>
                            </a:rPr>
                          </m:ctrlPr>
                        </m:dPr>
                        <m:e>
                          <m:m>
                            <m:mPr>
                              <m:mcs>
                                <m:mc>
                                  <m:mcPr>
                                    <m:count m:val="3"/>
                                    <m:mcJc m:val="center"/>
                                  </m:mcPr>
                                </m:mc>
                              </m:mcs>
                              <m:ctrlPr>
                                <a:rPr lang="en-US" altLang="zh-CN" sz="2000" i="1">
                                  <a:solidFill>
                                    <a:srgbClr val="0000CC"/>
                                  </a:solidFill>
                                  <a:latin typeface="Cambria Math" panose="02040503050406030204" pitchFamily="18" charset="0"/>
                                </a:rPr>
                              </m:ctrlPr>
                            </m:mPr>
                            <m:mr>
                              <m:e>
                                <m:r>
                                  <m:rPr>
                                    <m:brk m:alnAt="7"/>
                                  </m:rPr>
                                  <a:rPr lang="en-US" altLang="zh-CN" sz="2000" b="0" i="1" smtClean="0">
                                    <a:solidFill>
                                      <a:srgbClr val="0000CC"/>
                                    </a:solidFill>
                                    <a:latin typeface="Cambria Math" panose="02040503050406030204" pitchFamily="18" charset="0"/>
                                  </a:rPr>
                                  <m:t>0</m:t>
                                </m:r>
                              </m:e>
                              <m:e>
                                <m:r>
                                  <a:rPr lang="en-US" altLang="zh-CN" sz="2000" b="0" i="1" smtClean="0">
                                    <a:solidFill>
                                      <a:srgbClr val="0000CC"/>
                                    </a:solidFill>
                                    <a:latin typeface="Cambria Math" panose="02040503050406030204" pitchFamily="18" charset="0"/>
                                  </a:rPr>
                                  <m:t>1</m:t>
                                </m:r>
                              </m:e>
                              <m:e>
                                <m:r>
                                  <a:rPr lang="en-US" altLang="zh-CN" sz="2000" i="1">
                                    <a:solidFill>
                                      <a:srgbClr val="0000CC"/>
                                    </a:solidFill>
                                    <a:latin typeface="Cambria Math" panose="02040503050406030204" pitchFamily="18" charset="0"/>
                                  </a:rPr>
                                  <m:t>0</m:t>
                                </m:r>
                              </m:e>
                            </m:mr>
                            <m:mr>
                              <m:e>
                                <m:r>
                                  <a:rPr lang="en-US" altLang="zh-CN" sz="2000" b="0" i="1" smtClean="0">
                                    <a:solidFill>
                                      <a:srgbClr val="0000CC"/>
                                    </a:solidFill>
                                    <a:latin typeface="Cambria Math" panose="02040503050406030204" pitchFamily="18" charset="0"/>
                                  </a:rPr>
                                  <m:t>1</m:t>
                                </m:r>
                              </m:e>
                              <m:e>
                                <m:r>
                                  <a:rPr lang="en-US" altLang="zh-CN" sz="2000" b="0" i="1" smtClean="0">
                                    <a:solidFill>
                                      <a:srgbClr val="0000CC"/>
                                    </a:solidFill>
                                    <a:latin typeface="Cambria Math" panose="02040503050406030204" pitchFamily="18" charset="0"/>
                                  </a:rPr>
                                  <m:t>0</m:t>
                                </m:r>
                              </m:e>
                              <m:e>
                                <m:r>
                                  <a:rPr lang="en-US" altLang="zh-CN" sz="2000" i="1">
                                    <a:solidFill>
                                      <a:srgbClr val="0000CC"/>
                                    </a:solidFill>
                                    <a:latin typeface="Cambria Math" panose="02040503050406030204" pitchFamily="18" charset="0"/>
                                  </a:rPr>
                                  <m:t>0</m:t>
                                </m:r>
                              </m:e>
                            </m:mr>
                            <m:mr>
                              <m:e>
                                <m:r>
                                  <a:rPr lang="en-US" altLang="zh-CN" sz="2000" i="1">
                                    <a:solidFill>
                                      <a:srgbClr val="0000CC"/>
                                    </a:solidFill>
                                    <a:latin typeface="Cambria Math" panose="02040503050406030204" pitchFamily="18" charset="0"/>
                                  </a:rPr>
                                  <m:t>0</m:t>
                                </m:r>
                              </m:e>
                              <m:e>
                                <m:r>
                                  <a:rPr lang="en-US" altLang="zh-CN" sz="2000" i="1">
                                    <a:solidFill>
                                      <a:srgbClr val="0000CC"/>
                                    </a:solidFill>
                                    <a:latin typeface="Cambria Math" panose="02040503050406030204" pitchFamily="18" charset="0"/>
                                  </a:rPr>
                                  <m:t>0</m:t>
                                </m:r>
                              </m:e>
                              <m:e>
                                <m:r>
                                  <a:rPr lang="en-US" altLang="zh-CN" sz="2000" b="0" i="1" smtClean="0">
                                    <a:solidFill>
                                      <a:srgbClr val="0000CC"/>
                                    </a:solidFill>
                                    <a:latin typeface="Cambria Math" panose="02040503050406030204" pitchFamily="18" charset="0"/>
                                  </a:rPr>
                                  <m:t>0</m:t>
                                </m:r>
                              </m:e>
                            </m:mr>
                          </m:m>
                        </m:e>
                      </m:d>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𝐺</m:t>
                          </m:r>
                        </m:e>
                        <m:sub>
                          <m:r>
                            <a:rPr lang="en-US" altLang="zh-CN" sz="2000" b="0" i="1" smtClean="0">
                              <a:solidFill>
                                <a:srgbClr val="0000CC"/>
                              </a:solidFill>
                              <a:latin typeface="Cambria Math" panose="02040503050406030204" pitchFamily="18" charset="0"/>
                            </a:rPr>
                            <m:t>1</m:t>
                          </m:r>
                        </m:sub>
                      </m:sSub>
                      <m:d>
                        <m:dPr>
                          <m:ctrlPr>
                            <a:rPr lang="en-US" altLang="zh-CN" sz="2000" b="0" i="1" smtClean="0">
                              <a:solidFill>
                                <a:srgbClr val="0000CC"/>
                              </a:solidFill>
                              <a:latin typeface="Cambria Math" panose="02040503050406030204" pitchFamily="18" charset="0"/>
                            </a:rPr>
                          </m:ctrlPr>
                        </m:dPr>
                        <m:e>
                          <m:m>
                            <m:mPr>
                              <m:mcs>
                                <m:mc>
                                  <m:mcPr>
                                    <m:count m:val="1"/>
                                    <m:mcJc m:val="center"/>
                                  </m:mcPr>
                                </m:mc>
                              </m:mcs>
                              <m:ctrlPr>
                                <a:rPr lang="en-US" altLang="zh-CN" sz="2000" b="0" i="1" smtClean="0">
                                  <a:solidFill>
                                    <a:srgbClr val="0000CC"/>
                                  </a:solidFill>
                                  <a:latin typeface="Cambria Math" panose="02040503050406030204" pitchFamily="18" charset="0"/>
                                </a:rPr>
                              </m:ctrlPr>
                            </m:mPr>
                            <m:mr>
                              <m:e>
                                <m:r>
                                  <m:rPr>
                                    <m:brk m:alnAt="7"/>
                                  </m:rPr>
                                  <a:rPr lang="en-US" altLang="zh-CN" sz="2000" b="0" i="1" smtClean="0">
                                    <a:solidFill>
                                      <a:srgbClr val="0000CC"/>
                                    </a:solidFill>
                                    <a:latin typeface="Cambria Math" panose="02040503050406030204" pitchFamily="18" charset="0"/>
                                  </a:rPr>
                                  <m:t>𝑟</m:t>
                                </m:r>
                              </m:e>
                            </m:mr>
                            <m:mr>
                              <m:e>
                                <m:r>
                                  <a:rPr lang="en-US" altLang="zh-CN" sz="2000" b="0" i="1" smtClean="0">
                                    <a:solidFill>
                                      <a:srgbClr val="0000CC"/>
                                    </a:solidFill>
                                    <a:latin typeface="Cambria Math" panose="02040503050406030204" pitchFamily="18" charset="0"/>
                                  </a:rPr>
                                  <m:t>𝑏</m:t>
                                </m:r>
                              </m:e>
                            </m:mr>
                            <m:mr>
                              <m:e>
                                <m:r>
                                  <a:rPr lang="en-US" altLang="zh-CN" sz="2000" b="0" i="1" smtClean="0">
                                    <a:solidFill>
                                      <a:srgbClr val="0000CC"/>
                                    </a:solidFill>
                                    <a:latin typeface="Cambria Math" panose="02040503050406030204" pitchFamily="18" charset="0"/>
                                  </a:rPr>
                                  <m:t>𝑔</m:t>
                                </m:r>
                              </m:e>
                            </m:mr>
                          </m:m>
                        </m:e>
                      </m:d>
                      <m:r>
                        <a:rPr lang="en-US" altLang="zh-CN" sz="2000" b="0" i="0" smtClean="0">
                          <a:solidFill>
                            <a:srgbClr val="0000CC"/>
                          </a:solidFill>
                          <a:latin typeface="Cambria Math" panose="02040503050406030204" pitchFamily="18" charset="0"/>
                        </a:rPr>
                        <m:t>=</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𝐺</m:t>
                          </m:r>
                        </m:e>
                        <m:sub>
                          <m:r>
                            <a:rPr lang="en-US" altLang="zh-CN" sz="2000" b="0" i="1" smtClean="0">
                              <a:solidFill>
                                <a:srgbClr val="0000CC"/>
                              </a:solidFill>
                              <a:latin typeface="Cambria Math" panose="02040503050406030204" pitchFamily="18" charset="0"/>
                            </a:rPr>
                            <m:t>1</m:t>
                          </m:r>
                        </m:sub>
                      </m:sSub>
                      <m:r>
                        <a:rPr lang="en-US" altLang="zh-CN" sz="2000" b="0" i="1" smtClean="0">
                          <a:solidFill>
                            <a:srgbClr val="0000CC"/>
                          </a:solidFill>
                          <a:latin typeface="Cambria Math" panose="02040503050406030204" pitchFamily="18" charset="0"/>
                        </a:rPr>
                        <m:t>𝑏</m:t>
                      </m:r>
                      <m:r>
                        <a:rPr lang="en-US" altLang="zh-CN" sz="2000" b="0" i="1" smtClean="0">
                          <a:solidFill>
                            <a:srgbClr val="0000CC"/>
                          </a:solidFill>
                          <a:latin typeface="Cambria Math" panose="02040503050406030204" pitchFamily="18" charset="0"/>
                        </a:rPr>
                        <m:t>+</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𝑏</m:t>
                          </m:r>
                        </m:e>
                      </m:acc>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𝐺</m:t>
                          </m:r>
                        </m:e>
                        <m:sub>
                          <m:r>
                            <a:rPr lang="en-US" altLang="zh-CN" sz="2000" b="0" i="1" smtClean="0">
                              <a:solidFill>
                                <a:srgbClr val="0000CC"/>
                              </a:solidFill>
                              <a:latin typeface="Cambria Math" panose="02040503050406030204" pitchFamily="18" charset="0"/>
                            </a:rPr>
                            <m:t>1</m:t>
                          </m:r>
                        </m:sub>
                      </m:sSub>
                      <m:r>
                        <a:rPr lang="en-US" altLang="zh-CN" sz="2000" b="0" i="1" smtClean="0">
                          <a:solidFill>
                            <a:srgbClr val="0000CC"/>
                          </a:solidFill>
                          <a:latin typeface="Cambria Math" panose="02040503050406030204" pitchFamily="18" charset="0"/>
                        </a:rPr>
                        <m:t>𝑟</m:t>
                      </m:r>
                      <m:r>
                        <a:rPr lang="en-US" altLang="zh-CN" sz="2000" b="0" i="1" smtClean="0">
                          <a:solidFill>
                            <a:srgbClr val="0000CC"/>
                          </a:solidFill>
                          <a:latin typeface="Cambria Math" panose="02040503050406030204" pitchFamily="18" charset="0"/>
                        </a:rPr>
                        <m:t>,</m:t>
                      </m:r>
                    </m:oMath>
                  </m:oMathPara>
                </a14:m>
                <a:endParaRPr lang="en-US" altLang="zh-CN" sz="2000" dirty="0"/>
              </a:p>
              <a:p>
                <a:r>
                  <a:rPr lang="en-US" altLang="zh-CN" sz="2000" dirty="0">
                    <a:solidFill>
                      <a:srgbClr val="0000CC"/>
                    </a:solidFill>
                  </a:rPr>
                  <a:t>where </a:t>
                </a:r>
                <a14:m>
                  <m:oMath xmlns:m="http://schemas.openxmlformats.org/officeDocument/2006/math">
                    <m:sSub>
                      <m:sSubPr>
                        <m:ctrlPr>
                          <a:rPr lang="en-US" altLang="zh-CN" sz="2000" i="1">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𝐺</m:t>
                        </m:r>
                      </m:e>
                      <m:sub>
                        <m:r>
                          <a:rPr lang="en-US" altLang="zh-CN" sz="2000" i="1">
                            <a:solidFill>
                              <a:srgbClr val="0000CC"/>
                            </a:solidFill>
                            <a:latin typeface="Cambria Math" panose="02040503050406030204" pitchFamily="18" charset="0"/>
                          </a:rPr>
                          <m:t>1</m:t>
                        </m:r>
                      </m:sub>
                    </m:sSub>
                  </m:oMath>
                </a14:m>
                <a:r>
                  <a:rPr lang="en-US" altLang="zh-CN" sz="2000" dirty="0">
                    <a:solidFill>
                      <a:srgbClr val="0000CC"/>
                    </a:solidFill>
                  </a:rPr>
                  <a:t> is the octet gluon state. To keep the color conserved, it means that the average value of  </a:t>
                </a:r>
                <a14:m>
                  <m:oMath xmlns:m="http://schemas.openxmlformats.org/officeDocument/2006/math">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𝜓</m:t>
                        </m:r>
                      </m:e>
                    </m:acc>
                    <m:sSub>
                      <m:sSubPr>
                        <m:ctrlPr>
                          <a:rPr lang="en-US" altLang="zh-CN" sz="2000" i="1">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𝜆</m:t>
                        </m:r>
                      </m:e>
                      <m:sub>
                        <m:r>
                          <a:rPr lang="en-US" altLang="zh-CN" sz="2000" i="1">
                            <a:solidFill>
                              <a:srgbClr val="0000CC"/>
                            </a:solidFill>
                            <a:latin typeface="Cambria Math" panose="02040503050406030204" pitchFamily="18" charset="0"/>
                          </a:rPr>
                          <m:t>1</m:t>
                        </m:r>
                      </m:sub>
                    </m:sSub>
                    <m:sSub>
                      <m:sSubPr>
                        <m:ctrlPr>
                          <a:rPr lang="en-US" altLang="zh-CN" sz="2000" i="1">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𝐺</m:t>
                        </m:r>
                      </m:e>
                      <m:sub>
                        <m:r>
                          <a:rPr lang="en-US" altLang="zh-CN" sz="2000" i="1">
                            <a:solidFill>
                              <a:srgbClr val="0000CC"/>
                            </a:solidFill>
                            <a:latin typeface="Cambria Math" panose="02040503050406030204" pitchFamily="18" charset="0"/>
                          </a:rPr>
                          <m:t>1</m:t>
                        </m:r>
                      </m:sub>
                    </m:sSub>
                    <m:r>
                      <a:rPr lang="en-US" altLang="zh-CN" sz="2000" i="1">
                        <a:solidFill>
                          <a:srgbClr val="0000CC"/>
                        </a:solidFill>
                        <a:latin typeface="Cambria Math" panose="02040503050406030204" pitchFamily="18" charset="0"/>
                      </a:rPr>
                      <m:t>𝜓</m:t>
                    </m:r>
                  </m:oMath>
                </a14:m>
                <a:r>
                  <a:rPr lang="en-US" altLang="zh-CN" sz="2000" dirty="0">
                    <a:solidFill>
                      <a:srgbClr val="0000CC"/>
                    </a:solidFill>
                  </a:rPr>
                  <a:t> in vacuum must be a constant:  </a:t>
                </a:r>
                <a14:m>
                  <m:oMath xmlns:m="http://schemas.openxmlformats.org/officeDocument/2006/math">
                    <m:d>
                      <m:dPr>
                        <m:begChr m:val="〈"/>
                        <m:endChr m:val="〉"/>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0</m:t>
                        </m:r>
                        <m:d>
                          <m:dPr>
                            <m:begChr m:val="|"/>
                            <m:endChr m:val="|"/>
                            <m:ctrlPr>
                              <a:rPr lang="en-US" altLang="zh-CN" sz="2000" b="0" i="1" smtClean="0">
                                <a:solidFill>
                                  <a:srgbClr val="0000CC"/>
                                </a:solidFill>
                                <a:latin typeface="Cambria Math" panose="02040503050406030204" pitchFamily="18" charset="0"/>
                              </a:rPr>
                            </m:ctrlPr>
                          </m:dPr>
                          <m:e>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𝑟</m:t>
                                </m:r>
                              </m:e>
                            </m:acc>
                            <m:sSub>
                              <m:sSubPr>
                                <m:ctrlPr>
                                  <a:rPr lang="en-US" altLang="zh-CN" sz="2000" i="1">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𝐺</m:t>
                                </m:r>
                              </m:e>
                              <m:sub>
                                <m:r>
                                  <a:rPr lang="en-US" altLang="zh-CN" sz="2000" i="1">
                                    <a:solidFill>
                                      <a:srgbClr val="0000CC"/>
                                    </a:solidFill>
                                    <a:latin typeface="Cambria Math" panose="02040503050406030204" pitchFamily="18" charset="0"/>
                                  </a:rPr>
                                  <m:t>1</m:t>
                                </m:r>
                              </m:sub>
                            </m:sSub>
                            <m:r>
                              <a:rPr lang="en-US" altLang="zh-CN" sz="2000" i="1">
                                <a:solidFill>
                                  <a:srgbClr val="0000CC"/>
                                </a:solidFill>
                                <a:latin typeface="Cambria Math" panose="02040503050406030204" pitchFamily="18" charset="0"/>
                              </a:rPr>
                              <m:t>𝑏</m:t>
                            </m:r>
                            <m:r>
                              <a:rPr lang="en-US" altLang="zh-CN" sz="2000" i="1">
                                <a:solidFill>
                                  <a:srgbClr val="0000CC"/>
                                </a:solidFill>
                                <a:latin typeface="Cambria Math" panose="02040503050406030204" pitchFamily="18" charset="0"/>
                              </a:rPr>
                              <m:t>+</m:t>
                            </m:r>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𝑏</m:t>
                                </m:r>
                              </m:e>
                            </m:acc>
                            <m:sSub>
                              <m:sSubPr>
                                <m:ctrlPr>
                                  <a:rPr lang="en-US" altLang="zh-CN" sz="2000" i="1">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𝐺</m:t>
                                </m:r>
                              </m:e>
                              <m:sub>
                                <m:r>
                                  <a:rPr lang="en-US" altLang="zh-CN" sz="2000" i="1">
                                    <a:solidFill>
                                      <a:srgbClr val="0000CC"/>
                                    </a:solidFill>
                                    <a:latin typeface="Cambria Math" panose="02040503050406030204" pitchFamily="18" charset="0"/>
                                  </a:rPr>
                                  <m:t>1</m:t>
                                </m:r>
                              </m:sub>
                            </m:sSub>
                            <m:r>
                              <a:rPr lang="en-US" altLang="zh-CN" sz="2000" i="1">
                                <a:solidFill>
                                  <a:srgbClr val="0000CC"/>
                                </a:solidFill>
                                <a:latin typeface="Cambria Math" panose="02040503050406030204" pitchFamily="18" charset="0"/>
                              </a:rPr>
                              <m:t>𝑟</m:t>
                            </m:r>
                          </m:e>
                        </m:d>
                        <m:r>
                          <a:rPr lang="en-US" altLang="zh-CN" sz="2000" b="0" i="1" smtClean="0">
                            <a:solidFill>
                              <a:srgbClr val="0000CC"/>
                            </a:solidFill>
                            <a:latin typeface="Cambria Math" panose="02040503050406030204" pitchFamily="18" charset="0"/>
                          </a:rPr>
                          <m:t>0</m:t>
                        </m:r>
                      </m:e>
                    </m:d>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𝑐𝑜𝑛𝑠𝑡</m:t>
                    </m:r>
                    <m:r>
                      <a:rPr lang="en-US" altLang="zh-CN" sz="2000" b="0" i="1" smtClean="0">
                        <a:solidFill>
                          <a:srgbClr val="0000CC"/>
                        </a:solidFill>
                        <a:latin typeface="Cambria Math" panose="02040503050406030204" pitchFamily="18" charset="0"/>
                      </a:rPr>
                      <m:t>.→</m:t>
                    </m:r>
                    <m:sSub>
                      <m:sSubPr>
                        <m:ctrlPr>
                          <a:rPr lang="en-US" altLang="zh-CN" sz="2000" i="1" kern="0">
                            <a:solidFill>
                              <a:srgbClr val="0000CC"/>
                            </a:solidFill>
                            <a:latin typeface="Cambria Math" panose="02040503050406030204" pitchFamily="18" charset="0"/>
                          </a:rPr>
                        </m:ctrlPr>
                      </m:sSubPr>
                      <m:e>
                        <m:r>
                          <a:rPr lang="en-US" altLang="zh-CN" sz="2000" i="1" kern="0">
                            <a:solidFill>
                              <a:srgbClr val="0000CC"/>
                            </a:solidFill>
                            <a:latin typeface="Cambria Math" panose="02040503050406030204" pitchFamily="18" charset="0"/>
                          </a:rPr>
                          <m:t>𝐺</m:t>
                        </m:r>
                      </m:e>
                      <m:sub>
                        <m:r>
                          <a:rPr lang="en-US" altLang="zh-CN" sz="2000" i="1" kern="0">
                            <a:solidFill>
                              <a:srgbClr val="0000CC"/>
                            </a:solidFill>
                            <a:latin typeface="Cambria Math" panose="02040503050406030204" pitchFamily="18" charset="0"/>
                          </a:rPr>
                          <m:t>1</m:t>
                        </m:r>
                      </m:sub>
                    </m:sSub>
                    <m:r>
                      <a:rPr lang="en-US" altLang="zh-CN" sz="2000" i="1" kern="0">
                        <a:solidFill>
                          <a:srgbClr val="0000CC"/>
                        </a:solidFill>
                        <a:latin typeface="Cambria Math" panose="02040503050406030204" pitchFamily="18" charset="0"/>
                      </a:rPr>
                      <m:t>=</m:t>
                    </m:r>
                    <m:f>
                      <m:fPr>
                        <m:ctrlPr>
                          <a:rPr lang="en-US" altLang="zh-CN" sz="2000" i="1" kern="0">
                            <a:solidFill>
                              <a:srgbClr val="0000CC"/>
                            </a:solidFill>
                            <a:latin typeface="Cambria Math" panose="02040503050406030204" pitchFamily="18" charset="0"/>
                          </a:rPr>
                        </m:ctrlPr>
                      </m:fPr>
                      <m:num>
                        <m:r>
                          <a:rPr lang="en-US" altLang="zh-CN" sz="2000" i="1" kern="0">
                            <a:solidFill>
                              <a:srgbClr val="0000CC"/>
                            </a:solidFill>
                            <a:latin typeface="Cambria Math" panose="02040503050406030204" pitchFamily="18" charset="0"/>
                          </a:rPr>
                          <m:t>1</m:t>
                        </m:r>
                      </m:num>
                      <m:den>
                        <m:rad>
                          <m:radPr>
                            <m:degHide m:val="on"/>
                            <m:ctrlPr>
                              <a:rPr lang="en-US" altLang="zh-CN" sz="2000" i="1" kern="0">
                                <a:solidFill>
                                  <a:srgbClr val="0000CC"/>
                                </a:solidFill>
                                <a:latin typeface="Cambria Math" panose="02040503050406030204" pitchFamily="18" charset="0"/>
                              </a:rPr>
                            </m:ctrlPr>
                          </m:radPr>
                          <m:deg/>
                          <m:e>
                            <m:r>
                              <a:rPr lang="en-US" altLang="zh-CN" sz="2000" i="1" kern="0">
                                <a:solidFill>
                                  <a:srgbClr val="0000CC"/>
                                </a:solidFill>
                                <a:latin typeface="Cambria Math" panose="02040503050406030204" pitchFamily="18" charset="0"/>
                              </a:rPr>
                              <m:t>2</m:t>
                            </m:r>
                          </m:e>
                        </m:rad>
                      </m:den>
                    </m:f>
                    <m:d>
                      <m:dPr>
                        <m:ctrlPr>
                          <a:rPr lang="en-US" altLang="zh-CN" sz="2000" i="1" kern="0">
                            <a:solidFill>
                              <a:srgbClr val="0000CC"/>
                            </a:solidFill>
                            <a:latin typeface="Cambria Math" panose="02040503050406030204" pitchFamily="18" charset="0"/>
                          </a:rPr>
                        </m:ctrlPr>
                      </m:dPr>
                      <m:e>
                        <m:r>
                          <a:rPr lang="en-US" altLang="zh-CN" sz="2000" i="1" kern="0">
                            <a:solidFill>
                              <a:srgbClr val="0000CC"/>
                            </a:solidFill>
                            <a:latin typeface="Cambria Math" panose="02040503050406030204" pitchFamily="18" charset="0"/>
                          </a:rPr>
                          <m:t>𝑟</m:t>
                        </m:r>
                        <m:acc>
                          <m:accPr>
                            <m:chr m:val="̅"/>
                            <m:ctrlPr>
                              <a:rPr lang="en-US" altLang="zh-CN" sz="2000" i="1" kern="0">
                                <a:solidFill>
                                  <a:srgbClr val="0000CC"/>
                                </a:solidFill>
                                <a:latin typeface="Cambria Math" panose="02040503050406030204" pitchFamily="18" charset="0"/>
                              </a:rPr>
                            </m:ctrlPr>
                          </m:accPr>
                          <m:e>
                            <m:r>
                              <a:rPr lang="en-US" altLang="zh-CN" sz="2000" i="1" kern="0">
                                <a:solidFill>
                                  <a:srgbClr val="0000CC"/>
                                </a:solidFill>
                                <a:latin typeface="Cambria Math" panose="02040503050406030204" pitchFamily="18" charset="0"/>
                              </a:rPr>
                              <m:t>𝑏</m:t>
                            </m:r>
                          </m:e>
                        </m:acc>
                        <m:r>
                          <a:rPr lang="en-US" altLang="zh-CN" sz="2000" i="1" kern="0">
                            <a:solidFill>
                              <a:srgbClr val="0000CC"/>
                            </a:solidFill>
                            <a:latin typeface="Cambria Math" panose="02040503050406030204" pitchFamily="18" charset="0"/>
                          </a:rPr>
                          <m:t>+</m:t>
                        </m:r>
                        <m:r>
                          <a:rPr lang="en-US" altLang="zh-CN" sz="2000" i="1" kern="0">
                            <a:solidFill>
                              <a:srgbClr val="0000CC"/>
                            </a:solidFill>
                            <a:latin typeface="Cambria Math" panose="02040503050406030204" pitchFamily="18" charset="0"/>
                          </a:rPr>
                          <m:t>𝑏</m:t>
                        </m:r>
                        <m:acc>
                          <m:accPr>
                            <m:chr m:val="̅"/>
                            <m:ctrlPr>
                              <a:rPr lang="en-US" altLang="zh-CN" sz="2000" i="1" kern="0">
                                <a:solidFill>
                                  <a:srgbClr val="0000CC"/>
                                </a:solidFill>
                                <a:latin typeface="Cambria Math" panose="02040503050406030204" pitchFamily="18" charset="0"/>
                              </a:rPr>
                            </m:ctrlPr>
                          </m:accPr>
                          <m:e>
                            <m:r>
                              <a:rPr lang="en-US" altLang="zh-CN" sz="2000" i="1" kern="0">
                                <a:solidFill>
                                  <a:srgbClr val="0000CC"/>
                                </a:solidFill>
                                <a:latin typeface="Cambria Math" panose="02040503050406030204" pitchFamily="18" charset="0"/>
                              </a:rPr>
                              <m:t>𝑟</m:t>
                            </m:r>
                          </m:e>
                        </m:acc>
                      </m:e>
                    </m:d>
                  </m:oMath>
                </a14:m>
                <a:endParaRPr lang="zh-CN" altLang="en-US" sz="2000" dirty="0">
                  <a:solidFill>
                    <a:srgbClr val="0000CC"/>
                  </a:solidFill>
                </a:endParaRPr>
              </a:p>
            </p:txBody>
          </p:sp>
        </mc:Choice>
        <mc:Fallback xmlns="">
          <p:sp>
            <p:nvSpPr>
              <p:cNvPr id="10" name="矩形 9"/>
              <p:cNvSpPr>
                <a:spLocks noRot="1" noChangeAspect="1" noMove="1" noResize="1" noEditPoints="1" noAdjustHandles="1" noChangeArrowheads="1" noChangeShapeType="1" noTextEdit="1"/>
              </p:cNvSpPr>
              <p:nvPr/>
            </p:nvSpPr>
            <p:spPr>
              <a:xfrm>
                <a:off x="767408" y="3408650"/>
                <a:ext cx="10924081" cy="2940870"/>
              </a:xfrm>
              <a:prstGeom prst="rect">
                <a:avLst/>
              </a:prstGeom>
              <a:blipFill>
                <a:blip r:embed="rId6"/>
                <a:stretch>
                  <a:fillRect l="-614" t="-828" r="-11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50742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199456" y="425421"/>
            <a:ext cx="9937103" cy="707886"/>
          </a:xfrm>
          <a:prstGeom prst="rect">
            <a:avLst/>
          </a:prstGeom>
          <a:noFill/>
        </p:spPr>
        <p:txBody>
          <a:bodyPr wrap="square" rtlCol="0">
            <a:spAutoFit/>
          </a:bodyPr>
          <a:lstStyle/>
          <a:p>
            <a:r>
              <a:rPr lang="en-US" altLang="zh-CN" sz="2000" dirty="0">
                <a:solidFill>
                  <a:srgbClr val="0000CC"/>
                </a:solidFill>
              </a:rPr>
              <a:t>With the interaction Hamiltonian one can calculate the interaction element between  quark and antiquark within a quark-antiquark system.  </a:t>
            </a:r>
            <a:endParaRPr lang="zh-CN" altLang="en-US" sz="2000" dirty="0">
              <a:solidFill>
                <a:srgbClr val="0000CC"/>
              </a:solidFill>
            </a:endParaRPr>
          </a:p>
        </p:txBody>
      </p:sp>
      <mc:AlternateContent xmlns:mc="http://schemas.openxmlformats.org/markup-compatibility/2006">
        <mc:Choice xmlns:a14="http://schemas.microsoft.com/office/drawing/2010/main" Requires="a14">
          <p:sp>
            <p:nvSpPr>
              <p:cNvPr id="9" name="文本框 8"/>
              <p:cNvSpPr txBox="1"/>
              <p:nvPr/>
            </p:nvSpPr>
            <p:spPr>
              <a:xfrm>
                <a:off x="1199457" y="2780228"/>
                <a:ext cx="6978917" cy="2176878"/>
              </a:xfrm>
              <a:prstGeom prst="rect">
                <a:avLst/>
              </a:prstGeom>
              <a:noFill/>
            </p:spPr>
            <p:txBody>
              <a:bodyPr wrap="square" rtlCol="0">
                <a:spAutoFit/>
              </a:bodyPr>
              <a:lstStyle/>
              <a:p>
                <a:r>
                  <a:rPr lang="en-US" altLang="zh-CN" sz="2000" dirty="0">
                    <a:solidFill>
                      <a:srgbClr val="0000CC"/>
                    </a:solidFill>
                  </a:rPr>
                  <a:t>Interaction element between a quark and antiquark:</a:t>
                </a:r>
              </a:p>
              <a:p>
                <a:endParaRPr lang="en-US" altLang="zh-CN" sz="2000" dirty="0">
                  <a:solidFill>
                    <a:srgbClr val="0000CC"/>
                  </a:solidFill>
                </a:endParaRPr>
              </a:p>
              <a:p>
                <a14:m>
                  <m:oMathPara xmlns:m="http://schemas.openxmlformats.org/officeDocument/2006/math">
                    <m:oMathParaPr>
                      <m:jc m:val="centerGroup"/>
                    </m:oMathParaPr>
                    <m:oMath xmlns:m="http://schemas.openxmlformats.org/officeDocument/2006/math">
                      <m:d>
                        <m:dPr>
                          <m:begChr m:val="〈"/>
                          <m:endChr m:val="〉"/>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𝑞</m:t>
                          </m:r>
                          <m:d>
                            <m:dPr>
                              <m:ctrlPr>
                                <a:rPr lang="en-US" altLang="zh-CN" sz="2000" b="0" i="1" smtClean="0">
                                  <a:solidFill>
                                    <a:srgbClr val="0000CC"/>
                                  </a:solidFill>
                                  <a:latin typeface="Cambria Math" panose="02040503050406030204" pitchFamily="18" charset="0"/>
                                </a:rPr>
                              </m:ctrlPr>
                            </m:dPr>
                            <m:e>
                              <m:sSub>
                                <m:sSubPr>
                                  <m:ctrlPr>
                                    <a:rPr lang="en-US" altLang="zh-CN" sz="2000" b="0" i="1" smtClean="0">
                                      <a:solidFill>
                                        <a:srgbClr val="0000CC"/>
                                      </a:solidFill>
                                      <a:latin typeface="Cambria Math" panose="02040503050406030204" pitchFamily="18" charset="0"/>
                                    </a:rPr>
                                  </m:ctrlPr>
                                </m:sSub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sub>
                                  <m:r>
                                    <a:rPr lang="en-US" altLang="zh-CN" sz="2000" b="0" i="1" smtClean="0">
                                      <a:solidFill>
                                        <a:srgbClr val="0000CC"/>
                                      </a:solidFill>
                                      <a:latin typeface="Cambria Math" panose="02040503050406030204" pitchFamily="18" charset="0"/>
                                    </a:rPr>
                                    <m:t>0</m:t>
                                  </m:r>
                                </m:sub>
                              </m:sSub>
                            </m:e>
                          </m:d>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𝑞</m:t>
                              </m:r>
                            </m:e>
                          </m:acc>
                          <m:d>
                            <m:dPr>
                              <m:ctrlPr>
                                <a:rPr lang="en-US" altLang="zh-CN" sz="2000" b="0" i="1" smtClean="0">
                                  <a:solidFill>
                                    <a:srgbClr val="0000CC"/>
                                  </a:solidFill>
                                  <a:latin typeface="Cambria Math" panose="02040503050406030204" pitchFamily="18" charset="0"/>
                                </a:rPr>
                              </m:ctrlPr>
                            </m:dPr>
                            <m:e>
                              <m:sSubSup>
                                <m:sSubSupPr>
                                  <m:ctrlPr>
                                    <a:rPr lang="en-US" altLang="zh-CN" sz="2000" b="0" i="1" smtClean="0">
                                      <a:solidFill>
                                        <a:srgbClr val="0000CC"/>
                                      </a:solidFill>
                                      <a:latin typeface="Cambria Math" panose="02040503050406030204" pitchFamily="18" charset="0"/>
                                    </a:rPr>
                                  </m:ctrlPr>
                                </m:sSubSup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sub>
                                  <m:r>
                                    <a:rPr lang="en-US" altLang="zh-CN" sz="2000" b="0" i="1" smtClean="0">
                                      <a:solidFill>
                                        <a:srgbClr val="0000CC"/>
                                      </a:solidFill>
                                      <a:latin typeface="Cambria Math" panose="02040503050406030204" pitchFamily="18" charset="0"/>
                                    </a:rPr>
                                    <m:t>0</m:t>
                                  </m:r>
                                </m:sub>
                                <m:sup>
                                  <m:r>
                                    <a:rPr lang="en-US" altLang="zh-CN" sz="2000" b="0" i="1" smtClean="0">
                                      <a:solidFill>
                                        <a:srgbClr val="0000CC"/>
                                      </a:solidFill>
                                      <a:latin typeface="Cambria Math" panose="02040503050406030204" pitchFamily="18" charset="0"/>
                                    </a:rPr>
                                    <m:t>′</m:t>
                                  </m:r>
                                </m:sup>
                              </m:sSubSup>
                            </m:e>
                          </m:d>
                          <m:d>
                            <m:dPr>
                              <m:begChr m:val="|"/>
                              <m:endChr m:val="|"/>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𝑉</m:t>
                              </m:r>
                              <m:d>
                                <m:dPr>
                                  <m:ctrlPr>
                                    <a:rPr lang="en-US" altLang="zh-CN" sz="2000" b="0" i="1" smtClean="0">
                                      <a:solidFill>
                                        <a:srgbClr val="0000CC"/>
                                      </a:solidFill>
                                      <a:latin typeface="Cambria Math" panose="02040503050406030204" pitchFamily="18" charset="0"/>
                                    </a:rPr>
                                  </m:ctrlPr>
                                </m:d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r>
                                    <a:rPr lang="en-US" altLang="zh-CN" sz="2000" b="0" i="1" smtClean="0">
                                      <a:solidFill>
                                        <a:srgbClr val="0000CC"/>
                                      </a:solidFill>
                                      <a:latin typeface="Cambria Math" panose="02040503050406030204" pitchFamily="18" charset="0"/>
                                    </a:rPr>
                                    <m:t>−</m:t>
                                  </m:r>
                                  <m:sSup>
                                    <m:sSupPr>
                                      <m:ctrlPr>
                                        <a:rPr lang="en-US" altLang="zh-CN" sz="2000" b="0" i="1" smtClean="0">
                                          <a:solidFill>
                                            <a:srgbClr val="0000CC"/>
                                          </a:solidFill>
                                          <a:latin typeface="Cambria Math" panose="02040503050406030204" pitchFamily="18" charset="0"/>
                                        </a:rPr>
                                      </m:ctrlPr>
                                    </m:sSup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sup>
                                      <m:r>
                                        <a:rPr lang="en-US" altLang="zh-CN" sz="2000" b="0" i="1" smtClean="0">
                                          <a:solidFill>
                                            <a:srgbClr val="0000CC"/>
                                          </a:solidFill>
                                          <a:latin typeface="Cambria Math" panose="02040503050406030204" pitchFamily="18" charset="0"/>
                                        </a:rPr>
                                        <m:t>′</m:t>
                                      </m:r>
                                    </m:sup>
                                  </m:sSup>
                                </m:e>
                              </m:d>
                            </m:e>
                          </m:d>
                          <m:r>
                            <a:rPr lang="en-US" altLang="zh-CN" sz="2000" b="0" i="1" smtClean="0">
                              <a:solidFill>
                                <a:srgbClr val="0000CC"/>
                              </a:solidFill>
                              <a:latin typeface="Cambria Math" panose="02040503050406030204" pitchFamily="18" charset="0"/>
                            </a:rPr>
                            <m:t>𝑞</m:t>
                          </m:r>
                          <m:d>
                            <m:dPr>
                              <m:ctrlPr>
                                <a:rPr lang="en-US" altLang="zh-CN" sz="2000" b="0" i="1" smtClean="0">
                                  <a:solidFill>
                                    <a:srgbClr val="0000CC"/>
                                  </a:solidFill>
                                  <a:latin typeface="Cambria Math" panose="02040503050406030204" pitchFamily="18" charset="0"/>
                                </a:rPr>
                              </m:ctrlPr>
                            </m:d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d>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𝑞</m:t>
                              </m:r>
                            </m:e>
                          </m:acc>
                          <m:d>
                            <m:dPr>
                              <m:ctrlPr>
                                <a:rPr lang="en-US" altLang="zh-CN" sz="2000" b="0" i="1" smtClean="0">
                                  <a:solidFill>
                                    <a:srgbClr val="0000CC"/>
                                  </a:solidFill>
                                  <a:latin typeface="Cambria Math" panose="02040503050406030204" pitchFamily="18" charset="0"/>
                                </a:rPr>
                              </m:ctrlPr>
                            </m:dPr>
                            <m:e>
                              <m:sSup>
                                <m:sSupPr>
                                  <m:ctrlPr>
                                    <a:rPr lang="en-US" altLang="zh-CN" sz="2000" b="0" i="1" smtClean="0">
                                      <a:solidFill>
                                        <a:srgbClr val="0000CC"/>
                                      </a:solidFill>
                                      <a:latin typeface="Cambria Math" panose="02040503050406030204" pitchFamily="18" charset="0"/>
                                    </a:rPr>
                                  </m:ctrlPr>
                                </m:sSup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sup>
                                  <m:r>
                                    <a:rPr lang="en-US" altLang="zh-CN" sz="2000" b="0" i="1" smtClean="0">
                                      <a:solidFill>
                                        <a:srgbClr val="0000CC"/>
                                      </a:solidFill>
                                      <a:latin typeface="Cambria Math" panose="02040503050406030204" pitchFamily="18" charset="0"/>
                                    </a:rPr>
                                    <m:t>′</m:t>
                                  </m:r>
                                </m:sup>
                              </m:sSup>
                            </m:e>
                          </m:d>
                        </m:e>
                      </m:d>
                    </m:oMath>
                  </m:oMathPara>
                </a14:m>
                <a:endParaRPr lang="en-US" altLang="zh-CN" sz="2000" b="0" dirty="0">
                  <a:solidFill>
                    <a:srgbClr val="0000CC"/>
                  </a:solidFill>
                </a:endParaRPr>
              </a:p>
              <a:p>
                <a14:m>
                  <m:oMathPara xmlns:m="http://schemas.openxmlformats.org/officeDocument/2006/math">
                    <m:oMathParaPr>
                      <m:jc m:val="centerGroup"/>
                    </m:oMathParaPr>
                    <m:oMath xmlns:m="http://schemas.openxmlformats.org/officeDocument/2006/math">
                      <m:r>
                        <a:rPr lang="en-US" altLang="zh-CN" sz="2000" b="0" i="1" smtClean="0">
                          <a:solidFill>
                            <a:srgbClr val="0000CC"/>
                          </a:solidFill>
                          <a:latin typeface="Cambria Math" panose="02040503050406030204" pitchFamily="18" charset="0"/>
                        </a:rPr>
                        <m:t>=−</m:t>
                      </m:r>
                      <m:nary>
                        <m:naryPr>
                          <m:chr m:val="∑"/>
                          <m:supHide m:val="on"/>
                          <m:ctrlPr>
                            <a:rPr lang="en-US" altLang="zh-CN" sz="2000" b="0" i="1" smtClean="0">
                              <a:solidFill>
                                <a:srgbClr val="0000CC"/>
                              </a:solidFill>
                              <a:latin typeface="Cambria Math" panose="02040503050406030204" pitchFamily="18" charset="0"/>
                            </a:rPr>
                          </m:ctrlPr>
                        </m:naryPr>
                        <m:sub>
                          <m:r>
                            <a:rPr lang="en-US" altLang="zh-CN" sz="2000" b="0" i="1" smtClean="0">
                              <a:solidFill>
                                <a:srgbClr val="0000CC"/>
                              </a:solidFill>
                              <a:latin typeface="Cambria Math" panose="02040503050406030204" pitchFamily="18" charset="0"/>
                            </a:rPr>
                            <m:t>𝑎</m:t>
                          </m:r>
                        </m:sub>
                        <m:sup/>
                        <m:e>
                          <m:f>
                            <m:fPr>
                              <m:ctrlPr>
                                <a:rPr lang="en-US" altLang="zh-CN" sz="2000" b="0" i="1" smtClean="0">
                                  <a:solidFill>
                                    <a:srgbClr val="0000CC"/>
                                  </a:solidFill>
                                  <a:latin typeface="Cambria Math" panose="02040503050406030204" pitchFamily="18" charset="0"/>
                                </a:rPr>
                              </m:ctrlPr>
                            </m:fPr>
                            <m:num>
                              <m:sSubSup>
                                <m:sSubSupPr>
                                  <m:ctrlPr>
                                    <a:rPr lang="en-US" altLang="zh-CN" sz="2000" b="0" i="1" smtClean="0">
                                      <a:solidFill>
                                        <a:srgbClr val="0000CC"/>
                                      </a:solidFill>
                                      <a:latin typeface="Cambria Math" panose="02040503050406030204" pitchFamily="18" charset="0"/>
                                    </a:rPr>
                                  </m:ctrlPr>
                                </m:sSubSupPr>
                                <m:e>
                                  <m:r>
                                    <a:rPr lang="en-US" altLang="zh-CN" sz="2000" b="0" i="1" smtClean="0">
                                      <a:solidFill>
                                        <a:srgbClr val="0000CC"/>
                                      </a:solidFill>
                                      <a:latin typeface="Cambria Math" panose="02040503050406030204" pitchFamily="18" charset="0"/>
                                    </a:rPr>
                                    <m:t>𝜆</m:t>
                                  </m:r>
                                </m:e>
                                <m:sub>
                                  <m:r>
                                    <a:rPr lang="en-US" altLang="zh-CN" sz="2000" b="0" i="1" smtClean="0">
                                      <a:solidFill>
                                        <a:srgbClr val="0000CC"/>
                                      </a:solidFill>
                                      <a:latin typeface="Cambria Math" panose="02040503050406030204" pitchFamily="18" charset="0"/>
                                    </a:rPr>
                                    <m:t>𝑞</m:t>
                                  </m:r>
                                </m:sub>
                                <m:sup>
                                  <m:r>
                                    <a:rPr lang="en-US" altLang="zh-CN" sz="2000" b="0" i="1" smtClean="0">
                                      <a:solidFill>
                                        <a:srgbClr val="0000CC"/>
                                      </a:solidFill>
                                      <a:latin typeface="Cambria Math" panose="02040503050406030204" pitchFamily="18" charset="0"/>
                                    </a:rPr>
                                    <m:t>𝑎</m:t>
                                  </m:r>
                                </m:sup>
                              </m:sSubSup>
                            </m:num>
                            <m:den>
                              <m:r>
                                <a:rPr lang="en-US" altLang="zh-CN" sz="2000" b="0" i="1" smtClean="0">
                                  <a:solidFill>
                                    <a:srgbClr val="0000CC"/>
                                  </a:solidFill>
                                  <a:latin typeface="Cambria Math" panose="02040503050406030204" pitchFamily="18" charset="0"/>
                                </a:rPr>
                                <m:t>2</m:t>
                              </m:r>
                            </m:den>
                          </m:f>
                        </m:e>
                      </m:nary>
                      <m:f>
                        <m:fPr>
                          <m:ctrlPr>
                            <a:rPr lang="en-US" altLang="zh-CN" sz="2000" i="1">
                              <a:solidFill>
                                <a:srgbClr val="0000CC"/>
                              </a:solidFill>
                              <a:latin typeface="Cambria Math" panose="02040503050406030204" pitchFamily="18" charset="0"/>
                            </a:rPr>
                          </m:ctrlPr>
                        </m:fPr>
                        <m:num>
                          <m:sSubSup>
                            <m:sSubSupPr>
                              <m:ctrlPr>
                                <a:rPr lang="en-US" altLang="zh-CN" sz="2000" i="1">
                                  <a:solidFill>
                                    <a:srgbClr val="0000CC"/>
                                  </a:solidFill>
                                  <a:latin typeface="Cambria Math" panose="02040503050406030204" pitchFamily="18" charset="0"/>
                                </a:rPr>
                              </m:ctrlPr>
                            </m:sSubSupPr>
                            <m:e>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𝜆</m:t>
                                  </m:r>
                                </m:e>
                              </m:acc>
                            </m:e>
                            <m:sub>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𝑞</m:t>
                                  </m:r>
                                </m:e>
                              </m:acc>
                            </m:sub>
                            <m:sup>
                              <m:r>
                                <a:rPr lang="en-US" altLang="zh-CN" sz="2000" i="1">
                                  <a:solidFill>
                                    <a:srgbClr val="0000CC"/>
                                  </a:solidFill>
                                  <a:latin typeface="Cambria Math" panose="02040503050406030204" pitchFamily="18" charset="0"/>
                                </a:rPr>
                                <m:t>𝑎</m:t>
                              </m:r>
                            </m:sup>
                          </m:sSubSup>
                        </m:num>
                        <m:den>
                          <m:r>
                            <a:rPr lang="en-US" altLang="zh-CN" sz="2000" i="1">
                              <a:solidFill>
                                <a:srgbClr val="0000CC"/>
                              </a:solidFill>
                              <a:latin typeface="Cambria Math" panose="02040503050406030204" pitchFamily="18" charset="0"/>
                            </a:rPr>
                            <m:t>2</m:t>
                          </m:r>
                        </m:den>
                      </m:f>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𝑉</m:t>
                          </m:r>
                        </m:e>
                        <m:sub>
                          <m:r>
                            <a:rPr lang="en-US" altLang="zh-CN" sz="2000" b="0" i="1" smtClean="0">
                              <a:solidFill>
                                <a:srgbClr val="0000CC"/>
                              </a:solidFill>
                              <a:latin typeface="Cambria Math" panose="02040503050406030204" pitchFamily="18" charset="0"/>
                            </a:rPr>
                            <m:t>0</m:t>
                          </m:r>
                        </m:sub>
                      </m:sSub>
                      <m:d>
                        <m:dPr>
                          <m:ctrlPr>
                            <a:rPr lang="en-US" altLang="zh-CN" sz="2000" b="0" i="1" smtClean="0">
                              <a:solidFill>
                                <a:srgbClr val="0000CC"/>
                              </a:solidFill>
                              <a:latin typeface="Cambria Math" panose="02040503050406030204" pitchFamily="18" charset="0"/>
                            </a:rPr>
                          </m:ctrlPr>
                        </m:d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r>
                            <a:rPr lang="en-US" altLang="zh-CN" sz="2000" b="0" i="1" smtClean="0">
                              <a:solidFill>
                                <a:srgbClr val="0000CC"/>
                              </a:solidFill>
                              <a:latin typeface="Cambria Math" panose="02040503050406030204" pitchFamily="18" charset="0"/>
                            </a:rPr>
                            <m:t>−</m:t>
                          </m:r>
                          <m:sSup>
                            <m:sSupPr>
                              <m:ctrlPr>
                                <a:rPr lang="en-US" altLang="zh-CN" sz="2000" b="0" i="1" smtClean="0">
                                  <a:solidFill>
                                    <a:srgbClr val="0000CC"/>
                                  </a:solidFill>
                                  <a:latin typeface="Cambria Math" panose="02040503050406030204" pitchFamily="18" charset="0"/>
                                </a:rPr>
                              </m:ctrlPr>
                            </m:sSup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sup>
                              <m:r>
                                <a:rPr lang="en-US" altLang="zh-CN" sz="2000" b="0" i="1" smtClean="0">
                                  <a:solidFill>
                                    <a:srgbClr val="0000CC"/>
                                  </a:solidFill>
                                  <a:latin typeface="Cambria Math" panose="02040503050406030204" pitchFamily="18" charset="0"/>
                                </a:rPr>
                                <m:t>′</m:t>
                              </m:r>
                            </m:sup>
                          </m:sSup>
                        </m:e>
                      </m:d>
                      <m:r>
                        <a:rPr lang="en-US" altLang="zh-CN" sz="2000" b="0" i="1" smtClean="0">
                          <a:solidFill>
                            <a:srgbClr val="0000CC"/>
                          </a:solidFill>
                          <a:latin typeface="Cambria Math" panose="02040503050406030204" pitchFamily="18" charset="0"/>
                        </a:rPr>
                        <m:t>𝛿</m:t>
                      </m:r>
                      <m:d>
                        <m:dPr>
                          <m:ctrlPr>
                            <a:rPr lang="en-US" altLang="zh-CN" sz="2000" b="0" i="1" smtClean="0">
                              <a:solidFill>
                                <a:srgbClr val="0000CC"/>
                              </a:solidFill>
                              <a:latin typeface="Cambria Math" panose="02040503050406030204" pitchFamily="18" charset="0"/>
                            </a:rPr>
                          </m:ctrlPr>
                        </m:d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r>
                            <a:rPr lang="en-US" altLang="zh-CN" sz="2000" b="0" i="1" smtClean="0">
                              <a:solidFill>
                                <a:srgbClr val="0000CC"/>
                              </a:solidFill>
                              <a:latin typeface="Cambria Math" panose="02040503050406030204" pitchFamily="18" charset="0"/>
                            </a:rPr>
                            <m:t>−</m:t>
                          </m:r>
                          <m:sSub>
                            <m:sSubPr>
                              <m:ctrlPr>
                                <a:rPr lang="en-US" altLang="zh-CN" sz="2000" b="0" i="1" smtClean="0">
                                  <a:solidFill>
                                    <a:srgbClr val="0000CC"/>
                                  </a:solidFill>
                                  <a:latin typeface="Cambria Math" panose="02040503050406030204" pitchFamily="18" charset="0"/>
                                </a:rPr>
                              </m:ctrlPr>
                            </m:sSub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sub>
                              <m:r>
                                <a:rPr lang="en-US" altLang="zh-CN" sz="2000" b="0" i="1" smtClean="0">
                                  <a:solidFill>
                                    <a:srgbClr val="0000CC"/>
                                  </a:solidFill>
                                  <a:latin typeface="Cambria Math" panose="02040503050406030204" pitchFamily="18" charset="0"/>
                                </a:rPr>
                                <m:t>0</m:t>
                              </m:r>
                            </m:sub>
                          </m:sSub>
                        </m:e>
                      </m:d>
                      <m:r>
                        <a:rPr lang="en-US" altLang="zh-CN" sz="2000" b="0" i="1" smtClean="0">
                          <a:solidFill>
                            <a:srgbClr val="0000CC"/>
                          </a:solidFill>
                          <a:latin typeface="Cambria Math" panose="02040503050406030204" pitchFamily="18" charset="0"/>
                        </a:rPr>
                        <m:t>𝛿</m:t>
                      </m:r>
                      <m:r>
                        <a:rPr lang="en-US" altLang="zh-CN" sz="2000" b="0" i="1" smtClean="0">
                          <a:solidFill>
                            <a:srgbClr val="0000CC"/>
                          </a:solidFill>
                          <a:latin typeface="Cambria Math" panose="02040503050406030204" pitchFamily="18" charset="0"/>
                        </a:rPr>
                        <m:t>(</m:t>
                      </m:r>
                      <m:sSup>
                        <m:sSupPr>
                          <m:ctrlPr>
                            <a:rPr lang="en-US" altLang="zh-CN" sz="2000" b="0" i="1" smtClean="0">
                              <a:solidFill>
                                <a:srgbClr val="0000CC"/>
                              </a:solidFill>
                              <a:latin typeface="Cambria Math" panose="02040503050406030204" pitchFamily="18" charset="0"/>
                            </a:rPr>
                          </m:ctrlPr>
                        </m:sSup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sup>
                          <m:r>
                            <a:rPr lang="en-US" altLang="zh-CN" sz="2000" b="0" i="1" smtClean="0">
                              <a:solidFill>
                                <a:srgbClr val="0000CC"/>
                              </a:solidFill>
                              <a:latin typeface="Cambria Math" panose="02040503050406030204" pitchFamily="18" charset="0"/>
                            </a:rPr>
                            <m:t>′</m:t>
                          </m:r>
                        </m:sup>
                      </m:sSup>
                      <m:r>
                        <a:rPr lang="en-US" altLang="zh-CN" sz="2000" b="0" i="1" smtClean="0">
                          <a:solidFill>
                            <a:srgbClr val="0000CC"/>
                          </a:solidFill>
                          <a:latin typeface="Cambria Math" panose="02040503050406030204" pitchFamily="18" charset="0"/>
                        </a:rPr>
                        <m:t>−</m:t>
                      </m:r>
                      <m:sSubSup>
                        <m:sSubSupPr>
                          <m:ctrlPr>
                            <a:rPr lang="en-US" altLang="zh-CN" sz="2000" b="0" i="1" smtClean="0">
                              <a:solidFill>
                                <a:srgbClr val="0000CC"/>
                              </a:solidFill>
                              <a:latin typeface="Cambria Math" panose="02040503050406030204" pitchFamily="18" charset="0"/>
                            </a:rPr>
                          </m:ctrlPr>
                        </m:sSubSup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sub>
                          <m:r>
                            <a:rPr lang="en-US" altLang="zh-CN" sz="2000" b="0" i="1" smtClean="0">
                              <a:solidFill>
                                <a:srgbClr val="0000CC"/>
                              </a:solidFill>
                              <a:latin typeface="Cambria Math" panose="02040503050406030204" pitchFamily="18" charset="0"/>
                            </a:rPr>
                            <m:t>0</m:t>
                          </m:r>
                        </m:sub>
                        <m:sup>
                          <m:r>
                            <a:rPr lang="en-US" altLang="zh-CN" sz="2000" b="0" i="1" smtClean="0">
                              <a:solidFill>
                                <a:srgbClr val="0000CC"/>
                              </a:solidFill>
                              <a:latin typeface="Cambria Math" panose="02040503050406030204" pitchFamily="18" charset="0"/>
                            </a:rPr>
                            <m:t>′</m:t>
                          </m:r>
                        </m:sup>
                      </m:sSubSup>
                      <m:r>
                        <a:rPr lang="en-US" altLang="zh-CN" sz="2000" b="0" i="1" smtClean="0">
                          <a:solidFill>
                            <a:srgbClr val="0000CC"/>
                          </a:solidFill>
                          <a:latin typeface="Cambria Math" panose="02040503050406030204" pitchFamily="18" charset="0"/>
                        </a:rPr>
                        <m:t>)</m:t>
                      </m:r>
                    </m:oMath>
                  </m:oMathPara>
                </a14:m>
                <a:endParaRPr lang="en-US" altLang="zh-CN" sz="2000" dirty="0">
                  <a:solidFill>
                    <a:srgbClr val="0000CC"/>
                  </a:solidFill>
                </a:endParaRPr>
              </a:p>
              <a:p>
                <a:r>
                  <a:rPr lang="en-US" altLang="zh-CN" sz="2000" dirty="0">
                    <a:solidFill>
                      <a:srgbClr val="0000CC"/>
                    </a:solidFill>
                  </a:rPr>
                  <a:t>where </a:t>
                </a:r>
                <a14:m>
                  <m:oMath xmlns:m="http://schemas.openxmlformats.org/officeDocument/2006/math">
                    <m:sSubSup>
                      <m:sSubSupPr>
                        <m:ctrlPr>
                          <a:rPr lang="en-US" altLang="zh-CN" sz="2000" i="1">
                            <a:solidFill>
                              <a:srgbClr val="0000CC"/>
                            </a:solidFill>
                            <a:latin typeface="Cambria Math" panose="02040503050406030204" pitchFamily="18" charset="0"/>
                          </a:rPr>
                        </m:ctrlPr>
                      </m:sSubSupPr>
                      <m:e>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𝜆</m:t>
                            </m:r>
                          </m:e>
                        </m:acc>
                      </m:e>
                      <m:sub>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𝑞</m:t>
                            </m:r>
                          </m:e>
                        </m:acc>
                      </m:sub>
                      <m:sup>
                        <m:r>
                          <a:rPr lang="en-US" altLang="zh-CN" sz="2000" i="1">
                            <a:solidFill>
                              <a:srgbClr val="0000CC"/>
                            </a:solidFill>
                            <a:latin typeface="Cambria Math" panose="02040503050406030204" pitchFamily="18" charset="0"/>
                          </a:rPr>
                          <m:t>𝑎</m:t>
                        </m:r>
                      </m:sup>
                    </m:sSubSup>
                  </m:oMath>
                </a14:m>
                <a:r>
                  <a:rPr lang="en-US" altLang="zh-CN" sz="2000" dirty="0">
                    <a:solidFill>
                      <a:srgbClr val="0000CC"/>
                    </a:solidFill>
                  </a:rPr>
                  <a:t> is the transpose of </a:t>
                </a:r>
                <a14:m>
                  <m:oMath xmlns:m="http://schemas.openxmlformats.org/officeDocument/2006/math">
                    <m:sSubSup>
                      <m:sSubSupPr>
                        <m:ctrlPr>
                          <a:rPr lang="en-US" altLang="zh-CN" sz="2000" b="0" i="1" smtClean="0">
                            <a:solidFill>
                              <a:srgbClr val="0000CC"/>
                            </a:solidFill>
                            <a:latin typeface="Cambria Math" panose="02040503050406030204" pitchFamily="18" charset="0"/>
                          </a:rPr>
                        </m:ctrlPr>
                      </m:sSubSupPr>
                      <m:e>
                        <m:r>
                          <a:rPr lang="en-US" altLang="zh-CN" sz="2000" b="0" i="1" smtClean="0">
                            <a:solidFill>
                              <a:srgbClr val="0000CC"/>
                            </a:solidFill>
                            <a:latin typeface="Cambria Math" panose="02040503050406030204" pitchFamily="18" charset="0"/>
                          </a:rPr>
                          <m:t>𝜆</m:t>
                        </m:r>
                      </m:e>
                      <m:sub>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𝑞</m:t>
                            </m:r>
                          </m:e>
                        </m:acc>
                      </m:sub>
                      <m:sup>
                        <m:r>
                          <a:rPr lang="en-US" altLang="zh-CN" sz="2000" b="0" i="1" smtClean="0">
                            <a:solidFill>
                              <a:srgbClr val="0000CC"/>
                            </a:solidFill>
                            <a:latin typeface="Cambria Math" panose="02040503050406030204" pitchFamily="18" charset="0"/>
                          </a:rPr>
                          <m:t>𝑎</m:t>
                        </m:r>
                      </m:sup>
                    </m:sSubSup>
                  </m:oMath>
                </a14:m>
                <a:r>
                  <a:rPr lang="en-US" altLang="zh-CN" sz="2000" dirty="0">
                    <a:solidFill>
                      <a:srgbClr val="0000CC"/>
                    </a:solidFill>
                  </a:rPr>
                  <a:t>.</a:t>
                </a:r>
                <a:endParaRPr lang="zh-CN" altLang="en-US" sz="2000" dirty="0">
                  <a:solidFill>
                    <a:srgbClr val="0000CC"/>
                  </a:solidFill>
                </a:endParaRPr>
              </a:p>
            </p:txBody>
          </p:sp>
        </mc:Choice>
        <mc:Fallback>
          <p:sp>
            <p:nvSpPr>
              <p:cNvPr id="9" name="文本框 8"/>
              <p:cNvSpPr txBox="1">
                <a:spLocks noRot="1" noChangeAspect="1" noMove="1" noResize="1" noEditPoints="1" noAdjustHandles="1" noChangeArrowheads="1" noChangeShapeType="1" noTextEdit="1"/>
              </p:cNvSpPr>
              <p:nvPr/>
            </p:nvSpPr>
            <p:spPr>
              <a:xfrm>
                <a:off x="1199457" y="2780228"/>
                <a:ext cx="6978917" cy="2176878"/>
              </a:xfrm>
              <a:prstGeom prst="rect">
                <a:avLst/>
              </a:prstGeom>
              <a:blipFill>
                <a:blip r:embed="rId2"/>
                <a:stretch>
                  <a:fillRect l="-961" t="-1120" b="-252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0" name="文本框 9"/>
              <p:cNvSpPr txBox="1"/>
              <p:nvPr/>
            </p:nvSpPr>
            <p:spPr>
              <a:xfrm>
                <a:off x="1271464" y="1323237"/>
                <a:ext cx="10310936" cy="1021818"/>
              </a:xfrm>
              <a:prstGeom prst="rect">
                <a:avLst/>
              </a:prstGeom>
              <a:noFill/>
            </p:spPr>
            <p:txBody>
              <a:bodyPr wrap="square" rtlCol="0">
                <a:spAutoFit/>
              </a:bodyPr>
              <a:lstStyle/>
              <a:p>
                <a:r>
                  <a:rPr lang="en-US" altLang="zh-CN" sz="2000" dirty="0">
                    <a:solidFill>
                      <a:srgbClr val="0000CC"/>
                    </a:solidFill>
                  </a:rPr>
                  <a:t>A quark and antiquark system:</a:t>
                </a:r>
              </a:p>
              <a:p>
                <a14:m>
                  <m:oMathPara xmlns:m="http://schemas.openxmlformats.org/officeDocument/2006/math">
                    <m:oMathParaPr>
                      <m:jc m:val="centerGroup"/>
                    </m:oMathParaPr>
                    <m:oMath xmlns:m="http://schemas.openxmlformats.org/officeDocument/2006/math">
                      <m:d>
                        <m:dPr>
                          <m:begChr m:val="|"/>
                          <m:endChr m:val="〉"/>
                          <m:ctrlPr>
                            <a:rPr lang="en-US" altLang="zh-CN" sz="2000" b="0" i="1" smtClean="0">
                              <a:solidFill>
                                <a:srgbClr val="0000CC"/>
                              </a:solidFill>
                              <a:latin typeface="Cambria Math" panose="02040503050406030204" pitchFamily="18" charset="0"/>
                            </a:rPr>
                          </m:ctrlPr>
                        </m:dPr>
                        <m:e>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𝑞</m:t>
                              </m:r>
                            </m:e>
                            <m:sub>
                              <m:r>
                                <a:rPr lang="en-US" altLang="zh-CN" sz="2000" b="0" i="1" smtClean="0">
                                  <a:solidFill>
                                    <a:srgbClr val="0000CC"/>
                                  </a:solidFill>
                                  <a:latin typeface="Cambria Math" panose="02040503050406030204" pitchFamily="18" charset="0"/>
                                </a:rPr>
                                <m:t>𝑖𝑠</m:t>
                              </m:r>
                            </m:sub>
                          </m:sSub>
                          <m:d>
                            <m:dPr>
                              <m:ctrlPr>
                                <a:rPr lang="en-US" altLang="zh-CN" sz="2000" b="0" i="1" smtClean="0">
                                  <a:solidFill>
                                    <a:srgbClr val="0000CC"/>
                                  </a:solidFill>
                                  <a:latin typeface="Cambria Math" panose="02040503050406030204" pitchFamily="18" charset="0"/>
                                </a:rPr>
                              </m:ctrlPr>
                            </m:d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d>
                          <m:sSub>
                            <m:sSubPr>
                              <m:ctrlPr>
                                <a:rPr lang="en-US" altLang="zh-CN" sz="2000" b="0" i="1" smtClean="0">
                                  <a:solidFill>
                                    <a:srgbClr val="0000CC"/>
                                  </a:solidFill>
                                  <a:latin typeface="Cambria Math" panose="02040503050406030204" pitchFamily="18" charset="0"/>
                                </a:rPr>
                              </m:ctrlPr>
                            </m:sSub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𝑞</m:t>
                                  </m:r>
                                </m:e>
                              </m:acc>
                            </m:e>
                            <m:sub>
                              <m:r>
                                <a:rPr lang="en-US" altLang="zh-CN" sz="2000" b="0" i="1" smtClean="0">
                                  <a:solidFill>
                                    <a:srgbClr val="0000CC"/>
                                  </a:solidFill>
                                  <a:latin typeface="Cambria Math" panose="02040503050406030204" pitchFamily="18" charset="0"/>
                                </a:rPr>
                                <m:t>𝑗</m:t>
                              </m:r>
                              <m:sSup>
                                <m:sSupPr>
                                  <m:ctrlPr>
                                    <a:rPr lang="en-US" altLang="zh-CN" sz="2000" b="0" i="1" smtClean="0">
                                      <a:solidFill>
                                        <a:srgbClr val="0000CC"/>
                                      </a:solidFill>
                                      <a:latin typeface="Cambria Math" panose="02040503050406030204" pitchFamily="18" charset="0"/>
                                    </a:rPr>
                                  </m:ctrlPr>
                                </m:sSupPr>
                                <m:e>
                                  <m:r>
                                    <a:rPr lang="en-US" altLang="zh-CN" sz="2000" b="0" i="1" smtClean="0">
                                      <a:solidFill>
                                        <a:srgbClr val="0000CC"/>
                                      </a:solidFill>
                                      <a:latin typeface="Cambria Math" panose="02040503050406030204" pitchFamily="18" charset="0"/>
                                    </a:rPr>
                                    <m:t>𝑠</m:t>
                                  </m:r>
                                </m:e>
                                <m:sup>
                                  <m:r>
                                    <a:rPr lang="en-US" altLang="zh-CN" sz="2000" b="0" i="1" smtClean="0">
                                      <a:solidFill>
                                        <a:srgbClr val="0000CC"/>
                                      </a:solidFill>
                                      <a:latin typeface="Cambria Math" panose="02040503050406030204" pitchFamily="18" charset="0"/>
                                    </a:rPr>
                                    <m:t>′</m:t>
                                  </m:r>
                                </m:sup>
                              </m:sSup>
                            </m:sub>
                          </m:sSub>
                          <m:d>
                            <m:dPr>
                              <m:ctrlPr>
                                <a:rPr lang="en-US" altLang="zh-CN" sz="2000" b="0" i="1" smtClean="0">
                                  <a:solidFill>
                                    <a:srgbClr val="0000CC"/>
                                  </a:solidFill>
                                  <a:latin typeface="Cambria Math" panose="02040503050406030204" pitchFamily="18" charset="0"/>
                                </a:rPr>
                              </m:ctrlPr>
                            </m:dPr>
                            <m:e>
                              <m:sSup>
                                <m:sSupPr>
                                  <m:ctrlPr>
                                    <a:rPr lang="en-US" altLang="zh-CN" sz="2000" b="0" i="1" smtClean="0">
                                      <a:solidFill>
                                        <a:srgbClr val="0000CC"/>
                                      </a:solidFill>
                                      <a:latin typeface="Cambria Math" panose="02040503050406030204" pitchFamily="18" charset="0"/>
                                    </a:rPr>
                                  </m:ctrlPr>
                                </m:sSup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sup>
                                  <m:r>
                                    <a:rPr lang="en-US" altLang="zh-CN" sz="2000" b="0" i="1" smtClean="0">
                                      <a:solidFill>
                                        <a:srgbClr val="0000CC"/>
                                      </a:solidFill>
                                      <a:latin typeface="Cambria Math" panose="02040503050406030204" pitchFamily="18" charset="0"/>
                                    </a:rPr>
                                    <m:t>′</m:t>
                                  </m:r>
                                </m:sup>
                              </m:sSup>
                            </m:e>
                          </m:d>
                        </m:e>
                      </m:d>
                      <m:r>
                        <a:rPr lang="en-US" altLang="zh-CN" sz="2000" b="0" i="1" smtClean="0">
                          <a:solidFill>
                            <a:srgbClr val="0000CC"/>
                          </a:solidFill>
                          <a:latin typeface="Cambria Math" panose="02040503050406030204" pitchFamily="18" charset="0"/>
                        </a:rPr>
                        <m:t>=</m:t>
                      </m:r>
                      <m:f>
                        <m:fPr>
                          <m:ctrlPr>
                            <a:rPr lang="en-US" altLang="zh-CN" sz="2000" b="0" i="1" smtClean="0">
                              <a:solidFill>
                                <a:srgbClr val="0000CC"/>
                              </a:solidFill>
                              <a:latin typeface="Cambria Math" panose="02040503050406030204" pitchFamily="18" charset="0"/>
                            </a:rPr>
                          </m:ctrlPr>
                        </m:fPr>
                        <m:num>
                          <m:r>
                            <a:rPr lang="en-US" altLang="zh-CN" sz="2000" b="0" i="1" smtClean="0">
                              <a:solidFill>
                                <a:srgbClr val="0000CC"/>
                              </a:solidFill>
                              <a:latin typeface="Cambria Math" panose="02040503050406030204" pitchFamily="18" charset="0"/>
                            </a:rPr>
                            <m:t>1</m:t>
                          </m:r>
                        </m:num>
                        <m:den>
                          <m:sSup>
                            <m:sSupPr>
                              <m:ctrlPr>
                                <a:rPr lang="en-US" altLang="zh-CN" sz="2000" b="0" i="1" smtClean="0">
                                  <a:solidFill>
                                    <a:srgbClr val="0000CC"/>
                                  </a:solidFill>
                                  <a:latin typeface="Cambria Math" panose="02040503050406030204" pitchFamily="18" charset="0"/>
                                </a:rPr>
                              </m:ctrlPr>
                            </m:sSupPr>
                            <m:e>
                              <m:d>
                                <m:dPr>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2</m:t>
                                  </m:r>
                                  <m:r>
                                    <a:rPr lang="en-US" altLang="zh-CN" sz="2000" b="0" i="1" smtClean="0">
                                      <a:solidFill>
                                        <a:srgbClr val="0000CC"/>
                                      </a:solidFill>
                                      <a:latin typeface="Cambria Math" panose="02040503050406030204" pitchFamily="18" charset="0"/>
                                    </a:rPr>
                                    <m:t>𝜋</m:t>
                                  </m:r>
                                </m:e>
                              </m:d>
                            </m:e>
                            <m:sup>
                              <m:r>
                                <a:rPr lang="en-US" altLang="zh-CN" sz="2000" b="0" i="1" smtClean="0">
                                  <a:solidFill>
                                    <a:srgbClr val="0000CC"/>
                                  </a:solidFill>
                                  <a:latin typeface="Cambria Math" panose="02040503050406030204" pitchFamily="18" charset="0"/>
                                </a:rPr>
                                <m:t>3</m:t>
                              </m:r>
                            </m:sup>
                          </m:sSup>
                        </m:den>
                      </m:f>
                      <m:d>
                        <m:dPr>
                          <m:begChr m:val="["/>
                          <m:endChr m:val="]"/>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𝑑</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𝑝</m:t>
                              </m:r>
                            </m:e>
                          </m:acc>
                          <m:sSup>
                            <m:sSupPr>
                              <m:ctrlPr>
                                <a:rPr lang="en-US" altLang="zh-CN" sz="2000" b="0" i="1" smtClean="0">
                                  <a:solidFill>
                                    <a:srgbClr val="0000CC"/>
                                  </a:solidFill>
                                  <a:latin typeface="Cambria Math" panose="02040503050406030204" pitchFamily="18" charset="0"/>
                                </a:rPr>
                              </m:ctrlPr>
                            </m:sSupPr>
                            <m:e>
                              <m:r>
                                <a:rPr lang="en-US" altLang="zh-CN" sz="2000" b="0" i="1" smtClean="0">
                                  <a:solidFill>
                                    <a:srgbClr val="0000CC"/>
                                  </a:solidFill>
                                  <a:latin typeface="Cambria Math" panose="02040503050406030204" pitchFamily="18" charset="0"/>
                                </a:rPr>
                                <m:t>𝑒</m:t>
                              </m:r>
                            </m:e>
                            <m:sup>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𝑖</m:t>
                              </m:r>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𝑝</m:t>
                                  </m:r>
                                </m:e>
                              </m:acc>
                              <m:r>
                                <a:rPr lang="en-US" altLang="zh-CN" sz="2000" i="1">
                                  <a:solidFill>
                                    <a:srgbClr val="0000CC"/>
                                  </a:solidFill>
                                  <a:latin typeface="Cambria Math" panose="02040503050406030204" pitchFamily="18" charset="0"/>
                                </a:rPr>
                                <m:t>⋅</m:t>
                              </m:r>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𝑟</m:t>
                                  </m:r>
                                </m:e>
                              </m:acc>
                            </m:sup>
                          </m:sSup>
                          <m:sSubSup>
                            <m:sSubSupPr>
                              <m:ctrlPr>
                                <a:rPr lang="en-US" altLang="zh-CN" sz="2000" b="0" i="1" smtClean="0">
                                  <a:solidFill>
                                    <a:srgbClr val="0000CC"/>
                                  </a:solidFill>
                                  <a:latin typeface="Cambria Math" panose="02040503050406030204" pitchFamily="18" charset="0"/>
                                </a:rPr>
                              </m:ctrlPr>
                            </m:sSubSupPr>
                            <m:e>
                              <m:r>
                                <a:rPr lang="en-US" altLang="zh-CN" sz="2000" b="0" i="1" smtClean="0">
                                  <a:solidFill>
                                    <a:srgbClr val="0000CC"/>
                                  </a:solidFill>
                                  <a:latin typeface="Cambria Math" panose="02040503050406030204" pitchFamily="18" charset="0"/>
                                </a:rPr>
                                <m:t>𝑏</m:t>
                              </m:r>
                            </m:e>
                            <m:sub>
                              <m:r>
                                <a:rPr lang="en-US" altLang="zh-CN" sz="2000" b="0" i="1" smtClean="0">
                                  <a:solidFill>
                                    <a:srgbClr val="0000CC"/>
                                  </a:solidFill>
                                  <a:latin typeface="Cambria Math" panose="02040503050406030204" pitchFamily="18" charset="0"/>
                                </a:rPr>
                                <m:t>𝑖𝑠</m:t>
                              </m:r>
                            </m:sub>
                            <m:sup>
                              <m:r>
                                <a:rPr lang="en-US" altLang="zh-CN" sz="2000" i="1">
                                  <a:latin typeface="Cambria Math" panose="02040503050406030204" pitchFamily="18" charset="0"/>
                                </a:rPr>
                                <m:t>†</m:t>
                              </m:r>
                            </m:sup>
                          </m:sSubSup>
                          <m:d>
                            <m:dPr>
                              <m:ctrlPr>
                                <a:rPr lang="en-US" altLang="zh-CN" sz="2000" b="0" i="1" smtClean="0">
                                  <a:solidFill>
                                    <a:srgbClr val="0000CC"/>
                                  </a:solidFill>
                                  <a:latin typeface="Cambria Math" panose="02040503050406030204" pitchFamily="18" charset="0"/>
                                </a:rPr>
                              </m:ctrlPr>
                            </m:d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𝑝</m:t>
                                  </m:r>
                                </m:e>
                              </m:acc>
                            </m:e>
                          </m:d>
                        </m:e>
                      </m:d>
                      <m:d>
                        <m:dPr>
                          <m:begChr m:val="["/>
                          <m:endChr m:val="]"/>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m:t>
                          </m:r>
                          <m:r>
                            <a:rPr lang="en-US" altLang="zh-CN" sz="2000" i="1">
                              <a:solidFill>
                                <a:srgbClr val="0000CC"/>
                              </a:solidFill>
                              <a:latin typeface="Cambria Math" panose="02040503050406030204" pitchFamily="18" charset="0"/>
                            </a:rPr>
                            <m:t>𝑑</m:t>
                          </m:r>
                          <m:sSup>
                            <m:sSupPr>
                              <m:ctrlPr>
                                <a:rPr lang="en-US" altLang="zh-CN" sz="2000" b="0" i="1" smtClean="0">
                                  <a:solidFill>
                                    <a:srgbClr val="0000CC"/>
                                  </a:solidFill>
                                  <a:latin typeface="Cambria Math" panose="02040503050406030204" pitchFamily="18" charset="0"/>
                                </a:rPr>
                              </m:ctrlPr>
                            </m:sSupPr>
                            <m:e>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𝑝</m:t>
                                  </m:r>
                                </m:e>
                              </m:acc>
                            </m:e>
                            <m:sup>
                              <m:r>
                                <a:rPr lang="en-US" altLang="zh-CN" sz="2000" b="0" i="1" smtClean="0">
                                  <a:solidFill>
                                    <a:srgbClr val="0000CC"/>
                                  </a:solidFill>
                                  <a:latin typeface="Cambria Math" panose="02040503050406030204" pitchFamily="18" charset="0"/>
                                </a:rPr>
                                <m:t>′</m:t>
                              </m:r>
                            </m:sup>
                          </m:sSup>
                          <m:sSup>
                            <m:sSupPr>
                              <m:ctrlPr>
                                <a:rPr lang="en-US" altLang="zh-CN" sz="2000" i="1">
                                  <a:solidFill>
                                    <a:srgbClr val="0000CC"/>
                                  </a:solidFill>
                                  <a:latin typeface="Cambria Math" panose="02040503050406030204" pitchFamily="18" charset="0"/>
                                </a:rPr>
                              </m:ctrlPr>
                            </m:sSupPr>
                            <m:e>
                              <m:r>
                                <a:rPr lang="en-US" altLang="zh-CN" sz="2000" i="1">
                                  <a:solidFill>
                                    <a:srgbClr val="0000CC"/>
                                  </a:solidFill>
                                  <a:latin typeface="Cambria Math" panose="02040503050406030204" pitchFamily="18" charset="0"/>
                                </a:rPr>
                                <m:t>𝑒</m:t>
                              </m:r>
                            </m:e>
                            <m:sup>
                              <m:r>
                                <a:rPr lang="en-US" altLang="zh-CN" sz="2000" i="1">
                                  <a:solidFill>
                                    <a:srgbClr val="0000CC"/>
                                  </a:solidFill>
                                  <a:latin typeface="Cambria Math" panose="02040503050406030204" pitchFamily="18" charset="0"/>
                                </a:rPr>
                                <m:t>−</m:t>
                              </m:r>
                              <m:r>
                                <a:rPr lang="en-US" altLang="zh-CN" sz="2000" i="1">
                                  <a:solidFill>
                                    <a:srgbClr val="0000CC"/>
                                  </a:solidFill>
                                  <a:latin typeface="Cambria Math" panose="02040503050406030204" pitchFamily="18" charset="0"/>
                                </a:rPr>
                                <m:t>𝑖</m:t>
                              </m:r>
                              <m:sSup>
                                <m:sSupPr>
                                  <m:ctrlPr>
                                    <a:rPr lang="en-US" altLang="zh-CN" sz="2000" b="0" i="1" smtClean="0">
                                      <a:solidFill>
                                        <a:srgbClr val="0000CC"/>
                                      </a:solidFill>
                                      <a:latin typeface="Cambria Math" panose="02040503050406030204" pitchFamily="18" charset="0"/>
                                    </a:rPr>
                                  </m:ctrlPr>
                                </m:sSupPr>
                                <m:e>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𝑝</m:t>
                                      </m:r>
                                    </m:e>
                                  </m:acc>
                                </m:e>
                                <m:sup>
                                  <m:r>
                                    <a:rPr lang="en-US" altLang="zh-CN" sz="2000" b="0" i="1" smtClean="0">
                                      <a:solidFill>
                                        <a:srgbClr val="0000CC"/>
                                      </a:solidFill>
                                      <a:latin typeface="Cambria Math" panose="02040503050406030204" pitchFamily="18" charset="0"/>
                                    </a:rPr>
                                    <m:t>′</m:t>
                                  </m:r>
                                </m:sup>
                              </m:sSup>
                              <m:r>
                                <a:rPr lang="en-US" altLang="zh-CN" sz="2000" i="1">
                                  <a:solidFill>
                                    <a:srgbClr val="0000CC"/>
                                  </a:solidFill>
                                  <a:latin typeface="Cambria Math" panose="02040503050406030204" pitchFamily="18" charset="0"/>
                                </a:rPr>
                                <m:t>⋅</m:t>
                              </m:r>
                              <m:sSup>
                                <m:sSupPr>
                                  <m:ctrlPr>
                                    <a:rPr lang="en-US" altLang="zh-CN" sz="2000" b="0" i="1" smtClean="0">
                                      <a:solidFill>
                                        <a:srgbClr val="0000CC"/>
                                      </a:solidFill>
                                      <a:latin typeface="Cambria Math" panose="02040503050406030204" pitchFamily="18" charset="0"/>
                                    </a:rPr>
                                  </m:ctrlPr>
                                </m:sSupPr>
                                <m:e>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𝑟</m:t>
                                      </m:r>
                                    </m:e>
                                  </m:acc>
                                </m:e>
                                <m:sup>
                                  <m:r>
                                    <a:rPr lang="en-US" altLang="zh-CN" sz="2000" b="0" i="1" smtClean="0">
                                      <a:solidFill>
                                        <a:srgbClr val="0000CC"/>
                                      </a:solidFill>
                                      <a:latin typeface="Cambria Math" panose="02040503050406030204" pitchFamily="18" charset="0"/>
                                    </a:rPr>
                                    <m:t>′</m:t>
                                  </m:r>
                                </m:sup>
                              </m:sSup>
                            </m:sup>
                          </m:sSup>
                          <m:sSubSup>
                            <m:sSubSupPr>
                              <m:ctrlPr>
                                <a:rPr lang="en-US" altLang="zh-CN" sz="2000" i="1">
                                  <a:solidFill>
                                    <a:srgbClr val="0000CC"/>
                                  </a:solidFill>
                                  <a:latin typeface="Cambria Math" panose="02040503050406030204" pitchFamily="18" charset="0"/>
                                </a:rPr>
                              </m:ctrlPr>
                            </m:sSubSupPr>
                            <m:e>
                              <m:r>
                                <a:rPr lang="en-US" altLang="zh-CN" sz="2000" b="0" i="1" smtClean="0">
                                  <a:solidFill>
                                    <a:srgbClr val="0000CC"/>
                                  </a:solidFill>
                                  <a:latin typeface="Cambria Math" panose="02040503050406030204" pitchFamily="18" charset="0"/>
                                </a:rPr>
                                <m:t>𝑑</m:t>
                              </m:r>
                            </m:e>
                            <m:sub>
                              <m:sSup>
                                <m:sSupPr>
                                  <m:ctrlPr>
                                    <a:rPr lang="en-US" altLang="zh-CN" sz="2000" b="0" i="1" smtClean="0">
                                      <a:solidFill>
                                        <a:srgbClr val="0000CC"/>
                                      </a:solidFill>
                                      <a:latin typeface="Cambria Math" panose="02040503050406030204" pitchFamily="18" charset="0"/>
                                    </a:rPr>
                                  </m:ctrlPr>
                                </m:sSupPr>
                                <m:e>
                                  <m:r>
                                    <a:rPr lang="en-US" altLang="zh-CN" sz="2000" b="0" i="1" smtClean="0">
                                      <a:solidFill>
                                        <a:srgbClr val="0000CC"/>
                                      </a:solidFill>
                                      <a:latin typeface="Cambria Math" panose="02040503050406030204" pitchFamily="18" charset="0"/>
                                    </a:rPr>
                                    <m:t>𝑗</m:t>
                                  </m:r>
                                  <m:r>
                                    <a:rPr lang="en-US" altLang="zh-CN" sz="2000" i="1">
                                      <a:solidFill>
                                        <a:srgbClr val="0000CC"/>
                                      </a:solidFill>
                                      <a:latin typeface="Cambria Math" panose="02040503050406030204" pitchFamily="18" charset="0"/>
                                    </a:rPr>
                                    <m:t>𝑠</m:t>
                                  </m:r>
                                </m:e>
                                <m:sup>
                                  <m:r>
                                    <a:rPr lang="en-US" altLang="zh-CN" sz="2000" b="0" i="1" smtClean="0">
                                      <a:solidFill>
                                        <a:srgbClr val="0000CC"/>
                                      </a:solidFill>
                                      <a:latin typeface="Cambria Math" panose="02040503050406030204" pitchFamily="18" charset="0"/>
                                    </a:rPr>
                                    <m:t>′</m:t>
                                  </m:r>
                                </m:sup>
                              </m:sSup>
                            </m:sub>
                            <m:sup>
                              <m:r>
                                <a:rPr lang="en-US" altLang="zh-CN" sz="2000" i="1">
                                  <a:latin typeface="Cambria Math" panose="02040503050406030204" pitchFamily="18" charset="0"/>
                                </a:rPr>
                                <m:t>†</m:t>
                              </m:r>
                            </m:sup>
                          </m:sSubSup>
                          <m:d>
                            <m:dPr>
                              <m:ctrlPr>
                                <a:rPr lang="en-US" altLang="zh-CN" sz="2000" i="1">
                                  <a:solidFill>
                                    <a:srgbClr val="0000CC"/>
                                  </a:solidFill>
                                  <a:latin typeface="Cambria Math" panose="02040503050406030204" pitchFamily="18" charset="0"/>
                                </a:rPr>
                              </m:ctrlPr>
                            </m:dPr>
                            <m:e>
                              <m:sSup>
                                <m:sSupPr>
                                  <m:ctrlPr>
                                    <a:rPr lang="en-US" altLang="zh-CN" sz="2000" b="0" i="1" smtClean="0">
                                      <a:solidFill>
                                        <a:srgbClr val="0000CC"/>
                                      </a:solidFill>
                                      <a:latin typeface="Cambria Math" panose="02040503050406030204" pitchFamily="18" charset="0"/>
                                    </a:rPr>
                                  </m:ctrlPr>
                                </m:sSupPr>
                                <m:e>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𝑝</m:t>
                                      </m:r>
                                    </m:e>
                                  </m:acc>
                                </m:e>
                                <m:sup>
                                  <m:r>
                                    <a:rPr lang="en-US" altLang="zh-CN" sz="2000" b="0" i="1" smtClean="0">
                                      <a:solidFill>
                                        <a:srgbClr val="0000CC"/>
                                      </a:solidFill>
                                      <a:latin typeface="Cambria Math" panose="02040503050406030204" pitchFamily="18" charset="0"/>
                                    </a:rPr>
                                    <m:t>′</m:t>
                                  </m:r>
                                </m:sup>
                              </m:sSup>
                            </m:e>
                          </m:d>
                        </m:e>
                      </m:d>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0</m:t>
                      </m:r>
                      <m:r>
                        <a:rPr lang="en-US" altLang="zh-CN" sz="2000" b="0" i="1" smtClean="0">
                          <a:solidFill>
                            <a:srgbClr val="0000CC"/>
                          </a:solidFill>
                          <a:latin typeface="Cambria Math" panose="02040503050406030204" pitchFamily="18" charset="0"/>
                        </a:rPr>
                        <m:t>〉</m:t>
                      </m:r>
                    </m:oMath>
                  </m:oMathPara>
                </a14:m>
                <a:endParaRPr lang="zh-CN" altLang="en-US" sz="2000" dirty="0">
                  <a:solidFill>
                    <a:srgbClr val="0000CC"/>
                  </a:solidFill>
                </a:endParaRPr>
              </a:p>
            </p:txBody>
          </p:sp>
        </mc:Choice>
        <mc:Fallback>
          <p:sp>
            <p:nvSpPr>
              <p:cNvPr id="10" name="文本框 9"/>
              <p:cNvSpPr txBox="1">
                <a:spLocks noRot="1" noChangeAspect="1" noMove="1" noResize="1" noEditPoints="1" noAdjustHandles="1" noChangeArrowheads="1" noChangeShapeType="1" noTextEdit="1"/>
              </p:cNvSpPr>
              <p:nvPr/>
            </p:nvSpPr>
            <p:spPr>
              <a:xfrm>
                <a:off x="1271464" y="1323237"/>
                <a:ext cx="10310936" cy="1021818"/>
              </a:xfrm>
              <a:prstGeom prst="rect">
                <a:avLst/>
              </a:prstGeom>
              <a:blipFill>
                <a:blip r:embed="rId3"/>
                <a:stretch>
                  <a:fillRect l="-651" t="-2381"/>
                </a:stretch>
              </a:blipFill>
            </p:spPr>
            <p:txBody>
              <a:bodyPr/>
              <a:lstStyle/>
              <a:p>
                <a:r>
                  <a:rPr lang="zh-CN" altLang="en-US">
                    <a:noFill/>
                  </a:rPr>
                  <a:t> </a:t>
                </a:r>
              </a:p>
            </p:txBody>
          </p:sp>
        </mc:Fallback>
      </mc:AlternateContent>
      <p:sp>
        <p:nvSpPr>
          <p:cNvPr id="2" name="文本框 1"/>
          <p:cNvSpPr txBox="1"/>
          <p:nvPr/>
        </p:nvSpPr>
        <p:spPr>
          <a:xfrm>
            <a:off x="8270806" y="4012078"/>
            <a:ext cx="466794" cy="369332"/>
          </a:xfrm>
          <a:prstGeom prst="rect">
            <a:avLst/>
          </a:prstGeom>
          <a:noFill/>
        </p:spPr>
        <p:txBody>
          <a:bodyPr wrap="none" rtlCol="0">
            <a:spAutoFit/>
          </a:bodyPr>
          <a:lstStyle/>
          <a:p>
            <a:r>
              <a:rPr lang="en-US" altLang="zh-CN" dirty="0">
                <a:solidFill>
                  <a:srgbClr val="FF0000"/>
                </a:solidFill>
              </a:rPr>
              <a:t>(5)</a:t>
            </a:r>
            <a:endParaRPr lang="zh-CN" altLang="en-US" dirty="0">
              <a:solidFill>
                <a:srgbClr val="FF0000"/>
              </a:solidFill>
            </a:endParaRPr>
          </a:p>
        </p:txBody>
      </p:sp>
      <p:sp>
        <p:nvSpPr>
          <p:cNvPr id="11" name="灯片编号占位符 10"/>
          <p:cNvSpPr>
            <a:spLocks noGrp="1"/>
          </p:cNvSpPr>
          <p:nvPr>
            <p:ph type="sldNum" sz="quarter" idx="12"/>
          </p:nvPr>
        </p:nvSpPr>
        <p:spPr/>
        <p:txBody>
          <a:bodyPr/>
          <a:lstStyle/>
          <a:p>
            <a:fld id="{C5742553-499A-4341-915C-A25881279E0A}" type="slidenum">
              <a:rPr lang="en-US" altLang="zh-CN" smtClean="0">
                <a:solidFill>
                  <a:srgbClr val="000000"/>
                </a:solidFill>
              </a:rPr>
              <a:pPr/>
              <a:t>39</a:t>
            </a:fld>
            <a:endParaRPr lang="en-US" altLang="zh-CN">
              <a:solidFill>
                <a:srgbClr val="000000"/>
              </a:solidFill>
            </a:endParaRPr>
          </a:p>
        </p:txBody>
      </p:sp>
      <p:pic>
        <p:nvPicPr>
          <p:cNvPr id="12" name="图片 11"/>
          <p:cNvPicPr>
            <a:picLocks noChangeAspect="1"/>
          </p:cNvPicPr>
          <p:nvPr/>
        </p:nvPicPr>
        <p:blipFill>
          <a:blip r:embed="rId4"/>
          <a:stretch>
            <a:fillRect/>
          </a:stretch>
        </p:blipFill>
        <p:spPr>
          <a:xfrm>
            <a:off x="8742214" y="4699850"/>
            <a:ext cx="2242181" cy="1783500"/>
          </a:xfrm>
          <a:prstGeom prst="rect">
            <a:avLst/>
          </a:prstGeom>
        </p:spPr>
      </p:pic>
      <mc:AlternateContent xmlns:mc="http://schemas.openxmlformats.org/markup-compatibility/2006">
        <mc:Choice xmlns:a14="http://schemas.microsoft.com/office/drawing/2010/main" Requires="a14">
          <p:sp>
            <p:nvSpPr>
              <p:cNvPr id="13" name="文本框 12"/>
              <p:cNvSpPr txBox="1"/>
              <p:nvPr/>
            </p:nvSpPr>
            <p:spPr>
              <a:xfrm>
                <a:off x="1168825" y="5085184"/>
                <a:ext cx="7568775" cy="1770998"/>
              </a:xfrm>
              <a:prstGeom prst="rect">
                <a:avLst/>
              </a:prstGeom>
              <a:noFill/>
            </p:spPr>
            <p:txBody>
              <a:bodyPr wrap="square" rtlCol="0">
                <a:spAutoFit/>
              </a:bodyPr>
              <a:lstStyle/>
              <a:p>
                <a:r>
                  <a:rPr lang="en-US" altLang="zh-CN" sz="2000" dirty="0">
                    <a:solidFill>
                      <a:srgbClr val="0000CC"/>
                    </a:solidFill>
                  </a:rPr>
                  <a:t>For a system of two quarks, i.e. </a:t>
                </a:r>
                <a14:m>
                  <m:oMath xmlns:m="http://schemas.openxmlformats.org/officeDocument/2006/math">
                    <m:r>
                      <a:rPr lang="en-US" altLang="zh-CN" sz="2000" b="0" i="1" smtClean="0">
                        <a:solidFill>
                          <a:srgbClr val="0000CC"/>
                        </a:solidFill>
                        <a:latin typeface="Cambria Math" panose="02040503050406030204" pitchFamily="18" charset="0"/>
                      </a:rPr>
                      <m:t>𝑞𝑞</m:t>
                    </m:r>
                  </m:oMath>
                </a14:m>
                <a:r>
                  <a:rPr lang="en-US" altLang="zh-CN" sz="2000" dirty="0">
                    <a:solidFill>
                      <a:srgbClr val="0000CC"/>
                    </a:solidFill>
                  </a:rPr>
                  <a:t>, the potential yields:</a:t>
                </a:r>
              </a:p>
              <a:p>
                <a:endParaRPr lang="en-US" altLang="zh-CN" sz="2000" dirty="0">
                  <a:solidFill>
                    <a:srgbClr val="0000CC"/>
                  </a:solidFill>
                </a:endParaRPr>
              </a:p>
              <a:p>
                <a14:m>
                  <m:oMathPara xmlns:m="http://schemas.openxmlformats.org/officeDocument/2006/math">
                    <m:oMathParaPr>
                      <m:jc m:val="centerGroup"/>
                    </m:oMathParaPr>
                    <m:oMath xmlns:m="http://schemas.openxmlformats.org/officeDocument/2006/math">
                      <m:d>
                        <m:dPr>
                          <m:begChr m:val="〈"/>
                          <m:endChr m:val="〉"/>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𝑞</m:t>
                          </m:r>
                          <m:d>
                            <m:dPr>
                              <m:ctrlPr>
                                <a:rPr lang="en-US" altLang="zh-CN" sz="2000" b="0" i="1" smtClean="0">
                                  <a:solidFill>
                                    <a:srgbClr val="0000CC"/>
                                  </a:solidFill>
                                  <a:latin typeface="Cambria Math" panose="02040503050406030204" pitchFamily="18" charset="0"/>
                                </a:rPr>
                              </m:ctrlPr>
                            </m:dPr>
                            <m:e>
                              <m:sSub>
                                <m:sSubPr>
                                  <m:ctrlPr>
                                    <a:rPr lang="en-US" altLang="zh-CN" sz="2000" b="0" i="1" smtClean="0">
                                      <a:solidFill>
                                        <a:srgbClr val="0000CC"/>
                                      </a:solidFill>
                                      <a:latin typeface="Cambria Math" panose="02040503050406030204" pitchFamily="18" charset="0"/>
                                    </a:rPr>
                                  </m:ctrlPr>
                                </m:sSub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sub>
                                  <m:r>
                                    <a:rPr lang="en-US" altLang="zh-CN" sz="2000" b="0" i="1" smtClean="0">
                                      <a:solidFill>
                                        <a:srgbClr val="0000CC"/>
                                      </a:solidFill>
                                      <a:latin typeface="Cambria Math" panose="02040503050406030204" pitchFamily="18" charset="0"/>
                                    </a:rPr>
                                    <m:t>0</m:t>
                                  </m:r>
                                </m:sub>
                              </m:sSub>
                            </m:e>
                          </m:d>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𝑞</m:t>
                              </m:r>
                            </m:e>
                          </m:acc>
                          <m:d>
                            <m:dPr>
                              <m:ctrlPr>
                                <a:rPr lang="en-US" altLang="zh-CN" sz="2000" b="0" i="1" smtClean="0">
                                  <a:solidFill>
                                    <a:srgbClr val="0000CC"/>
                                  </a:solidFill>
                                  <a:latin typeface="Cambria Math" panose="02040503050406030204" pitchFamily="18" charset="0"/>
                                </a:rPr>
                              </m:ctrlPr>
                            </m:dPr>
                            <m:e>
                              <m:sSubSup>
                                <m:sSubSupPr>
                                  <m:ctrlPr>
                                    <a:rPr lang="en-US" altLang="zh-CN" sz="2000" b="0" i="1" smtClean="0">
                                      <a:solidFill>
                                        <a:srgbClr val="0000CC"/>
                                      </a:solidFill>
                                      <a:latin typeface="Cambria Math" panose="02040503050406030204" pitchFamily="18" charset="0"/>
                                    </a:rPr>
                                  </m:ctrlPr>
                                </m:sSubSup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sub>
                                  <m:r>
                                    <a:rPr lang="en-US" altLang="zh-CN" sz="2000" b="0" i="1" smtClean="0">
                                      <a:solidFill>
                                        <a:srgbClr val="0000CC"/>
                                      </a:solidFill>
                                      <a:latin typeface="Cambria Math" panose="02040503050406030204" pitchFamily="18" charset="0"/>
                                    </a:rPr>
                                    <m:t>0</m:t>
                                  </m:r>
                                </m:sub>
                                <m:sup>
                                  <m:r>
                                    <a:rPr lang="en-US" altLang="zh-CN" sz="2000" b="0" i="1" smtClean="0">
                                      <a:solidFill>
                                        <a:srgbClr val="0000CC"/>
                                      </a:solidFill>
                                      <a:latin typeface="Cambria Math" panose="02040503050406030204" pitchFamily="18" charset="0"/>
                                    </a:rPr>
                                    <m:t>′</m:t>
                                  </m:r>
                                </m:sup>
                              </m:sSubSup>
                            </m:e>
                          </m:d>
                          <m:d>
                            <m:dPr>
                              <m:begChr m:val="|"/>
                              <m:endChr m:val="|"/>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𝑉</m:t>
                              </m:r>
                              <m:d>
                                <m:dPr>
                                  <m:ctrlPr>
                                    <a:rPr lang="en-US" altLang="zh-CN" sz="2000" b="0" i="1" smtClean="0">
                                      <a:solidFill>
                                        <a:srgbClr val="0000CC"/>
                                      </a:solidFill>
                                      <a:latin typeface="Cambria Math" panose="02040503050406030204" pitchFamily="18" charset="0"/>
                                    </a:rPr>
                                  </m:ctrlPr>
                                </m:d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r>
                                    <a:rPr lang="en-US" altLang="zh-CN" sz="2000" b="0" i="1" smtClean="0">
                                      <a:solidFill>
                                        <a:srgbClr val="0000CC"/>
                                      </a:solidFill>
                                      <a:latin typeface="Cambria Math" panose="02040503050406030204" pitchFamily="18" charset="0"/>
                                    </a:rPr>
                                    <m:t>−</m:t>
                                  </m:r>
                                  <m:sSup>
                                    <m:sSupPr>
                                      <m:ctrlPr>
                                        <a:rPr lang="en-US" altLang="zh-CN" sz="2000" b="0" i="1" smtClean="0">
                                          <a:solidFill>
                                            <a:srgbClr val="0000CC"/>
                                          </a:solidFill>
                                          <a:latin typeface="Cambria Math" panose="02040503050406030204" pitchFamily="18" charset="0"/>
                                        </a:rPr>
                                      </m:ctrlPr>
                                    </m:sSup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sup>
                                      <m:r>
                                        <a:rPr lang="en-US" altLang="zh-CN" sz="2000" b="0" i="1" smtClean="0">
                                          <a:solidFill>
                                            <a:srgbClr val="0000CC"/>
                                          </a:solidFill>
                                          <a:latin typeface="Cambria Math" panose="02040503050406030204" pitchFamily="18" charset="0"/>
                                        </a:rPr>
                                        <m:t>′</m:t>
                                      </m:r>
                                    </m:sup>
                                  </m:sSup>
                                </m:e>
                              </m:d>
                            </m:e>
                          </m:d>
                          <m:r>
                            <a:rPr lang="en-US" altLang="zh-CN" sz="2000" b="0" i="1" smtClean="0">
                              <a:solidFill>
                                <a:srgbClr val="0000CC"/>
                              </a:solidFill>
                              <a:latin typeface="Cambria Math" panose="02040503050406030204" pitchFamily="18" charset="0"/>
                            </a:rPr>
                            <m:t>𝑞</m:t>
                          </m:r>
                          <m:d>
                            <m:dPr>
                              <m:ctrlPr>
                                <a:rPr lang="en-US" altLang="zh-CN" sz="2000" b="0" i="1" smtClean="0">
                                  <a:solidFill>
                                    <a:srgbClr val="0000CC"/>
                                  </a:solidFill>
                                  <a:latin typeface="Cambria Math" panose="02040503050406030204" pitchFamily="18" charset="0"/>
                                </a:rPr>
                              </m:ctrlPr>
                            </m:d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d>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𝑞</m:t>
                              </m:r>
                            </m:e>
                          </m:acc>
                          <m:d>
                            <m:dPr>
                              <m:ctrlPr>
                                <a:rPr lang="en-US" altLang="zh-CN" sz="2000" b="0" i="1" smtClean="0">
                                  <a:solidFill>
                                    <a:srgbClr val="0000CC"/>
                                  </a:solidFill>
                                  <a:latin typeface="Cambria Math" panose="02040503050406030204" pitchFamily="18" charset="0"/>
                                </a:rPr>
                              </m:ctrlPr>
                            </m:dPr>
                            <m:e>
                              <m:sSup>
                                <m:sSupPr>
                                  <m:ctrlPr>
                                    <a:rPr lang="en-US" altLang="zh-CN" sz="2000" b="0" i="1" smtClean="0">
                                      <a:solidFill>
                                        <a:srgbClr val="0000CC"/>
                                      </a:solidFill>
                                      <a:latin typeface="Cambria Math" panose="02040503050406030204" pitchFamily="18" charset="0"/>
                                    </a:rPr>
                                  </m:ctrlPr>
                                </m:sSup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sup>
                                  <m:r>
                                    <a:rPr lang="en-US" altLang="zh-CN" sz="2000" b="0" i="1" smtClean="0">
                                      <a:solidFill>
                                        <a:srgbClr val="0000CC"/>
                                      </a:solidFill>
                                      <a:latin typeface="Cambria Math" panose="02040503050406030204" pitchFamily="18" charset="0"/>
                                    </a:rPr>
                                    <m:t>′</m:t>
                                  </m:r>
                                </m:sup>
                              </m:sSup>
                            </m:e>
                          </m:d>
                        </m:e>
                      </m:d>
                    </m:oMath>
                  </m:oMathPara>
                </a14:m>
                <a:endParaRPr lang="en-US" altLang="zh-CN" sz="2000" b="0" dirty="0">
                  <a:solidFill>
                    <a:srgbClr val="0000CC"/>
                  </a:solidFill>
                </a:endParaRPr>
              </a:p>
              <a:p>
                <a14:m>
                  <m:oMathPara xmlns:m="http://schemas.openxmlformats.org/officeDocument/2006/math">
                    <m:oMathParaPr>
                      <m:jc m:val="centerGroup"/>
                    </m:oMathParaPr>
                    <m:oMath xmlns:m="http://schemas.openxmlformats.org/officeDocument/2006/math">
                      <m:r>
                        <a:rPr lang="en-US" altLang="zh-CN" sz="2000" b="0" i="1" smtClean="0">
                          <a:solidFill>
                            <a:srgbClr val="0000CC"/>
                          </a:solidFill>
                          <a:latin typeface="Cambria Math" panose="02040503050406030204" pitchFamily="18" charset="0"/>
                        </a:rPr>
                        <m:t>=−</m:t>
                      </m:r>
                      <m:nary>
                        <m:naryPr>
                          <m:chr m:val="∑"/>
                          <m:supHide m:val="on"/>
                          <m:ctrlPr>
                            <a:rPr lang="en-US" altLang="zh-CN" sz="2000" b="0" i="1" smtClean="0">
                              <a:solidFill>
                                <a:srgbClr val="0000CC"/>
                              </a:solidFill>
                              <a:latin typeface="Cambria Math" panose="02040503050406030204" pitchFamily="18" charset="0"/>
                            </a:rPr>
                          </m:ctrlPr>
                        </m:naryPr>
                        <m:sub>
                          <m:r>
                            <a:rPr lang="en-US" altLang="zh-CN" sz="2000" b="0" i="1" smtClean="0">
                              <a:solidFill>
                                <a:srgbClr val="0000CC"/>
                              </a:solidFill>
                              <a:latin typeface="Cambria Math" panose="02040503050406030204" pitchFamily="18" charset="0"/>
                            </a:rPr>
                            <m:t>𝑎</m:t>
                          </m:r>
                        </m:sub>
                        <m:sup/>
                        <m:e>
                          <m:f>
                            <m:fPr>
                              <m:ctrlPr>
                                <a:rPr lang="en-US" altLang="zh-CN" sz="2000" b="0" i="1" smtClean="0">
                                  <a:solidFill>
                                    <a:srgbClr val="0000CC"/>
                                  </a:solidFill>
                                  <a:latin typeface="Cambria Math" panose="02040503050406030204" pitchFamily="18" charset="0"/>
                                </a:rPr>
                              </m:ctrlPr>
                            </m:fPr>
                            <m:num>
                              <m:sSubSup>
                                <m:sSubSupPr>
                                  <m:ctrlPr>
                                    <a:rPr lang="en-US" altLang="zh-CN" sz="2000" b="0" i="1" smtClean="0">
                                      <a:solidFill>
                                        <a:srgbClr val="0000CC"/>
                                      </a:solidFill>
                                      <a:latin typeface="Cambria Math" panose="02040503050406030204" pitchFamily="18" charset="0"/>
                                    </a:rPr>
                                  </m:ctrlPr>
                                </m:sSubSupPr>
                                <m:e>
                                  <m:r>
                                    <a:rPr lang="en-US" altLang="zh-CN" sz="2000" b="0" i="1" smtClean="0">
                                      <a:solidFill>
                                        <a:srgbClr val="0000CC"/>
                                      </a:solidFill>
                                      <a:latin typeface="Cambria Math" panose="02040503050406030204" pitchFamily="18" charset="0"/>
                                    </a:rPr>
                                    <m:t>𝜆</m:t>
                                  </m:r>
                                </m:e>
                                <m:sub>
                                  <m:r>
                                    <a:rPr lang="en-US" altLang="zh-CN" sz="2000" b="0" i="1" smtClean="0">
                                      <a:solidFill>
                                        <a:srgbClr val="0000CC"/>
                                      </a:solidFill>
                                      <a:latin typeface="Cambria Math" panose="02040503050406030204" pitchFamily="18" charset="0"/>
                                    </a:rPr>
                                    <m:t>𝑞</m:t>
                                  </m:r>
                                </m:sub>
                                <m:sup>
                                  <m:r>
                                    <a:rPr lang="en-US" altLang="zh-CN" sz="2000" b="0" i="1" smtClean="0">
                                      <a:solidFill>
                                        <a:srgbClr val="0000CC"/>
                                      </a:solidFill>
                                      <a:latin typeface="Cambria Math" panose="02040503050406030204" pitchFamily="18" charset="0"/>
                                    </a:rPr>
                                    <m:t>𝑎</m:t>
                                  </m:r>
                                </m:sup>
                              </m:sSubSup>
                            </m:num>
                            <m:den>
                              <m:r>
                                <a:rPr lang="en-US" altLang="zh-CN" sz="2000" b="0" i="1" smtClean="0">
                                  <a:solidFill>
                                    <a:srgbClr val="0000CC"/>
                                  </a:solidFill>
                                  <a:latin typeface="Cambria Math" panose="02040503050406030204" pitchFamily="18" charset="0"/>
                                </a:rPr>
                                <m:t>2</m:t>
                              </m:r>
                            </m:den>
                          </m:f>
                        </m:e>
                      </m:nary>
                      <m:f>
                        <m:fPr>
                          <m:ctrlPr>
                            <a:rPr lang="en-US" altLang="zh-CN" sz="2000" i="1">
                              <a:solidFill>
                                <a:srgbClr val="0000CC"/>
                              </a:solidFill>
                              <a:latin typeface="Cambria Math" panose="02040503050406030204" pitchFamily="18" charset="0"/>
                            </a:rPr>
                          </m:ctrlPr>
                        </m:fPr>
                        <m:num>
                          <m:sSubSup>
                            <m:sSubSupPr>
                              <m:ctrlPr>
                                <a:rPr lang="en-US" altLang="zh-CN" sz="2000" b="0" i="1" smtClean="0">
                                  <a:solidFill>
                                    <a:srgbClr val="0000CC"/>
                                  </a:solidFill>
                                  <a:latin typeface="Cambria Math" panose="02040503050406030204" pitchFamily="18" charset="0"/>
                                </a:rPr>
                              </m:ctrlPr>
                            </m:sSubSupPr>
                            <m:e>
                              <m:r>
                                <a:rPr lang="en-US" altLang="zh-CN" sz="2000" b="0" i="1" smtClean="0">
                                  <a:solidFill>
                                    <a:srgbClr val="0000CC"/>
                                  </a:solidFill>
                                  <a:latin typeface="Cambria Math" panose="02040503050406030204" pitchFamily="18" charset="0"/>
                                </a:rPr>
                                <m:t>𝜆</m:t>
                              </m:r>
                            </m:e>
                            <m:sub>
                              <m:r>
                                <a:rPr lang="en-US" altLang="zh-CN" sz="2000" b="0" i="1" smtClean="0">
                                  <a:solidFill>
                                    <a:srgbClr val="0000CC"/>
                                  </a:solidFill>
                                  <a:latin typeface="Cambria Math" panose="02040503050406030204" pitchFamily="18" charset="0"/>
                                </a:rPr>
                                <m:t>𝑞</m:t>
                              </m:r>
                            </m:sub>
                            <m:sup>
                              <m:r>
                                <a:rPr lang="en-US" altLang="zh-CN" sz="2000" b="0" i="1" smtClean="0">
                                  <a:solidFill>
                                    <a:srgbClr val="0000CC"/>
                                  </a:solidFill>
                                  <a:latin typeface="Cambria Math" panose="02040503050406030204" pitchFamily="18" charset="0"/>
                                </a:rPr>
                                <m:t>𝑎</m:t>
                              </m:r>
                            </m:sup>
                          </m:sSubSup>
                        </m:num>
                        <m:den>
                          <m:r>
                            <a:rPr lang="en-US" altLang="zh-CN" sz="2000" i="1">
                              <a:solidFill>
                                <a:srgbClr val="0000CC"/>
                              </a:solidFill>
                              <a:latin typeface="Cambria Math" panose="02040503050406030204" pitchFamily="18" charset="0"/>
                            </a:rPr>
                            <m:t>2</m:t>
                          </m:r>
                        </m:den>
                      </m:f>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𝑉</m:t>
                          </m:r>
                        </m:e>
                        <m:sub>
                          <m:r>
                            <a:rPr lang="en-US" altLang="zh-CN" sz="2000" b="0" i="1" smtClean="0">
                              <a:solidFill>
                                <a:srgbClr val="0000CC"/>
                              </a:solidFill>
                              <a:latin typeface="Cambria Math" panose="02040503050406030204" pitchFamily="18" charset="0"/>
                            </a:rPr>
                            <m:t>0</m:t>
                          </m:r>
                        </m:sub>
                      </m:sSub>
                      <m:d>
                        <m:dPr>
                          <m:ctrlPr>
                            <a:rPr lang="en-US" altLang="zh-CN" sz="2000" b="0" i="1" smtClean="0">
                              <a:solidFill>
                                <a:srgbClr val="0000CC"/>
                              </a:solidFill>
                              <a:latin typeface="Cambria Math" panose="02040503050406030204" pitchFamily="18" charset="0"/>
                            </a:rPr>
                          </m:ctrlPr>
                        </m:d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r>
                            <a:rPr lang="en-US" altLang="zh-CN" sz="2000" b="0" i="1" smtClean="0">
                              <a:solidFill>
                                <a:srgbClr val="0000CC"/>
                              </a:solidFill>
                              <a:latin typeface="Cambria Math" panose="02040503050406030204" pitchFamily="18" charset="0"/>
                            </a:rPr>
                            <m:t>−</m:t>
                          </m:r>
                          <m:sSup>
                            <m:sSupPr>
                              <m:ctrlPr>
                                <a:rPr lang="en-US" altLang="zh-CN" sz="2000" b="0" i="1" smtClean="0">
                                  <a:solidFill>
                                    <a:srgbClr val="0000CC"/>
                                  </a:solidFill>
                                  <a:latin typeface="Cambria Math" panose="02040503050406030204" pitchFamily="18" charset="0"/>
                                </a:rPr>
                              </m:ctrlPr>
                            </m:sSup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sup>
                              <m:r>
                                <a:rPr lang="en-US" altLang="zh-CN" sz="2000" b="0" i="1" smtClean="0">
                                  <a:solidFill>
                                    <a:srgbClr val="0000CC"/>
                                  </a:solidFill>
                                  <a:latin typeface="Cambria Math" panose="02040503050406030204" pitchFamily="18" charset="0"/>
                                </a:rPr>
                                <m:t>′</m:t>
                              </m:r>
                            </m:sup>
                          </m:sSup>
                        </m:e>
                      </m:d>
                      <m:r>
                        <a:rPr lang="en-US" altLang="zh-CN" sz="2000" b="0" i="1" smtClean="0">
                          <a:solidFill>
                            <a:srgbClr val="0000CC"/>
                          </a:solidFill>
                          <a:latin typeface="Cambria Math" panose="02040503050406030204" pitchFamily="18" charset="0"/>
                        </a:rPr>
                        <m:t>𝛿</m:t>
                      </m:r>
                      <m:d>
                        <m:dPr>
                          <m:ctrlPr>
                            <a:rPr lang="en-US" altLang="zh-CN" sz="2000" b="0" i="1" smtClean="0">
                              <a:solidFill>
                                <a:srgbClr val="0000CC"/>
                              </a:solidFill>
                              <a:latin typeface="Cambria Math" panose="02040503050406030204" pitchFamily="18" charset="0"/>
                            </a:rPr>
                          </m:ctrlPr>
                        </m:d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r>
                            <a:rPr lang="en-US" altLang="zh-CN" sz="2000" b="0" i="1" smtClean="0">
                              <a:solidFill>
                                <a:srgbClr val="0000CC"/>
                              </a:solidFill>
                              <a:latin typeface="Cambria Math" panose="02040503050406030204" pitchFamily="18" charset="0"/>
                            </a:rPr>
                            <m:t>−</m:t>
                          </m:r>
                          <m:sSub>
                            <m:sSubPr>
                              <m:ctrlPr>
                                <a:rPr lang="en-US" altLang="zh-CN" sz="2000" b="0" i="1" smtClean="0">
                                  <a:solidFill>
                                    <a:srgbClr val="0000CC"/>
                                  </a:solidFill>
                                  <a:latin typeface="Cambria Math" panose="02040503050406030204" pitchFamily="18" charset="0"/>
                                </a:rPr>
                              </m:ctrlPr>
                            </m:sSub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sub>
                              <m:r>
                                <a:rPr lang="en-US" altLang="zh-CN" sz="2000" b="0" i="1" smtClean="0">
                                  <a:solidFill>
                                    <a:srgbClr val="0000CC"/>
                                  </a:solidFill>
                                  <a:latin typeface="Cambria Math" panose="02040503050406030204" pitchFamily="18" charset="0"/>
                                </a:rPr>
                                <m:t>0</m:t>
                              </m:r>
                            </m:sub>
                          </m:sSub>
                        </m:e>
                      </m:d>
                      <m:r>
                        <a:rPr lang="en-US" altLang="zh-CN" sz="2000" b="0" i="1" smtClean="0">
                          <a:solidFill>
                            <a:srgbClr val="0000CC"/>
                          </a:solidFill>
                          <a:latin typeface="Cambria Math" panose="02040503050406030204" pitchFamily="18" charset="0"/>
                        </a:rPr>
                        <m:t>𝛿</m:t>
                      </m:r>
                      <m:r>
                        <a:rPr lang="en-US" altLang="zh-CN" sz="2000" b="0" i="1" smtClean="0">
                          <a:solidFill>
                            <a:srgbClr val="0000CC"/>
                          </a:solidFill>
                          <a:latin typeface="Cambria Math" panose="02040503050406030204" pitchFamily="18" charset="0"/>
                        </a:rPr>
                        <m:t>(</m:t>
                      </m:r>
                      <m:sSup>
                        <m:sSupPr>
                          <m:ctrlPr>
                            <a:rPr lang="en-US" altLang="zh-CN" sz="2000" b="0" i="1" smtClean="0">
                              <a:solidFill>
                                <a:srgbClr val="0000CC"/>
                              </a:solidFill>
                              <a:latin typeface="Cambria Math" panose="02040503050406030204" pitchFamily="18" charset="0"/>
                            </a:rPr>
                          </m:ctrlPr>
                        </m:sSup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sup>
                          <m:r>
                            <a:rPr lang="en-US" altLang="zh-CN" sz="2000" b="0" i="1" smtClean="0">
                              <a:solidFill>
                                <a:srgbClr val="0000CC"/>
                              </a:solidFill>
                              <a:latin typeface="Cambria Math" panose="02040503050406030204" pitchFamily="18" charset="0"/>
                            </a:rPr>
                            <m:t>′</m:t>
                          </m:r>
                        </m:sup>
                      </m:sSup>
                      <m:r>
                        <a:rPr lang="en-US" altLang="zh-CN" sz="2000" b="0" i="1" smtClean="0">
                          <a:solidFill>
                            <a:srgbClr val="0000CC"/>
                          </a:solidFill>
                          <a:latin typeface="Cambria Math" panose="02040503050406030204" pitchFamily="18" charset="0"/>
                        </a:rPr>
                        <m:t>−</m:t>
                      </m:r>
                      <m:sSubSup>
                        <m:sSubSupPr>
                          <m:ctrlPr>
                            <a:rPr lang="en-US" altLang="zh-CN" sz="2000" b="0" i="1" smtClean="0">
                              <a:solidFill>
                                <a:srgbClr val="0000CC"/>
                              </a:solidFill>
                              <a:latin typeface="Cambria Math" panose="02040503050406030204" pitchFamily="18" charset="0"/>
                            </a:rPr>
                          </m:ctrlPr>
                        </m:sSubSup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sub>
                          <m:r>
                            <a:rPr lang="en-US" altLang="zh-CN" sz="2000" b="0" i="1" smtClean="0">
                              <a:solidFill>
                                <a:srgbClr val="0000CC"/>
                              </a:solidFill>
                              <a:latin typeface="Cambria Math" panose="02040503050406030204" pitchFamily="18" charset="0"/>
                            </a:rPr>
                            <m:t>0</m:t>
                          </m:r>
                        </m:sub>
                        <m:sup>
                          <m:r>
                            <a:rPr lang="en-US" altLang="zh-CN" sz="2000" b="0" i="1" smtClean="0">
                              <a:solidFill>
                                <a:srgbClr val="0000CC"/>
                              </a:solidFill>
                              <a:latin typeface="Cambria Math" panose="02040503050406030204" pitchFamily="18" charset="0"/>
                            </a:rPr>
                            <m:t>′</m:t>
                          </m:r>
                        </m:sup>
                      </m:sSubSup>
                      <m:r>
                        <a:rPr lang="en-US" altLang="zh-CN" sz="2000" b="0" i="1" smtClean="0">
                          <a:solidFill>
                            <a:srgbClr val="0000CC"/>
                          </a:solidFill>
                          <a:latin typeface="Cambria Math" panose="02040503050406030204" pitchFamily="18" charset="0"/>
                        </a:rPr>
                        <m:t>)</m:t>
                      </m:r>
                    </m:oMath>
                  </m:oMathPara>
                </a14:m>
                <a:endParaRPr lang="en-US" altLang="zh-CN" sz="2000" dirty="0">
                  <a:solidFill>
                    <a:srgbClr val="0000CC"/>
                  </a:solidFill>
                </a:endParaRPr>
              </a:p>
            </p:txBody>
          </p:sp>
        </mc:Choice>
        <mc:Fallback>
          <p:sp>
            <p:nvSpPr>
              <p:cNvPr id="13" name="文本框 12"/>
              <p:cNvSpPr txBox="1">
                <a:spLocks noRot="1" noChangeAspect="1" noMove="1" noResize="1" noEditPoints="1" noAdjustHandles="1" noChangeArrowheads="1" noChangeShapeType="1" noTextEdit="1"/>
              </p:cNvSpPr>
              <p:nvPr/>
            </p:nvSpPr>
            <p:spPr>
              <a:xfrm>
                <a:off x="1168825" y="5085184"/>
                <a:ext cx="7568775" cy="1770998"/>
              </a:xfrm>
              <a:prstGeom prst="rect">
                <a:avLst/>
              </a:prstGeom>
              <a:blipFill>
                <a:blip r:embed="rId5"/>
                <a:stretch>
                  <a:fillRect l="-886" t="-137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94901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2279650" y="2781300"/>
            <a:ext cx="7931150" cy="1143000"/>
          </a:xfrm>
          <a:solidFill>
            <a:srgbClr val="99CCFF"/>
          </a:solidFill>
          <a:effectLst>
            <a:outerShdw dist="107763" dir="2700000" algn="ctr" rotWithShape="0">
              <a:schemeClr val="bg2">
                <a:alpha val="50000"/>
              </a:schemeClr>
            </a:outerShdw>
          </a:effectLst>
        </p:spPr>
        <p:txBody>
          <a:bodyPr/>
          <a:lstStyle/>
          <a:p>
            <a:pPr algn="l"/>
            <a:r>
              <a:rPr lang="en-US" altLang="zh-CN" b="1" dirty="0">
                <a:solidFill>
                  <a:schemeClr val="accent2"/>
                </a:solidFill>
                <a:latin typeface="Calibri" pitchFamily="34" charset="0"/>
                <a:ea typeface="宋体" charset="-122"/>
              </a:rPr>
              <a:t>1. </a:t>
            </a:r>
            <a:r>
              <a:rPr lang="en-GB" altLang="zh-CN" sz="4000" b="1" dirty="0">
                <a:solidFill>
                  <a:schemeClr val="accent2"/>
                </a:solidFill>
                <a:latin typeface="Calibri" pitchFamily="34" charset="0"/>
                <a:ea typeface="宋体" charset="-122"/>
              </a:rPr>
              <a:t>A brief review of hadron physics</a:t>
            </a:r>
            <a:r>
              <a:rPr lang="en-US" altLang="zh-CN" sz="4000" b="1" dirty="0">
                <a:solidFill>
                  <a:schemeClr val="accent2"/>
                </a:solidFill>
                <a:latin typeface="Calibri" pitchFamily="34" charset="0"/>
                <a:ea typeface="宋体" charset="-122"/>
              </a:rPr>
              <a:t> </a:t>
            </a:r>
          </a:p>
        </p:txBody>
      </p:sp>
      <p:sp>
        <p:nvSpPr>
          <p:cNvPr id="2" name="灯片编号占位符 1"/>
          <p:cNvSpPr>
            <a:spLocks noGrp="1"/>
          </p:cNvSpPr>
          <p:nvPr>
            <p:ph type="sldNum" sz="quarter" idx="12"/>
          </p:nvPr>
        </p:nvSpPr>
        <p:spPr/>
        <p:txBody>
          <a:bodyPr/>
          <a:lstStyle/>
          <a:p>
            <a:fld id="{D00F83A3-73FE-4CEE-B803-B03CC30F4AAF}" type="slidenum">
              <a:rPr lang="zh-CN" altLang="en-GB" smtClean="0">
                <a:solidFill>
                  <a:srgbClr val="000000"/>
                </a:solidFill>
              </a:rPr>
              <a:pPr/>
              <a:t>4</a:t>
            </a:fld>
            <a:endParaRPr lang="en-GB" altLang="zh-CN">
              <a:solidFill>
                <a:srgbClr val="000000"/>
              </a:solidFill>
            </a:endParaRPr>
          </a:p>
        </p:txBody>
      </p:sp>
    </p:spTree>
    <p:extLst>
      <p:ext uri="{BB962C8B-B14F-4D97-AF65-F5344CB8AC3E}">
        <p14:creationId xmlns:p14="http://schemas.microsoft.com/office/powerpoint/2010/main" val="34634403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8"/>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5742553-499A-4341-915C-A25881279E0A}" type="slidenum">
              <a:rPr kumimoji="0" lang="en-US" altLang="zh-CN"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altLang="zh-CN" sz="1800" b="0" i="0" u="none" strike="noStrike" kern="0" cap="none" spc="0" normalizeH="0" baseline="0" noProof="0">
              <a:ln>
                <a:noFill/>
              </a:ln>
              <a:solidFill>
                <a:srgbClr val="000000"/>
              </a:solidFill>
              <a:effectLst/>
              <a:uLnTx/>
              <a:uFillTx/>
            </a:endParaRPr>
          </a:p>
        </p:txBody>
      </p:sp>
      <mc:AlternateContent xmlns:mc="http://schemas.openxmlformats.org/markup-compatibility/2006">
        <mc:Choice xmlns:a14="http://schemas.microsoft.com/office/drawing/2010/main" Requires="a14">
          <p:sp>
            <p:nvSpPr>
              <p:cNvPr id="11" name="文本框 10"/>
              <p:cNvSpPr txBox="1"/>
              <p:nvPr/>
            </p:nvSpPr>
            <p:spPr>
              <a:xfrm>
                <a:off x="903972" y="3140968"/>
                <a:ext cx="9959650" cy="2612125"/>
              </a:xfrm>
              <a:prstGeom prst="rect">
                <a:avLst/>
              </a:prstGeom>
              <a:noFill/>
              <a:ln>
                <a:solidFill>
                  <a:srgbClr val="FF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chemeClr val="tx1"/>
                    </a:solidFill>
                    <a:effectLst/>
                    <a:uLnTx/>
                    <a:uFillTx/>
                  </a:rPr>
                  <a:t>Question 1: Given a representation of </a:t>
                </a:r>
                <a14:m>
                  <m:oMath xmlns:m="http://schemas.openxmlformats.org/officeDocument/2006/math">
                    <m:d>
                      <m:dPr>
                        <m:begChr m:val="|"/>
                        <m:endChr m:val="〉"/>
                        <m:ctrlP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ctrlPr>
                      </m:dPr>
                      <m:e>
                        <m: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t>𝑅</m:t>
                        </m:r>
                      </m:e>
                    </m:d>
                  </m:oMath>
                </a14:m>
                <a:r>
                  <a:rPr kumimoji="0" lang="zh-CN" altLang="en-US" sz="1800" b="0" i="0" u="none" strike="noStrike" kern="0" cap="none" spc="0" normalizeH="0" baseline="0" noProof="0" dirty="0">
                    <a:ln>
                      <a:noFill/>
                    </a:ln>
                    <a:solidFill>
                      <a:srgbClr val="FF0000"/>
                    </a:solidFill>
                    <a:effectLst/>
                    <a:uLnTx/>
                    <a:uFillTx/>
                  </a:rPr>
                  <a:t> </a:t>
                </a:r>
                <a:r>
                  <a:rPr kumimoji="0" lang="en-US" altLang="zh-CN" sz="1800" b="0" i="0" u="none" strike="noStrike" kern="0" cap="none" spc="0" normalizeH="0" baseline="0" noProof="0" dirty="0">
                    <a:ln>
                      <a:noFill/>
                    </a:ln>
                    <a:solidFill>
                      <a:srgbClr val="FF0000"/>
                    </a:solidFill>
                    <a:effectLst/>
                    <a:uLnTx/>
                    <a:uFillTx/>
                  </a:rPr>
                  <a:t>(</a:t>
                </a:r>
                <a14:m>
                  <m:oMath xmlns:m="http://schemas.openxmlformats.org/officeDocument/2006/math">
                    <m:r>
                      <a:rPr kumimoji="0" lang="en-US" altLang="zh-CN" sz="1800" b="0" i="1" u="none" strike="noStrike" kern="0" cap="none" spc="0" normalizeH="0" baseline="0" noProof="0" dirty="0" smtClean="0">
                        <a:ln>
                          <a:noFill/>
                        </a:ln>
                        <a:solidFill>
                          <a:srgbClr val="FF0000"/>
                        </a:solidFill>
                        <a:effectLst/>
                        <a:uLnTx/>
                        <a:uFillTx/>
                        <a:latin typeface="Cambria Math" panose="02040503050406030204" pitchFamily="18" charset="0"/>
                      </a:rPr>
                      <m:t>=1, </m:t>
                    </m:r>
                    <m:acc>
                      <m:accPr>
                        <m:chr m:val="̅"/>
                        <m:ctrlPr>
                          <a:rPr kumimoji="0" lang="en-US" altLang="zh-CN" sz="1800" b="0" i="1" u="none" strike="noStrike" kern="0" cap="none" spc="0" normalizeH="0" baseline="0" noProof="0" dirty="0" smtClean="0">
                            <a:ln>
                              <a:noFill/>
                            </a:ln>
                            <a:solidFill>
                              <a:srgbClr val="FF0000"/>
                            </a:solidFill>
                            <a:effectLst/>
                            <a:uLnTx/>
                            <a:uFillTx/>
                            <a:latin typeface="Cambria Math" panose="02040503050406030204" pitchFamily="18" charset="0"/>
                          </a:rPr>
                        </m:ctrlPr>
                      </m:accPr>
                      <m:e>
                        <m:r>
                          <a:rPr kumimoji="0" lang="en-US" altLang="zh-CN" sz="1800" b="0" i="1" u="none" strike="noStrike" kern="0" cap="none" spc="0" normalizeH="0" baseline="0" noProof="0" dirty="0" smtClean="0">
                            <a:ln>
                              <a:noFill/>
                            </a:ln>
                            <a:solidFill>
                              <a:srgbClr val="FF0000"/>
                            </a:solidFill>
                            <a:effectLst/>
                            <a:uLnTx/>
                            <a:uFillTx/>
                            <a:latin typeface="Cambria Math" panose="02040503050406030204" pitchFamily="18" charset="0"/>
                          </a:rPr>
                          <m:t>3</m:t>
                        </m:r>
                      </m:e>
                    </m:acc>
                    <m:r>
                      <a:rPr kumimoji="0" lang="en-US" altLang="zh-CN" sz="1800" b="0" i="1" u="none" strike="noStrike" kern="0" cap="none" spc="0" normalizeH="0" baseline="0" noProof="0" dirty="0" smtClean="0">
                        <a:ln>
                          <a:noFill/>
                        </a:ln>
                        <a:solidFill>
                          <a:srgbClr val="FF0000"/>
                        </a:solidFill>
                        <a:effectLst/>
                        <a:uLnTx/>
                        <a:uFillTx/>
                        <a:latin typeface="Cambria Math" panose="02040503050406030204" pitchFamily="18" charset="0"/>
                      </a:rPr>
                      <m:t>, 6, 8</m:t>
                    </m:r>
                  </m:oMath>
                </a14:m>
                <a:r>
                  <a:rPr kumimoji="0" lang="en-US" altLang="zh-CN" sz="1800" b="0" i="0" u="none" strike="noStrike" kern="0" cap="none" spc="0" normalizeH="0" baseline="0" noProof="0" dirty="0">
                    <a:ln>
                      <a:noFill/>
                    </a:ln>
                    <a:solidFill>
                      <a:srgbClr val="FF0000"/>
                    </a:solidFill>
                    <a:effectLst/>
                    <a:uLnTx/>
                    <a:uFillTx/>
                  </a:rPr>
                  <a:t>)</a:t>
                </a:r>
                <a:r>
                  <a:rPr kumimoji="0" lang="en-US" altLang="zh-CN" sz="1800" b="0" i="0" u="none" strike="noStrike" kern="0" cap="none" spc="0" normalizeH="0" baseline="0" noProof="0" dirty="0">
                    <a:ln>
                      <a:noFill/>
                    </a:ln>
                    <a:solidFill>
                      <a:schemeClr val="tx1"/>
                    </a:solidFill>
                    <a:effectLst/>
                    <a:uLnTx/>
                    <a:uFillTx/>
                  </a:rPr>
                  <a:t>, we can directly calculate:</a:t>
                </a:r>
              </a:p>
              <a:p>
                <a:pPr marL="0" marR="0" lvl="0" indent="0" defTabSz="914400" eaLnBrk="1" fontAlgn="auto" latinLnBrk="0" hangingPunct="1">
                  <a:lnSpc>
                    <a:spcPct val="100000"/>
                  </a:lnSpc>
                  <a:spcBef>
                    <a:spcPts val="0"/>
                  </a:spcBef>
                  <a:spcAft>
                    <a:spcPts val="0"/>
                  </a:spcAft>
                  <a:buClrTx/>
                  <a:buSzTx/>
                  <a:buFontTx/>
                  <a:buNone/>
                  <a:tabLst/>
                  <a:defRPr/>
                </a:pPr>
                <a:endParaRPr lang="en-US" altLang="zh-CN" kern="0" dirty="0">
                  <a:solidFill>
                    <a:schemeClr val="tx1"/>
                  </a:solidFill>
                </a:endParaRPr>
              </a:p>
              <a:p>
                <a:pPr lvl="0"/>
                <a14:m>
                  <m:oMathPara xmlns:m="http://schemas.openxmlformats.org/officeDocument/2006/math">
                    <m:oMathParaPr>
                      <m:jc m:val="centerGroup"/>
                    </m:oMathParaPr>
                    <m:oMath xmlns:m="http://schemas.openxmlformats.org/officeDocument/2006/math">
                      <m:d>
                        <m:dPr>
                          <m:begChr m:val="〈"/>
                          <m:endChr m:val="〉"/>
                          <m:ctrlPr>
                            <a:rPr kumimoji="0" lang="en-US" altLang="zh-CN" sz="1800" b="0" i="1" u="none" strike="noStrike" kern="0" cap="none" spc="0" normalizeH="0" baseline="0" noProof="0" smtClean="0">
                              <a:ln>
                                <a:noFill/>
                              </a:ln>
                              <a:solidFill>
                                <a:schemeClr val="tx1"/>
                              </a:solidFill>
                              <a:effectLst/>
                              <a:uLnTx/>
                              <a:uFillTx/>
                              <a:latin typeface="Cambria Math" panose="02040503050406030204" pitchFamily="18" charset="0"/>
                            </a:rPr>
                          </m:ctrlPr>
                        </m:dPr>
                        <m:e>
                          <m:r>
                            <a:rPr kumimoji="0" lang="en-US" altLang="zh-CN" sz="1800" b="0" i="1" u="none" strike="noStrike" kern="0" cap="none" spc="0" normalizeH="0" baseline="0" noProof="0" smtClean="0">
                              <a:ln>
                                <a:noFill/>
                              </a:ln>
                              <a:solidFill>
                                <a:schemeClr val="tx1"/>
                              </a:solidFill>
                              <a:effectLst/>
                              <a:uLnTx/>
                              <a:uFillTx/>
                              <a:latin typeface="Cambria Math" panose="02040503050406030204" pitchFamily="18" charset="0"/>
                            </a:rPr>
                            <m:t>𝑅</m:t>
                          </m:r>
                          <m:d>
                            <m:dPr>
                              <m:begChr m:val="|"/>
                              <m:endChr m:val="|"/>
                              <m:ctrlPr>
                                <a:rPr kumimoji="0" lang="en-US" altLang="zh-CN" sz="1800" b="0" i="1" u="none" strike="noStrike" kern="0" cap="none" spc="0" normalizeH="0" baseline="0" noProof="0" smtClean="0">
                                  <a:ln>
                                    <a:noFill/>
                                  </a:ln>
                                  <a:solidFill>
                                    <a:schemeClr val="tx1"/>
                                  </a:solidFill>
                                  <a:effectLst/>
                                  <a:uLnTx/>
                                  <a:uFillTx/>
                                  <a:latin typeface="Cambria Math" panose="02040503050406030204" pitchFamily="18" charset="0"/>
                                </a:rPr>
                              </m:ctrlPr>
                            </m:dPr>
                            <m:e>
                              <m:nary>
                                <m:naryPr>
                                  <m:chr m:val="∑"/>
                                  <m:supHide m:val="on"/>
                                  <m:ctrlPr>
                                    <a:rPr lang="en-US" altLang="zh-CN" i="1">
                                      <a:solidFill>
                                        <a:schemeClr val="tx1"/>
                                      </a:solidFill>
                                      <a:latin typeface="Cambria Math" panose="02040503050406030204" pitchFamily="18" charset="0"/>
                                    </a:rPr>
                                  </m:ctrlPr>
                                </m:naryPr>
                                <m:sub>
                                  <m:r>
                                    <a:rPr lang="en-US" altLang="zh-CN" i="1">
                                      <a:solidFill>
                                        <a:schemeClr val="tx1"/>
                                      </a:solidFill>
                                      <a:latin typeface="Cambria Math" panose="02040503050406030204" pitchFamily="18" charset="0"/>
                                    </a:rPr>
                                    <m:t>𝑎</m:t>
                                  </m:r>
                                </m:sub>
                                <m:sup/>
                                <m:e>
                                  <m:f>
                                    <m:fPr>
                                      <m:ctrlPr>
                                        <a:rPr lang="en-US" altLang="zh-CN" i="1">
                                          <a:solidFill>
                                            <a:schemeClr val="tx1"/>
                                          </a:solidFill>
                                          <a:latin typeface="Cambria Math" panose="02040503050406030204" pitchFamily="18" charset="0"/>
                                        </a:rPr>
                                      </m:ctrlPr>
                                    </m:fPr>
                                    <m:num>
                                      <m:sSubSup>
                                        <m:sSubSupPr>
                                          <m:ctrlPr>
                                            <a:rPr lang="en-US" altLang="zh-CN" i="1">
                                              <a:solidFill>
                                                <a:schemeClr val="tx1"/>
                                              </a:solidFill>
                                              <a:latin typeface="Cambria Math" panose="02040503050406030204" pitchFamily="18" charset="0"/>
                                            </a:rPr>
                                          </m:ctrlPr>
                                        </m:sSubSupPr>
                                        <m:e>
                                          <m:r>
                                            <a:rPr lang="en-US" altLang="zh-CN" i="1">
                                              <a:solidFill>
                                                <a:schemeClr val="tx1"/>
                                              </a:solidFill>
                                              <a:latin typeface="Cambria Math" panose="02040503050406030204" pitchFamily="18" charset="0"/>
                                            </a:rPr>
                                            <m:t>𝜆</m:t>
                                          </m:r>
                                        </m:e>
                                        <m:sub>
                                          <m:r>
                                            <a:rPr lang="en-US" altLang="zh-CN" b="0" i="1" smtClean="0">
                                              <a:solidFill>
                                                <a:schemeClr val="tx1"/>
                                              </a:solidFill>
                                              <a:latin typeface="Cambria Math" panose="02040503050406030204" pitchFamily="18" charset="0"/>
                                            </a:rPr>
                                            <m:t>1</m:t>
                                          </m:r>
                                        </m:sub>
                                        <m:sup>
                                          <m:r>
                                            <a:rPr lang="en-US" altLang="zh-CN" i="1">
                                              <a:solidFill>
                                                <a:schemeClr val="tx1"/>
                                              </a:solidFill>
                                              <a:latin typeface="Cambria Math" panose="02040503050406030204" pitchFamily="18" charset="0"/>
                                            </a:rPr>
                                            <m:t>𝑎</m:t>
                                          </m:r>
                                        </m:sup>
                                      </m:sSubSup>
                                    </m:num>
                                    <m:den>
                                      <m:r>
                                        <a:rPr lang="en-US" altLang="zh-CN" i="1">
                                          <a:solidFill>
                                            <a:schemeClr val="tx1"/>
                                          </a:solidFill>
                                          <a:latin typeface="Cambria Math" panose="02040503050406030204" pitchFamily="18" charset="0"/>
                                        </a:rPr>
                                        <m:t>2</m:t>
                                      </m:r>
                                    </m:den>
                                  </m:f>
                                </m:e>
                              </m:nary>
                              <m:f>
                                <m:fPr>
                                  <m:ctrlPr>
                                    <a:rPr lang="en-US" altLang="zh-CN" i="1">
                                      <a:solidFill>
                                        <a:schemeClr val="tx1"/>
                                      </a:solidFill>
                                      <a:latin typeface="Cambria Math" panose="02040503050406030204" pitchFamily="18" charset="0"/>
                                    </a:rPr>
                                  </m:ctrlPr>
                                </m:fPr>
                                <m:num>
                                  <m:sSubSup>
                                    <m:sSubSupPr>
                                      <m:ctrlPr>
                                        <a:rPr lang="en-US" altLang="zh-CN" i="1">
                                          <a:solidFill>
                                            <a:schemeClr val="tx1"/>
                                          </a:solidFill>
                                          <a:latin typeface="Cambria Math" panose="02040503050406030204" pitchFamily="18" charset="0"/>
                                        </a:rPr>
                                      </m:ctrlPr>
                                    </m:sSubSupPr>
                                    <m:e>
                                      <m:r>
                                        <a:rPr lang="en-US" altLang="zh-CN" i="1">
                                          <a:solidFill>
                                            <a:schemeClr val="tx1"/>
                                          </a:solidFill>
                                          <a:latin typeface="Cambria Math" panose="02040503050406030204" pitchFamily="18" charset="0"/>
                                        </a:rPr>
                                        <m:t>𝜆</m:t>
                                      </m:r>
                                    </m:e>
                                    <m:sub>
                                      <m:r>
                                        <a:rPr lang="en-US" altLang="zh-CN" b="0" i="1" smtClean="0">
                                          <a:solidFill>
                                            <a:schemeClr val="tx1"/>
                                          </a:solidFill>
                                          <a:latin typeface="Cambria Math" panose="02040503050406030204" pitchFamily="18" charset="0"/>
                                        </a:rPr>
                                        <m:t>2</m:t>
                                      </m:r>
                                    </m:sub>
                                    <m:sup>
                                      <m:r>
                                        <a:rPr lang="en-US" altLang="zh-CN" i="1">
                                          <a:solidFill>
                                            <a:schemeClr val="tx1"/>
                                          </a:solidFill>
                                          <a:latin typeface="Cambria Math" panose="02040503050406030204" pitchFamily="18" charset="0"/>
                                        </a:rPr>
                                        <m:t>𝑎</m:t>
                                      </m:r>
                                    </m:sup>
                                  </m:sSubSup>
                                </m:num>
                                <m:den>
                                  <m:r>
                                    <a:rPr lang="en-US" altLang="zh-CN" i="1">
                                      <a:solidFill>
                                        <a:schemeClr val="tx1"/>
                                      </a:solidFill>
                                      <a:latin typeface="Cambria Math" panose="02040503050406030204" pitchFamily="18" charset="0"/>
                                    </a:rPr>
                                    <m:t>2</m:t>
                                  </m:r>
                                </m:den>
                              </m:f>
                            </m:e>
                          </m:d>
                          <m:r>
                            <a:rPr lang="en-US" altLang="zh-CN" b="0" i="1" smtClean="0">
                              <a:solidFill>
                                <a:schemeClr val="tx1"/>
                              </a:solidFill>
                              <a:latin typeface="Cambria Math" panose="02040503050406030204" pitchFamily="18" charset="0"/>
                            </a:rPr>
                            <m:t>𝑅</m:t>
                          </m:r>
                        </m:e>
                      </m:d>
                      <m:r>
                        <a:rPr lang="en-US" altLang="zh-CN" b="0" i="1" smtClean="0">
                          <a:solidFill>
                            <a:schemeClr val="tx1"/>
                          </a:solidFill>
                          <a:latin typeface="Cambria Math" panose="02040503050406030204" pitchFamily="18" charset="0"/>
                        </a:rPr>
                        <m:t>=</m:t>
                      </m:r>
                      <m:f>
                        <m:fPr>
                          <m:ctrlPr>
                            <a:rPr lang="en-US" altLang="zh-CN" b="0" i="1" smtClean="0">
                              <a:solidFill>
                                <a:schemeClr val="tx1"/>
                              </a:solidFill>
                              <a:latin typeface="Cambria Math" panose="02040503050406030204" pitchFamily="18" charset="0"/>
                            </a:rPr>
                          </m:ctrlPr>
                        </m:fPr>
                        <m:num>
                          <m:r>
                            <a:rPr lang="en-US" altLang="zh-CN" b="0" i="1" smtClean="0">
                              <a:solidFill>
                                <a:schemeClr val="tx1"/>
                              </a:solidFill>
                              <a:latin typeface="Cambria Math" panose="02040503050406030204" pitchFamily="18" charset="0"/>
                            </a:rPr>
                            <m:t>1</m:t>
                          </m:r>
                        </m:num>
                        <m:den>
                          <m:r>
                            <a:rPr lang="en-US" altLang="zh-CN" b="0" i="1" smtClean="0">
                              <a:solidFill>
                                <a:schemeClr val="tx1"/>
                              </a:solidFill>
                              <a:latin typeface="Cambria Math" panose="02040503050406030204" pitchFamily="18" charset="0"/>
                            </a:rPr>
                            <m:t>2</m:t>
                          </m:r>
                        </m:den>
                      </m:f>
                      <m:d>
                        <m:dPr>
                          <m:begChr m:val="{"/>
                          <m:endChr m:val="〉"/>
                          <m:ctrlPr>
                            <a:rPr lang="en-US" altLang="zh-CN" b="0" i="1" smtClean="0">
                              <a:solidFill>
                                <a:schemeClr val="tx1"/>
                              </a:solidFill>
                              <a:latin typeface="Cambria Math" panose="02040503050406030204" pitchFamily="18" charset="0"/>
                            </a:rPr>
                          </m:ctrlPr>
                        </m:dPr>
                        <m:e>
                          <m:d>
                            <m:dPr>
                              <m:begChr m:val="〈"/>
                              <m:endChr m:val="|"/>
                              <m:ctrlPr>
                                <a:rPr lang="en-US" altLang="zh-CN" b="0" i="1" smtClean="0">
                                  <a:solidFill>
                                    <a:schemeClr val="tx1"/>
                                  </a:solidFill>
                                  <a:latin typeface="Cambria Math" panose="02040503050406030204" pitchFamily="18" charset="0"/>
                                </a:rPr>
                              </m:ctrlPr>
                            </m:dPr>
                            <m:e>
                              <m:r>
                                <a:rPr lang="en-US" altLang="zh-CN" b="0" i="1" smtClean="0">
                                  <a:solidFill>
                                    <a:schemeClr val="tx1"/>
                                  </a:solidFill>
                                  <a:latin typeface="Cambria Math" panose="02040503050406030204" pitchFamily="18" charset="0"/>
                                </a:rPr>
                                <m:t>𝑅</m:t>
                              </m:r>
                            </m:e>
                          </m:d>
                          <m:nary>
                            <m:naryPr>
                              <m:chr m:val="∑"/>
                              <m:supHide m:val="on"/>
                              <m:ctrlPr>
                                <a:rPr lang="en-US" altLang="zh-CN" i="1">
                                  <a:solidFill>
                                    <a:schemeClr val="tx1"/>
                                  </a:solidFill>
                                  <a:latin typeface="Cambria Math" panose="02040503050406030204" pitchFamily="18" charset="0"/>
                                </a:rPr>
                              </m:ctrlPr>
                            </m:naryPr>
                            <m:sub>
                              <m:r>
                                <a:rPr lang="en-US" altLang="zh-CN" i="1">
                                  <a:solidFill>
                                    <a:schemeClr val="tx1"/>
                                  </a:solidFill>
                                  <a:latin typeface="Cambria Math" panose="02040503050406030204" pitchFamily="18" charset="0"/>
                                </a:rPr>
                                <m:t>𝑎</m:t>
                              </m:r>
                            </m:sub>
                            <m:sup/>
                            <m:e>
                              <m:sSup>
                                <m:sSupPr>
                                  <m:ctrlPr>
                                    <a:rPr lang="en-US" altLang="zh-CN" b="0" i="1" smtClean="0">
                                      <a:solidFill>
                                        <a:schemeClr val="tx1"/>
                                      </a:solidFill>
                                      <a:latin typeface="Cambria Math" panose="02040503050406030204" pitchFamily="18" charset="0"/>
                                    </a:rPr>
                                  </m:ctrlPr>
                                </m:sSupPr>
                                <m:e>
                                  <m:d>
                                    <m:dPr>
                                      <m:ctrlPr>
                                        <a:rPr lang="en-US" altLang="zh-CN" b="0" i="1" smtClean="0">
                                          <a:solidFill>
                                            <a:schemeClr val="tx1"/>
                                          </a:solidFill>
                                          <a:latin typeface="Cambria Math" panose="02040503050406030204" pitchFamily="18" charset="0"/>
                                        </a:rPr>
                                      </m:ctrlPr>
                                    </m:dPr>
                                    <m:e>
                                      <m:f>
                                        <m:fPr>
                                          <m:ctrlPr>
                                            <a:rPr lang="en-US" altLang="zh-CN" i="1">
                                              <a:solidFill>
                                                <a:schemeClr val="tx1"/>
                                              </a:solidFill>
                                              <a:latin typeface="Cambria Math" panose="02040503050406030204" pitchFamily="18" charset="0"/>
                                            </a:rPr>
                                          </m:ctrlPr>
                                        </m:fPr>
                                        <m:num>
                                          <m:sSubSup>
                                            <m:sSubSupPr>
                                              <m:ctrlPr>
                                                <a:rPr lang="en-US" altLang="zh-CN" i="1">
                                                  <a:solidFill>
                                                    <a:schemeClr val="tx1"/>
                                                  </a:solidFill>
                                                  <a:latin typeface="Cambria Math" panose="02040503050406030204" pitchFamily="18" charset="0"/>
                                                </a:rPr>
                                              </m:ctrlPr>
                                            </m:sSubSupPr>
                                            <m:e>
                                              <m:r>
                                                <a:rPr lang="en-US" altLang="zh-CN" i="1">
                                                  <a:solidFill>
                                                    <a:schemeClr val="tx1"/>
                                                  </a:solidFill>
                                                  <a:latin typeface="Cambria Math" panose="02040503050406030204" pitchFamily="18" charset="0"/>
                                                </a:rPr>
                                                <m:t>𝜆</m:t>
                                              </m:r>
                                            </m:e>
                                            <m:sub>
                                              <m:r>
                                                <a:rPr lang="en-US" altLang="zh-CN" b="0" i="1" smtClean="0">
                                                  <a:solidFill>
                                                    <a:schemeClr val="tx1"/>
                                                  </a:solidFill>
                                                  <a:latin typeface="Cambria Math" panose="02040503050406030204" pitchFamily="18" charset="0"/>
                                                </a:rPr>
                                                <m:t>1</m:t>
                                              </m:r>
                                            </m:sub>
                                            <m:sup>
                                              <m:r>
                                                <a:rPr lang="en-US" altLang="zh-CN" i="1">
                                                  <a:solidFill>
                                                    <a:schemeClr val="tx1"/>
                                                  </a:solidFill>
                                                  <a:latin typeface="Cambria Math" panose="02040503050406030204" pitchFamily="18" charset="0"/>
                                                </a:rPr>
                                                <m:t>𝑎</m:t>
                                              </m:r>
                                            </m:sup>
                                          </m:sSubSup>
                                        </m:num>
                                        <m:den>
                                          <m:r>
                                            <a:rPr lang="en-US" altLang="zh-CN" i="1">
                                              <a:solidFill>
                                                <a:schemeClr val="tx1"/>
                                              </a:solidFill>
                                              <a:latin typeface="Cambria Math" panose="02040503050406030204" pitchFamily="18" charset="0"/>
                                            </a:rPr>
                                            <m:t>2</m:t>
                                          </m:r>
                                        </m:den>
                                      </m:f>
                                      <m:r>
                                        <a:rPr lang="en-US" altLang="zh-CN" b="0" i="1" smtClean="0">
                                          <a:solidFill>
                                            <a:schemeClr val="tx1"/>
                                          </a:solidFill>
                                          <a:latin typeface="Cambria Math" panose="02040503050406030204" pitchFamily="18" charset="0"/>
                                        </a:rPr>
                                        <m:t>+</m:t>
                                      </m:r>
                                      <m:f>
                                        <m:fPr>
                                          <m:ctrlPr>
                                            <a:rPr lang="en-US" altLang="zh-CN" i="1">
                                              <a:solidFill>
                                                <a:schemeClr val="tx1"/>
                                              </a:solidFill>
                                              <a:latin typeface="Cambria Math" panose="02040503050406030204" pitchFamily="18" charset="0"/>
                                            </a:rPr>
                                          </m:ctrlPr>
                                        </m:fPr>
                                        <m:num>
                                          <m:sSubSup>
                                            <m:sSubSupPr>
                                              <m:ctrlPr>
                                                <a:rPr lang="en-US" altLang="zh-CN" i="1">
                                                  <a:solidFill>
                                                    <a:schemeClr val="tx1"/>
                                                  </a:solidFill>
                                                  <a:latin typeface="Cambria Math" panose="02040503050406030204" pitchFamily="18" charset="0"/>
                                                </a:rPr>
                                              </m:ctrlPr>
                                            </m:sSubSupPr>
                                            <m:e>
                                              <m:r>
                                                <a:rPr lang="en-US" altLang="zh-CN" i="1">
                                                  <a:solidFill>
                                                    <a:schemeClr val="tx1"/>
                                                  </a:solidFill>
                                                  <a:latin typeface="Cambria Math" panose="02040503050406030204" pitchFamily="18" charset="0"/>
                                                </a:rPr>
                                                <m:t>𝜆</m:t>
                                              </m:r>
                                            </m:e>
                                            <m:sub>
                                              <m:r>
                                                <a:rPr lang="en-US" altLang="zh-CN" b="0" i="1" smtClean="0">
                                                  <a:solidFill>
                                                    <a:schemeClr val="tx1"/>
                                                  </a:solidFill>
                                                  <a:latin typeface="Cambria Math" panose="02040503050406030204" pitchFamily="18" charset="0"/>
                                                </a:rPr>
                                                <m:t>2</m:t>
                                              </m:r>
                                            </m:sub>
                                            <m:sup>
                                              <m:r>
                                                <a:rPr lang="en-US" altLang="zh-CN" i="1">
                                                  <a:solidFill>
                                                    <a:schemeClr val="tx1"/>
                                                  </a:solidFill>
                                                  <a:latin typeface="Cambria Math" panose="02040503050406030204" pitchFamily="18" charset="0"/>
                                                </a:rPr>
                                                <m:t>𝑎</m:t>
                                              </m:r>
                                            </m:sup>
                                          </m:sSubSup>
                                        </m:num>
                                        <m:den>
                                          <m:r>
                                            <a:rPr lang="en-US" altLang="zh-CN" i="1">
                                              <a:solidFill>
                                                <a:schemeClr val="tx1"/>
                                              </a:solidFill>
                                              <a:latin typeface="Cambria Math" panose="02040503050406030204" pitchFamily="18" charset="0"/>
                                            </a:rPr>
                                            <m:t>2</m:t>
                                          </m:r>
                                        </m:den>
                                      </m:f>
                                    </m:e>
                                  </m:d>
                                </m:e>
                                <m:sup>
                                  <m:r>
                                    <a:rPr lang="en-US" altLang="zh-CN" b="0" i="1" smtClean="0">
                                      <a:solidFill>
                                        <a:schemeClr val="tx1"/>
                                      </a:solidFill>
                                      <a:latin typeface="Cambria Math" panose="02040503050406030204" pitchFamily="18" charset="0"/>
                                    </a:rPr>
                                    <m:t>2</m:t>
                                  </m:r>
                                </m:sup>
                              </m:sSup>
                            </m:e>
                          </m:nary>
                        </m:e>
                        <m:e>
                          <m:r>
                            <a:rPr lang="en-US" altLang="zh-CN" i="1">
                              <a:solidFill>
                                <a:schemeClr val="tx1"/>
                              </a:solidFill>
                              <a:latin typeface="Cambria Math" panose="02040503050406030204" pitchFamily="18" charset="0"/>
                            </a:rPr>
                            <m:t>𝑅</m:t>
                          </m:r>
                        </m:e>
                      </m:d>
                      <m:r>
                        <a:rPr lang="en-US" altLang="zh-CN" b="0" i="1" smtClean="0">
                          <a:solidFill>
                            <a:schemeClr val="tx1"/>
                          </a:solidFill>
                          <a:latin typeface="Cambria Math" panose="02040503050406030204" pitchFamily="18" charset="0"/>
                        </a:rPr>
                        <m:t>−</m:t>
                      </m:r>
                      <m:d>
                        <m:dPr>
                          <m:begChr m:val="〈"/>
                          <m:endChr m:val="|"/>
                          <m:ctrlPr>
                            <a:rPr lang="en-US" altLang="zh-CN" i="1">
                              <a:solidFill>
                                <a:schemeClr val="tx1"/>
                              </a:solidFill>
                              <a:latin typeface="Cambria Math" panose="02040503050406030204" pitchFamily="18" charset="0"/>
                            </a:rPr>
                          </m:ctrlPr>
                        </m:dPr>
                        <m:e>
                          <m:r>
                            <a:rPr lang="en-US" altLang="zh-CN" i="1">
                              <a:solidFill>
                                <a:schemeClr val="tx1"/>
                              </a:solidFill>
                              <a:latin typeface="Cambria Math" panose="02040503050406030204" pitchFamily="18" charset="0"/>
                            </a:rPr>
                            <m:t>𝑅</m:t>
                          </m:r>
                        </m:e>
                      </m:d>
                      <m:r>
                        <a:rPr lang="en-US" altLang="zh-CN" b="0" i="1" smtClean="0">
                          <a:solidFill>
                            <a:schemeClr val="tx1"/>
                          </a:solidFill>
                          <a:latin typeface="Cambria Math" panose="02040503050406030204" pitchFamily="18" charset="0"/>
                        </a:rPr>
                        <m:t>[</m:t>
                      </m:r>
                      <m:nary>
                        <m:naryPr>
                          <m:chr m:val="∑"/>
                          <m:supHide m:val="on"/>
                          <m:ctrlPr>
                            <a:rPr lang="en-US" altLang="zh-CN" i="1">
                              <a:solidFill>
                                <a:schemeClr val="tx1"/>
                              </a:solidFill>
                              <a:latin typeface="Cambria Math" panose="02040503050406030204" pitchFamily="18" charset="0"/>
                            </a:rPr>
                          </m:ctrlPr>
                        </m:naryPr>
                        <m:sub>
                          <m:r>
                            <a:rPr lang="en-US" altLang="zh-CN" i="1">
                              <a:solidFill>
                                <a:schemeClr val="tx1"/>
                              </a:solidFill>
                              <a:latin typeface="Cambria Math" panose="02040503050406030204" pitchFamily="18" charset="0"/>
                            </a:rPr>
                            <m:t>𝑎</m:t>
                          </m:r>
                        </m:sub>
                        <m:sup/>
                        <m:e>
                          <m:sSup>
                            <m:sSupPr>
                              <m:ctrlPr>
                                <a:rPr lang="en-US" altLang="zh-CN" i="1">
                                  <a:solidFill>
                                    <a:schemeClr val="tx1"/>
                                  </a:solidFill>
                                  <a:latin typeface="Cambria Math" panose="02040503050406030204" pitchFamily="18" charset="0"/>
                                </a:rPr>
                              </m:ctrlPr>
                            </m:sSupPr>
                            <m:e>
                              <m:d>
                                <m:dPr>
                                  <m:ctrlPr>
                                    <a:rPr lang="en-US" altLang="zh-CN" i="1">
                                      <a:solidFill>
                                        <a:schemeClr val="tx1"/>
                                      </a:solidFill>
                                      <a:latin typeface="Cambria Math" panose="02040503050406030204" pitchFamily="18" charset="0"/>
                                    </a:rPr>
                                  </m:ctrlPr>
                                </m:dPr>
                                <m:e>
                                  <m:f>
                                    <m:fPr>
                                      <m:ctrlPr>
                                        <a:rPr lang="en-US" altLang="zh-CN" i="1">
                                          <a:solidFill>
                                            <a:schemeClr val="tx1"/>
                                          </a:solidFill>
                                          <a:latin typeface="Cambria Math" panose="02040503050406030204" pitchFamily="18" charset="0"/>
                                        </a:rPr>
                                      </m:ctrlPr>
                                    </m:fPr>
                                    <m:num>
                                      <m:sSubSup>
                                        <m:sSubSupPr>
                                          <m:ctrlPr>
                                            <a:rPr lang="en-US" altLang="zh-CN" i="1">
                                              <a:solidFill>
                                                <a:schemeClr val="tx1"/>
                                              </a:solidFill>
                                              <a:latin typeface="Cambria Math" panose="02040503050406030204" pitchFamily="18" charset="0"/>
                                            </a:rPr>
                                          </m:ctrlPr>
                                        </m:sSubSupPr>
                                        <m:e>
                                          <m:r>
                                            <a:rPr lang="en-US" altLang="zh-CN" i="1">
                                              <a:solidFill>
                                                <a:schemeClr val="tx1"/>
                                              </a:solidFill>
                                              <a:latin typeface="Cambria Math" panose="02040503050406030204" pitchFamily="18" charset="0"/>
                                            </a:rPr>
                                            <m:t>𝜆</m:t>
                                          </m:r>
                                        </m:e>
                                        <m:sub>
                                          <m:r>
                                            <a:rPr lang="en-US" altLang="zh-CN" b="0" i="1" smtClean="0">
                                              <a:solidFill>
                                                <a:schemeClr val="tx1"/>
                                              </a:solidFill>
                                              <a:latin typeface="Cambria Math" panose="02040503050406030204" pitchFamily="18" charset="0"/>
                                            </a:rPr>
                                            <m:t>1</m:t>
                                          </m:r>
                                        </m:sub>
                                        <m:sup>
                                          <m:r>
                                            <a:rPr lang="en-US" altLang="zh-CN" i="1">
                                              <a:solidFill>
                                                <a:schemeClr val="tx1"/>
                                              </a:solidFill>
                                              <a:latin typeface="Cambria Math" panose="02040503050406030204" pitchFamily="18" charset="0"/>
                                            </a:rPr>
                                            <m:t>𝑎</m:t>
                                          </m:r>
                                        </m:sup>
                                      </m:sSubSup>
                                    </m:num>
                                    <m:den>
                                      <m:r>
                                        <a:rPr lang="en-US" altLang="zh-CN" i="1">
                                          <a:solidFill>
                                            <a:schemeClr val="tx1"/>
                                          </a:solidFill>
                                          <a:latin typeface="Cambria Math" panose="02040503050406030204" pitchFamily="18" charset="0"/>
                                        </a:rPr>
                                        <m:t>2</m:t>
                                      </m:r>
                                    </m:den>
                                  </m:f>
                                </m:e>
                              </m:d>
                            </m:e>
                            <m:sup>
                              <m:r>
                                <a:rPr lang="en-US" altLang="zh-CN" i="1">
                                  <a:solidFill>
                                    <a:schemeClr val="tx1"/>
                                  </a:solidFill>
                                  <a:latin typeface="Cambria Math" panose="02040503050406030204" pitchFamily="18" charset="0"/>
                                </a:rPr>
                                <m:t>2</m:t>
                              </m:r>
                            </m:sup>
                          </m:sSup>
                          <m:r>
                            <a:rPr lang="en-US" altLang="zh-CN" b="0" i="1" smtClean="0">
                              <a:solidFill>
                                <a:schemeClr val="tx1"/>
                              </a:solidFill>
                              <a:latin typeface="Cambria Math" panose="02040503050406030204" pitchFamily="18" charset="0"/>
                            </a:rPr>
                            <m:t>+</m:t>
                          </m:r>
                        </m:e>
                      </m:nary>
                      <m:nary>
                        <m:naryPr>
                          <m:chr m:val="∑"/>
                          <m:supHide m:val="on"/>
                          <m:ctrlPr>
                            <a:rPr lang="en-US" altLang="zh-CN" i="1">
                              <a:solidFill>
                                <a:schemeClr val="tx1"/>
                              </a:solidFill>
                              <a:latin typeface="Cambria Math" panose="02040503050406030204" pitchFamily="18" charset="0"/>
                            </a:rPr>
                          </m:ctrlPr>
                        </m:naryPr>
                        <m:sub>
                          <m:r>
                            <a:rPr lang="en-US" altLang="zh-CN" i="1">
                              <a:solidFill>
                                <a:schemeClr val="tx1"/>
                              </a:solidFill>
                              <a:latin typeface="Cambria Math" panose="02040503050406030204" pitchFamily="18" charset="0"/>
                            </a:rPr>
                            <m:t>𝑎</m:t>
                          </m:r>
                        </m:sub>
                        <m:sup/>
                        <m:e>
                          <m:sSup>
                            <m:sSupPr>
                              <m:ctrlPr>
                                <a:rPr lang="en-US" altLang="zh-CN" i="1">
                                  <a:solidFill>
                                    <a:schemeClr val="tx1"/>
                                  </a:solidFill>
                                  <a:latin typeface="Cambria Math" panose="02040503050406030204" pitchFamily="18" charset="0"/>
                                </a:rPr>
                              </m:ctrlPr>
                            </m:sSupPr>
                            <m:e>
                              <m:d>
                                <m:dPr>
                                  <m:ctrlPr>
                                    <a:rPr lang="en-US" altLang="zh-CN" i="1">
                                      <a:solidFill>
                                        <a:schemeClr val="tx1"/>
                                      </a:solidFill>
                                      <a:latin typeface="Cambria Math" panose="02040503050406030204" pitchFamily="18" charset="0"/>
                                    </a:rPr>
                                  </m:ctrlPr>
                                </m:dPr>
                                <m:e>
                                  <m:f>
                                    <m:fPr>
                                      <m:ctrlPr>
                                        <a:rPr lang="en-US" altLang="zh-CN" i="1">
                                          <a:solidFill>
                                            <a:schemeClr val="tx1"/>
                                          </a:solidFill>
                                          <a:latin typeface="Cambria Math" panose="02040503050406030204" pitchFamily="18" charset="0"/>
                                        </a:rPr>
                                      </m:ctrlPr>
                                    </m:fPr>
                                    <m:num>
                                      <m:sSubSup>
                                        <m:sSubSupPr>
                                          <m:ctrlPr>
                                            <a:rPr lang="en-US" altLang="zh-CN" i="1">
                                              <a:solidFill>
                                                <a:schemeClr val="tx1"/>
                                              </a:solidFill>
                                              <a:latin typeface="Cambria Math" panose="02040503050406030204" pitchFamily="18" charset="0"/>
                                            </a:rPr>
                                          </m:ctrlPr>
                                        </m:sSubSupPr>
                                        <m:e>
                                          <m:r>
                                            <a:rPr lang="en-US" altLang="zh-CN" i="1">
                                              <a:solidFill>
                                                <a:schemeClr val="tx1"/>
                                              </a:solidFill>
                                              <a:latin typeface="Cambria Math" panose="02040503050406030204" pitchFamily="18" charset="0"/>
                                            </a:rPr>
                                            <m:t>𝜆</m:t>
                                          </m:r>
                                        </m:e>
                                        <m:sub>
                                          <m:r>
                                            <a:rPr lang="en-US" altLang="zh-CN" b="0" i="1" smtClean="0">
                                              <a:solidFill>
                                                <a:schemeClr val="tx1"/>
                                              </a:solidFill>
                                              <a:latin typeface="Cambria Math" panose="02040503050406030204" pitchFamily="18" charset="0"/>
                                            </a:rPr>
                                            <m:t>2</m:t>
                                          </m:r>
                                        </m:sub>
                                        <m:sup>
                                          <m:r>
                                            <a:rPr lang="en-US" altLang="zh-CN" i="1">
                                              <a:solidFill>
                                                <a:schemeClr val="tx1"/>
                                              </a:solidFill>
                                              <a:latin typeface="Cambria Math" panose="02040503050406030204" pitchFamily="18" charset="0"/>
                                            </a:rPr>
                                            <m:t>𝑎</m:t>
                                          </m:r>
                                        </m:sup>
                                      </m:sSubSup>
                                    </m:num>
                                    <m:den>
                                      <m:r>
                                        <a:rPr lang="en-US" altLang="zh-CN" i="1">
                                          <a:solidFill>
                                            <a:schemeClr val="tx1"/>
                                          </a:solidFill>
                                          <a:latin typeface="Cambria Math" panose="02040503050406030204" pitchFamily="18" charset="0"/>
                                        </a:rPr>
                                        <m:t>2</m:t>
                                      </m:r>
                                    </m:den>
                                  </m:f>
                                </m:e>
                              </m:d>
                            </m:e>
                            <m:sup>
                              <m:r>
                                <a:rPr lang="en-US" altLang="zh-CN" i="1">
                                  <a:solidFill>
                                    <a:schemeClr val="tx1"/>
                                  </a:solidFill>
                                  <a:latin typeface="Cambria Math" panose="02040503050406030204" pitchFamily="18" charset="0"/>
                                </a:rPr>
                                <m:t>2</m:t>
                              </m:r>
                            </m:sup>
                          </m:sSup>
                        </m:e>
                      </m:nary>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𝑅</m:t>
                      </m:r>
                      <m:r>
                        <a:rPr lang="en-US" altLang="zh-CN" b="0" i="1" smtClean="0">
                          <a:solidFill>
                            <a:schemeClr val="tx1"/>
                          </a:solidFill>
                          <a:latin typeface="Cambria Math" panose="02040503050406030204" pitchFamily="18" charset="0"/>
                        </a:rPr>
                        <m:t>〉}</m:t>
                      </m:r>
                    </m:oMath>
                  </m:oMathPara>
                </a14:m>
                <a:endParaRPr lang="en-US" altLang="zh-CN" b="0" i="0" dirty="0">
                  <a:solidFill>
                    <a:schemeClr val="tx1"/>
                  </a:solidFill>
                </a:endParaRPr>
              </a:p>
              <a:p>
                <a:pPr lvl="0"/>
                <a14:m>
                  <m:oMathPara xmlns:m="http://schemas.openxmlformats.org/officeDocument/2006/math">
                    <m:oMathParaPr>
                      <m:jc m:val="centerGroup"/>
                    </m:oMathParaPr>
                    <m:oMath xmlns:m="http://schemas.openxmlformats.org/officeDocument/2006/math">
                      <m:r>
                        <a:rPr kumimoji="0" lang="en-US" altLang="zh-CN" sz="1800" b="0" i="1" u="none" strike="noStrike" kern="0" cap="none" spc="0" normalizeH="0" baseline="0" noProof="0" smtClean="0">
                          <a:ln>
                            <a:noFill/>
                          </a:ln>
                          <a:solidFill>
                            <a:schemeClr val="tx1"/>
                          </a:solidFill>
                          <a:effectLst/>
                          <a:uLnTx/>
                          <a:uFillTx/>
                          <a:latin typeface="Cambria Math" panose="02040503050406030204" pitchFamily="18" charset="0"/>
                        </a:rPr>
                        <m:t>=</m:t>
                      </m:r>
                      <m:f>
                        <m:fPr>
                          <m:ctrlPr>
                            <a:rPr kumimoji="0" lang="en-US" altLang="zh-CN" sz="1800" b="0" i="1" u="none" strike="noStrike" kern="0" cap="none" spc="0" normalizeH="0" baseline="0" noProof="0" smtClean="0">
                              <a:ln>
                                <a:noFill/>
                              </a:ln>
                              <a:solidFill>
                                <a:schemeClr val="tx1"/>
                              </a:solidFill>
                              <a:effectLst/>
                              <a:uLnTx/>
                              <a:uFillTx/>
                              <a:latin typeface="Cambria Math" panose="02040503050406030204" pitchFamily="18" charset="0"/>
                            </a:rPr>
                          </m:ctrlPr>
                        </m:fPr>
                        <m:num>
                          <m:r>
                            <a:rPr kumimoji="0" lang="en-US" altLang="zh-CN" sz="1800" b="0" i="1" u="none" strike="noStrike" kern="0" cap="none" spc="0" normalizeH="0" baseline="0" noProof="0" smtClean="0">
                              <a:ln>
                                <a:noFill/>
                              </a:ln>
                              <a:solidFill>
                                <a:schemeClr val="tx1"/>
                              </a:solidFill>
                              <a:effectLst/>
                              <a:uLnTx/>
                              <a:uFillTx/>
                              <a:latin typeface="Cambria Math" panose="02040503050406030204" pitchFamily="18" charset="0"/>
                            </a:rPr>
                            <m:t>1</m:t>
                          </m:r>
                        </m:num>
                        <m:den>
                          <m:r>
                            <a:rPr kumimoji="0" lang="en-US" altLang="zh-CN" sz="1800" b="0" i="1" u="none" strike="noStrike" kern="0" cap="none" spc="0" normalizeH="0" baseline="0" noProof="0" smtClean="0">
                              <a:ln>
                                <a:noFill/>
                              </a:ln>
                              <a:solidFill>
                                <a:schemeClr val="tx1"/>
                              </a:solidFill>
                              <a:effectLst/>
                              <a:uLnTx/>
                              <a:uFillTx/>
                              <a:latin typeface="Cambria Math" panose="02040503050406030204" pitchFamily="18" charset="0"/>
                            </a:rPr>
                            <m:t>2</m:t>
                          </m:r>
                        </m:den>
                      </m:f>
                      <m:r>
                        <a:rPr kumimoji="0" lang="en-US" altLang="zh-CN" sz="1800" b="0" i="1" u="none" strike="noStrike" kern="0" cap="none" spc="0" normalizeH="0" baseline="0" noProof="0" smtClean="0">
                          <a:ln>
                            <a:noFill/>
                          </a:ln>
                          <a:solidFill>
                            <a:schemeClr val="tx1"/>
                          </a:solidFill>
                          <a:effectLst/>
                          <a:uLnTx/>
                          <a:uFillTx/>
                          <a:latin typeface="Cambria Math" panose="02040503050406030204" pitchFamily="18" charset="0"/>
                        </a:rPr>
                        <m:t>[</m:t>
                      </m:r>
                      <m:r>
                        <a:rPr kumimoji="0" lang="en-US" altLang="zh-CN" sz="1800" b="0" i="1" u="none" strike="noStrike" kern="0" cap="none" spc="0" normalizeH="0" baseline="0" noProof="0" smtClean="0">
                          <a:ln>
                            <a:noFill/>
                          </a:ln>
                          <a:solidFill>
                            <a:schemeClr val="tx1"/>
                          </a:solidFill>
                          <a:effectLst/>
                          <a:uLnTx/>
                          <a:uFillTx/>
                          <a:latin typeface="Cambria Math" panose="02040503050406030204" pitchFamily="18" charset="0"/>
                        </a:rPr>
                        <m:t>𝐶</m:t>
                      </m:r>
                      <m:d>
                        <m:dPr>
                          <m:ctrlPr>
                            <a:rPr kumimoji="0" lang="en-US" altLang="zh-CN" sz="1800" b="0" i="1" u="none" strike="noStrike" kern="0" cap="none" spc="0" normalizeH="0" baseline="0" noProof="0" smtClean="0">
                              <a:ln>
                                <a:noFill/>
                              </a:ln>
                              <a:solidFill>
                                <a:schemeClr val="tx1"/>
                              </a:solidFill>
                              <a:effectLst/>
                              <a:uLnTx/>
                              <a:uFillTx/>
                              <a:latin typeface="Cambria Math" panose="02040503050406030204" pitchFamily="18" charset="0"/>
                            </a:rPr>
                          </m:ctrlPr>
                        </m:dPr>
                        <m:e>
                          <m:r>
                            <a:rPr kumimoji="0" lang="en-US" altLang="zh-CN" sz="1800" b="0" i="1" u="none" strike="noStrike" kern="0" cap="none" spc="0" normalizeH="0" baseline="0" noProof="0" smtClean="0">
                              <a:ln>
                                <a:noFill/>
                              </a:ln>
                              <a:solidFill>
                                <a:schemeClr val="tx1"/>
                              </a:solidFill>
                              <a:effectLst/>
                              <a:uLnTx/>
                              <a:uFillTx/>
                              <a:latin typeface="Cambria Math" panose="02040503050406030204" pitchFamily="18" charset="0"/>
                            </a:rPr>
                            <m:t>𝑅</m:t>
                          </m:r>
                        </m:e>
                      </m:d>
                      <m:r>
                        <a:rPr kumimoji="0" lang="en-US" altLang="zh-CN" sz="1800" b="0" i="1" u="none" strike="noStrike" kern="0" cap="none" spc="0" normalizeH="0" baseline="0" noProof="0" smtClean="0">
                          <a:ln>
                            <a:noFill/>
                          </a:ln>
                          <a:solidFill>
                            <a:schemeClr val="tx1"/>
                          </a:solidFill>
                          <a:effectLst/>
                          <a:uLnTx/>
                          <a:uFillTx/>
                          <a:latin typeface="Cambria Math" panose="02040503050406030204" pitchFamily="18" charset="0"/>
                        </a:rPr>
                        <m:t>−2</m:t>
                      </m:r>
                      <m:r>
                        <a:rPr kumimoji="0" lang="en-US" altLang="zh-CN" sz="1800" b="0" i="1" u="none" strike="noStrike" kern="0" cap="none" spc="0" normalizeH="0" baseline="0" noProof="0" smtClean="0">
                          <a:ln>
                            <a:noFill/>
                          </a:ln>
                          <a:solidFill>
                            <a:schemeClr val="tx1"/>
                          </a:solidFill>
                          <a:effectLst/>
                          <a:uLnTx/>
                          <a:uFillTx/>
                          <a:latin typeface="Cambria Math" panose="02040503050406030204" pitchFamily="18" charset="0"/>
                        </a:rPr>
                        <m:t>𝐶</m:t>
                      </m:r>
                      <m:d>
                        <m:dPr>
                          <m:ctrlPr>
                            <a:rPr kumimoji="0" lang="en-US" altLang="zh-CN" sz="1800" b="0" i="1" u="none" strike="noStrike" kern="0" cap="none" spc="0" normalizeH="0" baseline="0" noProof="0" smtClean="0">
                              <a:ln>
                                <a:noFill/>
                              </a:ln>
                              <a:solidFill>
                                <a:schemeClr val="tx1"/>
                              </a:solidFill>
                              <a:effectLst/>
                              <a:uLnTx/>
                              <a:uFillTx/>
                              <a:latin typeface="Cambria Math" panose="02040503050406030204" pitchFamily="18" charset="0"/>
                            </a:rPr>
                          </m:ctrlPr>
                        </m:dPr>
                        <m:e>
                          <m:r>
                            <a:rPr kumimoji="0" lang="en-US" altLang="zh-CN" sz="1800" b="0" i="1" u="none" strike="noStrike" kern="0" cap="none" spc="0" normalizeH="0" baseline="0" noProof="0" smtClean="0">
                              <a:ln>
                                <a:noFill/>
                              </a:ln>
                              <a:solidFill>
                                <a:schemeClr val="tx1"/>
                              </a:solidFill>
                              <a:effectLst/>
                              <a:uLnTx/>
                              <a:uFillTx/>
                              <a:latin typeface="Cambria Math" panose="02040503050406030204" pitchFamily="18" charset="0"/>
                            </a:rPr>
                            <m:t>3</m:t>
                          </m:r>
                        </m:e>
                      </m:d>
                      <m:r>
                        <a:rPr kumimoji="0" lang="en-US" altLang="zh-CN" sz="1800" b="0" i="1" u="none" strike="noStrike" kern="0" cap="none" spc="0" normalizeH="0" baseline="0" noProof="0" smtClean="0">
                          <a:ln>
                            <a:noFill/>
                          </a:ln>
                          <a:solidFill>
                            <a:schemeClr val="tx1"/>
                          </a:solidFill>
                          <a:effectLst/>
                          <a:uLnTx/>
                          <a:uFillTx/>
                          <a:latin typeface="Cambria Math" panose="02040503050406030204" pitchFamily="18" charset="0"/>
                        </a:rPr>
                        <m:t>]</m:t>
                      </m:r>
                    </m:oMath>
                  </m:oMathPara>
                </a14:m>
                <a:endParaRPr kumimoji="0" lang="en-US" altLang="zh-CN" sz="1800" b="0" i="0" u="none" strike="noStrike" kern="0" cap="none" spc="0" normalizeH="0" baseline="0" noProof="0" dirty="0">
                  <a:ln>
                    <a:noFill/>
                  </a:ln>
                  <a:solidFill>
                    <a:schemeClr val="tx1"/>
                  </a:solidFill>
                  <a:effectLst/>
                  <a:uLnTx/>
                  <a:uFillTx/>
                </a:endParaRPr>
              </a:p>
              <a:p>
                <a:pPr lvl="0"/>
                <a:endParaRPr lang="en-US" altLang="zh-CN" kern="0" dirty="0">
                  <a:solidFill>
                    <a:schemeClr val="tx1"/>
                  </a:solidFill>
                </a:endParaRPr>
              </a:p>
              <a:p>
                <a:pPr lvl="0"/>
                <a:r>
                  <a:rPr kumimoji="0" lang="en-US" altLang="zh-CN" sz="1800" b="0" i="0" u="none" strike="noStrike" kern="0" cap="none" spc="0" normalizeH="0" baseline="0" noProof="0" dirty="0">
                    <a:ln>
                      <a:noFill/>
                    </a:ln>
                    <a:solidFill>
                      <a:schemeClr val="tx1"/>
                    </a:solidFill>
                    <a:effectLst/>
                    <a:uLnTx/>
                    <a:uFillTx/>
                  </a:rPr>
                  <a:t>where the index 1 means</a:t>
                </a:r>
                <a:r>
                  <a:rPr kumimoji="0" lang="en-US" altLang="zh-CN" sz="1800" b="0" i="0" u="none" strike="noStrike" kern="0" cap="none" spc="0" normalizeH="0" noProof="0" dirty="0">
                    <a:ln>
                      <a:noFill/>
                    </a:ln>
                    <a:solidFill>
                      <a:schemeClr val="tx1"/>
                    </a:solidFill>
                    <a:effectLst/>
                    <a:uLnTx/>
                    <a:uFillTx/>
                  </a:rPr>
                  <a:t> a quark and index 2 represents a quark or an anti-quark (</a:t>
                </a:r>
                <a14:m>
                  <m:oMath xmlns:m="http://schemas.openxmlformats.org/officeDocument/2006/math">
                    <m:sSubSup>
                      <m:sSubSupPr>
                        <m:ctrlPr>
                          <a:rPr kumimoji="0" lang="en-US" altLang="zh-CN" sz="1800" b="0" i="1" u="none" strike="noStrike" kern="0" cap="none" spc="0" normalizeH="0" noProof="0" smtClean="0">
                            <a:ln>
                              <a:noFill/>
                            </a:ln>
                            <a:solidFill>
                              <a:schemeClr val="tx1"/>
                            </a:solidFill>
                            <a:effectLst/>
                            <a:uLnTx/>
                            <a:uFillTx/>
                            <a:latin typeface="Cambria Math" panose="02040503050406030204" pitchFamily="18" charset="0"/>
                          </a:rPr>
                        </m:ctrlPr>
                      </m:sSubSupPr>
                      <m:e>
                        <m:r>
                          <a:rPr kumimoji="0" lang="en-US" altLang="zh-CN" sz="1800" b="0" i="1" u="none" strike="noStrike" kern="0" cap="none" spc="0" normalizeH="0" noProof="0" smtClean="0">
                            <a:ln>
                              <a:noFill/>
                            </a:ln>
                            <a:solidFill>
                              <a:schemeClr val="tx1"/>
                            </a:solidFill>
                            <a:effectLst/>
                            <a:uLnTx/>
                            <a:uFillTx/>
                            <a:latin typeface="Cambria Math" panose="02040503050406030204" pitchFamily="18" charset="0"/>
                          </a:rPr>
                          <m:t>𝜆</m:t>
                        </m:r>
                      </m:e>
                      <m:sub>
                        <m:r>
                          <a:rPr kumimoji="0" lang="en-US" altLang="zh-CN" sz="1800" b="0" i="1" u="none" strike="noStrike" kern="0" cap="none" spc="0" normalizeH="0" noProof="0" smtClean="0">
                            <a:ln>
                              <a:noFill/>
                            </a:ln>
                            <a:solidFill>
                              <a:schemeClr val="tx1"/>
                            </a:solidFill>
                            <a:effectLst/>
                            <a:uLnTx/>
                            <a:uFillTx/>
                            <a:latin typeface="Cambria Math" panose="02040503050406030204" pitchFamily="18" charset="0"/>
                          </a:rPr>
                          <m:t>2</m:t>
                        </m:r>
                      </m:sub>
                      <m:sup>
                        <m:r>
                          <a:rPr kumimoji="0" lang="en-US" altLang="zh-CN" sz="1800" b="0" i="1" u="none" strike="noStrike" kern="0" cap="none" spc="0" normalizeH="0" noProof="0" smtClean="0">
                            <a:ln>
                              <a:noFill/>
                            </a:ln>
                            <a:solidFill>
                              <a:schemeClr val="tx1"/>
                            </a:solidFill>
                            <a:effectLst/>
                            <a:uLnTx/>
                            <a:uFillTx/>
                            <a:latin typeface="Cambria Math" panose="02040503050406030204" pitchFamily="18" charset="0"/>
                          </a:rPr>
                          <m:t>𝑎</m:t>
                        </m:r>
                      </m:sup>
                    </m:sSubSup>
                    <m:r>
                      <a:rPr kumimoji="0" lang="en-US" altLang="zh-CN" sz="1800" b="0" i="1" u="none" strike="noStrike" kern="0" cap="none" spc="0" normalizeH="0" noProof="0" smtClean="0">
                        <a:ln>
                          <a:noFill/>
                        </a:ln>
                        <a:solidFill>
                          <a:schemeClr val="tx1"/>
                        </a:solidFill>
                        <a:effectLst/>
                        <a:uLnTx/>
                        <a:uFillTx/>
                        <a:latin typeface="Cambria Math" panose="02040503050406030204" pitchFamily="18" charset="0"/>
                      </a:rPr>
                      <m:t>→−</m:t>
                    </m:r>
                    <m:sSubSup>
                      <m:sSubSupPr>
                        <m:ctrlPr>
                          <a:rPr kumimoji="0" lang="en-US" altLang="zh-CN" sz="1800" b="0" i="1" u="none" strike="noStrike" kern="0" cap="none" spc="0" normalizeH="0" noProof="0" smtClean="0">
                            <a:ln>
                              <a:noFill/>
                            </a:ln>
                            <a:solidFill>
                              <a:schemeClr val="tx1"/>
                            </a:solidFill>
                            <a:effectLst/>
                            <a:uLnTx/>
                            <a:uFillTx/>
                            <a:latin typeface="Cambria Math" panose="02040503050406030204" pitchFamily="18" charset="0"/>
                          </a:rPr>
                        </m:ctrlPr>
                      </m:sSubSupPr>
                      <m:e>
                        <m:acc>
                          <m:accPr>
                            <m:chr m:val="̃"/>
                            <m:ctrlPr>
                              <a:rPr kumimoji="0" lang="en-US" altLang="zh-CN" sz="1800" b="0" i="1" u="none" strike="noStrike" kern="0" cap="none" spc="0" normalizeH="0" noProof="0" smtClean="0">
                                <a:ln>
                                  <a:noFill/>
                                </a:ln>
                                <a:solidFill>
                                  <a:schemeClr val="tx1"/>
                                </a:solidFill>
                                <a:effectLst/>
                                <a:uLnTx/>
                                <a:uFillTx/>
                                <a:latin typeface="Cambria Math" panose="02040503050406030204" pitchFamily="18" charset="0"/>
                              </a:rPr>
                            </m:ctrlPr>
                          </m:accPr>
                          <m:e>
                            <m:r>
                              <a:rPr kumimoji="0" lang="en-US" altLang="zh-CN" sz="1800" b="0" i="1" u="none" strike="noStrike" kern="0" cap="none" spc="0" normalizeH="0" noProof="0" smtClean="0">
                                <a:ln>
                                  <a:noFill/>
                                </a:ln>
                                <a:solidFill>
                                  <a:schemeClr val="tx1"/>
                                </a:solidFill>
                                <a:effectLst/>
                                <a:uLnTx/>
                                <a:uFillTx/>
                                <a:latin typeface="Cambria Math" panose="02040503050406030204" pitchFamily="18" charset="0"/>
                              </a:rPr>
                              <m:t>𝜆</m:t>
                            </m:r>
                          </m:e>
                        </m:acc>
                      </m:e>
                      <m:sub>
                        <m:r>
                          <a:rPr kumimoji="0" lang="en-US" altLang="zh-CN" sz="1800" b="0" i="1" u="none" strike="noStrike" kern="0" cap="none" spc="0" normalizeH="0" noProof="0" smtClean="0">
                            <a:ln>
                              <a:noFill/>
                            </a:ln>
                            <a:solidFill>
                              <a:schemeClr val="tx1"/>
                            </a:solidFill>
                            <a:effectLst/>
                            <a:uLnTx/>
                            <a:uFillTx/>
                            <a:latin typeface="Cambria Math" panose="02040503050406030204" pitchFamily="18" charset="0"/>
                          </a:rPr>
                          <m:t>2</m:t>
                        </m:r>
                      </m:sub>
                      <m:sup>
                        <m:r>
                          <a:rPr kumimoji="0" lang="en-US" altLang="zh-CN" sz="1800" b="0" i="1" u="none" strike="noStrike" kern="0" cap="none" spc="0" normalizeH="0" noProof="0" smtClean="0">
                            <a:ln>
                              <a:noFill/>
                            </a:ln>
                            <a:solidFill>
                              <a:schemeClr val="tx1"/>
                            </a:solidFill>
                            <a:effectLst/>
                            <a:uLnTx/>
                            <a:uFillTx/>
                            <a:latin typeface="Cambria Math" panose="02040503050406030204" pitchFamily="18" charset="0"/>
                          </a:rPr>
                          <m:t>𝑎</m:t>
                        </m:r>
                      </m:sup>
                    </m:sSubSup>
                  </m:oMath>
                </a14:m>
                <a:r>
                  <a:rPr kumimoji="0" lang="en-US" altLang="zh-CN" sz="1800" b="0" i="0" u="none" strike="noStrike" kern="0" cap="none" spc="0" normalizeH="0" noProof="0" dirty="0">
                    <a:ln>
                      <a:noFill/>
                    </a:ln>
                    <a:solidFill>
                      <a:schemeClr val="tx1"/>
                    </a:solidFill>
                    <a:effectLst/>
                    <a:uLnTx/>
                    <a:uFillTx/>
                  </a:rPr>
                  <a:t>).</a:t>
                </a:r>
                <a:endParaRPr kumimoji="0" lang="zh-CN" altLang="en-US" sz="1800" b="0" i="0" u="none" strike="noStrike" kern="0" cap="none" spc="0" normalizeH="0" baseline="0" noProof="0" dirty="0">
                  <a:ln>
                    <a:noFill/>
                  </a:ln>
                  <a:solidFill>
                    <a:schemeClr val="tx1"/>
                  </a:solidFill>
                  <a:effectLst/>
                  <a:uLnTx/>
                  <a:uFillTx/>
                </a:endParaRPr>
              </a:p>
            </p:txBody>
          </p:sp>
        </mc:Choice>
        <mc:Fallback>
          <p:sp>
            <p:nvSpPr>
              <p:cNvPr id="11" name="文本框 10"/>
              <p:cNvSpPr txBox="1">
                <a:spLocks noRot="1" noChangeAspect="1" noMove="1" noResize="1" noEditPoints="1" noAdjustHandles="1" noChangeArrowheads="1" noChangeShapeType="1" noTextEdit="1"/>
              </p:cNvSpPr>
              <p:nvPr/>
            </p:nvSpPr>
            <p:spPr>
              <a:xfrm>
                <a:off x="903972" y="3140968"/>
                <a:ext cx="9959650" cy="2612125"/>
              </a:xfrm>
              <a:prstGeom prst="rect">
                <a:avLst/>
              </a:prstGeom>
              <a:blipFill>
                <a:blip r:embed="rId2"/>
                <a:stretch>
                  <a:fillRect l="-428" t="-696" b="-2552"/>
                </a:stretch>
              </a:blipFill>
              <a:ln>
                <a:solidFill>
                  <a:srgbClr val="FF0000"/>
                </a:solidFill>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2" name="文本框 11"/>
              <p:cNvSpPr txBox="1"/>
              <p:nvPr/>
            </p:nvSpPr>
            <p:spPr>
              <a:xfrm>
                <a:off x="903972" y="481188"/>
                <a:ext cx="9303936" cy="1912575"/>
              </a:xfrm>
              <a:prstGeom prst="rect">
                <a:avLst/>
              </a:prstGeom>
              <a:noFill/>
            </p:spPr>
            <p:txBody>
              <a:bodyPr wrap="square" rtlCol="0">
                <a:spAutoFit/>
              </a:bodyPr>
              <a:lstStyle/>
              <a:p>
                <a:r>
                  <a:rPr lang="en-US" altLang="zh-CN" sz="2000" dirty="0">
                    <a:solidFill>
                      <a:srgbClr val="0000CC"/>
                    </a:solidFill>
                  </a:rPr>
                  <a:t>The SU(3) color matrix elements </a:t>
                </a:r>
                <a14:m>
                  <m:oMath xmlns:m="http://schemas.openxmlformats.org/officeDocument/2006/math">
                    <m:f>
                      <m:fPr>
                        <m:ctrlPr>
                          <a:rPr lang="en-US" altLang="zh-CN" sz="2000" i="1">
                            <a:solidFill>
                              <a:srgbClr val="0000CC"/>
                            </a:solidFill>
                            <a:latin typeface="Cambria Math" panose="02040503050406030204" pitchFamily="18" charset="0"/>
                          </a:rPr>
                        </m:ctrlPr>
                      </m:fPr>
                      <m:num>
                        <m:sSubSup>
                          <m:sSubSupPr>
                            <m:ctrlPr>
                              <a:rPr lang="en-US" altLang="zh-CN" sz="2000" i="1">
                                <a:solidFill>
                                  <a:srgbClr val="0000CC"/>
                                </a:solidFill>
                                <a:latin typeface="Cambria Math" panose="02040503050406030204" pitchFamily="18" charset="0"/>
                              </a:rPr>
                            </m:ctrlPr>
                          </m:sSubSupPr>
                          <m:e>
                            <m:r>
                              <a:rPr lang="en-US" altLang="zh-CN" sz="2000" i="1">
                                <a:solidFill>
                                  <a:srgbClr val="0000CC"/>
                                </a:solidFill>
                                <a:latin typeface="Cambria Math" panose="02040503050406030204" pitchFamily="18" charset="0"/>
                              </a:rPr>
                              <m:t>𝜆</m:t>
                            </m:r>
                          </m:e>
                          <m:sub>
                            <m:r>
                              <a:rPr lang="en-US" altLang="zh-CN" sz="2000" i="1">
                                <a:solidFill>
                                  <a:srgbClr val="0000CC"/>
                                </a:solidFill>
                                <a:latin typeface="Cambria Math" panose="02040503050406030204" pitchFamily="18" charset="0"/>
                              </a:rPr>
                              <m:t>𝑞</m:t>
                            </m:r>
                          </m:sub>
                          <m:sup>
                            <m:r>
                              <a:rPr lang="en-US" altLang="zh-CN" sz="2000" i="1">
                                <a:solidFill>
                                  <a:srgbClr val="0000CC"/>
                                </a:solidFill>
                                <a:latin typeface="Cambria Math" panose="02040503050406030204" pitchFamily="18" charset="0"/>
                              </a:rPr>
                              <m:t>𝑎</m:t>
                            </m:r>
                          </m:sup>
                        </m:sSubSup>
                      </m:num>
                      <m:den>
                        <m:r>
                          <a:rPr lang="en-US" altLang="zh-CN" sz="2000" i="1">
                            <a:solidFill>
                              <a:srgbClr val="0000CC"/>
                            </a:solidFill>
                            <a:latin typeface="Cambria Math" panose="02040503050406030204" pitchFamily="18" charset="0"/>
                          </a:rPr>
                          <m:t>2</m:t>
                        </m:r>
                      </m:den>
                    </m:f>
                    <m:f>
                      <m:fPr>
                        <m:ctrlPr>
                          <a:rPr lang="en-US" altLang="zh-CN" sz="2000" i="1">
                            <a:solidFill>
                              <a:srgbClr val="0000CC"/>
                            </a:solidFill>
                            <a:latin typeface="Cambria Math" panose="02040503050406030204" pitchFamily="18" charset="0"/>
                          </a:rPr>
                        </m:ctrlPr>
                      </m:fPr>
                      <m:num>
                        <m:sSubSup>
                          <m:sSubSupPr>
                            <m:ctrlPr>
                              <a:rPr lang="en-US" altLang="zh-CN" sz="2000" i="1">
                                <a:solidFill>
                                  <a:srgbClr val="0000CC"/>
                                </a:solidFill>
                                <a:latin typeface="Cambria Math" panose="02040503050406030204" pitchFamily="18" charset="0"/>
                              </a:rPr>
                            </m:ctrlPr>
                          </m:sSubSupPr>
                          <m:e>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𝜆</m:t>
                                </m:r>
                              </m:e>
                            </m:acc>
                          </m:e>
                          <m:sub>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𝑞</m:t>
                                </m:r>
                              </m:e>
                            </m:acc>
                          </m:sub>
                          <m:sup>
                            <m:r>
                              <a:rPr lang="en-US" altLang="zh-CN" sz="2000" i="1">
                                <a:solidFill>
                                  <a:srgbClr val="0000CC"/>
                                </a:solidFill>
                                <a:latin typeface="Cambria Math" panose="02040503050406030204" pitchFamily="18" charset="0"/>
                              </a:rPr>
                              <m:t>𝑎</m:t>
                            </m:r>
                          </m:sup>
                        </m:sSubSup>
                      </m:num>
                      <m:den>
                        <m:r>
                          <a:rPr lang="en-US" altLang="zh-CN" sz="2000" i="1">
                            <a:solidFill>
                              <a:srgbClr val="0000CC"/>
                            </a:solidFill>
                            <a:latin typeface="Cambria Math" panose="02040503050406030204" pitchFamily="18" charset="0"/>
                          </a:rPr>
                          <m:t>2</m:t>
                        </m:r>
                      </m:den>
                    </m:f>
                  </m:oMath>
                </a14:m>
                <a:r>
                  <a:rPr lang="zh-CN" altLang="en-US" sz="2000" dirty="0">
                    <a:solidFill>
                      <a:srgbClr val="0000CC"/>
                    </a:solidFill>
                  </a:rPr>
                  <a:t> </a:t>
                </a:r>
                <a:r>
                  <a:rPr lang="en-US" altLang="zh-CN" sz="2000" dirty="0">
                    <a:solidFill>
                      <a:srgbClr val="0000CC"/>
                    </a:solidFill>
                  </a:rPr>
                  <a:t>and </a:t>
                </a:r>
                <a14:m>
                  <m:oMath xmlns:m="http://schemas.openxmlformats.org/officeDocument/2006/math">
                    <m:f>
                      <m:fPr>
                        <m:ctrlPr>
                          <a:rPr lang="en-US" altLang="zh-CN" sz="2000" i="1">
                            <a:solidFill>
                              <a:srgbClr val="0000CC"/>
                            </a:solidFill>
                            <a:latin typeface="Cambria Math" panose="02040503050406030204" pitchFamily="18" charset="0"/>
                          </a:rPr>
                        </m:ctrlPr>
                      </m:fPr>
                      <m:num>
                        <m:sSubSup>
                          <m:sSubSupPr>
                            <m:ctrlPr>
                              <a:rPr lang="en-US" altLang="zh-CN" sz="2000" i="1">
                                <a:solidFill>
                                  <a:srgbClr val="0000CC"/>
                                </a:solidFill>
                                <a:latin typeface="Cambria Math" panose="02040503050406030204" pitchFamily="18" charset="0"/>
                              </a:rPr>
                            </m:ctrlPr>
                          </m:sSubSupPr>
                          <m:e>
                            <m:r>
                              <a:rPr lang="en-US" altLang="zh-CN" sz="2000" i="1">
                                <a:solidFill>
                                  <a:srgbClr val="0000CC"/>
                                </a:solidFill>
                                <a:latin typeface="Cambria Math" panose="02040503050406030204" pitchFamily="18" charset="0"/>
                              </a:rPr>
                              <m:t>𝜆</m:t>
                            </m:r>
                          </m:e>
                          <m:sub>
                            <m:r>
                              <a:rPr lang="en-US" altLang="zh-CN" sz="2000" i="1">
                                <a:solidFill>
                                  <a:srgbClr val="0000CC"/>
                                </a:solidFill>
                                <a:latin typeface="Cambria Math" panose="02040503050406030204" pitchFamily="18" charset="0"/>
                              </a:rPr>
                              <m:t>𝑞</m:t>
                            </m:r>
                          </m:sub>
                          <m:sup>
                            <m:r>
                              <a:rPr lang="en-US" altLang="zh-CN" sz="2000" i="1">
                                <a:solidFill>
                                  <a:srgbClr val="0000CC"/>
                                </a:solidFill>
                                <a:latin typeface="Cambria Math" panose="02040503050406030204" pitchFamily="18" charset="0"/>
                              </a:rPr>
                              <m:t>𝑎</m:t>
                            </m:r>
                          </m:sup>
                        </m:sSubSup>
                      </m:num>
                      <m:den>
                        <m:r>
                          <a:rPr lang="en-US" altLang="zh-CN" sz="2000" i="1">
                            <a:solidFill>
                              <a:srgbClr val="0000CC"/>
                            </a:solidFill>
                            <a:latin typeface="Cambria Math" panose="02040503050406030204" pitchFamily="18" charset="0"/>
                          </a:rPr>
                          <m:t>2</m:t>
                        </m:r>
                      </m:den>
                    </m:f>
                    <m:f>
                      <m:fPr>
                        <m:ctrlPr>
                          <a:rPr lang="en-US" altLang="zh-CN" sz="2000" i="1">
                            <a:solidFill>
                              <a:srgbClr val="0000CC"/>
                            </a:solidFill>
                            <a:latin typeface="Cambria Math" panose="02040503050406030204" pitchFamily="18" charset="0"/>
                          </a:rPr>
                        </m:ctrlPr>
                      </m:fPr>
                      <m:num>
                        <m:sSubSup>
                          <m:sSubSupPr>
                            <m:ctrlPr>
                              <a:rPr lang="en-US" altLang="zh-CN" sz="2000" i="1">
                                <a:solidFill>
                                  <a:srgbClr val="0000CC"/>
                                </a:solidFill>
                                <a:latin typeface="Cambria Math" panose="02040503050406030204" pitchFamily="18" charset="0"/>
                              </a:rPr>
                            </m:ctrlPr>
                          </m:sSubSupPr>
                          <m:e>
                            <m:r>
                              <a:rPr lang="en-US" altLang="zh-CN" sz="2000" i="1">
                                <a:solidFill>
                                  <a:srgbClr val="0000CC"/>
                                </a:solidFill>
                                <a:latin typeface="Cambria Math" panose="02040503050406030204" pitchFamily="18" charset="0"/>
                              </a:rPr>
                              <m:t>𝜆</m:t>
                            </m:r>
                          </m:e>
                          <m:sub>
                            <m:r>
                              <a:rPr lang="en-US" altLang="zh-CN" sz="2000" i="1">
                                <a:solidFill>
                                  <a:srgbClr val="0000CC"/>
                                </a:solidFill>
                                <a:latin typeface="Cambria Math" panose="02040503050406030204" pitchFamily="18" charset="0"/>
                              </a:rPr>
                              <m:t>𝑞</m:t>
                            </m:r>
                          </m:sub>
                          <m:sup>
                            <m:r>
                              <a:rPr lang="en-US" altLang="zh-CN" sz="2000" i="1">
                                <a:solidFill>
                                  <a:srgbClr val="0000CC"/>
                                </a:solidFill>
                                <a:latin typeface="Cambria Math" panose="02040503050406030204" pitchFamily="18" charset="0"/>
                              </a:rPr>
                              <m:t>𝑎</m:t>
                            </m:r>
                          </m:sup>
                        </m:sSubSup>
                      </m:num>
                      <m:den>
                        <m:r>
                          <a:rPr lang="en-US" altLang="zh-CN" sz="2000" i="1">
                            <a:solidFill>
                              <a:srgbClr val="0000CC"/>
                            </a:solidFill>
                            <a:latin typeface="Cambria Math" panose="02040503050406030204" pitchFamily="18" charset="0"/>
                          </a:rPr>
                          <m:t>2</m:t>
                        </m:r>
                      </m:den>
                    </m:f>
                  </m:oMath>
                </a14:m>
                <a:r>
                  <a:rPr lang="en-US" altLang="zh-CN" sz="2000" dirty="0">
                    <a:solidFill>
                      <a:srgbClr val="0000CC"/>
                    </a:solidFill>
                  </a:rPr>
                  <a:t> can be calculated for representations of the </a:t>
                </a:r>
                <a14:m>
                  <m:oMath xmlns:m="http://schemas.openxmlformats.org/officeDocument/2006/math">
                    <m:r>
                      <a:rPr lang="en-US" altLang="zh-CN" sz="2000" b="0" i="1" smtClean="0">
                        <a:solidFill>
                          <a:srgbClr val="0000CC"/>
                        </a:solidFill>
                        <a:latin typeface="Cambria Math" panose="02040503050406030204" pitchFamily="18" charset="0"/>
                      </a:rPr>
                      <m:t>𝑞</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𝑞</m:t>
                        </m:r>
                      </m:e>
                    </m:acc>
                  </m:oMath>
                </a14:m>
                <a:r>
                  <a:rPr lang="zh-CN" altLang="en-US" sz="2000" dirty="0">
                    <a:solidFill>
                      <a:srgbClr val="0000CC"/>
                    </a:solidFill>
                  </a:rPr>
                  <a:t> </a:t>
                </a:r>
                <a:r>
                  <a:rPr lang="en-US" altLang="zh-CN" sz="2000" dirty="0">
                    <a:solidFill>
                      <a:srgbClr val="0000CC"/>
                    </a:solidFill>
                  </a:rPr>
                  <a:t>and </a:t>
                </a:r>
                <a14:m>
                  <m:oMath xmlns:m="http://schemas.openxmlformats.org/officeDocument/2006/math">
                    <m:r>
                      <a:rPr lang="en-US" altLang="zh-CN" sz="2000" b="0" i="1" smtClean="0">
                        <a:solidFill>
                          <a:srgbClr val="0000CC"/>
                        </a:solidFill>
                        <a:latin typeface="Cambria Math" panose="02040503050406030204" pitchFamily="18" charset="0"/>
                      </a:rPr>
                      <m:t>𝑞𝑞</m:t>
                    </m:r>
                  </m:oMath>
                </a14:m>
                <a:r>
                  <a:rPr lang="zh-CN" altLang="en-US" sz="2000" dirty="0">
                    <a:solidFill>
                      <a:srgbClr val="0000CC"/>
                    </a:solidFill>
                  </a:rPr>
                  <a:t> </a:t>
                </a:r>
                <a:r>
                  <a:rPr lang="en-US" altLang="zh-CN" sz="2000" dirty="0">
                    <a:solidFill>
                      <a:srgbClr val="0000CC"/>
                    </a:solidFill>
                  </a:rPr>
                  <a:t>systems in the color space, respectively:</a:t>
                </a:r>
              </a:p>
              <a:p>
                <a:endParaRPr lang="en-US" altLang="zh-CN" sz="2000" dirty="0">
                  <a:solidFill>
                    <a:srgbClr val="0000CC"/>
                  </a:solidFill>
                </a:endParaRPr>
              </a:p>
              <a:p>
                <a14:m>
                  <m:oMathPara xmlns:m="http://schemas.openxmlformats.org/officeDocument/2006/math">
                    <m:oMathParaPr>
                      <m:jc m:val="centerGroup"/>
                    </m:oMathParaPr>
                    <m:oMath xmlns:m="http://schemas.openxmlformats.org/officeDocument/2006/math">
                      <m:d>
                        <m:dPr>
                          <m:begChr m:val="{"/>
                          <m:endChr m:val=""/>
                          <m:ctrlPr>
                            <a:rPr lang="en-US" altLang="zh-CN" sz="2000" i="1" smtClean="0">
                              <a:solidFill>
                                <a:srgbClr val="0000CC"/>
                              </a:solidFill>
                              <a:latin typeface="Cambria Math" panose="02040503050406030204" pitchFamily="18" charset="0"/>
                            </a:rPr>
                          </m:ctrlPr>
                        </m:dPr>
                        <m:e>
                          <m:eqArr>
                            <m:eqArrPr>
                              <m:ctrlPr>
                                <a:rPr lang="en-US" altLang="zh-CN" sz="2000" i="1" smtClean="0">
                                  <a:solidFill>
                                    <a:srgbClr val="0000CC"/>
                                  </a:solidFill>
                                  <a:latin typeface="Cambria Math" panose="02040503050406030204" pitchFamily="18" charset="0"/>
                                </a:rPr>
                              </m:ctrlPr>
                            </m:eqArrPr>
                            <m:e>
                              <m:r>
                                <a:rPr lang="en-US" altLang="zh-CN" sz="2000" b="0" i="1" smtClean="0">
                                  <a:solidFill>
                                    <a:srgbClr val="0000CC"/>
                                  </a:solidFill>
                                  <a:latin typeface="Cambria Math" panose="02040503050406030204" pitchFamily="18" charset="0"/>
                                </a:rPr>
                                <m:t>3</m:t>
                              </m:r>
                              <m:r>
                                <a:rPr lang="en-US" altLang="zh-CN" sz="2000" b="0" i="1" smtClean="0">
                                  <a:solidFill>
                                    <a:srgbClr val="0000CC"/>
                                  </a:solidFill>
                                  <a:latin typeface="Cambria Math" panose="02040503050406030204" pitchFamily="18" charset="0"/>
                                </a:rPr>
                                <m:t>⊗</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3</m:t>
                                  </m:r>
                                </m:e>
                              </m:acc>
                              <m:r>
                                <a:rPr lang="en-US" altLang="zh-CN" sz="2000" b="0" i="1" smtClean="0">
                                  <a:solidFill>
                                    <a:srgbClr val="0000CC"/>
                                  </a:solidFill>
                                  <a:latin typeface="Cambria Math" panose="02040503050406030204" pitchFamily="18" charset="0"/>
                                </a:rPr>
                                <m:t>=1+8 </m:t>
                              </m:r>
                            </m:e>
                            <m:e>
                              <m:r>
                                <a:rPr lang="en-US" altLang="zh-CN" sz="2000" b="0" i="1" smtClean="0">
                                  <a:solidFill>
                                    <a:srgbClr val="0000CC"/>
                                  </a:solidFill>
                                  <a:latin typeface="Cambria Math" panose="02040503050406030204" pitchFamily="18" charset="0"/>
                                </a:rPr>
                                <m:t>3⊗3=</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3</m:t>
                                  </m:r>
                                </m:e>
                              </m:acc>
                              <m:r>
                                <a:rPr lang="en-US" altLang="zh-CN" sz="2000" b="0" i="1" smtClean="0">
                                  <a:solidFill>
                                    <a:srgbClr val="0000CC"/>
                                  </a:solidFill>
                                  <a:latin typeface="Cambria Math" panose="02040503050406030204" pitchFamily="18" charset="0"/>
                                </a:rPr>
                                <m:t>+6 </m:t>
                              </m:r>
                            </m:e>
                          </m:eqArr>
                        </m:e>
                      </m:d>
                    </m:oMath>
                  </m:oMathPara>
                </a14:m>
                <a:endParaRPr lang="zh-CN" altLang="en-US" sz="2000" dirty="0">
                  <a:solidFill>
                    <a:srgbClr val="0000CC"/>
                  </a:solidFill>
                </a:endParaRPr>
              </a:p>
            </p:txBody>
          </p:sp>
        </mc:Choice>
        <mc:Fallback>
          <p:sp>
            <p:nvSpPr>
              <p:cNvPr id="12" name="文本框 11"/>
              <p:cNvSpPr txBox="1">
                <a:spLocks noRot="1" noChangeAspect="1" noMove="1" noResize="1" noEditPoints="1" noAdjustHandles="1" noChangeArrowheads="1" noChangeShapeType="1" noTextEdit="1"/>
              </p:cNvSpPr>
              <p:nvPr/>
            </p:nvSpPr>
            <p:spPr>
              <a:xfrm>
                <a:off x="903972" y="481188"/>
                <a:ext cx="9303936" cy="1912575"/>
              </a:xfrm>
              <a:prstGeom prst="rect">
                <a:avLst/>
              </a:prstGeom>
              <a:blipFill>
                <a:blip r:embed="rId3"/>
                <a:stretch>
                  <a:fillRect l="-65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6931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41</a:t>
            </a:fld>
            <a:endParaRPr lang="en-US" altLang="zh-CN">
              <a:solidFill>
                <a:srgbClr val="000000"/>
              </a:solidFill>
            </a:endParaRPr>
          </a:p>
        </p:txBody>
      </p:sp>
      <mc:AlternateContent xmlns:mc="http://schemas.openxmlformats.org/markup-compatibility/2006">
        <mc:Choice xmlns:a14="http://schemas.microsoft.com/office/drawing/2010/main" Requires="a14">
          <p:sp>
            <p:nvSpPr>
              <p:cNvPr id="3" name="文本框 2"/>
              <p:cNvSpPr txBox="1"/>
              <p:nvPr/>
            </p:nvSpPr>
            <p:spPr>
              <a:xfrm>
                <a:off x="903972" y="481188"/>
                <a:ext cx="9303936" cy="2834815"/>
              </a:xfrm>
              <a:prstGeom prst="rect">
                <a:avLst/>
              </a:prstGeom>
              <a:noFill/>
            </p:spPr>
            <p:txBody>
              <a:bodyPr wrap="square" rtlCol="0">
                <a:spAutoFit/>
              </a:bodyPr>
              <a:lstStyle/>
              <a:p>
                <a14:m>
                  <m:oMath xmlns:m="http://schemas.openxmlformats.org/officeDocument/2006/math">
                    <m:r>
                      <a:rPr lang="en-US" altLang="zh-CN" sz="2000" b="0" i="1" smtClean="0">
                        <a:solidFill>
                          <a:srgbClr val="0000CC"/>
                        </a:solidFill>
                        <a:latin typeface="Cambria Math" panose="02040503050406030204" pitchFamily="18" charset="0"/>
                      </a:rPr>
                      <m:t>𝐶</m:t>
                    </m:r>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𝑅</m:t>
                    </m:r>
                    <m:r>
                      <a:rPr lang="en-US" altLang="zh-CN" sz="2000" b="0" i="1" smtClean="0">
                        <a:solidFill>
                          <a:srgbClr val="0000CC"/>
                        </a:solidFill>
                        <a:latin typeface="Cambria Math" panose="02040503050406030204" pitchFamily="18" charset="0"/>
                      </a:rPr>
                      <m:t>)</m:t>
                    </m:r>
                  </m:oMath>
                </a14:m>
                <a:r>
                  <a:rPr lang="en-US" altLang="zh-CN" sz="2000" dirty="0">
                    <a:solidFill>
                      <a:srgbClr val="0000CC"/>
                    </a:solidFill>
                  </a:rPr>
                  <a:t> is the color Casimir of </a:t>
                </a:r>
                <a14:m>
                  <m:oMath xmlns:m="http://schemas.openxmlformats.org/officeDocument/2006/math">
                    <m:r>
                      <a:rPr lang="en-US" altLang="zh-CN" sz="2000" b="0" i="1" smtClean="0">
                        <a:solidFill>
                          <a:srgbClr val="0000CC"/>
                        </a:solidFill>
                        <a:latin typeface="Cambria Math" panose="02040503050406030204" pitchFamily="18" charset="0"/>
                      </a:rPr>
                      <m:t>𝑞𝑞</m:t>
                    </m:r>
                    <m:r>
                      <a:rPr lang="en-US" altLang="zh-CN" sz="2000" b="0" i="1" smtClean="0">
                        <a:solidFill>
                          <a:srgbClr val="0000CC"/>
                        </a:solidFill>
                        <a:latin typeface="Cambria Math" panose="02040503050406030204" pitchFamily="18" charset="0"/>
                      </a:rPr>
                      <m:t> </m:t>
                    </m:r>
                  </m:oMath>
                </a14:m>
                <a:r>
                  <a:rPr lang="en-US" altLang="zh-CN" sz="2000" dirty="0">
                    <a:solidFill>
                      <a:srgbClr val="0000CC"/>
                    </a:solidFill>
                  </a:rPr>
                  <a:t>or </a:t>
                </a:r>
                <a14:m>
                  <m:oMath xmlns:m="http://schemas.openxmlformats.org/officeDocument/2006/math">
                    <m:r>
                      <a:rPr lang="en-US" altLang="zh-CN" sz="2000" b="0" i="1" smtClean="0">
                        <a:solidFill>
                          <a:srgbClr val="0000CC"/>
                        </a:solidFill>
                        <a:latin typeface="Cambria Math" panose="02040503050406030204" pitchFamily="18" charset="0"/>
                      </a:rPr>
                      <m:t>𝑞</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𝑞</m:t>
                        </m:r>
                      </m:e>
                    </m:acc>
                  </m:oMath>
                </a14:m>
                <a:r>
                  <a:rPr lang="en-US" altLang="zh-CN" sz="2000" dirty="0">
                    <a:solidFill>
                      <a:srgbClr val="0000CC"/>
                    </a:solidFill>
                  </a:rPr>
                  <a:t> which are of the SU(3) color representation </a:t>
                </a:r>
                <a14:m>
                  <m:oMath xmlns:m="http://schemas.openxmlformats.org/officeDocument/2006/math">
                    <m:r>
                      <a:rPr lang="en-US" altLang="zh-CN" sz="2000" b="0" i="1" smtClean="0">
                        <a:solidFill>
                          <a:srgbClr val="0000CC"/>
                        </a:solidFill>
                        <a:latin typeface="Cambria Math" panose="02040503050406030204" pitchFamily="18" charset="0"/>
                      </a:rPr>
                      <m:t>𝑅</m:t>
                    </m:r>
                  </m:oMath>
                </a14:m>
                <a:r>
                  <a:rPr lang="en-US" altLang="zh-CN" sz="2000" dirty="0">
                    <a:solidFill>
                      <a:srgbClr val="0000CC"/>
                    </a:solidFill>
                  </a:rPr>
                  <a:t>: </a:t>
                </a:r>
              </a:p>
              <a:p>
                <a:endParaRPr lang="en-US" altLang="zh-CN" sz="2000" dirty="0">
                  <a:solidFill>
                    <a:srgbClr val="0000CC"/>
                  </a:solidFill>
                </a:endParaRPr>
              </a:p>
              <a:p>
                <a14:m>
                  <m:oMathPara xmlns:m="http://schemas.openxmlformats.org/officeDocument/2006/math">
                    <m:oMathParaPr>
                      <m:jc m:val="centerGroup"/>
                    </m:oMathParaPr>
                    <m:oMath xmlns:m="http://schemas.openxmlformats.org/officeDocument/2006/math">
                      <m:d>
                        <m:dPr>
                          <m:begChr m:val="{"/>
                          <m:endChr m:val=""/>
                          <m:ctrlPr>
                            <a:rPr lang="en-US" altLang="zh-CN" sz="2000" i="1" smtClean="0">
                              <a:solidFill>
                                <a:srgbClr val="0000CC"/>
                              </a:solidFill>
                              <a:latin typeface="Cambria Math" panose="02040503050406030204" pitchFamily="18" charset="0"/>
                            </a:rPr>
                          </m:ctrlPr>
                        </m:dPr>
                        <m:e>
                          <m:eqArr>
                            <m:eqArrPr>
                              <m:ctrlPr>
                                <a:rPr lang="en-US" altLang="zh-CN" sz="2000" i="1" smtClean="0">
                                  <a:solidFill>
                                    <a:srgbClr val="0000CC"/>
                                  </a:solidFill>
                                  <a:latin typeface="Cambria Math" panose="02040503050406030204" pitchFamily="18" charset="0"/>
                                </a:rPr>
                              </m:ctrlPr>
                            </m:eqArrPr>
                            <m:e>
                              <m:r>
                                <a:rPr lang="en-US" altLang="zh-CN" sz="2000" b="0" i="1" smtClean="0">
                                  <a:solidFill>
                                    <a:srgbClr val="0000CC"/>
                                  </a:solidFill>
                                  <a:latin typeface="Cambria Math" panose="02040503050406030204" pitchFamily="18" charset="0"/>
                                </a:rPr>
                                <m:t>𝐶</m:t>
                              </m:r>
                              <m:d>
                                <m:dPr>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1</m:t>
                                  </m:r>
                                </m:e>
                              </m:d>
                              <m:r>
                                <a:rPr lang="en-US" altLang="zh-CN" sz="2000" b="0" i="1" smtClean="0">
                                  <a:solidFill>
                                    <a:srgbClr val="0000CC"/>
                                  </a:solidFill>
                                  <a:latin typeface="Cambria Math" panose="02040503050406030204" pitchFamily="18" charset="0"/>
                                </a:rPr>
                                <m:t>=0</m:t>
                              </m:r>
                            </m:e>
                            <m:e>
                              <m:r>
                                <a:rPr lang="en-US" altLang="zh-CN" b="0" i="1" smtClean="0">
                                  <a:solidFill>
                                    <a:srgbClr val="0000CC"/>
                                  </a:solidFill>
                                  <a:latin typeface="Cambria Math" panose="02040503050406030204" pitchFamily="18" charset="0"/>
                                </a:rPr>
                                <m:t>𝐶</m:t>
                              </m:r>
                              <m:d>
                                <m:dPr>
                                  <m:ctrlPr>
                                    <a:rPr lang="en-US" altLang="zh-CN" b="0" i="1" smtClean="0">
                                      <a:solidFill>
                                        <a:srgbClr val="0000CC"/>
                                      </a:solidFill>
                                      <a:latin typeface="Cambria Math" panose="02040503050406030204" pitchFamily="18" charset="0"/>
                                    </a:rPr>
                                  </m:ctrlPr>
                                </m:dPr>
                                <m:e>
                                  <m:r>
                                    <a:rPr lang="en-US" altLang="zh-CN" b="0" i="1" smtClean="0">
                                      <a:solidFill>
                                        <a:srgbClr val="0000CC"/>
                                      </a:solidFill>
                                      <a:latin typeface="Cambria Math" panose="02040503050406030204" pitchFamily="18" charset="0"/>
                                    </a:rPr>
                                    <m:t>8</m:t>
                                  </m:r>
                                </m:e>
                              </m:d>
                              <m:r>
                                <a:rPr lang="en-US" altLang="zh-CN" b="0" i="1" smtClean="0">
                                  <a:solidFill>
                                    <a:srgbClr val="0000CC"/>
                                  </a:solidFill>
                                  <a:latin typeface="Cambria Math" panose="02040503050406030204" pitchFamily="18" charset="0"/>
                                </a:rPr>
                                <m:t>=3</m:t>
                              </m:r>
                            </m:e>
                            <m:e>
                              <m:r>
                                <a:rPr lang="en-US" altLang="zh-CN" b="0" i="1" smtClean="0">
                                  <a:solidFill>
                                    <a:srgbClr val="0000CC"/>
                                  </a:solidFill>
                                  <a:latin typeface="Cambria Math" panose="02040503050406030204" pitchFamily="18" charset="0"/>
                                </a:rPr>
                                <m:t>𝐶</m:t>
                              </m:r>
                              <m:d>
                                <m:dPr>
                                  <m:ctrlPr>
                                    <a:rPr lang="en-US" altLang="zh-CN" b="0" i="1" smtClean="0">
                                      <a:solidFill>
                                        <a:srgbClr val="0000CC"/>
                                      </a:solidFill>
                                      <a:latin typeface="Cambria Math" panose="02040503050406030204" pitchFamily="18" charset="0"/>
                                    </a:rPr>
                                  </m:ctrlPr>
                                </m:dPr>
                                <m:e>
                                  <m:r>
                                    <a:rPr lang="en-US" altLang="zh-CN" b="0" i="1" smtClean="0">
                                      <a:solidFill>
                                        <a:srgbClr val="0000CC"/>
                                      </a:solidFill>
                                      <a:latin typeface="Cambria Math" panose="02040503050406030204" pitchFamily="18" charset="0"/>
                                    </a:rPr>
                                    <m:t>3</m:t>
                                  </m:r>
                                </m:e>
                              </m:d>
                              <m:r>
                                <a:rPr lang="en-US" altLang="zh-CN" b="0" i="1" smtClean="0">
                                  <a:solidFill>
                                    <a:srgbClr val="0000CC"/>
                                  </a:solidFill>
                                  <a:latin typeface="Cambria Math" panose="02040503050406030204" pitchFamily="18" charset="0"/>
                                </a:rPr>
                                <m:t>=</m:t>
                              </m:r>
                              <m:r>
                                <a:rPr lang="en-US" altLang="zh-CN" b="0" i="1" smtClean="0">
                                  <a:solidFill>
                                    <a:srgbClr val="0000CC"/>
                                  </a:solidFill>
                                  <a:latin typeface="Cambria Math" panose="02040503050406030204" pitchFamily="18" charset="0"/>
                                </a:rPr>
                                <m:t>𝐶</m:t>
                              </m:r>
                              <m:d>
                                <m:dPr>
                                  <m:ctrlPr>
                                    <a:rPr lang="en-US" altLang="zh-CN" b="0" i="1" smtClean="0">
                                      <a:solidFill>
                                        <a:srgbClr val="0000CC"/>
                                      </a:solidFill>
                                      <a:latin typeface="Cambria Math" panose="02040503050406030204" pitchFamily="18" charset="0"/>
                                    </a:rPr>
                                  </m:ctrlPr>
                                </m:dPr>
                                <m:e>
                                  <m:acc>
                                    <m:accPr>
                                      <m:chr m:val="̅"/>
                                      <m:ctrlPr>
                                        <a:rPr lang="en-US" altLang="zh-CN" b="0" i="1" smtClean="0">
                                          <a:solidFill>
                                            <a:srgbClr val="0000CC"/>
                                          </a:solidFill>
                                          <a:latin typeface="Cambria Math" panose="02040503050406030204" pitchFamily="18" charset="0"/>
                                        </a:rPr>
                                      </m:ctrlPr>
                                    </m:accPr>
                                    <m:e>
                                      <m:r>
                                        <a:rPr lang="en-US" altLang="zh-CN" b="0" i="1" smtClean="0">
                                          <a:solidFill>
                                            <a:srgbClr val="0000CC"/>
                                          </a:solidFill>
                                          <a:latin typeface="Cambria Math" panose="02040503050406030204" pitchFamily="18" charset="0"/>
                                        </a:rPr>
                                        <m:t>3</m:t>
                                      </m:r>
                                    </m:e>
                                  </m:acc>
                                </m:e>
                              </m:d>
                              <m:r>
                                <a:rPr lang="en-US" altLang="zh-CN" b="0" i="1" smtClean="0">
                                  <a:solidFill>
                                    <a:srgbClr val="0000CC"/>
                                  </a:solidFill>
                                  <a:latin typeface="Cambria Math" panose="02040503050406030204" pitchFamily="18" charset="0"/>
                                </a:rPr>
                                <m:t>=</m:t>
                              </m:r>
                              <m:f>
                                <m:fPr>
                                  <m:ctrlPr>
                                    <a:rPr lang="en-US" altLang="zh-CN" b="0" i="1" smtClean="0">
                                      <a:solidFill>
                                        <a:srgbClr val="0000CC"/>
                                      </a:solidFill>
                                      <a:latin typeface="Cambria Math" panose="02040503050406030204" pitchFamily="18" charset="0"/>
                                    </a:rPr>
                                  </m:ctrlPr>
                                </m:fPr>
                                <m:num>
                                  <m:r>
                                    <a:rPr lang="en-US" altLang="zh-CN" b="0" i="1" smtClean="0">
                                      <a:solidFill>
                                        <a:srgbClr val="0000CC"/>
                                      </a:solidFill>
                                      <a:latin typeface="Cambria Math" panose="02040503050406030204" pitchFamily="18" charset="0"/>
                                    </a:rPr>
                                    <m:t>4</m:t>
                                  </m:r>
                                </m:num>
                                <m:den>
                                  <m:r>
                                    <a:rPr lang="en-US" altLang="zh-CN" b="0" i="1" smtClean="0">
                                      <a:solidFill>
                                        <a:srgbClr val="0000CC"/>
                                      </a:solidFill>
                                      <a:latin typeface="Cambria Math" panose="02040503050406030204" pitchFamily="18" charset="0"/>
                                    </a:rPr>
                                    <m:t>3</m:t>
                                  </m:r>
                                </m:den>
                              </m:f>
                            </m:e>
                            <m:e>
                              <m:r>
                                <a:rPr lang="en-US" altLang="zh-CN" b="0" i="1" smtClean="0">
                                  <a:solidFill>
                                    <a:srgbClr val="0000CC"/>
                                  </a:solidFill>
                                  <a:latin typeface="Cambria Math" panose="02040503050406030204" pitchFamily="18" charset="0"/>
                                </a:rPr>
                                <m:t>𝐶</m:t>
                              </m:r>
                              <m:d>
                                <m:dPr>
                                  <m:ctrlPr>
                                    <a:rPr lang="en-US" altLang="zh-CN" b="0" i="1" smtClean="0">
                                      <a:solidFill>
                                        <a:srgbClr val="0000CC"/>
                                      </a:solidFill>
                                      <a:latin typeface="Cambria Math" panose="02040503050406030204" pitchFamily="18" charset="0"/>
                                    </a:rPr>
                                  </m:ctrlPr>
                                </m:dPr>
                                <m:e>
                                  <m:r>
                                    <a:rPr lang="en-US" altLang="zh-CN" b="0" i="1" smtClean="0">
                                      <a:solidFill>
                                        <a:srgbClr val="0000CC"/>
                                      </a:solidFill>
                                      <a:latin typeface="Cambria Math" panose="02040503050406030204" pitchFamily="18" charset="0"/>
                                    </a:rPr>
                                    <m:t>6</m:t>
                                  </m:r>
                                </m:e>
                              </m:d>
                              <m:r>
                                <a:rPr lang="en-US" altLang="zh-CN" b="0" i="1" smtClean="0">
                                  <a:solidFill>
                                    <a:srgbClr val="0000CC"/>
                                  </a:solidFill>
                                  <a:latin typeface="Cambria Math" panose="02040503050406030204" pitchFamily="18" charset="0"/>
                                </a:rPr>
                                <m:t>=</m:t>
                              </m:r>
                              <m:f>
                                <m:fPr>
                                  <m:ctrlPr>
                                    <a:rPr lang="en-US" altLang="zh-CN" b="0" i="1" smtClean="0">
                                      <a:solidFill>
                                        <a:srgbClr val="0000CC"/>
                                      </a:solidFill>
                                      <a:latin typeface="Cambria Math" panose="02040503050406030204" pitchFamily="18" charset="0"/>
                                    </a:rPr>
                                  </m:ctrlPr>
                                </m:fPr>
                                <m:num>
                                  <m:r>
                                    <a:rPr lang="en-US" altLang="zh-CN" b="0" i="1" smtClean="0">
                                      <a:solidFill>
                                        <a:srgbClr val="0000CC"/>
                                      </a:solidFill>
                                      <a:latin typeface="Cambria Math" panose="02040503050406030204" pitchFamily="18" charset="0"/>
                                    </a:rPr>
                                    <m:t>10</m:t>
                                  </m:r>
                                </m:num>
                                <m:den>
                                  <m:r>
                                    <a:rPr lang="en-US" altLang="zh-CN" b="0" i="1" smtClean="0">
                                      <a:solidFill>
                                        <a:srgbClr val="0000CC"/>
                                      </a:solidFill>
                                      <a:latin typeface="Cambria Math" panose="02040503050406030204" pitchFamily="18" charset="0"/>
                                    </a:rPr>
                                    <m:t>3</m:t>
                                  </m:r>
                                </m:den>
                              </m:f>
                            </m:e>
                          </m:eqArr>
                        </m:e>
                      </m:d>
                    </m:oMath>
                  </m:oMathPara>
                </a14:m>
                <a:endParaRPr lang="zh-CN" altLang="en-US" sz="2000" dirty="0">
                  <a:solidFill>
                    <a:srgbClr val="0000CC"/>
                  </a:solidFill>
                </a:endParaRPr>
              </a:p>
            </p:txBody>
          </p:sp>
        </mc:Choice>
        <mc:Fallback>
          <p:sp>
            <p:nvSpPr>
              <p:cNvPr id="3" name="文本框 2"/>
              <p:cNvSpPr txBox="1">
                <a:spLocks noRot="1" noChangeAspect="1" noMove="1" noResize="1" noEditPoints="1" noAdjustHandles="1" noChangeArrowheads="1" noChangeShapeType="1" noTextEdit="1"/>
              </p:cNvSpPr>
              <p:nvPr/>
            </p:nvSpPr>
            <p:spPr>
              <a:xfrm>
                <a:off x="903972" y="481188"/>
                <a:ext cx="9303936" cy="2834815"/>
              </a:xfrm>
              <a:prstGeom prst="rect">
                <a:avLst/>
              </a:prstGeom>
              <a:blipFill>
                <a:blip r:embed="rId2"/>
                <a:stretch>
                  <a:fillRect t="-1075"/>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0" name="文本框 9"/>
              <p:cNvSpPr txBox="1"/>
              <p:nvPr/>
            </p:nvSpPr>
            <p:spPr>
              <a:xfrm>
                <a:off x="903972" y="3338995"/>
                <a:ext cx="8000340" cy="3018647"/>
              </a:xfrm>
              <a:prstGeom prst="rect">
                <a:avLst/>
              </a:prstGeom>
              <a:noFill/>
            </p:spPr>
            <p:txBody>
              <a:bodyPr wrap="square" rtlCol="0">
                <a:spAutoFit/>
              </a:bodyPr>
              <a:lstStyle/>
              <a:p>
                <a:r>
                  <a:rPr lang="en-US" altLang="zh-CN" sz="2000" dirty="0">
                    <a:solidFill>
                      <a:srgbClr val="0000CC"/>
                    </a:solidFill>
                  </a:rPr>
                  <a:t>The potential strengths for different color states can be worked out:</a:t>
                </a:r>
              </a:p>
              <a:p>
                <a:endParaRPr lang="en-US" altLang="zh-CN" sz="2000" dirty="0">
                  <a:solidFill>
                    <a:srgbClr val="0000CC"/>
                  </a:solidFill>
                </a:endParaRPr>
              </a:p>
              <a:p>
                <a14:m>
                  <m:oMathPara xmlns:m="http://schemas.openxmlformats.org/officeDocument/2006/math">
                    <m:oMathParaPr>
                      <m:jc m:val="centerGroup"/>
                    </m:oMathParaPr>
                    <m:oMath xmlns:m="http://schemas.openxmlformats.org/officeDocument/2006/math">
                      <m:d>
                        <m:dPr>
                          <m:begChr m:val="〈"/>
                          <m:endChr m:val="〉"/>
                          <m:ctrlPr>
                            <a:rPr lang="en-US" altLang="zh-CN" sz="2000" b="0" i="1" smtClean="0">
                              <a:solidFill>
                                <a:srgbClr val="0000CC"/>
                              </a:solidFill>
                              <a:latin typeface="Cambria Math" panose="02040503050406030204" pitchFamily="18" charset="0"/>
                            </a:rPr>
                          </m:ctrlPr>
                        </m:dPr>
                        <m:e>
                          <m:sSub>
                            <m:sSubPr>
                              <m:ctrlPr>
                                <a:rPr lang="en-US" altLang="zh-CN" sz="2000" b="0" i="1" smtClean="0">
                                  <a:solidFill>
                                    <a:srgbClr val="0000CC"/>
                                  </a:solidFill>
                                  <a:latin typeface="Cambria Math" panose="02040503050406030204" pitchFamily="18" charset="0"/>
                                </a:rPr>
                              </m:ctrlPr>
                            </m:sSubPr>
                            <m:e>
                              <m:d>
                                <m:dPr>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𝑞</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𝑞</m:t>
                                      </m:r>
                                    </m:e>
                                  </m:acc>
                                </m:e>
                              </m:d>
                            </m:e>
                            <m:sub>
                              <m:r>
                                <a:rPr lang="en-US" altLang="zh-CN" sz="2000" b="0" i="1" smtClean="0">
                                  <a:solidFill>
                                    <a:srgbClr val="0000CC"/>
                                  </a:solidFill>
                                  <a:latin typeface="Cambria Math" panose="02040503050406030204" pitchFamily="18" charset="0"/>
                                </a:rPr>
                                <m:t>1</m:t>
                              </m:r>
                            </m:sub>
                          </m:sSub>
                          <m:d>
                            <m:dPr>
                              <m:begChr m:val="|"/>
                              <m:endChr m:val="|"/>
                              <m:ctrlPr>
                                <a:rPr lang="en-US" altLang="zh-CN" sz="2000" b="0" i="1" smtClean="0">
                                  <a:solidFill>
                                    <a:srgbClr val="0000CC"/>
                                  </a:solidFill>
                                  <a:latin typeface="Cambria Math" panose="02040503050406030204" pitchFamily="18" charset="0"/>
                                </a:rPr>
                              </m:ctrlPr>
                            </m:d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𝑉</m:t>
                                  </m:r>
                                </m:e>
                              </m:acc>
                            </m:e>
                          </m:d>
                          <m:sSub>
                            <m:sSubPr>
                              <m:ctrlPr>
                                <a:rPr lang="en-US" altLang="zh-CN" sz="2000" b="0" i="1" smtClean="0">
                                  <a:solidFill>
                                    <a:srgbClr val="0000CC"/>
                                  </a:solidFill>
                                  <a:latin typeface="Cambria Math" panose="02040503050406030204" pitchFamily="18" charset="0"/>
                                </a:rPr>
                              </m:ctrlPr>
                            </m:sSubPr>
                            <m:e>
                              <m:d>
                                <m:dPr>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𝑞</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𝑞</m:t>
                                      </m:r>
                                    </m:e>
                                  </m:acc>
                                </m:e>
                              </m:d>
                            </m:e>
                            <m:sub>
                              <m:r>
                                <a:rPr lang="en-US" altLang="zh-CN" sz="2000" b="0" i="1" smtClean="0">
                                  <a:solidFill>
                                    <a:srgbClr val="0000CC"/>
                                  </a:solidFill>
                                  <a:latin typeface="Cambria Math" panose="02040503050406030204" pitchFamily="18" charset="0"/>
                                </a:rPr>
                                <m:t>1</m:t>
                              </m:r>
                            </m:sub>
                          </m:sSub>
                        </m:e>
                      </m:d>
                      <m:r>
                        <a:rPr lang="en-US" altLang="zh-CN" sz="2000" b="0" i="1" smtClean="0">
                          <a:solidFill>
                            <a:srgbClr val="0000CC"/>
                          </a:solidFill>
                          <a:latin typeface="Cambria Math" panose="02040503050406030204" pitchFamily="18" charset="0"/>
                        </a:rPr>
                        <m:t>=−</m:t>
                      </m:r>
                      <m:f>
                        <m:fPr>
                          <m:ctrlPr>
                            <a:rPr lang="en-US" altLang="zh-CN" sz="2000" b="0" i="1" smtClean="0">
                              <a:solidFill>
                                <a:srgbClr val="0000CC"/>
                              </a:solidFill>
                              <a:latin typeface="Cambria Math" panose="02040503050406030204" pitchFamily="18" charset="0"/>
                            </a:rPr>
                          </m:ctrlPr>
                        </m:fPr>
                        <m:num>
                          <m:r>
                            <a:rPr lang="en-US" altLang="zh-CN" sz="2000" b="0" i="1" smtClean="0">
                              <a:solidFill>
                                <a:srgbClr val="0000CC"/>
                              </a:solidFill>
                              <a:latin typeface="Cambria Math" panose="02040503050406030204" pitchFamily="18" charset="0"/>
                            </a:rPr>
                            <m:t>4</m:t>
                          </m:r>
                        </m:num>
                        <m:den>
                          <m:r>
                            <a:rPr lang="en-US" altLang="zh-CN" sz="2000" b="0" i="1" smtClean="0">
                              <a:solidFill>
                                <a:srgbClr val="0000CC"/>
                              </a:solidFill>
                              <a:latin typeface="Cambria Math" panose="02040503050406030204" pitchFamily="18" charset="0"/>
                            </a:rPr>
                            <m:t>3</m:t>
                          </m:r>
                        </m:den>
                      </m:f>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𝑉</m:t>
                          </m:r>
                        </m:e>
                        <m:sub>
                          <m:r>
                            <a:rPr lang="en-US" altLang="zh-CN" sz="2000" b="0" i="1" smtClean="0">
                              <a:solidFill>
                                <a:srgbClr val="0000CC"/>
                              </a:solidFill>
                              <a:latin typeface="Cambria Math" panose="02040503050406030204" pitchFamily="18" charset="0"/>
                            </a:rPr>
                            <m:t>0</m:t>
                          </m:r>
                        </m:sub>
                      </m:sSub>
                    </m:oMath>
                  </m:oMathPara>
                </a14:m>
                <a:endParaRPr lang="en-US" altLang="zh-CN" sz="2000" b="0" dirty="0">
                  <a:solidFill>
                    <a:srgbClr val="0000CC"/>
                  </a:solidFill>
                </a:endParaRPr>
              </a:p>
              <a:p>
                <a14:m>
                  <m:oMathPara xmlns:m="http://schemas.openxmlformats.org/officeDocument/2006/math">
                    <m:oMathParaPr>
                      <m:jc m:val="centerGroup"/>
                    </m:oMathParaPr>
                    <m:oMath xmlns:m="http://schemas.openxmlformats.org/officeDocument/2006/math">
                      <m:d>
                        <m:dPr>
                          <m:begChr m:val="〈"/>
                          <m:endChr m:val="〉"/>
                          <m:ctrlPr>
                            <a:rPr lang="en-US" altLang="zh-CN" sz="2000" i="1">
                              <a:solidFill>
                                <a:srgbClr val="0000CC"/>
                              </a:solidFill>
                              <a:latin typeface="Cambria Math" panose="02040503050406030204" pitchFamily="18" charset="0"/>
                            </a:rPr>
                          </m:ctrlPr>
                        </m:dPr>
                        <m:e>
                          <m:sSub>
                            <m:sSubPr>
                              <m:ctrlPr>
                                <a:rPr lang="en-US" altLang="zh-CN" sz="2000" i="1">
                                  <a:solidFill>
                                    <a:srgbClr val="0000CC"/>
                                  </a:solidFill>
                                  <a:latin typeface="Cambria Math" panose="02040503050406030204" pitchFamily="18" charset="0"/>
                                </a:rPr>
                              </m:ctrlPr>
                            </m:sSubPr>
                            <m:e>
                              <m:d>
                                <m:dPr>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𝑞</m:t>
                                  </m:r>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𝑞</m:t>
                                      </m:r>
                                    </m:e>
                                  </m:acc>
                                </m:e>
                              </m:d>
                            </m:e>
                            <m:sub>
                              <m:r>
                                <a:rPr lang="en-US" altLang="zh-CN" sz="2000" b="0" i="1" smtClean="0">
                                  <a:solidFill>
                                    <a:srgbClr val="0000CC"/>
                                  </a:solidFill>
                                  <a:latin typeface="Cambria Math" panose="02040503050406030204" pitchFamily="18" charset="0"/>
                                </a:rPr>
                                <m:t>8</m:t>
                              </m:r>
                            </m:sub>
                          </m:sSub>
                          <m:d>
                            <m:dPr>
                              <m:begChr m:val="|"/>
                              <m:endChr m:val="|"/>
                              <m:ctrlPr>
                                <a:rPr lang="en-US" altLang="zh-CN" sz="2000" i="1">
                                  <a:solidFill>
                                    <a:srgbClr val="0000CC"/>
                                  </a:solidFill>
                                  <a:latin typeface="Cambria Math" panose="02040503050406030204" pitchFamily="18" charset="0"/>
                                </a:rPr>
                              </m:ctrlPr>
                            </m:dPr>
                            <m:e>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𝑉</m:t>
                                  </m:r>
                                </m:e>
                              </m:acc>
                            </m:e>
                          </m:d>
                          <m:sSub>
                            <m:sSubPr>
                              <m:ctrlPr>
                                <a:rPr lang="en-US" altLang="zh-CN" sz="2000" i="1">
                                  <a:solidFill>
                                    <a:srgbClr val="0000CC"/>
                                  </a:solidFill>
                                  <a:latin typeface="Cambria Math" panose="02040503050406030204" pitchFamily="18" charset="0"/>
                                </a:rPr>
                              </m:ctrlPr>
                            </m:sSubPr>
                            <m:e>
                              <m:d>
                                <m:dPr>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𝑞</m:t>
                                  </m:r>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𝑞</m:t>
                                      </m:r>
                                    </m:e>
                                  </m:acc>
                                </m:e>
                              </m:d>
                            </m:e>
                            <m:sub>
                              <m:r>
                                <a:rPr lang="en-US" altLang="zh-CN" sz="2000" b="0" i="1" smtClean="0">
                                  <a:solidFill>
                                    <a:srgbClr val="0000CC"/>
                                  </a:solidFill>
                                  <a:latin typeface="Cambria Math" panose="02040503050406030204" pitchFamily="18" charset="0"/>
                                </a:rPr>
                                <m:t>8</m:t>
                              </m:r>
                            </m:sub>
                          </m:sSub>
                        </m:e>
                      </m:d>
                      <m:r>
                        <a:rPr lang="en-US" altLang="zh-CN" sz="2000" i="1">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m:t>
                      </m:r>
                      <m:f>
                        <m:fPr>
                          <m:ctrlPr>
                            <a:rPr lang="en-US" altLang="zh-CN" sz="2000" i="1">
                              <a:solidFill>
                                <a:srgbClr val="0000CC"/>
                              </a:solidFill>
                              <a:latin typeface="Cambria Math" panose="02040503050406030204" pitchFamily="18" charset="0"/>
                            </a:rPr>
                          </m:ctrlPr>
                        </m:fPr>
                        <m:num>
                          <m:r>
                            <a:rPr lang="en-US" altLang="zh-CN" sz="2000" b="0" i="1" smtClean="0">
                              <a:solidFill>
                                <a:srgbClr val="0000CC"/>
                              </a:solidFill>
                              <a:latin typeface="Cambria Math" panose="02040503050406030204" pitchFamily="18" charset="0"/>
                            </a:rPr>
                            <m:t>1</m:t>
                          </m:r>
                        </m:num>
                        <m:den>
                          <m:r>
                            <a:rPr lang="en-US" altLang="zh-CN" sz="2000" b="0" i="1" smtClean="0">
                              <a:solidFill>
                                <a:srgbClr val="0000CC"/>
                              </a:solidFill>
                              <a:latin typeface="Cambria Math" panose="02040503050406030204" pitchFamily="18" charset="0"/>
                            </a:rPr>
                            <m:t>6</m:t>
                          </m:r>
                        </m:den>
                      </m:f>
                      <m:sSub>
                        <m:sSubPr>
                          <m:ctrlPr>
                            <a:rPr lang="en-US" altLang="zh-CN" sz="2000" i="1">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𝑉</m:t>
                          </m:r>
                        </m:e>
                        <m:sub>
                          <m:r>
                            <a:rPr lang="en-US" altLang="zh-CN" sz="2000" i="1">
                              <a:solidFill>
                                <a:srgbClr val="0000CC"/>
                              </a:solidFill>
                              <a:latin typeface="Cambria Math" panose="02040503050406030204" pitchFamily="18" charset="0"/>
                            </a:rPr>
                            <m:t>0</m:t>
                          </m:r>
                        </m:sub>
                      </m:sSub>
                    </m:oMath>
                  </m:oMathPara>
                </a14:m>
                <a:endParaRPr lang="en-US" altLang="zh-CN" sz="2000" dirty="0">
                  <a:solidFill>
                    <a:srgbClr val="0000CC"/>
                  </a:solidFill>
                </a:endParaRPr>
              </a:p>
              <a:p>
                <a14:m>
                  <m:oMathPara xmlns:m="http://schemas.openxmlformats.org/officeDocument/2006/math">
                    <m:oMathParaPr>
                      <m:jc m:val="centerGroup"/>
                    </m:oMathParaPr>
                    <m:oMath xmlns:m="http://schemas.openxmlformats.org/officeDocument/2006/math">
                      <m:d>
                        <m:dPr>
                          <m:begChr m:val="〈"/>
                          <m:endChr m:val="〉"/>
                          <m:ctrlPr>
                            <a:rPr lang="en-US" altLang="zh-CN" sz="2000" i="1">
                              <a:solidFill>
                                <a:srgbClr val="0000CC"/>
                              </a:solidFill>
                              <a:latin typeface="Cambria Math" panose="02040503050406030204" pitchFamily="18" charset="0"/>
                            </a:rPr>
                          </m:ctrlPr>
                        </m:dPr>
                        <m:e>
                          <m:sSub>
                            <m:sSubPr>
                              <m:ctrlPr>
                                <a:rPr lang="en-US" altLang="zh-CN" sz="2000" i="1">
                                  <a:solidFill>
                                    <a:srgbClr val="0000CC"/>
                                  </a:solidFill>
                                  <a:latin typeface="Cambria Math" panose="02040503050406030204" pitchFamily="18" charset="0"/>
                                </a:rPr>
                              </m:ctrlPr>
                            </m:sSubPr>
                            <m:e>
                              <m:d>
                                <m:dPr>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𝑞</m:t>
                                  </m:r>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𝑞</m:t>
                                      </m:r>
                                    </m:e>
                                  </m:acc>
                                </m:e>
                              </m:d>
                            </m:e>
                            <m:sub>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3</m:t>
                                  </m:r>
                                </m:e>
                              </m:acc>
                            </m:sub>
                          </m:sSub>
                          <m:d>
                            <m:dPr>
                              <m:begChr m:val="|"/>
                              <m:endChr m:val="|"/>
                              <m:ctrlPr>
                                <a:rPr lang="en-US" altLang="zh-CN" sz="2000" i="1">
                                  <a:solidFill>
                                    <a:srgbClr val="0000CC"/>
                                  </a:solidFill>
                                  <a:latin typeface="Cambria Math" panose="02040503050406030204" pitchFamily="18" charset="0"/>
                                </a:rPr>
                              </m:ctrlPr>
                            </m:dPr>
                            <m:e>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𝑉</m:t>
                                  </m:r>
                                </m:e>
                              </m:acc>
                            </m:e>
                          </m:d>
                          <m:sSub>
                            <m:sSubPr>
                              <m:ctrlPr>
                                <a:rPr lang="en-US" altLang="zh-CN" sz="2000" i="1">
                                  <a:solidFill>
                                    <a:srgbClr val="0000CC"/>
                                  </a:solidFill>
                                  <a:latin typeface="Cambria Math" panose="02040503050406030204" pitchFamily="18" charset="0"/>
                                </a:rPr>
                              </m:ctrlPr>
                            </m:sSubPr>
                            <m:e>
                              <m:d>
                                <m:dPr>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𝑞</m:t>
                                  </m:r>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𝑞</m:t>
                                      </m:r>
                                    </m:e>
                                  </m:acc>
                                </m:e>
                              </m:d>
                            </m:e>
                            <m:sub>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3</m:t>
                                  </m:r>
                                </m:e>
                              </m:acc>
                            </m:sub>
                          </m:sSub>
                        </m:e>
                      </m:d>
                      <m:r>
                        <a:rPr lang="en-US" altLang="zh-CN" sz="2000" i="1">
                          <a:solidFill>
                            <a:srgbClr val="0000CC"/>
                          </a:solidFill>
                          <a:latin typeface="Cambria Math" panose="02040503050406030204" pitchFamily="18" charset="0"/>
                        </a:rPr>
                        <m:t>=−</m:t>
                      </m:r>
                      <m:f>
                        <m:fPr>
                          <m:ctrlPr>
                            <a:rPr lang="en-US" altLang="zh-CN" sz="2000" i="1">
                              <a:solidFill>
                                <a:srgbClr val="0000CC"/>
                              </a:solidFill>
                              <a:latin typeface="Cambria Math" panose="02040503050406030204" pitchFamily="18" charset="0"/>
                            </a:rPr>
                          </m:ctrlPr>
                        </m:fPr>
                        <m:num>
                          <m:r>
                            <a:rPr lang="en-US" altLang="zh-CN" sz="2000" b="0" i="1" smtClean="0">
                              <a:solidFill>
                                <a:srgbClr val="0000CC"/>
                              </a:solidFill>
                              <a:latin typeface="Cambria Math" panose="02040503050406030204" pitchFamily="18" charset="0"/>
                            </a:rPr>
                            <m:t>2</m:t>
                          </m:r>
                        </m:num>
                        <m:den>
                          <m:r>
                            <a:rPr lang="en-US" altLang="zh-CN" sz="2000" i="1">
                              <a:solidFill>
                                <a:srgbClr val="0000CC"/>
                              </a:solidFill>
                              <a:latin typeface="Cambria Math" panose="02040503050406030204" pitchFamily="18" charset="0"/>
                            </a:rPr>
                            <m:t>3</m:t>
                          </m:r>
                        </m:den>
                      </m:f>
                      <m:sSub>
                        <m:sSubPr>
                          <m:ctrlPr>
                            <a:rPr lang="en-US" altLang="zh-CN" sz="2000" i="1">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𝑉</m:t>
                          </m:r>
                        </m:e>
                        <m:sub>
                          <m:r>
                            <a:rPr lang="en-US" altLang="zh-CN" sz="2000" i="1">
                              <a:solidFill>
                                <a:srgbClr val="0000CC"/>
                              </a:solidFill>
                              <a:latin typeface="Cambria Math" panose="02040503050406030204" pitchFamily="18" charset="0"/>
                            </a:rPr>
                            <m:t>0</m:t>
                          </m:r>
                        </m:sub>
                      </m:sSub>
                    </m:oMath>
                  </m:oMathPara>
                </a14:m>
                <a:endParaRPr lang="en-US" altLang="zh-CN" sz="2000" dirty="0"/>
              </a:p>
              <a:p>
                <a14:m>
                  <m:oMathPara xmlns:m="http://schemas.openxmlformats.org/officeDocument/2006/math">
                    <m:oMathParaPr>
                      <m:jc m:val="centerGroup"/>
                    </m:oMathParaPr>
                    <m:oMath xmlns:m="http://schemas.openxmlformats.org/officeDocument/2006/math">
                      <m:d>
                        <m:dPr>
                          <m:begChr m:val="〈"/>
                          <m:endChr m:val="〉"/>
                          <m:ctrlPr>
                            <a:rPr lang="en-US" altLang="zh-CN" sz="2000" i="1">
                              <a:solidFill>
                                <a:srgbClr val="0000CC"/>
                              </a:solidFill>
                              <a:latin typeface="Cambria Math" panose="02040503050406030204" pitchFamily="18" charset="0"/>
                            </a:rPr>
                          </m:ctrlPr>
                        </m:dPr>
                        <m:e>
                          <m:sSub>
                            <m:sSubPr>
                              <m:ctrlPr>
                                <a:rPr lang="en-US" altLang="zh-CN" sz="2000" i="1">
                                  <a:solidFill>
                                    <a:srgbClr val="0000CC"/>
                                  </a:solidFill>
                                  <a:latin typeface="Cambria Math" panose="02040503050406030204" pitchFamily="18" charset="0"/>
                                </a:rPr>
                              </m:ctrlPr>
                            </m:sSubPr>
                            <m:e>
                              <m:d>
                                <m:dPr>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𝑞</m:t>
                                  </m:r>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𝑞</m:t>
                                      </m:r>
                                    </m:e>
                                  </m:acc>
                                </m:e>
                              </m:d>
                            </m:e>
                            <m:sub>
                              <m:r>
                                <a:rPr lang="en-US" altLang="zh-CN" sz="2000" b="0" i="1" smtClean="0">
                                  <a:solidFill>
                                    <a:srgbClr val="0000CC"/>
                                  </a:solidFill>
                                  <a:latin typeface="Cambria Math" panose="02040503050406030204" pitchFamily="18" charset="0"/>
                                </a:rPr>
                                <m:t>6</m:t>
                              </m:r>
                            </m:sub>
                          </m:sSub>
                          <m:d>
                            <m:dPr>
                              <m:begChr m:val="|"/>
                              <m:endChr m:val="|"/>
                              <m:ctrlPr>
                                <a:rPr lang="en-US" altLang="zh-CN" sz="2000" i="1">
                                  <a:solidFill>
                                    <a:srgbClr val="0000CC"/>
                                  </a:solidFill>
                                  <a:latin typeface="Cambria Math" panose="02040503050406030204" pitchFamily="18" charset="0"/>
                                </a:rPr>
                              </m:ctrlPr>
                            </m:dPr>
                            <m:e>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𝑉</m:t>
                                  </m:r>
                                </m:e>
                              </m:acc>
                            </m:e>
                          </m:d>
                          <m:sSub>
                            <m:sSubPr>
                              <m:ctrlPr>
                                <a:rPr lang="en-US" altLang="zh-CN" sz="2000" i="1">
                                  <a:solidFill>
                                    <a:srgbClr val="0000CC"/>
                                  </a:solidFill>
                                  <a:latin typeface="Cambria Math" panose="02040503050406030204" pitchFamily="18" charset="0"/>
                                </a:rPr>
                              </m:ctrlPr>
                            </m:sSubPr>
                            <m:e>
                              <m:d>
                                <m:dPr>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𝑞</m:t>
                                  </m:r>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𝑞</m:t>
                                      </m:r>
                                    </m:e>
                                  </m:acc>
                                </m:e>
                              </m:d>
                            </m:e>
                            <m:sub>
                              <m:r>
                                <a:rPr lang="en-US" altLang="zh-CN" sz="2000" b="0" i="1" smtClean="0">
                                  <a:solidFill>
                                    <a:srgbClr val="0000CC"/>
                                  </a:solidFill>
                                  <a:latin typeface="Cambria Math" panose="02040503050406030204" pitchFamily="18" charset="0"/>
                                </a:rPr>
                                <m:t>6</m:t>
                              </m:r>
                            </m:sub>
                          </m:sSub>
                        </m:e>
                      </m:d>
                      <m:r>
                        <a:rPr lang="en-US" altLang="zh-CN" sz="2000" i="1">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m:t>
                      </m:r>
                      <m:f>
                        <m:fPr>
                          <m:ctrlPr>
                            <a:rPr lang="en-US" altLang="zh-CN" sz="2000" i="1">
                              <a:solidFill>
                                <a:srgbClr val="0000CC"/>
                              </a:solidFill>
                              <a:latin typeface="Cambria Math" panose="02040503050406030204" pitchFamily="18" charset="0"/>
                            </a:rPr>
                          </m:ctrlPr>
                        </m:fPr>
                        <m:num>
                          <m:r>
                            <a:rPr lang="en-US" altLang="zh-CN" sz="2000" b="0" i="1" smtClean="0">
                              <a:solidFill>
                                <a:srgbClr val="0000CC"/>
                              </a:solidFill>
                              <a:latin typeface="Cambria Math" panose="02040503050406030204" pitchFamily="18" charset="0"/>
                            </a:rPr>
                            <m:t>1</m:t>
                          </m:r>
                        </m:num>
                        <m:den>
                          <m:r>
                            <a:rPr lang="en-US" altLang="zh-CN" sz="2000" i="1">
                              <a:solidFill>
                                <a:srgbClr val="0000CC"/>
                              </a:solidFill>
                              <a:latin typeface="Cambria Math" panose="02040503050406030204" pitchFamily="18" charset="0"/>
                            </a:rPr>
                            <m:t>3</m:t>
                          </m:r>
                        </m:den>
                      </m:f>
                      <m:sSub>
                        <m:sSubPr>
                          <m:ctrlPr>
                            <a:rPr lang="en-US" altLang="zh-CN" sz="2000" i="1">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𝑉</m:t>
                          </m:r>
                        </m:e>
                        <m:sub>
                          <m:r>
                            <a:rPr lang="en-US" altLang="zh-CN" sz="2000" i="1">
                              <a:solidFill>
                                <a:srgbClr val="0000CC"/>
                              </a:solidFill>
                              <a:latin typeface="Cambria Math" panose="02040503050406030204" pitchFamily="18" charset="0"/>
                            </a:rPr>
                            <m:t>0</m:t>
                          </m:r>
                        </m:sub>
                      </m:sSub>
                    </m:oMath>
                  </m:oMathPara>
                </a14:m>
                <a:endParaRPr lang="zh-CN" altLang="en-US" sz="2000" dirty="0"/>
              </a:p>
            </p:txBody>
          </p:sp>
        </mc:Choice>
        <mc:Fallback>
          <p:sp>
            <p:nvSpPr>
              <p:cNvPr id="10" name="文本框 9"/>
              <p:cNvSpPr txBox="1">
                <a:spLocks noRot="1" noChangeAspect="1" noMove="1" noResize="1" noEditPoints="1" noAdjustHandles="1" noChangeArrowheads="1" noChangeShapeType="1" noTextEdit="1"/>
              </p:cNvSpPr>
              <p:nvPr/>
            </p:nvSpPr>
            <p:spPr>
              <a:xfrm>
                <a:off x="903972" y="3338995"/>
                <a:ext cx="8000340" cy="3018647"/>
              </a:xfrm>
              <a:prstGeom prst="rect">
                <a:avLst/>
              </a:prstGeom>
              <a:blipFill>
                <a:blip r:embed="rId3"/>
                <a:stretch>
                  <a:fillRect l="-762" t="-101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1" name="文本框 10"/>
              <p:cNvSpPr txBox="1"/>
              <p:nvPr/>
            </p:nvSpPr>
            <p:spPr>
              <a:xfrm>
                <a:off x="7248128" y="4437112"/>
                <a:ext cx="3888432" cy="1234120"/>
              </a:xfrm>
              <a:prstGeom prst="rect">
                <a:avLst/>
              </a:prstGeom>
              <a:noFill/>
            </p:spPr>
            <p:txBody>
              <a:bodyPr wrap="square" rtlCol="0">
                <a:spAutoFit/>
              </a:bodyPr>
              <a:lstStyle/>
              <a:p>
                <a:r>
                  <a:rPr lang="en-US" altLang="zh-CN" dirty="0">
                    <a:solidFill>
                      <a:srgbClr val="FF0000"/>
                    </a:solidFill>
                  </a:rPr>
                  <a:t>Attractive color interactions between quark and antiquark inside </a:t>
                </a:r>
                <a14:m>
                  <m:oMath xmlns:m="http://schemas.openxmlformats.org/officeDocument/2006/math">
                    <m:r>
                      <a:rPr lang="en-US" altLang="zh-CN" b="0" i="1" smtClean="0">
                        <a:solidFill>
                          <a:srgbClr val="FF0000"/>
                        </a:solidFill>
                        <a:latin typeface="Cambria Math" panose="02040503050406030204" pitchFamily="18" charset="0"/>
                      </a:rPr>
                      <m:t>𝑞</m:t>
                    </m:r>
                    <m:acc>
                      <m:accPr>
                        <m:chr m:val="̅"/>
                        <m:ctrlPr>
                          <a:rPr lang="en-US" altLang="zh-CN" b="0" i="1" smtClean="0">
                            <a:solidFill>
                              <a:srgbClr val="FF0000"/>
                            </a:solidFill>
                            <a:latin typeface="Cambria Math" panose="02040503050406030204" pitchFamily="18" charset="0"/>
                          </a:rPr>
                        </m:ctrlPr>
                      </m:accPr>
                      <m:e>
                        <m:r>
                          <a:rPr lang="en-US" altLang="zh-CN" b="0" i="1" smtClean="0">
                            <a:solidFill>
                              <a:srgbClr val="FF0000"/>
                            </a:solidFill>
                            <a:latin typeface="Cambria Math" panose="02040503050406030204" pitchFamily="18" charset="0"/>
                          </a:rPr>
                          <m:t>𝑞</m:t>
                        </m:r>
                      </m:e>
                    </m:acc>
                  </m:oMath>
                </a14:m>
                <a:r>
                  <a:rPr lang="en-US" altLang="zh-CN" dirty="0">
                    <a:solidFill>
                      <a:srgbClr val="FF0000"/>
                    </a:solidFill>
                  </a:rPr>
                  <a:t> mesons or between quarks inside </a:t>
                </a:r>
                <a14:m>
                  <m:oMath xmlns:m="http://schemas.openxmlformats.org/officeDocument/2006/math">
                    <m:r>
                      <a:rPr lang="en-US" altLang="zh-CN" b="0" i="1" smtClean="0">
                        <a:solidFill>
                          <a:srgbClr val="FF0000"/>
                        </a:solidFill>
                        <a:latin typeface="Cambria Math" panose="02040503050406030204" pitchFamily="18" charset="0"/>
                      </a:rPr>
                      <m:t>𝑞𝑞𝑞</m:t>
                    </m:r>
                  </m:oMath>
                </a14:m>
                <a:r>
                  <a:rPr lang="zh-CN" altLang="en-US" dirty="0">
                    <a:solidFill>
                      <a:srgbClr val="FF0000"/>
                    </a:solidFill>
                  </a:rPr>
                  <a:t> </a:t>
                </a:r>
                <a:r>
                  <a:rPr lang="en-US" altLang="zh-CN" dirty="0">
                    <a:solidFill>
                      <a:srgbClr val="FF0000"/>
                    </a:solidFill>
                  </a:rPr>
                  <a:t>baryons.</a:t>
                </a:r>
                <a:endParaRPr lang="zh-CN" altLang="en-US" dirty="0">
                  <a:solidFill>
                    <a:srgbClr val="FF0000"/>
                  </a:solidFill>
                </a:endParaRPr>
              </a:p>
            </p:txBody>
          </p:sp>
        </mc:Choice>
        <mc:Fallback>
          <p:sp>
            <p:nvSpPr>
              <p:cNvPr id="11" name="文本框 10"/>
              <p:cNvSpPr txBox="1">
                <a:spLocks noRot="1" noChangeAspect="1" noMove="1" noResize="1" noEditPoints="1" noAdjustHandles="1" noChangeArrowheads="1" noChangeShapeType="1" noTextEdit="1"/>
              </p:cNvSpPr>
              <p:nvPr/>
            </p:nvSpPr>
            <p:spPr>
              <a:xfrm>
                <a:off x="7248128" y="4437112"/>
                <a:ext cx="3888432" cy="1234120"/>
              </a:xfrm>
              <a:prstGeom prst="rect">
                <a:avLst/>
              </a:prstGeom>
              <a:blipFill>
                <a:blip r:embed="rId4"/>
                <a:stretch>
                  <a:fillRect l="-1411" t="-2970" r="-1881" b="-445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59163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351088" y="355601"/>
            <a:ext cx="6971780" cy="461665"/>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sz="2400" b="1" dirty="0">
                <a:solidFill>
                  <a:srgbClr val="333399"/>
                </a:solidFill>
              </a:rPr>
              <a:t>Mesons in SU(6)</a:t>
            </a:r>
            <a:r>
              <a:rPr lang="en-GB" altLang="zh-CN" sz="2400" b="1" dirty="0">
                <a:solidFill>
                  <a:srgbClr val="333399"/>
                </a:solidFill>
                <a:sym typeface="Symbol" pitchFamily="18" charset="2"/>
              </a:rPr>
              <a:t></a:t>
            </a:r>
            <a:r>
              <a:rPr lang="en-GB" altLang="zh-CN" sz="2400" b="1" dirty="0">
                <a:solidFill>
                  <a:srgbClr val="333399"/>
                </a:solidFill>
              </a:rPr>
              <a:t>O(3) symmetric quark model</a:t>
            </a:r>
          </a:p>
        </p:txBody>
      </p:sp>
      <p:pic>
        <p:nvPicPr>
          <p:cNvPr id="3" name="图片 2"/>
          <p:cNvPicPr>
            <a:picLocks noChangeAspect="1"/>
          </p:cNvPicPr>
          <p:nvPr/>
        </p:nvPicPr>
        <p:blipFill>
          <a:blip r:embed="rId2"/>
          <a:stretch>
            <a:fillRect/>
          </a:stretch>
        </p:blipFill>
        <p:spPr>
          <a:xfrm>
            <a:off x="9322868" y="1149467"/>
            <a:ext cx="2172656" cy="2318550"/>
          </a:xfrm>
          <a:prstGeom prst="rect">
            <a:avLst/>
          </a:prstGeom>
        </p:spPr>
      </p:pic>
      <p:sp>
        <p:nvSpPr>
          <p:cNvPr id="10" name="灯片编号占位符 9"/>
          <p:cNvSpPr>
            <a:spLocks noGrp="1"/>
          </p:cNvSpPr>
          <p:nvPr>
            <p:ph type="sldNum" sz="quarter" idx="12"/>
          </p:nvPr>
        </p:nvSpPr>
        <p:spPr/>
        <p:txBody>
          <a:bodyPr/>
          <a:lstStyle/>
          <a:p>
            <a:fld id="{C5742553-499A-4341-915C-A25881279E0A}" type="slidenum">
              <a:rPr lang="en-US" altLang="zh-CN" smtClean="0">
                <a:solidFill>
                  <a:srgbClr val="000000"/>
                </a:solidFill>
              </a:rPr>
              <a:pPr/>
              <a:t>42</a:t>
            </a:fld>
            <a:endParaRPr lang="en-US" altLang="zh-CN">
              <a:solidFill>
                <a:srgbClr val="000000"/>
              </a:solidFill>
            </a:endParaRPr>
          </a:p>
        </p:txBody>
      </p:sp>
      <mc:AlternateContent xmlns:mc="http://schemas.openxmlformats.org/markup-compatibility/2006">
        <mc:Choice xmlns:a14="http://schemas.microsoft.com/office/drawing/2010/main" Requires="a14">
          <p:sp>
            <p:nvSpPr>
              <p:cNvPr id="11" name="文本框 10"/>
              <p:cNvSpPr txBox="1"/>
              <p:nvPr/>
            </p:nvSpPr>
            <p:spPr>
              <a:xfrm>
                <a:off x="983432" y="980728"/>
                <a:ext cx="8000340" cy="5670207"/>
              </a:xfrm>
              <a:prstGeom prst="rect">
                <a:avLst/>
              </a:prstGeom>
              <a:noFill/>
            </p:spPr>
            <p:txBody>
              <a:bodyPr wrap="square" rtlCol="0">
                <a:spAutoFit/>
              </a:bodyPr>
              <a:lstStyle/>
              <a:p>
                <a:r>
                  <a:rPr lang="en-US" altLang="zh-CN" sz="2000" dirty="0">
                    <a:solidFill>
                      <a:srgbClr val="0000CC"/>
                    </a:solidFill>
                  </a:rPr>
                  <a:t>Consider a Hamiltonian for color-singlet </a:t>
                </a:r>
                <a14:m>
                  <m:oMath xmlns:m="http://schemas.openxmlformats.org/officeDocument/2006/math">
                    <m:r>
                      <a:rPr lang="en-US" altLang="zh-CN" sz="2000" b="0" i="1" smtClean="0">
                        <a:solidFill>
                          <a:srgbClr val="0000CC"/>
                        </a:solidFill>
                        <a:latin typeface="Cambria Math" panose="02040503050406030204" pitchFamily="18" charset="0"/>
                      </a:rPr>
                      <m:t>𝑞</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𝑞</m:t>
                        </m:r>
                      </m:e>
                    </m:acc>
                  </m:oMath>
                </a14:m>
                <a:r>
                  <a:rPr lang="en-US" altLang="zh-CN" sz="2000" dirty="0">
                    <a:solidFill>
                      <a:srgbClr val="0000CC"/>
                    </a:solidFill>
                  </a:rPr>
                  <a:t>: </a:t>
                </a:r>
              </a:p>
              <a:p>
                <a:endParaRPr lang="en-US" altLang="zh-CN" sz="2000" dirty="0">
                  <a:solidFill>
                    <a:srgbClr val="0000CC"/>
                  </a:solidFill>
                </a:endParaRPr>
              </a:p>
              <a:p>
                <a14:m>
                  <m:oMathPara xmlns:m="http://schemas.openxmlformats.org/officeDocument/2006/math">
                    <m:oMathParaPr>
                      <m:jc m:val="centerGroup"/>
                    </m:oMathParaPr>
                    <m:oMath xmlns:m="http://schemas.openxmlformats.org/officeDocument/2006/math">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𝐻</m:t>
                          </m:r>
                        </m:e>
                      </m:acc>
                      <m:r>
                        <a:rPr lang="en-US" altLang="zh-CN" sz="2000" b="0" i="1" dirty="0" smtClean="0">
                          <a:solidFill>
                            <a:srgbClr val="0000CC"/>
                          </a:solidFill>
                          <a:latin typeface="Cambria Math" panose="02040503050406030204" pitchFamily="18" charset="0"/>
                        </a:rPr>
                        <m:t>=</m:t>
                      </m:r>
                      <m:f>
                        <m:fPr>
                          <m:ctrlPr>
                            <a:rPr lang="en-US" altLang="zh-CN" sz="2000" b="0" i="1" dirty="0" smtClean="0">
                              <a:solidFill>
                                <a:srgbClr val="0000CC"/>
                              </a:solidFill>
                              <a:latin typeface="Cambria Math" panose="02040503050406030204" pitchFamily="18" charset="0"/>
                            </a:rPr>
                          </m:ctrlPr>
                        </m:fPr>
                        <m:num>
                          <m:sSubSup>
                            <m:sSubSupPr>
                              <m:ctrlPr>
                                <a:rPr lang="en-US" altLang="zh-CN" sz="2000" b="0" i="1" dirty="0" smtClean="0">
                                  <a:solidFill>
                                    <a:srgbClr val="0000CC"/>
                                  </a:solidFill>
                                  <a:latin typeface="Cambria Math" panose="02040503050406030204" pitchFamily="18" charset="0"/>
                                </a:rPr>
                              </m:ctrlPr>
                            </m:sSubSupPr>
                            <m:e>
                              <m:acc>
                                <m:accPr>
                                  <m:chr m:val="⃗"/>
                                  <m:ctrlPr>
                                    <a:rPr lang="en-US" altLang="zh-CN" sz="2000" b="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𝑝</m:t>
                                  </m:r>
                                </m:e>
                              </m:acc>
                            </m:e>
                            <m:sub>
                              <m:r>
                                <a:rPr lang="en-US" altLang="zh-CN" sz="2000" b="0" i="1" dirty="0" smtClean="0">
                                  <a:solidFill>
                                    <a:srgbClr val="0000CC"/>
                                  </a:solidFill>
                                  <a:latin typeface="Cambria Math" panose="02040503050406030204" pitchFamily="18" charset="0"/>
                                </a:rPr>
                                <m:t>1</m:t>
                              </m:r>
                            </m:sub>
                            <m:sup>
                              <m:r>
                                <a:rPr lang="en-US" altLang="zh-CN" sz="2000" b="0" i="1" dirty="0" smtClean="0">
                                  <a:solidFill>
                                    <a:srgbClr val="0000CC"/>
                                  </a:solidFill>
                                  <a:latin typeface="Cambria Math" panose="02040503050406030204" pitchFamily="18" charset="0"/>
                                </a:rPr>
                                <m:t>2</m:t>
                              </m:r>
                            </m:sup>
                          </m:sSubSup>
                        </m:num>
                        <m:den>
                          <m:r>
                            <a:rPr lang="en-US" altLang="zh-CN" sz="2000" b="0" i="1" dirty="0" smtClean="0">
                              <a:solidFill>
                                <a:srgbClr val="0000CC"/>
                              </a:solidFill>
                              <a:latin typeface="Cambria Math" panose="02040503050406030204" pitchFamily="18" charset="0"/>
                            </a:rPr>
                            <m:t>2</m:t>
                          </m:r>
                          <m:sSub>
                            <m:sSubPr>
                              <m:ctrlPr>
                                <a:rPr lang="en-US" altLang="zh-CN" sz="2000" b="0" i="1" dirty="0" smtClean="0">
                                  <a:solidFill>
                                    <a:srgbClr val="0000CC"/>
                                  </a:solidFill>
                                  <a:latin typeface="Cambria Math" panose="02040503050406030204" pitchFamily="18" charset="0"/>
                                </a:rPr>
                              </m:ctrlPr>
                            </m:sSubPr>
                            <m:e>
                              <m:r>
                                <a:rPr lang="en-US" altLang="zh-CN" sz="2000" b="0" i="1" dirty="0" smtClean="0">
                                  <a:solidFill>
                                    <a:srgbClr val="0000CC"/>
                                  </a:solidFill>
                                  <a:latin typeface="Cambria Math" panose="02040503050406030204" pitchFamily="18" charset="0"/>
                                </a:rPr>
                                <m:t>𝑚</m:t>
                              </m:r>
                            </m:e>
                            <m:sub>
                              <m:r>
                                <a:rPr lang="en-US" altLang="zh-CN" sz="2000" b="0" i="1" dirty="0" smtClean="0">
                                  <a:solidFill>
                                    <a:srgbClr val="0000CC"/>
                                  </a:solidFill>
                                  <a:latin typeface="Cambria Math" panose="02040503050406030204" pitchFamily="18" charset="0"/>
                                </a:rPr>
                                <m:t>1</m:t>
                              </m:r>
                            </m:sub>
                          </m:sSub>
                        </m:den>
                      </m:f>
                      <m:r>
                        <a:rPr lang="en-US" altLang="zh-CN" sz="2000" b="0" i="1" dirty="0" smtClean="0">
                          <a:solidFill>
                            <a:srgbClr val="0000CC"/>
                          </a:solidFill>
                          <a:latin typeface="Cambria Math" panose="02040503050406030204" pitchFamily="18" charset="0"/>
                        </a:rPr>
                        <m:t>+</m:t>
                      </m:r>
                      <m:f>
                        <m:fPr>
                          <m:ctrlPr>
                            <a:rPr lang="en-US" altLang="zh-CN" sz="2000" b="0" i="1" dirty="0" smtClean="0">
                              <a:solidFill>
                                <a:srgbClr val="0000CC"/>
                              </a:solidFill>
                              <a:latin typeface="Cambria Math" panose="02040503050406030204" pitchFamily="18" charset="0"/>
                            </a:rPr>
                          </m:ctrlPr>
                        </m:fPr>
                        <m:num>
                          <m:sSubSup>
                            <m:sSubSupPr>
                              <m:ctrlPr>
                                <a:rPr lang="en-US" altLang="zh-CN" sz="2000" b="0" i="1" dirty="0" smtClean="0">
                                  <a:solidFill>
                                    <a:srgbClr val="0000CC"/>
                                  </a:solidFill>
                                  <a:latin typeface="Cambria Math" panose="02040503050406030204" pitchFamily="18" charset="0"/>
                                </a:rPr>
                              </m:ctrlPr>
                            </m:sSubSupPr>
                            <m:e>
                              <m:acc>
                                <m:accPr>
                                  <m:chr m:val="⃗"/>
                                  <m:ctrlPr>
                                    <a:rPr lang="en-US" altLang="zh-CN" sz="2000" b="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𝑝</m:t>
                                  </m:r>
                                </m:e>
                              </m:acc>
                            </m:e>
                            <m:sub>
                              <m:r>
                                <a:rPr lang="en-US" altLang="zh-CN" sz="2000" b="0" i="1" dirty="0" smtClean="0">
                                  <a:solidFill>
                                    <a:srgbClr val="0000CC"/>
                                  </a:solidFill>
                                  <a:latin typeface="Cambria Math" panose="02040503050406030204" pitchFamily="18" charset="0"/>
                                </a:rPr>
                                <m:t>2</m:t>
                              </m:r>
                            </m:sub>
                            <m:sup>
                              <m:r>
                                <a:rPr lang="en-US" altLang="zh-CN" sz="2000" b="0" i="1" dirty="0" smtClean="0">
                                  <a:solidFill>
                                    <a:srgbClr val="0000CC"/>
                                  </a:solidFill>
                                  <a:latin typeface="Cambria Math" panose="02040503050406030204" pitchFamily="18" charset="0"/>
                                </a:rPr>
                                <m:t>2</m:t>
                              </m:r>
                            </m:sup>
                          </m:sSubSup>
                        </m:num>
                        <m:den>
                          <m:r>
                            <a:rPr lang="en-US" altLang="zh-CN" sz="2000" b="0" i="1" dirty="0" smtClean="0">
                              <a:solidFill>
                                <a:srgbClr val="0000CC"/>
                              </a:solidFill>
                              <a:latin typeface="Cambria Math" panose="02040503050406030204" pitchFamily="18" charset="0"/>
                            </a:rPr>
                            <m:t>2</m:t>
                          </m:r>
                          <m:sSub>
                            <m:sSubPr>
                              <m:ctrlPr>
                                <a:rPr lang="en-US" altLang="zh-CN" sz="2000" b="0" i="1" dirty="0" smtClean="0">
                                  <a:solidFill>
                                    <a:srgbClr val="0000CC"/>
                                  </a:solidFill>
                                  <a:latin typeface="Cambria Math" panose="02040503050406030204" pitchFamily="18" charset="0"/>
                                </a:rPr>
                              </m:ctrlPr>
                            </m:sSubPr>
                            <m:e>
                              <m:r>
                                <a:rPr lang="en-US" altLang="zh-CN" sz="2000" b="0" i="1" dirty="0" smtClean="0">
                                  <a:solidFill>
                                    <a:srgbClr val="0000CC"/>
                                  </a:solidFill>
                                  <a:latin typeface="Cambria Math" panose="02040503050406030204" pitchFamily="18" charset="0"/>
                                </a:rPr>
                                <m:t>𝑚</m:t>
                              </m:r>
                            </m:e>
                            <m:sub>
                              <m:r>
                                <a:rPr lang="en-US" altLang="zh-CN" sz="2000" b="0" i="1" dirty="0" smtClean="0">
                                  <a:solidFill>
                                    <a:srgbClr val="0000CC"/>
                                  </a:solidFill>
                                  <a:latin typeface="Cambria Math" panose="02040503050406030204" pitchFamily="18" charset="0"/>
                                </a:rPr>
                                <m:t>2</m:t>
                              </m:r>
                            </m:sub>
                          </m:sSub>
                        </m:den>
                      </m:f>
                      <m:r>
                        <a:rPr lang="en-US" altLang="zh-CN" sz="2000" b="0" i="1" dirty="0" smtClean="0">
                          <a:solidFill>
                            <a:srgbClr val="0000CC"/>
                          </a:solidFill>
                          <a:latin typeface="Cambria Math" panose="02040503050406030204" pitchFamily="18" charset="0"/>
                        </a:rPr>
                        <m:t>−</m:t>
                      </m:r>
                      <m:f>
                        <m:fPr>
                          <m:ctrlPr>
                            <a:rPr lang="en-US" altLang="zh-CN" sz="2000" b="0" i="1" dirty="0" smtClean="0">
                              <a:solidFill>
                                <a:srgbClr val="0000CC"/>
                              </a:solidFill>
                              <a:latin typeface="Cambria Math" panose="02040503050406030204" pitchFamily="18" charset="0"/>
                            </a:rPr>
                          </m:ctrlPr>
                        </m:fPr>
                        <m:num>
                          <m:r>
                            <a:rPr lang="en-US" altLang="zh-CN" sz="2000" b="0" i="1" dirty="0" smtClean="0">
                              <a:solidFill>
                                <a:srgbClr val="0000CC"/>
                              </a:solidFill>
                              <a:latin typeface="Cambria Math" panose="02040503050406030204" pitchFamily="18" charset="0"/>
                            </a:rPr>
                            <m:t>4</m:t>
                          </m:r>
                        </m:num>
                        <m:den>
                          <m:r>
                            <a:rPr lang="en-US" altLang="zh-CN" sz="2000" b="0" i="1" dirty="0" smtClean="0">
                              <a:solidFill>
                                <a:srgbClr val="0000CC"/>
                              </a:solidFill>
                              <a:latin typeface="Cambria Math" panose="02040503050406030204" pitchFamily="18" charset="0"/>
                            </a:rPr>
                            <m:t>3</m:t>
                          </m:r>
                        </m:den>
                      </m:f>
                      <m:sSub>
                        <m:sSubPr>
                          <m:ctrlPr>
                            <a:rPr lang="en-US" altLang="zh-CN" sz="2000" b="0" i="1" dirty="0" smtClean="0">
                              <a:solidFill>
                                <a:srgbClr val="0000CC"/>
                              </a:solidFill>
                              <a:latin typeface="Cambria Math" panose="02040503050406030204" pitchFamily="18" charset="0"/>
                            </a:rPr>
                          </m:ctrlPr>
                        </m:sSubPr>
                        <m:e>
                          <m:r>
                            <a:rPr lang="en-US" altLang="zh-CN" sz="2000" b="0" i="1" dirty="0" smtClean="0">
                              <a:solidFill>
                                <a:srgbClr val="0000CC"/>
                              </a:solidFill>
                              <a:latin typeface="Cambria Math" panose="02040503050406030204" pitchFamily="18" charset="0"/>
                            </a:rPr>
                            <m:t>𝑉</m:t>
                          </m:r>
                        </m:e>
                        <m:sub>
                          <m:r>
                            <a:rPr lang="en-US" altLang="zh-CN" sz="2000" b="0" i="1" dirty="0" smtClean="0">
                              <a:solidFill>
                                <a:srgbClr val="0000CC"/>
                              </a:solidFill>
                              <a:latin typeface="Cambria Math" panose="02040503050406030204" pitchFamily="18" charset="0"/>
                            </a:rPr>
                            <m:t>0</m:t>
                          </m:r>
                        </m:sub>
                      </m:sSub>
                      <m:d>
                        <m:dPr>
                          <m:ctrlPr>
                            <a:rPr lang="en-US" altLang="zh-CN" sz="2000" b="0" i="1" dirty="0" smtClean="0">
                              <a:solidFill>
                                <a:srgbClr val="0000CC"/>
                              </a:solidFill>
                              <a:latin typeface="Cambria Math" panose="02040503050406030204" pitchFamily="18" charset="0"/>
                            </a:rPr>
                          </m:ctrlPr>
                        </m:dPr>
                        <m:e>
                          <m:sSub>
                            <m:sSubPr>
                              <m:ctrlPr>
                                <a:rPr lang="en-US" altLang="zh-CN" sz="2000" b="0" i="1" dirty="0" smtClean="0">
                                  <a:solidFill>
                                    <a:srgbClr val="0000CC"/>
                                  </a:solidFill>
                                  <a:latin typeface="Cambria Math" panose="02040503050406030204" pitchFamily="18" charset="0"/>
                                </a:rPr>
                              </m:ctrlPr>
                            </m:sSubPr>
                            <m:e>
                              <m:acc>
                                <m:accPr>
                                  <m:chr m:val="⃗"/>
                                  <m:ctrlPr>
                                    <a:rPr lang="en-US" altLang="zh-CN" sz="2000" b="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𝑟</m:t>
                                  </m:r>
                                </m:e>
                              </m:acc>
                            </m:e>
                            <m:sub>
                              <m:r>
                                <a:rPr lang="en-US" altLang="zh-CN" sz="2000" b="0" i="1" dirty="0" smtClean="0">
                                  <a:solidFill>
                                    <a:srgbClr val="0000CC"/>
                                  </a:solidFill>
                                  <a:latin typeface="Cambria Math" panose="02040503050406030204" pitchFamily="18" charset="0"/>
                                </a:rPr>
                                <m:t>1</m:t>
                              </m:r>
                            </m:sub>
                          </m:sSub>
                          <m:r>
                            <a:rPr lang="en-US" altLang="zh-CN" sz="2000" b="0" i="1" dirty="0" smtClean="0">
                              <a:solidFill>
                                <a:srgbClr val="0000CC"/>
                              </a:solidFill>
                              <a:latin typeface="Cambria Math" panose="02040503050406030204" pitchFamily="18" charset="0"/>
                            </a:rPr>
                            <m:t>−</m:t>
                          </m:r>
                          <m:sSub>
                            <m:sSubPr>
                              <m:ctrlPr>
                                <a:rPr lang="en-US" altLang="zh-CN" sz="2000" b="0" i="1" dirty="0" smtClean="0">
                                  <a:solidFill>
                                    <a:srgbClr val="0000CC"/>
                                  </a:solidFill>
                                  <a:latin typeface="Cambria Math" panose="02040503050406030204" pitchFamily="18" charset="0"/>
                                </a:rPr>
                              </m:ctrlPr>
                            </m:sSubPr>
                            <m:e>
                              <m:acc>
                                <m:accPr>
                                  <m:chr m:val="⃗"/>
                                  <m:ctrlPr>
                                    <a:rPr lang="en-US" altLang="zh-CN" sz="2000" b="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𝑟</m:t>
                                  </m:r>
                                </m:e>
                              </m:acc>
                            </m:e>
                            <m:sub>
                              <m:r>
                                <a:rPr lang="en-US" altLang="zh-CN" sz="2000" b="0" i="1" dirty="0" smtClean="0">
                                  <a:solidFill>
                                    <a:srgbClr val="0000CC"/>
                                  </a:solidFill>
                                  <a:latin typeface="Cambria Math" panose="02040503050406030204" pitchFamily="18" charset="0"/>
                                </a:rPr>
                                <m:t>2</m:t>
                              </m:r>
                            </m:sub>
                          </m:sSub>
                        </m:e>
                      </m:d>
                    </m:oMath>
                  </m:oMathPara>
                </a14:m>
                <a:endParaRPr lang="en-US" altLang="zh-CN" sz="2000" b="0" dirty="0">
                  <a:solidFill>
                    <a:srgbClr val="0000CC"/>
                  </a:solidFill>
                </a:endParaRPr>
              </a:p>
              <a:p>
                <a:endParaRPr lang="en-US" altLang="zh-CN" sz="2000" dirty="0">
                  <a:solidFill>
                    <a:srgbClr val="0000CC"/>
                  </a:solidFill>
                </a:endParaRPr>
              </a:p>
              <a:p>
                <a:r>
                  <a:rPr lang="en-US" altLang="zh-CN" sz="2000" dirty="0">
                    <a:solidFill>
                      <a:srgbClr val="0000CC"/>
                    </a:solidFill>
                  </a:rPr>
                  <a:t>Taking the coordinate:</a:t>
                </a:r>
              </a:p>
              <a:p>
                <a14:m>
                  <m:oMathPara xmlns:m="http://schemas.openxmlformats.org/officeDocument/2006/math">
                    <m:oMathParaPr>
                      <m:jc m:val="centerGroup"/>
                    </m:oMathParaPr>
                    <m:oMath xmlns:m="http://schemas.openxmlformats.org/officeDocument/2006/math">
                      <m:d>
                        <m:dPr>
                          <m:begChr m:val="{"/>
                          <m:endChr m:val=""/>
                          <m:ctrlPr>
                            <a:rPr lang="en-US" altLang="zh-CN" sz="2000" i="1" smtClean="0">
                              <a:solidFill>
                                <a:srgbClr val="0000CC"/>
                              </a:solidFill>
                              <a:latin typeface="Cambria Math" panose="02040503050406030204" pitchFamily="18" charset="0"/>
                            </a:rPr>
                          </m:ctrlPr>
                        </m:dPr>
                        <m:e>
                          <m:eqArr>
                            <m:eqArrPr>
                              <m:ctrlPr>
                                <a:rPr lang="en-US" altLang="zh-CN" sz="2000" i="1" smtClean="0">
                                  <a:solidFill>
                                    <a:srgbClr val="0000CC"/>
                                  </a:solidFill>
                                  <a:latin typeface="Cambria Math" panose="02040503050406030204" pitchFamily="18" charset="0"/>
                                </a:rPr>
                              </m:ctrlPr>
                            </m:eqArr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r>
                                <a:rPr lang="en-US" altLang="zh-CN" sz="2000" b="0" i="1" dirty="0" smtClean="0">
                                  <a:solidFill>
                                    <a:srgbClr val="0000CC"/>
                                  </a:solidFill>
                                  <a:latin typeface="Cambria Math" panose="02040503050406030204" pitchFamily="18" charset="0"/>
                                </a:rPr>
                                <m:t>≡</m:t>
                              </m:r>
                              <m:sSub>
                                <m:sSubPr>
                                  <m:ctrlPr>
                                    <a:rPr lang="en-US" altLang="zh-CN" sz="2000" b="0" i="1" dirty="0" smtClean="0">
                                      <a:solidFill>
                                        <a:srgbClr val="0000CC"/>
                                      </a:solidFill>
                                      <a:latin typeface="Cambria Math" panose="02040503050406030204" pitchFamily="18" charset="0"/>
                                    </a:rPr>
                                  </m:ctrlPr>
                                </m:sSubPr>
                                <m:e>
                                  <m:acc>
                                    <m:accPr>
                                      <m:chr m:val="⃗"/>
                                      <m:ctrlPr>
                                        <a:rPr lang="en-US" altLang="zh-CN" sz="2000" b="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𝑟</m:t>
                                      </m:r>
                                    </m:e>
                                  </m:acc>
                                </m:e>
                                <m:sub>
                                  <m:r>
                                    <a:rPr lang="en-US" altLang="zh-CN" sz="2000" b="0" i="1" dirty="0" smtClean="0">
                                      <a:solidFill>
                                        <a:srgbClr val="0000CC"/>
                                      </a:solidFill>
                                      <a:latin typeface="Cambria Math" panose="02040503050406030204" pitchFamily="18" charset="0"/>
                                    </a:rPr>
                                    <m:t>1</m:t>
                                  </m:r>
                                </m:sub>
                              </m:sSub>
                              <m:r>
                                <a:rPr lang="en-US" altLang="zh-CN" sz="2000" b="0" i="1" dirty="0" smtClean="0">
                                  <a:solidFill>
                                    <a:srgbClr val="0000CC"/>
                                  </a:solidFill>
                                  <a:latin typeface="Cambria Math" panose="02040503050406030204" pitchFamily="18" charset="0"/>
                                </a:rPr>
                                <m:t>−</m:t>
                              </m:r>
                              <m:sSub>
                                <m:sSubPr>
                                  <m:ctrlPr>
                                    <a:rPr lang="en-US" altLang="zh-CN" sz="2000" b="0" i="1" dirty="0" smtClean="0">
                                      <a:solidFill>
                                        <a:srgbClr val="0000CC"/>
                                      </a:solidFill>
                                      <a:latin typeface="Cambria Math" panose="02040503050406030204" pitchFamily="18" charset="0"/>
                                    </a:rPr>
                                  </m:ctrlPr>
                                </m:sSubPr>
                                <m:e>
                                  <m:acc>
                                    <m:accPr>
                                      <m:chr m:val="⃗"/>
                                      <m:ctrlPr>
                                        <a:rPr lang="en-US" altLang="zh-CN" sz="2000" b="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𝑟</m:t>
                                      </m:r>
                                    </m:e>
                                  </m:acc>
                                </m:e>
                                <m:sub>
                                  <m:r>
                                    <a:rPr lang="en-US" altLang="zh-CN" sz="2000" b="0" i="1" dirty="0" smtClean="0">
                                      <a:solidFill>
                                        <a:srgbClr val="0000CC"/>
                                      </a:solidFill>
                                      <a:latin typeface="Cambria Math" panose="02040503050406030204" pitchFamily="18" charset="0"/>
                                    </a:rPr>
                                    <m:t>2</m:t>
                                  </m:r>
                                </m:sub>
                              </m:sSub>
                            </m:e>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𝑅</m:t>
                                  </m:r>
                                </m:e>
                              </m:acc>
                              <m:r>
                                <a:rPr lang="en-US" altLang="zh-CN" sz="2000" b="0" i="1" dirty="0" smtClean="0">
                                  <a:solidFill>
                                    <a:srgbClr val="0000CC"/>
                                  </a:solidFill>
                                  <a:latin typeface="Cambria Math" panose="02040503050406030204" pitchFamily="18" charset="0"/>
                                </a:rPr>
                                <m:t>≡</m:t>
                              </m:r>
                              <m:f>
                                <m:fPr>
                                  <m:ctrlPr>
                                    <a:rPr lang="en-US" altLang="zh-CN" sz="2000" b="0" i="1" dirty="0" smtClean="0">
                                      <a:solidFill>
                                        <a:srgbClr val="0000CC"/>
                                      </a:solidFill>
                                      <a:latin typeface="Cambria Math" panose="02040503050406030204" pitchFamily="18" charset="0"/>
                                    </a:rPr>
                                  </m:ctrlPr>
                                </m:fPr>
                                <m:num>
                                  <m:r>
                                    <a:rPr lang="en-US" altLang="zh-CN" sz="2000" b="0" i="1" dirty="0" smtClean="0">
                                      <a:solidFill>
                                        <a:srgbClr val="0000CC"/>
                                      </a:solidFill>
                                      <a:latin typeface="Cambria Math" panose="02040503050406030204" pitchFamily="18" charset="0"/>
                                    </a:rPr>
                                    <m:t>1</m:t>
                                  </m:r>
                                </m:num>
                                <m:den>
                                  <m:r>
                                    <a:rPr lang="en-US" altLang="zh-CN" sz="2000" b="0" i="1" dirty="0" smtClean="0">
                                      <a:solidFill>
                                        <a:srgbClr val="0000CC"/>
                                      </a:solidFill>
                                      <a:latin typeface="Cambria Math" panose="02040503050406030204" pitchFamily="18" charset="0"/>
                                    </a:rPr>
                                    <m:t>2</m:t>
                                  </m:r>
                                </m:den>
                              </m:f>
                              <m:r>
                                <a:rPr lang="en-US" altLang="zh-CN" sz="2000" b="0" i="1" dirty="0" smtClean="0">
                                  <a:solidFill>
                                    <a:srgbClr val="0000CC"/>
                                  </a:solidFill>
                                  <a:latin typeface="Cambria Math" panose="02040503050406030204" pitchFamily="18" charset="0"/>
                                </a:rPr>
                                <m:t>(</m:t>
                              </m:r>
                              <m:sSub>
                                <m:sSubPr>
                                  <m:ctrlPr>
                                    <a:rPr lang="en-US" altLang="zh-CN" sz="2000" b="0" i="1" dirty="0" smtClean="0">
                                      <a:solidFill>
                                        <a:srgbClr val="0000CC"/>
                                      </a:solidFill>
                                      <a:latin typeface="Cambria Math" panose="02040503050406030204" pitchFamily="18" charset="0"/>
                                    </a:rPr>
                                  </m:ctrlPr>
                                </m:sSubPr>
                                <m:e>
                                  <m:acc>
                                    <m:accPr>
                                      <m:chr m:val="⃗"/>
                                      <m:ctrlPr>
                                        <a:rPr lang="en-US" altLang="zh-CN" sz="2000" b="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𝑟</m:t>
                                      </m:r>
                                    </m:e>
                                  </m:acc>
                                </m:e>
                                <m:sub>
                                  <m:r>
                                    <a:rPr lang="en-US" altLang="zh-CN" sz="2000" b="0" i="1" dirty="0" smtClean="0">
                                      <a:solidFill>
                                        <a:srgbClr val="0000CC"/>
                                      </a:solidFill>
                                      <a:latin typeface="Cambria Math" panose="02040503050406030204" pitchFamily="18" charset="0"/>
                                    </a:rPr>
                                    <m:t>1</m:t>
                                  </m:r>
                                </m:sub>
                              </m:sSub>
                              <m:r>
                                <a:rPr lang="en-US" altLang="zh-CN" sz="2000" b="0" i="1" dirty="0" smtClean="0">
                                  <a:solidFill>
                                    <a:srgbClr val="0000CC"/>
                                  </a:solidFill>
                                  <a:latin typeface="Cambria Math" panose="02040503050406030204" pitchFamily="18" charset="0"/>
                                </a:rPr>
                                <m:t>+</m:t>
                              </m:r>
                              <m:sSub>
                                <m:sSubPr>
                                  <m:ctrlPr>
                                    <a:rPr lang="en-US" altLang="zh-CN" sz="2000" b="0" i="1" dirty="0" smtClean="0">
                                      <a:solidFill>
                                        <a:srgbClr val="0000CC"/>
                                      </a:solidFill>
                                      <a:latin typeface="Cambria Math" panose="02040503050406030204" pitchFamily="18" charset="0"/>
                                    </a:rPr>
                                  </m:ctrlPr>
                                </m:sSubPr>
                                <m:e>
                                  <m:acc>
                                    <m:accPr>
                                      <m:chr m:val="⃗"/>
                                      <m:ctrlPr>
                                        <a:rPr lang="en-US" altLang="zh-CN" sz="2000" b="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𝑟</m:t>
                                      </m:r>
                                    </m:e>
                                  </m:acc>
                                </m:e>
                                <m:sub>
                                  <m:r>
                                    <a:rPr lang="en-US" altLang="zh-CN" sz="2000" b="0" i="1" dirty="0" smtClean="0">
                                      <a:solidFill>
                                        <a:srgbClr val="0000CC"/>
                                      </a:solidFill>
                                      <a:latin typeface="Cambria Math" panose="02040503050406030204" pitchFamily="18" charset="0"/>
                                    </a:rPr>
                                    <m:t>2</m:t>
                                  </m:r>
                                </m:sub>
                              </m:sSub>
                              <m:r>
                                <a:rPr lang="en-US" altLang="zh-CN" sz="2000" b="0" i="1" dirty="0" smtClean="0">
                                  <a:solidFill>
                                    <a:srgbClr val="0000CC"/>
                                  </a:solidFill>
                                  <a:latin typeface="Cambria Math" panose="02040503050406030204" pitchFamily="18" charset="0"/>
                                </a:rPr>
                                <m:t>)</m:t>
                              </m:r>
                            </m:e>
                          </m:eqArr>
                        </m:e>
                      </m:d>
                    </m:oMath>
                  </m:oMathPara>
                </a14:m>
                <a:endParaRPr lang="en-US" altLang="zh-CN" sz="2000" dirty="0">
                  <a:solidFill>
                    <a:srgbClr val="0000CC"/>
                  </a:solidFill>
                </a:endParaRPr>
              </a:p>
              <a:p>
                <a:r>
                  <a:rPr lang="en-US" altLang="zh-CN" sz="2000" dirty="0">
                    <a:solidFill>
                      <a:srgbClr val="0000CC"/>
                    </a:solidFill>
                  </a:rPr>
                  <a:t>Rigorously, one has</a:t>
                </a:r>
              </a:p>
              <a:p>
                <a14:m>
                  <m:oMathPara xmlns:m="http://schemas.openxmlformats.org/officeDocument/2006/math">
                    <m:oMathParaPr>
                      <m:jc m:val="centerGroup"/>
                    </m:oMathParaPr>
                    <m:oMath xmlns:m="http://schemas.openxmlformats.org/officeDocument/2006/math">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𝑅</m:t>
                          </m:r>
                        </m:e>
                      </m:acc>
                      <m:r>
                        <a:rPr lang="en-US" altLang="zh-CN" sz="2000" b="0" i="1" dirty="0" smtClean="0">
                          <a:solidFill>
                            <a:srgbClr val="0000CC"/>
                          </a:solidFill>
                          <a:latin typeface="Cambria Math" panose="02040503050406030204" pitchFamily="18" charset="0"/>
                        </a:rPr>
                        <m:t>≡</m:t>
                      </m:r>
                      <m:f>
                        <m:fPr>
                          <m:ctrlPr>
                            <a:rPr lang="en-US" altLang="zh-CN" sz="2000" b="0" i="1" dirty="0" smtClean="0">
                              <a:solidFill>
                                <a:srgbClr val="0000CC"/>
                              </a:solidFill>
                              <a:latin typeface="Cambria Math" panose="02040503050406030204" pitchFamily="18" charset="0"/>
                            </a:rPr>
                          </m:ctrlPr>
                        </m:fPr>
                        <m:num>
                          <m:r>
                            <a:rPr lang="en-US" altLang="zh-CN" sz="2000" b="0" i="1" dirty="0" smtClean="0">
                              <a:solidFill>
                                <a:srgbClr val="0000CC"/>
                              </a:solidFill>
                              <a:latin typeface="Cambria Math" panose="02040503050406030204" pitchFamily="18" charset="0"/>
                            </a:rPr>
                            <m:t>1</m:t>
                          </m:r>
                        </m:num>
                        <m:den>
                          <m:sSub>
                            <m:sSubPr>
                              <m:ctrlPr>
                                <a:rPr lang="en-US" altLang="zh-CN" sz="2000" b="0" i="1" dirty="0" smtClean="0">
                                  <a:solidFill>
                                    <a:srgbClr val="0000CC"/>
                                  </a:solidFill>
                                  <a:latin typeface="Cambria Math" panose="02040503050406030204" pitchFamily="18" charset="0"/>
                                </a:rPr>
                              </m:ctrlPr>
                            </m:sSubPr>
                            <m:e>
                              <m:r>
                                <a:rPr lang="en-US" altLang="zh-CN" sz="2000" b="0" i="1" dirty="0" smtClean="0">
                                  <a:solidFill>
                                    <a:srgbClr val="0000CC"/>
                                  </a:solidFill>
                                  <a:latin typeface="Cambria Math" panose="02040503050406030204" pitchFamily="18" charset="0"/>
                                </a:rPr>
                                <m:t>𝑚</m:t>
                              </m:r>
                            </m:e>
                            <m:sub>
                              <m:r>
                                <a:rPr lang="en-US" altLang="zh-CN" sz="2000" b="0" i="1" dirty="0" smtClean="0">
                                  <a:solidFill>
                                    <a:srgbClr val="0000CC"/>
                                  </a:solidFill>
                                  <a:latin typeface="Cambria Math" panose="02040503050406030204" pitchFamily="18" charset="0"/>
                                </a:rPr>
                                <m:t>1</m:t>
                              </m:r>
                            </m:sub>
                          </m:sSub>
                          <m:r>
                            <a:rPr lang="en-US" altLang="zh-CN" sz="2000" b="0" i="1" dirty="0" smtClean="0">
                              <a:solidFill>
                                <a:srgbClr val="0000CC"/>
                              </a:solidFill>
                              <a:latin typeface="Cambria Math" panose="02040503050406030204" pitchFamily="18" charset="0"/>
                            </a:rPr>
                            <m:t>+</m:t>
                          </m:r>
                          <m:sSub>
                            <m:sSubPr>
                              <m:ctrlPr>
                                <a:rPr lang="en-US" altLang="zh-CN" sz="2000" b="0" i="1" dirty="0" smtClean="0">
                                  <a:solidFill>
                                    <a:srgbClr val="0000CC"/>
                                  </a:solidFill>
                                  <a:latin typeface="Cambria Math" panose="02040503050406030204" pitchFamily="18" charset="0"/>
                                </a:rPr>
                              </m:ctrlPr>
                            </m:sSubPr>
                            <m:e>
                              <m:r>
                                <a:rPr lang="en-US" altLang="zh-CN" sz="2000" b="0" i="1" dirty="0" smtClean="0">
                                  <a:solidFill>
                                    <a:srgbClr val="0000CC"/>
                                  </a:solidFill>
                                  <a:latin typeface="Cambria Math" panose="02040503050406030204" pitchFamily="18" charset="0"/>
                                </a:rPr>
                                <m:t>𝑚</m:t>
                              </m:r>
                            </m:e>
                            <m:sub>
                              <m:r>
                                <a:rPr lang="en-US" altLang="zh-CN" sz="2000" b="0" i="1" dirty="0" smtClean="0">
                                  <a:solidFill>
                                    <a:srgbClr val="0000CC"/>
                                  </a:solidFill>
                                  <a:latin typeface="Cambria Math" panose="02040503050406030204" pitchFamily="18" charset="0"/>
                                </a:rPr>
                                <m:t>2</m:t>
                              </m:r>
                            </m:sub>
                          </m:sSub>
                        </m:den>
                      </m:f>
                      <m:r>
                        <a:rPr lang="en-US" altLang="zh-CN" sz="2000" b="0" i="1" dirty="0" smtClean="0">
                          <a:solidFill>
                            <a:srgbClr val="0000CC"/>
                          </a:solidFill>
                          <a:latin typeface="Cambria Math" panose="02040503050406030204" pitchFamily="18" charset="0"/>
                        </a:rPr>
                        <m:t>(</m:t>
                      </m:r>
                      <m:sSub>
                        <m:sSubPr>
                          <m:ctrlPr>
                            <a:rPr lang="en-US" altLang="zh-CN" sz="2000" b="0" i="1" dirty="0" smtClean="0">
                              <a:solidFill>
                                <a:srgbClr val="0000CC"/>
                              </a:solidFill>
                              <a:latin typeface="Cambria Math" panose="02040503050406030204" pitchFamily="18" charset="0"/>
                            </a:rPr>
                          </m:ctrlPr>
                        </m:sSubPr>
                        <m:e>
                          <m:r>
                            <a:rPr lang="en-US" altLang="zh-CN" sz="2000" b="0" i="1" dirty="0" smtClean="0">
                              <a:solidFill>
                                <a:srgbClr val="0000CC"/>
                              </a:solidFill>
                              <a:latin typeface="Cambria Math" panose="02040503050406030204" pitchFamily="18" charset="0"/>
                            </a:rPr>
                            <m:t>𝑚</m:t>
                          </m:r>
                        </m:e>
                        <m:sub>
                          <m:r>
                            <a:rPr lang="en-US" altLang="zh-CN" sz="2000" b="0" i="1" dirty="0" smtClean="0">
                              <a:solidFill>
                                <a:srgbClr val="0000CC"/>
                              </a:solidFill>
                              <a:latin typeface="Cambria Math" panose="02040503050406030204" pitchFamily="18" charset="0"/>
                            </a:rPr>
                            <m:t>1</m:t>
                          </m:r>
                        </m:sub>
                      </m:sSub>
                      <m:sSub>
                        <m:sSubPr>
                          <m:ctrlPr>
                            <a:rPr lang="en-US" altLang="zh-CN" sz="2000" b="0" i="1" dirty="0" smtClean="0">
                              <a:solidFill>
                                <a:srgbClr val="0000CC"/>
                              </a:solidFill>
                              <a:latin typeface="Cambria Math" panose="02040503050406030204" pitchFamily="18" charset="0"/>
                            </a:rPr>
                          </m:ctrlPr>
                        </m:sSubPr>
                        <m:e>
                          <m:acc>
                            <m:accPr>
                              <m:chr m:val="⃗"/>
                              <m:ctrlPr>
                                <a:rPr lang="en-US" altLang="zh-CN" sz="2000" b="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𝑟</m:t>
                              </m:r>
                            </m:e>
                          </m:acc>
                        </m:e>
                        <m:sub>
                          <m:r>
                            <a:rPr lang="en-US" altLang="zh-CN" sz="2000" b="0" i="1" dirty="0" smtClean="0">
                              <a:solidFill>
                                <a:srgbClr val="0000CC"/>
                              </a:solidFill>
                              <a:latin typeface="Cambria Math" panose="02040503050406030204" pitchFamily="18" charset="0"/>
                            </a:rPr>
                            <m:t>1</m:t>
                          </m:r>
                        </m:sub>
                      </m:sSub>
                      <m:r>
                        <a:rPr lang="en-US" altLang="zh-CN" sz="2000" b="0" i="1" dirty="0" smtClean="0">
                          <a:solidFill>
                            <a:srgbClr val="0000CC"/>
                          </a:solidFill>
                          <a:latin typeface="Cambria Math" panose="02040503050406030204" pitchFamily="18" charset="0"/>
                        </a:rPr>
                        <m:t>+</m:t>
                      </m:r>
                      <m:sSub>
                        <m:sSubPr>
                          <m:ctrlPr>
                            <a:rPr lang="en-US" altLang="zh-CN" sz="2000" b="0" i="1" dirty="0" smtClean="0">
                              <a:solidFill>
                                <a:srgbClr val="0000CC"/>
                              </a:solidFill>
                              <a:latin typeface="Cambria Math" panose="02040503050406030204" pitchFamily="18" charset="0"/>
                            </a:rPr>
                          </m:ctrlPr>
                        </m:sSubPr>
                        <m:e>
                          <m:r>
                            <a:rPr lang="en-US" altLang="zh-CN" sz="2000" b="0" i="1" dirty="0" smtClean="0">
                              <a:solidFill>
                                <a:srgbClr val="0000CC"/>
                              </a:solidFill>
                              <a:latin typeface="Cambria Math" panose="02040503050406030204" pitchFamily="18" charset="0"/>
                            </a:rPr>
                            <m:t>𝑚</m:t>
                          </m:r>
                        </m:e>
                        <m:sub>
                          <m:r>
                            <a:rPr lang="en-US" altLang="zh-CN" sz="2000" b="0" i="1" dirty="0" smtClean="0">
                              <a:solidFill>
                                <a:srgbClr val="0000CC"/>
                              </a:solidFill>
                              <a:latin typeface="Cambria Math" panose="02040503050406030204" pitchFamily="18" charset="0"/>
                            </a:rPr>
                            <m:t>2</m:t>
                          </m:r>
                        </m:sub>
                      </m:sSub>
                      <m:sSub>
                        <m:sSubPr>
                          <m:ctrlPr>
                            <a:rPr lang="en-US" altLang="zh-CN" sz="2000" b="0" i="1" dirty="0" smtClean="0">
                              <a:solidFill>
                                <a:srgbClr val="0000CC"/>
                              </a:solidFill>
                              <a:latin typeface="Cambria Math" panose="02040503050406030204" pitchFamily="18" charset="0"/>
                            </a:rPr>
                          </m:ctrlPr>
                        </m:sSubPr>
                        <m:e>
                          <m:acc>
                            <m:accPr>
                              <m:chr m:val="⃗"/>
                              <m:ctrlPr>
                                <a:rPr lang="en-US" altLang="zh-CN" sz="2000" b="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𝑟</m:t>
                              </m:r>
                            </m:e>
                          </m:acc>
                        </m:e>
                        <m:sub>
                          <m:r>
                            <a:rPr lang="en-US" altLang="zh-CN" sz="2000" b="0" i="1" dirty="0" smtClean="0">
                              <a:solidFill>
                                <a:srgbClr val="0000CC"/>
                              </a:solidFill>
                              <a:latin typeface="Cambria Math" panose="02040503050406030204" pitchFamily="18" charset="0"/>
                            </a:rPr>
                            <m:t>2</m:t>
                          </m:r>
                        </m:sub>
                      </m:sSub>
                      <m:r>
                        <a:rPr lang="en-US" altLang="zh-CN" sz="2000" b="0" i="1" dirty="0" smtClean="0">
                          <a:solidFill>
                            <a:srgbClr val="0000CC"/>
                          </a:solidFill>
                          <a:latin typeface="Cambria Math" panose="02040503050406030204" pitchFamily="18" charset="0"/>
                        </a:rPr>
                        <m:t>)</m:t>
                      </m:r>
                    </m:oMath>
                  </m:oMathPara>
                </a14:m>
                <a:endParaRPr lang="en-US" altLang="zh-CN" sz="2000" dirty="0">
                  <a:solidFill>
                    <a:srgbClr val="0000CC"/>
                  </a:solidFill>
                </a:endParaRPr>
              </a:p>
              <a:p>
                <a:endParaRPr lang="en-US" altLang="zh-CN" sz="2000" dirty="0">
                  <a:solidFill>
                    <a:srgbClr val="0000CC"/>
                  </a:solidFill>
                </a:endParaRPr>
              </a:p>
              <a:p>
                <a:r>
                  <a:rPr lang="en-US" altLang="zh-CN" sz="2000" dirty="0">
                    <a:solidFill>
                      <a:srgbClr val="0000CC"/>
                    </a:solidFill>
                  </a:rPr>
                  <a:t>The corresponding momenta are:</a:t>
                </a:r>
              </a:p>
              <a:p>
                <a14:m>
                  <m:oMathPara xmlns:m="http://schemas.openxmlformats.org/officeDocument/2006/math">
                    <m:oMathParaPr>
                      <m:jc m:val="centerGroup"/>
                    </m:oMathParaPr>
                    <m:oMath xmlns:m="http://schemas.openxmlformats.org/officeDocument/2006/math">
                      <m:d>
                        <m:dPr>
                          <m:begChr m:val="{"/>
                          <m:endChr m:val=""/>
                          <m:ctrlPr>
                            <a:rPr lang="en-US" altLang="zh-CN" sz="2000" i="1" smtClean="0">
                              <a:solidFill>
                                <a:srgbClr val="0000CC"/>
                              </a:solidFill>
                              <a:latin typeface="Cambria Math" panose="02040503050406030204" pitchFamily="18" charset="0"/>
                            </a:rPr>
                          </m:ctrlPr>
                        </m:dPr>
                        <m:e>
                          <m:eqArr>
                            <m:eqArrPr>
                              <m:ctrlPr>
                                <a:rPr lang="en-US" altLang="zh-CN" sz="2000" i="1" smtClean="0">
                                  <a:solidFill>
                                    <a:srgbClr val="0000CC"/>
                                  </a:solidFill>
                                  <a:latin typeface="Cambria Math" panose="02040503050406030204" pitchFamily="18" charset="0"/>
                                </a:rPr>
                              </m:ctrlPr>
                            </m:eqArrPr>
                            <m:e>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𝑃</m:t>
                                  </m:r>
                                </m:e>
                              </m:acc>
                              <m:r>
                                <a:rPr lang="en-US" altLang="zh-CN" sz="2000" i="1" dirty="0">
                                  <a:solidFill>
                                    <a:srgbClr val="0000CC"/>
                                  </a:solidFill>
                                  <a:latin typeface="Cambria Math" panose="02040503050406030204" pitchFamily="18" charset="0"/>
                                </a:rPr>
                                <m:t>≡</m:t>
                              </m:r>
                              <m:sSub>
                                <m:sSubPr>
                                  <m:ctrlPr>
                                    <a:rPr lang="en-US" altLang="zh-CN" sz="2000" i="1" dirty="0">
                                      <a:solidFill>
                                        <a:srgbClr val="0000CC"/>
                                      </a:solidFill>
                                      <a:latin typeface="Cambria Math" panose="02040503050406030204" pitchFamily="18" charset="0"/>
                                    </a:rPr>
                                  </m:ctrlPr>
                                </m:sSubPr>
                                <m:e>
                                  <m:acc>
                                    <m:accPr>
                                      <m:chr m:val="⃗"/>
                                      <m:ctrlPr>
                                        <a:rPr lang="en-US" altLang="zh-CN" sz="2000" i="1" dirty="0">
                                          <a:solidFill>
                                            <a:srgbClr val="0000CC"/>
                                          </a:solidFill>
                                          <a:latin typeface="Cambria Math" panose="02040503050406030204" pitchFamily="18" charset="0"/>
                                        </a:rPr>
                                      </m:ctrlPr>
                                    </m:accPr>
                                    <m:e>
                                      <m:r>
                                        <a:rPr lang="en-US" altLang="zh-CN" sz="2000" i="1" dirty="0">
                                          <a:solidFill>
                                            <a:srgbClr val="0000CC"/>
                                          </a:solidFill>
                                          <a:latin typeface="Cambria Math" panose="02040503050406030204" pitchFamily="18" charset="0"/>
                                        </a:rPr>
                                        <m:t>𝑝</m:t>
                                      </m:r>
                                    </m:e>
                                  </m:acc>
                                </m:e>
                                <m:sub>
                                  <m:r>
                                    <a:rPr lang="en-US" altLang="zh-CN" sz="2000" i="1" dirty="0">
                                      <a:solidFill>
                                        <a:srgbClr val="0000CC"/>
                                      </a:solidFill>
                                      <a:latin typeface="Cambria Math" panose="02040503050406030204" pitchFamily="18" charset="0"/>
                                    </a:rPr>
                                    <m:t>1</m:t>
                                  </m:r>
                                </m:sub>
                              </m:sSub>
                              <m:r>
                                <a:rPr lang="en-US" altLang="zh-CN" sz="2000" i="1" dirty="0">
                                  <a:solidFill>
                                    <a:srgbClr val="0000CC"/>
                                  </a:solidFill>
                                  <a:latin typeface="Cambria Math" panose="02040503050406030204" pitchFamily="18" charset="0"/>
                                </a:rPr>
                                <m:t>+</m:t>
                              </m:r>
                              <m:sSub>
                                <m:sSubPr>
                                  <m:ctrlPr>
                                    <a:rPr lang="en-US" altLang="zh-CN" sz="2000" i="1" dirty="0">
                                      <a:solidFill>
                                        <a:srgbClr val="0000CC"/>
                                      </a:solidFill>
                                      <a:latin typeface="Cambria Math" panose="02040503050406030204" pitchFamily="18" charset="0"/>
                                    </a:rPr>
                                  </m:ctrlPr>
                                </m:sSubPr>
                                <m:e>
                                  <m:acc>
                                    <m:accPr>
                                      <m:chr m:val="⃗"/>
                                      <m:ctrlPr>
                                        <a:rPr lang="en-US" altLang="zh-CN" sz="2000" i="1" dirty="0">
                                          <a:solidFill>
                                            <a:srgbClr val="0000CC"/>
                                          </a:solidFill>
                                          <a:latin typeface="Cambria Math" panose="02040503050406030204" pitchFamily="18" charset="0"/>
                                        </a:rPr>
                                      </m:ctrlPr>
                                    </m:accPr>
                                    <m:e>
                                      <m:r>
                                        <a:rPr lang="en-US" altLang="zh-CN" sz="2000" i="1" dirty="0">
                                          <a:solidFill>
                                            <a:srgbClr val="0000CC"/>
                                          </a:solidFill>
                                          <a:latin typeface="Cambria Math" panose="02040503050406030204" pitchFamily="18" charset="0"/>
                                        </a:rPr>
                                        <m:t>𝑝</m:t>
                                      </m:r>
                                    </m:e>
                                  </m:acc>
                                </m:e>
                                <m:sub>
                                  <m:r>
                                    <a:rPr lang="en-US" altLang="zh-CN" sz="2000" i="1" dirty="0">
                                      <a:solidFill>
                                        <a:srgbClr val="0000CC"/>
                                      </a:solidFill>
                                      <a:latin typeface="Cambria Math" panose="02040503050406030204" pitchFamily="18" charset="0"/>
                                    </a:rPr>
                                    <m:t>2</m:t>
                                  </m:r>
                                </m:sub>
                              </m:sSub>
                            </m:e>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𝑝</m:t>
                                  </m:r>
                                </m:e>
                              </m:acc>
                              <m:r>
                                <a:rPr lang="en-US" altLang="zh-CN" sz="2000" b="0" i="1" dirty="0" smtClean="0">
                                  <a:solidFill>
                                    <a:srgbClr val="0000CC"/>
                                  </a:solidFill>
                                  <a:latin typeface="Cambria Math" panose="02040503050406030204" pitchFamily="18" charset="0"/>
                                </a:rPr>
                                <m:t>≡</m:t>
                              </m:r>
                              <m:f>
                                <m:fPr>
                                  <m:ctrlPr>
                                    <a:rPr lang="en-US" altLang="zh-CN" sz="2000" b="0" i="1" dirty="0" smtClean="0">
                                      <a:solidFill>
                                        <a:srgbClr val="0000CC"/>
                                      </a:solidFill>
                                      <a:latin typeface="Cambria Math" panose="02040503050406030204" pitchFamily="18" charset="0"/>
                                    </a:rPr>
                                  </m:ctrlPr>
                                </m:fPr>
                                <m:num>
                                  <m:r>
                                    <a:rPr lang="en-US" altLang="zh-CN" sz="2000" b="0" i="1" dirty="0" smtClean="0">
                                      <a:solidFill>
                                        <a:srgbClr val="0000CC"/>
                                      </a:solidFill>
                                      <a:latin typeface="Cambria Math" panose="02040503050406030204" pitchFamily="18" charset="0"/>
                                    </a:rPr>
                                    <m:t>1</m:t>
                                  </m:r>
                                </m:num>
                                <m:den>
                                  <m:r>
                                    <a:rPr lang="en-US" altLang="zh-CN" sz="2000" b="0" i="1" dirty="0" smtClean="0">
                                      <a:solidFill>
                                        <a:srgbClr val="0000CC"/>
                                      </a:solidFill>
                                      <a:latin typeface="Cambria Math" panose="02040503050406030204" pitchFamily="18" charset="0"/>
                                    </a:rPr>
                                    <m:t>2</m:t>
                                  </m:r>
                                </m:den>
                              </m:f>
                              <m:r>
                                <a:rPr lang="en-US" altLang="zh-CN" sz="2000" b="0" i="1" dirty="0" smtClean="0">
                                  <a:solidFill>
                                    <a:srgbClr val="0000CC"/>
                                  </a:solidFill>
                                  <a:latin typeface="Cambria Math" panose="02040503050406030204" pitchFamily="18" charset="0"/>
                                </a:rPr>
                                <m:t>(</m:t>
                              </m:r>
                              <m:sSub>
                                <m:sSubPr>
                                  <m:ctrlPr>
                                    <a:rPr lang="en-US" altLang="zh-CN" sz="2000" i="1" dirty="0">
                                      <a:solidFill>
                                        <a:srgbClr val="0000CC"/>
                                      </a:solidFill>
                                      <a:latin typeface="Cambria Math" panose="02040503050406030204" pitchFamily="18" charset="0"/>
                                    </a:rPr>
                                  </m:ctrlPr>
                                </m:sSubPr>
                                <m:e>
                                  <m:acc>
                                    <m:accPr>
                                      <m:chr m:val="⃗"/>
                                      <m:ctrlPr>
                                        <a:rPr lang="en-US" altLang="zh-CN" sz="2000" i="1" dirty="0">
                                          <a:solidFill>
                                            <a:srgbClr val="0000CC"/>
                                          </a:solidFill>
                                          <a:latin typeface="Cambria Math" panose="02040503050406030204" pitchFamily="18" charset="0"/>
                                        </a:rPr>
                                      </m:ctrlPr>
                                    </m:accPr>
                                    <m:e>
                                      <m:r>
                                        <a:rPr lang="en-US" altLang="zh-CN" sz="2000" i="1" dirty="0">
                                          <a:solidFill>
                                            <a:srgbClr val="0000CC"/>
                                          </a:solidFill>
                                          <a:latin typeface="Cambria Math" panose="02040503050406030204" pitchFamily="18" charset="0"/>
                                        </a:rPr>
                                        <m:t>𝑝</m:t>
                                      </m:r>
                                    </m:e>
                                  </m:acc>
                                </m:e>
                                <m:sub>
                                  <m:r>
                                    <a:rPr lang="en-US" altLang="zh-CN" sz="2000" i="1" dirty="0">
                                      <a:solidFill>
                                        <a:srgbClr val="0000CC"/>
                                      </a:solidFill>
                                      <a:latin typeface="Cambria Math" panose="02040503050406030204" pitchFamily="18" charset="0"/>
                                    </a:rPr>
                                    <m:t>1</m:t>
                                  </m:r>
                                </m:sub>
                              </m:sSub>
                              <m:r>
                                <a:rPr lang="en-US" altLang="zh-CN" sz="2000" b="0" i="1" dirty="0" smtClean="0">
                                  <a:solidFill>
                                    <a:srgbClr val="0000CC"/>
                                  </a:solidFill>
                                  <a:latin typeface="Cambria Math" panose="02040503050406030204" pitchFamily="18" charset="0"/>
                                </a:rPr>
                                <m:t>−</m:t>
                              </m:r>
                              <m:sSub>
                                <m:sSubPr>
                                  <m:ctrlPr>
                                    <a:rPr lang="en-US" altLang="zh-CN" sz="2000" i="1" dirty="0">
                                      <a:solidFill>
                                        <a:srgbClr val="0000CC"/>
                                      </a:solidFill>
                                      <a:latin typeface="Cambria Math" panose="02040503050406030204" pitchFamily="18" charset="0"/>
                                    </a:rPr>
                                  </m:ctrlPr>
                                </m:sSubPr>
                                <m:e>
                                  <m:acc>
                                    <m:accPr>
                                      <m:chr m:val="⃗"/>
                                      <m:ctrlPr>
                                        <a:rPr lang="en-US" altLang="zh-CN" sz="2000" i="1" dirty="0">
                                          <a:solidFill>
                                            <a:srgbClr val="0000CC"/>
                                          </a:solidFill>
                                          <a:latin typeface="Cambria Math" panose="02040503050406030204" pitchFamily="18" charset="0"/>
                                        </a:rPr>
                                      </m:ctrlPr>
                                    </m:accPr>
                                    <m:e>
                                      <m:r>
                                        <a:rPr lang="en-US" altLang="zh-CN" sz="2000" i="1" dirty="0">
                                          <a:solidFill>
                                            <a:srgbClr val="0000CC"/>
                                          </a:solidFill>
                                          <a:latin typeface="Cambria Math" panose="02040503050406030204" pitchFamily="18" charset="0"/>
                                        </a:rPr>
                                        <m:t>𝑝</m:t>
                                      </m:r>
                                    </m:e>
                                  </m:acc>
                                </m:e>
                                <m:sub>
                                  <m:r>
                                    <a:rPr lang="en-US" altLang="zh-CN" sz="2000" i="1" dirty="0">
                                      <a:solidFill>
                                        <a:srgbClr val="0000CC"/>
                                      </a:solidFill>
                                      <a:latin typeface="Cambria Math" panose="02040503050406030204" pitchFamily="18" charset="0"/>
                                    </a:rPr>
                                    <m:t>2</m:t>
                                  </m:r>
                                </m:sub>
                              </m:sSub>
                              <m:r>
                                <a:rPr lang="en-US" altLang="zh-CN" sz="2000" b="0" i="1" dirty="0" smtClean="0">
                                  <a:solidFill>
                                    <a:srgbClr val="0000CC"/>
                                  </a:solidFill>
                                  <a:latin typeface="Cambria Math" panose="02040503050406030204" pitchFamily="18" charset="0"/>
                                </a:rPr>
                                <m:t>)</m:t>
                              </m:r>
                            </m:e>
                          </m:eqArr>
                        </m:e>
                      </m:d>
                    </m:oMath>
                  </m:oMathPara>
                </a14:m>
                <a:endParaRPr lang="zh-CN" altLang="en-US" sz="2000" dirty="0">
                  <a:solidFill>
                    <a:srgbClr val="0000CC"/>
                  </a:solidFill>
                </a:endParaRPr>
              </a:p>
            </p:txBody>
          </p:sp>
        </mc:Choice>
        <mc:Fallback>
          <p:sp>
            <p:nvSpPr>
              <p:cNvPr id="11" name="文本框 10"/>
              <p:cNvSpPr txBox="1">
                <a:spLocks noRot="1" noChangeAspect="1" noMove="1" noResize="1" noEditPoints="1" noAdjustHandles="1" noChangeArrowheads="1" noChangeShapeType="1" noTextEdit="1"/>
              </p:cNvSpPr>
              <p:nvPr/>
            </p:nvSpPr>
            <p:spPr>
              <a:xfrm>
                <a:off x="983432" y="980728"/>
                <a:ext cx="8000340" cy="5670207"/>
              </a:xfrm>
              <a:prstGeom prst="rect">
                <a:avLst/>
              </a:prstGeom>
              <a:blipFill>
                <a:blip r:embed="rId3"/>
                <a:stretch>
                  <a:fillRect l="-762" t="-53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64162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43</a:t>
            </a:fld>
            <a:endParaRPr lang="en-US" altLang="zh-CN">
              <a:solidFill>
                <a:srgbClr val="000000"/>
              </a:solidFill>
            </a:endParaRPr>
          </a:p>
        </p:txBody>
      </p:sp>
      <mc:AlternateContent xmlns:mc="http://schemas.openxmlformats.org/markup-compatibility/2006">
        <mc:Choice xmlns:a14="http://schemas.microsoft.com/office/drawing/2010/main" Requires="a14">
          <p:sp>
            <p:nvSpPr>
              <p:cNvPr id="4" name="文本框 3"/>
              <p:cNvSpPr txBox="1"/>
              <p:nvPr/>
            </p:nvSpPr>
            <p:spPr>
              <a:xfrm>
                <a:off x="983432" y="326387"/>
                <a:ext cx="10225136" cy="2886368"/>
              </a:xfrm>
              <a:prstGeom prst="rect">
                <a:avLst/>
              </a:prstGeom>
              <a:noFill/>
            </p:spPr>
            <p:txBody>
              <a:bodyPr wrap="square" rtlCol="0">
                <a:spAutoFit/>
              </a:bodyPr>
              <a:lstStyle/>
              <a:p>
                <a:r>
                  <a:rPr lang="en-US" altLang="zh-CN" sz="2000" dirty="0">
                    <a:solidFill>
                      <a:srgbClr val="0000CC"/>
                    </a:solidFill>
                  </a:rPr>
                  <a:t>Assuming </a:t>
                </a:r>
                <a14:m>
                  <m:oMath xmlns:m="http://schemas.openxmlformats.org/officeDocument/2006/math">
                    <m:r>
                      <a:rPr lang="en-US" altLang="zh-CN" sz="2000" b="0" i="1" smtClean="0">
                        <a:solidFill>
                          <a:srgbClr val="0000CC"/>
                        </a:solidFill>
                        <a:latin typeface="Cambria Math" panose="02040503050406030204" pitchFamily="18" charset="0"/>
                      </a:rPr>
                      <m:t>𝑉</m:t>
                    </m:r>
                    <m:d>
                      <m:dPr>
                        <m:ctrlPr>
                          <a:rPr lang="en-US" altLang="zh-CN" sz="2000" b="0" i="1" smtClean="0">
                            <a:solidFill>
                              <a:srgbClr val="0000CC"/>
                            </a:solidFill>
                            <a:latin typeface="Cambria Math" panose="02040503050406030204" pitchFamily="18" charset="0"/>
                          </a:rPr>
                        </m:ctrlPr>
                      </m:d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d>
                    <m:r>
                      <a:rPr lang="en-US" altLang="zh-CN" sz="2000" b="0" i="1" smtClean="0">
                        <a:solidFill>
                          <a:srgbClr val="0000CC"/>
                        </a:solidFill>
                        <a:latin typeface="Cambria Math" panose="02040503050406030204" pitchFamily="18" charset="0"/>
                      </a:rPr>
                      <m:t>=−</m:t>
                    </m:r>
                    <m:f>
                      <m:fPr>
                        <m:ctrlPr>
                          <a:rPr lang="en-US" altLang="zh-CN" sz="2000" b="0" i="1" smtClean="0">
                            <a:solidFill>
                              <a:srgbClr val="0000CC"/>
                            </a:solidFill>
                            <a:latin typeface="Cambria Math" panose="02040503050406030204" pitchFamily="18" charset="0"/>
                          </a:rPr>
                        </m:ctrlPr>
                      </m:fPr>
                      <m:num>
                        <m:r>
                          <a:rPr lang="en-US" altLang="zh-CN" sz="2000" b="0" i="1" smtClean="0">
                            <a:solidFill>
                              <a:srgbClr val="0000CC"/>
                            </a:solidFill>
                            <a:latin typeface="Cambria Math" panose="02040503050406030204" pitchFamily="18" charset="0"/>
                          </a:rPr>
                          <m:t>4</m:t>
                        </m:r>
                      </m:num>
                      <m:den>
                        <m:r>
                          <a:rPr lang="en-US" altLang="zh-CN" sz="2000" b="0" i="1" smtClean="0">
                            <a:solidFill>
                              <a:srgbClr val="0000CC"/>
                            </a:solidFill>
                            <a:latin typeface="Cambria Math" panose="02040503050406030204" pitchFamily="18" charset="0"/>
                          </a:rPr>
                          <m:t>3</m:t>
                        </m:r>
                      </m:den>
                    </m:f>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𝑉</m:t>
                        </m:r>
                      </m:e>
                      <m:sub>
                        <m:r>
                          <a:rPr lang="en-US" altLang="zh-CN" sz="2000" b="0" i="1" smtClean="0">
                            <a:solidFill>
                              <a:srgbClr val="0000CC"/>
                            </a:solidFill>
                            <a:latin typeface="Cambria Math" panose="02040503050406030204" pitchFamily="18" charset="0"/>
                          </a:rPr>
                          <m:t>0</m:t>
                        </m:r>
                      </m:sub>
                    </m:sSub>
                    <m:r>
                      <a:rPr lang="en-US" altLang="zh-CN" sz="2000" b="0" i="1" smtClean="0">
                        <a:solidFill>
                          <a:srgbClr val="0000CC"/>
                        </a:solidFill>
                        <a:latin typeface="Cambria Math" panose="02040503050406030204" pitchFamily="18" charset="0"/>
                      </a:rPr>
                      <m:t>(</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r>
                      <a:rPr lang="en-US" altLang="zh-CN" sz="2000" b="0" i="1" smtClean="0">
                        <a:solidFill>
                          <a:srgbClr val="0000CC"/>
                        </a:solidFill>
                        <a:latin typeface="Cambria Math" panose="02040503050406030204" pitchFamily="18" charset="0"/>
                      </a:rPr>
                      <m:t>)</m:t>
                    </m:r>
                  </m:oMath>
                </a14:m>
                <a:r>
                  <a:rPr lang="en-US" altLang="zh-CN" sz="2000" dirty="0">
                    <a:solidFill>
                      <a:srgbClr val="0000CC"/>
                    </a:solidFill>
                  </a:rPr>
                  <a:t> is a spin-independent central potential, we rewrite </a:t>
                </a:r>
                <a14:m>
                  <m:oMath xmlns:m="http://schemas.openxmlformats.org/officeDocument/2006/math">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𝐻</m:t>
                        </m:r>
                      </m:e>
                    </m:acc>
                  </m:oMath>
                </a14:m>
                <a:r>
                  <a:rPr lang="en-US" altLang="zh-CN" sz="2000" dirty="0">
                    <a:solidFill>
                      <a:srgbClr val="0000CC"/>
                    </a:solidFill>
                  </a:rPr>
                  <a:t> as </a:t>
                </a:r>
              </a:p>
              <a:p>
                <a:endParaRPr lang="en-US" altLang="zh-CN" sz="2000" dirty="0">
                  <a:solidFill>
                    <a:srgbClr val="0000CC"/>
                  </a:solidFill>
                </a:endParaRPr>
              </a:p>
              <a:p>
                <a14:m>
                  <m:oMath xmlns:m="http://schemas.openxmlformats.org/officeDocument/2006/math">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𝐻</m:t>
                        </m:r>
                      </m:e>
                    </m:acc>
                    <m:r>
                      <a:rPr lang="en-US" altLang="zh-CN" sz="2000" b="0" i="1" dirty="0" smtClean="0">
                        <a:solidFill>
                          <a:srgbClr val="0000CC"/>
                        </a:solidFill>
                        <a:latin typeface="Cambria Math" panose="02040503050406030204" pitchFamily="18" charset="0"/>
                      </a:rPr>
                      <m:t>=</m:t>
                    </m:r>
                    <m:f>
                      <m:fPr>
                        <m:ctrlPr>
                          <a:rPr lang="en-US" altLang="zh-CN" sz="2000" b="0" i="1" dirty="0" smtClean="0">
                            <a:solidFill>
                              <a:srgbClr val="0000CC"/>
                            </a:solidFill>
                            <a:latin typeface="Cambria Math" panose="02040503050406030204" pitchFamily="18" charset="0"/>
                          </a:rPr>
                        </m:ctrlPr>
                      </m:fPr>
                      <m:num>
                        <m:sSup>
                          <m:sSupPr>
                            <m:ctrlPr>
                              <a:rPr lang="en-US" altLang="zh-CN" sz="2000" b="0" i="1" dirty="0" smtClean="0">
                                <a:solidFill>
                                  <a:srgbClr val="0000CC"/>
                                </a:solidFill>
                                <a:latin typeface="Cambria Math" panose="02040503050406030204" pitchFamily="18" charset="0"/>
                              </a:rPr>
                            </m:ctrlPr>
                          </m:sSupPr>
                          <m:e>
                            <m:acc>
                              <m:accPr>
                                <m:chr m:val="⃗"/>
                                <m:ctrlPr>
                                  <a:rPr lang="en-US" altLang="zh-CN" sz="2000" b="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𝑃</m:t>
                                </m:r>
                              </m:e>
                            </m:acc>
                          </m:e>
                          <m:sup>
                            <m:r>
                              <a:rPr lang="en-US" altLang="zh-CN" sz="2000" b="0" i="1" dirty="0" smtClean="0">
                                <a:solidFill>
                                  <a:srgbClr val="0000CC"/>
                                </a:solidFill>
                                <a:latin typeface="Cambria Math" panose="02040503050406030204" pitchFamily="18" charset="0"/>
                              </a:rPr>
                              <m:t>2</m:t>
                            </m:r>
                          </m:sup>
                        </m:sSup>
                      </m:num>
                      <m:den>
                        <m:r>
                          <a:rPr lang="en-US" altLang="zh-CN" sz="2000" b="0" i="1" dirty="0" smtClean="0">
                            <a:solidFill>
                              <a:srgbClr val="0000CC"/>
                            </a:solidFill>
                            <a:latin typeface="Cambria Math" panose="02040503050406030204" pitchFamily="18" charset="0"/>
                          </a:rPr>
                          <m:t>4</m:t>
                        </m:r>
                        <m:sSub>
                          <m:sSubPr>
                            <m:ctrlPr>
                              <a:rPr lang="en-US" altLang="zh-CN" sz="2000" b="0" i="1" dirty="0" smtClean="0">
                                <a:solidFill>
                                  <a:srgbClr val="0000CC"/>
                                </a:solidFill>
                                <a:latin typeface="Cambria Math" panose="02040503050406030204" pitchFamily="18" charset="0"/>
                              </a:rPr>
                            </m:ctrlPr>
                          </m:sSubPr>
                          <m:e>
                            <m:r>
                              <a:rPr lang="en-US" altLang="zh-CN" sz="2000" b="0" i="1" dirty="0" smtClean="0">
                                <a:solidFill>
                                  <a:srgbClr val="0000CC"/>
                                </a:solidFill>
                                <a:latin typeface="Cambria Math" panose="02040503050406030204" pitchFamily="18" charset="0"/>
                              </a:rPr>
                              <m:t>𝑚</m:t>
                            </m:r>
                          </m:e>
                          <m:sub>
                            <m:r>
                              <a:rPr lang="en-US" altLang="zh-CN" sz="2000" b="0" i="1" dirty="0" smtClean="0">
                                <a:solidFill>
                                  <a:srgbClr val="0000CC"/>
                                </a:solidFill>
                                <a:latin typeface="Cambria Math" panose="02040503050406030204" pitchFamily="18" charset="0"/>
                              </a:rPr>
                              <m:t>𝑞</m:t>
                            </m:r>
                          </m:sub>
                        </m:sSub>
                      </m:den>
                    </m:f>
                    <m:r>
                      <a:rPr lang="en-US" altLang="zh-CN" sz="2000" b="0" i="1" dirty="0" smtClean="0">
                        <a:solidFill>
                          <a:srgbClr val="0000CC"/>
                        </a:solidFill>
                        <a:latin typeface="Cambria Math" panose="02040503050406030204" pitchFamily="18" charset="0"/>
                      </a:rPr>
                      <m:t>+</m:t>
                    </m:r>
                    <m:f>
                      <m:fPr>
                        <m:ctrlPr>
                          <a:rPr lang="en-US" altLang="zh-CN" sz="2000" b="0" i="1" dirty="0" smtClean="0">
                            <a:solidFill>
                              <a:srgbClr val="0000CC"/>
                            </a:solidFill>
                            <a:latin typeface="Cambria Math" panose="02040503050406030204" pitchFamily="18" charset="0"/>
                          </a:rPr>
                        </m:ctrlPr>
                      </m:fPr>
                      <m:num>
                        <m:sSup>
                          <m:sSupPr>
                            <m:ctrlPr>
                              <a:rPr lang="en-US" altLang="zh-CN" sz="2000" b="0" i="1" dirty="0" smtClean="0">
                                <a:solidFill>
                                  <a:srgbClr val="0000CC"/>
                                </a:solidFill>
                                <a:latin typeface="Cambria Math" panose="02040503050406030204" pitchFamily="18" charset="0"/>
                              </a:rPr>
                            </m:ctrlPr>
                          </m:sSupPr>
                          <m:e>
                            <m:acc>
                              <m:accPr>
                                <m:chr m:val="⃗"/>
                                <m:ctrlPr>
                                  <a:rPr lang="en-US" altLang="zh-CN" sz="2000" b="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𝑝</m:t>
                                </m:r>
                              </m:e>
                            </m:acc>
                          </m:e>
                          <m:sup>
                            <m:r>
                              <a:rPr lang="en-US" altLang="zh-CN" sz="2000" b="0" i="1" dirty="0" smtClean="0">
                                <a:solidFill>
                                  <a:srgbClr val="0000CC"/>
                                </a:solidFill>
                                <a:latin typeface="Cambria Math" panose="02040503050406030204" pitchFamily="18" charset="0"/>
                              </a:rPr>
                              <m:t>2</m:t>
                            </m:r>
                          </m:sup>
                        </m:sSup>
                      </m:num>
                      <m:den>
                        <m:sSub>
                          <m:sSubPr>
                            <m:ctrlPr>
                              <a:rPr lang="en-US" altLang="zh-CN" sz="2000" b="0" i="1" dirty="0" smtClean="0">
                                <a:solidFill>
                                  <a:srgbClr val="0000CC"/>
                                </a:solidFill>
                                <a:latin typeface="Cambria Math" panose="02040503050406030204" pitchFamily="18" charset="0"/>
                              </a:rPr>
                            </m:ctrlPr>
                          </m:sSubPr>
                          <m:e>
                            <m:r>
                              <a:rPr lang="en-US" altLang="zh-CN" sz="2000" b="0" i="1" dirty="0" smtClean="0">
                                <a:solidFill>
                                  <a:srgbClr val="0000CC"/>
                                </a:solidFill>
                                <a:latin typeface="Cambria Math" panose="02040503050406030204" pitchFamily="18" charset="0"/>
                              </a:rPr>
                              <m:t>𝑚</m:t>
                            </m:r>
                          </m:e>
                          <m:sub>
                            <m:r>
                              <a:rPr lang="en-US" altLang="zh-CN" sz="2000" b="0" i="1" dirty="0" smtClean="0">
                                <a:solidFill>
                                  <a:srgbClr val="0000CC"/>
                                </a:solidFill>
                                <a:latin typeface="Cambria Math" panose="02040503050406030204" pitchFamily="18" charset="0"/>
                              </a:rPr>
                              <m:t>𝑞</m:t>
                            </m:r>
                          </m:sub>
                        </m:sSub>
                      </m:den>
                    </m:f>
                    <m:r>
                      <a:rPr lang="en-US" altLang="zh-CN" sz="2000" b="0" i="1" dirty="0" smtClean="0">
                        <a:solidFill>
                          <a:srgbClr val="0000CC"/>
                        </a:solidFill>
                        <a:latin typeface="Cambria Math" panose="02040503050406030204" pitchFamily="18" charset="0"/>
                      </a:rPr>
                      <m:t>+</m:t>
                    </m:r>
                    <m:r>
                      <a:rPr lang="en-US" altLang="zh-CN" sz="2000" b="0" i="1" dirty="0" smtClean="0">
                        <a:solidFill>
                          <a:srgbClr val="0000CC"/>
                        </a:solidFill>
                        <a:latin typeface="Cambria Math" panose="02040503050406030204" pitchFamily="18" charset="0"/>
                      </a:rPr>
                      <m:t>𝑉</m:t>
                    </m:r>
                    <m:d>
                      <m:dPr>
                        <m:ctrlPr>
                          <a:rPr lang="en-US" altLang="zh-CN" sz="2000" b="0" i="1" dirty="0" smtClean="0">
                            <a:solidFill>
                              <a:srgbClr val="0000CC"/>
                            </a:solidFill>
                            <a:latin typeface="Cambria Math" panose="02040503050406030204" pitchFamily="18" charset="0"/>
                          </a:rPr>
                        </m:ctrlPr>
                      </m:dPr>
                      <m:e>
                        <m:acc>
                          <m:accPr>
                            <m:chr m:val="⃗"/>
                            <m:ctrlPr>
                              <a:rPr lang="en-US" altLang="zh-CN" sz="2000" b="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𝑟</m:t>
                            </m:r>
                          </m:e>
                        </m:acc>
                      </m:e>
                    </m:d>
                    <m:r>
                      <a:rPr lang="en-US" altLang="zh-CN" sz="2000" b="0" i="0" dirty="0" smtClean="0">
                        <a:solidFill>
                          <a:srgbClr val="0000CC"/>
                        </a:solidFill>
                        <a:latin typeface="Cambria Math" panose="02040503050406030204" pitchFamily="18" charset="0"/>
                      </a:rPr>
                      <m:t>               </m:t>
                    </m:r>
                  </m:oMath>
                </a14:m>
                <a:r>
                  <a:rPr lang="en-US" altLang="zh-CN" sz="2000" b="0" dirty="0">
                    <a:solidFill>
                      <a:srgbClr val="0000CC"/>
                    </a:solidFill>
                  </a:rPr>
                  <a:t>with   </a:t>
                </a:r>
                <a14:m>
                  <m:oMath xmlns:m="http://schemas.openxmlformats.org/officeDocument/2006/math">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𝑚</m:t>
                        </m:r>
                      </m:e>
                      <m:sub>
                        <m:r>
                          <a:rPr lang="en-US" altLang="zh-CN" sz="2000" b="0" i="1" smtClean="0">
                            <a:solidFill>
                              <a:srgbClr val="0000CC"/>
                            </a:solidFill>
                            <a:latin typeface="Cambria Math" panose="02040503050406030204" pitchFamily="18" charset="0"/>
                          </a:rPr>
                          <m:t>1</m:t>
                        </m:r>
                      </m:sub>
                    </m:sSub>
                    <m:r>
                      <a:rPr lang="en-US" altLang="zh-CN" sz="2000" b="0" i="1" smtClean="0">
                        <a:solidFill>
                          <a:srgbClr val="0000CC"/>
                        </a:solidFill>
                        <a:latin typeface="Cambria Math" panose="02040503050406030204" pitchFamily="18" charset="0"/>
                      </a:rPr>
                      <m:t>=</m:t>
                    </m:r>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𝑚</m:t>
                        </m:r>
                      </m:e>
                      <m:sub>
                        <m:r>
                          <a:rPr lang="en-US" altLang="zh-CN" sz="2000" b="0" i="1" smtClean="0">
                            <a:solidFill>
                              <a:srgbClr val="0000CC"/>
                            </a:solidFill>
                            <a:latin typeface="Cambria Math" panose="02040503050406030204" pitchFamily="18" charset="0"/>
                          </a:rPr>
                          <m:t>2</m:t>
                        </m:r>
                      </m:sub>
                    </m:sSub>
                    <m:r>
                      <a:rPr lang="en-US" altLang="zh-CN" sz="2000" b="0" i="1" smtClean="0">
                        <a:solidFill>
                          <a:srgbClr val="0000CC"/>
                        </a:solidFill>
                        <a:latin typeface="Cambria Math" panose="02040503050406030204" pitchFamily="18" charset="0"/>
                      </a:rPr>
                      <m:t>=</m:t>
                    </m:r>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𝑚</m:t>
                        </m:r>
                      </m:e>
                      <m:sub>
                        <m:r>
                          <a:rPr lang="en-US" altLang="zh-CN" sz="2000" b="0" i="1" smtClean="0">
                            <a:solidFill>
                              <a:srgbClr val="0000CC"/>
                            </a:solidFill>
                            <a:latin typeface="Cambria Math" panose="02040503050406030204" pitchFamily="18" charset="0"/>
                          </a:rPr>
                          <m:t>𝑞</m:t>
                        </m:r>
                      </m:sub>
                    </m:sSub>
                  </m:oMath>
                </a14:m>
                <a:r>
                  <a:rPr lang="en-US" altLang="zh-CN" sz="2000" b="0" dirty="0">
                    <a:solidFill>
                      <a:srgbClr val="0000CC"/>
                    </a:solidFill>
                  </a:rPr>
                  <a:t>.</a:t>
                </a:r>
              </a:p>
              <a:p>
                <a:endParaRPr lang="en-US" altLang="zh-CN" sz="2000" dirty="0">
                  <a:solidFill>
                    <a:srgbClr val="0000CC"/>
                  </a:solidFill>
                </a:endParaRPr>
              </a:p>
              <a:p>
                <a:r>
                  <a:rPr lang="en-US" altLang="zh-CN" sz="2000" dirty="0">
                    <a:solidFill>
                      <a:srgbClr val="0000CC"/>
                    </a:solidFill>
                  </a:rPr>
                  <a:t>Rigorously, one has</a:t>
                </a:r>
              </a:p>
              <a:p>
                <a14:m>
                  <m:oMath xmlns:m="http://schemas.openxmlformats.org/officeDocument/2006/math">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𝐻</m:t>
                        </m:r>
                      </m:e>
                    </m:acc>
                    <m:r>
                      <a:rPr lang="en-US" altLang="zh-CN" sz="2000" i="1" dirty="0">
                        <a:solidFill>
                          <a:srgbClr val="0000CC"/>
                        </a:solidFill>
                        <a:latin typeface="Cambria Math" panose="02040503050406030204" pitchFamily="18" charset="0"/>
                      </a:rPr>
                      <m:t>=</m:t>
                    </m:r>
                    <m:f>
                      <m:fPr>
                        <m:ctrlPr>
                          <a:rPr lang="en-US" altLang="zh-CN" sz="2000" i="1" dirty="0">
                            <a:solidFill>
                              <a:srgbClr val="0000CC"/>
                            </a:solidFill>
                            <a:latin typeface="Cambria Math" panose="02040503050406030204" pitchFamily="18" charset="0"/>
                          </a:rPr>
                        </m:ctrlPr>
                      </m:fPr>
                      <m:num>
                        <m:sSup>
                          <m:sSupPr>
                            <m:ctrlPr>
                              <a:rPr lang="en-US" altLang="zh-CN" sz="2000" i="1" dirty="0">
                                <a:solidFill>
                                  <a:srgbClr val="0000CC"/>
                                </a:solidFill>
                                <a:latin typeface="Cambria Math" panose="02040503050406030204" pitchFamily="18" charset="0"/>
                              </a:rPr>
                            </m:ctrlPr>
                          </m:sSupPr>
                          <m:e>
                            <m:acc>
                              <m:accPr>
                                <m:chr m:val="⃗"/>
                                <m:ctrlPr>
                                  <a:rPr lang="en-US" altLang="zh-CN" sz="2000" i="1" dirty="0">
                                    <a:solidFill>
                                      <a:srgbClr val="0000CC"/>
                                    </a:solidFill>
                                    <a:latin typeface="Cambria Math" panose="02040503050406030204" pitchFamily="18" charset="0"/>
                                  </a:rPr>
                                </m:ctrlPr>
                              </m:accPr>
                              <m:e>
                                <m:r>
                                  <a:rPr lang="en-US" altLang="zh-CN" sz="2000" i="1" dirty="0">
                                    <a:solidFill>
                                      <a:srgbClr val="0000CC"/>
                                    </a:solidFill>
                                    <a:latin typeface="Cambria Math" panose="02040503050406030204" pitchFamily="18" charset="0"/>
                                  </a:rPr>
                                  <m:t>𝑃</m:t>
                                </m:r>
                              </m:e>
                            </m:acc>
                          </m:e>
                          <m:sup>
                            <m:r>
                              <a:rPr lang="en-US" altLang="zh-CN" sz="2000" i="1" dirty="0">
                                <a:solidFill>
                                  <a:srgbClr val="0000CC"/>
                                </a:solidFill>
                                <a:latin typeface="Cambria Math" panose="02040503050406030204" pitchFamily="18" charset="0"/>
                              </a:rPr>
                              <m:t>2</m:t>
                            </m:r>
                          </m:sup>
                        </m:sSup>
                      </m:num>
                      <m:den>
                        <m:r>
                          <a:rPr lang="en-US" altLang="zh-CN" sz="2000" b="0" i="1" dirty="0" smtClean="0">
                            <a:solidFill>
                              <a:srgbClr val="0000CC"/>
                            </a:solidFill>
                            <a:latin typeface="Cambria Math" panose="02040503050406030204" pitchFamily="18" charset="0"/>
                          </a:rPr>
                          <m:t>2</m:t>
                        </m:r>
                        <m:sSub>
                          <m:sSubPr>
                            <m:ctrlPr>
                              <a:rPr lang="en-US" altLang="zh-CN" sz="2000" i="1" dirty="0">
                                <a:solidFill>
                                  <a:srgbClr val="0000CC"/>
                                </a:solidFill>
                                <a:latin typeface="Cambria Math" panose="02040503050406030204" pitchFamily="18" charset="0"/>
                              </a:rPr>
                            </m:ctrlPr>
                          </m:sSubPr>
                          <m:e>
                            <m:r>
                              <a:rPr lang="en-US" altLang="zh-CN" sz="2000" b="0" i="1" dirty="0" smtClean="0">
                                <a:solidFill>
                                  <a:srgbClr val="0000CC"/>
                                </a:solidFill>
                                <a:latin typeface="Cambria Math" panose="02040503050406030204" pitchFamily="18" charset="0"/>
                              </a:rPr>
                              <m:t>𝑀</m:t>
                            </m:r>
                          </m:e>
                          <m:sub>
                            <m:r>
                              <a:rPr lang="en-US" altLang="zh-CN" sz="2000" b="0" i="1" dirty="0" smtClean="0">
                                <a:solidFill>
                                  <a:srgbClr val="0000CC"/>
                                </a:solidFill>
                                <a:latin typeface="Cambria Math" panose="02040503050406030204" pitchFamily="18" charset="0"/>
                              </a:rPr>
                              <m:t>𝑅</m:t>
                            </m:r>
                          </m:sub>
                        </m:sSub>
                      </m:den>
                    </m:f>
                    <m:r>
                      <a:rPr lang="en-US" altLang="zh-CN" sz="2000" i="1" dirty="0">
                        <a:solidFill>
                          <a:srgbClr val="0000CC"/>
                        </a:solidFill>
                        <a:latin typeface="Cambria Math" panose="02040503050406030204" pitchFamily="18" charset="0"/>
                      </a:rPr>
                      <m:t>+</m:t>
                    </m:r>
                    <m:f>
                      <m:fPr>
                        <m:ctrlPr>
                          <a:rPr lang="en-US" altLang="zh-CN" sz="2000" i="1" dirty="0">
                            <a:solidFill>
                              <a:srgbClr val="0000CC"/>
                            </a:solidFill>
                            <a:latin typeface="Cambria Math" panose="02040503050406030204" pitchFamily="18" charset="0"/>
                          </a:rPr>
                        </m:ctrlPr>
                      </m:fPr>
                      <m:num>
                        <m:sSup>
                          <m:sSupPr>
                            <m:ctrlPr>
                              <a:rPr lang="en-US" altLang="zh-CN" sz="2000" i="1" dirty="0">
                                <a:solidFill>
                                  <a:srgbClr val="0000CC"/>
                                </a:solidFill>
                                <a:latin typeface="Cambria Math" panose="02040503050406030204" pitchFamily="18" charset="0"/>
                              </a:rPr>
                            </m:ctrlPr>
                          </m:sSupPr>
                          <m:e>
                            <m:acc>
                              <m:accPr>
                                <m:chr m:val="⃗"/>
                                <m:ctrlPr>
                                  <a:rPr lang="en-US" altLang="zh-CN" sz="2000" i="1" dirty="0">
                                    <a:solidFill>
                                      <a:srgbClr val="0000CC"/>
                                    </a:solidFill>
                                    <a:latin typeface="Cambria Math" panose="02040503050406030204" pitchFamily="18" charset="0"/>
                                  </a:rPr>
                                </m:ctrlPr>
                              </m:accPr>
                              <m:e>
                                <m:r>
                                  <a:rPr lang="en-US" altLang="zh-CN" sz="2000" i="1" dirty="0">
                                    <a:solidFill>
                                      <a:srgbClr val="0000CC"/>
                                    </a:solidFill>
                                    <a:latin typeface="Cambria Math" panose="02040503050406030204" pitchFamily="18" charset="0"/>
                                  </a:rPr>
                                  <m:t>𝑝</m:t>
                                </m:r>
                              </m:e>
                            </m:acc>
                          </m:e>
                          <m:sup>
                            <m:r>
                              <a:rPr lang="en-US" altLang="zh-CN" sz="2000" i="1" dirty="0">
                                <a:solidFill>
                                  <a:srgbClr val="0000CC"/>
                                </a:solidFill>
                                <a:latin typeface="Cambria Math" panose="02040503050406030204" pitchFamily="18" charset="0"/>
                              </a:rPr>
                              <m:t>2</m:t>
                            </m:r>
                          </m:sup>
                        </m:sSup>
                      </m:num>
                      <m:den>
                        <m:sSub>
                          <m:sSubPr>
                            <m:ctrlPr>
                              <a:rPr lang="en-US" altLang="zh-CN" sz="2000" i="1" dirty="0">
                                <a:solidFill>
                                  <a:srgbClr val="0000CC"/>
                                </a:solidFill>
                                <a:latin typeface="Cambria Math" panose="02040503050406030204" pitchFamily="18" charset="0"/>
                              </a:rPr>
                            </m:ctrlPr>
                          </m:sSubPr>
                          <m:e>
                            <m:r>
                              <a:rPr lang="en-US" altLang="zh-CN" sz="2000" b="0" i="1" dirty="0" smtClean="0">
                                <a:solidFill>
                                  <a:srgbClr val="0000CC"/>
                                </a:solidFill>
                                <a:latin typeface="Cambria Math" panose="02040503050406030204" pitchFamily="18" charset="0"/>
                              </a:rPr>
                              <m:t>2</m:t>
                            </m:r>
                            <m:r>
                              <a:rPr lang="en-US" altLang="zh-CN" sz="2000" b="0" i="1" dirty="0" smtClean="0">
                                <a:solidFill>
                                  <a:srgbClr val="0000CC"/>
                                </a:solidFill>
                                <a:latin typeface="Cambria Math" panose="02040503050406030204" pitchFamily="18" charset="0"/>
                              </a:rPr>
                              <m:t>𝜇</m:t>
                            </m:r>
                          </m:e>
                          <m:sub>
                            <m:r>
                              <a:rPr lang="en-US" altLang="zh-CN" sz="2000" i="1" dirty="0">
                                <a:solidFill>
                                  <a:srgbClr val="0000CC"/>
                                </a:solidFill>
                                <a:latin typeface="Cambria Math" panose="02040503050406030204" pitchFamily="18" charset="0"/>
                              </a:rPr>
                              <m:t>𝑞</m:t>
                            </m:r>
                          </m:sub>
                        </m:sSub>
                      </m:den>
                    </m:f>
                    <m:r>
                      <a:rPr lang="en-US" altLang="zh-CN" sz="2000" i="1" dirty="0">
                        <a:solidFill>
                          <a:srgbClr val="0000CC"/>
                        </a:solidFill>
                        <a:latin typeface="Cambria Math" panose="02040503050406030204" pitchFamily="18" charset="0"/>
                      </a:rPr>
                      <m:t>+</m:t>
                    </m:r>
                    <m:r>
                      <a:rPr lang="en-US" altLang="zh-CN" sz="2000" i="1" dirty="0">
                        <a:solidFill>
                          <a:srgbClr val="0000CC"/>
                        </a:solidFill>
                        <a:latin typeface="Cambria Math" panose="02040503050406030204" pitchFamily="18" charset="0"/>
                      </a:rPr>
                      <m:t>𝑉</m:t>
                    </m:r>
                    <m:d>
                      <m:dPr>
                        <m:ctrlPr>
                          <a:rPr lang="en-US" altLang="zh-CN" sz="2000" i="1" dirty="0">
                            <a:solidFill>
                              <a:srgbClr val="0000CC"/>
                            </a:solidFill>
                            <a:latin typeface="Cambria Math" panose="02040503050406030204" pitchFamily="18" charset="0"/>
                          </a:rPr>
                        </m:ctrlPr>
                      </m:dPr>
                      <m:e>
                        <m:acc>
                          <m:accPr>
                            <m:chr m:val="⃗"/>
                            <m:ctrlPr>
                              <a:rPr lang="en-US" altLang="zh-CN" sz="2000" i="1" dirty="0">
                                <a:solidFill>
                                  <a:srgbClr val="0000CC"/>
                                </a:solidFill>
                                <a:latin typeface="Cambria Math" panose="02040503050406030204" pitchFamily="18" charset="0"/>
                              </a:rPr>
                            </m:ctrlPr>
                          </m:accPr>
                          <m:e>
                            <m:r>
                              <a:rPr lang="en-US" altLang="zh-CN" sz="2000" i="1" dirty="0">
                                <a:solidFill>
                                  <a:srgbClr val="0000CC"/>
                                </a:solidFill>
                                <a:latin typeface="Cambria Math" panose="02040503050406030204" pitchFamily="18" charset="0"/>
                              </a:rPr>
                              <m:t>𝑟</m:t>
                            </m:r>
                          </m:e>
                        </m:acc>
                      </m:e>
                    </m:d>
                    <m:r>
                      <a:rPr lang="en-US" altLang="zh-CN" sz="2000" dirty="0">
                        <a:solidFill>
                          <a:srgbClr val="0000CC"/>
                        </a:solidFill>
                        <a:latin typeface="Cambria Math" panose="02040503050406030204" pitchFamily="18" charset="0"/>
                      </a:rPr>
                      <m:t>               </m:t>
                    </m:r>
                  </m:oMath>
                </a14:m>
                <a:r>
                  <a:rPr lang="en-US" altLang="zh-CN" sz="2000" dirty="0">
                    <a:solidFill>
                      <a:srgbClr val="0000CC"/>
                    </a:solidFill>
                  </a:rPr>
                  <a:t>with   </a:t>
                </a:r>
                <a14:m>
                  <m:oMath xmlns:m="http://schemas.openxmlformats.org/officeDocument/2006/math">
                    <m:sSub>
                      <m:sSubPr>
                        <m:ctrlPr>
                          <a:rPr lang="en-US" altLang="zh-CN" sz="2000" i="1">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𝑀</m:t>
                        </m:r>
                      </m:e>
                      <m:sub>
                        <m:r>
                          <a:rPr lang="en-US" altLang="zh-CN" sz="2000" b="0" i="1" smtClean="0">
                            <a:solidFill>
                              <a:srgbClr val="0000CC"/>
                            </a:solidFill>
                            <a:latin typeface="Cambria Math" panose="02040503050406030204" pitchFamily="18" charset="0"/>
                          </a:rPr>
                          <m:t>𝑅</m:t>
                        </m:r>
                      </m:sub>
                    </m:sSub>
                    <m:r>
                      <a:rPr lang="en-US" altLang="zh-CN" sz="2000" i="1">
                        <a:solidFill>
                          <a:srgbClr val="0000CC"/>
                        </a:solidFill>
                        <a:latin typeface="Cambria Math" panose="02040503050406030204" pitchFamily="18" charset="0"/>
                      </a:rPr>
                      <m:t>=</m:t>
                    </m:r>
                    <m:sSub>
                      <m:sSubPr>
                        <m:ctrlPr>
                          <a:rPr lang="en-US" altLang="zh-CN" sz="2000" i="1">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𝑚</m:t>
                        </m:r>
                      </m:e>
                      <m:sub>
                        <m:r>
                          <a:rPr lang="en-US" altLang="zh-CN" sz="2000" b="0" i="1" smtClean="0">
                            <a:solidFill>
                              <a:srgbClr val="0000CC"/>
                            </a:solidFill>
                            <a:latin typeface="Cambria Math" panose="02040503050406030204" pitchFamily="18" charset="0"/>
                          </a:rPr>
                          <m:t>1</m:t>
                        </m:r>
                      </m:sub>
                    </m:sSub>
                    <m:r>
                      <a:rPr lang="en-US" altLang="zh-CN" sz="2000" b="0" i="1" smtClean="0">
                        <a:solidFill>
                          <a:srgbClr val="0000CC"/>
                        </a:solidFill>
                        <a:latin typeface="Cambria Math" panose="02040503050406030204" pitchFamily="18" charset="0"/>
                      </a:rPr>
                      <m:t>+</m:t>
                    </m:r>
                    <m:sSub>
                      <m:sSubPr>
                        <m:ctrlPr>
                          <a:rPr lang="en-US" altLang="zh-CN" sz="2000" i="1">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𝑚</m:t>
                        </m:r>
                      </m:e>
                      <m:sub>
                        <m:r>
                          <a:rPr lang="en-US" altLang="zh-CN" sz="2000" b="0" i="1" smtClean="0">
                            <a:solidFill>
                              <a:srgbClr val="0000CC"/>
                            </a:solidFill>
                            <a:latin typeface="Cambria Math" panose="02040503050406030204" pitchFamily="18" charset="0"/>
                          </a:rPr>
                          <m:t>2</m:t>
                        </m:r>
                      </m:sub>
                    </m:sSub>
                  </m:oMath>
                </a14:m>
                <a:r>
                  <a:rPr lang="en-US" altLang="zh-CN" sz="2000" dirty="0">
                    <a:solidFill>
                      <a:srgbClr val="0000CC"/>
                    </a:solidFill>
                  </a:rPr>
                  <a:t>, and </a:t>
                </a:r>
                <a14:m>
                  <m:oMath xmlns:m="http://schemas.openxmlformats.org/officeDocument/2006/math">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𝜇</m:t>
                        </m:r>
                      </m:e>
                      <m:sub>
                        <m:r>
                          <a:rPr lang="en-US" altLang="zh-CN" sz="2000" b="0" i="1" smtClean="0">
                            <a:solidFill>
                              <a:srgbClr val="0000CC"/>
                            </a:solidFill>
                            <a:latin typeface="Cambria Math" panose="02040503050406030204" pitchFamily="18" charset="0"/>
                          </a:rPr>
                          <m:t>𝑞</m:t>
                        </m:r>
                      </m:sub>
                    </m:sSub>
                    <m:r>
                      <a:rPr lang="en-US" altLang="zh-CN" sz="2000" b="0" i="1" smtClean="0">
                        <a:solidFill>
                          <a:srgbClr val="0000CC"/>
                        </a:solidFill>
                        <a:latin typeface="Cambria Math" panose="02040503050406030204" pitchFamily="18" charset="0"/>
                      </a:rPr>
                      <m:t>≡</m:t>
                    </m:r>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𝑚</m:t>
                        </m:r>
                      </m:e>
                      <m:sub>
                        <m:r>
                          <a:rPr lang="en-US" altLang="zh-CN" sz="2000" b="0" i="1" smtClean="0">
                            <a:solidFill>
                              <a:srgbClr val="0000CC"/>
                            </a:solidFill>
                            <a:latin typeface="Cambria Math" panose="02040503050406030204" pitchFamily="18" charset="0"/>
                          </a:rPr>
                          <m:t>1</m:t>
                        </m:r>
                      </m:sub>
                    </m:sSub>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𝑚</m:t>
                        </m:r>
                      </m:e>
                      <m:sub>
                        <m:r>
                          <a:rPr lang="en-US" altLang="zh-CN" sz="2000" b="0" i="1" smtClean="0">
                            <a:solidFill>
                              <a:srgbClr val="0000CC"/>
                            </a:solidFill>
                            <a:latin typeface="Cambria Math" panose="02040503050406030204" pitchFamily="18" charset="0"/>
                          </a:rPr>
                          <m:t>2</m:t>
                        </m:r>
                      </m:sub>
                    </m:sSub>
                    <m:r>
                      <a:rPr lang="en-US" altLang="zh-CN" sz="2000" b="0" i="1" smtClean="0">
                        <a:solidFill>
                          <a:srgbClr val="0000CC"/>
                        </a:solidFill>
                        <a:latin typeface="Cambria Math" panose="02040503050406030204" pitchFamily="18" charset="0"/>
                      </a:rPr>
                      <m:t>/(</m:t>
                    </m:r>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𝑚</m:t>
                        </m:r>
                      </m:e>
                      <m:sub>
                        <m:r>
                          <a:rPr lang="en-US" altLang="zh-CN" sz="2000" b="0" i="1" smtClean="0">
                            <a:solidFill>
                              <a:srgbClr val="0000CC"/>
                            </a:solidFill>
                            <a:latin typeface="Cambria Math" panose="02040503050406030204" pitchFamily="18" charset="0"/>
                          </a:rPr>
                          <m:t>1</m:t>
                        </m:r>
                      </m:sub>
                    </m:sSub>
                    <m:r>
                      <a:rPr lang="en-US" altLang="zh-CN" sz="2000" b="0" i="1" smtClean="0">
                        <a:solidFill>
                          <a:srgbClr val="0000CC"/>
                        </a:solidFill>
                        <a:latin typeface="Cambria Math" panose="02040503050406030204" pitchFamily="18" charset="0"/>
                      </a:rPr>
                      <m:t>+</m:t>
                    </m:r>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𝑚</m:t>
                        </m:r>
                      </m:e>
                      <m:sub>
                        <m:r>
                          <a:rPr lang="en-US" altLang="zh-CN" sz="2000" b="0" i="1" smtClean="0">
                            <a:solidFill>
                              <a:srgbClr val="0000CC"/>
                            </a:solidFill>
                            <a:latin typeface="Cambria Math" panose="02040503050406030204" pitchFamily="18" charset="0"/>
                          </a:rPr>
                          <m:t>2</m:t>
                        </m:r>
                      </m:sub>
                    </m:sSub>
                    <m:r>
                      <a:rPr lang="en-US" altLang="zh-CN" sz="2000" b="0" i="1" smtClean="0">
                        <a:solidFill>
                          <a:srgbClr val="0000CC"/>
                        </a:solidFill>
                        <a:latin typeface="Cambria Math" panose="02040503050406030204" pitchFamily="18" charset="0"/>
                      </a:rPr>
                      <m:t>)</m:t>
                    </m:r>
                  </m:oMath>
                </a14:m>
                <a:r>
                  <a:rPr lang="en-US" altLang="zh-CN" sz="2000" dirty="0">
                    <a:solidFill>
                      <a:srgbClr val="0000CC"/>
                    </a:solidFill>
                  </a:rPr>
                  <a:t>.</a:t>
                </a:r>
              </a:p>
              <a:p>
                <a:endParaRPr lang="zh-CN" altLang="en-US" sz="2000" dirty="0">
                  <a:solidFill>
                    <a:srgbClr val="0000CC"/>
                  </a:solidFill>
                </a:endParaRPr>
              </a:p>
            </p:txBody>
          </p:sp>
        </mc:Choice>
        <mc:Fallback>
          <p:sp>
            <p:nvSpPr>
              <p:cNvPr id="4" name="文本框 3"/>
              <p:cNvSpPr txBox="1">
                <a:spLocks noRot="1" noChangeAspect="1" noMove="1" noResize="1" noEditPoints="1" noAdjustHandles="1" noChangeArrowheads="1" noChangeShapeType="1" noTextEdit="1"/>
              </p:cNvSpPr>
              <p:nvPr/>
            </p:nvSpPr>
            <p:spPr>
              <a:xfrm>
                <a:off x="983432" y="326387"/>
                <a:ext cx="10225136" cy="2886368"/>
              </a:xfrm>
              <a:prstGeom prst="rect">
                <a:avLst/>
              </a:prstGeom>
              <a:blipFill>
                <a:blip r:embed="rId2"/>
                <a:stretch>
                  <a:fillRect l="-596" t="-21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 name="文本框 6"/>
              <p:cNvSpPr txBox="1"/>
              <p:nvPr/>
            </p:nvSpPr>
            <p:spPr>
              <a:xfrm>
                <a:off x="983432" y="3212755"/>
                <a:ext cx="10225136" cy="3043525"/>
              </a:xfrm>
              <a:prstGeom prst="rect">
                <a:avLst/>
              </a:prstGeom>
              <a:noFill/>
            </p:spPr>
            <p:txBody>
              <a:bodyPr wrap="square" rtlCol="0">
                <a:spAutoFit/>
              </a:bodyPr>
              <a:lstStyle/>
              <a:p>
                <a:r>
                  <a:rPr lang="en-US" altLang="zh-CN" sz="2000" dirty="0">
                    <a:solidFill>
                      <a:srgbClr val="0000CC"/>
                    </a:solidFill>
                  </a:rPr>
                  <a:t>The </a:t>
                </a:r>
                <a:r>
                  <a:rPr lang="en-US" altLang="zh-CN" sz="2000" dirty="0" err="1">
                    <a:solidFill>
                      <a:srgbClr val="0000CC"/>
                    </a:solidFill>
                  </a:rPr>
                  <a:t>c.m</a:t>
                </a:r>
                <a:r>
                  <a:rPr lang="en-US" altLang="zh-CN" sz="2000" dirty="0">
                    <a:solidFill>
                      <a:srgbClr val="0000CC"/>
                    </a:solidFill>
                  </a:rPr>
                  <a:t>. motion is described by a plane wave with:</a:t>
                </a:r>
              </a:p>
              <a:p>
                <a:endParaRPr lang="en-US" altLang="zh-CN" sz="2000" dirty="0">
                  <a:solidFill>
                    <a:srgbClr val="0000CC"/>
                  </a:solidFill>
                </a:endParaRPr>
              </a:p>
              <a:p>
                <a14:m>
                  <m:oMathPara xmlns:m="http://schemas.openxmlformats.org/officeDocument/2006/math">
                    <m:oMathParaPr>
                      <m:jc m:val="centerGroup"/>
                    </m:oMathParaPr>
                    <m:oMath xmlns:m="http://schemas.openxmlformats.org/officeDocument/2006/math">
                      <m:sSub>
                        <m:sSubPr>
                          <m:ctrlPr>
                            <a:rPr lang="en-US" altLang="zh-CN" sz="2000" b="0" i="1" dirty="0" smtClean="0">
                              <a:solidFill>
                                <a:srgbClr val="0000CC"/>
                              </a:solidFill>
                              <a:latin typeface="Cambria Math" panose="02040503050406030204" pitchFamily="18" charset="0"/>
                            </a:rPr>
                          </m:ctrlPr>
                        </m:sSub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𝐻</m:t>
                              </m:r>
                            </m:e>
                          </m:acc>
                        </m:e>
                        <m:sub>
                          <m:r>
                            <a:rPr lang="en-US" altLang="zh-CN" sz="2000" b="0" i="1" dirty="0" smtClean="0">
                              <a:solidFill>
                                <a:srgbClr val="0000CC"/>
                              </a:solidFill>
                              <a:latin typeface="Cambria Math" panose="02040503050406030204" pitchFamily="18" charset="0"/>
                            </a:rPr>
                            <m:t>0</m:t>
                          </m:r>
                        </m:sub>
                      </m:sSub>
                      <m:r>
                        <a:rPr lang="en-US" altLang="zh-CN" sz="2000" b="0" i="1" dirty="0" smtClean="0">
                          <a:solidFill>
                            <a:srgbClr val="0000CC"/>
                          </a:solidFill>
                          <a:latin typeface="Cambria Math" panose="02040503050406030204" pitchFamily="18" charset="0"/>
                        </a:rPr>
                        <m:t>=</m:t>
                      </m:r>
                      <m:f>
                        <m:fPr>
                          <m:ctrlPr>
                            <a:rPr lang="en-US" altLang="zh-CN" sz="2000" b="0" i="1" dirty="0" smtClean="0">
                              <a:solidFill>
                                <a:srgbClr val="0000CC"/>
                              </a:solidFill>
                              <a:latin typeface="Cambria Math" panose="02040503050406030204" pitchFamily="18" charset="0"/>
                            </a:rPr>
                          </m:ctrlPr>
                        </m:fPr>
                        <m:num>
                          <m:sSup>
                            <m:sSupPr>
                              <m:ctrlPr>
                                <a:rPr lang="en-US" altLang="zh-CN" sz="2000" b="0" i="1" dirty="0" smtClean="0">
                                  <a:solidFill>
                                    <a:srgbClr val="0000CC"/>
                                  </a:solidFill>
                                  <a:latin typeface="Cambria Math" panose="02040503050406030204" pitchFamily="18" charset="0"/>
                                </a:rPr>
                              </m:ctrlPr>
                            </m:sSupPr>
                            <m:e>
                              <m:acc>
                                <m:accPr>
                                  <m:chr m:val="⃗"/>
                                  <m:ctrlPr>
                                    <a:rPr lang="en-US" altLang="zh-CN" sz="2000" b="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𝑃</m:t>
                                  </m:r>
                                </m:e>
                              </m:acc>
                            </m:e>
                            <m:sup>
                              <m:r>
                                <a:rPr lang="en-US" altLang="zh-CN" sz="2000" b="0" i="1" dirty="0" smtClean="0">
                                  <a:solidFill>
                                    <a:srgbClr val="0000CC"/>
                                  </a:solidFill>
                                  <a:latin typeface="Cambria Math" panose="02040503050406030204" pitchFamily="18" charset="0"/>
                                </a:rPr>
                                <m:t>2</m:t>
                              </m:r>
                            </m:sup>
                          </m:sSup>
                        </m:num>
                        <m:den>
                          <m:r>
                            <a:rPr lang="en-US" altLang="zh-CN" sz="2000" b="0" i="1" dirty="0" smtClean="0">
                              <a:solidFill>
                                <a:srgbClr val="0000CC"/>
                              </a:solidFill>
                              <a:latin typeface="Cambria Math" panose="02040503050406030204" pitchFamily="18" charset="0"/>
                            </a:rPr>
                            <m:t>2</m:t>
                          </m:r>
                          <m:sSub>
                            <m:sSubPr>
                              <m:ctrlPr>
                                <a:rPr lang="en-US" altLang="zh-CN" sz="2000" b="0" i="1" dirty="0" smtClean="0">
                                  <a:solidFill>
                                    <a:srgbClr val="0000CC"/>
                                  </a:solidFill>
                                  <a:latin typeface="Cambria Math" panose="02040503050406030204" pitchFamily="18" charset="0"/>
                                </a:rPr>
                              </m:ctrlPr>
                            </m:sSubPr>
                            <m:e>
                              <m:r>
                                <a:rPr lang="en-US" altLang="zh-CN" sz="2000" b="0" i="1" dirty="0" smtClean="0">
                                  <a:solidFill>
                                    <a:srgbClr val="0000CC"/>
                                  </a:solidFill>
                                  <a:latin typeface="Cambria Math" panose="02040503050406030204" pitchFamily="18" charset="0"/>
                                </a:rPr>
                                <m:t>𝑀</m:t>
                              </m:r>
                            </m:e>
                            <m:sub>
                              <m:r>
                                <a:rPr lang="en-US" altLang="zh-CN" sz="2000" b="0" i="1" dirty="0" smtClean="0">
                                  <a:solidFill>
                                    <a:srgbClr val="0000CC"/>
                                  </a:solidFill>
                                  <a:latin typeface="Cambria Math" panose="02040503050406030204" pitchFamily="18" charset="0"/>
                                </a:rPr>
                                <m:t>𝑅</m:t>
                              </m:r>
                            </m:sub>
                          </m:sSub>
                        </m:den>
                      </m:f>
                    </m:oMath>
                  </m:oMathPara>
                </a14:m>
                <a:endParaRPr lang="en-US" altLang="zh-CN" sz="2000" b="0" dirty="0">
                  <a:solidFill>
                    <a:srgbClr val="0000CC"/>
                  </a:solidFill>
                </a:endParaRPr>
              </a:p>
              <a:p>
                <a:endParaRPr lang="en-US" altLang="zh-CN" sz="2000" dirty="0">
                  <a:solidFill>
                    <a:srgbClr val="0000CC"/>
                  </a:solidFill>
                </a:endParaRPr>
              </a:p>
              <a:p>
                <a:r>
                  <a:rPr lang="en-US" altLang="zh-CN" sz="2000" dirty="0">
                    <a:solidFill>
                      <a:srgbClr val="0000CC"/>
                    </a:solidFill>
                  </a:rPr>
                  <a:t>The </a:t>
                </a:r>
                <a:r>
                  <a:rPr lang="en-US" altLang="zh-CN" sz="2000" dirty="0" err="1">
                    <a:solidFill>
                      <a:srgbClr val="0000CC"/>
                    </a:solidFill>
                  </a:rPr>
                  <a:t>eigen</a:t>
                </a:r>
                <a:r>
                  <a:rPr lang="en-US" altLang="zh-CN" sz="2000" dirty="0">
                    <a:solidFill>
                      <a:srgbClr val="0000CC"/>
                    </a:solidFill>
                  </a:rPr>
                  <a:t>-equation is </a:t>
                </a:r>
                <a:endParaRPr lang="en-US" altLang="zh-CN" sz="2000" i="1" dirty="0">
                  <a:solidFill>
                    <a:srgbClr val="0000CC"/>
                  </a:solidFill>
                  <a:latin typeface="Cambria Math" panose="02040503050406030204" pitchFamily="18" charset="0"/>
                </a:endParaRPr>
              </a:p>
              <a:p>
                <a14:m>
                  <m:oMathPara xmlns:m="http://schemas.openxmlformats.org/officeDocument/2006/math">
                    <m:oMathParaPr>
                      <m:jc m:val="centerGroup"/>
                    </m:oMathParaPr>
                    <m:oMath xmlns:m="http://schemas.openxmlformats.org/officeDocument/2006/math">
                      <m:sSub>
                        <m:sSubPr>
                          <m:ctrlPr>
                            <a:rPr lang="en-US" altLang="zh-CN" sz="2000" b="0" i="1" smtClean="0">
                              <a:solidFill>
                                <a:srgbClr val="0000CC"/>
                              </a:solidFill>
                              <a:latin typeface="Cambria Math" panose="02040503050406030204" pitchFamily="18" charset="0"/>
                            </a:rPr>
                          </m:ctrlPr>
                        </m:sSubPr>
                        <m:e>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𝐻</m:t>
                              </m:r>
                            </m:e>
                          </m:acc>
                        </m:e>
                        <m:sub>
                          <m:r>
                            <a:rPr lang="en-US" altLang="zh-CN" sz="2000" b="0" i="1" smtClean="0">
                              <a:solidFill>
                                <a:srgbClr val="0000CC"/>
                              </a:solidFill>
                              <a:latin typeface="Cambria Math" panose="02040503050406030204" pitchFamily="18" charset="0"/>
                            </a:rPr>
                            <m:t>0</m:t>
                          </m:r>
                        </m:sub>
                      </m:sSub>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𝜓</m:t>
                          </m:r>
                        </m:e>
                        <m:sub>
                          <m:r>
                            <a:rPr lang="en-US" altLang="zh-CN" sz="2000" b="0" i="1" smtClean="0">
                              <a:solidFill>
                                <a:srgbClr val="0000CC"/>
                              </a:solidFill>
                              <a:latin typeface="Cambria Math" panose="02040503050406030204" pitchFamily="18" charset="0"/>
                            </a:rPr>
                            <m:t>𝑅</m:t>
                          </m:r>
                        </m:sub>
                      </m:sSub>
                      <m:d>
                        <m:dPr>
                          <m:ctrlPr>
                            <a:rPr lang="en-US" altLang="zh-CN" sz="2000" b="0" i="1" smtClean="0">
                              <a:solidFill>
                                <a:srgbClr val="0000CC"/>
                              </a:solidFill>
                              <a:latin typeface="Cambria Math" panose="02040503050406030204" pitchFamily="18" charset="0"/>
                            </a:rPr>
                          </m:ctrlPr>
                        </m:d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𝑅</m:t>
                              </m:r>
                            </m:e>
                          </m:acc>
                        </m:e>
                      </m:d>
                      <m:r>
                        <a:rPr lang="en-US" altLang="zh-CN" sz="2000" i="1" dirty="0">
                          <a:solidFill>
                            <a:srgbClr val="0000CC"/>
                          </a:solidFill>
                          <a:latin typeface="Cambria Math" panose="02040503050406030204" pitchFamily="18" charset="0"/>
                        </a:rPr>
                        <m:t>=</m:t>
                      </m:r>
                      <m:f>
                        <m:fPr>
                          <m:ctrlPr>
                            <a:rPr lang="en-US" altLang="zh-CN" sz="2000" i="1" dirty="0">
                              <a:solidFill>
                                <a:srgbClr val="0000CC"/>
                              </a:solidFill>
                              <a:latin typeface="Cambria Math" panose="02040503050406030204" pitchFamily="18" charset="0"/>
                            </a:rPr>
                          </m:ctrlPr>
                        </m:fPr>
                        <m:num>
                          <m:sSup>
                            <m:sSupPr>
                              <m:ctrlPr>
                                <a:rPr lang="en-US" altLang="zh-CN" sz="2000" i="1" dirty="0">
                                  <a:solidFill>
                                    <a:srgbClr val="0000CC"/>
                                  </a:solidFill>
                                  <a:latin typeface="Cambria Math" panose="02040503050406030204" pitchFamily="18" charset="0"/>
                                </a:rPr>
                              </m:ctrlPr>
                            </m:sSupPr>
                            <m:e>
                              <m:acc>
                                <m:accPr>
                                  <m:chr m:val="⃗"/>
                                  <m:ctrlPr>
                                    <a:rPr lang="en-US" altLang="zh-CN" sz="2000" i="1" dirty="0">
                                      <a:solidFill>
                                        <a:srgbClr val="0000CC"/>
                                      </a:solidFill>
                                      <a:latin typeface="Cambria Math" panose="02040503050406030204" pitchFamily="18" charset="0"/>
                                    </a:rPr>
                                  </m:ctrlPr>
                                </m:accPr>
                                <m:e>
                                  <m:r>
                                    <a:rPr lang="en-US" altLang="zh-CN" sz="2000" i="1" dirty="0">
                                      <a:solidFill>
                                        <a:srgbClr val="0000CC"/>
                                      </a:solidFill>
                                      <a:latin typeface="Cambria Math" panose="02040503050406030204" pitchFamily="18" charset="0"/>
                                    </a:rPr>
                                    <m:t>𝑃</m:t>
                                  </m:r>
                                </m:e>
                              </m:acc>
                            </m:e>
                            <m:sup>
                              <m:r>
                                <a:rPr lang="en-US" altLang="zh-CN" sz="2000" i="1" dirty="0">
                                  <a:solidFill>
                                    <a:srgbClr val="0000CC"/>
                                  </a:solidFill>
                                  <a:latin typeface="Cambria Math" panose="02040503050406030204" pitchFamily="18" charset="0"/>
                                </a:rPr>
                                <m:t>2</m:t>
                              </m:r>
                            </m:sup>
                          </m:sSup>
                        </m:num>
                        <m:den>
                          <m:r>
                            <a:rPr lang="en-US" altLang="zh-CN" sz="2000" b="0" i="1" dirty="0" smtClean="0">
                              <a:solidFill>
                                <a:srgbClr val="0000CC"/>
                              </a:solidFill>
                              <a:latin typeface="Cambria Math" panose="02040503050406030204" pitchFamily="18" charset="0"/>
                            </a:rPr>
                            <m:t>2</m:t>
                          </m:r>
                          <m:sSub>
                            <m:sSubPr>
                              <m:ctrlPr>
                                <a:rPr lang="en-US" altLang="zh-CN" sz="2000" i="1" dirty="0">
                                  <a:solidFill>
                                    <a:srgbClr val="0000CC"/>
                                  </a:solidFill>
                                  <a:latin typeface="Cambria Math" panose="02040503050406030204" pitchFamily="18" charset="0"/>
                                </a:rPr>
                              </m:ctrlPr>
                            </m:sSubPr>
                            <m:e>
                              <m:r>
                                <a:rPr lang="en-US" altLang="zh-CN" sz="2000" b="0" i="1" dirty="0" smtClean="0">
                                  <a:solidFill>
                                    <a:srgbClr val="0000CC"/>
                                  </a:solidFill>
                                  <a:latin typeface="Cambria Math" panose="02040503050406030204" pitchFamily="18" charset="0"/>
                                </a:rPr>
                                <m:t>𝑀</m:t>
                              </m:r>
                            </m:e>
                            <m:sub>
                              <m:r>
                                <a:rPr lang="en-US" altLang="zh-CN" sz="2000" b="0" i="1" dirty="0" smtClean="0">
                                  <a:solidFill>
                                    <a:srgbClr val="0000CC"/>
                                  </a:solidFill>
                                  <a:latin typeface="Cambria Math" panose="02040503050406030204" pitchFamily="18" charset="0"/>
                                </a:rPr>
                                <m:t>𝑅</m:t>
                              </m:r>
                            </m:sub>
                          </m:sSub>
                        </m:den>
                      </m:f>
                      <m:sSub>
                        <m:sSubPr>
                          <m:ctrlPr>
                            <a:rPr lang="en-US" altLang="zh-CN" sz="2000" i="1" dirty="0" smtClean="0">
                              <a:solidFill>
                                <a:srgbClr val="0000CC"/>
                              </a:solidFill>
                              <a:latin typeface="Cambria Math" panose="02040503050406030204" pitchFamily="18" charset="0"/>
                            </a:rPr>
                          </m:ctrlPr>
                        </m:sSubPr>
                        <m:e>
                          <m:r>
                            <a:rPr lang="en-US" altLang="zh-CN" sz="2000" i="1" dirty="0" smtClean="0">
                              <a:solidFill>
                                <a:srgbClr val="0000CC"/>
                              </a:solidFill>
                              <a:latin typeface="Cambria Math" panose="02040503050406030204" pitchFamily="18" charset="0"/>
                            </a:rPr>
                            <m:t>𝜓</m:t>
                          </m:r>
                        </m:e>
                        <m:sub>
                          <m:r>
                            <a:rPr lang="en-US" altLang="zh-CN" sz="2000" b="0" i="1" dirty="0" smtClean="0">
                              <a:solidFill>
                                <a:srgbClr val="0000CC"/>
                              </a:solidFill>
                              <a:latin typeface="Cambria Math" panose="02040503050406030204" pitchFamily="18" charset="0"/>
                            </a:rPr>
                            <m:t>𝑅</m:t>
                          </m:r>
                        </m:sub>
                      </m:sSub>
                      <m:d>
                        <m:dPr>
                          <m:ctrlPr>
                            <a:rPr lang="en-US" altLang="zh-CN" sz="2000" b="0" i="1" dirty="0" smtClean="0">
                              <a:solidFill>
                                <a:srgbClr val="0000CC"/>
                              </a:solidFill>
                              <a:latin typeface="Cambria Math" panose="02040503050406030204" pitchFamily="18" charset="0"/>
                            </a:rPr>
                          </m:ctrlPr>
                        </m:dPr>
                        <m:e>
                          <m:acc>
                            <m:accPr>
                              <m:chr m:val="⃗"/>
                              <m:ctrlPr>
                                <a:rPr lang="en-US" altLang="zh-CN" sz="2000" b="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𝑅</m:t>
                              </m:r>
                            </m:e>
                          </m:acc>
                        </m:e>
                      </m:d>
                      <m:r>
                        <a:rPr lang="en-US" altLang="zh-CN" sz="2000" b="0" i="1" dirty="0" smtClean="0">
                          <a:solidFill>
                            <a:srgbClr val="0000CC"/>
                          </a:solidFill>
                          <a:latin typeface="Cambria Math" panose="02040503050406030204" pitchFamily="18" charset="0"/>
                        </a:rPr>
                        <m:t>=−</m:t>
                      </m:r>
                      <m:f>
                        <m:fPr>
                          <m:ctrlPr>
                            <a:rPr lang="en-US" altLang="zh-CN" sz="2000" b="0" i="1" dirty="0" smtClean="0">
                              <a:solidFill>
                                <a:srgbClr val="0000CC"/>
                              </a:solidFill>
                              <a:latin typeface="Cambria Math" panose="02040503050406030204" pitchFamily="18" charset="0"/>
                            </a:rPr>
                          </m:ctrlPr>
                        </m:fPr>
                        <m:num>
                          <m:sSup>
                            <m:sSupPr>
                              <m:ctrlPr>
                                <a:rPr lang="en-US" altLang="zh-CN" sz="2000" b="0" i="1" dirty="0" smtClean="0">
                                  <a:solidFill>
                                    <a:srgbClr val="0000CC"/>
                                  </a:solidFill>
                                  <a:latin typeface="Cambria Math" panose="02040503050406030204" pitchFamily="18" charset="0"/>
                                </a:rPr>
                              </m:ctrlPr>
                            </m:sSupPr>
                            <m:e>
                              <m:r>
                                <a:rPr lang="en-US" altLang="zh-CN" sz="2000" b="0" i="1" dirty="0" smtClean="0">
                                  <a:solidFill>
                                    <a:srgbClr val="0000CC"/>
                                  </a:solidFill>
                                  <a:latin typeface="Cambria Math" panose="02040503050406030204" pitchFamily="18" charset="0"/>
                                </a:rPr>
                                <m:t>ℏ</m:t>
                              </m:r>
                            </m:e>
                            <m:sup>
                              <m:r>
                                <a:rPr lang="en-US" altLang="zh-CN" sz="2000" b="0" i="1" dirty="0" smtClean="0">
                                  <a:solidFill>
                                    <a:srgbClr val="0000CC"/>
                                  </a:solidFill>
                                  <a:latin typeface="Cambria Math" panose="02040503050406030204" pitchFamily="18" charset="0"/>
                                </a:rPr>
                                <m:t>2</m:t>
                              </m:r>
                            </m:sup>
                          </m:sSup>
                        </m:num>
                        <m:den>
                          <m:r>
                            <a:rPr lang="en-US" altLang="zh-CN" sz="2000" b="0" i="1" dirty="0" smtClean="0">
                              <a:solidFill>
                                <a:srgbClr val="0000CC"/>
                              </a:solidFill>
                              <a:latin typeface="Cambria Math" panose="02040503050406030204" pitchFamily="18" charset="0"/>
                            </a:rPr>
                            <m:t>2</m:t>
                          </m:r>
                          <m:sSub>
                            <m:sSubPr>
                              <m:ctrlPr>
                                <a:rPr lang="en-US" altLang="zh-CN" sz="2000" b="0" i="1" dirty="0" smtClean="0">
                                  <a:solidFill>
                                    <a:srgbClr val="0000CC"/>
                                  </a:solidFill>
                                  <a:latin typeface="Cambria Math" panose="02040503050406030204" pitchFamily="18" charset="0"/>
                                </a:rPr>
                              </m:ctrlPr>
                            </m:sSubPr>
                            <m:e>
                              <m:r>
                                <a:rPr lang="en-US" altLang="zh-CN" sz="2000" b="0" i="1" dirty="0" smtClean="0">
                                  <a:solidFill>
                                    <a:srgbClr val="0000CC"/>
                                  </a:solidFill>
                                  <a:latin typeface="Cambria Math" panose="02040503050406030204" pitchFamily="18" charset="0"/>
                                </a:rPr>
                                <m:t>𝑀</m:t>
                              </m:r>
                            </m:e>
                            <m:sub>
                              <m:r>
                                <a:rPr lang="en-US" altLang="zh-CN" sz="2000" b="0" i="1" dirty="0" smtClean="0">
                                  <a:solidFill>
                                    <a:srgbClr val="0000CC"/>
                                  </a:solidFill>
                                  <a:latin typeface="Cambria Math" panose="02040503050406030204" pitchFamily="18" charset="0"/>
                                </a:rPr>
                                <m:t>𝑅</m:t>
                              </m:r>
                            </m:sub>
                          </m:sSub>
                        </m:den>
                      </m:f>
                      <m:sSubSup>
                        <m:sSubSupPr>
                          <m:ctrlPr>
                            <a:rPr lang="en-US" altLang="zh-CN" sz="2000" b="0" i="1" dirty="0" smtClean="0">
                              <a:solidFill>
                                <a:srgbClr val="0000CC"/>
                              </a:solidFill>
                              <a:latin typeface="Cambria Math" panose="02040503050406030204" pitchFamily="18" charset="0"/>
                              <a:ea typeface="Cambria Math" panose="02040503050406030204" pitchFamily="18" charset="0"/>
                            </a:rPr>
                          </m:ctrlPr>
                        </m:sSubSupPr>
                        <m:e>
                          <m:r>
                            <a:rPr lang="en-US" altLang="zh-CN" sz="2000" b="0" i="1" dirty="0" smtClean="0">
                              <a:solidFill>
                                <a:srgbClr val="0000CC"/>
                              </a:solidFill>
                              <a:latin typeface="Cambria Math" panose="02040503050406030204" pitchFamily="18" charset="0"/>
                              <a:ea typeface="Cambria Math" panose="02040503050406030204" pitchFamily="18" charset="0"/>
                            </a:rPr>
                            <m:t>∇</m:t>
                          </m:r>
                        </m:e>
                        <m:sub>
                          <m:r>
                            <a:rPr lang="en-US" altLang="zh-CN" sz="2000" b="0" i="1" dirty="0" smtClean="0">
                              <a:solidFill>
                                <a:srgbClr val="0000CC"/>
                              </a:solidFill>
                              <a:latin typeface="Cambria Math" panose="02040503050406030204" pitchFamily="18" charset="0"/>
                              <a:ea typeface="Cambria Math" panose="02040503050406030204" pitchFamily="18" charset="0"/>
                            </a:rPr>
                            <m:t>𝑅</m:t>
                          </m:r>
                        </m:sub>
                        <m:sup>
                          <m:r>
                            <a:rPr lang="en-US" altLang="zh-CN" sz="2000" b="0" i="1" dirty="0" smtClean="0">
                              <a:solidFill>
                                <a:srgbClr val="0000CC"/>
                              </a:solidFill>
                              <a:latin typeface="Cambria Math" panose="02040503050406030204" pitchFamily="18" charset="0"/>
                              <a:ea typeface="Cambria Math" panose="02040503050406030204" pitchFamily="18" charset="0"/>
                            </a:rPr>
                            <m:t>2</m:t>
                          </m:r>
                        </m:sup>
                      </m:sSubSup>
                      <m:sSub>
                        <m:sSubPr>
                          <m:ctrlPr>
                            <a:rPr lang="en-US" altLang="zh-CN" sz="2000" i="1" dirty="0">
                              <a:solidFill>
                                <a:srgbClr val="0000CC"/>
                              </a:solidFill>
                              <a:latin typeface="Cambria Math" panose="02040503050406030204" pitchFamily="18" charset="0"/>
                            </a:rPr>
                          </m:ctrlPr>
                        </m:sSubPr>
                        <m:e>
                          <m:r>
                            <a:rPr lang="en-US" altLang="zh-CN" sz="2000" i="1" dirty="0">
                              <a:solidFill>
                                <a:srgbClr val="0000CC"/>
                              </a:solidFill>
                              <a:latin typeface="Cambria Math" panose="02040503050406030204" pitchFamily="18" charset="0"/>
                            </a:rPr>
                            <m:t>𝜓</m:t>
                          </m:r>
                        </m:e>
                        <m:sub>
                          <m:r>
                            <a:rPr lang="en-US" altLang="zh-CN" sz="2000" i="1" dirty="0">
                              <a:solidFill>
                                <a:srgbClr val="0000CC"/>
                              </a:solidFill>
                              <a:latin typeface="Cambria Math" panose="02040503050406030204" pitchFamily="18" charset="0"/>
                            </a:rPr>
                            <m:t>𝑅</m:t>
                          </m:r>
                        </m:sub>
                      </m:sSub>
                      <m:d>
                        <m:dPr>
                          <m:ctrlPr>
                            <a:rPr lang="en-US" altLang="zh-CN" sz="2000" i="1" dirty="0">
                              <a:solidFill>
                                <a:srgbClr val="0000CC"/>
                              </a:solidFill>
                              <a:latin typeface="Cambria Math" panose="02040503050406030204" pitchFamily="18" charset="0"/>
                            </a:rPr>
                          </m:ctrlPr>
                        </m:dPr>
                        <m:e>
                          <m:acc>
                            <m:accPr>
                              <m:chr m:val="⃗"/>
                              <m:ctrlPr>
                                <a:rPr lang="en-US" altLang="zh-CN" sz="2000" i="1" dirty="0">
                                  <a:solidFill>
                                    <a:srgbClr val="0000CC"/>
                                  </a:solidFill>
                                  <a:latin typeface="Cambria Math" panose="02040503050406030204" pitchFamily="18" charset="0"/>
                                </a:rPr>
                              </m:ctrlPr>
                            </m:accPr>
                            <m:e>
                              <m:r>
                                <a:rPr lang="en-US" altLang="zh-CN" sz="2000" i="1" dirty="0">
                                  <a:solidFill>
                                    <a:srgbClr val="0000CC"/>
                                  </a:solidFill>
                                  <a:latin typeface="Cambria Math" panose="02040503050406030204" pitchFamily="18" charset="0"/>
                                </a:rPr>
                                <m:t>𝑅</m:t>
                              </m:r>
                            </m:e>
                          </m:acc>
                        </m:e>
                      </m:d>
                      <m:r>
                        <a:rPr lang="en-US" altLang="zh-CN" sz="2000" b="0" i="1" dirty="0" smtClean="0">
                          <a:solidFill>
                            <a:srgbClr val="0000CC"/>
                          </a:solidFill>
                          <a:latin typeface="Cambria Math" panose="02040503050406030204" pitchFamily="18" charset="0"/>
                        </a:rPr>
                        <m:t>=</m:t>
                      </m:r>
                      <m:sSub>
                        <m:sSubPr>
                          <m:ctrlPr>
                            <a:rPr lang="en-US" altLang="zh-CN" sz="2000" b="0" i="1" dirty="0" smtClean="0">
                              <a:solidFill>
                                <a:srgbClr val="0000CC"/>
                              </a:solidFill>
                              <a:latin typeface="Cambria Math" panose="02040503050406030204" pitchFamily="18" charset="0"/>
                            </a:rPr>
                          </m:ctrlPr>
                        </m:sSubPr>
                        <m:e>
                          <m:r>
                            <a:rPr lang="en-US" altLang="zh-CN" sz="2000" b="0" i="1" dirty="0" smtClean="0">
                              <a:solidFill>
                                <a:srgbClr val="0000CC"/>
                              </a:solidFill>
                              <a:latin typeface="Cambria Math" panose="02040503050406030204" pitchFamily="18" charset="0"/>
                            </a:rPr>
                            <m:t>𝐸</m:t>
                          </m:r>
                        </m:e>
                        <m:sub>
                          <m:r>
                            <a:rPr lang="en-US" altLang="zh-CN" sz="2000" b="0" i="1" dirty="0" smtClean="0">
                              <a:solidFill>
                                <a:srgbClr val="0000CC"/>
                              </a:solidFill>
                              <a:latin typeface="Cambria Math" panose="02040503050406030204" pitchFamily="18" charset="0"/>
                            </a:rPr>
                            <m:t>0</m:t>
                          </m:r>
                        </m:sub>
                      </m:sSub>
                      <m:sSub>
                        <m:sSubPr>
                          <m:ctrlPr>
                            <a:rPr lang="en-US" altLang="zh-CN" sz="2000" i="1" dirty="0">
                              <a:solidFill>
                                <a:srgbClr val="0000CC"/>
                              </a:solidFill>
                              <a:latin typeface="Cambria Math" panose="02040503050406030204" pitchFamily="18" charset="0"/>
                            </a:rPr>
                          </m:ctrlPr>
                        </m:sSubPr>
                        <m:e>
                          <m:r>
                            <a:rPr lang="en-US" altLang="zh-CN" sz="2000" i="1" dirty="0">
                              <a:solidFill>
                                <a:srgbClr val="0000CC"/>
                              </a:solidFill>
                              <a:latin typeface="Cambria Math" panose="02040503050406030204" pitchFamily="18" charset="0"/>
                            </a:rPr>
                            <m:t>𝜓</m:t>
                          </m:r>
                        </m:e>
                        <m:sub>
                          <m:r>
                            <a:rPr lang="en-US" altLang="zh-CN" sz="2000" i="1" dirty="0">
                              <a:solidFill>
                                <a:srgbClr val="0000CC"/>
                              </a:solidFill>
                              <a:latin typeface="Cambria Math" panose="02040503050406030204" pitchFamily="18" charset="0"/>
                            </a:rPr>
                            <m:t>𝑅</m:t>
                          </m:r>
                        </m:sub>
                      </m:sSub>
                      <m:d>
                        <m:dPr>
                          <m:ctrlPr>
                            <a:rPr lang="en-US" altLang="zh-CN" sz="2000" i="1" dirty="0">
                              <a:solidFill>
                                <a:srgbClr val="0000CC"/>
                              </a:solidFill>
                              <a:latin typeface="Cambria Math" panose="02040503050406030204" pitchFamily="18" charset="0"/>
                            </a:rPr>
                          </m:ctrlPr>
                        </m:dPr>
                        <m:e>
                          <m:acc>
                            <m:accPr>
                              <m:chr m:val="⃗"/>
                              <m:ctrlPr>
                                <a:rPr lang="en-US" altLang="zh-CN" sz="2000" i="1" dirty="0">
                                  <a:solidFill>
                                    <a:srgbClr val="0000CC"/>
                                  </a:solidFill>
                                  <a:latin typeface="Cambria Math" panose="02040503050406030204" pitchFamily="18" charset="0"/>
                                </a:rPr>
                              </m:ctrlPr>
                            </m:accPr>
                            <m:e>
                              <m:r>
                                <a:rPr lang="en-US" altLang="zh-CN" sz="2000" i="1" dirty="0">
                                  <a:solidFill>
                                    <a:srgbClr val="0000CC"/>
                                  </a:solidFill>
                                  <a:latin typeface="Cambria Math" panose="02040503050406030204" pitchFamily="18" charset="0"/>
                                </a:rPr>
                                <m:t>𝑅</m:t>
                              </m:r>
                            </m:e>
                          </m:acc>
                        </m:e>
                      </m:d>
                    </m:oMath>
                  </m:oMathPara>
                </a14:m>
                <a:endParaRPr lang="en-US" altLang="zh-CN" sz="2000" dirty="0">
                  <a:solidFill>
                    <a:srgbClr val="0000CC"/>
                  </a:solidFill>
                </a:endParaRPr>
              </a:p>
              <a:p>
                <a:endParaRPr lang="zh-CN" altLang="en-US" sz="2000" dirty="0">
                  <a:solidFill>
                    <a:srgbClr val="0000CC"/>
                  </a:solidFill>
                </a:endParaRPr>
              </a:p>
            </p:txBody>
          </p:sp>
        </mc:Choice>
        <mc:Fallback>
          <p:sp>
            <p:nvSpPr>
              <p:cNvPr id="7" name="文本框 6"/>
              <p:cNvSpPr txBox="1">
                <a:spLocks noRot="1" noChangeAspect="1" noMove="1" noResize="1" noEditPoints="1" noAdjustHandles="1" noChangeArrowheads="1" noChangeShapeType="1" noTextEdit="1"/>
              </p:cNvSpPr>
              <p:nvPr/>
            </p:nvSpPr>
            <p:spPr>
              <a:xfrm>
                <a:off x="983432" y="3212755"/>
                <a:ext cx="10225136" cy="3043525"/>
              </a:xfrm>
              <a:prstGeom prst="rect">
                <a:avLst/>
              </a:prstGeom>
              <a:blipFill>
                <a:blip r:embed="rId3"/>
                <a:stretch>
                  <a:fillRect l="-596" t="-80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09943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44</a:t>
            </a:fld>
            <a:endParaRPr lang="en-US" altLang="zh-CN">
              <a:solidFill>
                <a:srgbClr val="000000"/>
              </a:solidFill>
            </a:endParaRPr>
          </a:p>
        </p:txBody>
      </p:sp>
      <mc:AlternateContent xmlns:mc="http://schemas.openxmlformats.org/markup-compatibility/2006">
        <mc:Choice xmlns:a14="http://schemas.microsoft.com/office/drawing/2010/main" Requires="a14">
          <p:sp>
            <p:nvSpPr>
              <p:cNvPr id="3" name="文本框 2"/>
              <p:cNvSpPr txBox="1"/>
              <p:nvPr/>
            </p:nvSpPr>
            <p:spPr>
              <a:xfrm>
                <a:off x="767408" y="476672"/>
                <a:ext cx="10225136" cy="3111686"/>
              </a:xfrm>
              <a:prstGeom prst="rect">
                <a:avLst/>
              </a:prstGeom>
              <a:noFill/>
            </p:spPr>
            <p:txBody>
              <a:bodyPr wrap="square" rtlCol="0">
                <a:spAutoFit/>
              </a:bodyPr>
              <a:lstStyle/>
              <a:p>
                <a:r>
                  <a:rPr lang="en-US" altLang="zh-CN" sz="2000" dirty="0">
                    <a:solidFill>
                      <a:srgbClr val="0000CC"/>
                    </a:solidFill>
                  </a:rPr>
                  <a:t>The plane wave solution is:  </a:t>
                </a:r>
                <a14:m>
                  <m:oMath xmlns:m="http://schemas.openxmlformats.org/officeDocument/2006/math">
                    <m:sSub>
                      <m:sSubPr>
                        <m:ctrlPr>
                          <a:rPr lang="en-US" altLang="zh-CN" sz="2000" i="1" dirty="0">
                            <a:solidFill>
                              <a:srgbClr val="0000CC"/>
                            </a:solidFill>
                            <a:latin typeface="Cambria Math" panose="02040503050406030204" pitchFamily="18" charset="0"/>
                          </a:rPr>
                        </m:ctrlPr>
                      </m:sSubPr>
                      <m:e>
                        <m:r>
                          <a:rPr lang="en-US" altLang="zh-CN" sz="2000" i="1" dirty="0">
                            <a:solidFill>
                              <a:srgbClr val="0000CC"/>
                            </a:solidFill>
                            <a:latin typeface="Cambria Math" panose="02040503050406030204" pitchFamily="18" charset="0"/>
                          </a:rPr>
                          <m:t>𝜓</m:t>
                        </m:r>
                      </m:e>
                      <m:sub>
                        <m:r>
                          <a:rPr lang="en-US" altLang="zh-CN" sz="2000" i="1" dirty="0">
                            <a:solidFill>
                              <a:srgbClr val="0000CC"/>
                            </a:solidFill>
                            <a:latin typeface="Cambria Math" panose="02040503050406030204" pitchFamily="18" charset="0"/>
                          </a:rPr>
                          <m:t>𝑅</m:t>
                        </m:r>
                      </m:sub>
                    </m:sSub>
                    <m:d>
                      <m:dPr>
                        <m:ctrlPr>
                          <a:rPr lang="en-US" altLang="zh-CN" sz="2000" i="1" dirty="0">
                            <a:solidFill>
                              <a:srgbClr val="0000CC"/>
                            </a:solidFill>
                            <a:latin typeface="Cambria Math" panose="02040503050406030204" pitchFamily="18" charset="0"/>
                          </a:rPr>
                        </m:ctrlPr>
                      </m:dPr>
                      <m:e>
                        <m:acc>
                          <m:accPr>
                            <m:chr m:val="⃗"/>
                            <m:ctrlPr>
                              <a:rPr lang="en-US" altLang="zh-CN" sz="2000" i="1" dirty="0">
                                <a:solidFill>
                                  <a:srgbClr val="0000CC"/>
                                </a:solidFill>
                                <a:latin typeface="Cambria Math" panose="02040503050406030204" pitchFamily="18" charset="0"/>
                              </a:rPr>
                            </m:ctrlPr>
                          </m:accPr>
                          <m:e>
                            <m:r>
                              <a:rPr lang="en-US" altLang="zh-CN" sz="2000" i="1" dirty="0">
                                <a:solidFill>
                                  <a:srgbClr val="0000CC"/>
                                </a:solidFill>
                                <a:latin typeface="Cambria Math" panose="02040503050406030204" pitchFamily="18" charset="0"/>
                              </a:rPr>
                              <m:t>𝑅</m:t>
                            </m:r>
                          </m:e>
                        </m:acc>
                      </m:e>
                    </m:d>
                    <m:r>
                      <a:rPr lang="en-US" altLang="zh-CN" sz="2000" b="0" i="1" dirty="0" smtClean="0">
                        <a:solidFill>
                          <a:srgbClr val="0000CC"/>
                        </a:solidFill>
                        <a:latin typeface="Cambria Math" panose="02040503050406030204" pitchFamily="18" charset="0"/>
                      </a:rPr>
                      <m:t>=</m:t>
                    </m:r>
                    <m:f>
                      <m:fPr>
                        <m:ctrlPr>
                          <a:rPr lang="en-US" altLang="zh-CN" sz="2000" b="0" i="1" dirty="0" smtClean="0">
                            <a:solidFill>
                              <a:srgbClr val="0000CC"/>
                            </a:solidFill>
                            <a:latin typeface="Cambria Math" panose="02040503050406030204" pitchFamily="18" charset="0"/>
                          </a:rPr>
                        </m:ctrlPr>
                      </m:fPr>
                      <m:num>
                        <m:r>
                          <a:rPr lang="en-US" altLang="zh-CN" sz="2000" b="0" i="1" dirty="0" smtClean="0">
                            <a:solidFill>
                              <a:srgbClr val="0000CC"/>
                            </a:solidFill>
                            <a:latin typeface="Cambria Math" panose="02040503050406030204" pitchFamily="18" charset="0"/>
                          </a:rPr>
                          <m:t>1</m:t>
                        </m:r>
                      </m:num>
                      <m:den>
                        <m:sSub>
                          <m:sSubPr>
                            <m:ctrlPr>
                              <a:rPr lang="en-US" altLang="zh-CN" sz="2000" b="0" i="1" dirty="0" smtClean="0">
                                <a:solidFill>
                                  <a:srgbClr val="0000CC"/>
                                </a:solidFill>
                                <a:latin typeface="Cambria Math" panose="02040503050406030204" pitchFamily="18" charset="0"/>
                              </a:rPr>
                            </m:ctrlPr>
                          </m:sSubPr>
                          <m:e>
                            <m:r>
                              <a:rPr lang="en-US" altLang="zh-CN" sz="2000" b="0" i="1" dirty="0" smtClean="0">
                                <a:solidFill>
                                  <a:srgbClr val="0000CC"/>
                                </a:solidFill>
                                <a:latin typeface="Cambria Math" panose="02040503050406030204" pitchFamily="18" charset="0"/>
                              </a:rPr>
                              <m:t>𝑁</m:t>
                            </m:r>
                          </m:e>
                          <m:sub>
                            <m:r>
                              <a:rPr lang="en-US" altLang="zh-CN" sz="2000" b="0" i="1" dirty="0" smtClean="0">
                                <a:solidFill>
                                  <a:srgbClr val="0000CC"/>
                                </a:solidFill>
                                <a:latin typeface="Cambria Math" panose="02040503050406030204" pitchFamily="18" charset="0"/>
                              </a:rPr>
                              <m:t>𝑅</m:t>
                            </m:r>
                          </m:sub>
                        </m:sSub>
                      </m:den>
                    </m:f>
                    <m:sSup>
                      <m:sSupPr>
                        <m:ctrlPr>
                          <a:rPr lang="en-US" altLang="zh-CN" sz="2000" b="0" i="1" dirty="0" smtClean="0">
                            <a:solidFill>
                              <a:srgbClr val="0000CC"/>
                            </a:solidFill>
                            <a:latin typeface="Cambria Math" panose="02040503050406030204" pitchFamily="18" charset="0"/>
                          </a:rPr>
                        </m:ctrlPr>
                      </m:sSupPr>
                      <m:e>
                        <m:r>
                          <a:rPr lang="en-US" altLang="zh-CN" sz="2000" b="0" i="1" dirty="0" smtClean="0">
                            <a:solidFill>
                              <a:srgbClr val="0000CC"/>
                            </a:solidFill>
                            <a:latin typeface="Cambria Math" panose="02040503050406030204" pitchFamily="18" charset="0"/>
                          </a:rPr>
                          <m:t>𝑒</m:t>
                        </m:r>
                      </m:e>
                      <m:sup>
                        <m:r>
                          <a:rPr lang="en-US" altLang="zh-CN" sz="2000" b="0" i="1" dirty="0" smtClean="0">
                            <a:solidFill>
                              <a:srgbClr val="0000CC"/>
                            </a:solidFill>
                            <a:latin typeface="Cambria Math" panose="02040503050406030204" pitchFamily="18" charset="0"/>
                          </a:rPr>
                          <m:t>±</m:t>
                        </m:r>
                        <m:r>
                          <a:rPr lang="en-US" altLang="zh-CN" sz="2000" b="0" i="1" dirty="0" smtClean="0">
                            <a:solidFill>
                              <a:srgbClr val="0000CC"/>
                            </a:solidFill>
                            <a:latin typeface="Cambria Math" panose="02040503050406030204" pitchFamily="18" charset="0"/>
                          </a:rPr>
                          <m:t>𝑖</m:t>
                        </m:r>
                        <m:acc>
                          <m:accPr>
                            <m:chr m:val="⃗"/>
                            <m:ctrlPr>
                              <a:rPr lang="en-US" altLang="zh-CN" sz="2000" b="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𝑃</m:t>
                            </m:r>
                          </m:e>
                        </m:acc>
                        <m:r>
                          <a:rPr lang="en-US" altLang="zh-CN" sz="2000" b="0" i="1" dirty="0" smtClean="0">
                            <a:solidFill>
                              <a:srgbClr val="0000CC"/>
                            </a:solidFill>
                            <a:latin typeface="Cambria Math" panose="02040503050406030204" pitchFamily="18" charset="0"/>
                          </a:rPr>
                          <m:t>⋅</m:t>
                        </m:r>
                        <m:acc>
                          <m:accPr>
                            <m:chr m:val="⃗"/>
                            <m:ctrlPr>
                              <a:rPr lang="en-US" altLang="zh-CN" sz="2000" b="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𝑅</m:t>
                            </m:r>
                          </m:e>
                        </m:acc>
                      </m:sup>
                    </m:sSup>
                  </m:oMath>
                </a14:m>
                <a:endParaRPr lang="en-US" altLang="zh-CN" sz="2000" dirty="0">
                  <a:solidFill>
                    <a:srgbClr val="0000CC"/>
                  </a:solidFill>
                </a:endParaRPr>
              </a:p>
              <a:p>
                <a:endParaRPr lang="en-US" altLang="zh-CN" sz="2000" dirty="0">
                  <a:solidFill>
                    <a:srgbClr val="0000CC"/>
                  </a:solidFill>
                </a:endParaRPr>
              </a:p>
              <a:p>
                <a:r>
                  <a:rPr lang="en-US" altLang="zh-CN" sz="2000" dirty="0">
                    <a:solidFill>
                      <a:srgbClr val="0000CC"/>
                    </a:solidFill>
                  </a:rPr>
                  <a:t>For the relative motion of </a:t>
                </a:r>
                <a14:m>
                  <m:oMath xmlns:m="http://schemas.openxmlformats.org/officeDocument/2006/math">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𝑚</m:t>
                        </m:r>
                      </m:e>
                      <m:sub>
                        <m:r>
                          <a:rPr lang="en-US" altLang="zh-CN" sz="2000" b="0" i="1" smtClean="0">
                            <a:solidFill>
                              <a:srgbClr val="0000CC"/>
                            </a:solidFill>
                            <a:latin typeface="Cambria Math" panose="02040503050406030204" pitchFamily="18" charset="0"/>
                          </a:rPr>
                          <m:t>1</m:t>
                        </m:r>
                      </m:sub>
                    </m:sSub>
                  </m:oMath>
                </a14:m>
                <a:r>
                  <a:rPr lang="en-US" altLang="zh-CN" sz="2000" dirty="0">
                    <a:solidFill>
                      <a:srgbClr val="0000CC"/>
                    </a:solidFill>
                  </a:rPr>
                  <a:t> and </a:t>
                </a:r>
                <a14:m>
                  <m:oMath xmlns:m="http://schemas.openxmlformats.org/officeDocument/2006/math">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𝑚</m:t>
                        </m:r>
                      </m:e>
                      <m:sub>
                        <m:r>
                          <a:rPr lang="en-US" altLang="zh-CN" sz="2000" b="0" i="1" smtClean="0">
                            <a:solidFill>
                              <a:srgbClr val="0000CC"/>
                            </a:solidFill>
                            <a:latin typeface="Cambria Math" panose="02040503050406030204" pitchFamily="18" charset="0"/>
                          </a:rPr>
                          <m:t>2</m:t>
                        </m:r>
                      </m:sub>
                    </m:sSub>
                  </m:oMath>
                </a14:m>
                <a:r>
                  <a:rPr lang="en-US" altLang="zh-CN" sz="2000" dirty="0">
                    <a:solidFill>
                      <a:srgbClr val="0000CC"/>
                    </a:solidFill>
                  </a:rPr>
                  <a:t>, the </a:t>
                </a:r>
                <a:r>
                  <a:rPr lang="en-US" altLang="zh-CN" sz="2000" dirty="0" err="1">
                    <a:solidFill>
                      <a:srgbClr val="0000CC"/>
                    </a:solidFill>
                  </a:rPr>
                  <a:t>eigen</a:t>
                </a:r>
                <a:r>
                  <a:rPr lang="en-US" altLang="zh-CN" sz="2000" dirty="0">
                    <a:solidFill>
                      <a:srgbClr val="0000CC"/>
                    </a:solidFill>
                  </a:rPr>
                  <a:t> equation is  </a:t>
                </a:r>
                <a:endParaRPr lang="en-US" altLang="zh-CN" sz="2000" i="1" dirty="0">
                  <a:solidFill>
                    <a:srgbClr val="0000CC"/>
                  </a:solidFill>
                  <a:latin typeface="Cambria Math" panose="02040503050406030204" pitchFamily="18" charset="0"/>
                </a:endParaRPr>
              </a:p>
              <a:p>
                <a14:m>
                  <m:oMathPara xmlns:m="http://schemas.openxmlformats.org/officeDocument/2006/math">
                    <m:oMathParaPr>
                      <m:jc m:val="centerGroup"/>
                    </m:oMathParaPr>
                    <m:oMath xmlns:m="http://schemas.openxmlformats.org/officeDocument/2006/math">
                      <m:sSub>
                        <m:sSubPr>
                          <m:ctrlPr>
                            <a:rPr lang="en-US" altLang="zh-CN" sz="2000" b="0" i="1" smtClean="0">
                              <a:solidFill>
                                <a:srgbClr val="0000CC"/>
                              </a:solidFill>
                              <a:latin typeface="Cambria Math" panose="02040503050406030204" pitchFamily="18" charset="0"/>
                            </a:rPr>
                          </m:ctrlPr>
                        </m:sSubPr>
                        <m:e>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𝐻</m:t>
                              </m:r>
                            </m:e>
                          </m:acc>
                        </m:e>
                        <m:sub>
                          <m:r>
                            <a:rPr lang="en-US" altLang="zh-CN" sz="2000" b="0" i="1" smtClean="0">
                              <a:solidFill>
                                <a:srgbClr val="0000CC"/>
                              </a:solidFill>
                              <a:latin typeface="Cambria Math" panose="02040503050406030204" pitchFamily="18" charset="0"/>
                            </a:rPr>
                            <m:t>𝐼</m:t>
                          </m:r>
                        </m:sub>
                      </m:sSub>
                      <m:r>
                        <a:rPr lang="en-US" altLang="zh-CN" sz="2000" b="0" i="1" smtClean="0">
                          <a:solidFill>
                            <a:srgbClr val="0000CC"/>
                          </a:solidFill>
                          <a:latin typeface="Cambria Math" panose="02040503050406030204" pitchFamily="18" charset="0"/>
                        </a:rPr>
                        <m:t>𝜓</m:t>
                      </m:r>
                      <m:d>
                        <m:dPr>
                          <m:ctrlPr>
                            <a:rPr lang="en-US" altLang="zh-CN" sz="2000" b="0" i="1" smtClean="0">
                              <a:solidFill>
                                <a:srgbClr val="0000CC"/>
                              </a:solidFill>
                              <a:latin typeface="Cambria Math" panose="02040503050406030204" pitchFamily="18" charset="0"/>
                            </a:rPr>
                          </m:ctrlPr>
                        </m:d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d>
                      <m:r>
                        <a:rPr lang="en-US" altLang="zh-CN" sz="2000" i="1" dirty="0">
                          <a:solidFill>
                            <a:srgbClr val="0000CC"/>
                          </a:solidFill>
                          <a:latin typeface="Cambria Math" panose="02040503050406030204" pitchFamily="18" charset="0"/>
                        </a:rPr>
                        <m:t>=</m:t>
                      </m:r>
                      <m:r>
                        <a:rPr lang="en-US" altLang="zh-CN" sz="2000" b="0" i="1" dirty="0" smtClean="0">
                          <a:solidFill>
                            <a:srgbClr val="0000CC"/>
                          </a:solidFill>
                          <a:latin typeface="Cambria Math" panose="02040503050406030204" pitchFamily="18" charset="0"/>
                        </a:rPr>
                        <m:t>[</m:t>
                      </m:r>
                      <m:f>
                        <m:fPr>
                          <m:ctrlPr>
                            <a:rPr lang="en-US" altLang="zh-CN" sz="2000" i="1" dirty="0">
                              <a:solidFill>
                                <a:srgbClr val="0000CC"/>
                              </a:solidFill>
                              <a:latin typeface="Cambria Math" panose="02040503050406030204" pitchFamily="18" charset="0"/>
                            </a:rPr>
                          </m:ctrlPr>
                        </m:fPr>
                        <m:num>
                          <m:sSup>
                            <m:sSupPr>
                              <m:ctrlPr>
                                <a:rPr lang="en-US" altLang="zh-CN" sz="2000" i="1" dirty="0">
                                  <a:solidFill>
                                    <a:srgbClr val="0000CC"/>
                                  </a:solidFill>
                                  <a:latin typeface="Cambria Math" panose="02040503050406030204" pitchFamily="18" charset="0"/>
                                </a:rPr>
                              </m:ctrlPr>
                            </m:sSupPr>
                            <m:e>
                              <m:acc>
                                <m:accPr>
                                  <m:chr m:val="⃗"/>
                                  <m:ctrlPr>
                                    <a:rPr lang="en-US" altLang="zh-CN" sz="2000" i="1" dirty="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𝑝</m:t>
                                  </m:r>
                                </m:e>
                              </m:acc>
                            </m:e>
                            <m:sup>
                              <m:r>
                                <a:rPr lang="en-US" altLang="zh-CN" sz="2000" i="1" dirty="0">
                                  <a:solidFill>
                                    <a:srgbClr val="0000CC"/>
                                  </a:solidFill>
                                  <a:latin typeface="Cambria Math" panose="02040503050406030204" pitchFamily="18" charset="0"/>
                                </a:rPr>
                                <m:t>2</m:t>
                              </m:r>
                            </m:sup>
                          </m:sSup>
                        </m:num>
                        <m:den>
                          <m:r>
                            <a:rPr lang="en-US" altLang="zh-CN" sz="2000" b="0" i="1" dirty="0" smtClean="0">
                              <a:solidFill>
                                <a:srgbClr val="0000CC"/>
                              </a:solidFill>
                              <a:latin typeface="Cambria Math" panose="02040503050406030204" pitchFamily="18" charset="0"/>
                            </a:rPr>
                            <m:t>2</m:t>
                          </m:r>
                          <m:sSub>
                            <m:sSubPr>
                              <m:ctrlPr>
                                <a:rPr lang="en-US" altLang="zh-CN" sz="2000" i="1" dirty="0">
                                  <a:solidFill>
                                    <a:srgbClr val="0000CC"/>
                                  </a:solidFill>
                                  <a:latin typeface="Cambria Math" panose="02040503050406030204" pitchFamily="18" charset="0"/>
                                </a:rPr>
                              </m:ctrlPr>
                            </m:sSubPr>
                            <m:e>
                              <m:r>
                                <a:rPr lang="en-US" altLang="zh-CN" sz="2000" b="0" i="1" dirty="0" smtClean="0">
                                  <a:solidFill>
                                    <a:srgbClr val="0000CC"/>
                                  </a:solidFill>
                                  <a:latin typeface="Cambria Math" panose="02040503050406030204" pitchFamily="18" charset="0"/>
                                </a:rPr>
                                <m:t>𝜇</m:t>
                              </m:r>
                            </m:e>
                            <m:sub>
                              <m:r>
                                <a:rPr lang="en-US" altLang="zh-CN" sz="2000" b="0" i="1" dirty="0" smtClean="0">
                                  <a:solidFill>
                                    <a:srgbClr val="0000CC"/>
                                  </a:solidFill>
                                  <a:latin typeface="Cambria Math" panose="02040503050406030204" pitchFamily="18" charset="0"/>
                                </a:rPr>
                                <m:t>𝑞</m:t>
                              </m:r>
                            </m:sub>
                          </m:sSub>
                        </m:den>
                      </m:f>
                      <m:r>
                        <a:rPr lang="en-US" altLang="zh-CN" sz="2000" b="0" i="1" dirty="0" smtClean="0">
                          <a:solidFill>
                            <a:srgbClr val="0000CC"/>
                          </a:solidFill>
                          <a:latin typeface="Cambria Math" panose="02040503050406030204" pitchFamily="18" charset="0"/>
                        </a:rPr>
                        <m:t>+</m:t>
                      </m:r>
                      <m:r>
                        <a:rPr lang="en-US" altLang="zh-CN" sz="2000" b="0" i="1" dirty="0" smtClean="0">
                          <a:solidFill>
                            <a:srgbClr val="0000CC"/>
                          </a:solidFill>
                          <a:latin typeface="Cambria Math" panose="02040503050406030204" pitchFamily="18" charset="0"/>
                        </a:rPr>
                        <m:t>𝑉</m:t>
                      </m:r>
                      <m:d>
                        <m:dPr>
                          <m:ctrlPr>
                            <a:rPr lang="en-US" altLang="zh-CN" sz="2000" b="0" i="1" dirty="0" smtClean="0">
                              <a:solidFill>
                                <a:srgbClr val="0000CC"/>
                              </a:solidFill>
                              <a:latin typeface="Cambria Math" panose="02040503050406030204" pitchFamily="18" charset="0"/>
                            </a:rPr>
                          </m:ctrlPr>
                        </m:dPr>
                        <m:e>
                          <m:acc>
                            <m:accPr>
                              <m:chr m:val="⃗"/>
                              <m:ctrlPr>
                                <a:rPr lang="en-US" altLang="zh-CN" sz="2000" b="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𝑟</m:t>
                              </m:r>
                            </m:e>
                          </m:acc>
                        </m:e>
                      </m:d>
                      <m:r>
                        <a:rPr lang="en-US" altLang="zh-CN" sz="2000" b="0" i="1" dirty="0" smtClean="0">
                          <a:solidFill>
                            <a:srgbClr val="0000CC"/>
                          </a:solidFill>
                          <a:latin typeface="Cambria Math" panose="02040503050406030204" pitchFamily="18" charset="0"/>
                        </a:rPr>
                        <m:t>]</m:t>
                      </m:r>
                      <m:r>
                        <a:rPr lang="en-US" altLang="zh-CN" sz="2000" i="1" dirty="0" smtClean="0">
                          <a:solidFill>
                            <a:srgbClr val="0000CC"/>
                          </a:solidFill>
                          <a:latin typeface="Cambria Math" panose="02040503050406030204" pitchFamily="18" charset="0"/>
                        </a:rPr>
                        <m:t>𝜓</m:t>
                      </m:r>
                      <m:r>
                        <a:rPr lang="en-US" altLang="zh-CN" sz="2000" b="0" i="1" dirty="0" smtClean="0">
                          <a:solidFill>
                            <a:srgbClr val="0000CC"/>
                          </a:solidFill>
                          <a:latin typeface="Cambria Math" panose="02040503050406030204" pitchFamily="18" charset="0"/>
                        </a:rPr>
                        <m:t>(</m:t>
                      </m:r>
                      <m:acc>
                        <m:accPr>
                          <m:chr m:val="⃗"/>
                          <m:ctrlPr>
                            <a:rPr lang="en-US" altLang="zh-CN" sz="2000" b="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𝑟</m:t>
                          </m:r>
                        </m:e>
                      </m:acc>
                      <m:r>
                        <a:rPr lang="en-US" altLang="zh-CN" sz="2000" b="0" i="1" dirty="0" smtClean="0">
                          <a:solidFill>
                            <a:srgbClr val="0000CC"/>
                          </a:solidFill>
                          <a:latin typeface="Cambria Math" panose="02040503050406030204" pitchFamily="18" charset="0"/>
                        </a:rPr>
                        <m:t>)=</m:t>
                      </m:r>
                      <m:r>
                        <a:rPr lang="en-US" altLang="zh-CN" sz="2000" b="0" i="1" dirty="0" smtClean="0">
                          <a:solidFill>
                            <a:srgbClr val="0000CC"/>
                          </a:solidFill>
                          <a:latin typeface="Cambria Math" panose="02040503050406030204" pitchFamily="18" charset="0"/>
                        </a:rPr>
                        <m:t>𝐸</m:t>
                      </m:r>
                      <m:r>
                        <a:rPr lang="en-US" altLang="zh-CN" sz="2000" i="1">
                          <a:solidFill>
                            <a:srgbClr val="0000CC"/>
                          </a:solidFill>
                          <a:latin typeface="Cambria Math" panose="02040503050406030204" pitchFamily="18" charset="0"/>
                        </a:rPr>
                        <m:t>𝜓</m:t>
                      </m:r>
                      <m:d>
                        <m:dPr>
                          <m:ctrlPr>
                            <a:rPr lang="en-US" altLang="zh-CN" sz="2000" i="1">
                              <a:solidFill>
                                <a:srgbClr val="0000CC"/>
                              </a:solidFill>
                              <a:latin typeface="Cambria Math" panose="02040503050406030204" pitchFamily="18" charset="0"/>
                            </a:rPr>
                          </m:ctrlPr>
                        </m:dPr>
                        <m:e>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𝑟</m:t>
                              </m:r>
                            </m:e>
                          </m:acc>
                        </m:e>
                      </m:d>
                    </m:oMath>
                  </m:oMathPara>
                </a14:m>
                <a:endParaRPr lang="en-US" altLang="zh-CN" sz="2000" dirty="0">
                  <a:solidFill>
                    <a:srgbClr val="0000CC"/>
                  </a:solidFill>
                </a:endParaRPr>
              </a:p>
              <a:p>
                <a:r>
                  <a:rPr lang="en-US" altLang="zh-CN" sz="2000" dirty="0">
                    <a:solidFill>
                      <a:srgbClr val="0000CC"/>
                    </a:solidFill>
                  </a:rPr>
                  <a:t>with</a:t>
                </a:r>
              </a:p>
              <a:p>
                <a14:m>
                  <m:oMathPara xmlns:m="http://schemas.openxmlformats.org/officeDocument/2006/math">
                    <m:oMathParaPr>
                      <m:jc m:val="centerGroup"/>
                    </m:oMathParaPr>
                    <m:oMath xmlns:m="http://schemas.openxmlformats.org/officeDocument/2006/math">
                      <m:r>
                        <a:rPr lang="en-US" altLang="zh-CN" sz="2000" i="1">
                          <a:solidFill>
                            <a:srgbClr val="0000CC"/>
                          </a:solidFill>
                          <a:latin typeface="Cambria Math" panose="02040503050406030204" pitchFamily="18" charset="0"/>
                        </a:rPr>
                        <m:t>𝜓</m:t>
                      </m:r>
                      <m:d>
                        <m:dPr>
                          <m:ctrlPr>
                            <a:rPr lang="en-US" altLang="zh-CN" sz="2000" i="1">
                              <a:solidFill>
                                <a:srgbClr val="0000CC"/>
                              </a:solidFill>
                              <a:latin typeface="Cambria Math" panose="02040503050406030204" pitchFamily="18" charset="0"/>
                            </a:rPr>
                          </m:ctrlPr>
                        </m:dPr>
                        <m:e>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𝑟</m:t>
                              </m:r>
                            </m:e>
                          </m:acc>
                        </m:e>
                      </m:d>
                      <m:r>
                        <a:rPr lang="en-US" altLang="zh-CN" sz="2000" b="0" i="1" smtClean="0">
                          <a:solidFill>
                            <a:srgbClr val="0000CC"/>
                          </a:solidFill>
                          <a:latin typeface="Cambria Math" panose="02040503050406030204" pitchFamily="18" charset="0"/>
                        </a:rPr>
                        <m:t>=</m:t>
                      </m:r>
                      <m:sSubSup>
                        <m:sSubSupPr>
                          <m:ctrlPr>
                            <a:rPr lang="en-US" altLang="zh-CN" sz="2000" b="0" i="1" smtClean="0">
                              <a:solidFill>
                                <a:srgbClr val="0000CC"/>
                              </a:solidFill>
                              <a:latin typeface="Cambria Math" panose="02040503050406030204" pitchFamily="18" charset="0"/>
                            </a:rPr>
                          </m:ctrlPr>
                        </m:sSubSupPr>
                        <m:e>
                          <m:r>
                            <a:rPr lang="en-US" altLang="zh-CN" sz="2000" b="0" i="1" smtClean="0">
                              <a:solidFill>
                                <a:srgbClr val="0000CC"/>
                              </a:solidFill>
                              <a:latin typeface="Cambria Math" panose="02040503050406030204" pitchFamily="18" charset="0"/>
                            </a:rPr>
                            <m:t>𝜓</m:t>
                          </m:r>
                        </m:e>
                        <m:sub>
                          <m:r>
                            <a:rPr lang="en-US" altLang="zh-CN" sz="2000" b="0" i="1" smtClean="0">
                              <a:solidFill>
                                <a:srgbClr val="0000CC"/>
                              </a:solidFill>
                              <a:latin typeface="Cambria Math" panose="02040503050406030204" pitchFamily="18" charset="0"/>
                            </a:rPr>
                            <m:t>𝐿</m:t>
                          </m:r>
                        </m:sub>
                        <m:sup>
                          <m:r>
                            <a:rPr lang="en-US" altLang="zh-CN" sz="2000" b="0" i="1" smtClean="0">
                              <a:solidFill>
                                <a:srgbClr val="0000CC"/>
                              </a:solidFill>
                              <a:latin typeface="Cambria Math" panose="02040503050406030204" pitchFamily="18" charset="0"/>
                            </a:rPr>
                            <m:t>𝑀</m:t>
                          </m:r>
                        </m:sup>
                      </m:sSubSup>
                      <m:d>
                        <m:dPr>
                          <m:ctrlPr>
                            <a:rPr lang="en-US" altLang="zh-CN" sz="2000" b="0" i="1" smtClean="0">
                              <a:solidFill>
                                <a:srgbClr val="0000CC"/>
                              </a:solidFill>
                              <a:latin typeface="Cambria Math" panose="02040503050406030204" pitchFamily="18" charset="0"/>
                            </a:rPr>
                          </m:ctrlPr>
                        </m:d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d>
                      <m:r>
                        <a:rPr lang="en-US" altLang="zh-CN" sz="2000" b="0" i="1" smtClean="0">
                          <a:solidFill>
                            <a:srgbClr val="0000CC"/>
                          </a:solidFill>
                          <a:latin typeface="Cambria Math" panose="02040503050406030204" pitchFamily="18" charset="0"/>
                        </a:rPr>
                        <m:t>=</m:t>
                      </m:r>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𝑌</m:t>
                          </m:r>
                        </m:e>
                        <m:sub>
                          <m:r>
                            <a:rPr lang="en-US" altLang="zh-CN" sz="2000" b="0" i="1" smtClean="0">
                              <a:solidFill>
                                <a:srgbClr val="0000CC"/>
                              </a:solidFill>
                              <a:latin typeface="Cambria Math" panose="02040503050406030204" pitchFamily="18" charset="0"/>
                            </a:rPr>
                            <m:t>𝐿𝑀</m:t>
                          </m:r>
                        </m:sub>
                      </m:sSub>
                      <m:d>
                        <m:dPr>
                          <m:ctrlPr>
                            <a:rPr lang="en-US" altLang="zh-CN" sz="2000" b="0" i="1" smtClean="0">
                              <a:solidFill>
                                <a:srgbClr val="0000CC"/>
                              </a:solidFill>
                              <a:latin typeface="Cambria Math" panose="02040503050406030204" pitchFamily="18" charset="0"/>
                            </a:rPr>
                          </m:ctrlPr>
                        </m:dPr>
                        <m:e>
                          <m:acc>
                            <m:accPr>
                              <m:chr m:val="̂"/>
                              <m:ctrlPr>
                                <a:rPr lang="en-US" altLang="zh-CN" sz="2000" b="0" i="1" smtClean="0">
                                  <a:solidFill>
                                    <a:srgbClr val="0000CC"/>
                                  </a:solidFill>
                                  <a:latin typeface="Cambria Math" panose="02040503050406030204" pitchFamily="18" charset="0"/>
                                </a:rPr>
                              </m:ctrlPr>
                            </m:accPr>
                            <m:e>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𝑟</m:t>
                                  </m:r>
                                </m:e>
                              </m:acc>
                            </m:e>
                          </m:acc>
                        </m:e>
                      </m:d>
                      <m:f>
                        <m:fPr>
                          <m:ctrlPr>
                            <a:rPr lang="en-US" altLang="zh-CN" sz="2000" b="0" i="1" smtClean="0">
                              <a:solidFill>
                                <a:srgbClr val="0000CC"/>
                              </a:solidFill>
                              <a:latin typeface="Cambria Math" panose="02040503050406030204" pitchFamily="18" charset="0"/>
                            </a:rPr>
                          </m:ctrlPr>
                        </m:fPr>
                        <m:num>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𝑣</m:t>
                              </m:r>
                            </m:e>
                            <m:sub>
                              <m:r>
                                <a:rPr lang="en-US" altLang="zh-CN" sz="2000" b="0" i="1" smtClean="0">
                                  <a:solidFill>
                                    <a:srgbClr val="0000CC"/>
                                  </a:solidFill>
                                  <a:latin typeface="Cambria Math" panose="02040503050406030204" pitchFamily="18" charset="0"/>
                                </a:rPr>
                                <m:t>𝐿</m:t>
                              </m:r>
                            </m:sub>
                          </m:sSub>
                          <m:d>
                            <m:dPr>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𝑟</m:t>
                              </m:r>
                            </m:e>
                          </m:d>
                        </m:num>
                        <m:den>
                          <m:r>
                            <a:rPr lang="en-US" altLang="zh-CN" sz="2000" b="0" i="1" smtClean="0">
                              <a:solidFill>
                                <a:srgbClr val="0000CC"/>
                              </a:solidFill>
                              <a:latin typeface="Cambria Math" panose="02040503050406030204" pitchFamily="18" charset="0"/>
                            </a:rPr>
                            <m:t>𝑟</m:t>
                          </m:r>
                        </m:den>
                      </m:f>
                    </m:oMath>
                  </m:oMathPara>
                </a14:m>
                <a:endParaRPr lang="en-US" altLang="zh-CN" sz="2000" dirty="0">
                  <a:solidFill>
                    <a:srgbClr val="0000CC"/>
                  </a:solidFill>
                </a:endParaRPr>
              </a:p>
              <a:p>
                <a:r>
                  <a:rPr lang="en-US" altLang="zh-CN" sz="2000" dirty="0">
                    <a:solidFill>
                      <a:srgbClr val="0000CC"/>
                    </a:solidFill>
                  </a:rPr>
                  <a:t>and </a:t>
                </a:r>
                <a14:m>
                  <m:oMath xmlns:m="http://schemas.openxmlformats.org/officeDocument/2006/math">
                    <m:sSub>
                      <m:sSubPr>
                        <m:ctrlPr>
                          <a:rPr lang="en-US" altLang="zh-CN" sz="2000" i="1">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𝑣</m:t>
                        </m:r>
                      </m:e>
                      <m:sub>
                        <m:r>
                          <a:rPr lang="en-US" altLang="zh-CN" sz="2000" i="1">
                            <a:solidFill>
                              <a:srgbClr val="0000CC"/>
                            </a:solidFill>
                            <a:latin typeface="Cambria Math" panose="02040503050406030204" pitchFamily="18" charset="0"/>
                          </a:rPr>
                          <m:t>𝐿</m:t>
                        </m:r>
                      </m:sub>
                    </m:sSub>
                    <m:d>
                      <m:dPr>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𝑟</m:t>
                        </m:r>
                      </m:e>
                    </m:d>
                  </m:oMath>
                </a14:m>
                <a:r>
                  <a:rPr lang="zh-CN" altLang="en-US" sz="2000" dirty="0">
                    <a:solidFill>
                      <a:srgbClr val="0000CC"/>
                    </a:solidFill>
                  </a:rPr>
                  <a:t> </a:t>
                </a:r>
                <a:r>
                  <a:rPr lang="en-US" altLang="zh-CN" sz="2000" dirty="0">
                    <a:solidFill>
                      <a:srgbClr val="0000CC"/>
                    </a:solidFill>
                  </a:rPr>
                  <a:t>is the radial wave function.</a:t>
                </a:r>
                <a:endParaRPr lang="zh-CN" altLang="en-US" sz="2000" dirty="0">
                  <a:solidFill>
                    <a:srgbClr val="0000CC"/>
                  </a:solidFill>
                </a:endParaRPr>
              </a:p>
            </p:txBody>
          </p:sp>
        </mc:Choice>
        <mc:Fallback>
          <p:sp>
            <p:nvSpPr>
              <p:cNvPr id="3" name="文本框 2"/>
              <p:cNvSpPr txBox="1">
                <a:spLocks noRot="1" noChangeAspect="1" noMove="1" noResize="1" noEditPoints="1" noAdjustHandles="1" noChangeArrowheads="1" noChangeShapeType="1" noTextEdit="1"/>
              </p:cNvSpPr>
              <p:nvPr/>
            </p:nvSpPr>
            <p:spPr>
              <a:xfrm>
                <a:off x="767408" y="476672"/>
                <a:ext cx="10225136" cy="3111686"/>
              </a:xfrm>
              <a:prstGeom prst="rect">
                <a:avLst/>
              </a:prstGeom>
              <a:blipFill>
                <a:blip r:embed="rId2"/>
                <a:stretch>
                  <a:fillRect l="-656" b="-2544"/>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0" name="文本框 9"/>
              <p:cNvSpPr txBox="1"/>
              <p:nvPr/>
            </p:nvSpPr>
            <p:spPr>
              <a:xfrm>
                <a:off x="767408" y="3789040"/>
                <a:ext cx="10225136" cy="1055032"/>
              </a:xfrm>
              <a:prstGeom prst="rect">
                <a:avLst/>
              </a:prstGeom>
              <a:noFill/>
            </p:spPr>
            <p:txBody>
              <a:bodyPr wrap="square" rtlCol="0">
                <a:spAutoFit/>
              </a:bodyPr>
              <a:lstStyle/>
              <a:p>
                <a:r>
                  <a:rPr lang="en-US" altLang="zh-CN" sz="2000" dirty="0">
                    <a:solidFill>
                      <a:srgbClr val="0000CC"/>
                    </a:solidFill>
                  </a:rPr>
                  <a:t>The main quantum number </a:t>
                </a:r>
                <a14:m>
                  <m:oMath xmlns:m="http://schemas.openxmlformats.org/officeDocument/2006/math">
                    <m:r>
                      <a:rPr lang="en-US" altLang="zh-CN" sz="2000" b="0" i="1" smtClean="0">
                        <a:solidFill>
                          <a:srgbClr val="0000CC"/>
                        </a:solidFill>
                        <a:latin typeface="Cambria Math" panose="02040503050406030204" pitchFamily="18" charset="0"/>
                      </a:rPr>
                      <m:t>𝑁</m:t>
                    </m:r>
                  </m:oMath>
                </a14:m>
                <a:r>
                  <a:rPr lang="en-US" altLang="zh-CN" sz="2000" dirty="0">
                    <a:solidFill>
                      <a:srgbClr val="0000CC"/>
                    </a:solidFill>
                  </a:rPr>
                  <a:t> defined by the quantization condition is </a:t>
                </a:r>
                <a14:m>
                  <m:oMath xmlns:m="http://schemas.openxmlformats.org/officeDocument/2006/math">
                    <m:r>
                      <a:rPr lang="en-US" altLang="zh-CN" sz="2000" b="0" i="1" smtClean="0">
                        <a:solidFill>
                          <a:srgbClr val="0000CC"/>
                        </a:solidFill>
                        <a:latin typeface="Cambria Math" panose="02040503050406030204" pitchFamily="18" charset="0"/>
                      </a:rPr>
                      <m:t>𝑁</m:t>
                    </m:r>
                    <m:r>
                      <a:rPr lang="en-US" altLang="zh-CN" sz="2000" b="0" i="1" smtClean="0">
                        <a:solidFill>
                          <a:srgbClr val="0000CC"/>
                        </a:solidFill>
                        <a:latin typeface="Cambria Math" panose="02040503050406030204" pitchFamily="18" charset="0"/>
                        <a:ea typeface="Cambria Math" panose="02040503050406030204" pitchFamily="18" charset="0"/>
                      </a:rPr>
                      <m:t>≥</m:t>
                    </m:r>
                    <m:r>
                      <a:rPr lang="en-US" altLang="zh-CN" sz="2000" b="0" i="1" smtClean="0">
                        <a:solidFill>
                          <a:srgbClr val="0000CC"/>
                        </a:solidFill>
                        <a:latin typeface="Cambria Math" panose="02040503050406030204" pitchFamily="18" charset="0"/>
                        <a:ea typeface="Cambria Math" panose="02040503050406030204" pitchFamily="18" charset="0"/>
                      </a:rPr>
                      <m:t>𝐿</m:t>
                    </m:r>
                    <m:r>
                      <a:rPr lang="en-US" altLang="zh-CN" sz="2000" b="0" i="1" smtClean="0">
                        <a:solidFill>
                          <a:srgbClr val="0000CC"/>
                        </a:solidFill>
                        <a:latin typeface="Cambria Math" panose="02040503050406030204" pitchFamily="18" charset="0"/>
                        <a:ea typeface="Cambria Math" panose="02040503050406030204" pitchFamily="18" charset="0"/>
                      </a:rPr>
                      <m:t>+1</m:t>
                    </m:r>
                  </m:oMath>
                </a14:m>
                <a:r>
                  <a:rPr lang="en-US" altLang="zh-CN" sz="2000" dirty="0">
                    <a:solidFill>
                      <a:srgbClr val="0000CC"/>
                    </a:solidFill>
                  </a:rPr>
                  <a:t>. Thus, the energy level for each eigenstate </a:t>
                </a:r>
                <a14:m>
                  <m:oMath xmlns:m="http://schemas.openxmlformats.org/officeDocument/2006/math">
                    <m:sSubSup>
                      <m:sSubSupPr>
                        <m:ctrlPr>
                          <a:rPr lang="en-US" altLang="zh-CN" sz="2000" i="1">
                            <a:solidFill>
                              <a:srgbClr val="0000CC"/>
                            </a:solidFill>
                            <a:latin typeface="Cambria Math" panose="02040503050406030204" pitchFamily="18" charset="0"/>
                          </a:rPr>
                        </m:ctrlPr>
                      </m:sSubSupPr>
                      <m:e>
                        <m:r>
                          <a:rPr lang="en-US" altLang="zh-CN" sz="2000" i="1">
                            <a:solidFill>
                              <a:srgbClr val="0000CC"/>
                            </a:solidFill>
                            <a:latin typeface="Cambria Math" panose="02040503050406030204" pitchFamily="18" charset="0"/>
                          </a:rPr>
                          <m:t>𝜓</m:t>
                        </m:r>
                      </m:e>
                      <m:sub>
                        <m:r>
                          <a:rPr lang="en-US" altLang="zh-CN" sz="2000" i="1">
                            <a:solidFill>
                              <a:srgbClr val="0000CC"/>
                            </a:solidFill>
                            <a:latin typeface="Cambria Math" panose="02040503050406030204" pitchFamily="18" charset="0"/>
                          </a:rPr>
                          <m:t>𝐿</m:t>
                        </m:r>
                      </m:sub>
                      <m:sup>
                        <m:r>
                          <a:rPr lang="en-US" altLang="zh-CN" sz="2000" i="1">
                            <a:solidFill>
                              <a:srgbClr val="0000CC"/>
                            </a:solidFill>
                            <a:latin typeface="Cambria Math" panose="02040503050406030204" pitchFamily="18" charset="0"/>
                          </a:rPr>
                          <m:t>𝑀</m:t>
                        </m:r>
                      </m:sup>
                    </m:sSubSup>
                    <m:d>
                      <m:dPr>
                        <m:ctrlPr>
                          <a:rPr lang="en-US" altLang="zh-CN" sz="2000" i="1">
                            <a:solidFill>
                              <a:srgbClr val="0000CC"/>
                            </a:solidFill>
                            <a:latin typeface="Cambria Math" panose="02040503050406030204" pitchFamily="18" charset="0"/>
                          </a:rPr>
                        </m:ctrlPr>
                      </m:dPr>
                      <m:e>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𝑟</m:t>
                            </m:r>
                          </m:e>
                        </m:acc>
                      </m:e>
                    </m:d>
                  </m:oMath>
                </a14:m>
                <a:r>
                  <a:rPr lang="en-US" altLang="zh-CN" sz="2000" dirty="0">
                    <a:solidFill>
                      <a:srgbClr val="0000CC"/>
                    </a:solidFill>
                  </a:rPr>
                  <a:t> can be labelled by </a:t>
                </a:r>
                <a14:m>
                  <m:oMath xmlns:m="http://schemas.openxmlformats.org/officeDocument/2006/math">
                    <m:sSup>
                      <m:sSupPr>
                        <m:ctrlPr>
                          <a:rPr lang="en-US" altLang="zh-CN" sz="2000" b="0" i="1" smtClean="0">
                            <a:solidFill>
                              <a:srgbClr val="0000CC"/>
                            </a:solidFill>
                            <a:latin typeface="Cambria Math" panose="02040503050406030204" pitchFamily="18" charset="0"/>
                          </a:rPr>
                        </m:ctrlPr>
                      </m:sSupPr>
                      <m:e>
                        <m:r>
                          <a:rPr lang="en-US" altLang="zh-CN" sz="2000" b="0" i="1" smtClean="0">
                            <a:solidFill>
                              <a:srgbClr val="0000CC"/>
                            </a:solidFill>
                            <a:latin typeface="Cambria Math" panose="02040503050406030204" pitchFamily="18" charset="0"/>
                          </a:rPr>
                          <m:t>𝑁</m:t>
                        </m:r>
                      </m:e>
                      <m:sup>
                        <m:r>
                          <a:rPr lang="en-US" altLang="zh-CN" sz="2000" b="0" i="1" smtClean="0">
                            <a:solidFill>
                              <a:srgbClr val="0000CC"/>
                            </a:solidFill>
                            <a:latin typeface="Cambria Math" panose="02040503050406030204" pitchFamily="18" charset="0"/>
                          </a:rPr>
                          <m:t> 2</m:t>
                        </m:r>
                        <m:r>
                          <a:rPr lang="en-US" altLang="zh-CN" sz="2000" b="0" i="1" smtClean="0">
                            <a:solidFill>
                              <a:srgbClr val="0000CC"/>
                            </a:solidFill>
                            <a:latin typeface="Cambria Math" panose="02040503050406030204" pitchFamily="18" charset="0"/>
                          </a:rPr>
                          <m:t>𝑆</m:t>
                        </m:r>
                        <m:r>
                          <a:rPr lang="en-US" altLang="zh-CN" sz="2000" b="0" i="1" smtClean="0">
                            <a:solidFill>
                              <a:srgbClr val="0000CC"/>
                            </a:solidFill>
                            <a:latin typeface="Cambria Math" panose="02040503050406030204" pitchFamily="18" charset="0"/>
                          </a:rPr>
                          <m:t>+1</m:t>
                        </m:r>
                      </m:sup>
                    </m:sSup>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𝐿</m:t>
                        </m:r>
                      </m:e>
                      <m:sub>
                        <m:r>
                          <a:rPr lang="en-US" altLang="zh-CN" sz="2000" b="0" i="1" smtClean="0">
                            <a:solidFill>
                              <a:srgbClr val="0000CC"/>
                            </a:solidFill>
                            <a:latin typeface="Cambria Math" panose="02040503050406030204" pitchFamily="18" charset="0"/>
                          </a:rPr>
                          <m:t>𝐽</m:t>
                        </m:r>
                      </m:sub>
                    </m:sSub>
                  </m:oMath>
                </a14:m>
                <a:r>
                  <a:rPr lang="en-US" altLang="zh-CN" sz="2000" dirty="0">
                    <a:solidFill>
                      <a:srgbClr val="0000CC"/>
                    </a:solidFill>
                  </a:rPr>
                  <a:t> with </a:t>
                </a:r>
                <a14:m>
                  <m:oMath xmlns:m="http://schemas.openxmlformats.org/officeDocument/2006/math">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𝐽</m:t>
                        </m:r>
                      </m:e>
                    </m:acc>
                    <m:r>
                      <a:rPr lang="en-US" altLang="zh-CN" sz="2000" b="0" i="1" dirty="0" smtClean="0">
                        <a:solidFill>
                          <a:srgbClr val="0000CC"/>
                        </a:solidFill>
                        <a:latin typeface="Cambria Math" panose="02040503050406030204" pitchFamily="18" charset="0"/>
                      </a:rPr>
                      <m:t>=</m:t>
                    </m:r>
                    <m:acc>
                      <m:accPr>
                        <m:chr m:val="⃗"/>
                        <m:ctrlPr>
                          <a:rPr lang="en-US" altLang="zh-CN" sz="2000" b="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𝐿</m:t>
                        </m:r>
                      </m:e>
                    </m:acc>
                    <m:r>
                      <a:rPr lang="en-US" altLang="zh-CN" sz="2000" b="0" i="1" dirty="0" smtClean="0">
                        <a:solidFill>
                          <a:srgbClr val="0000CC"/>
                        </a:solidFill>
                        <a:latin typeface="Cambria Math" panose="02040503050406030204" pitchFamily="18" charset="0"/>
                      </a:rPr>
                      <m:t>+</m:t>
                    </m:r>
                    <m:acc>
                      <m:accPr>
                        <m:chr m:val="⃗"/>
                        <m:ctrlPr>
                          <a:rPr lang="en-US" altLang="zh-CN" sz="2000" b="0" i="1" dirty="0" smtClean="0">
                            <a:solidFill>
                              <a:srgbClr val="0000CC"/>
                            </a:solidFill>
                            <a:latin typeface="Cambria Math" panose="02040503050406030204" pitchFamily="18" charset="0"/>
                          </a:rPr>
                        </m:ctrlPr>
                      </m:accPr>
                      <m:e>
                        <m:r>
                          <a:rPr lang="en-US" altLang="zh-CN" sz="2000" b="0" i="1" dirty="0" smtClean="0">
                            <a:solidFill>
                              <a:srgbClr val="0000CC"/>
                            </a:solidFill>
                            <a:latin typeface="Cambria Math" panose="02040503050406030204" pitchFamily="18" charset="0"/>
                          </a:rPr>
                          <m:t>𝑆</m:t>
                        </m:r>
                      </m:e>
                    </m:acc>
                  </m:oMath>
                </a14:m>
                <a:r>
                  <a:rPr lang="en-US" altLang="zh-CN" sz="2000" dirty="0">
                    <a:solidFill>
                      <a:srgbClr val="0000CC"/>
                    </a:solidFill>
                  </a:rPr>
                  <a:t> being the total angular momentum of the </a:t>
                </a:r>
                <a14:m>
                  <m:oMath xmlns:m="http://schemas.openxmlformats.org/officeDocument/2006/math">
                    <m:r>
                      <a:rPr lang="en-US" altLang="zh-CN" sz="2000" b="0" i="1" smtClean="0">
                        <a:solidFill>
                          <a:srgbClr val="0000CC"/>
                        </a:solidFill>
                        <a:latin typeface="Cambria Math" panose="02040503050406030204" pitchFamily="18" charset="0"/>
                      </a:rPr>
                      <m:t>𝑞</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𝑞</m:t>
                        </m:r>
                      </m:e>
                    </m:acc>
                  </m:oMath>
                </a14:m>
                <a:r>
                  <a:rPr lang="en-US" altLang="zh-CN" sz="2000" dirty="0">
                    <a:solidFill>
                      <a:srgbClr val="0000CC"/>
                    </a:solidFill>
                  </a:rPr>
                  <a:t> system.</a:t>
                </a:r>
                <a:endParaRPr lang="zh-CN" altLang="en-US" sz="2000" dirty="0">
                  <a:solidFill>
                    <a:srgbClr val="0000CC"/>
                  </a:solidFill>
                </a:endParaRPr>
              </a:p>
            </p:txBody>
          </p:sp>
        </mc:Choice>
        <mc:Fallback>
          <p:sp>
            <p:nvSpPr>
              <p:cNvPr id="10" name="文本框 9"/>
              <p:cNvSpPr txBox="1">
                <a:spLocks noRot="1" noChangeAspect="1" noMove="1" noResize="1" noEditPoints="1" noAdjustHandles="1" noChangeArrowheads="1" noChangeShapeType="1" noTextEdit="1"/>
              </p:cNvSpPr>
              <p:nvPr/>
            </p:nvSpPr>
            <p:spPr>
              <a:xfrm>
                <a:off x="767408" y="3789040"/>
                <a:ext cx="10225136" cy="1055032"/>
              </a:xfrm>
              <a:prstGeom prst="rect">
                <a:avLst/>
              </a:prstGeom>
              <a:blipFill>
                <a:blip r:embed="rId3"/>
                <a:stretch>
                  <a:fillRect l="-656" t="-2890" b="-982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77356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45</a:t>
            </a:fld>
            <a:endParaRPr lang="en-US" altLang="zh-CN">
              <a:solidFill>
                <a:srgbClr val="000000"/>
              </a:solidFill>
            </a:endParaRPr>
          </a:p>
        </p:txBody>
      </p:sp>
      <mc:AlternateContent xmlns:mc="http://schemas.openxmlformats.org/markup-compatibility/2006">
        <mc:Choice xmlns:a14="http://schemas.microsoft.com/office/drawing/2010/main" Requires="a14">
          <p:sp>
            <p:nvSpPr>
              <p:cNvPr id="4" name="文本框 3"/>
              <p:cNvSpPr txBox="1"/>
              <p:nvPr/>
            </p:nvSpPr>
            <p:spPr>
              <a:xfrm>
                <a:off x="839416" y="404664"/>
                <a:ext cx="10225136" cy="2696892"/>
              </a:xfrm>
              <a:prstGeom prst="rect">
                <a:avLst/>
              </a:prstGeom>
              <a:noFill/>
            </p:spPr>
            <p:txBody>
              <a:bodyPr wrap="square" rtlCol="0">
                <a:spAutoFit/>
              </a:bodyPr>
              <a:lstStyle/>
              <a:p>
                <a:r>
                  <a:rPr lang="en-US" altLang="zh-CN" sz="2000" dirty="0">
                    <a:solidFill>
                      <a:srgbClr val="0000CC"/>
                    </a:solidFill>
                  </a:rPr>
                  <a:t>For the central potential </a:t>
                </a:r>
                <a14:m>
                  <m:oMath xmlns:m="http://schemas.openxmlformats.org/officeDocument/2006/math">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𝑉</m:t>
                        </m:r>
                      </m:e>
                    </m:acc>
                  </m:oMath>
                </a14:m>
                <a:r>
                  <a:rPr lang="en-US" altLang="zh-CN" sz="2000" dirty="0">
                    <a:solidFill>
                      <a:srgbClr val="0000CC"/>
                    </a:solidFill>
                  </a:rPr>
                  <a:t>, both total spin </a:t>
                </a:r>
                <a14:m>
                  <m:oMath xmlns:m="http://schemas.openxmlformats.org/officeDocument/2006/math">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𝑆</m:t>
                        </m:r>
                      </m:e>
                    </m:acc>
                  </m:oMath>
                </a14:m>
                <a:r>
                  <a:rPr lang="en-US" altLang="zh-CN" sz="2000" dirty="0">
                    <a:solidFill>
                      <a:srgbClr val="0000CC"/>
                    </a:solidFill>
                  </a:rPr>
                  <a:t> and total orbital angular momentum </a:t>
                </a:r>
                <a14:m>
                  <m:oMath xmlns:m="http://schemas.openxmlformats.org/officeDocument/2006/math">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𝐿</m:t>
                        </m:r>
                      </m:e>
                    </m:acc>
                  </m:oMath>
                </a14:m>
                <a:r>
                  <a:rPr lang="en-US" altLang="zh-CN" sz="2000" dirty="0">
                    <a:solidFill>
                      <a:srgbClr val="0000CC"/>
                    </a:solidFill>
                  </a:rPr>
                  <a:t> are conserved. Thus, in the light quark sector, the spin-flavor-spatial </a:t>
                </a:r>
                <a:r>
                  <a:rPr lang="en-US" altLang="zh-CN" sz="2000" dirty="0" err="1">
                    <a:solidFill>
                      <a:srgbClr val="0000CC"/>
                    </a:solidFill>
                  </a:rPr>
                  <a:t>wavefunctions</a:t>
                </a:r>
                <a:r>
                  <a:rPr lang="en-US" altLang="zh-CN" sz="2000" dirty="0">
                    <a:solidFill>
                      <a:srgbClr val="0000CC"/>
                    </a:solidFill>
                  </a:rPr>
                  <a:t> are representations of </a:t>
                </a:r>
                <a14:m>
                  <m:oMath xmlns:m="http://schemas.openxmlformats.org/officeDocument/2006/math">
                    <m:r>
                      <a:rPr lang="en-US" altLang="zh-CN" sz="2000" b="0" i="1" smtClean="0">
                        <a:solidFill>
                          <a:srgbClr val="0000CC"/>
                        </a:solidFill>
                        <a:latin typeface="Cambria Math" panose="02040503050406030204" pitchFamily="18" charset="0"/>
                      </a:rPr>
                      <m:t>𝑆𝑈</m:t>
                    </m:r>
                    <m:sSub>
                      <m:sSubPr>
                        <m:ctrlPr>
                          <a:rPr lang="en-US" altLang="zh-CN" sz="2000" b="0" i="1" smtClean="0">
                            <a:solidFill>
                              <a:srgbClr val="0000CC"/>
                            </a:solidFill>
                            <a:latin typeface="Cambria Math" panose="02040503050406030204" pitchFamily="18" charset="0"/>
                          </a:rPr>
                        </m:ctrlPr>
                      </m:sSubPr>
                      <m:e>
                        <m:d>
                          <m:dPr>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3</m:t>
                            </m:r>
                          </m:e>
                        </m:d>
                      </m:e>
                      <m:sub>
                        <m:r>
                          <a:rPr lang="en-US" altLang="zh-CN" sz="2000" b="0" i="1" smtClean="0">
                            <a:solidFill>
                              <a:srgbClr val="0000CC"/>
                            </a:solidFill>
                            <a:latin typeface="Cambria Math" panose="02040503050406030204" pitchFamily="18" charset="0"/>
                          </a:rPr>
                          <m:t>𝑓</m:t>
                        </m:r>
                      </m:sub>
                    </m:sSub>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𝑆𝑈</m:t>
                    </m:r>
                    <m:d>
                      <m:dPr>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2</m:t>
                        </m:r>
                      </m:e>
                    </m:d>
                    <m:r>
                      <a:rPr lang="en-US" altLang="zh-CN" sz="2000" b="0" i="1" smtClean="0">
                        <a:solidFill>
                          <a:srgbClr val="0000CC"/>
                        </a:solidFill>
                        <a:latin typeface="Cambria Math" panose="02040503050406030204" pitchFamily="18" charset="0"/>
                      </a:rPr>
                      <m:t>⊗</m:t>
                    </m:r>
                    <m:r>
                      <a:rPr lang="en-US" altLang="zh-CN" sz="2000" b="0" i="1" smtClean="0">
                        <a:solidFill>
                          <a:srgbClr val="0000CC"/>
                        </a:solidFill>
                        <a:latin typeface="Cambria Math" panose="02040503050406030204" pitchFamily="18" charset="0"/>
                      </a:rPr>
                      <m:t>𝑂</m:t>
                    </m:r>
                    <m:d>
                      <m:dPr>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3</m:t>
                        </m:r>
                      </m:e>
                    </m:d>
                    <m:r>
                      <a:rPr lang="en-US" altLang="zh-CN" sz="2000" b="0" i="1" smtClean="0">
                        <a:solidFill>
                          <a:srgbClr val="0000CC"/>
                        </a:solidFill>
                        <a:latin typeface="Cambria Math" panose="02040503050406030204" pitchFamily="18" charset="0"/>
                        <a:ea typeface="Cambria Math" panose="02040503050406030204" pitchFamily="18" charset="0"/>
                      </a:rPr>
                      <m:t>∈</m:t>
                    </m:r>
                    <m:r>
                      <a:rPr lang="en-US" altLang="zh-CN" sz="2000" b="0" i="1" smtClean="0">
                        <a:solidFill>
                          <a:srgbClr val="0000CC"/>
                        </a:solidFill>
                        <a:latin typeface="Cambria Math" panose="02040503050406030204" pitchFamily="18" charset="0"/>
                        <a:ea typeface="Cambria Math" panose="02040503050406030204" pitchFamily="18" charset="0"/>
                      </a:rPr>
                      <m:t>𝑆𝑈</m:t>
                    </m:r>
                    <m:d>
                      <m:dPr>
                        <m:ctrlPr>
                          <a:rPr lang="en-US" altLang="zh-CN" sz="2000" b="0" i="1" smtClean="0">
                            <a:solidFill>
                              <a:srgbClr val="0000CC"/>
                            </a:solidFill>
                            <a:latin typeface="Cambria Math" panose="02040503050406030204" pitchFamily="18" charset="0"/>
                            <a:ea typeface="Cambria Math" panose="02040503050406030204" pitchFamily="18" charset="0"/>
                          </a:rPr>
                        </m:ctrlPr>
                      </m:dPr>
                      <m:e>
                        <m:r>
                          <a:rPr lang="en-US" altLang="zh-CN" sz="2000" b="0" i="1" smtClean="0">
                            <a:solidFill>
                              <a:srgbClr val="0000CC"/>
                            </a:solidFill>
                            <a:latin typeface="Cambria Math" panose="02040503050406030204" pitchFamily="18" charset="0"/>
                            <a:ea typeface="Cambria Math" panose="02040503050406030204" pitchFamily="18" charset="0"/>
                          </a:rPr>
                          <m:t>6</m:t>
                        </m:r>
                      </m:e>
                    </m:d>
                    <m:r>
                      <a:rPr lang="en-US" altLang="zh-CN" sz="2000" b="0" i="1" smtClean="0">
                        <a:solidFill>
                          <a:srgbClr val="0000CC"/>
                        </a:solidFill>
                        <a:latin typeface="Cambria Math" panose="02040503050406030204" pitchFamily="18" charset="0"/>
                        <a:ea typeface="Cambria Math" panose="02040503050406030204" pitchFamily="18" charset="0"/>
                      </a:rPr>
                      <m:t>⊗</m:t>
                    </m:r>
                    <m:r>
                      <a:rPr lang="en-US" altLang="zh-CN" sz="2000" b="0" i="1" smtClean="0">
                        <a:solidFill>
                          <a:srgbClr val="0000CC"/>
                        </a:solidFill>
                        <a:latin typeface="Cambria Math" panose="02040503050406030204" pitchFamily="18" charset="0"/>
                        <a:ea typeface="Cambria Math" panose="02040503050406030204" pitchFamily="18" charset="0"/>
                      </a:rPr>
                      <m:t>𝑂</m:t>
                    </m:r>
                    <m:r>
                      <a:rPr lang="en-US" altLang="zh-CN" sz="2000" b="0" i="1" smtClean="0">
                        <a:solidFill>
                          <a:srgbClr val="0000CC"/>
                        </a:solidFill>
                        <a:latin typeface="Cambria Math" panose="02040503050406030204" pitchFamily="18" charset="0"/>
                        <a:ea typeface="Cambria Math" panose="02040503050406030204" pitchFamily="18" charset="0"/>
                      </a:rPr>
                      <m:t>(3)</m:t>
                    </m:r>
                  </m:oMath>
                </a14:m>
                <a:r>
                  <a:rPr lang="en-US" altLang="zh-CN" sz="2000" dirty="0">
                    <a:solidFill>
                      <a:srgbClr val="0000CC"/>
                    </a:solidFill>
                  </a:rPr>
                  <a:t> symmetry.</a:t>
                </a:r>
              </a:p>
              <a:p>
                <a:endParaRPr lang="en-US" altLang="zh-CN" sz="2000" dirty="0">
                  <a:solidFill>
                    <a:srgbClr val="0000CC"/>
                  </a:solidFill>
                </a:endParaRPr>
              </a:p>
              <a:p>
                <a:pPr>
                  <a:spcBef>
                    <a:spcPts val="600"/>
                  </a:spcBef>
                  <a:spcAft>
                    <a:spcPts val="600"/>
                  </a:spcAft>
                </a:pPr>
                <a:r>
                  <a:rPr lang="en-US" altLang="zh-CN" sz="2000" dirty="0">
                    <a:solidFill>
                      <a:srgbClr val="0000CC"/>
                    </a:solidFill>
                  </a:rPr>
                  <a:t>Spin: </a:t>
                </a:r>
                <a14:m>
                  <m:oMath xmlns:m="http://schemas.openxmlformats.org/officeDocument/2006/math">
                    <m:r>
                      <a:rPr lang="en-US" altLang="zh-CN" sz="2000" b="0" i="1" smtClean="0">
                        <a:solidFill>
                          <a:srgbClr val="0000CC"/>
                        </a:solidFill>
                        <a:latin typeface="Cambria Math" panose="02040503050406030204" pitchFamily="18" charset="0"/>
                      </a:rPr>
                      <m:t>2⊗2=1+3</m:t>
                    </m:r>
                  </m:oMath>
                </a14:m>
                <a:endParaRPr lang="en-US" altLang="zh-CN" sz="2000" b="0" dirty="0">
                  <a:solidFill>
                    <a:srgbClr val="0000CC"/>
                  </a:solidFill>
                </a:endParaRPr>
              </a:p>
              <a:p>
                <a:pPr>
                  <a:spcBef>
                    <a:spcPts val="600"/>
                  </a:spcBef>
                  <a:spcAft>
                    <a:spcPts val="600"/>
                  </a:spcAft>
                </a:pPr>
                <a:r>
                  <a:rPr lang="en-US" altLang="zh-CN" sz="2000" dirty="0">
                    <a:solidFill>
                      <a:srgbClr val="0000CC"/>
                    </a:solidFill>
                  </a:rPr>
                  <a:t>Flavor: </a:t>
                </a:r>
                <a14:m>
                  <m:oMath xmlns:m="http://schemas.openxmlformats.org/officeDocument/2006/math">
                    <m:r>
                      <a:rPr lang="en-US" altLang="zh-CN" sz="2000" b="0" i="1" smtClean="0">
                        <a:solidFill>
                          <a:srgbClr val="0000CC"/>
                        </a:solidFill>
                        <a:latin typeface="Cambria Math" panose="02040503050406030204" pitchFamily="18" charset="0"/>
                      </a:rPr>
                      <m:t>3⊗</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3</m:t>
                        </m:r>
                      </m:e>
                    </m:acc>
                    <m:r>
                      <a:rPr lang="en-US" altLang="zh-CN" sz="2000" b="0" i="1" smtClean="0">
                        <a:solidFill>
                          <a:srgbClr val="0000CC"/>
                        </a:solidFill>
                        <a:latin typeface="Cambria Math" panose="02040503050406030204" pitchFamily="18" charset="0"/>
                      </a:rPr>
                      <m:t>=1+8</m:t>
                    </m:r>
                  </m:oMath>
                </a14:m>
                <a:endParaRPr lang="en-US" altLang="zh-CN" sz="2000" b="0" dirty="0">
                  <a:solidFill>
                    <a:srgbClr val="0000CC"/>
                  </a:solidFill>
                </a:endParaRPr>
              </a:p>
              <a:p>
                <a:pPr>
                  <a:spcBef>
                    <a:spcPts val="600"/>
                  </a:spcBef>
                  <a:spcAft>
                    <a:spcPts val="600"/>
                  </a:spcAft>
                </a:pPr>
                <a:r>
                  <a:rPr lang="en-US" altLang="zh-CN" sz="2000" dirty="0">
                    <a:solidFill>
                      <a:srgbClr val="0000CC"/>
                    </a:solidFill>
                  </a:rPr>
                  <a:t>Spin-Flavor: </a:t>
                </a:r>
                <a14:m>
                  <m:oMath xmlns:m="http://schemas.openxmlformats.org/officeDocument/2006/math">
                    <m:r>
                      <a:rPr lang="en-US" altLang="zh-CN" sz="2000" b="0" i="1" smtClean="0">
                        <a:solidFill>
                          <a:srgbClr val="0000CC"/>
                        </a:solidFill>
                        <a:latin typeface="Cambria Math" panose="02040503050406030204" pitchFamily="18" charset="0"/>
                      </a:rPr>
                      <m:t>6⊗</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6</m:t>
                        </m:r>
                      </m:e>
                    </m:acc>
                    <m:r>
                      <a:rPr lang="en-US" altLang="zh-CN" sz="2000" b="0" i="1" smtClean="0">
                        <a:solidFill>
                          <a:srgbClr val="0000CC"/>
                        </a:solidFill>
                        <a:latin typeface="Cambria Math" panose="02040503050406030204" pitchFamily="18" charset="0"/>
                      </a:rPr>
                      <m:t>=1+35</m:t>
                    </m:r>
                  </m:oMath>
                </a14:m>
                <a:endParaRPr lang="en-US" altLang="zh-CN" sz="2000" dirty="0">
                  <a:solidFill>
                    <a:srgbClr val="0000CC"/>
                  </a:solidFill>
                </a:endParaRPr>
              </a:p>
            </p:txBody>
          </p:sp>
        </mc:Choice>
        <mc:Fallback>
          <p:sp>
            <p:nvSpPr>
              <p:cNvPr id="4" name="文本框 3"/>
              <p:cNvSpPr txBox="1">
                <a:spLocks noRot="1" noChangeAspect="1" noMove="1" noResize="1" noEditPoints="1" noAdjustHandles="1" noChangeArrowheads="1" noChangeShapeType="1" noTextEdit="1"/>
              </p:cNvSpPr>
              <p:nvPr/>
            </p:nvSpPr>
            <p:spPr>
              <a:xfrm>
                <a:off x="839416" y="404664"/>
                <a:ext cx="10225136" cy="2696892"/>
              </a:xfrm>
              <a:prstGeom prst="rect">
                <a:avLst/>
              </a:prstGeom>
              <a:blipFill>
                <a:blip r:embed="rId2"/>
                <a:stretch>
                  <a:fillRect l="-656" t="-2709" b="-316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8" name="文本框 7"/>
              <p:cNvSpPr txBox="1"/>
              <p:nvPr/>
            </p:nvSpPr>
            <p:spPr>
              <a:xfrm>
                <a:off x="875016" y="3501008"/>
                <a:ext cx="8179932" cy="747512"/>
              </a:xfrm>
              <a:prstGeom prst="rect">
                <a:avLst/>
              </a:prstGeom>
              <a:noFill/>
            </p:spPr>
            <p:txBody>
              <a:bodyPr wrap="none" rtlCol="0">
                <a:spAutoFit/>
              </a:bodyPr>
              <a:lstStyle/>
              <a:p>
                <a:r>
                  <a:rPr lang="en-US" altLang="zh-CN" sz="2000" dirty="0">
                    <a:solidFill>
                      <a:srgbClr val="0000CC"/>
                    </a:solidFill>
                  </a:rPr>
                  <a:t>Or</a:t>
                </a:r>
              </a:p>
              <a:p>
                <a14:m>
                  <m:oMathPara xmlns:m="http://schemas.openxmlformats.org/officeDocument/2006/math">
                    <m:oMathParaPr>
                      <m:jc m:val="centerGroup"/>
                    </m:oMathParaPr>
                    <m:oMath xmlns:m="http://schemas.openxmlformats.org/officeDocument/2006/math">
                      <m:d>
                        <m:dPr>
                          <m:ctrlPr>
                            <a:rPr lang="en-US" altLang="zh-CN" sz="2000" i="1">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2⊗2</m:t>
                          </m:r>
                        </m:e>
                      </m:d>
                      <m:r>
                        <a:rPr lang="en-US" altLang="zh-CN" sz="2000" b="0" i="1" smtClean="0">
                          <a:solidFill>
                            <a:srgbClr val="0000CC"/>
                          </a:solidFill>
                          <a:latin typeface="Cambria Math" panose="02040503050406030204" pitchFamily="18" charset="0"/>
                        </a:rPr>
                        <m:t>⊗</m:t>
                      </m:r>
                      <m:d>
                        <m:dPr>
                          <m:ctrlPr>
                            <a:rPr lang="en-US" altLang="zh-CN" sz="2000" b="0" i="1" smtClean="0">
                              <a:solidFill>
                                <a:srgbClr val="0000CC"/>
                              </a:solidFill>
                              <a:latin typeface="Cambria Math" panose="02040503050406030204" pitchFamily="18" charset="0"/>
                            </a:rPr>
                          </m:ctrlPr>
                        </m:dPr>
                        <m:e>
                          <m:r>
                            <a:rPr lang="en-US" altLang="zh-CN" sz="2000" i="1">
                              <a:solidFill>
                                <a:srgbClr val="0000CC"/>
                              </a:solidFill>
                              <a:latin typeface="Cambria Math" panose="02040503050406030204" pitchFamily="18" charset="0"/>
                            </a:rPr>
                            <m:t>3⊗</m:t>
                          </m:r>
                          <m:acc>
                            <m:accPr>
                              <m:chr m:val="̅"/>
                              <m:ctrlPr>
                                <a:rPr lang="en-US" altLang="zh-CN" sz="2000" i="1">
                                  <a:solidFill>
                                    <a:srgbClr val="0000CC"/>
                                  </a:solidFill>
                                  <a:latin typeface="Cambria Math" panose="02040503050406030204" pitchFamily="18" charset="0"/>
                                </a:rPr>
                              </m:ctrlPr>
                            </m:accPr>
                            <m:e>
                              <m:r>
                                <a:rPr lang="en-US" altLang="zh-CN" sz="2000" i="1">
                                  <a:solidFill>
                                    <a:srgbClr val="0000CC"/>
                                  </a:solidFill>
                                  <a:latin typeface="Cambria Math" panose="02040503050406030204" pitchFamily="18" charset="0"/>
                                </a:rPr>
                                <m:t>3</m:t>
                              </m:r>
                            </m:e>
                          </m:acc>
                        </m:e>
                      </m:d>
                      <m:r>
                        <a:rPr lang="en-US" altLang="zh-CN" sz="2000" b="0" i="1" smtClean="0">
                          <a:solidFill>
                            <a:srgbClr val="0000CC"/>
                          </a:solidFill>
                          <a:latin typeface="Cambria Math" panose="02040503050406030204" pitchFamily="18" charset="0"/>
                        </a:rPr>
                        <m:t>=</m:t>
                      </m:r>
                      <m:d>
                        <m:dPr>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1+3</m:t>
                          </m:r>
                        </m:e>
                      </m:d>
                      <m:r>
                        <a:rPr lang="en-US" altLang="zh-CN" sz="2000" b="0" i="1" smtClean="0">
                          <a:solidFill>
                            <a:srgbClr val="0000CC"/>
                          </a:solidFill>
                          <a:latin typeface="Cambria Math" panose="02040503050406030204" pitchFamily="18" charset="0"/>
                        </a:rPr>
                        <m:t>⊗</m:t>
                      </m:r>
                      <m:d>
                        <m:dPr>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1+8</m:t>
                          </m:r>
                        </m:e>
                      </m:d>
                      <m:r>
                        <a:rPr lang="en-US" altLang="zh-CN" sz="2000" b="0" i="1" smtClean="0">
                          <a:solidFill>
                            <a:srgbClr val="0000CC"/>
                          </a:solidFill>
                          <a:latin typeface="Cambria Math" panose="02040503050406030204" pitchFamily="18" charset="0"/>
                        </a:rPr>
                        <m:t>=</m:t>
                      </m:r>
                      <m:d>
                        <m:dPr>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1,1</m:t>
                          </m:r>
                        </m:e>
                      </m:d>
                      <m:r>
                        <a:rPr lang="en-US" altLang="zh-CN" sz="2000" b="0" i="1" smtClean="0">
                          <a:solidFill>
                            <a:srgbClr val="0000CC"/>
                          </a:solidFill>
                          <a:latin typeface="Cambria Math" panose="02040503050406030204" pitchFamily="18" charset="0"/>
                        </a:rPr>
                        <m:t>+</m:t>
                      </m:r>
                      <m:d>
                        <m:dPr>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1,8</m:t>
                          </m:r>
                        </m:e>
                      </m:d>
                      <m:r>
                        <a:rPr lang="en-US" altLang="zh-CN" sz="2000" b="0" i="1" smtClean="0">
                          <a:solidFill>
                            <a:srgbClr val="0000CC"/>
                          </a:solidFill>
                          <a:latin typeface="Cambria Math" panose="02040503050406030204" pitchFamily="18" charset="0"/>
                        </a:rPr>
                        <m:t>+</m:t>
                      </m:r>
                      <m:d>
                        <m:dPr>
                          <m:ctrlPr>
                            <a:rPr lang="en-US" altLang="zh-CN" sz="2000" b="0" i="1" smtClean="0">
                              <a:solidFill>
                                <a:srgbClr val="0000CC"/>
                              </a:solidFill>
                              <a:latin typeface="Cambria Math" panose="02040503050406030204" pitchFamily="18" charset="0"/>
                            </a:rPr>
                          </m:ctrlPr>
                        </m:dPr>
                        <m:e>
                          <m:r>
                            <a:rPr lang="en-US" altLang="zh-CN" sz="2000" b="0" i="1" smtClean="0">
                              <a:solidFill>
                                <a:srgbClr val="0000CC"/>
                              </a:solidFill>
                              <a:latin typeface="Cambria Math" panose="02040503050406030204" pitchFamily="18" charset="0"/>
                            </a:rPr>
                            <m:t>3,1</m:t>
                          </m:r>
                        </m:e>
                      </m:d>
                      <m:r>
                        <a:rPr lang="en-US" altLang="zh-CN" sz="2000" b="0" i="1" smtClean="0">
                          <a:solidFill>
                            <a:srgbClr val="0000CC"/>
                          </a:solidFill>
                          <a:latin typeface="Cambria Math" panose="02040503050406030204" pitchFamily="18" charset="0"/>
                        </a:rPr>
                        <m:t>+(3,8)</m:t>
                      </m:r>
                    </m:oMath>
                  </m:oMathPara>
                </a14:m>
                <a:endParaRPr lang="zh-CN" altLang="en-US" sz="2000" dirty="0">
                  <a:solidFill>
                    <a:srgbClr val="0000CC"/>
                  </a:solidFill>
                </a:endParaRPr>
              </a:p>
            </p:txBody>
          </p:sp>
        </mc:Choice>
        <mc:Fallback>
          <p:sp>
            <p:nvSpPr>
              <p:cNvPr id="8" name="文本框 7"/>
              <p:cNvSpPr txBox="1">
                <a:spLocks noRot="1" noChangeAspect="1" noMove="1" noResize="1" noEditPoints="1" noAdjustHandles="1" noChangeArrowheads="1" noChangeShapeType="1" noTextEdit="1"/>
              </p:cNvSpPr>
              <p:nvPr/>
            </p:nvSpPr>
            <p:spPr>
              <a:xfrm>
                <a:off x="875016" y="3501008"/>
                <a:ext cx="8179932" cy="747512"/>
              </a:xfrm>
              <a:prstGeom prst="rect">
                <a:avLst/>
              </a:prstGeom>
              <a:blipFill>
                <a:blip r:embed="rId3"/>
                <a:stretch>
                  <a:fillRect l="-820" t="-3252" b="-5691"/>
                </a:stretch>
              </a:blipFill>
            </p:spPr>
            <p:txBody>
              <a:bodyPr/>
              <a:lstStyle/>
              <a:p>
                <a:r>
                  <a:rPr lang="zh-CN" altLang="en-US">
                    <a:noFill/>
                  </a:rPr>
                  <a:t> </a:t>
                </a:r>
              </a:p>
            </p:txBody>
          </p:sp>
        </mc:Fallback>
      </mc:AlternateContent>
      <p:sp>
        <p:nvSpPr>
          <p:cNvPr id="9" name="左大括号 8"/>
          <p:cNvSpPr/>
          <p:nvPr/>
        </p:nvSpPr>
        <p:spPr>
          <a:xfrm rot="16200000">
            <a:off x="5865392" y="4177380"/>
            <a:ext cx="288032" cy="546896"/>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左大括号 9"/>
          <p:cNvSpPr/>
          <p:nvPr/>
        </p:nvSpPr>
        <p:spPr>
          <a:xfrm rot="16200000">
            <a:off x="7608167" y="3370708"/>
            <a:ext cx="288033" cy="216024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文本框 10"/>
          <p:cNvSpPr txBox="1"/>
          <p:nvPr/>
        </p:nvSpPr>
        <p:spPr>
          <a:xfrm>
            <a:off x="5591944" y="4647972"/>
            <a:ext cx="954107" cy="369332"/>
          </a:xfrm>
          <a:prstGeom prst="rect">
            <a:avLst/>
          </a:prstGeom>
          <a:noFill/>
        </p:spPr>
        <p:txBody>
          <a:bodyPr wrap="none" rtlCol="0">
            <a:spAutoFit/>
          </a:bodyPr>
          <a:lstStyle/>
          <a:p>
            <a:r>
              <a:rPr lang="en-US" altLang="zh-CN" dirty="0">
                <a:solidFill>
                  <a:srgbClr val="0000CC"/>
                </a:solidFill>
              </a:rPr>
              <a:t>Singlet </a:t>
            </a:r>
            <a:endParaRPr lang="zh-CN" altLang="en-US" dirty="0">
              <a:solidFill>
                <a:srgbClr val="0000CC"/>
              </a:solidFill>
            </a:endParaRPr>
          </a:p>
        </p:txBody>
      </p:sp>
      <p:sp>
        <p:nvSpPr>
          <p:cNvPr id="12" name="文本框 11"/>
          <p:cNvSpPr txBox="1"/>
          <p:nvPr/>
        </p:nvSpPr>
        <p:spPr>
          <a:xfrm>
            <a:off x="7193588" y="4647972"/>
            <a:ext cx="1544012" cy="369332"/>
          </a:xfrm>
          <a:prstGeom prst="rect">
            <a:avLst/>
          </a:prstGeom>
          <a:noFill/>
        </p:spPr>
        <p:txBody>
          <a:bodyPr wrap="none" rtlCol="0">
            <a:spAutoFit/>
          </a:bodyPr>
          <a:lstStyle/>
          <a:p>
            <a:r>
              <a:rPr lang="en-US" altLang="zh-CN" dirty="0">
                <a:solidFill>
                  <a:srgbClr val="FF0000"/>
                </a:solidFill>
              </a:rPr>
              <a:t>35</a:t>
            </a:r>
            <a:r>
              <a:rPr lang="en-US" altLang="zh-CN" dirty="0">
                <a:solidFill>
                  <a:srgbClr val="0000CC"/>
                </a:solidFill>
              </a:rPr>
              <a:t> </a:t>
            </a:r>
            <a:r>
              <a:rPr lang="en-US" altLang="zh-CN" dirty="0" err="1">
                <a:solidFill>
                  <a:srgbClr val="0000CC"/>
                </a:solidFill>
              </a:rPr>
              <a:t>multiplets</a:t>
            </a:r>
            <a:r>
              <a:rPr lang="en-US" altLang="zh-CN" dirty="0">
                <a:solidFill>
                  <a:srgbClr val="0000CC"/>
                </a:solidFill>
              </a:rPr>
              <a:t> </a:t>
            </a:r>
            <a:endParaRPr lang="zh-CN" altLang="en-US" dirty="0">
              <a:solidFill>
                <a:srgbClr val="0000CC"/>
              </a:solidFill>
            </a:endParaRPr>
          </a:p>
        </p:txBody>
      </p:sp>
    </p:spTree>
    <p:extLst>
      <p:ext uri="{BB962C8B-B14F-4D97-AF65-F5344CB8AC3E}">
        <p14:creationId xmlns:p14="http://schemas.microsoft.com/office/powerpoint/2010/main" val="663820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135189" y="549276"/>
            <a:ext cx="81740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800" b="1" kern="0" dirty="0">
                <a:solidFill>
                  <a:srgbClr val="333399"/>
                </a:solidFill>
                <a:latin typeface="Calibri" pitchFamily="34" charset="0"/>
                <a:ea typeface="宋体" charset="-122"/>
                <a:sym typeface="Symbol" pitchFamily="18" charset="2"/>
              </a:rPr>
              <a:t></a:t>
            </a:r>
            <a:r>
              <a:rPr lang="en-GB" altLang="zh-CN" sz="2800" b="1" kern="0" dirty="0" err="1">
                <a:solidFill>
                  <a:srgbClr val="333399"/>
                </a:solidFill>
                <a:latin typeface="Calibri" pitchFamily="34" charset="0"/>
                <a:ea typeface="宋体" charset="-122"/>
                <a:sym typeface="Symbol" pitchFamily="18" charset="2"/>
              </a:rPr>
              <a:t>qq</a:t>
            </a:r>
            <a:r>
              <a:rPr lang="en-GB" altLang="zh-CN" sz="2800" b="1" kern="0" dirty="0">
                <a:solidFill>
                  <a:srgbClr val="333399"/>
                </a:solidFill>
                <a:latin typeface="Calibri" pitchFamily="34" charset="0"/>
                <a:ea typeface="宋体" charset="-122"/>
                <a:sym typeface="Symbol" pitchFamily="18" charset="2"/>
              </a:rPr>
              <a:t> SU(3) </a:t>
            </a:r>
            <a:r>
              <a:rPr lang="en-GB" altLang="zh-CN" sz="2800" b="1" kern="0" dirty="0" err="1">
                <a:solidFill>
                  <a:srgbClr val="333399"/>
                </a:solidFill>
                <a:latin typeface="Calibri" pitchFamily="34" charset="0"/>
                <a:ea typeface="宋体" charset="-122"/>
                <a:sym typeface="Symbol" pitchFamily="18" charset="2"/>
              </a:rPr>
              <a:t>flavor</a:t>
            </a:r>
            <a:r>
              <a:rPr lang="en-GB" altLang="zh-CN" sz="2800" b="1" kern="0" dirty="0">
                <a:solidFill>
                  <a:srgbClr val="333399"/>
                </a:solidFill>
                <a:latin typeface="Calibri" pitchFamily="34" charset="0"/>
                <a:ea typeface="宋体" charset="-122"/>
                <a:sym typeface="Symbol" pitchFamily="18" charset="2"/>
              </a:rPr>
              <a:t> </a:t>
            </a:r>
            <a:r>
              <a:rPr lang="en-GB" altLang="zh-CN" sz="2800" b="1" kern="0" dirty="0" err="1">
                <a:solidFill>
                  <a:srgbClr val="333399"/>
                </a:solidFill>
                <a:latin typeface="Calibri" pitchFamily="34" charset="0"/>
                <a:ea typeface="宋体" charset="-122"/>
                <a:sym typeface="Symbol" pitchFamily="18" charset="2"/>
              </a:rPr>
              <a:t>nonet</a:t>
            </a:r>
            <a:r>
              <a:rPr lang="en-GB" altLang="zh-CN" sz="2800" b="1" kern="0" dirty="0">
                <a:solidFill>
                  <a:srgbClr val="333399"/>
                </a:solidFill>
                <a:latin typeface="Calibri" pitchFamily="34" charset="0"/>
                <a:ea typeface="宋体" charset="-122"/>
                <a:sym typeface="Symbol" pitchFamily="18" charset="2"/>
              </a:rPr>
              <a:t>:</a:t>
            </a:r>
            <a:r>
              <a:rPr lang="en-GB" altLang="zh-CN" sz="2800" b="1" kern="0" dirty="0">
                <a:solidFill>
                  <a:srgbClr val="CC0000"/>
                </a:solidFill>
                <a:latin typeface="Calibri" pitchFamily="34" charset="0"/>
                <a:ea typeface="宋体" charset="-122"/>
              </a:rPr>
              <a:t> </a:t>
            </a:r>
            <a:r>
              <a:rPr lang="en-GB" altLang="zh-CN" sz="2800" b="1" kern="0" dirty="0">
                <a:solidFill>
                  <a:srgbClr val="CC0000"/>
                </a:solidFill>
                <a:latin typeface="Calibri" pitchFamily="34" charset="0"/>
                <a:ea typeface="宋体" charset="-122"/>
                <a:sym typeface="Symbol" pitchFamily="18" charset="2"/>
              </a:rPr>
              <a:t></a:t>
            </a:r>
            <a:r>
              <a:rPr lang="en-GB" altLang="zh-CN" sz="2800" b="1" kern="0" dirty="0">
                <a:solidFill>
                  <a:srgbClr val="CC0000"/>
                </a:solidFill>
                <a:latin typeface="Calibri" pitchFamily="34" charset="0"/>
                <a:ea typeface="宋体" charset="-122"/>
              </a:rPr>
              <a:t>3</a:t>
            </a:r>
            <a:r>
              <a:rPr lang="en-GB" altLang="zh-CN" sz="2800" b="1" kern="0" dirty="0">
                <a:solidFill>
                  <a:srgbClr val="CC0000"/>
                </a:solidFill>
                <a:latin typeface="Calibri" pitchFamily="34" charset="0"/>
                <a:ea typeface="宋体" charset="-122"/>
                <a:sym typeface="Symbol" pitchFamily="18" charset="2"/>
              </a:rPr>
              <a:t>3 =18</a:t>
            </a:r>
          </a:p>
        </p:txBody>
      </p:sp>
      <p:sp>
        <p:nvSpPr>
          <p:cNvPr id="46083" name="Text Box 3"/>
          <p:cNvSpPr txBox="1">
            <a:spLocks noChangeArrowheads="1"/>
          </p:cNvSpPr>
          <p:nvPr/>
        </p:nvSpPr>
        <p:spPr bwMode="auto">
          <a:xfrm>
            <a:off x="4265613" y="1295400"/>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b="1" kern="0">
                <a:solidFill>
                  <a:srgbClr val="000000"/>
                </a:solidFill>
                <a:latin typeface="Times New Roman" pitchFamily="18" charset="0"/>
                <a:ea typeface="宋体" charset="-122"/>
              </a:rPr>
              <a:t>S</a:t>
            </a:r>
            <a:endParaRPr lang="en-GB" altLang="zh-CN" sz="2400" kern="0">
              <a:solidFill>
                <a:srgbClr val="000000"/>
              </a:solidFill>
              <a:latin typeface="Times New Roman" pitchFamily="18" charset="0"/>
              <a:ea typeface="宋体" charset="-122"/>
            </a:endParaRPr>
          </a:p>
        </p:txBody>
      </p:sp>
      <p:sp>
        <p:nvSpPr>
          <p:cNvPr id="46084" name="AutoShape 4"/>
          <p:cNvSpPr>
            <a:spLocks noChangeArrowheads="1"/>
          </p:cNvSpPr>
          <p:nvPr/>
        </p:nvSpPr>
        <p:spPr bwMode="auto">
          <a:xfrm>
            <a:off x="2201863" y="2362200"/>
            <a:ext cx="4038600" cy="3429000"/>
          </a:xfrm>
          <a:prstGeom prst="hexagon">
            <a:avLst>
              <a:gd name="adj" fmla="val 29444"/>
              <a:gd name="vf" fmla="val 115470"/>
            </a:avLst>
          </a:prstGeom>
          <a:solidFill>
            <a:schemeClr val="accent1"/>
          </a:solidFill>
          <a:ln w="9525">
            <a:solidFill>
              <a:schemeClr val="tx1"/>
            </a:solidFill>
            <a:miter lim="800000"/>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None/>
              <a:defRPr/>
            </a:pPr>
            <a:endParaRPr lang="zh-CN" altLang="en-US" sz="2400" kern="0">
              <a:solidFill>
                <a:srgbClr val="000000"/>
              </a:solidFill>
              <a:latin typeface="Times New Roman" pitchFamily="18" charset="0"/>
              <a:ea typeface="宋体" charset="-122"/>
              <a:sym typeface="Symbol" pitchFamily="18" charset="2"/>
            </a:endParaRPr>
          </a:p>
        </p:txBody>
      </p:sp>
      <p:sp>
        <p:nvSpPr>
          <p:cNvPr id="46085" name="Line 5"/>
          <p:cNvSpPr>
            <a:spLocks noChangeShapeType="1"/>
          </p:cNvSpPr>
          <p:nvPr/>
        </p:nvSpPr>
        <p:spPr bwMode="auto">
          <a:xfrm>
            <a:off x="1744664" y="4076700"/>
            <a:ext cx="5087937"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defRPr/>
            </a:pPr>
            <a:endParaRPr lang="zh-CN" altLang="en-US" b="1" kern="0">
              <a:solidFill>
                <a:srgbClr val="000000"/>
              </a:solidFill>
            </a:endParaRPr>
          </a:p>
        </p:txBody>
      </p:sp>
      <p:sp>
        <p:nvSpPr>
          <p:cNvPr id="46086" name="Line 6"/>
          <p:cNvSpPr>
            <a:spLocks noChangeShapeType="1"/>
          </p:cNvSpPr>
          <p:nvPr/>
        </p:nvSpPr>
        <p:spPr bwMode="auto">
          <a:xfrm flipH="1" flipV="1">
            <a:off x="4259263" y="1524000"/>
            <a:ext cx="6350" cy="464185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defRPr/>
            </a:pPr>
            <a:endParaRPr lang="zh-CN" altLang="en-US" b="1" kern="0">
              <a:solidFill>
                <a:srgbClr val="000000"/>
              </a:solidFill>
            </a:endParaRPr>
          </a:p>
        </p:txBody>
      </p:sp>
      <p:sp>
        <p:nvSpPr>
          <p:cNvPr id="46087" name="Text Box 7"/>
          <p:cNvSpPr txBox="1">
            <a:spLocks noChangeArrowheads="1"/>
          </p:cNvSpPr>
          <p:nvPr/>
        </p:nvSpPr>
        <p:spPr bwMode="auto">
          <a:xfrm>
            <a:off x="5232401" y="5851525"/>
            <a:ext cx="1362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kern="0">
                <a:solidFill>
                  <a:srgbClr val="000000"/>
                </a:solidFill>
                <a:latin typeface="Times New Roman" pitchFamily="18" charset="0"/>
                <a:ea typeface="宋体" charset="-122"/>
                <a:sym typeface="Symbol" pitchFamily="18" charset="2"/>
              </a:rPr>
              <a:t>K</a:t>
            </a:r>
            <a:r>
              <a:rPr lang="en-GB" altLang="zh-CN" sz="2400" kern="0" baseline="30000">
                <a:solidFill>
                  <a:srgbClr val="000000"/>
                </a:solidFill>
                <a:latin typeface="Times New Roman" pitchFamily="18" charset="0"/>
                <a:ea typeface="宋体" charset="-122"/>
                <a:sym typeface="Symbol" pitchFamily="18" charset="2"/>
              </a:rPr>
              <a:t>0</a:t>
            </a:r>
            <a:r>
              <a:rPr lang="en-GB" altLang="zh-CN" sz="2400" kern="0">
                <a:solidFill>
                  <a:srgbClr val="000000"/>
                </a:solidFill>
                <a:latin typeface="Times New Roman" pitchFamily="18" charset="0"/>
                <a:ea typeface="宋体" charset="-122"/>
                <a:sym typeface="Symbol" pitchFamily="18" charset="2"/>
              </a:rPr>
              <a:t> (ds)</a:t>
            </a:r>
          </a:p>
        </p:txBody>
      </p:sp>
      <p:sp>
        <p:nvSpPr>
          <p:cNvPr id="46088" name="Text Box 8"/>
          <p:cNvSpPr txBox="1">
            <a:spLocks noChangeArrowheads="1"/>
          </p:cNvSpPr>
          <p:nvPr/>
        </p:nvSpPr>
        <p:spPr bwMode="auto">
          <a:xfrm>
            <a:off x="2135188" y="5780088"/>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kern="0">
                <a:solidFill>
                  <a:srgbClr val="000000"/>
                </a:solidFill>
                <a:latin typeface="Times New Roman" pitchFamily="18" charset="0"/>
                <a:ea typeface="宋体" charset="-122"/>
                <a:sym typeface="Symbol" pitchFamily="18" charset="2"/>
              </a:rPr>
              <a:t>K</a:t>
            </a:r>
            <a:r>
              <a:rPr lang="en-GB" altLang="zh-CN" sz="2400" kern="0" baseline="30000">
                <a:solidFill>
                  <a:srgbClr val="000000"/>
                </a:solidFill>
                <a:latin typeface="Times New Roman" pitchFamily="18" charset="0"/>
                <a:ea typeface="宋体" charset="-122"/>
                <a:sym typeface="Symbol" pitchFamily="18" charset="2"/>
              </a:rPr>
              <a:t></a:t>
            </a:r>
            <a:r>
              <a:rPr lang="en-GB" altLang="zh-CN" sz="2400" kern="0">
                <a:solidFill>
                  <a:srgbClr val="000000"/>
                </a:solidFill>
                <a:latin typeface="Times New Roman" pitchFamily="18" charset="0"/>
                <a:ea typeface="宋体" charset="-122"/>
                <a:sym typeface="Symbol" pitchFamily="18" charset="2"/>
              </a:rPr>
              <a:t>(us)</a:t>
            </a:r>
          </a:p>
        </p:txBody>
      </p:sp>
      <p:sp>
        <p:nvSpPr>
          <p:cNvPr id="46089" name="Text Box 9"/>
          <p:cNvSpPr txBox="1">
            <a:spLocks noChangeArrowheads="1"/>
          </p:cNvSpPr>
          <p:nvPr/>
        </p:nvSpPr>
        <p:spPr bwMode="auto">
          <a:xfrm>
            <a:off x="1600201" y="4267200"/>
            <a:ext cx="1800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zh-CN" altLang="en-GB" sz="2400" kern="0">
                <a:solidFill>
                  <a:srgbClr val="000000"/>
                </a:solidFill>
                <a:latin typeface="Times New Roman" pitchFamily="18" charset="0"/>
                <a:ea typeface="宋体" charset="-122"/>
                <a:sym typeface="Symbol" pitchFamily="18" charset="2"/>
              </a:rPr>
              <a:t>   </a:t>
            </a:r>
            <a:r>
              <a:rPr lang="en-GB" altLang="zh-CN" sz="2400" kern="0" baseline="30000">
                <a:solidFill>
                  <a:srgbClr val="000000"/>
                </a:solidFill>
                <a:latin typeface="Times New Roman" pitchFamily="18" charset="0"/>
                <a:ea typeface="宋体" charset="-122"/>
                <a:sym typeface="Symbol" pitchFamily="18" charset="2"/>
              </a:rPr>
              <a:t>– </a:t>
            </a:r>
            <a:r>
              <a:rPr lang="en-GB" altLang="zh-CN" sz="2400" kern="0">
                <a:solidFill>
                  <a:srgbClr val="000000"/>
                </a:solidFill>
                <a:latin typeface="Times New Roman" pitchFamily="18" charset="0"/>
                <a:ea typeface="宋体" charset="-122"/>
                <a:sym typeface="Symbol" pitchFamily="18" charset="2"/>
              </a:rPr>
              <a:t>(ud)</a:t>
            </a:r>
          </a:p>
        </p:txBody>
      </p:sp>
      <p:sp>
        <p:nvSpPr>
          <p:cNvPr id="46090" name="Text Box 10"/>
          <p:cNvSpPr txBox="1">
            <a:spLocks noChangeArrowheads="1"/>
          </p:cNvSpPr>
          <p:nvPr/>
        </p:nvSpPr>
        <p:spPr bwMode="auto">
          <a:xfrm>
            <a:off x="2827339" y="1752600"/>
            <a:ext cx="120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kern="0">
                <a:solidFill>
                  <a:srgbClr val="000000"/>
                </a:solidFill>
                <a:latin typeface="Times New Roman" pitchFamily="18" charset="0"/>
                <a:ea typeface="宋体" charset="-122"/>
                <a:sym typeface="Symbol" pitchFamily="18" charset="2"/>
              </a:rPr>
              <a:t>K</a:t>
            </a:r>
            <a:r>
              <a:rPr lang="en-GB" altLang="zh-CN" sz="2400" kern="0" baseline="30000">
                <a:solidFill>
                  <a:srgbClr val="000000"/>
                </a:solidFill>
                <a:latin typeface="Times New Roman" pitchFamily="18" charset="0"/>
                <a:ea typeface="宋体" charset="-122"/>
                <a:sym typeface="Symbol" pitchFamily="18" charset="2"/>
              </a:rPr>
              <a:t>0</a:t>
            </a:r>
            <a:r>
              <a:rPr lang="en-GB" altLang="zh-CN" sz="2400" kern="0">
                <a:solidFill>
                  <a:srgbClr val="000000"/>
                </a:solidFill>
                <a:latin typeface="Times New Roman" pitchFamily="18" charset="0"/>
                <a:ea typeface="宋体" charset="-122"/>
                <a:sym typeface="Symbol" pitchFamily="18" charset="2"/>
              </a:rPr>
              <a:t> (sd)</a:t>
            </a:r>
          </a:p>
        </p:txBody>
      </p:sp>
      <p:sp>
        <p:nvSpPr>
          <p:cNvPr id="46091" name="Text Box 11"/>
          <p:cNvSpPr txBox="1">
            <a:spLocks noChangeArrowheads="1"/>
          </p:cNvSpPr>
          <p:nvPr/>
        </p:nvSpPr>
        <p:spPr bwMode="auto">
          <a:xfrm>
            <a:off x="3794125" y="4340225"/>
            <a:ext cx="120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zh-CN" altLang="en-GB" sz="2400" kern="0">
                <a:solidFill>
                  <a:srgbClr val="000000"/>
                </a:solidFill>
                <a:latin typeface="Times New Roman" pitchFamily="18" charset="0"/>
                <a:ea typeface="宋体" charset="-122"/>
                <a:sym typeface="Symbol" pitchFamily="18" charset="2"/>
              </a:rPr>
              <a:t></a:t>
            </a:r>
            <a:r>
              <a:rPr lang="en-GB" altLang="zh-CN" sz="2400" kern="0" baseline="30000">
                <a:solidFill>
                  <a:srgbClr val="000000"/>
                </a:solidFill>
                <a:latin typeface="Times New Roman" pitchFamily="18" charset="0"/>
                <a:ea typeface="宋体" charset="-122"/>
                <a:sym typeface="Symbol" pitchFamily="18" charset="2"/>
              </a:rPr>
              <a:t>0</a:t>
            </a:r>
            <a:r>
              <a:rPr lang="en-GB" altLang="zh-CN" sz="2400" kern="0">
                <a:solidFill>
                  <a:srgbClr val="000000"/>
                </a:solidFill>
                <a:latin typeface="Times New Roman" pitchFamily="18" charset="0"/>
                <a:ea typeface="宋体" charset="-122"/>
                <a:sym typeface="Symbol" pitchFamily="18" charset="2"/>
              </a:rPr>
              <a:t>, </a:t>
            </a:r>
            <a:r>
              <a:rPr lang="en-GB" altLang="zh-CN" sz="2400" kern="0">
                <a:solidFill>
                  <a:srgbClr val="FF0000"/>
                </a:solidFill>
                <a:latin typeface="Times New Roman" pitchFamily="18" charset="0"/>
                <a:ea typeface="宋体" charset="-122"/>
                <a:sym typeface="Symbol" pitchFamily="18" charset="2"/>
              </a:rPr>
              <a:t>, </a:t>
            </a:r>
          </a:p>
        </p:txBody>
      </p:sp>
      <p:sp>
        <p:nvSpPr>
          <p:cNvPr id="46092" name="Text Box 12"/>
          <p:cNvSpPr txBox="1">
            <a:spLocks noChangeArrowheads="1"/>
          </p:cNvSpPr>
          <p:nvPr/>
        </p:nvSpPr>
        <p:spPr bwMode="auto">
          <a:xfrm>
            <a:off x="5992813" y="4267200"/>
            <a:ext cx="1687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zh-CN" altLang="en-GB" sz="2400" kern="0">
                <a:solidFill>
                  <a:srgbClr val="000000"/>
                </a:solidFill>
                <a:latin typeface="Times New Roman" pitchFamily="18" charset="0"/>
                <a:ea typeface="宋体" charset="-122"/>
                <a:sym typeface="Symbol" pitchFamily="18" charset="2"/>
              </a:rPr>
              <a:t> </a:t>
            </a:r>
            <a:r>
              <a:rPr lang="en-GB" altLang="zh-CN" sz="2400" kern="0" baseline="30000">
                <a:solidFill>
                  <a:srgbClr val="000000"/>
                </a:solidFill>
                <a:latin typeface="Times New Roman" pitchFamily="18" charset="0"/>
                <a:ea typeface="宋体" charset="-122"/>
                <a:sym typeface="Symbol" pitchFamily="18" charset="2"/>
              </a:rPr>
              <a:t>+</a:t>
            </a:r>
            <a:r>
              <a:rPr lang="en-GB" altLang="zh-CN" sz="2400" kern="0">
                <a:solidFill>
                  <a:srgbClr val="000000"/>
                </a:solidFill>
                <a:latin typeface="Times New Roman" pitchFamily="18" charset="0"/>
                <a:ea typeface="宋体" charset="-122"/>
                <a:sym typeface="Symbol" pitchFamily="18" charset="2"/>
              </a:rPr>
              <a:t>(du)</a:t>
            </a:r>
          </a:p>
        </p:txBody>
      </p:sp>
      <p:sp>
        <p:nvSpPr>
          <p:cNvPr id="46093" name="AutoShape 13"/>
          <p:cNvSpPr>
            <a:spLocks noChangeArrowheads="1"/>
          </p:cNvSpPr>
          <p:nvPr/>
        </p:nvSpPr>
        <p:spPr bwMode="auto">
          <a:xfrm>
            <a:off x="2125663" y="3962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094" name="AutoShape 14"/>
          <p:cNvSpPr>
            <a:spLocks noChangeArrowheads="1"/>
          </p:cNvSpPr>
          <p:nvPr/>
        </p:nvSpPr>
        <p:spPr bwMode="auto">
          <a:xfrm>
            <a:off x="3040063" y="5638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095" name="AutoShape 15"/>
          <p:cNvSpPr>
            <a:spLocks noChangeArrowheads="1"/>
          </p:cNvSpPr>
          <p:nvPr/>
        </p:nvSpPr>
        <p:spPr bwMode="auto">
          <a:xfrm>
            <a:off x="5097463" y="5638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096" name="AutoShape 16"/>
          <p:cNvSpPr>
            <a:spLocks noChangeArrowheads="1"/>
          </p:cNvSpPr>
          <p:nvPr/>
        </p:nvSpPr>
        <p:spPr bwMode="auto">
          <a:xfrm>
            <a:off x="3116263" y="2209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097" name="AutoShape 17"/>
          <p:cNvSpPr>
            <a:spLocks noChangeArrowheads="1"/>
          </p:cNvSpPr>
          <p:nvPr/>
        </p:nvSpPr>
        <p:spPr bwMode="auto">
          <a:xfrm>
            <a:off x="4030663" y="3962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098" name="AutoShape 18"/>
          <p:cNvSpPr>
            <a:spLocks noChangeArrowheads="1"/>
          </p:cNvSpPr>
          <p:nvPr/>
        </p:nvSpPr>
        <p:spPr bwMode="auto">
          <a:xfrm>
            <a:off x="4259263" y="3962400"/>
            <a:ext cx="228600" cy="228600"/>
          </a:xfrm>
          <a:prstGeom prst="flowChartConnector">
            <a:avLst/>
          </a:prstGeom>
          <a:solidFill>
            <a:schemeClr val="accent2"/>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099" name="AutoShape 19"/>
          <p:cNvSpPr>
            <a:spLocks noChangeArrowheads="1"/>
          </p:cNvSpPr>
          <p:nvPr/>
        </p:nvSpPr>
        <p:spPr bwMode="auto">
          <a:xfrm>
            <a:off x="5097463" y="2209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100" name="AutoShape 20"/>
          <p:cNvSpPr>
            <a:spLocks noChangeArrowheads="1"/>
          </p:cNvSpPr>
          <p:nvPr/>
        </p:nvSpPr>
        <p:spPr bwMode="auto">
          <a:xfrm>
            <a:off x="6088063" y="3962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101" name="Text Box 21"/>
          <p:cNvSpPr txBox="1">
            <a:spLocks noChangeArrowheads="1"/>
          </p:cNvSpPr>
          <p:nvPr/>
        </p:nvSpPr>
        <p:spPr bwMode="auto">
          <a:xfrm>
            <a:off x="4868863" y="17526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kern="0">
                <a:solidFill>
                  <a:srgbClr val="000000"/>
                </a:solidFill>
                <a:latin typeface="Times New Roman" pitchFamily="18" charset="0"/>
                <a:ea typeface="宋体" charset="-122"/>
                <a:sym typeface="Symbol" pitchFamily="18" charset="2"/>
              </a:rPr>
              <a:t>K</a:t>
            </a:r>
            <a:r>
              <a:rPr lang="en-GB" altLang="zh-CN" sz="2400" kern="0" baseline="30000">
                <a:solidFill>
                  <a:srgbClr val="000000"/>
                </a:solidFill>
                <a:latin typeface="Times New Roman" pitchFamily="18" charset="0"/>
                <a:ea typeface="宋体" charset="-122"/>
                <a:sym typeface="Symbol" pitchFamily="18" charset="2"/>
              </a:rPr>
              <a:t></a:t>
            </a:r>
            <a:r>
              <a:rPr lang="en-GB" altLang="zh-CN" sz="2400" kern="0">
                <a:solidFill>
                  <a:srgbClr val="000000"/>
                </a:solidFill>
                <a:latin typeface="Times New Roman" pitchFamily="18" charset="0"/>
                <a:ea typeface="宋体" charset="-122"/>
                <a:sym typeface="Symbol" pitchFamily="18" charset="2"/>
              </a:rPr>
              <a:t> (su)</a:t>
            </a:r>
          </a:p>
        </p:txBody>
      </p:sp>
      <p:sp>
        <p:nvSpPr>
          <p:cNvPr id="46102" name="Text Box 22"/>
          <p:cNvSpPr txBox="1">
            <a:spLocks noChangeArrowheads="1"/>
          </p:cNvSpPr>
          <p:nvPr/>
        </p:nvSpPr>
        <p:spPr bwMode="auto">
          <a:xfrm>
            <a:off x="6383338" y="3500438"/>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b="1" kern="0">
                <a:solidFill>
                  <a:srgbClr val="000000"/>
                </a:solidFill>
                <a:latin typeface="Times New Roman" pitchFamily="18" charset="0"/>
                <a:ea typeface="宋体" charset="-122"/>
              </a:rPr>
              <a:t>I</a:t>
            </a:r>
            <a:r>
              <a:rPr lang="en-GB" altLang="zh-CN" sz="2400" b="1" kern="0" baseline="-25000">
                <a:solidFill>
                  <a:srgbClr val="000000"/>
                </a:solidFill>
                <a:latin typeface="Times New Roman" pitchFamily="18" charset="0"/>
                <a:ea typeface="宋体" charset="-122"/>
              </a:rPr>
              <a:t>3</a:t>
            </a:r>
            <a:endParaRPr lang="en-GB" altLang="zh-CN" sz="2400" kern="0">
              <a:solidFill>
                <a:srgbClr val="000000"/>
              </a:solidFill>
              <a:latin typeface="Times New Roman" pitchFamily="18" charset="0"/>
              <a:ea typeface="宋体" charset="-122"/>
            </a:endParaRPr>
          </a:p>
        </p:txBody>
      </p:sp>
      <p:sp>
        <p:nvSpPr>
          <p:cNvPr id="46103" name="Text Box 23"/>
          <p:cNvSpPr txBox="1">
            <a:spLocks noChangeArrowheads="1"/>
          </p:cNvSpPr>
          <p:nvPr/>
        </p:nvSpPr>
        <p:spPr bwMode="auto">
          <a:xfrm>
            <a:off x="4306889" y="5438775"/>
            <a:ext cx="503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kern="0">
                <a:solidFill>
                  <a:srgbClr val="A50021"/>
                </a:solidFill>
                <a:latin typeface="Times New Roman" pitchFamily="18" charset="0"/>
                <a:ea typeface="宋体" charset="-122"/>
                <a:sym typeface="Symbol" pitchFamily="18" charset="2"/>
              </a:rPr>
              <a:t>1</a:t>
            </a:r>
            <a:endParaRPr lang="en-GB" altLang="zh-CN" sz="2400" kern="0">
              <a:solidFill>
                <a:srgbClr val="000000"/>
              </a:solidFill>
              <a:latin typeface="Times New Roman" pitchFamily="18" charset="0"/>
              <a:ea typeface="宋体" charset="-122"/>
              <a:sym typeface="Symbol" pitchFamily="18" charset="2"/>
            </a:endParaRPr>
          </a:p>
        </p:txBody>
      </p:sp>
      <p:sp>
        <p:nvSpPr>
          <p:cNvPr id="46104" name="Text Box 24"/>
          <p:cNvSpPr txBox="1">
            <a:spLocks noChangeArrowheads="1"/>
          </p:cNvSpPr>
          <p:nvPr/>
        </p:nvSpPr>
        <p:spPr bwMode="auto">
          <a:xfrm>
            <a:off x="4252914" y="1982788"/>
            <a:ext cx="503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zh-CN" altLang="en-GB" sz="2400" kern="0">
                <a:solidFill>
                  <a:srgbClr val="A50021"/>
                </a:solidFill>
                <a:latin typeface="Times New Roman" pitchFamily="18" charset="0"/>
                <a:ea typeface="宋体" charset="-122"/>
                <a:sym typeface="Symbol" pitchFamily="18" charset="2"/>
              </a:rPr>
              <a:t></a:t>
            </a:r>
            <a:r>
              <a:rPr lang="en-GB" altLang="zh-CN" sz="2400" kern="0">
                <a:solidFill>
                  <a:srgbClr val="A50021"/>
                </a:solidFill>
                <a:latin typeface="Times New Roman" pitchFamily="18" charset="0"/>
                <a:ea typeface="宋体" charset="-122"/>
                <a:sym typeface="Symbol" pitchFamily="18" charset="2"/>
              </a:rPr>
              <a:t>1</a:t>
            </a:r>
            <a:endParaRPr lang="en-GB" altLang="zh-CN" sz="2400" kern="0">
              <a:solidFill>
                <a:srgbClr val="000000"/>
              </a:solidFill>
              <a:latin typeface="Times New Roman" pitchFamily="18" charset="0"/>
              <a:ea typeface="宋体" charset="-122"/>
            </a:endParaRPr>
          </a:p>
        </p:txBody>
      </p:sp>
      <p:sp>
        <p:nvSpPr>
          <p:cNvPr id="46105" name="Text Box 25"/>
          <p:cNvSpPr txBox="1">
            <a:spLocks noChangeArrowheads="1"/>
          </p:cNvSpPr>
          <p:nvPr/>
        </p:nvSpPr>
        <p:spPr bwMode="auto">
          <a:xfrm>
            <a:off x="2339975" y="3979863"/>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b="1" kern="0">
                <a:solidFill>
                  <a:srgbClr val="A50021"/>
                </a:solidFill>
                <a:latin typeface="Times New Roman" pitchFamily="18" charset="0"/>
                <a:ea typeface="宋体" charset="-122"/>
              </a:rPr>
              <a:t>–</a:t>
            </a:r>
            <a:r>
              <a:rPr lang="en-GB" altLang="zh-CN" sz="2400" kern="0">
                <a:solidFill>
                  <a:srgbClr val="A50021"/>
                </a:solidFill>
                <a:latin typeface="Times New Roman" pitchFamily="18" charset="0"/>
                <a:ea typeface="宋体" charset="-122"/>
              </a:rPr>
              <a:t>1</a:t>
            </a:r>
            <a:endParaRPr lang="en-GB" altLang="zh-CN" sz="2400" kern="0">
              <a:solidFill>
                <a:srgbClr val="000000"/>
              </a:solidFill>
              <a:latin typeface="Times New Roman" pitchFamily="18" charset="0"/>
              <a:ea typeface="宋体" charset="-122"/>
            </a:endParaRPr>
          </a:p>
        </p:txBody>
      </p:sp>
      <p:sp>
        <p:nvSpPr>
          <p:cNvPr id="46106" name="Text Box 26"/>
          <p:cNvSpPr txBox="1">
            <a:spLocks noChangeArrowheads="1"/>
          </p:cNvSpPr>
          <p:nvPr/>
        </p:nvSpPr>
        <p:spPr bwMode="auto">
          <a:xfrm>
            <a:off x="5675314" y="3998913"/>
            <a:ext cx="503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kern="0">
                <a:solidFill>
                  <a:srgbClr val="A50021"/>
                </a:solidFill>
                <a:latin typeface="Times New Roman" pitchFamily="18" charset="0"/>
                <a:ea typeface="宋体" charset="-122"/>
                <a:sym typeface="Symbol" pitchFamily="18" charset="2"/>
              </a:rPr>
              <a:t></a:t>
            </a:r>
            <a:r>
              <a:rPr lang="en-GB" altLang="zh-CN" sz="2400" kern="0">
                <a:solidFill>
                  <a:srgbClr val="A50021"/>
                </a:solidFill>
                <a:latin typeface="Times New Roman" pitchFamily="18" charset="0"/>
                <a:ea typeface="宋体" charset="-122"/>
              </a:rPr>
              <a:t>1</a:t>
            </a:r>
            <a:endParaRPr lang="en-GB" altLang="zh-CN" sz="2400" kern="0">
              <a:solidFill>
                <a:srgbClr val="000000"/>
              </a:solidFill>
              <a:latin typeface="Times New Roman" pitchFamily="18" charset="0"/>
              <a:ea typeface="宋体" charset="-122"/>
            </a:endParaRPr>
          </a:p>
        </p:txBody>
      </p:sp>
      <p:sp>
        <p:nvSpPr>
          <p:cNvPr id="46107" name="AutoShape 27"/>
          <p:cNvSpPr>
            <a:spLocks noChangeArrowheads="1"/>
          </p:cNvSpPr>
          <p:nvPr/>
        </p:nvSpPr>
        <p:spPr bwMode="auto">
          <a:xfrm>
            <a:off x="4179888" y="4137025"/>
            <a:ext cx="228600" cy="228600"/>
          </a:xfrm>
          <a:prstGeom prst="flowChartConnector">
            <a:avLst/>
          </a:prstGeom>
          <a:solidFill>
            <a:srgbClr val="FF0000"/>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pic>
        <p:nvPicPr>
          <p:cNvPr id="46108"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00" y="2636839"/>
            <a:ext cx="3348038" cy="87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109"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763" y="4437063"/>
            <a:ext cx="252095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110" name="AutoShape 30"/>
          <p:cNvSpPr>
            <a:spLocks/>
          </p:cNvSpPr>
          <p:nvPr/>
        </p:nvSpPr>
        <p:spPr bwMode="auto">
          <a:xfrm>
            <a:off x="7032625" y="2852739"/>
            <a:ext cx="71438" cy="504825"/>
          </a:xfrm>
          <a:prstGeom prst="leftBrace">
            <a:avLst>
              <a:gd name="adj1" fmla="val 5888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pic>
        <p:nvPicPr>
          <p:cNvPr id="46111"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3838" y="4005264"/>
            <a:ext cx="2284412"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112" name="Text Box 32"/>
          <p:cNvSpPr txBox="1">
            <a:spLocks noChangeArrowheads="1"/>
          </p:cNvSpPr>
          <p:nvPr/>
        </p:nvSpPr>
        <p:spPr bwMode="auto">
          <a:xfrm>
            <a:off x="6959601" y="1484313"/>
            <a:ext cx="1395413" cy="519112"/>
          </a:xfrm>
          <a:prstGeom prst="rect">
            <a:avLst/>
          </a:prstGeom>
          <a:solidFill>
            <a:schemeClr val="accent2">
              <a:lumMod val="20000"/>
              <a:lumOff val="80000"/>
            </a:schemeClr>
          </a:solidFill>
          <a:ln>
            <a:noFill/>
          </a:ln>
          <a:effectLs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r>
              <a:rPr lang="en-US" altLang="zh-CN" sz="2800" b="1" kern="0" dirty="0">
                <a:solidFill>
                  <a:srgbClr val="0000FF"/>
                </a:solidFill>
                <a:latin typeface="Calibri" pitchFamily="34" charset="0"/>
                <a:ea typeface="宋体" charset="-122"/>
              </a:rPr>
              <a:t>J</a:t>
            </a:r>
            <a:r>
              <a:rPr lang="en-US" altLang="zh-CN" sz="2800" b="1" kern="0" baseline="30000" dirty="0">
                <a:solidFill>
                  <a:srgbClr val="0000FF"/>
                </a:solidFill>
                <a:latin typeface="Calibri" pitchFamily="34" charset="0"/>
                <a:ea typeface="宋体" charset="-122"/>
              </a:rPr>
              <a:t>PC </a:t>
            </a:r>
            <a:r>
              <a:rPr lang="en-US" altLang="zh-CN" sz="2800" b="1" kern="0" dirty="0">
                <a:solidFill>
                  <a:srgbClr val="0000FF"/>
                </a:solidFill>
                <a:latin typeface="Calibri" pitchFamily="34" charset="0"/>
                <a:ea typeface="宋体" charset="-122"/>
              </a:rPr>
              <a:t>= 0</a:t>
            </a:r>
            <a:r>
              <a:rPr lang="en-US" altLang="zh-CN" sz="2800" b="1" kern="0" baseline="30000" dirty="0">
                <a:solidFill>
                  <a:srgbClr val="0000FF"/>
                </a:solidFill>
                <a:latin typeface="Calibri" pitchFamily="34" charset="0"/>
                <a:ea typeface="宋体" charset="-122"/>
                <a:sym typeface="Symbol" pitchFamily="18" charset="2"/>
              </a:rPr>
              <a:t></a:t>
            </a:r>
            <a:r>
              <a:rPr lang="en-US" altLang="zh-CN" sz="2800" b="1" kern="0" dirty="0">
                <a:solidFill>
                  <a:srgbClr val="0000FF"/>
                </a:solidFill>
                <a:latin typeface="Calibri" pitchFamily="34" charset="0"/>
                <a:ea typeface="宋体" charset="-122"/>
                <a:sym typeface="Symbol" pitchFamily="18" charset="2"/>
              </a:rPr>
              <a:t> </a:t>
            </a:r>
          </a:p>
        </p:txBody>
      </p:sp>
      <p:sp>
        <p:nvSpPr>
          <p:cNvPr id="2" name="灯片编号占位符 1"/>
          <p:cNvSpPr>
            <a:spLocks noGrp="1"/>
          </p:cNvSpPr>
          <p:nvPr>
            <p:ph type="sldNum" sz="quarter" idx="12"/>
          </p:nvPr>
        </p:nvSpPr>
        <p:spPr/>
        <p:txBody>
          <a:bodyPr/>
          <a:lstStyle/>
          <a:p>
            <a:pPr>
              <a:defRPr/>
            </a:pPr>
            <a:fld id="{676347A9-F6ED-4B7C-92C3-88E13594254D}" type="slidenum">
              <a:rPr lang="zh-CN" altLang="en-GB" smtClean="0">
                <a:solidFill>
                  <a:srgbClr val="000000"/>
                </a:solidFill>
              </a:rPr>
              <a:pPr>
                <a:defRPr/>
              </a:pPr>
              <a:t>46</a:t>
            </a:fld>
            <a:endParaRPr lang="en-GB" altLang="zh-CN">
              <a:solidFill>
                <a:srgbClr val="000000"/>
              </a:solidFill>
            </a:endParaRPr>
          </a:p>
        </p:txBody>
      </p:sp>
    </p:spTree>
    <p:extLst>
      <p:ext uri="{BB962C8B-B14F-4D97-AF65-F5344CB8AC3E}">
        <p14:creationId xmlns:p14="http://schemas.microsoft.com/office/powerpoint/2010/main" val="1122300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135189" y="549276"/>
            <a:ext cx="81740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800" b="1" kern="0">
                <a:solidFill>
                  <a:srgbClr val="333399"/>
                </a:solidFill>
                <a:latin typeface="Calibri" pitchFamily="34" charset="0"/>
                <a:ea typeface="宋体" charset="-122"/>
                <a:sym typeface="Symbol" pitchFamily="18" charset="2"/>
              </a:rPr>
              <a:t>qq SU(3) flavor nonet:</a:t>
            </a:r>
            <a:r>
              <a:rPr lang="en-GB" altLang="zh-CN" sz="2800" b="1" kern="0">
                <a:solidFill>
                  <a:srgbClr val="CC0000"/>
                </a:solidFill>
                <a:latin typeface="Calibri" pitchFamily="34" charset="0"/>
                <a:ea typeface="宋体" charset="-122"/>
              </a:rPr>
              <a:t> </a:t>
            </a:r>
            <a:r>
              <a:rPr lang="en-GB" altLang="zh-CN" sz="2800" b="1" kern="0">
                <a:solidFill>
                  <a:srgbClr val="CC0000"/>
                </a:solidFill>
                <a:latin typeface="Calibri" pitchFamily="34" charset="0"/>
                <a:ea typeface="宋体" charset="-122"/>
                <a:sym typeface="Symbol" pitchFamily="18" charset="2"/>
              </a:rPr>
              <a:t></a:t>
            </a:r>
            <a:r>
              <a:rPr lang="en-GB" altLang="zh-CN" sz="2800" b="1" kern="0">
                <a:solidFill>
                  <a:srgbClr val="CC0000"/>
                </a:solidFill>
                <a:latin typeface="Calibri" pitchFamily="34" charset="0"/>
                <a:ea typeface="宋体" charset="-122"/>
              </a:rPr>
              <a:t>3</a:t>
            </a:r>
            <a:r>
              <a:rPr lang="en-GB" altLang="zh-CN" sz="2800" b="1" kern="0">
                <a:solidFill>
                  <a:srgbClr val="CC0000"/>
                </a:solidFill>
                <a:latin typeface="Calibri" pitchFamily="34" charset="0"/>
                <a:ea typeface="宋体" charset="-122"/>
                <a:sym typeface="Symbol" pitchFamily="18" charset="2"/>
              </a:rPr>
              <a:t>3 =18</a:t>
            </a:r>
          </a:p>
        </p:txBody>
      </p:sp>
      <p:sp>
        <p:nvSpPr>
          <p:cNvPr id="46083" name="Text Box 3"/>
          <p:cNvSpPr txBox="1">
            <a:spLocks noChangeArrowheads="1"/>
          </p:cNvSpPr>
          <p:nvPr/>
        </p:nvSpPr>
        <p:spPr bwMode="auto">
          <a:xfrm>
            <a:off x="4265613" y="1295400"/>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b="1" kern="0">
                <a:solidFill>
                  <a:srgbClr val="000000"/>
                </a:solidFill>
                <a:latin typeface="Times New Roman" pitchFamily="18" charset="0"/>
                <a:ea typeface="宋体" charset="-122"/>
              </a:rPr>
              <a:t>S</a:t>
            </a:r>
            <a:endParaRPr lang="en-GB" altLang="zh-CN" sz="2400" kern="0">
              <a:solidFill>
                <a:srgbClr val="000000"/>
              </a:solidFill>
              <a:latin typeface="Times New Roman" pitchFamily="18" charset="0"/>
              <a:ea typeface="宋体" charset="-122"/>
            </a:endParaRPr>
          </a:p>
        </p:txBody>
      </p:sp>
      <p:sp>
        <p:nvSpPr>
          <p:cNvPr id="46084" name="AutoShape 4"/>
          <p:cNvSpPr>
            <a:spLocks noChangeArrowheads="1"/>
          </p:cNvSpPr>
          <p:nvPr/>
        </p:nvSpPr>
        <p:spPr bwMode="auto">
          <a:xfrm>
            <a:off x="2201863" y="2362200"/>
            <a:ext cx="4038600" cy="3429000"/>
          </a:xfrm>
          <a:prstGeom prst="hexagon">
            <a:avLst>
              <a:gd name="adj" fmla="val 29444"/>
              <a:gd name="vf" fmla="val 115470"/>
            </a:avLst>
          </a:prstGeom>
          <a:solidFill>
            <a:schemeClr val="accent1"/>
          </a:solidFill>
          <a:ln w="9525">
            <a:solidFill>
              <a:schemeClr val="tx1"/>
            </a:solidFill>
            <a:miter lim="800000"/>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None/>
              <a:defRPr/>
            </a:pPr>
            <a:endParaRPr lang="zh-CN" altLang="en-US" sz="2400" kern="0">
              <a:solidFill>
                <a:srgbClr val="000000"/>
              </a:solidFill>
              <a:latin typeface="Times New Roman" pitchFamily="18" charset="0"/>
              <a:ea typeface="宋体" charset="-122"/>
              <a:sym typeface="Symbol" pitchFamily="18" charset="2"/>
            </a:endParaRPr>
          </a:p>
        </p:txBody>
      </p:sp>
      <p:sp>
        <p:nvSpPr>
          <p:cNvPr id="46085" name="Line 5"/>
          <p:cNvSpPr>
            <a:spLocks noChangeShapeType="1"/>
          </p:cNvSpPr>
          <p:nvPr/>
        </p:nvSpPr>
        <p:spPr bwMode="auto">
          <a:xfrm>
            <a:off x="1744664" y="4076700"/>
            <a:ext cx="5087937"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defRPr/>
            </a:pPr>
            <a:endParaRPr lang="zh-CN" altLang="en-US" b="1" kern="0">
              <a:solidFill>
                <a:srgbClr val="000000"/>
              </a:solidFill>
            </a:endParaRPr>
          </a:p>
        </p:txBody>
      </p:sp>
      <p:sp>
        <p:nvSpPr>
          <p:cNvPr id="46086" name="Line 6"/>
          <p:cNvSpPr>
            <a:spLocks noChangeShapeType="1"/>
          </p:cNvSpPr>
          <p:nvPr/>
        </p:nvSpPr>
        <p:spPr bwMode="auto">
          <a:xfrm flipH="1" flipV="1">
            <a:off x="4259263" y="1524000"/>
            <a:ext cx="6350" cy="464185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defRPr/>
            </a:pPr>
            <a:endParaRPr lang="zh-CN" altLang="en-US" b="1" kern="0">
              <a:solidFill>
                <a:srgbClr val="000000"/>
              </a:solidFill>
            </a:endParaRPr>
          </a:p>
        </p:txBody>
      </p:sp>
      <p:sp>
        <p:nvSpPr>
          <p:cNvPr id="46087" name="Text Box 7"/>
          <p:cNvSpPr txBox="1">
            <a:spLocks noChangeArrowheads="1"/>
          </p:cNvSpPr>
          <p:nvPr/>
        </p:nvSpPr>
        <p:spPr bwMode="auto">
          <a:xfrm>
            <a:off x="5232400" y="5851526"/>
            <a:ext cx="15279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kern="0" dirty="0">
                <a:solidFill>
                  <a:srgbClr val="000000"/>
                </a:solidFill>
                <a:latin typeface="Times New Roman" pitchFamily="18" charset="0"/>
                <a:ea typeface="宋体" charset="-122"/>
                <a:sym typeface="Symbol" pitchFamily="18" charset="2"/>
              </a:rPr>
              <a:t>K</a:t>
            </a:r>
            <a:r>
              <a:rPr lang="zh-CN" altLang="en-US" sz="2400" kern="0" dirty="0">
                <a:solidFill>
                  <a:srgbClr val="000000"/>
                </a:solidFill>
                <a:latin typeface="Times New Roman" pitchFamily="18" charset="0"/>
                <a:ea typeface="宋体" charset="-122"/>
                <a:sym typeface="Symbol" pitchFamily="18" charset="2"/>
              </a:rPr>
              <a:t>*</a:t>
            </a:r>
            <a:r>
              <a:rPr lang="en-GB" altLang="zh-CN" sz="2400" kern="0" baseline="30000" dirty="0">
                <a:solidFill>
                  <a:srgbClr val="000000"/>
                </a:solidFill>
                <a:latin typeface="Times New Roman" pitchFamily="18" charset="0"/>
                <a:ea typeface="宋体" charset="-122"/>
                <a:sym typeface="Symbol" pitchFamily="18" charset="2"/>
              </a:rPr>
              <a:t>0</a:t>
            </a:r>
            <a:r>
              <a:rPr lang="en-GB" altLang="zh-CN" sz="2400" kern="0" dirty="0">
                <a:solidFill>
                  <a:srgbClr val="000000"/>
                </a:solidFill>
                <a:latin typeface="Times New Roman" pitchFamily="18" charset="0"/>
                <a:ea typeface="宋体" charset="-122"/>
                <a:sym typeface="Symbol" pitchFamily="18" charset="2"/>
              </a:rPr>
              <a:t> (ds)</a:t>
            </a:r>
          </a:p>
        </p:txBody>
      </p:sp>
      <p:sp>
        <p:nvSpPr>
          <p:cNvPr id="46088" name="Text Box 8"/>
          <p:cNvSpPr txBox="1">
            <a:spLocks noChangeArrowheads="1"/>
          </p:cNvSpPr>
          <p:nvPr/>
        </p:nvSpPr>
        <p:spPr bwMode="auto">
          <a:xfrm>
            <a:off x="2135188" y="5780089"/>
            <a:ext cx="1306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kern="0" dirty="0">
                <a:solidFill>
                  <a:srgbClr val="000000"/>
                </a:solidFill>
                <a:latin typeface="Times New Roman" pitchFamily="18" charset="0"/>
                <a:ea typeface="宋体" charset="-122"/>
                <a:sym typeface="Symbol" pitchFamily="18" charset="2"/>
              </a:rPr>
              <a:t>K</a:t>
            </a:r>
            <a:r>
              <a:rPr lang="zh-CN" altLang="en-US" sz="2400" kern="0" dirty="0">
                <a:solidFill>
                  <a:srgbClr val="000000"/>
                </a:solidFill>
                <a:latin typeface="Times New Roman" pitchFamily="18" charset="0"/>
                <a:ea typeface="宋体" charset="-122"/>
                <a:sym typeface="Symbol" pitchFamily="18" charset="2"/>
              </a:rPr>
              <a:t>*</a:t>
            </a:r>
            <a:r>
              <a:rPr lang="en-GB" altLang="zh-CN" sz="2400" kern="0" baseline="30000" dirty="0">
                <a:solidFill>
                  <a:srgbClr val="000000"/>
                </a:solidFill>
                <a:latin typeface="Times New Roman" pitchFamily="18" charset="0"/>
                <a:ea typeface="宋体" charset="-122"/>
                <a:sym typeface="Symbol" pitchFamily="18" charset="2"/>
              </a:rPr>
              <a:t></a:t>
            </a:r>
            <a:r>
              <a:rPr lang="en-GB" altLang="zh-CN" sz="2400" kern="0" dirty="0">
                <a:solidFill>
                  <a:srgbClr val="000000"/>
                </a:solidFill>
                <a:latin typeface="Times New Roman" pitchFamily="18" charset="0"/>
                <a:ea typeface="宋体" charset="-122"/>
                <a:sym typeface="Symbol" pitchFamily="18" charset="2"/>
              </a:rPr>
              <a:t>(us)</a:t>
            </a:r>
          </a:p>
        </p:txBody>
      </p:sp>
      <p:sp>
        <p:nvSpPr>
          <p:cNvPr id="46089" name="Text Box 9"/>
          <p:cNvSpPr txBox="1">
            <a:spLocks noChangeArrowheads="1"/>
          </p:cNvSpPr>
          <p:nvPr/>
        </p:nvSpPr>
        <p:spPr bwMode="auto">
          <a:xfrm>
            <a:off x="1600201" y="4267200"/>
            <a:ext cx="1800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zh-CN" altLang="en-GB" sz="2400" kern="0" dirty="0">
                <a:solidFill>
                  <a:srgbClr val="000000"/>
                </a:solidFill>
                <a:latin typeface="Times New Roman" pitchFamily="18" charset="0"/>
                <a:ea typeface="宋体" charset="-122"/>
                <a:sym typeface="Symbol" pitchFamily="18" charset="2"/>
              </a:rPr>
              <a:t>   </a:t>
            </a:r>
            <a:r>
              <a:rPr lang="zh-CN" altLang="en-US" sz="2400" kern="0" dirty="0">
                <a:solidFill>
                  <a:srgbClr val="000000"/>
                </a:solidFill>
                <a:latin typeface="Times New Roman" pitchFamily="18" charset="0"/>
                <a:ea typeface="宋体" charset="-122"/>
                <a:sym typeface="Symbol"/>
              </a:rPr>
              <a:t></a:t>
            </a:r>
            <a:r>
              <a:rPr lang="en-GB" altLang="zh-CN" sz="2400" kern="0" baseline="30000" dirty="0">
                <a:solidFill>
                  <a:srgbClr val="000000"/>
                </a:solidFill>
                <a:latin typeface="Times New Roman" pitchFamily="18" charset="0"/>
                <a:ea typeface="宋体" charset="-122"/>
                <a:sym typeface="Symbol" pitchFamily="18" charset="2"/>
              </a:rPr>
              <a:t>– </a:t>
            </a:r>
            <a:r>
              <a:rPr lang="en-GB" altLang="zh-CN" sz="2400" kern="0" dirty="0">
                <a:solidFill>
                  <a:srgbClr val="000000"/>
                </a:solidFill>
                <a:latin typeface="Times New Roman" pitchFamily="18" charset="0"/>
                <a:ea typeface="宋体" charset="-122"/>
                <a:sym typeface="Symbol" pitchFamily="18" charset="2"/>
              </a:rPr>
              <a:t>(</a:t>
            </a:r>
            <a:r>
              <a:rPr lang="en-GB" altLang="zh-CN" sz="2400" kern="0" dirty="0" err="1">
                <a:solidFill>
                  <a:srgbClr val="000000"/>
                </a:solidFill>
                <a:latin typeface="Times New Roman" pitchFamily="18" charset="0"/>
                <a:ea typeface="宋体" charset="-122"/>
                <a:sym typeface="Symbol" pitchFamily="18" charset="2"/>
              </a:rPr>
              <a:t>ud</a:t>
            </a:r>
            <a:r>
              <a:rPr lang="en-GB" altLang="zh-CN" sz="2400" kern="0" dirty="0">
                <a:solidFill>
                  <a:srgbClr val="000000"/>
                </a:solidFill>
                <a:latin typeface="Times New Roman" pitchFamily="18" charset="0"/>
                <a:ea typeface="宋体" charset="-122"/>
                <a:sym typeface="Symbol" pitchFamily="18" charset="2"/>
              </a:rPr>
              <a:t>)</a:t>
            </a:r>
          </a:p>
        </p:txBody>
      </p:sp>
      <p:sp>
        <p:nvSpPr>
          <p:cNvPr id="46090" name="Text Box 10"/>
          <p:cNvSpPr txBox="1">
            <a:spLocks noChangeArrowheads="1"/>
          </p:cNvSpPr>
          <p:nvPr/>
        </p:nvSpPr>
        <p:spPr bwMode="auto">
          <a:xfrm>
            <a:off x="2827338" y="1752601"/>
            <a:ext cx="13740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kern="0" dirty="0">
                <a:solidFill>
                  <a:srgbClr val="000000"/>
                </a:solidFill>
                <a:latin typeface="Times New Roman" pitchFamily="18" charset="0"/>
                <a:ea typeface="宋体" charset="-122"/>
                <a:sym typeface="Symbol" pitchFamily="18" charset="2"/>
              </a:rPr>
              <a:t>K</a:t>
            </a:r>
            <a:r>
              <a:rPr lang="zh-CN" altLang="en-US" sz="2400" kern="0" dirty="0">
                <a:solidFill>
                  <a:srgbClr val="000000"/>
                </a:solidFill>
                <a:latin typeface="Times New Roman" pitchFamily="18" charset="0"/>
                <a:ea typeface="宋体" charset="-122"/>
                <a:sym typeface="Symbol" pitchFamily="18" charset="2"/>
              </a:rPr>
              <a:t>*</a:t>
            </a:r>
            <a:r>
              <a:rPr lang="en-GB" altLang="zh-CN" sz="2400" kern="0" baseline="30000" dirty="0">
                <a:solidFill>
                  <a:srgbClr val="000000"/>
                </a:solidFill>
                <a:latin typeface="Times New Roman" pitchFamily="18" charset="0"/>
                <a:ea typeface="宋体" charset="-122"/>
                <a:sym typeface="Symbol" pitchFamily="18" charset="2"/>
              </a:rPr>
              <a:t>0</a:t>
            </a:r>
            <a:r>
              <a:rPr lang="en-GB" altLang="zh-CN" sz="2400" kern="0" dirty="0">
                <a:solidFill>
                  <a:srgbClr val="000000"/>
                </a:solidFill>
                <a:latin typeface="Times New Roman" pitchFamily="18" charset="0"/>
                <a:ea typeface="宋体" charset="-122"/>
                <a:sym typeface="Symbol" pitchFamily="18" charset="2"/>
              </a:rPr>
              <a:t> (</a:t>
            </a:r>
            <a:r>
              <a:rPr lang="en-GB" altLang="zh-CN" sz="2400" kern="0" dirty="0" err="1">
                <a:solidFill>
                  <a:srgbClr val="000000"/>
                </a:solidFill>
                <a:latin typeface="Times New Roman" pitchFamily="18" charset="0"/>
                <a:ea typeface="宋体" charset="-122"/>
                <a:sym typeface="Symbol" pitchFamily="18" charset="2"/>
              </a:rPr>
              <a:t>sd</a:t>
            </a:r>
            <a:r>
              <a:rPr lang="en-GB" altLang="zh-CN" sz="2400" kern="0" dirty="0">
                <a:solidFill>
                  <a:srgbClr val="000000"/>
                </a:solidFill>
                <a:latin typeface="Times New Roman" pitchFamily="18" charset="0"/>
                <a:ea typeface="宋体" charset="-122"/>
                <a:sym typeface="Symbol" pitchFamily="18" charset="2"/>
              </a:rPr>
              <a:t>)</a:t>
            </a:r>
          </a:p>
        </p:txBody>
      </p:sp>
      <p:sp>
        <p:nvSpPr>
          <p:cNvPr id="46091" name="Text Box 11"/>
          <p:cNvSpPr txBox="1">
            <a:spLocks noChangeArrowheads="1"/>
          </p:cNvSpPr>
          <p:nvPr/>
        </p:nvSpPr>
        <p:spPr bwMode="auto">
          <a:xfrm>
            <a:off x="3794126" y="4340226"/>
            <a:ext cx="12121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zh-CN" altLang="en-US" sz="2400" kern="0" dirty="0">
                <a:solidFill>
                  <a:srgbClr val="000000"/>
                </a:solidFill>
                <a:latin typeface="Times New Roman" pitchFamily="18" charset="0"/>
                <a:ea typeface="宋体" charset="-122"/>
                <a:sym typeface="Symbol"/>
              </a:rPr>
              <a:t></a:t>
            </a:r>
            <a:r>
              <a:rPr lang="en-GB" altLang="zh-CN" sz="2400" kern="0" baseline="30000" dirty="0">
                <a:solidFill>
                  <a:srgbClr val="000000"/>
                </a:solidFill>
                <a:latin typeface="Times New Roman" pitchFamily="18" charset="0"/>
                <a:ea typeface="宋体" charset="-122"/>
                <a:sym typeface="Symbol" pitchFamily="18" charset="2"/>
              </a:rPr>
              <a:t>0</a:t>
            </a:r>
            <a:r>
              <a:rPr lang="en-GB" altLang="zh-CN" sz="2400" kern="0" dirty="0">
                <a:solidFill>
                  <a:srgbClr val="000000"/>
                </a:solidFill>
                <a:latin typeface="Times New Roman" pitchFamily="18" charset="0"/>
                <a:ea typeface="宋体" charset="-122"/>
                <a:sym typeface="Symbol" pitchFamily="18" charset="2"/>
              </a:rPr>
              <a:t>, </a:t>
            </a:r>
            <a:r>
              <a:rPr lang="en-GB" altLang="zh-CN" sz="2400" kern="0" dirty="0">
                <a:solidFill>
                  <a:srgbClr val="FF0000"/>
                </a:solidFill>
                <a:latin typeface="Times New Roman" pitchFamily="18" charset="0"/>
                <a:ea typeface="宋体" charset="-122"/>
                <a:sym typeface="Symbol"/>
              </a:rPr>
              <a:t></a:t>
            </a:r>
            <a:r>
              <a:rPr lang="en-US" altLang="zh-CN" sz="2400" kern="0" dirty="0">
                <a:solidFill>
                  <a:srgbClr val="FF0000"/>
                </a:solidFill>
                <a:latin typeface="Times New Roman" pitchFamily="18" charset="0"/>
                <a:ea typeface="宋体" charset="-122"/>
                <a:sym typeface="Symbol"/>
              </a:rPr>
              <a:t>,</a:t>
            </a:r>
            <a:r>
              <a:rPr lang="en-GB" altLang="zh-CN" sz="2400" kern="0" dirty="0">
                <a:solidFill>
                  <a:srgbClr val="FF0000"/>
                </a:solidFill>
                <a:latin typeface="Times New Roman" pitchFamily="18" charset="0"/>
                <a:ea typeface="宋体" charset="-122"/>
                <a:sym typeface="Symbol"/>
              </a:rPr>
              <a:t>  </a:t>
            </a:r>
            <a:endParaRPr lang="en-GB" altLang="zh-CN" sz="2400" kern="0" dirty="0">
              <a:solidFill>
                <a:srgbClr val="FF0000"/>
              </a:solidFill>
              <a:latin typeface="Times New Roman" pitchFamily="18" charset="0"/>
              <a:ea typeface="宋体" charset="-122"/>
              <a:sym typeface="Symbol" pitchFamily="18" charset="2"/>
            </a:endParaRPr>
          </a:p>
        </p:txBody>
      </p:sp>
      <p:sp>
        <p:nvSpPr>
          <p:cNvPr id="46092" name="Text Box 12"/>
          <p:cNvSpPr txBox="1">
            <a:spLocks noChangeArrowheads="1"/>
          </p:cNvSpPr>
          <p:nvPr/>
        </p:nvSpPr>
        <p:spPr bwMode="auto">
          <a:xfrm>
            <a:off x="5992813" y="4267200"/>
            <a:ext cx="1687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zh-CN" altLang="en-GB" sz="2400" kern="0" dirty="0">
                <a:solidFill>
                  <a:srgbClr val="000000"/>
                </a:solidFill>
                <a:latin typeface="Times New Roman" pitchFamily="18" charset="0"/>
                <a:ea typeface="宋体" charset="-122"/>
                <a:sym typeface="Symbol" pitchFamily="18" charset="2"/>
              </a:rPr>
              <a:t> </a:t>
            </a:r>
            <a:r>
              <a:rPr lang="zh-CN" altLang="en-US" sz="2400" kern="0" dirty="0">
                <a:solidFill>
                  <a:srgbClr val="000000"/>
                </a:solidFill>
                <a:latin typeface="Times New Roman" pitchFamily="18" charset="0"/>
                <a:ea typeface="宋体" charset="-122"/>
                <a:sym typeface="Symbol"/>
              </a:rPr>
              <a:t></a:t>
            </a:r>
            <a:r>
              <a:rPr lang="en-GB" altLang="zh-CN" sz="2400" kern="0" baseline="30000" dirty="0">
                <a:solidFill>
                  <a:srgbClr val="000000"/>
                </a:solidFill>
                <a:latin typeface="Times New Roman" pitchFamily="18" charset="0"/>
                <a:ea typeface="宋体" charset="-122"/>
                <a:sym typeface="Symbol" pitchFamily="18" charset="2"/>
              </a:rPr>
              <a:t>+</a:t>
            </a:r>
            <a:r>
              <a:rPr lang="en-GB" altLang="zh-CN" sz="2400" kern="0" dirty="0">
                <a:solidFill>
                  <a:srgbClr val="000000"/>
                </a:solidFill>
                <a:latin typeface="Times New Roman" pitchFamily="18" charset="0"/>
                <a:ea typeface="宋体" charset="-122"/>
                <a:sym typeface="Symbol" pitchFamily="18" charset="2"/>
              </a:rPr>
              <a:t>(du)</a:t>
            </a:r>
          </a:p>
        </p:txBody>
      </p:sp>
      <p:sp>
        <p:nvSpPr>
          <p:cNvPr id="46093" name="AutoShape 13"/>
          <p:cNvSpPr>
            <a:spLocks noChangeArrowheads="1"/>
          </p:cNvSpPr>
          <p:nvPr/>
        </p:nvSpPr>
        <p:spPr bwMode="auto">
          <a:xfrm>
            <a:off x="2125663" y="3962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094" name="AutoShape 14"/>
          <p:cNvSpPr>
            <a:spLocks noChangeArrowheads="1"/>
          </p:cNvSpPr>
          <p:nvPr/>
        </p:nvSpPr>
        <p:spPr bwMode="auto">
          <a:xfrm>
            <a:off x="3040063" y="5638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095" name="AutoShape 15"/>
          <p:cNvSpPr>
            <a:spLocks noChangeArrowheads="1"/>
          </p:cNvSpPr>
          <p:nvPr/>
        </p:nvSpPr>
        <p:spPr bwMode="auto">
          <a:xfrm>
            <a:off x="5097463" y="5638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096" name="AutoShape 16"/>
          <p:cNvSpPr>
            <a:spLocks noChangeArrowheads="1"/>
          </p:cNvSpPr>
          <p:nvPr/>
        </p:nvSpPr>
        <p:spPr bwMode="auto">
          <a:xfrm>
            <a:off x="3116263" y="2209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097" name="AutoShape 17"/>
          <p:cNvSpPr>
            <a:spLocks noChangeArrowheads="1"/>
          </p:cNvSpPr>
          <p:nvPr/>
        </p:nvSpPr>
        <p:spPr bwMode="auto">
          <a:xfrm>
            <a:off x="4030663" y="3962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098" name="AutoShape 18"/>
          <p:cNvSpPr>
            <a:spLocks noChangeArrowheads="1"/>
          </p:cNvSpPr>
          <p:nvPr/>
        </p:nvSpPr>
        <p:spPr bwMode="auto">
          <a:xfrm>
            <a:off x="4259263" y="3962400"/>
            <a:ext cx="228600" cy="228600"/>
          </a:xfrm>
          <a:prstGeom prst="flowChartConnector">
            <a:avLst/>
          </a:prstGeom>
          <a:solidFill>
            <a:schemeClr val="accent2"/>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099" name="AutoShape 19"/>
          <p:cNvSpPr>
            <a:spLocks noChangeArrowheads="1"/>
          </p:cNvSpPr>
          <p:nvPr/>
        </p:nvSpPr>
        <p:spPr bwMode="auto">
          <a:xfrm>
            <a:off x="5097463" y="2209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100" name="AutoShape 20"/>
          <p:cNvSpPr>
            <a:spLocks noChangeArrowheads="1"/>
          </p:cNvSpPr>
          <p:nvPr/>
        </p:nvSpPr>
        <p:spPr bwMode="auto">
          <a:xfrm>
            <a:off x="6088063" y="3962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101" name="Text Box 21"/>
          <p:cNvSpPr txBox="1">
            <a:spLocks noChangeArrowheads="1"/>
          </p:cNvSpPr>
          <p:nvPr/>
        </p:nvSpPr>
        <p:spPr bwMode="auto">
          <a:xfrm>
            <a:off x="4868863" y="1752601"/>
            <a:ext cx="13837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kern="0" dirty="0">
                <a:solidFill>
                  <a:srgbClr val="000000"/>
                </a:solidFill>
                <a:latin typeface="Times New Roman" pitchFamily="18" charset="0"/>
                <a:ea typeface="宋体" charset="-122"/>
                <a:sym typeface="Symbol" pitchFamily="18" charset="2"/>
              </a:rPr>
              <a:t>K</a:t>
            </a:r>
            <a:r>
              <a:rPr lang="zh-CN" altLang="en-US" sz="2400" kern="0" dirty="0">
                <a:solidFill>
                  <a:srgbClr val="000000"/>
                </a:solidFill>
                <a:latin typeface="Times New Roman" pitchFamily="18" charset="0"/>
                <a:ea typeface="宋体" charset="-122"/>
                <a:sym typeface="Symbol" pitchFamily="18" charset="2"/>
              </a:rPr>
              <a:t>*</a:t>
            </a:r>
            <a:r>
              <a:rPr lang="en-GB" altLang="zh-CN" sz="2400" kern="0" baseline="30000" dirty="0">
                <a:solidFill>
                  <a:srgbClr val="000000"/>
                </a:solidFill>
                <a:latin typeface="Times New Roman" pitchFamily="18" charset="0"/>
                <a:ea typeface="宋体" charset="-122"/>
                <a:sym typeface="Symbol" pitchFamily="18" charset="2"/>
              </a:rPr>
              <a:t></a:t>
            </a:r>
            <a:r>
              <a:rPr lang="en-GB" altLang="zh-CN" sz="2400" kern="0" dirty="0">
                <a:solidFill>
                  <a:srgbClr val="000000"/>
                </a:solidFill>
                <a:latin typeface="Times New Roman" pitchFamily="18" charset="0"/>
                <a:ea typeface="宋体" charset="-122"/>
                <a:sym typeface="Symbol" pitchFamily="18" charset="2"/>
              </a:rPr>
              <a:t> (</a:t>
            </a:r>
            <a:r>
              <a:rPr lang="en-GB" altLang="zh-CN" sz="2400" kern="0" dirty="0" err="1">
                <a:solidFill>
                  <a:srgbClr val="000000"/>
                </a:solidFill>
                <a:latin typeface="Times New Roman" pitchFamily="18" charset="0"/>
                <a:ea typeface="宋体" charset="-122"/>
                <a:sym typeface="Symbol" pitchFamily="18" charset="2"/>
              </a:rPr>
              <a:t>su</a:t>
            </a:r>
            <a:r>
              <a:rPr lang="en-GB" altLang="zh-CN" sz="2400" kern="0" dirty="0">
                <a:solidFill>
                  <a:srgbClr val="000000"/>
                </a:solidFill>
                <a:latin typeface="Times New Roman" pitchFamily="18" charset="0"/>
                <a:ea typeface="宋体" charset="-122"/>
                <a:sym typeface="Symbol" pitchFamily="18" charset="2"/>
              </a:rPr>
              <a:t>)</a:t>
            </a:r>
          </a:p>
        </p:txBody>
      </p:sp>
      <p:sp>
        <p:nvSpPr>
          <p:cNvPr id="46102" name="Text Box 22"/>
          <p:cNvSpPr txBox="1">
            <a:spLocks noChangeArrowheads="1"/>
          </p:cNvSpPr>
          <p:nvPr/>
        </p:nvSpPr>
        <p:spPr bwMode="auto">
          <a:xfrm>
            <a:off x="6383338" y="3500438"/>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b="1" kern="0">
                <a:solidFill>
                  <a:srgbClr val="000000"/>
                </a:solidFill>
                <a:latin typeface="Times New Roman" pitchFamily="18" charset="0"/>
                <a:ea typeface="宋体" charset="-122"/>
              </a:rPr>
              <a:t>I</a:t>
            </a:r>
            <a:r>
              <a:rPr lang="en-GB" altLang="zh-CN" sz="2400" b="1" kern="0" baseline="-25000">
                <a:solidFill>
                  <a:srgbClr val="000000"/>
                </a:solidFill>
                <a:latin typeface="Times New Roman" pitchFamily="18" charset="0"/>
                <a:ea typeface="宋体" charset="-122"/>
              </a:rPr>
              <a:t>3</a:t>
            </a:r>
            <a:endParaRPr lang="en-GB" altLang="zh-CN" sz="2400" kern="0">
              <a:solidFill>
                <a:srgbClr val="000000"/>
              </a:solidFill>
              <a:latin typeface="Times New Roman" pitchFamily="18" charset="0"/>
              <a:ea typeface="宋体" charset="-122"/>
            </a:endParaRPr>
          </a:p>
        </p:txBody>
      </p:sp>
      <p:sp>
        <p:nvSpPr>
          <p:cNvPr id="46103" name="Text Box 23"/>
          <p:cNvSpPr txBox="1">
            <a:spLocks noChangeArrowheads="1"/>
          </p:cNvSpPr>
          <p:nvPr/>
        </p:nvSpPr>
        <p:spPr bwMode="auto">
          <a:xfrm>
            <a:off x="4306889" y="5438775"/>
            <a:ext cx="503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kern="0">
                <a:solidFill>
                  <a:srgbClr val="A50021"/>
                </a:solidFill>
                <a:latin typeface="Times New Roman" pitchFamily="18" charset="0"/>
                <a:ea typeface="宋体" charset="-122"/>
                <a:sym typeface="Symbol" pitchFamily="18" charset="2"/>
              </a:rPr>
              <a:t>1</a:t>
            </a:r>
            <a:endParaRPr lang="en-GB" altLang="zh-CN" sz="2400" kern="0">
              <a:solidFill>
                <a:srgbClr val="000000"/>
              </a:solidFill>
              <a:latin typeface="Times New Roman" pitchFamily="18" charset="0"/>
              <a:ea typeface="宋体" charset="-122"/>
              <a:sym typeface="Symbol" pitchFamily="18" charset="2"/>
            </a:endParaRPr>
          </a:p>
        </p:txBody>
      </p:sp>
      <p:sp>
        <p:nvSpPr>
          <p:cNvPr id="46104" name="Text Box 24"/>
          <p:cNvSpPr txBox="1">
            <a:spLocks noChangeArrowheads="1"/>
          </p:cNvSpPr>
          <p:nvPr/>
        </p:nvSpPr>
        <p:spPr bwMode="auto">
          <a:xfrm>
            <a:off x="4252914" y="1982788"/>
            <a:ext cx="503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zh-CN" altLang="en-GB" sz="2400" kern="0">
                <a:solidFill>
                  <a:srgbClr val="A50021"/>
                </a:solidFill>
                <a:latin typeface="Times New Roman" pitchFamily="18" charset="0"/>
                <a:ea typeface="宋体" charset="-122"/>
                <a:sym typeface="Symbol" pitchFamily="18" charset="2"/>
              </a:rPr>
              <a:t></a:t>
            </a:r>
            <a:r>
              <a:rPr lang="en-GB" altLang="zh-CN" sz="2400" kern="0">
                <a:solidFill>
                  <a:srgbClr val="A50021"/>
                </a:solidFill>
                <a:latin typeface="Times New Roman" pitchFamily="18" charset="0"/>
                <a:ea typeface="宋体" charset="-122"/>
                <a:sym typeface="Symbol" pitchFamily="18" charset="2"/>
              </a:rPr>
              <a:t>1</a:t>
            </a:r>
            <a:endParaRPr lang="en-GB" altLang="zh-CN" sz="2400" kern="0">
              <a:solidFill>
                <a:srgbClr val="000000"/>
              </a:solidFill>
              <a:latin typeface="Times New Roman" pitchFamily="18" charset="0"/>
              <a:ea typeface="宋体" charset="-122"/>
            </a:endParaRPr>
          </a:p>
        </p:txBody>
      </p:sp>
      <p:sp>
        <p:nvSpPr>
          <p:cNvPr id="46105" name="Text Box 25"/>
          <p:cNvSpPr txBox="1">
            <a:spLocks noChangeArrowheads="1"/>
          </p:cNvSpPr>
          <p:nvPr/>
        </p:nvSpPr>
        <p:spPr bwMode="auto">
          <a:xfrm>
            <a:off x="2339975" y="3979863"/>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b="1" kern="0">
                <a:solidFill>
                  <a:srgbClr val="A50021"/>
                </a:solidFill>
                <a:latin typeface="Times New Roman" pitchFamily="18" charset="0"/>
                <a:ea typeface="宋体" charset="-122"/>
              </a:rPr>
              <a:t>–</a:t>
            </a:r>
            <a:r>
              <a:rPr lang="en-GB" altLang="zh-CN" sz="2400" kern="0">
                <a:solidFill>
                  <a:srgbClr val="A50021"/>
                </a:solidFill>
                <a:latin typeface="Times New Roman" pitchFamily="18" charset="0"/>
                <a:ea typeface="宋体" charset="-122"/>
              </a:rPr>
              <a:t>1</a:t>
            </a:r>
            <a:endParaRPr lang="en-GB" altLang="zh-CN" sz="2400" kern="0">
              <a:solidFill>
                <a:srgbClr val="000000"/>
              </a:solidFill>
              <a:latin typeface="Times New Roman" pitchFamily="18" charset="0"/>
              <a:ea typeface="宋体" charset="-122"/>
            </a:endParaRPr>
          </a:p>
        </p:txBody>
      </p:sp>
      <p:sp>
        <p:nvSpPr>
          <p:cNvPr id="46106" name="Text Box 26"/>
          <p:cNvSpPr txBox="1">
            <a:spLocks noChangeArrowheads="1"/>
          </p:cNvSpPr>
          <p:nvPr/>
        </p:nvSpPr>
        <p:spPr bwMode="auto">
          <a:xfrm>
            <a:off x="5675314" y="3998913"/>
            <a:ext cx="503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None/>
              <a:defRPr/>
            </a:pPr>
            <a:r>
              <a:rPr lang="en-GB" altLang="zh-CN" sz="2400" kern="0">
                <a:solidFill>
                  <a:srgbClr val="A50021"/>
                </a:solidFill>
                <a:latin typeface="Times New Roman" pitchFamily="18" charset="0"/>
                <a:ea typeface="宋体" charset="-122"/>
                <a:sym typeface="Symbol" pitchFamily="18" charset="2"/>
              </a:rPr>
              <a:t></a:t>
            </a:r>
            <a:r>
              <a:rPr lang="en-GB" altLang="zh-CN" sz="2400" kern="0">
                <a:solidFill>
                  <a:srgbClr val="A50021"/>
                </a:solidFill>
                <a:latin typeface="Times New Roman" pitchFamily="18" charset="0"/>
                <a:ea typeface="宋体" charset="-122"/>
              </a:rPr>
              <a:t>1</a:t>
            </a:r>
            <a:endParaRPr lang="en-GB" altLang="zh-CN" sz="2400" kern="0">
              <a:solidFill>
                <a:srgbClr val="000000"/>
              </a:solidFill>
              <a:latin typeface="Times New Roman" pitchFamily="18" charset="0"/>
              <a:ea typeface="宋体" charset="-122"/>
            </a:endParaRPr>
          </a:p>
        </p:txBody>
      </p:sp>
      <p:sp>
        <p:nvSpPr>
          <p:cNvPr id="46107" name="AutoShape 27"/>
          <p:cNvSpPr>
            <a:spLocks noChangeArrowheads="1"/>
          </p:cNvSpPr>
          <p:nvPr/>
        </p:nvSpPr>
        <p:spPr bwMode="auto">
          <a:xfrm>
            <a:off x="4179888" y="4137025"/>
            <a:ext cx="228600" cy="228600"/>
          </a:xfrm>
          <a:prstGeom prst="flowChartConnector">
            <a:avLst/>
          </a:prstGeom>
          <a:solidFill>
            <a:srgbClr val="FF0000"/>
          </a:solidFill>
          <a:ln w="9525">
            <a:solidFill>
              <a:schemeClr val="tx1"/>
            </a:solidFill>
            <a:round/>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110" name="AutoShape 30"/>
          <p:cNvSpPr>
            <a:spLocks/>
          </p:cNvSpPr>
          <p:nvPr/>
        </p:nvSpPr>
        <p:spPr bwMode="auto">
          <a:xfrm>
            <a:off x="7320137" y="4029539"/>
            <a:ext cx="143495" cy="1127653"/>
          </a:xfrm>
          <a:prstGeom prst="leftBrace">
            <a:avLst>
              <a:gd name="adj1" fmla="val 5888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endParaRPr lang="zh-CN" altLang="en-US" sz="1800" b="1" kern="0">
              <a:solidFill>
                <a:srgbClr val="000000"/>
              </a:solidFill>
              <a:ea typeface="宋体" charset="-122"/>
            </a:endParaRPr>
          </a:p>
        </p:txBody>
      </p:sp>
      <p:sp>
        <p:nvSpPr>
          <p:cNvPr id="46112" name="Text Box 32"/>
          <p:cNvSpPr txBox="1">
            <a:spLocks noChangeArrowheads="1"/>
          </p:cNvSpPr>
          <p:nvPr/>
        </p:nvSpPr>
        <p:spPr bwMode="auto">
          <a:xfrm>
            <a:off x="6959600" y="1484313"/>
            <a:ext cx="1454244" cy="523220"/>
          </a:xfrm>
          <a:prstGeom prst="rect">
            <a:avLst/>
          </a:prstGeom>
          <a:solidFill>
            <a:schemeClr val="accent1">
              <a:lumMod val="90000"/>
            </a:schemeClr>
          </a:solidFill>
          <a:ln>
            <a:noFill/>
          </a:ln>
          <a:effectLs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defRPr/>
            </a:pPr>
            <a:r>
              <a:rPr lang="en-US" altLang="zh-CN" sz="2800" b="1" kern="0" dirty="0">
                <a:solidFill>
                  <a:srgbClr val="0000FF"/>
                </a:solidFill>
                <a:latin typeface="Calibri" pitchFamily="34" charset="0"/>
                <a:ea typeface="宋体" charset="-122"/>
              </a:rPr>
              <a:t>J</a:t>
            </a:r>
            <a:r>
              <a:rPr lang="en-US" altLang="zh-CN" sz="2800" b="1" kern="0" baseline="30000" dirty="0">
                <a:solidFill>
                  <a:srgbClr val="0000FF"/>
                </a:solidFill>
                <a:latin typeface="Calibri" pitchFamily="34" charset="0"/>
                <a:ea typeface="宋体" charset="-122"/>
              </a:rPr>
              <a:t>PC </a:t>
            </a:r>
            <a:r>
              <a:rPr lang="en-US" altLang="zh-CN" sz="2800" b="1" kern="0" dirty="0">
                <a:solidFill>
                  <a:srgbClr val="0000FF"/>
                </a:solidFill>
                <a:latin typeface="Calibri" pitchFamily="34" charset="0"/>
                <a:ea typeface="宋体" charset="-122"/>
              </a:rPr>
              <a:t>= 1</a:t>
            </a:r>
            <a:r>
              <a:rPr lang="en-US" altLang="zh-CN" sz="2800" b="1" kern="0" baseline="30000" dirty="0">
                <a:solidFill>
                  <a:srgbClr val="0000FF"/>
                </a:solidFill>
                <a:latin typeface="Calibri" pitchFamily="34" charset="0"/>
                <a:ea typeface="宋体" charset="-122"/>
                <a:sym typeface="Symbol" pitchFamily="18" charset="2"/>
              </a:rPr>
              <a:t></a:t>
            </a:r>
            <a:r>
              <a:rPr lang="en-US" altLang="zh-CN" sz="2800" b="1" kern="0" baseline="30000" dirty="0">
                <a:solidFill>
                  <a:srgbClr val="0000FF"/>
                </a:solidFill>
                <a:latin typeface="Calibri" pitchFamily="34" charset="0"/>
                <a:ea typeface="宋体" charset="-122"/>
                <a:sym typeface="Symbol"/>
              </a:rPr>
              <a:t> </a:t>
            </a:r>
            <a:r>
              <a:rPr lang="en-US" altLang="zh-CN" sz="2800" b="1" kern="0" dirty="0">
                <a:solidFill>
                  <a:srgbClr val="0000FF"/>
                </a:solidFill>
                <a:latin typeface="Calibri" pitchFamily="34" charset="0"/>
                <a:ea typeface="宋体" charset="-122"/>
                <a:sym typeface="Symbol" pitchFamily="18" charset="2"/>
              </a:rPr>
              <a:t> </a:t>
            </a:r>
          </a:p>
        </p:txBody>
      </p:sp>
      <mc:AlternateContent xmlns:mc="http://schemas.openxmlformats.org/markup-compatibility/2006">
        <mc:Choice xmlns:a14="http://schemas.microsoft.com/office/drawing/2010/main" Requires="a14">
          <p:sp>
            <p:nvSpPr>
              <p:cNvPr id="2" name="TextBox 1"/>
              <p:cNvSpPr txBox="1"/>
              <p:nvPr/>
            </p:nvSpPr>
            <p:spPr>
              <a:xfrm>
                <a:off x="7576360" y="3868128"/>
                <a:ext cx="2962606" cy="1255344"/>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sSup>
                        <m:sSupPr>
                          <m:ctrlPr>
                            <a:rPr lang="en-US" altLang="zh-CN" sz="2400" b="1" i="1" kern="0" smtClean="0">
                              <a:solidFill>
                                <a:srgbClr val="0000CC"/>
                              </a:solidFill>
                              <a:latin typeface="Cambria Math" panose="02040503050406030204" pitchFamily="18" charset="0"/>
                              <a:sym typeface="Symbol"/>
                            </a:rPr>
                          </m:ctrlPr>
                        </m:sSupPr>
                        <m:e>
                          <m:r>
                            <a:rPr lang="en-US" altLang="zh-CN" sz="2400" b="1" i="1" kern="0" smtClean="0">
                              <a:solidFill>
                                <a:srgbClr val="0000CC"/>
                              </a:solidFill>
                              <a:latin typeface="Cambria Math" panose="02040503050406030204" pitchFamily="18" charset="0"/>
                              <a:sym typeface="Symbol"/>
                            </a:rPr>
                            <m:t>𝝆</m:t>
                          </m:r>
                        </m:e>
                        <m:sup>
                          <m:r>
                            <a:rPr lang="en-US" altLang="zh-CN" sz="2400" b="1" i="1" kern="0" smtClean="0">
                              <a:solidFill>
                                <a:srgbClr val="0000CC"/>
                              </a:solidFill>
                              <a:latin typeface="Cambria Math" panose="02040503050406030204" pitchFamily="18" charset="0"/>
                              <a:sym typeface="Symbol"/>
                            </a:rPr>
                            <m:t>𝟎</m:t>
                          </m:r>
                        </m:sup>
                      </m:sSup>
                      <m:r>
                        <a:rPr lang="en-US" altLang="zh-CN" sz="2400" b="1" i="1" kern="0" smtClean="0">
                          <a:solidFill>
                            <a:srgbClr val="0000CC"/>
                          </a:solidFill>
                          <a:latin typeface="Cambria Math" panose="02040503050406030204" pitchFamily="18" charset="0"/>
                          <a:sym typeface="Symbol"/>
                        </a:rPr>
                        <m:t>=(</m:t>
                      </m:r>
                      <m:r>
                        <a:rPr lang="en-US" altLang="zh-CN" sz="2400" b="1" i="1" kern="0" smtClean="0">
                          <a:solidFill>
                            <a:srgbClr val="0000CC"/>
                          </a:solidFill>
                          <a:latin typeface="Cambria Math" panose="02040503050406030204" pitchFamily="18" charset="0"/>
                          <a:sym typeface="Symbol"/>
                        </a:rPr>
                        <m:t>𝒖</m:t>
                      </m:r>
                      <m:acc>
                        <m:accPr>
                          <m:chr m:val="̅"/>
                          <m:ctrlPr>
                            <a:rPr lang="en-US" altLang="zh-CN" sz="2400" b="1" i="1" kern="0" smtClean="0">
                              <a:solidFill>
                                <a:srgbClr val="0000CC"/>
                              </a:solidFill>
                              <a:latin typeface="Cambria Math" panose="02040503050406030204" pitchFamily="18" charset="0"/>
                              <a:sym typeface="Symbol"/>
                            </a:rPr>
                          </m:ctrlPr>
                        </m:accPr>
                        <m:e>
                          <m:r>
                            <a:rPr lang="en-US" altLang="zh-CN" sz="2400" b="1" i="1" kern="0" smtClean="0">
                              <a:solidFill>
                                <a:srgbClr val="0000CC"/>
                              </a:solidFill>
                              <a:latin typeface="Cambria Math" panose="02040503050406030204" pitchFamily="18" charset="0"/>
                              <a:sym typeface="Symbol"/>
                            </a:rPr>
                            <m:t>𝒖</m:t>
                          </m:r>
                        </m:e>
                      </m:acc>
                      <m:r>
                        <a:rPr lang="en-US" altLang="zh-CN" sz="2400" b="1" i="1" kern="0" smtClean="0">
                          <a:solidFill>
                            <a:srgbClr val="0000CC"/>
                          </a:solidFill>
                          <a:latin typeface="Cambria Math" panose="02040503050406030204" pitchFamily="18" charset="0"/>
                          <a:sym typeface="Symbol"/>
                        </a:rPr>
                        <m:t>−</m:t>
                      </m:r>
                      <m:r>
                        <a:rPr lang="en-US" altLang="zh-CN" sz="2400" b="1" i="1" kern="0" smtClean="0">
                          <a:solidFill>
                            <a:srgbClr val="0000CC"/>
                          </a:solidFill>
                          <a:latin typeface="Cambria Math" panose="02040503050406030204" pitchFamily="18" charset="0"/>
                          <a:sym typeface="Symbol"/>
                        </a:rPr>
                        <m:t>𝒅</m:t>
                      </m:r>
                      <m:acc>
                        <m:accPr>
                          <m:chr m:val="̅"/>
                          <m:ctrlPr>
                            <a:rPr lang="en-US" altLang="zh-CN" sz="2400" b="1" i="1" kern="0" smtClean="0">
                              <a:solidFill>
                                <a:srgbClr val="0000CC"/>
                              </a:solidFill>
                              <a:latin typeface="Cambria Math" panose="02040503050406030204" pitchFamily="18" charset="0"/>
                              <a:sym typeface="Symbol"/>
                            </a:rPr>
                          </m:ctrlPr>
                        </m:accPr>
                        <m:e>
                          <m:r>
                            <a:rPr lang="en-US" altLang="zh-CN" sz="2400" b="1" i="1" kern="0" smtClean="0">
                              <a:solidFill>
                                <a:srgbClr val="0000CC"/>
                              </a:solidFill>
                              <a:latin typeface="Cambria Math" panose="02040503050406030204" pitchFamily="18" charset="0"/>
                              <a:sym typeface="Symbol"/>
                            </a:rPr>
                            <m:t>𝒅</m:t>
                          </m:r>
                        </m:e>
                      </m:acc>
                      <m:r>
                        <a:rPr lang="en-US" altLang="zh-CN" sz="2400" b="1" i="1" kern="0" smtClean="0">
                          <a:solidFill>
                            <a:srgbClr val="0000CC"/>
                          </a:solidFill>
                          <a:latin typeface="Cambria Math" panose="02040503050406030204" pitchFamily="18" charset="0"/>
                          <a:sym typeface="Symbol"/>
                        </a:rPr>
                        <m:t>)/√</m:t>
                      </m:r>
                      <m:r>
                        <a:rPr lang="en-US" altLang="zh-CN" sz="2400" b="1" i="1" kern="0" smtClean="0">
                          <a:solidFill>
                            <a:srgbClr val="0000CC"/>
                          </a:solidFill>
                          <a:latin typeface="Cambria Math" panose="02040503050406030204" pitchFamily="18" charset="0"/>
                          <a:sym typeface="Symbol"/>
                        </a:rPr>
                        <m:t>𝟐</m:t>
                      </m:r>
                    </m:oMath>
                  </m:oMathPara>
                </a14:m>
                <a:endParaRPr lang="en-US" altLang="zh-CN" sz="2400" b="1" kern="0" dirty="0">
                  <a:solidFill>
                    <a:srgbClr val="0000CC"/>
                  </a:solidFill>
                  <a:sym typeface="Symbol"/>
                </a:endParaRPr>
              </a:p>
              <a:p>
                <a:pPr>
                  <a:spcBef>
                    <a:spcPts val="600"/>
                  </a:spcBef>
                  <a:defRPr/>
                </a:pPr>
                <a14:m>
                  <m:oMathPara xmlns:m="http://schemas.openxmlformats.org/officeDocument/2006/math">
                    <m:oMathParaPr>
                      <m:jc m:val="centerGroup"/>
                    </m:oMathParaPr>
                    <m:oMath xmlns:m="http://schemas.openxmlformats.org/officeDocument/2006/math">
                      <m:r>
                        <a:rPr lang="en-US" altLang="zh-CN" sz="2400" b="1" i="1" kern="0" smtClean="0">
                          <a:solidFill>
                            <a:srgbClr val="C00000"/>
                          </a:solidFill>
                          <a:latin typeface="Cambria Math" panose="02040503050406030204" pitchFamily="18" charset="0"/>
                          <a:sym typeface="Symbol"/>
                        </a:rPr>
                        <m:t>𝝎</m:t>
                      </m:r>
                      <m:r>
                        <a:rPr lang="en-US" altLang="zh-CN" sz="2400" b="1" i="1" kern="0" smtClean="0">
                          <a:solidFill>
                            <a:srgbClr val="C00000"/>
                          </a:solidFill>
                          <a:latin typeface="Cambria Math" panose="02040503050406030204" pitchFamily="18" charset="0"/>
                          <a:sym typeface="Symbol"/>
                        </a:rPr>
                        <m:t>=(</m:t>
                      </m:r>
                      <m:r>
                        <a:rPr lang="en-US" altLang="zh-CN" sz="2400" b="1" i="1" kern="0" smtClean="0">
                          <a:solidFill>
                            <a:srgbClr val="C00000"/>
                          </a:solidFill>
                          <a:latin typeface="Cambria Math" panose="02040503050406030204" pitchFamily="18" charset="0"/>
                          <a:sym typeface="Symbol"/>
                        </a:rPr>
                        <m:t>𝒖</m:t>
                      </m:r>
                      <m:acc>
                        <m:accPr>
                          <m:chr m:val="̅"/>
                          <m:ctrlPr>
                            <a:rPr lang="en-US" altLang="zh-CN" sz="2400" b="1" i="1" kern="0" smtClean="0">
                              <a:solidFill>
                                <a:srgbClr val="C00000"/>
                              </a:solidFill>
                              <a:latin typeface="Cambria Math" panose="02040503050406030204" pitchFamily="18" charset="0"/>
                              <a:sym typeface="Symbol"/>
                            </a:rPr>
                          </m:ctrlPr>
                        </m:accPr>
                        <m:e>
                          <m:r>
                            <a:rPr lang="en-US" altLang="zh-CN" sz="2400" b="1" i="1" kern="0" smtClean="0">
                              <a:solidFill>
                                <a:srgbClr val="C00000"/>
                              </a:solidFill>
                              <a:latin typeface="Cambria Math" panose="02040503050406030204" pitchFamily="18" charset="0"/>
                              <a:sym typeface="Symbol"/>
                            </a:rPr>
                            <m:t>𝒖</m:t>
                          </m:r>
                        </m:e>
                      </m:acc>
                      <m:r>
                        <a:rPr lang="en-US" altLang="zh-CN" sz="2400" b="1" i="1" kern="0" smtClean="0">
                          <a:solidFill>
                            <a:srgbClr val="C00000"/>
                          </a:solidFill>
                          <a:latin typeface="Cambria Math" panose="02040503050406030204" pitchFamily="18" charset="0"/>
                          <a:sym typeface="Symbol"/>
                        </a:rPr>
                        <m:t>+</m:t>
                      </m:r>
                      <m:r>
                        <a:rPr lang="en-US" altLang="zh-CN" sz="2400" b="1" i="1" kern="0" smtClean="0">
                          <a:solidFill>
                            <a:srgbClr val="C00000"/>
                          </a:solidFill>
                          <a:latin typeface="Cambria Math" panose="02040503050406030204" pitchFamily="18" charset="0"/>
                          <a:sym typeface="Symbol"/>
                        </a:rPr>
                        <m:t>𝒅</m:t>
                      </m:r>
                      <m:acc>
                        <m:accPr>
                          <m:chr m:val="̅"/>
                          <m:ctrlPr>
                            <a:rPr lang="en-US" altLang="zh-CN" sz="2400" b="1" i="1" kern="0" smtClean="0">
                              <a:solidFill>
                                <a:srgbClr val="C00000"/>
                              </a:solidFill>
                              <a:latin typeface="Cambria Math" panose="02040503050406030204" pitchFamily="18" charset="0"/>
                              <a:sym typeface="Symbol"/>
                            </a:rPr>
                          </m:ctrlPr>
                        </m:accPr>
                        <m:e>
                          <m:r>
                            <a:rPr lang="en-US" altLang="zh-CN" sz="2400" b="1" i="1" kern="0" smtClean="0">
                              <a:solidFill>
                                <a:srgbClr val="C00000"/>
                              </a:solidFill>
                              <a:latin typeface="Cambria Math" panose="02040503050406030204" pitchFamily="18" charset="0"/>
                              <a:sym typeface="Symbol"/>
                            </a:rPr>
                            <m:t>𝒅</m:t>
                          </m:r>
                        </m:e>
                      </m:acc>
                      <m:r>
                        <a:rPr lang="en-US" altLang="zh-CN" sz="2400" b="1" i="1" kern="0" smtClean="0">
                          <a:solidFill>
                            <a:srgbClr val="C00000"/>
                          </a:solidFill>
                          <a:latin typeface="Cambria Math" panose="02040503050406030204" pitchFamily="18" charset="0"/>
                          <a:sym typeface="Symbol"/>
                        </a:rPr>
                        <m:t>)/√</m:t>
                      </m:r>
                      <m:r>
                        <a:rPr lang="en-US" altLang="zh-CN" sz="2400" b="1" i="1" kern="0" smtClean="0">
                          <a:solidFill>
                            <a:srgbClr val="C00000"/>
                          </a:solidFill>
                          <a:latin typeface="Cambria Math" panose="02040503050406030204" pitchFamily="18" charset="0"/>
                          <a:sym typeface="Symbol"/>
                        </a:rPr>
                        <m:t>𝟐</m:t>
                      </m:r>
                    </m:oMath>
                  </m:oMathPara>
                </a14:m>
                <a:endParaRPr lang="en-US" altLang="zh-CN" sz="2400" b="1" kern="0" dirty="0">
                  <a:solidFill>
                    <a:srgbClr val="C00000"/>
                  </a:solidFill>
                  <a:sym typeface="Symbol"/>
                </a:endParaRPr>
              </a:p>
              <a:p>
                <a:pPr>
                  <a:spcBef>
                    <a:spcPts val="600"/>
                  </a:spcBef>
                  <a:defRPr/>
                </a:pPr>
                <a14:m>
                  <m:oMathPara xmlns:m="http://schemas.openxmlformats.org/officeDocument/2006/math">
                    <m:oMathParaPr>
                      <m:jc m:val="centerGroup"/>
                    </m:oMathParaPr>
                    <m:oMath xmlns:m="http://schemas.openxmlformats.org/officeDocument/2006/math">
                      <m:r>
                        <a:rPr lang="en-US" altLang="zh-CN" sz="2400" b="1" i="1" kern="0" smtClean="0">
                          <a:solidFill>
                            <a:srgbClr val="C00000"/>
                          </a:solidFill>
                          <a:latin typeface="Cambria Math" panose="02040503050406030204" pitchFamily="18" charset="0"/>
                          <a:sym typeface="Symbol"/>
                        </a:rPr>
                        <m:t>𝝓</m:t>
                      </m:r>
                      <m:r>
                        <a:rPr lang="en-US" altLang="zh-CN" sz="2400" b="1" i="1" kern="0" smtClean="0">
                          <a:solidFill>
                            <a:srgbClr val="C00000"/>
                          </a:solidFill>
                          <a:latin typeface="Cambria Math" panose="02040503050406030204" pitchFamily="18" charset="0"/>
                          <a:sym typeface="Symbol"/>
                        </a:rPr>
                        <m:t>=</m:t>
                      </m:r>
                      <m:r>
                        <a:rPr lang="en-US" altLang="zh-CN" sz="2400" b="1" i="1" kern="0" smtClean="0">
                          <a:solidFill>
                            <a:srgbClr val="C00000"/>
                          </a:solidFill>
                          <a:latin typeface="Cambria Math" panose="02040503050406030204" pitchFamily="18" charset="0"/>
                          <a:sym typeface="Symbol"/>
                        </a:rPr>
                        <m:t>𝒔</m:t>
                      </m:r>
                      <m:acc>
                        <m:accPr>
                          <m:chr m:val="̅"/>
                          <m:ctrlPr>
                            <a:rPr lang="en-US" altLang="zh-CN" sz="2400" b="1" i="1" kern="0" smtClean="0">
                              <a:solidFill>
                                <a:srgbClr val="C00000"/>
                              </a:solidFill>
                              <a:latin typeface="Cambria Math" panose="02040503050406030204" pitchFamily="18" charset="0"/>
                              <a:sym typeface="Symbol"/>
                            </a:rPr>
                          </m:ctrlPr>
                        </m:accPr>
                        <m:e>
                          <m:r>
                            <a:rPr lang="en-US" altLang="zh-CN" sz="2400" b="1" i="1" kern="0" smtClean="0">
                              <a:solidFill>
                                <a:srgbClr val="C00000"/>
                              </a:solidFill>
                              <a:latin typeface="Cambria Math" panose="02040503050406030204" pitchFamily="18" charset="0"/>
                              <a:sym typeface="Symbol"/>
                            </a:rPr>
                            <m:t>𝒔</m:t>
                          </m:r>
                        </m:e>
                      </m:acc>
                    </m:oMath>
                  </m:oMathPara>
                </a14:m>
                <a:endParaRPr lang="zh-CN" altLang="en-US" sz="2400" b="1" kern="0" dirty="0">
                  <a:solidFill>
                    <a:srgbClr val="C00000"/>
                  </a:solidFill>
                </a:endParaRPr>
              </a:p>
            </p:txBody>
          </p:sp>
        </mc:Choice>
        <mc:Fallback>
          <p:sp>
            <p:nvSpPr>
              <p:cNvPr id="2" name="TextBox 1"/>
              <p:cNvSpPr txBox="1">
                <a:spLocks noRot="1" noChangeAspect="1" noMove="1" noResize="1" noEditPoints="1" noAdjustHandles="1" noChangeArrowheads="1" noChangeShapeType="1" noTextEdit="1"/>
              </p:cNvSpPr>
              <p:nvPr/>
            </p:nvSpPr>
            <p:spPr>
              <a:xfrm>
                <a:off x="7576360" y="3868128"/>
                <a:ext cx="2962606" cy="1255344"/>
              </a:xfrm>
              <a:prstGeom prst="rect">
                <a:avLst/>
              </a:prstGeom>
              <a:blipFill>
                <a:blip r:embed="rId2"/>
                <a:stretch>
                  <a:fillRect b="-7317"/>
                </a:stretch>
              </a:blipFill>
            </p:spPr>
            <p:txBody>
              <a:bodyPr/>
              <a:lstStyle/>
              <a:p>
                <a:r>
                  <a:rPr lang="zh-CN" altLang="en-US">
                    <a:noFill/>
                  </a:rPr>
                  <a:t> </a:t>
                </a:r>
              </a:p>
            </p:txBody>
          </p:sp>
        </mc:Fallback>
      </mc:AlternateContent>
      <p:sp>
        <p:nvSpPr>
          <p:cNvPr id="3" name="灯片编号占位符 2"/>
          <p:cNvSpPr>
            <a:spLocks noGrp="1"/>
          </p:cNvSpPr>
          <p:nvPr>
            <p:ph type="sldNum" sz="quarter" idx="12"/>
          </p:nvPr>
        </p:nvSpPr>
        <p:spPr/>
        <p:txBody>
          <a:bodyPr/>
          <a:lstStyle/>
          <a:p>
            <a:pPr>
              <a:defRPr/>
            </a:pPr>
            <a:fld id="{676347A9-F6ED-4B7C-92C3-88E13594254D}" type="slidenum">
              <a:rPr lang="zh-CN" altLang="en-GB" smtClean="0">
                <a:solidFill>
                  <a:srgbClr val="000000"/>
                </a:solidFill>
              </a:rPr>
              <a:pPr>
                <a:defRPr/>
              </a:pPr>
              <a:t>47</a:t>
            </a:fld>
            <a:endParaRPr lang="en-GB" altLang="zh-CN">
              <a:solidFill>
                <a:srgbClr val="000000"/>
              </a:solidFill>
            </a:endParaRPr>
          </a:p>
        </p:txBody>
      </p:sp>
    </p:spTree>
    <p:extLst>
      <p:ext uri="{BB962C8B-B14F-4D97-AF65-F5344CB8AC3E}">
        <p14:creationId xmlns:p14="http://schemas.microsoft.com/office/powerpoint/2010/main" val="3665059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文本框 2"/>
              <p:cNvSpPr txBox="1"/>
              <p:nvPr/>
            </p:nvSpPr>
            <p:spPr>
              <a:xfrm>
                <a:off x="1415480" y="332657"/>
                <a:ext cx="9073009" cy="2096536"/>
              </a:xfrm>
              <a:prstGeom prst="rect">
                <a:avLst/>
              </a:prstGeom>
              <a:noFill/>
            </p:spPr>
            <p:txBody>
              <a:bodyPr wrap="square" rtlCol="0">
                <a:spAutoFit/>
              </a:bodyPr>
              <a:lstStyle/>
              <a:p>
                <a:r>
                  <a:rPr lang="en-US" altLang="zh-CN" sz="2400" dirty="0">
                    <a:solidFill>
                      <a:srgbClr val="0000CC"/>
                    </a:solidFill>
                  </a:rPr>
                  <a:t>Typical </a:t>
                </a:r>
                <a:r>
                  <a:rPr lang="en-US" altLang="zh-CN" sz="2400" dirty="0" err="1">
                    <a:solidFill>
                      <a:srgbClr val="0000CC"/>
                    </a:solidFill>
                  </a:rPr>
                  <a:t>wavefunction</a:t>
                </a:r>
                <a:r>
                  <a:rPr lang="en-US" altLang="zh-CN" sz="2400" dirty="0">
                    <a:solidFill>
                      <a:srgbClr val="0000CC"/>
                    </a:solidFill>
                  </a:rPr>
                  <a:t> for (</a:t>
                </a:r>
                <a14:m>
                  <m:oMath xmlns:m="http://schemas.openxmlformats.org/officeDocument/2006/math">
                    <m:r>
                      <a:rPr lang="en-US" altLang="zh-CN" sz="2400" i="1" dirty="0" smtClean="0">
                        <a:solidFill>
                          <a:srgbClr val="0000CC"/>
                        </a:solidFill>
                        <a:latin typeface="Cambria Math" panose="02040503050406030204" pitchFamily="18" charset="0"/>
                      </a:rPr>
                      <m:t>𝑞</m:t>
                    </m:r>
                    <m:acc>
                      <m:accPr>
                        <m:chr m:val="̅"/>
                        <m:ctrlPr>
                          <a:rPr lang="en-US" altLang="zh-CN" sz="2400" b="0" i="1" dirty="0" smtClean="0">
                            <a:solidFill>
                              <a:srgbClr val="0000CC"/>
                            </a:solidFill>
                            <a:latin typeface="Cambria Math" panose="02040503050406030204" pitchFamily="18" charset="0"/>
                            <a:sym typeface="Symbol" panose="05050102010706020507" pitchFamily="18" charset="2"/>
                          </a:rPr>
                        </m:ctrlPr>
                      </m:accPr>
                      <m:e>
                        <m:r>
                          <a:rPr lang="en-US" altLang="zh-CN" sz="2400" i="1" dirty="0" err="1">
                            <a:solidFill>
                              <a:srgbClr val="0000CC"/>
                            </a:solidFill>
                            <a:latin typeface="Cambria Math" panose="02040503050406030204" pitchFamily="18" charset="0"/>
                            <a:sym typeface="Symbol" panose="05050102010706020507" pitchFamily="18" charset="2"/>
                          </a:rPr>
                          <m:t>𝑞</m:t>
                        </m:r>
                      </m:e>
                    </m:acc>
                  </m:oMath>
                </a14:m>
                <a:r>
                  <a:rPr lang="en-US" altLang="zh-CN" sz="2400" dirty="0">
                    <a:solidFill>
                      <a:srgbClr val="0000CC"/>
                    </a:solidFill>
                    <a:sym typeface="Symbol" panose="05050102010706020507" pitchFamily="18" charset="2"/>
                  </a:rPr>
                  <a:t>) with fixed total angular momentum </a:t>
                </a:r>
                <a14:m>
                  <m:oMath xmlns:m="http://schemas.openxmlformats.org/officeDocument/2006/math">
                    <m:r>
                      <a:rPr lang="en-US" altLang="zh-CN" sz="2400" i="1" dirty="0" smtClean="0">
                        <a:solidFill>
                          <a:srgbClr val="0000CC"/>
                        </a:solidFill>
                        <a:latin typeface="Cambria Math" panose="02040503050406030204" pitchFamily="18" charset="0"/>
                        <a:sym typeface="Symbol" panose="05050102010706020507" pitchFamily="18" charset="2"/>
                      </a:rPr>
                      <m:t>𝐽</m:t>
                    </m:r>
                  </m:oMath>
                </a14:m>
                <a:r>
                  <a:rPr lang="en-US" altLang="zh-CN" sz="2400" dirty="0">
                    <a:solidFill>
                      <a:srgbClr val="0000CC"/>
                    </a:solidFill>
                    <a:sym typeface="Symbol" panose="05050102010706020507" pitchFamily="18" charset="2"/>
                  </a:rPr>
                  <a:t> can be written as</a:t>
                </a:r>
              </a:p>
              <a:p>
                <a:endParaRPr lang="en-US" altLang="zh-CN" sz="2400" dirty="0">
                  <a:solidFill>
                    <a:srgbClr val="0000CC"/>
                  </a:solidFill>
                  <a:sym typeface="Symbol" panose="05050102010706020507" pitchFamily="18" charset="2"/>
                </a:endParaRPr>
              </a:p>
              <a:p>
                <a14:m>
                  <m:oMathPara xmlns:m="http://schemas.openxmlformats.org/officeDocument/2006/math">
                    <m:oMathParaPr>
                      <m:jc m:val="centerGroup"/>
                    </m:oMathParaPr>
                    <m:oMath xmlns:m="http://schemas.openxmlformats.org/officeDocument/2006/math">
                      <m:sSub>
                        <m:sSubPr>
                          <m:ctrlPr>
                            <a:rPr lang="en-US" altLang="zh-CN" sz="2400" b="0" i="1" smtClean="0">
                              <a:solidFill>
                                <a:srgbClr val="0000CC"/>
                              </a:solidFill>
                              <a:latin typeface="Cambria Math" panose="02040503050406030204" pitchFamily="18" charset="0"/>
                            </a:rPr>
                          </m:ctrlPr>
                        </m:sSubPr>
                        <m:e>
                          <m:r>
                            <a:rPr lang="en-US" altLang="zh-CN" sz="2400" b="0" i="1" smtClean="0">
                              <a:solidFill>
                                <a:srgbClr val="0000CC"/>
                              </a:solidFill>
                              <a:latin typeface="Cambria Math" panose="02040503050406030204" pitchFamily="18" charset="0"/>
                            </a:rPr>
                            <m:t>𝜓</m:t>
                          </m:r>
                        </m:e>
                        <m:sub>
                          <m:r>
                            <a:rPr lang="en-US" altLang="zh-CN" sz="2400" b="0" i="1" smtClean="0">
                              <a:solidFill>
                                <a:srgbClr val="0000CC"/>
                              </a:solidFill>
                              <a:latin typeface="Cambria Math" panose="02040503050406030204" pitchFamily="18" charset="0"/>
                            </a:rPr>
                            <m:t>𝑁𝐽𝑀</m:t>
                          </m:r>
                        </m:sub>
                      </m:sSub>
                      <m:d>
                        <m:dPr>
                          <m:ctrlPr>
                            <a:rPr lang="en-US" altLang="zh-CN" sz="2400" b="0" i="1" smtClean="0">
                              <a:solidFill>
                                <a:srgbClr val="0000CC"/>
                              </a:solidFill>
                              <a:latin typeface="Cambria Math" panose="02040503050406030204" pitchFamily="18" charset="0"/>
                            </a:rPr>
                          </m:ctrlPr>
                        </m:dPr>
                        <m:e>
                          <m:acc>
                            <m:accPr>
                              <m:chr m:val="⃗"/>
                              <m:ctrlPr>
                                <a:rPr lang="en-US" altLang="zh-CN" sz="2400" b="0" i="1" smtClean="0">
                                  <a:solidFill>
                                    <a:srgbClr val="0000CC"/>
                                  </a:solidFill>
                                  <a:latin typeface="Cambria Math" panose="02040503050406030204" pitchFamily="18" charset="0"/>
                                </a:rPr>
                              </m:ctrlPr>
                            </m:accPr>
                            <m:e>
                              <m:r>
                                <a:rPr lang="en-US" altLang="zh-CN" sz="2400" b="0" i="1" smtClean="0">
                                  <a:solidFill>
                                    <a:srgbClr val="0000CC"/>
                                  </a:solidFill>
                                  <a:latin typeface="Cambria Math" panose="02040503050406030204" pitchFamily="18" charset="0"/>
                                </a:rPr>
                                <m:t>𝑟</m:t>
                              </m:r>
                            </m:e>
                          </m:acc>
                        </m:e>
                      </m:d>
                      <m:r>
                        <a:rPr lang="en-US" altLang="zh-CN" sz="2400" b="0" i="1" smtClean="0">
                          <a:solidFill>
                            <a:srgbClr val="0000CC"/>
                          </a:solidFill>
                          <a:latin typeface="Cambria Math" panose="02040503050406030204" pitchFamily="18" charset="0"/>
                        </a:rPr>
                        <m:t>=</m:t>
                      </m:r>
                      <m:sSub>
                        <m:sSubPr>
                          <m:ctrlPr>
                            <a:rPr lang="en-US" altLang="zh-CN" sz="2400" b="0" i="1" smtClean="0">
                              <a:solidFill>
                                <a:srgbClr val="0000CC"/>
                              </a:solidFill>
                              <a:latin typeface="Cambria Math" panose="02040503050406030204" pitchFamily="18" charset="0"/>
                            </a:rPr>
                          </m:ctrlPr>
                        </m:sSubPr>
                        <m:e>
                          <m:r>
                            <a:rPr lang="zh-CN" altLang="en-US" sz="2400" b="0" i="1" smtClean="0">
                              <a:solidFill>
                                <a:srgbClr val="0000CC"/>
                              </a:solidFill>
                              <a:latin typeface="Cambria Math" panose="02040503050406030204" pitchFamily="18" charset="0"/>
                            </a:rPr>
                            <m:t>𝜑</m:t>
                          </m:r>
                        </m:e>
                        <m:sub>
                          <m:r>
                            <a:rPr lang="en-US" altLang="zh-CN" sz="2400" b="0" i="1" smtClean="0">
                              <a:solidFill>
                                <a:srgbClr val="0000CC"/>
                              </a:solidFill>
                              <a:latin typeface="Cambria Math" panose="02040503050406030204" pitchFamily="18" charset="0"/>
                            </a:rPr>
                            <m:t>𝑐</m:t>
                          </m:r>
                        </m:sub>
                      </m:sSub>
                      <m:sSub>
                        <m:sSubPr>
                          <m:ctrlPr>
                            <a:rPr lang="en-US" altLang="zh-CN" sz="2400" b="0" i="1" smtClean="0">
                              <a:solidFill>
                                <a:srgbClr val="0000CC"/>
                              </a:solidFill>
                              <a:latin typeface="Cambria Math" panose="02040503050406030204" pitchFamily="18" charset="0"/>
                            </a:rPr>
                          </m:ctrlPr>
                        </m:sSubPr>
                        <m:e>
                          <m:r>
                            <a:rPr lang="zh-CN" altLang="en-US" sz="2400" b="0" i="1" smtClean="0">
                              <a:solidFill>
                                <a:srgbClr val="0000CC"/>
                              </a:solidFill>
                              <a:latin typeface="Cambria Math" panose="02040503050406030204" pitchFamily="18" charset="0"/>
                            </a:rPr>
                            <m:t>𝜑</m:t>
                          </m:r>
                        </m:e>
                        <m:sub>
                          <m:r>
                            <a:rPr lang="en-US" altLang="zh-CN" sz="2400" b="0" i="1" smtClean="0">
                              <a:solidFill>
                                <a:srgbClr val="0000CC"/>
                              </a:solidFill>
                              <a:latin typeface="Cambria Math" panose="02040503050406030204" pitchFamily="18" charset="0"/>
                            </a:rPr>
                            <m:t>𝐹</m:t>
                          </m:r>
                        </m:sub>
                      </m:sSub>
                      <m:nary>
                        <m:naryPr>
                          <m:chr m:val="∑"/>
                          <m:supHide m:val="on"/>
                          <m:ctrlPr>
                            <a:rPr lang="en-US" altLang="zh-CN" sz="2400" b="0" i="1" smtClean="0">
                              <a:solidFill>
                                <a:srgbClr val="0000CC"/>
                              </a:solidFill>
                              <a:latin typeface="Cambria Math" panose="02040503050406030204" pitchFamily="18" charset="0"/>
                            </a:rPr>
                          </m:ctrlPr>
                        </m:naryPr>
                        <m:sub>
                          <m:r>
                            <a:rPr lang="en-US" altLang="zh-CN" sz="2400" b="0" i="1" smtClean="0">
                              <a:solidFill>
                                <a:srgbClr val="0000CC"/>
                              </a:solidFill>
                              <a:latin typeface="Cambria Math" panose="02040503050406030204" pitchFamily="18" charset="0"/>
                            </a:rPr>
                            <m:t>𝑚</m:t>
                          </m:r>
                        </m:sub>
                        <m:sup/>
                        <m:e>
                          <m:d>
                            <m:dPr>
                              <m:begChr m:val="〈"/>
                              <m:endChr m:val="〉"/>
                              <m:ctrlPr>
                                <a:rPr lang="en-US" altLang="zh-CN" sz="2400" b="0" i="1" smtClean="0">
                                  <a:solidFill>
                                    <a:srgbClr val="0000CC"/>
                                  </a:solidFill>
                                  <a:latin typeface="Cambria Math" panose="02040503050406030204" pitchFamily="18" charset="0"/>
                                </a:rPr>
                              </m:ctrlPr>
                            </m:dPr>
                            <m:e>
                              <m:r>
                                <a:rPr lang="en-US" altLang="zh-CN" sz="2400" b="0" i="1" smtClean="0">
                                  <a:solidFill>
                                    <a:srgbClr val="0000CC"/>
                                  </a:solidFill>
                                  <a:latin typeface="Cambria Math" panose="02040503050406030204" pitchFamily="18" charset="0"/>
                                </a:rPr>
                                <m:t>𝐿</m:t>
                              </m:r>
                              <m:d>
                                <m:dPr>
                                  <m:ctrlPr>
                                    <a:rPr lang="en-US" altLang="zh-CN" sz="2400" b="0" i="1" smtClean="0">
                                      <a:solidFill>
                                        <a:srgbClr val="0000CC"/>
                                      </a:solidFill>
                                      <a:latin typeface="Cambria Math" panose="02040503050406030204" pitchFamily="18" charset="0"/>
                                    </a:rPr>
                                  </m:ctrlPr>
                                </m:dPr>
                                <m:e>
                                  <m:r>
                                    <a:rPr lang="en-US" altLang="zh-CN" sz="2400" b="0" i="1" smtClean="0">
                                      <a:solidFill>
                                        <a:srgbClr val="0000CC"/>
                                      </a:solidFill>
                                      <a:latin typeface="Cambria Math" panose="02040503050406030204" pitchFamily="18" charset="0"/>
                                    </a:rPr>
                                    <m:t>𝑀</m:t>
                                  </m:r>
                                  <m:r>
                                    <a:rPr lang="en-US" altLang="zh-CN" sz="2400" b="0" i="1" smtClean="0">
                                      <a:solidFill>
                                        <a:srgbClr val="0000CC"/>
                                      </a:solidFill>
                                      <a:latin typeface="Cambria Math" panose="02040503050406030204" pitchFamily="18" charset="0"/>
                                    </a:rPr>
                                    <m:t>−</m:t>
                                  </m:r>
                                  <m:r>
                                    <a:rPr lang="en-US" altLang="zh-CN" sz="2400" b="0" i="1" smtClean="0">
                                      <a:solidFill>
                                        <a:srgbClr val="0000CC"/>
                                      </a:solidFill>
                                      <a:latin typeface="Cambria Math" panose="02040503050406030204" pitchFamily="18" charset="0"/>
                                    </a:rPr>
                                    <m:t>𝑚</m:t>
                                  </m:r>
                                </m:e>
                              </m:d>
                              <m:r>
                                <a:rPr lang="en-US" altLang="zh-CN" sz="2400" b="0" i="1" smtClean="0">
                                  <a:solidFill>
                                    <a:srgbClr val="0000CC"/>
                                  </a:solidFill>
                                  <a:latin typeface="Cambria Math" panose="02040503050406030204" pitchFamily="18" charset="0"/>
                                </a:rPr>
                                <m:t>,</m:t>
                              </m:r>
                              <m:r>
                                <a:rPr lang="en-US" altLang="zh-CN" sz="2400" b="0" i="1" smtClean="0">
                                  <a:solidFill>
                                    <a:srgbClr val="0000CC"/>
                                  </a:solidFill>
                                  <a:latin typeface="Cambria Math" panose="02040503050406030204" pitchFamily="18" charset="0"/>
                                </a:rPr>
                                <m:t>𝑆𝑚</m:t>
                              </m:r>
                            </m:e>
                            <m:e>
                              <m:r>
                                <a:rPr lang="en-US" altLang="zh-CN" sz="2400" b="0" i="1" smtClean="0">
                                  <a:solidFill>
                                    <a:srgbClr val="0000CC"/>
                                  </a:solidFill>
                                  <a:latin typeface="Cambria Math" panose="02040503050406030204" pitchFamily="18" charset="0"/>
                                </a:rPr>
                                <m:t>𝐽𝑀</m:t>
                              </m:r>
                            </m:e>
                          </m:d>
                          <m:sSub>
                            <m:sSubPr>
                              <m:ctrlPr>
                                <a:rPr lang="en-US" altLang="zh-CN" sz="2400" b="0" i="1" smtClean="0">
                                  <a:solidFill>
                                    <a:srgbClr val="0000CC"/>
                                  </a:solidFill>
                                  <a:latin typeface="Cambria Math" panose="02040503050406030204" pitchFamily="18" charset="0"/>
                                </a:rPr>
                              </m:ctrlPr>
                            </m:sSubPr>
                            <m:e>
                              <m:r>
                                <a:rPr lang="en-US" altLang="zh-CN" sz="2400" b="0" i="1" smtClean="0">
                                  <a:solidFill>
                                    <a:srgbClr val="0000CC"/>
                                  </a:solidFill>
                                  <a:latin typeface="Cambria Math" panose="02040503050406030204" pitchFamily="18" charset="0"/>
                                </a:rPr>
                                <m:t>𝜒</m:t>
                              </m:r>
                            </m:e>
                            <m:sub>
                              <m:r>
                                <a:rPr lang="en-US" altLang="zh-CN" sz="2400" b="0" i="1" smtClean="0">
                                  <a:solidFill>
                                    <a:srgbClr val="0000CC"/>
                                  </a:solidFill>
                                  <a:latin typeface="Cambria Math" panose="02040503050406030204" pitchFamily="18" charset="0"/>
                                </a:rPr>
                                <m:t>𝑆𝑚</m:t>
                              </m:r>
                            </m:sub>
                          </m:sSub>
                          <m:sSub>
                            <m:sSubPr>
                              <m:ctrlPr>
                                <a:rPr lang="en-US" altLang="zh-CN" sz="2400" b="0" i="1" smtClean="0">
                                  <a:solidFill>
                                    <a:srgbClr val="0000CC"/>
                                  </a:solidFill>
                                  <a:latin typeface="Cambria Math" panose="02040503050406030204" pitchFamily="18" charset="0"/>
                                </a:rPr>
                              </m:ctrlPr>
                            </m:sSubPr>
                            <m:e>
                              <m:r>
                                <a:rPr lang="en-US" altLang="zh-CN" sz="2400" b="0" i="1" smtClean="0">
                                  <a:solidFill>
                                    <a:srgbClr val="0000CC"/>
                                  </a:solidFill>
                                  <a:latin typeface="Cambria Math" panose="02040503050406030204" pitchFamily="18" charset="0"/>
                                </a:rPr>
                                <m:t>𝜓</m:t>
                              </m:r>
                            </m:e>
                            <m:sub>
                              <m:r>
                                <a:rPr lang="en-US" altLang="zh-CN" sz="2400" b="0" i="1" smtClean="0">
                                  <a:solidFill>
                                    <a:srgbClr val="0000CC"/>
                                  </a:solidFill>
                                  <a:latin typeface="Cambria Math" panose="02040503050406030204" pitchFamily="18" charset="0"/>
                                </a:rPr>
                                <m:t>𝑁𝐿</m:t>
                              </m:r>
                              <m:d>
                                <m:dPr>
                                  <m:ctrlPr>
                                    <a:rPr lang="en-US" altLang="zh-CN" sz="2400" b="0" i="1" smtClean="0">
                                      <a:solidFill>
                                        <a:srgbClr val="0000CC"/>
                                      </a:solidFill>
                                      <a:latin typeface="Cambria Math" panose="02040503050406030204" pitchFamily="18" charset="0"/>
                                    </a:rPr>
                                  </m:ctrlPr>
                                </m:dPr>
                                <m:e>
                                  <m:r>
                                    <a:rPr lang="en-US" altLang="zh-CN" sz="2400" b="0" i="1" smtClean="0">
                                      <a:solidFill>
                                        <a:srgbClr val="0000CC"/>
                                      </a:solidFill>
                                      <a:latin typeface="Cambria Math" panose="02040503050406030204" pitchFamily="18" charset="0"/>
                                    </a:rPr>
                                    <m:t>𝑀</m:t>
                                  </m:r>
                                  <m:r>
                                    <a:rPr lang="en-US" altLang="zh-CN" sz="2400" b="0" i="1" smtClean="0">
                                      <a:solidFill>
                                        <a:srgbClr val="0000CC"/>
                                      </a:solidFill>
                                      <a:latin typeface="Cambria Math" panose="02040503050406030204" pitchFamily="18" charset="0"/>
                                    </a:rPr>
                                    <m:t>−</m:t>
                                  </m:r>
                                  <m:r>
                                    <a:rPr lang="en-US" altLang="zh-CN" sz="2400" b="0" i="1" smtClean="0">
                                      <a:solidFill>
                                        <a:srgbClr val="0000CC"/>
                                      </a:solidFill>
                                      <a:latin typeface="Cambria Math" panose="02040503050406030204" pitchFamily="18" charset="0"/>
                                    </a:rPr>
                                    <m:t>𝑚</m:t>
                                  </m:r>
                                </m:e>
                              </m:d>
                            </m:sub>
                          </m:sSub>
                          <m:r>
                            <a:rPr lang="en-US" altLang="zh-CN" sz="2400" b="0" i="1" smtClean="0">
                              <a:solidFill>
                                <a:srgbClr val="0000CC"/>
                              </a:solidFill>
                              <a:latin typeface="Cambria Math" panose="02040503050406030204" pitchFamily="18" charset="0"/>
                            </a:rPr>
                            <m:t>(</m:t>
                          </m:r>
                          <m:acc>
                            <m:accPr>
                              <m:chr m:val="⃗"/>
                              <m:ctrlPr>
                                <a:rPr lang="en-US" altLang="zh-CN" sz="2400" b="0" i="1" smtClean="0">
                                  <a:solidFill>
                                    <a:srgbClr val="0000CC"/>
                                  </a:solidFill>
                                  <a:latin typeface="Cambria Math" panose="02040503050406030204" pitchFamily="18" charset="0"/>
                                </a:rPr>
                              </m:ctrlPr>
                            </m:accPr>
                            <m:e>
                              <m:r>
                                <a:rPr lang="en-US" altLang="zh-CN" sz="2400" b="0" i="1" smtClean="0">
                                  <a:solidFill>
                                    <a:srgbClr val="0000CC"/>
                                  </a:solidFill>
                                  <a:latin typeface="Cambria Math" panose="02040503050406030204" pitchFamily="18" charset="0"/>
                                </a:rPr>
                                <m:t>𝑟</m:t>
                              </m:r>
                            </m:e>
                          </m:acc>
                          <m:r>
                            <a:rPr lang="en-US" altLang="zh-CN" sz="2400" b="0" i="1" smtClean="0">
                              <a:solidFill>
                                <a:srgbClr val="0000CC"/>
                              </a:solidFill>
                              <a:latin typeface="Cambria Math" panose="02040503050406030204" pitchFamily="18" charset="0"/>
                            </a:rPr>
                            <m:t>)</m:t>
                          </m:r>
                        </m:e>
                      </m:nary>
                    </m:oMath>
                  </m:oMathPara>
                </a14:m>
                <a:endParaRPr lang="zh-CN" altLang="en-US" sz="2400" dirty="0">
                  <a:solidFill>
                    <a:srgbClr val="0000CC"/>
                  </a:solidFill>
                </a:endParaRPr>
              </a:p>
            </p:txBody>
          </p:sp>
        </mc:Choice>
        <mc:Fallback>
          <p:sp>
            <p:nvSpPr>
              <p:cNvPr id="3" name="文本框 2"/>
              <p:cNvSpPr txBox="1">
                <a:spLocks noRot="1" noChangeAspect="1" noMove="1" noResize="1" noEditPoints="1" noAdjustHandles="1" noChangeArrowheads="1" noChangeShapeType="1" noTextEdit="1"/>
              </p:cNvSpPr>
              <p:nvPr/>
            </p:nvSpPr>
            <p:spPr>
              <a:xfrm>
                <a:off x="1415480" y="332657"/>
                <a:ext cx="9073009" cy="2096536"/>
              </a:xfrm>
              <a:prstGeom prst="rect">
                <a:avLst/>
              </a:prstGeom>
              <a:blipFill>
                <a:blip r:embed="rId2"/>
                <a:stretch>
                  <a:fillRect l="-1007" t="-204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5" name="文本框 4"/>
              <p:cNvSpPr txBox="1"/>
              <p:nvPr/>
            </p:nvSpPr>
            <p:spPr>
              <a:xfrm>
                <a:off x="1415481" y="2492896"/>
                <a:ext cx="8928598" cy="830997"/>
              </a:xfrm>
              <a:prstGeom prst="rect">
                <a:avLst/>
              </a:prstGeom>
              <a:noFill/>
            </p:spPr>
            <p:txBody>
              <a:bodyPr wrap="square" rtlCol="0">
                <a:spAutoFit/>
              </a:bodyPr>
              <a:lstStyle/>
              <a:p>
                <a:r>
                  <a:rPr lang="en-US" altLang="zh-CN" sz="2400" dirty="0">
                    <a:solidFill>
                      <a:srgbClr val="0000CC"/>
                    </a:solidFill>
                  </a:rPr>
                  <a:t>where </a:t>
                </a:r>
                <a14:m>
                  <m:oMath xmlns:m="http://schemas.openxmlformats.org/officeDocument/2006/math">
                    <m:r>
                      <a:rPr lang="en-US" altLang="zh-CN" sz="2400" i="1" dirty="0" smtClean="0">
                        <a:solidFill>
                          <a:srgbClr val="0000CC"/>
                        </a:solidFill>
                        <a:latin typeface="Cambria Math" panose="02040503050406030204" pitchFamily="18" charset="0"/>
                      </a:rPr>
                      <m:t>𝑁</m:t>
                    </m:r>
                  </m:oMath>
                </a14:m>
                <a:r>
                  <a:rPr lang="en-US" altLang="zh-CN" sz="2400" dirty="0">
                    <a:solidFill>
                      <a:srgbClr val="0000CC"/>
                    </a:solidFill>
                  </a:rPr>
                  <a:t> is the main quantum number, </a:t>
                </a:r>
                <a14:m>
                  <m:oMath xmlns:m="http://schemas.openxmlformats.org/officeDocument/2006/math">
                    <m:r>
                      <a:rPr lang="en-US" altLang="zh-CN" sz="2400" i="1" dirty="0" smtClean="0">
                        <a:solidFill>
                          <a:srgbClr val="0000CC"/>
                        </a:solidFill>
                        <a:latin typeface="Cambria Math" panose="02040503050406030204" pitchFamily="18" charset="0"/>
                      </a:rPr>
                      <m:t>𝑆</m:t>
                    </m:r>
                  </m:oMath>
                </a14:m>
                <a:r>
                  <a:rPr lang="en-US" altLang="zh-CN" sz="2400" dirty="0">
                    <a:solidFill>
                      <a:srgbClr val="0000CC"/>
                    </a:solidFill>
                  </a:rPr>
                  <a:t> and </a:t>
                </a:r>
                <a14:m>
                  <m:oMath xmlns:m="http://schemas.openxmlformats.org/officeDocument/2006/math">
                    <m:r>
                      <a:rPr lang="en-US" altLang="zh-CN" sz="2400" i="1" dirty="0" smtClean="0">
                        <a:solidFill>
                          <a:srgbClr val="0000CC"/>
                        </a:solidFill>
                        <a:latin typeface="Cambria Math" panose="02040503050406030204" pitchFamily="18" charset="0"/>
                      </a:rPr>
                      <m:t>𝐿</m:t>
                    </m:r>
                  </m:oMath>
                </a14:m>
                <a:r>
                  <a:rPr lang="en-US" altLang="zh-CN" sz="2400" dirty="0">
                    <a:solidFill>
                      <a:srgbClr val="0000CC"/>
                    </a:solidFill>
                  </a:rPr>
                  <a:t> are the total spin and relative orbital angular momentum, respectively. </a:t>
                </a:r>
                <a:endParaRPr lang="zh-CN" altLang="en-US" sz="2400" dirty="0">
                  <a:solidFill>
                    <a:srgbClr val="0000CC"/>
                  </a:solidFill>
                </a:endParaRPr>
              </a:p>
            </p:txBody>
          </p:sp>
        </mc:Choice>
        <mc:Fallback>
          <p:sp>
            <p:nvSpPr>
              <p:cNvPr id="5" name="文本框 4"/>
              <p:cNvSpPr txBox="1">
                <a:spLocks noRot="1" noChangeAspect="1" noMove="1" noResize="1" noEditPoints="1" noAdjustHandles="1" noChangeArrowheads="1" noChangeShapeType="1" noTextEdit="1"/>
              </p:cNvSpPr>
              <p:nvPr/>
            </p:nvSpPr>
            <p:spPr>
              <a:xfrm>
                <a:off x="1415481" y="2492896"/>
                <a:ext cx="8928598" cy="830997"/>
              </a:xfrm>
              <a:prstGeom prst="rect">
                <a:avLst/>
              </a:prstGeom>
              <a:blipFill>
                <a:blip r:embed="rId3"/>
                <a:stretch>
                  <a:fillRect l="-1024" t="-5147" r="-614" b="-1691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TextBox 18"/>
              <p:cNvSpPr txBox="1"/>
              <p:nvPr/>
            </p:nvSpPr>
            <p:spPr>
              <a:xfrm>
                <a:off x="1415480" y="3573016"/>
                <a:ext cx="8928599" cy="830997"/>
              </a:xfrm>
              <a:prstGeom prst="rect">
                <a:avLst/>
              </a:prstGeom>
              <a:noFill/>
            </p:spPr>
            <p:txBody>
              <a:bodyPr wrap="square" rtlCol="0">
                <a:spAutoFit/>
              </a:bodyPr>
              <a:lstStyle/>
              <a:p>
                <a:pPr>
                  <a:defRPr/>
                </a:pPr>
                <a:r>
                  <a:rPr lang="en-US" altLang="zh-CN" sz="2400" kern="0" dirty="0">
                    <a:solidFill>
                      <a:srgbClr val="0000CC"/>
                    </a:solidFill>
                  </a:rPr>
                  <a:t>The overall </a:t>
                </a:r>
                <a:r>
                  <a:rPr lang="en-US" altLang="zh-CN" sz="2400" kern="0" dirty="0" err="1">
                    <a:solidFill>
                      <a:srgbClr val="0000CC"/>
                    </a:solidFill>
                  </a:rPr>
                  <a:t>wavefunctions</a:t>
                </a:r>
                <a:r>
                  <a:rPr lang="en-US" altLang="zh-CN" sz="2400" kern="0" dirty="0">
                    <a:solidFill>
                      <a:srgbClr val="0000CC"/>
                    </a:solidFill>
                  </a:rPr>
                  <a:t> for </a:t>
                </a:r>
                <a14:m>
                  <m:oMath xmlns:m="http://schemas.openxmlformats.org/officeDocument/2006/math">
                    <m:r>
                      <a:rPr lang="en-US" altLang="zh-CN" sz="2400" i="1" kern="0" dirty="0" smtClean="0">
                        <a:solidFill>
                          <a:srgbClr val="0000CC"/>
                        </a:solidFill>
                        <a:latin typeface="Cambria Math" panose="02040503050406030204" pitchFamily="18" charset="0"/>
                      </a:rPr>
                      <m:t>𝑞</m:t>
                    </m:r>
                    <m:acc>
                      <m:accPr>
                        <m:chr m:val="̅"/>
                        <m:ctrlPr>
                          <a:rPr lang="en-US" altLang="zh-CN" sz="2400" b="0" i="1" kern="0" dirty="0" smtClean="0">
                            <a:solidFill>
                              <a:srgbClr val="0000CC"/>
                            </a:solidFill>
                            <a:latin typeface="Cambria Math" panose="02040503050406030204" pitchFamily="18" charset="0"/>
                            <a:sym typeface="Symbol"/>
                          </a:rPr>
                        </m:ctrlPr>
                      </m:accPr>
                      <m:e>
                        <m:r>
                          <a:rPr lang="en-US" altLang="zh-CN" sz="2400" i="1" kern="0" dirty="0" err="1">
                            <a:solidFill>
                              <a:srgbClr val="0000CC"/>
                            </a:solidFill>
                            <a:latin typeface="Cambria Math" panose="02040503050406030204" pitchFamily="18" charset="0"/>
                            <a:sym typeface="Symbol"/>
                          </a:rPr>
                          <m:t>𝑞</m:t>
                        </m:r>
                      </m:e>
                    </m:acc>
                  </m:oMath>
                </a14:m>
                <a:r>
                  <a:rPr lang="en-US" altLang="zh-CN" sz="2400" kern="0" dirty="0">
                    <a:solidFill>
                      <a:srgbClr val="0000CC"/>
                    </a:solidFill>
                    <a:sym typeface="Symbol"/>
                  </a:rPr>
                  <a:t> (</a:t>
                </a:r>
                <a:r>
                  <a:rPr lang="en-US" altLang="zh-CN" sz="2400" kern="0" dirty="0">
                    <a:solidFill>
                      <a:srgbClr val="FF0000"/>
                    </a:solidFill>
                    <a:sym typeface="Symbol"/>
                  </a:rPr>
                  <a:t>spin, flavor, spatial, and color</a:t>
                </a:r>
                <a:r>
                  <a:rPr lang="en-US" altLang="zh-CN" sz="2400" kern="0" dirty="0">
                    <a:solidFill>
                      <a:srgbClr val="0000CC"/>
                    </a:solidFill>
                    <a:sym typeface="Symbol"/>
                  </a:rPr>
                  <a:t>) should be </a:t>
                </a:r>
                <a:r>
                  <a:rPr lang="en-US" altLang="zh-CN" sz="2400" kern="0" dirty="0" err="1">
                    <a:solidFill>
                      <a:srgbClr val="0000CC"/>
                    </a:solidFill>
                    <a:sym typeface="Symbol"/>
                  </a:rPr>
                  <a:t>antisymmetrized</a:t>
                </a:r>
                <a:r>
                  <a:rPr lang="en-US" altLang="zh-CN" sz="2400" kern="0" dirty="0">
                    <a:solidFill>
                      <a:srgbClr val="0000CC"/>
                    </a:solidFill>
                    <a:sym typeface="Symbol"/>
                  </a:rPr>
                  <a:t> as required by </a:t>
                </a:r>
                <a:r>
                  <a:rPr lang="en-US" altLang="zh-CN" sz="2400" b="1" kern="0" dirty="0">
                    <a:solidFill>
                      <a:srgbClr val="0000CC"/>
                    </a:solidFill>
                    <a:sym typeface="Symbol"/>
                  </a:rPr>
                  <a:t>Fermi statistics</a:t>
                </a:r>
                <a:r>
                  <a:rPr lang="en-US" altLang="zh-CN" sz="2400" kern="0" dirty="0">
                    <a:solidFill>
                      <a:srgbClr val="0000CC"/>
                    </a:solidFill>
                    <a:sym typeface="Symbol"/>
                  </a:rPr>
                  <a:t>. </a:t>
                </a:r>
                <a:endParaRPr lang="zh-CN" altLang="en-US" sz="2400" kern="0" dirty="0">
                  <a:solidFill>
                    <a:srgbClr val="0000CC"/>
                  </a:solidFill>
                </a:endParaRPr>
              </a:p>
            </p:txBody>
          </p:sp>
        </mc:Choice>
        <mc:Fallback>
          <p:sp>
            <p:nvSpPr>
              <p:cNvPr id="6" name="TextBox 18"/>
              <p:cNvSpPr txBox="1">
                <a:spLocks noRot="1" noChangeAspect="1" noMove="1" noResize="1" noEditPoints="1" noAdjustHandles="1" noChangeArrowheads="1" noChangeShapeType="1" noTextEdit="1"/>
              </p:cNvSpPr>
              <p:nvPr/>
            </p:nvSpPr>
            <p:spPr>
              <a:xfrm>
                <a:off x="1415480" y="3573016"/>
                <a:ext cx="8928599" cy="830997"/>
              </a:xfrm>
              <a:prstGeom prst="rect">
                <a:avLst/>
              </a:prstGeom>
              <a:blipFill>
                <a:blip r:embed="rId4"/>
                <a:stretch>
                  <a:fillRect l="-1024" t="-5147" r="-751" b="-16912"/>
                </a:stretch>
              </a:blipFill>
            </p:spPr>
            <p:txBody>
              <a:bodyPr/>
              <a:lstStyle/>
              <a:p>
                <a:r>
                  <a:rPr lang="zh-CN" altLang="en-US">
                    <a:noFill/>
                  </a:rPr>
                  <a:t> </a:t>
                </a:r>
              </a:p>
            </p:txBody>
          </p:sp>
        </mc:Fallback>
      </mc:AlternateContent>
      <p:sp>
        <p:nvSpPr>
          <p:cNvPr id="2" name="灯片编号占位符 1"/>
          <p:cNvSpPr>
            <a:spLocks noGrp="1"/>
          </p:cNvSpPr>
          <p:nvPr>
            <p:ph type="sldNum" sz="quarter" idx="12"/>
          </p:nvPr>
        </p:nvSpPr>
        <p:spPr/>
        <p:txBody>
          <a:bodyPr/>
          <a:lstStyle/>
          <a:p>
            <a:fld id="{B527D597-F47B-41B3-ADE8-88A1CDF6D9DF}" type="slidenum">
              <a:rPr lang="zh-CN" altLang="en-GB" smtClean="0">
                <a:solidFill>
                  <a:srgbClr val="000000"/>
                </a:solidFill>
              </a:rPr>
              <a:pPr/>
              <a:t>48</a:t>
            </a:fld>
            <a:endParaRPr lang="en-GB" altLang="zh-CN">
              <a:solidFill>
                <a:srgbClr val="000000"/>
              </a:solidFill>
            </a:endParaRPr>
          </a:p>
        </p:txBody>
      </p:sp>
    </p:spTree>
    <p:extLst>
      <p:ext uri="{BB962C8B-B14F-4D97-AF65-F5344CB8AC3E}">
        <p14:creationId xmlns:p14="http://schemas.microsoft.com/office/powerpoint/2010/main" val="39009823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
          <p:cNvSpPr>
            <a:spLocks noChangeArrowheads="1"/>
          </p:cNvSpPr>
          <p:nvPr/>
        </p:nvSpPr>
        <p:spPr bwMode="auto">
          <a:xfrm>
            <a:off x="8133436" y="332656"/>
            <a:ext cx="2109114" cy="2232744"/>
          </a:xfrm>
          <a:prstGeom prst="ellipse">
            <a:avLst/>
          </a:prstGeom>
          <a:gradFill rotWithShape="1">
            <a:gsLst>
              <a:gs pos="0">
                <a:schemeClr val="accent1">
                  <a:gamma/>
                  <a:shade val="46275"/>
                  <a:invGamma/>
                </a:schemeClr>
              </a:gs>
              <a:gs pos="100000">
                <a:schemeClr val="accent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zh-CN" altLang="en-US" b="1" kern="0">
              <a:solidFill>
                <a:srgbClr val="000000"/>
              </a:solidFill>
            </a:endParaRPr>
          </a:p>
        </p:txBody>
      </p:sp>
      <p:sp>
        <p:nvSpPr>
          <p:cNvPr id="3" name="Oval 3"/>
          <p:cNvSpPr>
            <a:spLocks noChangeArrowheads="1"/>
          </p:cNvSpPr>
          <p:nvPr/>
        </p:nvSpPr>
        <p:spPr bwMode="auto">
          <a:xfrm>
            <a:off x="8183240" y="764704"/>
            <a:ext cx="937096" cy="100853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zh-CN" altLang="en-US" b="1" kern="0">
              <a:solidFill>
                <a:srgbClr val="000000"/>
              </a:solidFill>
            </a:endParaRPr>
          </a:p>
        </p:txBody>
      </p:sp>
      <p:sp>
        <p:nvSpPr>
          <p:cNvPr id="5" name="Oval 5"/>
          <p:cNvSpPr>
            <a:spLocks noChangeArrowheads="1"/>
          </p:cNvSpPr>
          <p:nvPr/>
        </p:nvSpPr>
        <p:spPr bwMode="auto">
          <a:xfrm>
            <a:off x="9408368" y="1091666"/>
            <a:ext cx="820240" cy="897174"/>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zh-CN" altLang="en-US" b="1" kern="0">
              <a:solidFill>
                <a:srgbClr val="000000"/>
              </a:solidFill>
            </a:endParaRPr>
          </a:p>
        </p:txBody>
      </p:sp>
      <p:sp>
        <p:nvSpPr>
          <p:cNvPr id="8" name="Text Box 12"/>
          <p:cNvSpPr txBox="1">
            <a:spLocks noChangeArrowheads="1"/>
          </p:cNvSpPr>
          <p:nvPr/>
        </p:nvSpPr>
        <p:spPr bwMode="auto">
          <a:xfrm>
            <a:off x="8380534" y="1805484"/>
            <a:ext cx="471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GB" altLang="zh-CN" b="1" kern="0">
                <a:solidFill>
                  <a:srgbClr val="3333FF"/>
                </a:solidFill>
                <a:ea typeface="宋体" charset="-122"/>
              </a:rPr>
              <a:t>m</a:t>
            </a:r>
            <a:r>
              <a:rPr lang="en-GB" altLang="zh-CN" b="1" kern="0" baseline="-25000">
                <a:solidFill>
                  <a:srgbClr val="3333FF"/>
                </a:solidFill>
                <a:ea typeface="宋体" charset="-122"/>
              </a:rPr>
              <a:t>1</a:t>
            </a:r>
          </a:p>
        </p:txBody>
      </p:sp>
      <p:sp>
        <p:nvSpPr>
          <p:cNvPr id="9" name="Text Box 13"/>
          <p:cNvSpPr txBox="1">
            <a:spLocks noChangeArrowheads="1"/>
          </p:cNvSpPr>
          <p:nvPr/>
        </p:nvSpPr>
        <p:spPr bwMode="auto">
          <a:xfrm>
            <a:off x="9235650" y="1977651"/>
            <a:ext cx="471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GB" altLang="zh-CN" b="1" kern="0">
                <a:solidFill>
                  <a:srgbClr val="3333FF"/>
                </a:solidFill>
                <a:ea typeface="宋体" charset="-122"/>
              </a:rPr>
              <a:t>m</a:t>
            </a:r>
            <a:r>
              <a:rPr lang="en-GB" altLang="zh-CN" b="1" kern="0" baseline="-25000">
                <a:solidFill>
                  <a:srgbClr val="3333FF"/>
                </a:solidFill>
                <a:ea typeface="宋体" charset="-122"/>
              </a:rPr>
              <a:t>2</a:t>
            </a:r>
          </a:p>
        </p:txBody>
      </p:sp>
      <p:sp>
        <p:nvSpPr>
          <p:cNvPr id="16" name="Line 21"/>
          <p:cNvSpPr>
            <a:spLocks noChangeShapeType="1"/>
          </p:cNvSpPr>
          <p:nvPr/>
        </p:nvSpPr>
        <p:spPr bwMode="auto">
          <a:xfrm flipV="1">
            <a:off x="8688288" y="585377"/>
            <a:ext cx="245604" cy="59393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zh-CN" altLang="en-US" b="1" kern="0">
              <a:solidFill>
                <a:srgbClr val="000000"/>
              </a:solidFill>
            </a:endParaRPr>
          </a:p>
        </p:txBody>
      </p:sp>
      <p:sp>
        <p:nvSpPr>
          <p:cNvPr id="18" name="Line 23"/>
          <p:cNvSpPr>
            <a:spLocks noChangeShapeType="1"/>
          </p:cNvSpPr>
          <p:nvPr/>
        </p:nvSpPr>
        <p:spPr bwMode="auto">
          <a:xfrm flipV="1">
            <a:off x="9840413" y="980728"/>
            <a:ext cx="216026" cy="55952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zh-CN" altLang="en-US" b="1" kern="0">
              <a:solidFill>
                <a:srgbClr val="000000"/>
              </a:solidFill>
            </a:endParaRPr>
          </a:p>
        </p:txBody>
      </p:sp>
      <mc:AlternateContent xmlns:mc="http://schemas.openxmlformats.org/markup-compatibility/2006" xmlns:a14="http://schemas.microsoft.com/office/drawing/2010/main">
        <mc:Choice Requires="a14">
          <p:sp>
            <p:nvSpPr>
              <p:cNvPr id="19" name="TextBox 18"/>
              <p:cNvSpPr txBox="1"/>
              <p:nvPr/>
            </p:nvSpPr>
            <p:spPr>
              <a:xfrm>
                <a:off x="695400" y="196456"/>
                <a:ext cx="7077998" cy="1200329"/>
              </a:xfrm>
              <a:prstGeom prst="rect">
                <a:avLst/>
              </a:prstGeom>
              <a:noFill/>
            </p:spPr>
            <p:txBody>
              <a:bodyPr wrap="square" rtlCol="0">
                <a:spAutoFit/>
              </a:bodyPr>
              <a:lstStyle/>
              <a:p>
                <a:pPr>
                  <a:defRPr/>
                </a:pPr>
                <a:r>
                  <a:rPr lang="en-US" altLang="zh-CN" sz="2400" kern="0" dirty="0">
                    <a:solidFill>
                      <a:srgbClr val="0000CC"/>
                    </a:solidFill>
                    <a:sym typeface="Symbol"/>
                  </a:rPr>
                  <a:t>Taking into account the negative intrinsic parity of the antiquark, the </a:t>
                </a:r>
                <a:r>
                  <a:rPr lang="en-US" altLang="zh-CN" sz="2400" kern="0" dirty="0" err="1">
                    <a:solidFill>
                      <a:srgbClr val="0000CC"/>
                    </a:solidFill>
                    <a:sym typeface="Symbol"/>
                  </a:rPr>
                  <a:t>wavefunctions</a:t>
                </a:r>
                <a:r>
                  <a:rPr lang="en-US" altLang="zh-CN" sz="2400" kern="0" dirty="0">
                    <a:solidFill>
                      <a:srgbClr val="0000CC"/>
                    </a:solidFill>
                    <a:sym typeface="Symbol"/>
                  </a:rPr>
                  <a:t> for the ground state mesons (</a:t>
                </a:r>
                <a14:m>
                  <m:oMath xmlns:m="http://schemas.openxmlformats.org/officeDocument/2006/math">
                    <m:r>
                      <a:rPr lang="en-US" altLang="zh-CN" sz="2400" i="1" kern="0" dirty="0" smtClean="0">
                        <a:solidFill>
                          <a:srgbClr val="0000CC"/>
                        </a:solidFill>
                        <a:latin typeface="Cambria Math" panose="02040503050406030204" pitchFamily="18" charset="0"/>
                        <a:sym typeface="Symbol"/>
                      </a:rPr>
                      <m:t>𝐿</m:t>
                    </m:r>
                    <m:r>
                      <a:rPr lang="en-US" altLang="zh-CN" sz="2400" i="1" kern="0" dirty="0" smtClean="0">
                        <a:solidFill>
                          <a:srgbClr val="0000CC"/>
                        </a:solidFill>
                        <a:latin typeface="Cambria Math" panose="02040503050406030204" pitchFamily="18" charset="0"/>
                        <a:sym typeface="Symbol"/>
                      </a:rPr>
                      <m:t>=0</m:t>
                    </m:r>
                  </m:oMath>
                </a14:m>
                <a:r>
                  <a:rPr lang="en-US" altLang="zh-CN" sz="2400" kern="0" dirty="0">
                    <a:solidFill>
                      <a:srgbClr val="0000CC"/>
                    </a:solidFill>
                    <a:sym typeface="Symbol"/>
                  </a:rPr>
                  <a:t>):  </a:t>
                </a:r>
                <a:endParaRPr lang="zh-CN" altLang="en-US" sz="2400" kern="0" dirty="0">
                  <a:solidFill>
                    <a:srgbClr val="0000CC"/>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695400" y="196456"/>
                <a:ext cx="7077998" cy="1200329"/>
              </a:xfrm>
              <a:prstGeom prst="rect">
                <a:avLst/>
              </a:prstGeom>
              <a:blipFill>
                <a:blip r:embed="rId2"/>
                <a:stretch>
                  <a:fillRect l="-1292" t="-3553" b="-11168"/>
                </a:stretch>
              </a:blipFill>
            </p:spPr>
            <p:txBody>
              <a:bodyPr/>
              <a:lstStyle/>
              <a:p>
                <a:r>
                  <a:rPr lang="zh-CN" altLang="en-US">
                    <a:noFill/>
                  </a:rPr>
                  <a:t> </a:t>
                </a:r>
              </a:p>
            </p:txBody>
          </p:sp>
        </mc:Fallback>
      </mc:AlternateContent>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2680" y="1396785"/>
            <a:ext cx="5624498" cy="5234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1119" y="3136549"/>
            <a:ext cx="3372445" cy="1089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8" name="TextBox 37"/>
              <p:cNvSpPr txBox="1"/>
              <p:nvPr/>
            </p:nvSpPr>
            <p:spPr>
              <a:xfrm>
                <a:off x="6979814" y="4535289"/>
                <a:ext cx="3744416" cy="1400383"/>
              </a:xfrm>
              <a:prstGeom prst="rect">
                <a:avLst/>
              </a:prstGeom>
              <a:noFill/>
            </p:spPr>
            <p:txBody>
              <a:bodyPr wrap="square" rtlCol="0">
                <a:spAutoFit/>
              </a:bodyPr>
              <a:lstStyle/>
              <a:p>
                <a:pPr>
                  <a:spcBef>
                    <a:spcPts val="600"/>
                  </a:spcBef>
                  <a:defRPr/>
                </a:pPr>
                <a14:m>
                  <m:oMath xmlns:m="http://schemas.openxmlformats.org/officeDocument/2006/math">
                    <m:r>
                      <a:rPr lang="en-US" altLang="zh-CN" sz="2000" i="1" kern="0" dirty="0" smtClean="0">
                        <a:solidFill>
                          <a:srgbClr val="FF0000"/>
                        </a:solidFill>
                        <a:latin typeface="Cambria Math" panose="02040503050406030204" pitchFamily="18" charset="0"/>
                      </a:rPr>
                      <m:t>𝑆</m:t>
                    </m:r>
                  </m:oMath>
                </a14:m>
                <a:r>
                  <a:rPr lang="en-US" altLang="zh-CN" sz="2000" kern="0" dirty="0">
                    <a:solidFill>
                      <a:srgbClr val="0000CC"/>
                    </a:solidFill>
                  </a:rPr>
                  <a:t>: </a:t>
                </a:r>
                <a:r>
                  <a:rPr lang="en-US" altLang="zh-CN" sz="2000" kern="0" dirty="0">
                    <a:solidFill>
                      <a:srgbClr val="FF0000"/>
                    </a:solidFill>
                  </a:rPr>
                  <a:t>symmetric</a:t>
                </a:r>
                <a:r>
                  <a:rPr lang="en-US" altLang="zh-CN" sz="2000" kern="0" dirty="0">
                    <a:solidFill>
                      <a:srgbClr val="0000CC"/>
                    </a:solidFill>
                  </a:rPr>
                  <a:t> after interchange the quark labels.</a:t>
                </a:r>
              </a:p>
              <a:p>
                <a:pPr>
                  <a:spcBef>
                    <a:spcPts val="600"/>
                  </a:spcBef>
                  <a:defRPr/>
                </a:pPr>
                <a14:m>
                  <m:oMath xmlns:m="http://schemas.openxmlformats.org/officeDocument/2006/math">
                    <m:r>
                      <a:rPr lang="en-US" altLang="zh-CN" sz="2000" i="1" kern="0" dirty="0" smtClean="0">
                        <a:solidFill>
                          <a:srgbClr val="FF0000"/>
                        </a:solidFill>
                        <a:latin typeface="Cambria Math" panose="02040503050406030204" pitchFamily="18" charset="0"/>
                      </a:rPr>
                      <m:t>𝐴</m:t>
                    </m:r>
                  </m:oMath>
                </a14:m>
                <a:r>
                  <a:rPr lang="en-US" altLang="zh-CN" sz="2000" kern="0" dirty="0">
                    <a:solidFill>
                      <a:srgbClr val="0000CC"/>
                    </a:solidFill>
                  </a:rPr>
                  <a:t>: </a:t>
                </a:r>
                <a:r>
                  <a:rPr lang="en-US" altLang="zh-CN" sz="2000" kern="0" dirty="0" err="1">
                    <a:solidFill>
                      <a:srgbClr val="FF0000"/>
                    </a:solidFill>
                  </a:rPr>
                  <a:t>antisymmetric</a:t>
                </a:r>
                <a:r>
                  <a:rPr lang="en-US" altLang="zh-CN" sz="2000" kern="0" dirty="0">
                    <a:solidFill>
                      <a:srgbClr val="0000CC"/>
                    </a:solidFill>
                  </a:rPr>
                  <a:t> after interchange the quark labels.</a:t>
                </a:r>
                <a:endParaRPr lang="zh-CN" altLang="en-US" sz="2000" kern="0" dirty="0">
                  <a:solidFill>
                    <a:srgbClr val="0000CC"/>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6979814" y="4535289"/>
                <a:ext cx="3744416" cy="1400383"/>
              </a:xfrm>
              <a:prstGeom prst="rect">
                <a:avLst/>
              </a:prstGeom>
              <a:blipFill>
                <a:blip r:embed="rId5"/>
                <a:stretch>
                  <a:fillRect l="-1792" t="-2174" b="-6957"/>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lstStyle/>
          <a:p>
            <a:fld id="{B527D597-F47B-41B3-ADE8-88A1CDF6D9DF}" type="slidenum">
              <a:rPr lang="zh-CN" altLang="en-GB" smtClean="0">
                <a:solidFill>
                  <a:srgbClr val="000000"/>
                </a:solidFill>
              </a:rPr>
              <a:pPr/>
              <a:t>49</a:t>
            </a:fld>
            <a:endParaRPr lang="en-GB" altLang="zh-CN">
              <a:solidFill>
                <a:srgbClr val="000000"/>
              </a:solidFill>
            </a:endParaRPr>
          </a:p>
        </p:txBody>
      </p:sp>
    </p:spTree>
    <p:extLst>
      <p:ext uri="{BB962C8B-B14F-4D97-AF65-F5344CB8AC3E}">
        <p14:creationId xmlns:p14="http://schemas.microsoft.com/office/powerpoint/2010/main" val="3768871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idx="4294967295"/>
          </p:nvPr>
        </p:nvSpPr>
        <p:spPr>
          <a:xfrm>
            <a:off x="605069" y="0"/>
            <a:ext cx="11123819" cy="762000"/>
          </a:xfrm>
        </p:spPr>
        <p:txBody>
          <a:bodyPr/>
          <a:lstStyle/>
          <a:p>
            <a:r>
              <a:rPr lang="zh-CN" altLang="en-US" sz="3200" b="1" dirty="0">
                <a:solidFill>
                  <a:srgbClr val="0000FF"/>
                </a:solidFill>
                <a:latin typeface="黑体" panose="02010609060101010101" pitchFamily="49" charset="-122"/>
                <a:ea typeface="黑体" panose="02010609060101010101" pitchFamily="49" charset="-122"/>
              </a:rPr>
              <a:t>粒子物理标准模型建立之前，人类对亚原子结构的认知</a:t>
            </a:r>
            <a:endParaRPr lang="en-US" altLang="zh-CN" sz="3200" dirty="0">
              <a:solidFill>
                <a:srgbClr val="0000FF"/>
              </a:solidFill>
              <a:latin typeface="黑体" panose="02010609060101010101" pitchFamily="49" charset="-122"/>
              <a:ea typeface="黑体" panose="02010609060101010101" pitchFamily="49" charset="-122"/>
            </a:endParaRPr>
          </a:p>
        </p:txBody>
      </p:sp>
      <mc:AlternateContent xmlns:mc="http://schemas.openxmlformats.org/markup-compatibility/2006" xmlns:a14="http://schemas.microsoft.com/office/drawing/2010/main">
        <mc:Choice Requires="a14">
          <p:sp>
            <p:nvSpPr>
              <p:cNvPr id="275459" name="Rectangle 4"/>
              <p:cNvSpPr>
                <a:spLocks noGrp="1" noChangeArrowheads="1"/>
              </p:cNvSpPr>
              <p:nvPr>
                <p:ph type="body" sz="half" idx="4294967295"/>
              </p:nvPr>
            </p:nvSpPr>
            <p:spPr>
              <a:xfrm>
                <a:off x="605069" y="1023890"/>
                <a:ext cx="4267200" cy="5791200"/>
              </a:xfrm>
            </p:spPr>
            <p:txBody>
              <a:bodyPr/>
              <a:lstStyle/>
              <a:p>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1897:  </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电子</a:t>
                </a:r>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1919:  </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质子</a:t>
                </a:r>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pPr marL="0" indent="0">
                  <a:buNone/>
                </a:pPr>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            </a:t>
                </a: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1932:  </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中子</a:t>
                </a:r>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pPr marL="0" indent="0">
                  <a:buNone/>
                </a:pPr>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	</a:t>
                </a: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1932:  </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正电子</a:t>
                </a:r>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1935: Yukawa (</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汤川</a:t>
                </a:r>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预言</a:t>
                </a:r>
                <a14:m>
                  <m:oMath xmlns:m="http://schemas.openxmlformats.org/officeDocument/2006/math">
                    <m:r>
                      <a:rPr lang="en-US" altLang="zh-CN" sz="1800" b="1" i="1" smtClean="0">
                        <a:solidFill>
                          <a:srgbClr val="0000FF"/>
                        </a:solidFill>
                        <a:latin typeface="Cambria Math" panose="02040503050406030204" pitchFamily="18" charset="0"/>
                        <a:ea typeface="宋体" charset="-122"/>
                        <a:sym typeface="Symbol" pitchFamily="18" charset="2"/>
                      </a:rPr>
                      <m:t>𝝅</m:t>
                    </m:r>
                  </m:oMath>
                </a14:m>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介子</a:t>
                </a:r>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p:txBody>
          </p:sp>
        </mc:Choice>
        <mc:Fallback xmlns="">
          <p:sp>
            <p:nvSpPr>
              <p:cNvPr id="275459" name="Rectangle 4"/>
              <p:cNvSpPr>
                <a:spLocks noGrp="1" noRot="1" noChangeAspect="1" noMove="1" noResize="1" noEditPoints="1" noAdjustHandles="1" noChangeArrowheads="1" noChangeShapeType="1" noTextEdit="1"/>
              </p:cNvSpPr>
              <p:nvPr>
                <p:ph type="body" sz="half" idx="4294967295"/>
              </p:nvPr>
            </p:nvSpPr>
            <p:spPr>
              <a:xfrm>
                <a:off x="605069" y="1023890"/>
                <a:ext cx="4267200" cy="5791200"/>
              </a:xfrm>
              <a:blipFill>
                <a:blip r:embed="rId2"/>
                <a:stretch>
                  <a:fillRect l="-1429" t="-737"/>
                </a:stretch>
              </a:blipFill>
            </p:spPr>
            <p:txBody>
              <a:bodyPr/>
              <a:lstStyle/>
              <a:p>
                <a:r>
                  <a:rPr lang="zh-CN" altLang="en-US">
                    <a:noFill/>
                  </a:rPr>
                  <a:t> </a:t>
                </a:r>
              </a:p>
            </p:txBody>
          </p:sp>
        </mc:Fallback>
      </mc:AlternateContent>
      <p:pic>
        <p:nvPicPr>
          <p:cNvPr id="275460" name="Picture 41" descr="yukaw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082" y="5900690"/>
            <a:ext cx="6461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1" name="Text Box 42"/>
          <p:cNvSpPr txBox="1">
            <a:spLocks noChangeArrowheads="1"/>
          </p:cNvSpPr>
          <p:nvPr/>
        </p:nvSpPr>
        <p:spPr bwMode="auto">
          <a:xfrm>
            <a:off x="4578583" y="6586490"/>
            <a:ext cx="682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FFFFFF"/>
                </a:solidFill>
                <a:effectLst/>
                <a:uLnTx/>
                <a:uFillTx/>
                <a:latin typeface="Calibri" pitchFamily="34" charset="0"/>
                <a:ea typeface="宋体" charset="-122"/>
                <a:cs typeface="Arial" charset="0"/>
              </a:rPr>
              <a:t>Yukawa</a:t>
            </a:r>
          </a:p>
        </p:txBody>
      </p:sp>
      <p:pic>
        <p:nvPicPr>
          <p:cNvPr id="275462" name="Picture 6" descr="zhao_zhong_y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2632" y="4637040"/>
            <a:ext cx="8826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3" name="Text Box 40"/>
          <p:cNvSpPr txBox="1">
            <a:spLocks noChangeArrowheads="1"/>
          </p:cNvSpPr>
          <p:nvPr/>
        </p:nvSpPr>
        <p:spPr bwMode="auto">
          <a:xfrm>
            <a:off x="2616433" y="5519691"/>
            <a:ext cx="981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FFFFFF"/>
                </a:solidFill>
                <a:effectLst/>
                <a:uLnTx/>
                <a:uFillTx/>
                <a:latin typeface="Calibri" pitchFamily="34" charset="0"/>
                <a:ea typeface="宋体" charset="-122"/>
                <a:cs typeface="Arial" charset="0"/>
              </a:rPr>
              <a:t>C.-Y. Chao</a:t>
            </a:r>
          </a:p>
        </p:txBody>
      </p:sp>
      <p:pic>
        <p:nvPicPr>
          <p:cNvPr id="27546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0669" y="4640215"/>
            <a:ext cx="8382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5" name="Text Box 40"/>
          <p:cNvSpPr txBox="1">
            <a:spLocks noChangeArrowheads="1"/>
          </p:cNvSpPr>
          <p:nvPr/>
        </p:nvSpPr>
        <p:spPr bwMode="auto">
          <a:xfrm>
            <a:off x="3378433" y="5519691"/>
            <a:ext cx="960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FFFFFF"/>
                </a:solidFill>
                <a:effectLst/>
                <a:uLnTx/>
                <a:uFillTx/>
                <a:latin typeface="Calibri" pitchFamily="34" charset="0"/>
                <a:ea typeface="宋体" charset="-122"/>
                <a:cs typeface="Arial" charset="0"/>
              </a:rPr>
              <a:t>Anderson</a:t>
            </a:r>
          </a:p>
        </p:txBody>
      </p:sp>
      <p:pic>
        <p:nvPicPr>
          <p:cNvPr id="275466" name="Picture 18" descr="chadwik"/>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2525050" y="3320049"/>
            <a:ext cx="896938" cy="1139825"/>
          </a:xfrm>
        </p:spPr>
      </p:pic>
      <p:pic>
        <p:nvPicPr>
          <p:cNvPr id="275469"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7669" y="2090691"/>
            <a:ext cx="9906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70" name="Text Box 29"/>
          <p:cNvSpPr txBox="1">
            <a:spLocks noChangeArrowheads="1"/>
          </p:cNvSpPr>
          <p:nvPr/>
        </p:nvSpPr>
        <p:spPr bwMode="auto">
          <a:xfrm>
            <a:off x="2566326" y="4212223"/>
            <a:ext cx="962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FFFFFF"/>
                </a:solidFill>
                <a:effectLst/>
                <a:uLnTx/>
                <a:uFillTx/>
                <a:latin typeface="Calibri" pitchFamily="34" charset="0"/>
                <a:ea typeface="宋体" charset="-122"/>
                <a:cs typeface="Arial" charset="0"/>
              </a:rPr>
              <a:t>Chadwick</a:t>
            </a:r>
          </a:p>
        </p:txBody>
      </p:sp>
      <p:sp>
        <p:nvSpPr>
          <p:cNvPr id="27" name="Text Box 29"/>
          <p:cNvSpPr txBox="1">
            <a:spLocks noChangeArrowheads="1"/>
          </p:cNvSpPr>
          <p:nvPr/>
        </p:nvSpPr>
        <p:spPr bwMode="auto">
          <a:xfrm>
            <a:off x="2357669" y="2852690"/>
            <a:ext cx="990600" cy="274638"/>
          </a:xfrm>
          <a:prstGeom prst="rect">
            <a:avLst/>
          </a:prstGeom>
          <a:solidFill>
            <a:schemeClr val="tx1">
              <a:lumMod val="50000"/>
              <a:lumOff val="50000"/>
            </a:schemeClr>
          </a:solidFill>
          <a:ln w="9525">
            <a:noFill/>
            <a:miter lim="800000"/>
            <a:headEnd/>
            <a:tailEnd/>
          </a:ln>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Calibri" pitchFamily="34" charset="0"/>
                <a:cs typeface="Arial" pitchFamily="34" charset="0"/>
              </a:rPr>
              <a:t>Rutherford</a:t>
            </a:r>
          </a:p>
        </p:txBody>
      </p:sp>
      <p:pic>
        <p:nvPicPr>
          <p:cNvPr id="275472"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7507" y="795290"/>
            <a:ext cx="971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73" name="Text Box 29"/>
          <p:cNvSpPr txBox="1">
            <a:spLocks noChangeArrowheads="1"/>
          </p:cNvSpPr>
          <p:nvPr/>
        </p:nvSpPr>
        <p:spPr bwMode="auto">
          <a:xfrm>
            <a:off x="2479907" y="1557291"/>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FFFFFF"/>
                </a:solidFill>
                <a:effectLst/>
                <a:uLnTx/>
                <a:uFillTx/>
                <a:latin typeface="Calibri" pitchFamily="34" charset="0"/>
                <a:ea typeface="宋体" charset="-122"/>
                <a:cs typeface="Arial" charset="0"/>
              </a:rPr>
              <a:t>Thomson</a:t>
            </a:r>
          </a:p>
        </p:txBody>
      </p:sp>
      <p:sp>
        <p:nvSpPr>
          <p:cNvPr id="2" name="文本框 1"/>
          <p:cNvSpPr txBox="1"/>
          <p:nvPr/>
        </p:nvSpPr>
        <p:spPr>
          <a:xfrm>
            <a:off x="4872269" y="928187"/>
            <a:ext cx="687021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FF0000"/>
                </a:solidFill>
                <a:effectLst/>
                <a:uLnTx/>
                <a:uFillTx/>
                <a:ea typeface="宋体" charset="-122"/>
                <a:sym typeface="Symbol" pitchFamily="18" charset="2"/>
              </a:rPr>
              <a:t>1909: Geiger &amp; Marsden exp., and Rutherford’s atomic model</a:t>
            </a:r>
            <a:endParaRPr kumimoji="0" lang="zh-CN" altLang="en-US" sz="1800" b="0" i="0" u="none" strike="noStrike" kern="0" cap="none" spc="0" normalizeH="0" baseline="0" noProof="0" dirty="0">
              <a:ln>
                <a:noFill/>
              </a:ln>
              <a:solidFill>
                <a:srgbClr val="FF0000"/>
              </a:solidFill>
              <a:effectLst/>
              <a:uLnTx/>
              <a:uFillTx/>
            </a:endParaRPr>
          </a:p>
        </p:txBody>
      </p:sp>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06833" y="1335771"/>
            <a:ext cx="3451621" cy="1942770"/>
          </a:xfrm>
          <a:prstGeom prst="rect">
            <a:avLst/>
          </a:prstGeom>
        </p:spPr>
      </p:pic>
      <p:pic>
        <p:nvPicPr>
          <p:cNvPr id="6"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89403" y="1578429"/>
            <a:ext cx="1527166" cy="1544619"/>
          </a:xfrm>
          <a:prstGeom prst="rect">
            <a:avLst/>
          </a:prstGeom>
        </p:spPr>
      </p:pic>
      <p:pic>
        <p:nvPicPr>
          <p:cNvPr id="29" name="图片 28"/>
          <p:cNvPicPr>
            <a:picLocks noChangeAspect="1"/>
          </p:cNvPicPr>
          <p:nvPr/>
        </p:nvPicPr>
        <p:blipFill>
          <a:blip r:embed="rId11"/>
          <a:stretch>
            <a:fillRect/>
          </a:stretch>
        </p:blipFill>
        <p:spPr>
          <a:xfrm>
            <a:off x="3498667" y="2183787"/>
            <a:ext cx="830153" cy="786695"/>
          </a:xfrm>
          <a:prstGeom prst="rect">
            <a:avLst/>
          </a:prstGeom>
        </p:spPr>
      </p:pic>
      <p:pic>
        <p:nvPicPr>
          <p:cNvPr id="33" name="图片 32"/>
          <p:cNvPicPr>
            <a:picLocks noChangeAspect="1"/>
          </p:cNvPicPr>
          <p:nvPr/>
        </p:nvPicPr>
        <p:blipFill>
          <a:blip r:embed="rId11"/>
          <a:stretch>
            <a:fillRect/>
          </a:stretch>
        </p:blipFill>
        <p:spPr>
          <a:xfrm>
            <a:off x="3348269" y="955276"/>
            <a:ext cx="830153" cy="786695"/>
          </a:xfrm>
          <a:prstGeom prst="rect">
            <a:avLst/>
          </a:prstGeom>
        </p:spPr>
      </p:pic>
      <p:pic>
        <p:nvPicPr>
          <p:cNvPr id="34" name="图片 33"/>
          <p:cNvPicPr>
            <a:picLocks noChangeAspect="1"/>
          </p:cNvPicPr>
          <p:nvPr/>
        </p:nvPicPr>
        <p:blipFill>
          <a:blip r:embed="rId11"/>
          <a:stretch>
            <a:fillRect/>
          </a:stretch>
        </p:blipFill>
        <p:spPr>
          <a:xfrm>
            <a:off x="3569627" y="3426382"/>
            <a:ext cx="830153" cy="786695"/>
          </a:xfrm>
          <a:prstGeom prst="rect">
            <a:avLst/>
          </a:prstGeom>
        </p:spPr>
      </p:pic>
      <p:pic>
        <p:nvPicPr>
          <p:cNvPr id="35" name="图片 34"/>
          <p:cNvPicPr>
            <a:picLocks noChangeAspect="1"/>
          </p:cNvPicPr>
          <p:nvPr/>
        </p:nvPicPr>
        <p:blipFill>
          <a:blip r:embed="rId11"/>
          <a:stretch>
            <a:fillRect/>
          </a:stretch>
        </p:blipFill>
        <p:spPr>
          <a:xfrm>
            <a:off x="5283342" y="5854652"/>
            <a:ext cx="830153" cy="786695"/>
          </a:xfrm>
          <a:prstGeom prst="rect">
            <a:avLst/>
          </a:prstGeom>
        </p:spPr>
      </p:pic>
      <p:pic>
        <p:nvPicPr>
          <p:cNvPr id="38" name="图片 37"/>
          <p:cNvPicPr>
            <a:picLocks noChangeAspect="1"/>
          </p:cNvPicPr>
          <p:nvPr/>
        </p:nvPicPr>
        <p:blipFill>
          <a:blip r:embed="rId11"/>
          <a:stretch>
            <a:fillRect/>
          </a:stretch>
        </p:blipFill>
        <p:spPr>
          <a:xfrm>
            <a:off x="4431055" y="4776017"/>
            <a:ext cx="830153" cy="786695"/>
          </a:xfrm>
          <a:prstGeom prst="rect">
            <a:avLst/>
          </a:prstGeom>
        </p:spPr>
      </p:pic>
      <p:sp>
        <p:nvSpPr>
          <p:cNvPr id="4" name="文本框 3"/>
          <p:cNvSpPr txBox="1"/>
          <p:nvPr/>
        </p:nvSpPr>
        <p:spPr>
          <a:xfrm>
            <a:off x="3421988" y="1659467"/>
            <a:ext cx="63991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rPr>
              <a:t>1906</a:t>
            </a:r>
            <a:endParaRPr kumimoji="0" lang="zh-CN" altLang="en-US" sz="1600" b="1" i="0" u="none" strike="noStrike" kern="0" cap="none" spc="0" normalizeH="0" baseline="0" noProof="0" dirty="0">
              <a:ln>
                <a:noFill/>
              </a:ln>
              <a:solidFill>
                <a:srgbClr val="FF0000"/>
              </a:solidFill>
              <a:effectLst/>
              <a:uLnTx/>
              <a:uFillTx/>
            </a:endParaRPr>
          </a:p>
        </p:txBody>
      </p:sp>
      <p:sp>
        <p:nvSpPr>
          <p:cNvPr id="40" name="文本框 39"/>
          <p:cNvSpPr txBox="1"/>
          <p:nvPr/>
        </p:nvSpPr>
        <p:spPr>
          <a:xfrm>
            <a:off x="3538691" y="2877497"/>
            <a:ext cx="63991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rPr>
              <a:t>1908</a:t>
            </a:r>
            <a:endParaRPr kumimoji="0" lang="zh-CN" altLang="en-US" sz="1600" b="1" i="0" u="none" strike="noStrike" kern="0" cap="none" spc="0" normalizeH="0" baseline="0" noProof="0" dirty="0">
              <a:ln>
                <a:noFill/>
              </a:ln>
              <a:solidFill>
                <a:srgbClr val="FF0000"/>
              </a:solidFill>
              <a:effectLst/>
              <a:uLnTx/>
              <a:uFillTx/>
            </a:endParaRPr>
          </a:p>
        </p:txBody>
      </p:sp>
      <p:sp>
        <p:nvSpPr>
          <p:cNvPr id="41" name="文本框 40"/>
          <p:cNvSpPr txBox="1"/>
          <p:nvPr/>
        </p:nvSpPr>
        <p:spPr>
          <a:xfrm>
            <a:off x="3621674" y="4165441"/>
            <a:ext cx="63991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rPr>
              <a:t>1935</a:t>
            </a:r>
            <a:endParaRPr kumimoji="0" lang="zh-CN" altLang="en-US" sz="1600" b="1" i="0" u="none" strike="noStrike" kern="0" cap="none" spc="0" normalizeH="0" baseline="0" noProof="0" dirty="0">
              <a:ln>
                <a:noFill/>
              </a:ln>
              <a:solidFill>
                <a:srgbClr val="FF0000"/>
              </a:solidFill>
              <a:effectLst/>
              <a:uLnTx/>
              <a:uFillTx/>
            </a:endParaRPr>
          </a:p>
        </p:txBody>
      </p:sp>
      <p:sp>
        <p:nvSpPr>
          <p:cNvPr id="42" name="文本框 41"/>
          <p:cNvSpPr txBox="1"/>
          <p:nvPr/>
        </p:nvSpPr>
        <p:spPr>
          <a:xfrm>
            <a:off x="4488451" y="5516098"/>
            <a:ext cx="63991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rPr>
              <a:t>1936</a:t>
            </a:r>
            <a:endParaRPr kumimoji="0" lang="zh-CN" altLang="en-US" sz="1600" b="1" i="0" u="none" strike="noStrike" kern="0" cap="none" spc="0" normalizeH="0" baseline="0" noProof="0" dirty="0">
              <a:ln>
                <a:noFill/>
              </a:ln>
              <a:solidFill>
                <a:srgbClr val="FF0000"/>
              </a:solidFill>
              <a:effectLst/>
              <a:uLnTx/>
              <a:uFillTx/>
            </a:endParaRPr>
          </a:p>
        </p:txBody>
      </p:sp>
      <p:sp>
        <p:nvSpPr>
          <p:cNvPr id="43" name="文本框 42"/>
          <p:cNvSpPr txBox="1"/>
          <p:nvPr/>
        </p:nvSpPr>
        <p:spPr>
          <a:xfrm>
            <a:off x="5316166" y="6542556"/>
            <a:ext cx="63991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rPr>
              <a:t>1949</a:t>
            </a:r>
            <a:endParaRPr kumimoji="0" lang="zh-CN" altLang="en-US" sz="1600" b="1" i="0" u="none" strike="noStrike" kern="0" cap="none" spc="0" normalizeH="0" baseline="0" noProof="0" dirty="0">
              <a:ln>
                <a:noFill/>
              </a:ln>
              <a:solidFill>
                <a:srgbClr val="FF0000"/>
              </a:solidFill>
              <a:effectLst/>
              <a:uLnTx/>
              <a:uFillTx/>
            </a:endParaRPr>
          </a:p>
        </p:txBody>
      </p:sp>
      <p:sp>
        <p:nvSpPr>
          <p:cNvPr id="5" name="矩形 4"/>
          <p:cNvSpPr/>
          <p:nvPr/>
        </p:nvSpPr>
        <p:spPr>
          <a:xfrm>
            <a:off x="4808410" y="3565892"/>
            <a:ext cx="4052561" cy="1000274"/>
          </a:xfrm>
          <a:prstGeom prst="rect">
            <a:avLst/>
          </a:prstGeom>
        </p:spPr>
        <p:txBody>
          <a:bodyPr wrap="square">
            <a:spAutoFit/>
          </a:bodyPr>
          <a:lstStyle/>
          <a:p>
            <a:pPr marL="342900" marR="0" lvl="0" indent="-3429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zh-CN" altLang="en-US" sz="1800" b="1" i="0" u="none" strike="noStrike" kern="0" cap="none" spc="0" normalizeH="0" baseline="0" noProof="0" dirty="0">
                <a:ln>
                  <a:noFill/>
                </a:ln>
                <a:solidFill>
                  <a:srgbClr val="0000FF"/>
                </a:solidFill>
                <a:effectLst/>
                <a:uLnTx/>
                <a:uFillTx/>
              </a:rPr>
              <a:t>卢瑟福的原子核式结构对理解元素光谱具有重要意义</a:t>
            </a:r>
            <a:endParaRPr kumimoji="0" lang="en-US" altLang="zh-CN" sz="1800" b="1" i="0" u="none" strike="noStrike" kern="0" cap="none" spc="0" normalizeH="0" baseline="0" noProof="0" dirty="0">
              <a:ln>
                <a:noFill/>
              </a:ln>
              <a:solidFill>
                <a:srgbClr val="0000FF"/>
              </a:solidFill>
              <a:effectLst/>
              <a:uLnTx/>
              <a:uFillTx/>
            </a:endParaRPr>
          </a:p>
          <a:p>
            <a:pPr marL="342900" marR="0" lvl="0" indent="-3429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zh-CN" altLang="en-US" sz="1800" b="1" i="0" u="none" strike="noStrike" kern="0" cap="none" spc="0" normalizeH="0" baseline="0" noProof="0" dirty="0">
                <a:ln>
                  <a:noFill/>
                </a:ln>
                <a:solidFill>
                  <a:srgbClr val="0000FF"/>
                </a:solidFill>
                <a:effectLst/>
                <a:uLnTx/>
                <a:uFillTx/>
              </a:rPr>
              <a:t>推动了量子力学的发展</a:t>
            </a:r>
          </a:p>
        </p:txBody>
      </p:sp>
      <p:pic>
        <p:nvPicPr>
          <p:cNvPr id="44" name="图片 43"/>
          <p:cNvPicPr>
            <a:picLocks noChangeAspect="1"/>
          </p:cNvPicPr>
          <p:nvPr/>
        </p:nvPicPr>
        <p:blipFill>
          <a:blip r:embed="rId12"/>
          <a:stretch>
            <a:fillRect/>
          </a:stretch>
        </p:blipFill>
        <p:spPr>
          <a:xfrm>
            <a:off x="8755651" y="3455695"/>
            <a:ext cx="3351071" cy="3185652"/>
          </a:xfrm>
          <a:prstGeom prst="rect">
            <a:avLst/>
          </a:prstGeom>
        </p:spPr>
      </p:pic>
    </p:spTree>
    <p:extLst>
      <p:ext uri="{BB962C8B-B14F-4D97-AF65-F5344CB8AC3E}">
        <p14:creationId xmlns:p14="http://schemas.microsoft.com/office/powerpoint/2010/main" val="240909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87488" y="476672"/>
            <a:ext cx="9289032" cy="5601533"/>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altLang="zh-CN" sz="2400" dirty="0">
                <a:solidFill>
                  <a:srgbClr val="0000CC"/>
                </a:solidFill>
              </a:rPr>
              <a:t>1964- Gell-Mann, “Quark model”</a:t>
            </a:r>
          </a:p>
          <a:p>
            <a:pPr marL="342900" indent="-342900">
              <a:spcBef>
                <a:spcPts val="600"/>
              </a:spcBef>
              <a:spcAft>
                <a:spcPts val="600"/>
              </a:spcAft>
              <a:buFont typeface="Arial" panose="020B0604020202020204" pitchFamily="34" charset="0"/>
              <a:buChar char="•"/>
            </a:pPr>
            <a:r>
              <a:rPr lang="en-US" altLang="zh-CN" sz="2400" dirty="0">
                <a:solidFill>
                  <a:srgbClr val="0000CC"/>
                </a:solidFill>
              </a:rPr>
              <a:t>1970- Deep Inelastic Scattering, </a:t>
            </a:r>
            <a:r>
              <a:rPr lang="en-US" altLang="zh-CN" sz="2400" dirty="0" err="1">
                <a:solidFill>
                  <a:srgbClr val="0000CC"/>
                </a:solidFill>
              </a:rPr>
              <a:t>Feymann’s</a:t>
            </a:r>
            <a:r>
              <a:rPr lang="en-US" altLang="zh-CN" sz="2400" dirty="0">
                <a:solidFill>
                  <a:srgbClr val="0000CC"/>
                </a:solidFill>
              </a:rPr>
              <a:t> </a:t>
            </a:r>
            <a:r>
              <a:rPr lang="en-US" altLang="zh-CN" sz="2400" dirty="0" err="1">
                <a:solidFill>
                  <a:srgbClr val="0000CC"/>
                </a:solidFill>
              </a:rPr>
              <a:t>partons</a:t>
            </a:r>
            <a:r>
              <a:rPr lang="en-US" altLang="zh-CN" sz="2400" dirty="0">
                <a:solidFill>
                  <a:srgbClr val="0000CC"/>
                </a:solidFill>
              </a:rPr>
              <a:t>, </a:t>
            </a:r>
            <a:r>
              <a:rPr lang="en-US" altLang="zh-CN" sz="2400" dirty="0" err="1">
                <a:solidFill>
                  <a:srgbClr val="0000CC"/>
                </a:solidFill>
              </a:rPr>
              <a:t>Bjorken</a:t>
            </a:r>
            <a:r>
              <a:rPr lang="en-US" altLang="zh-CN" sz="2400" dirty="0">
                <a:solidFill>
                  <a:srgbClr val="0000CC"/>
                </a:solidFill>
              </a:rPr>
              <a:t> scaling; Gell-Mann: “</a:t>
            </a:r>
            <a:r>
              <a:rPr lang="en-US" altLang="zh-CN" sz="2400" b="1" i="1" dirty="0">
                <a:solidFill>
                  <a:srgbClr val="0000CC"/>
                </a:solidFill>
              </a:rPr>
              <a:t>What are these put-ons (sic); are they quarks?</a:t>
            </a:r>
            <a:r>
              <a:rPr lang="en-US" altLang="zh-CN" sz="2400" dirty="0">
                <a:solidFill>
                  <a:srgbClr val="0000CC"/>
                </a:solidFill>
              </a:rPr>
              <a:t>” </a:t>
            </a:r>
          </a:p>
          <a:p>
            <a:pPr lvl="1">
              <a:spcBef>
                <a:spcPts val="600"/>
              </a:spcBef>
              <a:spcAft>
                <a:spcPts val="600"/>
              </a:spcAft>
            </a:pPr>
            <a:r>
              <a:rPr lang="en-US" altLang="zh-CN" sz="2400" dirty="0">
                <a:solidFill>
                  <a:srgbClr val="0000CC"/>
                </a:solidFill>
              </a:rPr>
              <a:t> -- The strong force also might be described by a theory based on quarks and gluons began to take hold… </a:t>
            </a:r>
          </a:p>
          <a:p>
            <a:pPr lvl="1">
              <a:spcBef>
                <a:spcPts val="600"/>
              </a:spcBef>
              <a:spcAft>
                <a:spcPts val="600"/>
              </a:spcAft>
            </a:pPr>
            <a:r>
              <a:rPr lang="en-US" altLang="zh-CN" sz="2400" dirty="0">
                <a:solidFill>
                  <a:srgbClr val="0000CC"/>
                </a:solidFill>
              </a:rPr>
              <a:t> -- Yang-Mills gauge theory can be a candidate.</a:t>
            </a:r>
          </a:p>
          <a:p>
            <a:pPr marL="342900" indent="-342900">
              <a:spcBef>
                <a:spcPts val="600"/>
              </a:spcBef>
              <a:spcAft>
                <a:spcPts val="600"/>
              </a:spcAft>
              <a:buFont typeface="Arial" panose="020B0604020202020204" pitchFamily="34" charset="0"/>
              <a:buChar char="•"/>
            </a:pPr>
            <a:r>
              <a:rPr lang="en-US" altLang="zh-CN" sz="2400" dirty="0">
                <a:solidFill>
                  <a:srgbClr val="0000CC"/>
                </a:solidFill>
              </a:rPr>
              <a:t>1972- David </a:t>
            </a:r>
            <a:r>
              <a:rPr lang="en-US" altLang="zh-CN" sz="2400" dirty="0" err="1">
                <a:solidFill>
                  <a:srgbClr val="0000CC"/>
                </a:solidFill>
              </a:rPr>
              <a:t>Polizter</a:t>
            </a:r>
            <a:r>
              <a:rPr lang="en-US" altLang="zh-CN" sz="2400" dirty="0">
                <a:solidFill>
                  <a:srgbClr val="0000CC"/>
                </a:solidFill>
              </a:rPr>
              <a:t>, David Gross, Frank </a:t>
            </a:r>
            <a:r>
              <a:rPr lang="en-US" altLang="zh-CN" sz="2400" dirty="0" err="1">
                <a:solidFill>
                  <a:srgbClr val="0000CC"/>
                </a:solidFill>
              </a:rPr>
              <a:t>Wilczek</a:t>
            </a:r>
            <a:r>
              <a:rPr lang="en-US" altLang="zh-CN" sz="2400" dirty="0">
                <a:solidFill>
                  <a:srgbClr val="0000CC"/>
                </a:solidFill>
              </a:rPr>
              <a:t> found a negative beta function; (t’ </a:t>
            </a:r>
            <a:r>
              <a:rPr lang="en-US" altLang="zh-CN" sz="2400" dirty="0" err="1">
                <a:solidFill>
                  <a:srgbClr val="0000CC"/>
                </a:solidFill>
              </a:rPr>
              <a:t>Hooft</a:t>
            </a:r>
            <a:r>
              <a:rPr lang="en-US" altLang="zh-CN" sz="2400" dirty="0">
                <a:solidFill>
                  <a:srgbClr val="0000CC"/>
                </a:solidFill>
              </a:rPr>
              <a:t> has found it in 1971).  </a:t>
            </a:r>
          </a:p>
          <a:p>
            <a:pPr marL="342900" indent="-342900">
              <a:spcBef>
                <a:spcPts val="600"/>
              </a:spcBef>
              <a:spcAft>
                <a:spcPts val="600"/>
              </a:spcAft>
              <a:buFont typeface="Arial" panose="020B0604020202020204" pitchFamily="34" charset="0"/>
              <a:buChar char="•"/>
            </a:pPr>
            <a:r>
              <a:rPr lang="en-US" altLang="zh-CN" sz="2400" dirty="0">
                <a:solidFill>
                  <a:srgbClr val="0000CC"/>
                </a:solidFill>
              </a:rPr>
              <a:t>1973- SPEAR/SLAC experiment found charm flavor</a:t>
            </a:r>
          </a:p>
          <a:p>
            <a:pPr marL="342900" indent="-342900">
              <a:spcBef>
                <a:spcPts val="600"/>
              </a:spcBef>
              <a:spcAft>
                <a:spcPts val="600"/>
              </a:spcAft>
              <a:buFont typeface="Arial" panose="020B0604020202020204" pitchFamily="34" charset="0"/>
              <a:buChar char="•"/>
            </a:pPr>
            <a:r>
              <a:rPr lang="en-US" altLang="zh-CN" sz="2400" dirty="0">
                <a:solidFill>
                  <a:srgbClr val="0000CC"/>
                </a:solidFill>
              </a:rPr>
              <a:t>1974- Sam Ting and Richter found J/psi</a:t>
            </a:r>
          </a:p>
          <a:p>
            <a:pPr marL="342900" indent="-342900">
              <a:spcBef>
                <a:spcPts val="600"/>
              </a:spcBef>
              <a:spcAft>
                <a:spcPts val="600"/>
              </a:spcAft>
              <a:buFont typeface="Arial" panose="020B0604020202020204" pitchFamily="34" charset="0"/>
              <a:buChar char="•"/>
            </a:pPr>
            <a:r>
              <a:rPr lang="en-US" altLang="zh-CN" sz="2400" dirty="0">
                <a:solidFill>
                  <a:srgbClr val="0000CC"/>
                </a:solidFill>
              </a:rPr>
              <a:t>1975- QCD established</a:t>
            </a:r>
            <a:endParaRPr lang="zh-CN" altLang="en-US" sz="2400" dirty="0">
              <a:solidFill>
                <a:srgbClr val="0000CC"/>
              </a:solidFill>
            </a:endParaRPr>
          </a:p>
        </p:txBody>
      </p:sp>
      <p:sp>
        <p:nvSpPr>
          <p:cNvPr id="3" name="灯片编号占位符 2"/>
          <p:cNvSpPr>
            <a:spLocks noGrp="1"/>
          </p:cNvSpPr>
          <p:nvPr>
            <p:ph type="sldNum" sz="quarter" idx="12"/>
          </p:nvPr>
        </p:nvSpPr>
        <p:spPr/>
        <p:txBody>
          <a:bodyPr/>
          <a:lstStyle/>
          <a:p>
            <a:fld id="{B527D597-F47B-41B3-ADE8-88A1CDF6D9DF}" type="slidenum">
              <a:rPr lang="zh-CN" altLang="en-GB" smtClean="0">
                <a:solidFill>
                  <a:srgbClr val="000000"/>
                </a:solidFill>
              </a:rPr>
              <a:pPr/>
              <a:t>50</a:t>
            </a:fld>
            <a:endParaRPr lang="en-GB" altLang="zh-CN">
              <a:solidFill>
                <a:srgbClr val="000000"/>
              </a:solidFill>
            </a:endParaRPr>
          </a:p>
        </p:txBody>
      </p:sp>
    </p:spTree>
    <p:extLst>
      <p:ext uri="{BB962C8B-B14F-4D97-AF65-F5344CB8AC3E}">
        <p14:creationId xmlns:p14="http://schemas.microsoft.com/office/powerpoint/2010/main" val="39223148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950" y="2236788"/>
            <a:ext cx="4745038"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Text Box 3"/>
          <p:cNvSpPr txBox="1">
            <a:spLocks noChangeArrowheads="1"/>
          </p:cNvSpPr>
          <p:nvPr/>
        </p:nvSpPr>
        <p:spPr bwMode="auto">
          <a:xfrm>
            <a:off x="2351088" y="355600"/>
            <a:ext cx="6991350" cy="45720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sz="2400" b="1" dirty="0">
                <a:solidFill>
                  <a:srgbClr val="333399"/>
                </a:solidFill>
              </a:rPr>
              <a:t>Baryons in SU(6)</a:t>
            </a:r>
            <a:r>
              <a:rPr lang="en-GB" altLang="zh-CN" sz="2400" b="1" dirty="0">
                <a:solidFill>
                  <a:srgbClr val="333399"/>
                </a:solidFill>
                <a:sym typeface="Symbol" pitchFamily="18" charset="2"/>
              </a:rPr>
              <a:t></a:t>
            </a:r>
            <a:r>
              <a:rPr lang="en-GB" altLang="zh-CN" sz="2400" b="1" dirty="0">
                <a:solidFill>
                  <a:srgbClr val="333399"/>
                </a:solidFill>
              </a:rPr>
              <a:t>O(3) symmetric quark model</a:t>
            </a:r>
          </a:p>
        </p:txBody>
      </p:sp>
      <p:sp>
        <p:nvSpPr>
          <p:cNvPr id="7172" name="Text Box 4"/>
          <p:cNvSpPr txBox="1">
            <a:spLocks noChangeArrowheads="1"/>
          </p:cNvSpPr>
          <p:nvPr/>
        </p:nvSpPr>
        <p:spPr bwMode="auto">
          <a:xfrm>
            <a:off x="2640013" y="2236788"/>
            <a:ext cx="1377950" cy="135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20000"/>
              </a:spcBef>
              <a:spcAft>
                <a:spcPct val="0"/>
              </a:spcAft>
            </a:pPr>
            <a:r>
              <a:rPr lang="en-GB" altLang="zh-CN" b="1">
                <a:solidFill>
                  <a:srgbClr val="0033CC"/>
                </a:solidFill>
              </a:rPr>
              <a:t>Spin</a:t>
            </a:r>
          </a:p>
          <a:p>
            <a:pPr fontAlgn="base">
              <a:spcBef>
                <a:spcPct val="20000"/>
              </a:spcBef>
              <a:spcAft>
                <a:spcPct val="0"/>
              </a:spcAft>
            </a:pPr>
            <a:r>
              <a:rPr lang="en-GB" altLang="zh-CN" b="1">
                <a:solidFill>
                  <a:srgbClr val="0033CC"/>
                </a:solidFill>
              </a:rPr>
              <a:t>Flavor</a:t>
            </a:r>
          </a:p>
          <a:p>
            <a:pPr fontAlgn="base">
              <a:spcBef>
                <a:spcPct val="20000"/>
              </a:spcBef>
              <a:spcAft>
                <a:spcPct val="0"/>
              </a:spcAft>
            </a:pPr>
            <a:r>
              <a:rPr lang="en-GB" altLang="zh-CN" b="1">
                <a:solidFill>
                  <a:srgbClr val="0033CC"/>
                </a:solidFill>
              </a:rPr>
              <a:t>Spin-flavor</a:t>
            </a:r>
          </a:p>
          <a:p>
            <a:pPr fontAlgn="base">
              <a:spcBef>
                <a:spcPct val="20000"/>
              </a:spcBef>
              <a:spcAft>
                <a:spcPct val="0"/>
              </a:spcAft>
            </a:pPr>
            <a:r>
              <a:rPr lang="en-GB" altLang="zh-CN" b="1">
                <a:solidFill>
                  <a:srgbClr val="0033CC"/>
                </a:solidFill>
              </a:rPr>
              <a:t>Spatial</a:t>
            </a:r>
          </a:p>
        </p:txBody>
      </p:sp>
      <p:sp>
        <p:nvSpPr>
          <p:cNvPr id="7173" name="Text Box 5"/>
          <p:cNvSpPr txBox="1">
            <a:spLocks noChangeArrowheads="1"/>
          </p:cNvSpPr>
          <p:nvPr/>
        </p:nvSpPr>
        <p:spPr bwMode="auto">
          <a:xfrm>
            <a:off x="2352675" y="1196976"/>
            <a:ext cx="77041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71475" indent="-371475">
              <a:defRPr>
                <a:solidFill>
                  <a:schemeClr val="tx1"/>
                </a:solidFill>
                <a:latin typeface="Arial" charset="0"/>
                <a:ea typeface="宋体" charset="-122"/>
              </a:defRPr>
            </a:lvl1pPr>
            <a:lvl2pPr marL="828675" indent="-371475">
              <a:defRPr>
                <a:solidFill>
                  <a:schemeClr val="tx1"/>
                </a:solidFill>
                <a:latin typeface="Arial" charset="0"/>
                <a:ea typeface="宋体" charset="-122"/>
              </a:defRPr>
            </a:lvl2pPr>
            <a:lvl3pPr marL="1285875" indent="-371475">
              <a:defRPr>
                <a:solidFill>
                  <a:schemeClr val="tx1"/>
                </a:solidFill>
                <a:latin typeface="Arial" charset="0"/>
                <a:ea typeface="宋体" charset="-122"/>
              </a:defRPr>
            </a:lvl3pPr>
            <a:lvl4pPr marL="1743075" indent="-371475">
              <a:defRPr>
                <a:solidFill>
                  <a:schemeClr val="tx1"/>
                </a:solidFill>
                <a:latin typeface="Arial" charset="0"/>
                <a:ea typeface="宋体" charset="-122"/>
              </a:defRPr>
            </a:lvl4pPr>
            <a:lvl5pPr marL="2200275" indent="-371475">
              <a:defRPr>
                <a:solidFill>
                  <a:schemeClr val="tx1"/>
                </a:solidFill>
                <a:latin typeface="Arial" charset="0"/>
                <a:ea typeface="宋体" charset="-122"/>
              </a:defRPr>
            </a:lvl5pPr>
            <a:lvl6pPr marL="2657475" indent="-371475" fontAlgn="base">
              <a:spcBef>
                <a:spcPct val="0"/>
              </a:spcBef>
              <a:spcAft>
                <a:spcPct val="0"/>
              </a:spcAft>
              <a:defRPr>
                <a:solidFill>
                  <a:schemeClr val="tx1"/>
                </a:solidFill>
                <a:latin typeface="Arial" charset="0"/>
                <a:ea typeface="宋体" charset="-122"/>
              </a:defRPr>
            </a:lvl6pPr>
            <a:lvl7pPr marL="3114675" indent="-371475" fontAlgn="base">
              <a:spcBef>
                <a:spcPct val="0"/>
              </a:spcBef>
              <a:spcAft>
                <a:spcPct val="0"/>
              </a:spcAft>
              <a:defRPr>
                <a:solidFill>
                  <a:schemeClr val="tx1"/>
                </a:solidFill>
                <a:latin typeface="Arial" charset="0"/>
                <a:ea typeface="宋体" charset="-122"/>
              </a:defRPr>
            </a:lvl7pPr>
            <a:lvl8pPr marL="3571875" indent="-371475" fontAlgn="base">
              <a:spcBef>
                <a:spcPct val="0"/>
              </a:spcBef>
              <a:spcAft>
                <a:spcPct val="0"/>
              </a:spcAft>
              <a:defRPr>
                <a:solidFill>
                  <a:schemeClr val="tx1"/>
                </a:solidFill>
                <a:latin typeface="Arial" charset="0"/>
                <a:ea typeface="宋体" charset="-122"/>
              </a:defRPr>
            </a:lvl8pPr>
            <a:lvl9pPr marL="4029075" indent="-371475" fontAlgn="base">
              <a:spcBef>
                <a:spcPct val="0"/>
              </a:spcBef>
              <a:spcAft>
                <a:spcPct val="0"/>
              </a:spcAft>
              <a:defRPr>
                <a:solidFill>
                  <a:schemeClr val="tx1"/>
                </a:solidFill>
                <a:latin typeface="Arial" charset="0"/>
                <a:ea typeface="宋体" charset="-122"/>
              </a:defRPr>
            </a:lvl9pPr>
          </a:lstStyle>
          <a:p>
            <a:pPr fontAlgn="base">
              <a:spcBef>
                <a:spcPct val="0"/>
              </a:spcBef>
              <a:spcAft>
                <a:spcPct val="0"/>
              </a:spcAft>
            </a:pPr>
            <a:r>
              <a:rPr lang="en-GB" altLang="zh-CN" b="1">
                <a:solidFill>
                  <a:srgbClr val="0033CC"/>
                </a:solidFill>
              </a:rPr>
              <a:t>We concentrate on the baryons made of </a:t>
            </a:r>
            <a:r>
              <a:rPr lang="en-GB" altLang="zh-CN" b="1">
                <a:solidFill>
                  <a:srgbClr val="FF0000"/>
                </a:solidFill>
              </a:rPr>
              <a:t>u, d, s</a:t>
            </a:r>
            <a:r>
              <a:rPr lang="en-GB" altLang="zh-CN" b="1">
                <a:solidFill>
                  <a:srgbClr val="0033CC"/>
                </a:solidFill>
              </a:rPr>
              <a:t> quarks. </a:t>
            </a:r>
          </a:p>
        </p:txBody>
      </p:sp>
      <p:sp>
        <p:nvSpPr>
          <p:cNvPr id="7174" name="Text Box 6"/>
          <p:cNvSpPr txBox="1">
            <a:spLocks noChangeArrowheads="1"/>
          </p:cNvSpPr>
          <p:nvPr/>
        </p:nvSpPr>
        <p:spPr bwMode="auto">
          <a:xfrm>
            <a:off x="2640013" y="1700213"/>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b="1">
                <a:solidFill>
                  <a:srgbClr val="FF3300"/>
                </a:solidFill>
              </a:rPr>
              <a:t>Color</a:t>
            </a:r>
          </a:p>
        </p:txBody>
      </p:sp>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850" y="1771651"/>
            <a:ext cx="4287838" cy="32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6" name="Rectangle 8"/>
          <p:cNvSpPr>
            <a:spLocks noChangeArrowheads="1"/>
          </p:cNvSpPr>
          <p:nvPr/>
        </p:nvSpPr>
        <p:spPr bwMode="auto">
          <a:xfrm>
            <a:off x="8132763" y="1771651"/>
            <a:ext cx="360362" cy="360363"/>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zh-CN" altLang="zh-CN">
              <a:solidFill>
                <a:srgbClr val="FF3300"/>
              </a:solidFill>
            </a:endParaRPr>
          </a:p>
        </p:txBody>
      </p:sp>
      <p:pic>
        <p:nvPicPr>
          <p:cNvPr id="71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375" y="5627689"/>
            <a:ext cx="466725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8950" y="3240089"/>
            <a:ext cx="522288"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0014" y="3249613"/>
            <a:ext cx="446087" cy="32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0" name="Text Box 12"/>
          <p:cNvSpPr txBox="1">
            <a:spLocks noChangeArrowheads="1"/>
          </p:cNvSpPr>
          <p:nvPr/>
        </p:nvSpPr>
        <p:spPr bwMode="auto">
          <a:xfrm>
            <a:off x="2090738" y="5157788"/>
            <a:ext cx="767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a:solidFill>
                  <a:srgbClr val="0033CC"/>
                </a:solidFill>
              </a:rPr>
              <a:t>Baryon wavefunction as representation of 3-dimension permutation group:</a:t>
            </a:r>
          </a:p>
        </p:txBody>
      </p:sp>
      <p:sp>
        <p:nvSpPr>
          <p:cNvPr id="7181" name="Text Box 13"/>
          <p:cNvSpPr txBox="1">
            <a:spLocks noChangeArrowheads="1"/>
          </p:cNvSpPr>
          <p:nvPr/>
        </p:nvSpPr>
        <p:spPr bwMode="auto">
          <a:xfrm>
            <a:off x="6045200" y="3195639"/>
            <a:ext cx="11509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sz="2000" dirty="0">
                <a:solidFill>
                  <a:srgbClr val="0033CC"/>
                </a:solidFill>
              </a:rPr>
              <a:t>s, </a:t>
            </a:r>
            <a:r>
              <a:rPr lang="en-GB" altLang="zh-CN" sz="2000" dirty="0">
                <a:solidFill>
                  <a:srgbClr val="0033CC"/>
                </a:solidFill>
                <a:sym typeface="Symbol" pitchFamily="18" charset="2"/>
              </a:rPr>
              <a:t>, , a</a:t>
            </a:r>
          </a:p>
        </p:txBody>
      </p:sp>
      <p:sp>
        <p:nvSpPr>
          <p:cNvPr id="7182" name="Line 14"/>
          <p:cNvSpPr>
            <a:spLocks noChangeShapeType="1"/>
          </p:cNvSpPr>
          <p:nvPr/>
        </p:nvSpPr>
        <p:spPr bwMode="auto">
          <a:xfrm>
            <a:off x="6167438" y="6092825"/>
            <a:ext cx="4032250"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7183" name="Text Box 15"/>
          <p:cNvSpPr txBox="1">
            <a:spLocks noChangeArrowheads="1"/>
          </p:cNvSpPr>
          <p:nvPr/>
        </p:nvSpPr>
        <p:spPr bwMode="auto">
          <a:xfrm>
            <a:off x="8667750" y="5681663"/>
            <a:ext cx="132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b="1">
                <a:solidFill>
                  <a:srgbClr val="FF3300"/>
                </a:solidFill>
              </a:rPr>
              <a:t>symmetric</a:t>
            </a:r>
          </a:p>
        </p:txBody>
      </p:sp>
      <p:sp>
        <p:nvSpPr>
          <p:cNvPr id="7184" name="Text Box 16"/>
          <p:cNvSpPr txBox="1">
            <a:spLocks noChangeArrowheads="1"/>
          </p:cNvSpPr>
          <p:nvPr/>
        </p:nvSpPr>
        <p:spPr bwMode="auto">
          <a:xfrm>
            <a:off x="2136775" y="3860800"/>
            <a:ext cx="8280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zh-CN" b="1">
                <a:solidFill>
                  <a:srgbClr val="0000FF"/>
                </a:solidFill>
              </a:rPr>
              <a:t>For a three-quark Fermion system, the </a:t>
            </a:r>
            <a:r>
              <a:rPr lang="en-US" altLang="zh-CN" b="1">
                <a:solidFill>
                  <a:srgbClr val="FF0000"/>
                </a:solidFill>
              </a:rPr>
              <a:t>Pauli principle</a:t>
            </a:r>
            <a:r>
              <a:rPr lang="en-US" altLang="zh-CN" b="1">
                <a:solidFill>
                  <a:srgbClr val="0000FF"/>
                </a:solidFill>
              </a:rPr>
              <a:t> requires that the total wavefunction is </a:t>
            </a:r>
            <a:r>
              <a:rPr lang="en-US" altLang="zh-CN" b="1">
                <a:solidFill>
                  <a:srgbClr val="FF0000"/>
                </a:solidFill>
              </a:rPr>
              <a:t>antisymmetric</a:t>
            </a:r>
            <a:r>
              <a:rPr lang="en-US" altLang="zh-CN" b="1">
                <a:solidFill>
                  <a:srgbClr val="0000FF"/>
                </a:solidFill>
              </a:rPr>
              <a:t> under exchange of any two quarks. Therefore, the total wavefunction must be antisymmetrized.</a:t>
            </a:r>
          </a:p>
        </p:txBody>
      </p:sp>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51</a:t>
            </a:fld>
            <a:endParaRPr lang="en-US" altLang="zh-CN">
              <a:solidFill>
                <a:srgbClr val="000000"/>
              </a:solidFill>
            </a:endParaRPr>
          </a:p>
        </p:txBody>
      </p:sp>
    </p:spTree>
    <p:extLst>
      <p:ext uri="{BB962C8B-B14F-4D97-AF65-F5344CB8AC3E}">
        <p14:creationId xmlns:p14="http://schemas.microsoft.com/office/powerpoint/2010/main" val="503508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82"/>
                                        </p:tgtEl>
                                        <p:attrNameLst>
                                          <p:attrName>style.visibility</p:attrName>
                                        </p:attrNameLst>
                                      </p:cBhvr>
                                      <p:to>
                                        <p:strVal val="visible"/>
                                      </p:to>
                                    </p:set>
                                    <p:anim calcmode="lin" valueType="num">
                                      <p:cBhvr additive="base">
                                        <p:cTn id="7" dur="500" fill="hold"/>
                                        <p:tgtEl>
                                          <p:spTgt spid="7182"/>
                                        </p:tgtEl>
                                        <p:attrNameLst>
                                          <p:attrName>ppt_x</p:attrName>
                                        </p:attrNameLst>
                                      </p:cBhvr>
                                      <p:tavLst>
                                        <p:tav tm="0">
                                          <p:val>
                                            <p:strVal val="#ppt_x"/>
                                          </p:val>
                                        </p:tav>
                                        <p:tav tm="100000">
                                          <p:val>
                                            <p:strVal val="#ppt_x"/>
                                          </p:val>
                                        </p:tav>
                                      </p:tavLst>
                                    </p:anim>
                                    <p:anim calcmode="lin" valueType="num">
                                      <p:cBhvr additive="base">
                                        <p:cTn id="8" dur="500" fill="hold"/>
                                        <p:tgtEl>
                                          <p:spTgt spid="718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183"/>
                                        </p:tgtEl>
                                        <p:attrNameLst>
                                          <p:attrName>style.visibility</p:attrName>
                                        </p:attrNameLst>
                                      </p:cBhvr>
                                      <p:to>
                                        <p:strVal val="visible"/>
                                      </p:to>
                                    </p:set>
                                    <p:anim calcmode="lin" valueType="num">
                                      <p:cBhvr additive="base">
                                        <p:cTn id="11" dur="500" fill="hold"/>
                                        <p:tgtEl>
                                          <p:spTgt spid="7183"/>
                                        </p:tgtEl>
                                        <p:attrNameLst>
                                          <p:attrName>ppt_x</p:attrName>
                                        </p:attrNameLst>
                                      </p:cBhvr>
                                      <p:tavLst>
                                        <p:tav tm="0">
                                          <p:val>
                                            <p:strVal val="#ppt_x"/>
                                          </p:val>
                                        </p:tav>
                                        <p:tav tm="100000">
                                          <p:val>
                                            <p:strVal val="#ppt_x"/>
                                          </p:val>
                                        </p:tav>
                                      </p:tavLst>
                                    </p:anim>
                                    <p:anim calcmode="lin" valueType="num">
                                      <p:cBhvr additive="base">
                                        <p:cTn id="12" dur="500" fill="hold"/>
                                        <p:tgtEl>
                                          <p:spTgt spid="7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2" grpId="0" animBg="1"/>
      <p:bldP spid="718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1161311"/>
            <a:ext cx="8135938" cy="318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6" name="Text Box 6"/>
          <p:cNvSpPr txBox="1">
            <a:spLocks noChangeArrowheads="1"/>
          </p:cNvSpPr>
          <p:nvPr/>
        </p:nvSpPr>
        <p:spPr bwMode="auto">
          <a:xfrm>
            <a:off x="1344614" y="367561"/>
            <a:ext cx="55006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sz="2000" b="1" dirty="0">
                <a:solidFill>
                  <a:srgbClr val="0033CC"/>
                </a:solidFill>
              </a:rPr>
              <a:t>Property of dimension-3 permutation group </a:t>
            </a:r>
          </a:p>
        </p:txBody>
      </p:sp>
      <p:pic>
        <p:nvPicPr>
          <p:cNvPr id="10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3889" y="4837113"/>
            <a:ext cx="2282825" cy="60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2776" y="5465764"/>
            <a:ext cx="4219575" cy="120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9" name="Text Box 9"/>
          <p:cNvSpPr txBox="1">
            <a:spLocks noChangeArrowheads="1"/>
          </p:cNvSpPr>
          <p:nvPr/>
        </p:nvSpPr>
        <p:spPr bwMode="auto">
          <a:xfrm>
            <a:off x="2063751" y="5013325"/>
            <a:ext cx="33115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zh-CN" b="1" dirty="0">
                <a:solidFill>
                  <a:srgbClr val="0000FF"/>
                </a:solidFill>
              </a:rPr>
              <a:t>e.g. The SU(2) spin </a:t>
            </a:r>
            <a:r>
              <a:rPr lang="en-US" altLang="zh-CN" b="1" dirty="0" err="1">
                <a:solidFill>
                  <a:srgbClr val="0000FF"/>
                </a:solidFill>
              </a:rPr>
              <a:t>wavefunction</a:t>
            </a:r>
            <a:r>
              <a:rPr lang="en-US" altLang="zh-CN" b="1" dirty="0">
                <a:solidFill>
                  <a:srgbClr val="0000FF"/>
                </a:solidFill>
              </a:rPr>
              <a:t> for a three-quark system</a:t>
            </a:r>
          </a:p>
        </p:txBody>
      </p:sp>
      <p:sp>
        <p:nvSpPr>
          <p:cNvPr id="10250" name="AutoShape 10"/>
          <p:cNvSpPr>
            <a:spLocks/>
          </p:cNvSpPr>
          <p:nvPr/>
        </p:nvSpPr>
        <p:spPr bwMode="auto">
          <a:xfrm>
            <a:off x="5375276" y="5084763"/>
            <a:ext cx="288925" cy="1439862"/>
          </a:xfrm>
          <a:prstGeom prst="leftBrace">
            <a:avLst>
              <a:gd name="adj1" fmla="val 4152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52</a:t>
            </a:fld>
            <a:endParaRPr lang="en-US" altLang="zh-CN">
              <a:solidFill>
                <a:srgbClr val="000000"/>
              </a:solidFill>
            </a:endParaRPr>
          </a:p>
        </p:txBody>
      </p:sp>
    </p:spTree>
    <p:extLst>
      <p:ext uri="{BB962C8B-B14F-4D97-AF65-F5344CB8AC3E}">
        <p14:creationId xmlns:p14="http://schemas.microsoft.com/office/powerpoint/2010/main" val="11054292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53</a:t>
            </a:fld>
            <a:endParaRPr lang="en-US" altLang="zh-CN">
              <a:solidFill>
                <a:srgbClr val="000000"/>
              </a:solidFill>
            </a:endParaRPr>
          </a:p>
        </p:txBody>
      </p:sp>
      <mc:AlternateContent xmlns:mc="http://schemas.openxmlformats.org/markup-compatibility/2006" xmlns:a14="http://schemas.microsoft.com/office/drawing/2010/main">
        <mc:Choice Requires="a14">
          <p:sp>
            <p:nvSpPr>
              <p:cNvPr id="3" name="Text Box 6"/>
              <p:cNvSpPr txBox="1">
                <a:spLocks noChangeArrowheads="1"/>
              </p:cNvSpPr>
              <p:nvPr/>
            </p:nvSpPr>
            <p:spPr bwMode="auto">
              <a:xfrm>
                <a:off x="1127448" y="476672"/>
                <a:ext cx="10225136" cy="76681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GB" altLang="zh-CN" sz="2000" b="1" dirty="0">
                    <a:solidFill>
                      <a:srgbClr val="0033CC"/>
                    </a:solidFill>
                  </a:rPr>
                  <a:t>For a system involving two degrees of freedom </a:t>
                </a:r>
                <a14:m>
                  <m:oMath xmlns:m="http://schemas.openxmlformats.org/officeDocument/2006/math">
                    <m:sSubSup>
                      <m:sSubSupPr>
                        <m:ctrlPr>
                          <a:rPr lang="en-US" altLang="zh-CN" sz="2400" b="1" i="1" smtClean="0">
                            <a:solidFill>
                              <a:srgbClr val="FF0000"/>
                            </a:solidFill>
                            <a:latin typeface="Cambria Math" panose="02040503050406030204" pitchFamily="18" charset="0"/>
                          </a:rPr>
                        </m:ctrlPr>
                      </m:sSubSupPr>
                      <m:e>
                        <m:r>
                          <a:rPr lang="en-US" altLang="zh-CN" sz="2400" b="1" i="1" smtClean="0">
                            <a:solidFill>
                              <a:srgbClr val="FF0000"/>
                            </a:solidFill>
                            <a:latin typeface="Cambria Math" panose="02040503050406030204" pitchFamily="18" charset="0"/>
                          </a:rPr>
                          <m:t>𝜹</m:t>
                        </m:r>
                      </m:e>
                      <m:sub>
                        <m:r>
                          <a:rPr lang="en-US" altLang="zh-CN" sz="2400" b="1" i="1" smtClean="0">
                            <a:solidFill>
                              <a:srgbClr val="FF0000"/>
                            </a:solidFill>
                            <a:latin typeface="Cambria Math" panose="02040503050406030204" pitchFamily="18" charset="0"/>
                          </a:rPr>
                          <m:t>𝟏</m:t>
                        </m:r>
                      </m:sub>
                      <m:sup>
                        <m:r>
                          <a:rPr lang="en-US" altLang="zh-CN" sz="2400" b="1" i="1" smtClean="0">
                            <a:solidFill>
                              <a:srgbClr val="FF0000"/>
                            </a:solidFill>
                            <a:latin typeface="Cambria Math" panose="02040503050406030204" pitchFamily="18" charset="0"/>
                          </a:rPr>
                          <m:t>𝝈</m:t>
                        </m:r>
                      </m:sup>
                    </m:sSubSup>
                  </m:oMath>
                </a14:m>
                <a:r>
                  <a:rPr lang="en-GB" altLang="zh-CN" sz="2000" b="1" dirty="0">
                    <a:solidFill>
                      <a:srgbClr val="0033CC"/>
                    </a:solidFill>
                  </a:rPr>
                  <a:t> and </a:t>
                </a:r>
                <a14:m>
                  <m:oMath xmlns:m="http://schemas.openxmlformats.org/officeDocument/2006/math">
                    <m:sSubSup>
                      <m:sSubSupPr>
                        <m:ctrlPr>
                          <a:rPr lang="en-US" altLang="zh-CN" sz="2400" b="1" i="1" smtClean="0">
                            <a:solidFill>
                              <a:srgbClr val="FF0000"/>
                            </a:solidFill>
                            <a:latin typeface="Cambria Math" panose="02040503050406030204" pitchFamily="18" charset="0"/>
                          </a:rPr>
                        </m:ctrlPr>
                      </m:sSubSupPr>
                      <m:e>
                        <m:r>
                          <a:rPr lang="en-US" altLang="zh-CN" sz="2400" b="1" i="1" smtClean="0">
                            <a:solidFill>
                              <a:srgbClr val="FF0000"/>
                            </a:solidFill>
                            <a:latin typeface="Cambria Math" panose="02040503050406030204" pitchFamily="18" charset="0"/>
                          </a:rPr>
                          <m:t>𝜹</m:t>
                        </m:r>
                      </m:e>
                      <m:sub>
                        <m:r>
                          <a:rPr lang="en-US" altLang="zh-CN" sz="2400" b="1" i="1" smtClean="0">
                            <a:solidFill>
                              <a:srgbClr val="FF0000"/>
                            </a:solidFill>
                            <a:latin typeface="Cambria Math" panose="02040503050406030204" pitchFamily="18" charset="0"/>
                          </a:rPr>
                          <m:t>𝟐</m:t>
                        </m:r>
                      </m:sub>
                      <m:sup>
                        <m:r>
                          <a:rPr lang="en-US" altLang="zh-CN" sz="2400" b="1" i="1" smtClean="0">
                            <a:solidFill>
                              <a:srgbClr val="FF0000"/>
                            </a:solidFill>
                            <a:latin typeface="Cambria Math" panose="02040503050406030204" pitchFamily="18" charset="0"/>
                          </a:rPr>
                          <m:t>𝝈</m:t>
                        </m:r>
                      </m:sup>
                    </m:sSubSup>
                  </m:oMath>
                </a14:m>
                <a:r>
                  <a:rPr lang="en-GB" altLang="zh-CN" sz="2000" b="1" dirty="0">
                    <a:solidFill>
                      <a:srgbClr val="0033CC"/>
                    </a:solidFill>
                  </a:rPr>
                  <a:t>, they can form combined symmetries as the representations of the </a:t>
                </a:r>
                <a14:m>
                  <m:oMath xmlns:m="http://schemas.openxmlformats.org/officeDocument/2006/math">
                    <m:sSub>
                      <m:sSubPr>
                        <m:ctrlPr>
                          <a:rPr lang="en-US" altLang="zh-CN" sz="2000" b="1" i="1" smtClean="0">
                            <a:solidFill>
                              <a:srgbClr val="0033CC"/>
                            </a:solidFill>
                            <a:latin typeface="Cambria Math" panose="02040503050406030204" pitchFamily="18" charset="0"/>
                          </a:rPr>
                        </m:ctrlPr>
                      </m:sSubPr>
                      <m:e>
                        <m:r>
                          <a:rPr lang="en-US" altLang="zh-CN" sz="2000" b="1" i="1" smtClean="0">
                            <a:solidFill>
                              <a:srgbClr val="0033CC"/>
                            </a:solidFill>
                            <a:latin typeface="Cambria Math" panose="02040503050406030204" pitchFamily="18" charset="0"/>
                          </a:rPr>
                          <m:t>𝑺</m:t>
                        </m:r>
                      </m:e>
                      <m:sub>
                        <m:r>
                          <a:rPr lang="en-US" altLang="zh-CN" sz="2000" b="1" i="1" smtClean="0">
                            <a:solidFill>
                              <a:srgbClr val="0033CC"/>
                            </a:solidFill>
                            <a:latin typeface="Cambria Math" panose="02040503050406030204" pitchFamily="18" charset="0"/>
                          </a:rPr>
                          <m:t>𝟑</m:t>
                        </m:r>
                      </m:sub>
                    </m:sSub>
                  </m:oMath>
                </a14:m>
                <a:r>
                  <a:rPr lang="en-GB" altLang="zh-CN" sz="2000" b="1" dirty="0">
                    <a:solidFill>
                      <a:srgbClr val="0033CC"/>
                    </a:solidFill>
                  </a:rPr>
                  <a:t> permutation group.</a:t>
                </a:r>
              </a:p>
            </p:txBody>
          </p:sp>
        </mc:Choice>
        <mc:Fallback xmlns="">
          <p:sp>
            <p:nvSpPr>
              <p:cNvPr id="3" name="Text Box 6"/>
              <p:cNvSpPr txBox="1">
                <a:spLocks noRot="1" noChangeAspect="1" noMove="1" noResize="1" noEditPoints="1" noAdjustHandles="1" noChangeArrowheads="1" noChangeShapeType="1" noTextEdit="1"/>
              </p:cNvSpPr>
              <p:nvPr/>
            </p:nvSpPr>
            <p:spPr bwMode="auto">
              <a:xfrm>
                <a:off x="1127448" y="476672"/>
                <a:ext cx="10225136" cy="766813"/>
              </a:xfrm>
              <a:prstGeom prst="rect">
                <a:avLst/>
              </a:prstGeom>
              <a:blipFill>
                <a:blip r:embed="rId2"/>
                <a:stretch>
                  <a:fillRect l="-656" b="-1349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p:cNvSpPr txBox="1"/>
              <p:nvPr/>
            </p:nvSpPr>
            <p:spPr>
              <a:xfrm>
                <a:off x="1991544" y="1700808"/>
                <a:ext cx="7056784" cy="2222916"/>
              </a:xfrm>
              <a:prstGeom prst="rect">
                <a:avLst/>
              </a:prstGeom>
              <a:noFill/>
            </p:spPr>
            <p:txBody>
              <a:bodyPr wrap="square" rtlCol="0">
                <a:spAutoFit/>
              </a:bodyPr>
              <a:lstStyle/>
              <a:p>
                <a:pPr>
                  <a:spcBef>
                    <a:spcPts val="600"/>
                  </a:spcBef>
                  <a:spcAft>
                    <a:spcPts val="600"/>
                  </a:spcAft>
                </a:pPr>
                <a:r>
                  <a:rPr lang="en-US" altLang="zh-CN" sz="2400" b="0" dirty="0">
                    <a:solidFill>
                      <a:srgbClr val="0000CC"/>
                    </a:solidFill>
                  </a:rPr>
                  <a:t>Symmetric:		</a:t>
                </a:r>
                <a14:m>
                  <m:oMath xmlns:m="http://schemas.openxmlformats.org/officeDocument/2006/math">
                    <m:r>
                      <a:rPr lang="en-US" altLang="zh-CN" sz="2400">
                        <a:solidFill>
                          <a:srgbClr val="0000CC"/>
                        </a:solidFill>
                        <a:latin typeface="Cambria Math" panose="02040503050406030204" pitchFamily="18" charset="0"/>
                      </a:rPr>
                      <m:t> </m:t>
                    </m:r>
                    <m:r>
                      <a:rPr lang="en-US" altLang="zh-CN" sz="2400" b="0" i="1" smtClean="0">
                        <a:solidFill>
                          <a:srgbClr val="0000CC"/>
                        </a:solidFill>
                        <a:latin typeface="Cambria Math" panose="02040503050406030204" pitchFamily="18" charset="0"/>
                      </a:rPr>
                      <m:t>𝑆</m:t>
                    </m:r>
                    <m:r>
                      <a:rPr lang="en-US" altLang="zh-CN" sz="2400" b="0" i="1" smtClean="0">
                        <a:solidFill>
                          <a:srgbClr val="0000CC"/>
                        </a:solidFill>
                        <a:latin typeface="Cambria Math" panose="02040503050406030204" pitchFamily="18" charset="0"/>
                      </a:rPr>
                      <m:t>=</m:t>
                    </m:r>
                    <m:sSubSup>
                      <m:sSubSupPr>
                        <m:ctrlPr>
                          <a:rPr lang="en-US" altLang="zh-CN" sz="2400" b="0" i="1" smtClean="0">
                            <a:solidFill>
                              <a:srgbClr val="0000CC"/>
                            </a:solidFill>
                            <a:latin typeface="Cambria Math" panose="02040503050406030204" pitchFamily="18" charset="0"/>
                          </a:rPr>
                        </m:ctrlPr>
                      </m:sSubSupPr>
                      <m:e>
                        <m:r>
                          <a:rPr lang="en-US" altLang="zh-CN" sz="2400" b="0" i="1" smtClean="0">
                            <a:solidFill>
                              <a:srgbClr val="0000CC"/>
                            </a:solidFill>
                            <a:latin typeface="Cambria Math" panose="02040503050406030204" pitchFamily="18" charset="0"/>
                          </a:rPr>
                          <m:t>𝛿</m:t>
                        </m:r>
                      </m:e>
                      <m:sub>
                        <m:r>
                          <a:rPr lang="en-US" altLang="zh-CN" sz="2400" b="0" i="1" smtClean="0">
                            <a:solidFill>
                              <a:srgbClr val="0000CC"/>
                            </a:solidFill>
                            <a:latin typeface="Cambria Math" panose="02040503050406030204" pitchFamily="18" charset="0"/>
                          </a:rPr>
                          <m:t>1</m:t>
                        </m:r>
                      </m:sub>
                      <m:sup>
                        <m:r>
                          <a:rPr lang="en-US" altLang="zh-CN" sz="2400" b="0" i="1" smtClean="0">
                            <a:solidFill>
                              <a:srgbClr val="0000CC"/>
                            </a:solidFill>
                            <a:latin typeface="Cambria Math" panose="02040503050406030204" pitchFamily="18" charset="0"/>
                          </a:rPr>
                          <m:t>𝜆</m:t>
                        </m:r>
                      </m:sup>
                    </m:sSubSup>
                    <m:sSubSup>
                      <m:sSubSupPr>
                        <m:ctrlPr>
                          <a:rPr lang="en-US" altLang="zh-CN" sz="2400" b="0" i="1" smtClean="0">
                            <a:solidFill>
                              <a:srgbClr val="0000CC"/>
                            </a:solidFill>
                            <a:latin typeface="Cambria Math" panose="02040503050406030204" pitchFamily="18" charset="0"/>
                          </a:rPr>
                        </m:ctrlPr>
                      </m:sSubSupPr>
                      <m:e>
                        <m:r>
                          <a:rPr lang="en-US" altLang="zh-CN" sz="2400" b="0" i="1" smtClean="0">
                            <a:solidFill>
                              <a:srgbClr val="0000CC"/>
                            </a:solidFill>
                            <a:latin typeface="Cambria Math" panose="02040503050406030204" pitchFamily="18" charset="0"/>
                          </a:rPr>
                          <m:t>𝛿</m:t>
                        </m:r>
                      </m:e>
                      <m:sub>
                        <m:r>
                          <a:rPr lang="en-US" altLang="zh-CN" sz="2400" b="0" i="1" smtClean="0">
                            <a:solidFill>
                              <a:srgbClr val="0000CC"/>
                            </a:solidFill>
                            <a:latin typeface="Cambria Math" panose="02040503050406030204" pitchFamily="18" charset="0"/>
                          </a:rPr>
                          <m:t>2</m:t>
                        </m:r>
                      </m:sub>
                      <m:sup>
                        <m:r>
                          <a:rPr lang="en-US" altLang="zh-CN" sz="2400" b="0" i="1" smtClean="0">
                            <a:solidFill>
                              <a:srgbClr val="0000CC"/>
                            </a:solidFill>
                            <a:latin typeface="Cambria Math" panose="02040503050406030204" pitchFamily="18" charset="0"/>
                          </a:rPr>
                          <m:t>𝜆</m:t>
                        </m:r>
                      </m:sup>
                    </m:sSubSup>
                    <m:r>
                      <a:rPr lang="en-US" altLang="zh-CN" sz="2400" b="0" i="1" smtClean="0">
                        <a:solidFill>
                          <a:srgbClr val="0000CC"/>
                        </a:solidFill>
                        <a:latin typeface="Cambria Math" panose="02040503050406030204" pitchFamily="18" charset="0"/>
                      </a:rPr>
                      <m:t>+</m:t>
                    </m:r>
                    <m:sSubSup>
                      <m:sSubSupPr>
                        <m:ctrlPr>
                          <a:rPr lang="en-US" altLang="zh-CN" sz="2400" b="0" i="1" smtClean="0">
                            <a:solidFill>
                              <a:srgbClr val="0000CC"/>
                            </a:solidFill>
                            <a:latin typeface="Cambria Math" panose="02040503050406030204" pitchFamily="18" charset="0"/>
                          </a:rPr>
                        </m:ctrlPr>
                      </m:sSubSupPr>
                      <m:e>
                        <m:r>
                          <a:rPr lang="en-US" altLang="zh-CN" sz="2400" b="0" i="1" smtClean="0">
                            <a:solidFill>
                              <a:srgbClr val="0000CC"/>
                            </a:solidFill>
                            <a:latin typeface="Cambria Math" panose="02040503050406030204" pitchFamily="18" charset="0"/>
                          </a:rPr>
                          <m:t>𝛿</m:t>
                        </m:r>
                      </m:e>
                      <m:sub>
                        <m:r>
                          <a:rPr lang="en-US" altLang="zh-CN" sz="2400" b="0" i="1" smtClean="0">
                            <a:solidFill>
                              <a:srgbClr val="0000CC"/>
                            </a:solidFill>
                            <a:latin typeface="Cambria Math" panose="02040503050406030204" pitchFamily="18" charset="0"/>
                          </a:rPr>
                          <m:t>1</m:t>
                        </m:r>
                      </m:sub>
                      <m:sup>
                        <m:r>
                          <a:rPr lang="en-US" altLang="zh-CN" sz="2400" b="0" i="1" smtClean="0">
                            <a:solidFill>
                              <a:srgbClr val="0000CC"/>
                            </a:solidFill>
                            <a:latin typeface="Cambria Math" panose="02040503050406030204" pitchFamily="18" charset="0"/>
                          </a:rPr>
                          <m:t>𝜌</m:t>
                        </m:r>
                      </m:sup>
                    </m:sSubSup>
                    <m:sSubSup>
                      <m:sSubSupPr>
                        <m:ctrlPr>
                          <a:rPr lang="en-US" altLang="zh-CN" sz="2400" b="0" i="1" smtClean="0">
                            <a:solidFill>
                              <a:srgbClr val="0000CC"/>
                            </a:solidFill>
                            <a:latin typeface="Cambria Math" panose="02040503050406030204" pitchFamily="18" charset="0"/>
                          </a:rPr>
                        </m:ctrlPr>
                      </m:sSubSupPr>
                      <m:e>
                        <m:r>
                          <a:rPr lang="en-US" altLang="zh-CN" sz="2400" b="0" i="1" smtClean="0">
                            <a:solidFill>
                              <a:srgbClr val="0000CC"/>
                            </a:solidFill>
                            <a:latin typeface="Cambria Math" panose="02040503050406030204" pitchFamily="18" charset="0"/>
                          </a:rPr>
                          <m:t>𝛿</m:t>
                        </m:r>
                      </m:e>
                      <m:sub>
                        <m:r>
                          <a:rPr lang="en-US" altLang="zh-CN" sz="2400" b="0" i="1" smtClean="0">
                            <a:solidFill>
                              <a:srgbClr val="0000CC"/>
                            </a:solidFill>
                            <a:latin typeface="Cambria Math" panose="02040503050406030204" pitchFamily="18" charset="0"/>
                          </a:rPr>
                          <m:t>2</m:t>
                        </m:r>
                      </m:sub>
                      <m:sup>
                        <m:r>
                          <a:rPr lang="en-US" altLang="zh-CN" sz="2400" b="0" i="1" smtClean="0">
                            <a:solidFill>
                              <a:srgbClr val="0000CC"/>
                            </a:solidFill>
                            <a:latin typeface="Cambria Math" panose="02040503050406030204" pitchFamily="18" charset="0"/>
                          </a:rPr>
                          <m:t>𝜌</m:t>
                        </m:r>
                      </m:sup>
                    </m:sSubSup>
                    <m:r>
                      <a:rPr lang="en-US" altLang="zh-CN" sz="2400" b="0" i="1" smtClean="0">
                        <a:solidFill>
                          <a:srgbClr val="0000CC"/>
                        </a:solidFill>
                        <a:latin typeface="Cambria Math" panose="02040503050406030204" pitchFamily="18" charset="0"/>
                      </a:rPr>
                      <m:t> ,</m:t>
                    </m:r>
                  </m:oMath>
                </a14:m>
                <a:endParaRPr lang="en-US" altLang="zh-CN" sz="2400" b="0" dirty="0">
                  <a:solidFill>
                    <a:srgbClr val="0000CC"/>
                  </a:solidFill>
                </a:endParaRPr>
              </a:p>
              <a:p>
                <a:pPr>
                  <a:spcBef>
                    <a:spcPts val="600"/>
                  </a:spcBef>
                  <a:spcAft>
                    <a:spcPts val="600"/>
                  </a:spcAft>
                </a:pPr>
                <a:r>
                  <a:rPr lang="en-US" altLang="zh-CN" sz="2400" b="0" dirty="0">
                    <a:solidFill>
                      <a:srgbClr val="0000CC"/>
                    </a:solidFill>
                  </a:rPr>
                  <a:t>Anti-</a:t>
                </a:r>
                <a:r>
                  <a:rPr lang="en-US" altLang="zh-CN" sz="2400" b="0" dirty="0" err="1">
                    <a:solidFill>
                      <a:srgbClr val="0000CC"/>
                    </a:solidFill>
                  </a:rPr>
                  <a:t>symm</a:t>
                </a:r>
                <a:r>
                  <a:rPr lang="en-US" altLang="zh-CN" sz="2400" b="0" dirty="0">
                    <a:solidFill>
                      <a:srgbClr val="0000CC"/>
                    </a:solidFill>
                  </a:rPr>
                  <a:t>:		 </a:t>
                </a:r>
                <a14:m>
                  <m:oMath xmlns:m="http://schemas.openxmlformats.org/officeDocument/2006/math">
                    <m:r>
                      <a:rPr lang="en-US" altLang="zh-CN" sz="2400" b="0" i="1" smtClean="0">
                        <a:solidFill>
                          <a:srgbClr val="0000CC"/>
                        </a:solidFill>
                        <a:latin typeface="Cambria Math" panose="02040503050406030204" pitchFamily="18" charset="0"/>
                      </a:rPr>
                      <m:t>𝐴</m:t>
                    </m:r>
                    <m:r>
                      <a:rPr lang="en-US" altLang="zh-CN" sz="2400" b="0" i="1" smtClean="0">
                        <a:solidFill>
                          <a:srgbClr val="0000CC"/>
                        </a:solidFill>
                        <a:latin typeface="Cambria Math" panose="02040503050406030204" pitchFamily="18" charset="0"/>
                      </a:rPr>
                      <m:t>=</m:t>
                    </m:r>
                    <m:sSubSup>
                      <m:sSubSupPr>
                        <m:ctrlPr>
                          <a:rPr lang="en-US" altLang="zh-CN" sz="2400" i="1">
                            <a:solidFill>
                              <a:srgbClr val="0000CC"/>
                            </a:solidFill>
                            <a:latin typeface="Cambria Math" panose="02040503050406030204" pitchFamily="18" charset="0"/>
                          </a:rPr>
                        </m:ctrlPr>
                      </m:sSubSupPr>
                      <m:e>
                        <m:r>
                          <a:rPr lang="en-US" altLang="zh-CN" sz="2400" i="1">
                            <a:solidFill>
                              <a:srgbClr val="0000CC"/>
                            </a:solidFill>
                            <a:latin typeface="Cambria Math" panose="02040503050406030204" pitchFamily="18" charset="0"/>
                          </a:rPr>
                          <m:t>𝛿</m:t>
                        </m:r>
                      </m:e>
                      <m:sub>
                        <m:r>
                          <a:rPr lang="en-US" altLang="zh-CN" sz="2400" i="1">
                            <a:solidFill>
                              <a:srgbClr val="0000CC"/>
                            </a:solidFill>
                            <a:latin typeface="Cambria Math" panose="02040503050406030204" pitchFamily="18" charset="0"/>
                          </a:rPr>
                          <m:t>1</m:t>
                        </m:r>
                      </m:sub>
                      <m:sup>
                        <m:r>
                          <a:rPr lang="en-US" altLang="zh-CN" sz="2400" i="1">
                            <a:solidFill>
                              <a:srgbClr val="0000CC"/>
                            </a:solidFill>
                            <a:latin typeface="Cambria Math" panose="02040503050406030204" pitchFamily="18" charset="0"/>
                          </a:rPr>
                          <m:t>𝜆</m:t>
                        </m:r>
                      </m:sup>
                    </m:sSubSup>
                    <m:sSubSup>
                      <m:sSubSupPr>
                        <m:ctrlPr>
                          <a:rPr lang="en-US" altLang="zh-CN" sz="2400" i="1">
                            <a:solidFill>
                              <a:srgbClr val="0000CC"/>
                            </a:solidFill>
                            <a:latin typeface="Cambria Math" panose="02040503050406030204" pitchFamily="18" charset="0"/>
                          </a:rPr>
                        </m:ctrlPr>
                      </m:sSubSupPr>
                      <m:e>
                        <m:r>
                          <a:rPr lang="en-US" altLang="zh-CN" sz="2400" i="1">
                            <a:solidFill>
                              <a:srgbClr val="0000CC"/>
                            </a:solidFill>
                            <a:latin typeface="Cambria Math" panose="02040503050406030204" pitchFamily="18" charset="0"/>
                          </a:rPr>
                          <m:t>𝛿</m:t>
                        </m:r>
                      </m:e>
                      <m:sub>
                        <m:r>
                          <a:rPr lang="en-US" altLang="zh-CN" sz="2400" i="1">
                            <a:solidFill>
                              <a:srgbClr val="0000CC"/>
                            </a:solidFill>
                            <a:latin typeface="Cambria Math" panose="02040503050406030204" pitchFamily="18" charset="0"/>
                          </a:rPr>
                          <m:t>2</m:t>
                        </m:r>
                      </m:sub>
                      <m:sup>
                        <m:r>
                          <a:rPr lang="en-US" altLang="zh-CN" sz="2400" b="0" i="1" smtClean="0">
                            <a:solidFill>
                              <a:srgbClr val="0000CC"/>
                            </a:solidFill>
                            <a:latin typeface="Cambria Math" panose="02040503050406030204" pitchFamily="18" charset="0"/>
                          </a:rPr>
                          <m:t>𝜌</m:t>
                        </m:r>
                      </m:sup>
                    </m:sSubSup>
                    <m:r>
                      <a:rPr lang="en-US" altLang="zh-CN" sz="2400" b="0" i="1" smtClean="0">
                        <a:solidFill>
                          <a:srgbClr val="0000CC"/>
                        </a:solidFill>
                        <a:latin typeface="Cambria Math" panose="02040503050406030204" pitchFamily="18" charset="0"/>
                      </a:rPr>
                      <m:t>−</m:t>
                    </m:r>
                    <m:sSubSup>
                      <m:sSubSupPr>
                        <m:ctrlPr>
                          <a:rPr lang="en-US" altLang="zh-CN" sz="2400" i="1">
                            <a:solidFill>
                              <a:srgbClr val="0000CC"/>
                            </a:solidFill>
                            <a:latin typeface="Cambria Math" panose="02040503050406030204" pitchFamily="18" charset="0"/>
                          </a:rPr>
                        </m:ctrlPr>
                      </m:sSubSupPr>
                      <m:e>
                        <m:r>
                          <a:rPr lang="en-US" altLang="zh-CN" sz="2400" i="1">
                            <a:solidFill>
                              <a:srgbClr val="0000CC"/>
                            </a:solidFill>
                            <a:latin typeface="Cambria Math" panose="02040503050406030204" pitchFamily="18" charset="0"/>
                          </a:rPr>
                          <m:t>𝛿</m:t>
                        </m:r>
                      </m:e>
                      <m:sub>
                        <m:r>
                          <a:rPr lang="en-US" altLang="zh-CN" sz="2400" i="1">
                            <a:solidFill>
                              <a:srgbClr val="0000CC"/>
                            </a:solidFill>
                            <a:latin typeface="Cambria Math" panose="02040503050406030204" pitchFamily="18" charset="0"/>
                          </a:rPr>
                          <m:t>1</m:t>
                        </m:r>
                      </m:sub>
                      <m:sup>
                        <m:r>
                          <a:rPr lang="en-US" altLang="zh-CN" sz="2400" i="1">
                            <a:solidFill>
                              <a:srgbClr val="0000CC"/>
                            </a:solidFill>
                            <a:latin typeface="Cambria Math" panose="02040503050406030204" pitchFamily="18" charset="0"/>
                          </a:rPr>
                          <m:t>𝜌</m:t>
                        </m:r>
                      </m:sup>
                    </m:sSubSup>
                    <m:sSubSup>
                      <m:sSubSupPr>
                        <m:ctrlPr>
                          <a:rPr lang="en-US" altLang="zh-CN" sz="2400" i="1">
                            <a:solidFill>
                              <a:srgbClr val="0000CC"/>
                            </a:solidFill>
                            <a:latin typeface="Cambria Math" panose="02040503050406030204" pitchFamily="18" charset="0"/>
                          </a:rPr>
                        </m:ctrlPr>
                      </m:sSubSupPr>
                      <m:e>
                        <m:r>
                          <a:rPr lang="en-US" altLang="zh-CN" sz="2400" i="1">
                            <a:solidFill>
                              <a:srgbClr val="0000CC"/>
                            </a:solidFill>
                            <a:latin typeface="Cambria Math" panose="02040503050406030204" pitchFamily="18" charset="0"/>
                          </a:rPr>
                          <m:t>𝛿</m:t>
                        </m:r>
                      </m:e>
                      <m:sub>
                        <m:r>
                          <a:rPr lang="en-US" altLang="zh-CN" sz="2400" i="1">
                            <a:solidFill>
                              <a:srgbClr val="0000CC"/>
                            </a:solidFill>
                            <a:latin typeface="Cambria Math" panose="02040503050406030204" pitchFamily="18" charset="0"/>
                          </a:rPr>
                          <m:t>2</m:t>
                        </m:r>
                      </m:sub>
                      <m:sup>
                        <m:r>
                          <a:rPr lang="en-US" altLang="zh-CN" sz="2400" b="0" i="1" smtClean="0">
                            <a:solidFill>
                              <a:srgbClr val="0000CC"/>
                            </a:solidFill>
                            <a:latin typeface="Cambria Math" panose="02040503050406030204" pitchFamily="18" charset="0"/>
                          </a:rPr>
                          <m:t>𝜆</m:t>
                        </m:r>
                      </m:sup>
                    </m:sSubSup>
                    <m:r>
                      <a:rPr lang="en-US" altLang="zh-CN" sz="2400" b="0" i="1" smtClean="0">
                        <a:solidFill>
                          <a:srgbClr val="0000CC"/>
                        </a:solidFill>
                        <a:latin typeface="Cambria Math" panose="02040503050406030204" pitchFamily="18" charset="0"/>
                      </a:rPr>
                      <m:t> ,</m:t>
                    </m:r>
                  </m:oMath>
                </a14:m>
                <a:endParaRPr lang="en-US" altLang="zh-CN" sz="2400" b="0" dirty="0">
                  <a:solidFill>
                    <a:srgbClr val="0000CC"/>
                  </a:solidFill>
                </a:endParaRPr>
              </a:p>
              <a:p>
                <a:pPr>
                  <a:spcBef>
                    <a:spcPts val="600"/>
                  </a:spcBef>
                  <a:spcAft>
                    <a:spcPts val="600"/>
                  </a:spcAft>
                </a:pPr>
                <a:r>
                  <a:rPr lang="en-US" altLang="zh-CN" sz="2400" b="0" dirty="0">
                    <a:solidFill>
                      <a:srgbClr val="0000CC"/>
                    </a:solidFill>
                  </a:rPr>
                  <a:t>Mixed-</a:t>
                </a:r>
                <a:r>
                  <a:rPr lang="en-US" altLang="zh-CN" sz="2400" b="0" dirty="0" err="1">
                    <a:solidFill>
                      <a:srgbClr val="0000CC"/>
                    </a:solidFill>
                  </a:rPr>
                  <a:t>symm</a:t>
                </a:r>
                <a:r>
                  <a:rPr lang="en-US" altLang="zh-CN" sz="2400" b="0" dirty="0">
                    <a:solidFill>
                      <a:srgbClr val="0000CC"/>
                    </a:solidFill>
                  </a:rPr>
                  <a:t>:		</a:t>
                </a:r>
                <a14:m>
                  <m:oMath xmlns:m="http://schemas.openxmlformats.org/officeDocument/2006/math">
                    <m:r>
                      <a:rPr lang="en-US" altLang="zh-CN" sz="2400" b="0" i="1" smtClean="0">
                        <a:solidFill>
                          <a:srgbClr val="0000CC"/>
                        </a:solidFill>
                        <a:latin typeface="Cambria Math" panose="02040503050406030204" pitchFamily="18" charset="0"/>
                      </a:rPr>
                      <m:t>  </m:t>
                    </m:r>
                    <m:r>
                      <a:rPr lang="en-US" altLang="zh-CN" sz="2400" b="0" i="1" smtClean="0">
                        <a:solidFill>
                          <a:srgbClr val="0000CC"/>
                        </a:solidFill>
                        <a:latin typeface="Cambria Math" panose="02040503050406030204" pitchFamily="18" charset="0"/>
                      </a:rPr>
                      <m:t>𝜆</m:t>
                    </m:r>
                    <m:r>
                      <a:rPr lang="en-US" altLang="zh-CN" sz="2400" b="0" i="1" smtClean="0">
                        <a:solidFill>
                          <a:srgbClr val="0000CC"/>
                        </a:solidFill>
                        <a:latin typeface="Cambria Math" panose="02040503050406030204" pitchFamily="18" charset="0"/>
                      </a:rPr>
                      <m:t>=</m:t>
                    </m:r>
                    <m:sSubSup>
                      <m:sSubSupPr>
                        <m:ctrlPr>
                          <a:rPr lang="en-US" altLang="zh-CN" sz="2400" i="1">
                            <a:solidFill>
                              <a:srgbClr val="0000CC"/>
                            </a:solidFill>
                            <a:latin typeface="Cambria Math" panose="02040503050406030204" pitchFamily="18" charset="0"/>
                          </a:rPr>
                        </m:ctrlPr>
                      </m:sSubSupPr>
                      <m:e>
                        <m:r>
                          <a:rPr lang="en-US" altLang="zh-CN" sz="2400" i="1">
                            <a:solidFill>
                              <a:srgbClr val="0000CC"/>
                            </a:solidFill>
                            <a:latin typeface="Cambria Math" panose="02040503050406030204" pitchFamily="18" charset="0"/>
                          </a:rPr>
                          <m:t>𝛿</m:t>
                        </m:r>
                      </m:e>
                      <m:sub>
                        <m:r>
                          <a:rPr lang="en-US" altLang="zh-CN" sz="2400" i="1">
                            <a:solidFill>
                              <a:srgbClr val="0000CC"/>
                            </a:solidFill>
                            <a:latin typeface="Cambria Math" panose="02040503050406030204" pitchFamily="18" charset="0"/>
                          </a:rPr>
                          <m:t>1</m:t>
                        </m:r>
                      </m:sub>
                      <m:sup>
                        <m:r>
                          <a:rPr lang="en-US" altLang="zh-CN" sz="2400" b="0" i="1" smtClean="0">
                            <a:solidFill>
                              <a:srgbClr val="0000CC"/>
                            </a:solidFill>
                            <a:latin typeface="Cambria Math" panose="02040503050406030204" pitchFamily="18" charset="0"/>
                          </a:rPr>
                          <m:t>𝜌</m:t>
                        </m:r>
                      </m:sup>
                    </m:sSubSup>
                    <m:sSubSup>
                      <m:sSubSupPr>
                        <m:ctrlPr>
                          <a:rPr lang="en-US" altLang="zh-CN" sz="2400" i="1">
                            <a:solidFill>
                              <a:srgbClr val="0000CC"/>
                            </a:solidFill>
                            <a:latin typeface="Cambria Math" panose="02040503050406030204" pitchFamily="18" charset="0"/>
                          </a:rPr>
                        </m:ctrlPr>
                      </m:sSubSupPr>
                      <m:e>
                        <m:r>
                          <a:rPr lang="en-US" altLang="zh-CN" sz="2400" i="1">
                            <a:solidFill>
                              <a:srgbClr val="0000CC"/>
                            </a:solidFill>
                            <a:latin typeface="Cambria Math" panose="02040503050406030204" pitchFamily="18" charset="0"/>
                          </a:rPr>
                          <m:t>𝛿</m:t>
                        </m:r>
                      </m:e>
                      <m:sub>
                        <m:r>
                          <a:rPr lang="en-US" altLang="zh-CN" sz="2400" i="1">
                            <a:solidFill>
                              <a:srgbClr val="0000CC"/>
                            </a:solidFill>
                            <a:latin typeface="Cambria Math" panose="02040503050406030204" pitchFamily="18" charset="0"/>
                          </a:rPr>
                          <m:t>2</m:t>
                        </m:r>
                      </m:sub>
                      <m:sup>
                        <m:r>
                          <a:rPr lang="en-US" altLang="zh-CN" sz="2400" b="0" i="1" smtClean="0">
                            <a:solidFill>
                              <a:srgbClr val="0000CC"/>
                            </a:solidFill>
                            <a:latin typeface="Cambria Math" panose="02040503050406030204" pitchFamily="18" charset="0"/>
                          </a:rPr>
                          <m:t>𝜌</m:t>
                        </m:r>
                      </m:sup>
                    </m:sSubSup>
                    <m:r>
                      <a:rPr lang="en-US" altLang="zh-CN" sz="2400" b="0" i="1" smtClean="0">
                        <a:solidFill>
                          <a:srgbClr val="0000CC"/>
                        </a:solidFill>
                        <a:latin typeface="Cambria Math" panose="02040503050406030204" pitchFamily="18" charset="0"/>
                      </a:rPr>
                      <m:t>−</m:t>
                    </m:r>
                    <m:sSubSup>
                      <m:sSubSupPr>
                        <m:ctrlPr>
                          <a:rPr lang="en-US" altLang="zh-CN" sz="2400" i="1">
                            <a:solidFill>
                              <a:srgbClr val="0000CC"/>
                            </a:solidFill>
                            <a:latin typeface="Cambria Math" panose="02040503050406030204" pitchFamily="18" charset="0"/>
                          </a:rPr>
                        </m:ctrlPr>
                      </m:sSubSupPr>
                      <m:e>
                        <m:r>
                          <a:rPr lang="en-US" altLang="zh-CN" sz="2400" i="1">
                            <a:solidFill>
                              <a:srgbClr val="0000CC"/>
                            </a:solidFill>
                            <a:latin typeface="Cambria Math" panose="02040503050406030204" pitchFamily="18" charset="0"/>
                          </a:rPr>
                          <m:t>𝛿</m:t>
                        </m:r>
                      </m:e>
                      <m:sub>
                        <m:r>
                          <a:rPr lang="en-US" altLang="zh-CN" sz="2400" i="1">
                            <a:solidFill>
                              <a:srgbClr val="0000CC"/>
                            </a:solidFill>
                            <a:latin typeface="Cambria Math" panose="02040503050406030204" pitchFamily="18" charset="0"/>
                          </a:rPr>
                          <m:t>1</m:t>
                        </m:r>
                      </m:sub>
                      <m:sup>
                        <m:r>
                          <a:rPr lang="en-US" altLang="zh-CN" sz="2400" b="0" i="1" smtClean="0">
                            <a:solidFill>
                              <a:srgbClr val="0000CC"/>
                            </a:solidFill>
                            <a:latin typeface="Cambria Math" panose="02040503050406030204" pitchFamily="18" charset="0"/>
                          </a:rPr>
                          <m:t>𝜆</m:t>
                        </m:r>
                      </m:sup>
                    </m:sSubSup>
                    <m:sSubSup>
                      <m:sSubSupPr>
                        <m:ctrlPr>
                          <a:rPr lang="en-US" altLang="zh-CN" sz="2400" i="1">
                            <a:solidFill>
                              <a:srgbClr val="0000CC"/>
                            </a:solidFill>
                            <a:latin typeface="Cambria Math" panose="02040503050406030204" pitchFamily="18" charset="0"/>
                          </a:rPr>
                        </m:ctrlPr>
                      </m:sSubSupPr>
                      <m:e>
                        <m:r>
                          <a:rPr lang="en-US" altLang="zh-CN" sz="2400" i="1">
                            <a:solidFill>
                              <a:srgbClr val="0000CC"/>
                            </a:solidFill>
                            <a:latin typeface="Cambria Math" panose="02040503050406030204" pitchFamily="18" charset="0"/>
                          </a:rPr>
                          <m:t>𝛿</m:t>
                        </m:r>
                      </m:e>
                      <m:sub>
                        <m:r>
                          <a:rPr lang="en-US" altLang="zh-CN" sz="2400" i="1">
                            <a:solidFill>
                              <a:srgbClr val="0000CC"/>
                            </a:solidFill>
                            <a:latin typeface="Cambria Math" panose="02040503050406030204" pitchFamily="18" charset="0"/>
                          </a:rPr>
                          <m:t>2</m:t>
                        </m:r>
                      </m:sub>
                      <m:sup>
                        <m:r>
                          <a:rPr lang="en-US" altLang="zh-CN" sz="2400" b="0" i="1" smtClean="0">
                            <a:solidFill>
                              <a:srgbClr val="0000CC"/>
                            </a:solidFill>
                            <a:latin typeface="Cambria Math" panose="02040503050406030204" pitchFamily="18" charset="0"/>
                          </a:rPr>
                          <m:t>𝜆</m:t>
                        </m:r>
                      </m:sup>
                    </m:sSubSup>
                  </m:oMath>
                </a14:m>
                <a:r>
                  <a:rPr lang="zh-CN" altLang="en-US" sz="2400" dirty="0">
                    <a:solidFill>
                      <a:srgbClr val="0000CC"/>
                    </a:solidFill>
                  </a:rPr>
                  <a:t> </a:t>
                </a:r>
                <a:r>
                  <a:rPr lang="en-US" altLang="zh-CN" sz="2400" dirty="0">
                    <a:solidFill>
                      <a:srgbClr val="0000CC"/>
                    </a:solidFill>
                  </a:rPr>
                  <a:t>, </a:t>
                </a:r>
              </a:p>
              <a:p>
                <a:pPr>
                  <a:spcBef>
                    <a:spcPts val="600"/>
                  </a:spcBef>
                  <a:spcAft>
                    <a:spcPts val="600"/>
                  </a:spcAft>
                </a:pPr>
                <a:r>
                  <a:rPr lang="en-US" altLang="zh-CN" sz="2400" b="0" dirty="0">
                    <a:solidFill>
                      <a:srgbClr val="0000CC"/>
                    </a:solidFill>
                  </a:rPr>
                  <a:t> Mixed-anti-</a:t>
                </a:r>
                <a:r>
                  <a:rPr lang="en-US" altLang="zh-CN" sz="2400" b="0" dirty="0" err="1">
                    <a:solidFill>
                      <a:srgbClr val="0000CC"/>
                    </a:solidFill>
                  </a:rPr>
                  <a:t>symm</a:t>
                </a:r>
                <a:r>
                  <a:rPr lang="en-US" altLang="zh-CN" sz="2400" b="0" dirty="0">
                    <a:solidFill>
                      <a:srgbClr val="0000CC"/>
                    </a:solidFill>
                  </a:rPr>
                  <a:t>:	 </a:t>
                </a:r>
                <a14:m>
                  <m:oMath xmlns:m="http://schemas.openxmlformats.org/officeDocument/2006/math">
                    <m:r>
                      <a:rPr lang="en-US" altLang="zh-CN" sz="2400" b="0" i="1" smtClean="0">
                        <a:solidFill>
                          <a:srgbClr val="0000CC"/>
                        </a:solidFill>
                        <a:latin typeface="Cambria Math" panose="02040503050406030204" pitchFamily="18" charset="0"/>
                      </a:rPr>
                      <m:t>𝜌</m:t>
                    </m:r>
                    <m:r>
                      <a:rPr lang="en-US" altLang="zh-CN" sz="2400" b="0" i="1" smtClean="0">
                        <a:solidFill>
                          <a:srgbClr val="0000CC"/>
                        </a:solidFill>
                        <a:latin typeface="Cambria Math" panose="02040503050406030204" pitchFamily="18" charset="0"/>
                      </a:rPr>
                      <m:t>=</m:t>
                    </m:r>
                    <m:sSubSup>
                      <m:sSubSupPr>
                        <m:ctrlPr>
                          <a:rPr lang="en-US" altLang="zh-CN" sz="2400" i="1">
                            <a:solidFill>
                              <a:srgbClr val="0000CC"/>
                            </a:solidFill>
                            <a:latin typeface="Cambria Math" panose="02040503050406030204" pitchFamily="18" charset="0"/>
                          </a:rPr>
                        </m:ctrlPr>
                      </m:sSubSupPr>
                      <m:e>
                        <m:r>
                          <a:rPr lang="en-US" altLang="zh-CN" sz="2400" i="1">
                            <a:solidFill>
                              <a:srgbClr val="0000CC"/>
                            </a:solidFill>
                            <a:latin typeface="Cambria Math" panose="02040503050406030204" pitchFamily="18" charset="0"/>
                          </a:rPr>
                          <m:t>𝛿</m:t>
                        </m:r>
                      </m:e>
                      <m:sub>
                        <m:r>
                          <a:rPr lang="en-US" altLang="zh-CN" sz="2400" i="1">
                            <a:solidFill>
                              <a:srgbClr val="0000CC"/>
                            </a:solidFill>
                            <a:latin typeface="Cambria Math" panose="02040503050406030204" pitchFamily="18" charset="0"/>
                          </a:rPr>
                          <m:t>1</m:t>
                        </m:r>
                      </m:sub>
                      <m:sup>
                        <m:r>
                          <a:rPr lang="en-US" altLang="zh-CN" sz="2400" b="0" i="1" smtClean="0">
                            <a:solidFill>
                              <a:srgbClr val="0000CC"/>
                            </a:solidFill>
                            <a:latin typeface="Cambria Math" panose="02040503050406030204" pitchFamily="18" charset="0"/>
                          </a:rPr>
                          <m:t>𝜌</m:t>
                        </m:r>
                      </m:sup>
                    </m:sSubSup>
                    <m:sSubSup>
                      <m:sSubSupPr>
                        <m:ctrlPr>
                          <a:rPr lang="en-US" altLang="zh-CN" sz="2400" i="1">
                            <a:solidFill>
                              <a:srgbClr val="0000CC"/>
                            </a:solidFill>
                            <a:latin typeface="Cambria Math" panose="02040503050406030204" pitchFamily="18" charset="0"/>
                          </a:rPr>
                        </m:ctrlPr>
                      </m:sSubSupPr>
                      <m:e>
                        <m:r>
                          <a:rPr lang="en-US" altLang="zh-CN" sz="2400" i="1">
                            <a:solidFill>
                              <a:srgbClr val="0000CC"/>
                            </a:solidFill>
                            <a:latin typeface="Cambria Math" panose="02040503050406030204" pitchFamily="18" charset="0"/>
                          </a:rPr>
                          <m:t>𝛿</m:t>
                        </m:r>
                      </m:e>
                      <m:sub>
                        <m:r>
                          <a:rPr lang="en-US" altLang="zh-CN" sz="2400" i="1">
                            <a:solidFill>
                              <a:srgbClr val="0000CC"/>
                            </a:solidFill>
                            <a:latin typeface="Cambria Math" panose="02040503050406030204" pitchFamily="18" charset="0"/>
                          </a:rPr>
                          <m:t>2</m:t>
                        </m:r>
                      </m:sub>
                      <m:sup>
                        <m:r>
                          <a:rPr lang="en-US" altLang="zh-CN" sz="2400" i="1">
                            <a:solidFill>
                              <a:srgbClr val="0000CC"/>
                            </a:solidFill>
                            <a:latin typeface="Cambria Math" panose="02040503050406030204" pitchFamily="18" charset="0"/>
                          </a:rPr>
                          <m:t>𝜆</m:t>
                        </m:r>
                      </m:sup>
                    </m:sSubSup>
                    <m:r>
                      <a:rPr lang="en-US" altLang="zh-CN" sz="2400" i="1">
                        <a:solidFill>
                          <a:srgbClr val="0000CC"/>
                        </a:solidFill>
                        <a:latin typeface="Cambria Math" panose="02040503050406030204" pitchFamily="18" charset="0"/>
                      </a:rPr>
                      <m:t>+</m:t>
                    </m:r>
                    <m:sSubSup>
                      <m:sSubSupPr>
                        <m:ctrlPr>
                          <a:rPr lang="en-US" altLang="zh-CN" sz="2400" i="1">
                            <a:solidFill>
                              <a:srgbClr val="0000CC"/>
                            </a:solidFill>
                            <a:latin typeface="Cambria Math" panose="02040503050406030204" pitchFamily="18" charset="0"/>
                          </a:rPr>
                        </m:ctrlPr>
                      </m:sSubSupPr>
                      <m:e>
                        <m:r>
                          <a:rPr lang="en-US" altLang="zh-CN" sz="2400" i="1">
                            <a:solidFill>
                              <a:srgbClr val="0000CC"/>
                            </a:solidFill>
                            <a:latin typeface="Cambria Math" panose="02040503050406030204" pitchFamily="18" charset="0"/>
                          </a:rPr>
                          <m:t>𝛿</m:t>
                        </m:r>
                      </m:e>
                      <m:sub>
                        <m:r>
                          <a:rPr lang="en-US" altLang="zh-CN" sz="2400" i="1">
                            <a:solidFill>
                              <a:srgbClr val="0000CC"/>
                            </a:solidFill>
                            <a:latin typeface="Cambria Math" panose="02040503050406030204" pitchFamily="18" charset="0"/>
                          </a:rPr>
                          <m:t>1</m:t>
                        </m:r>
                      </m:sub>
                      <m:sup>
                        <m:r>
                          <a:rPr lang="en-US" altLang="zh-CN" sz="2400" b="0" i="1" smtClean="0">
                            <a:solidFill>
                              <a:srgbClr val="0000CC"/>
                            </a:solidFill>
                            <a:latin typeface="Cambria Math" panose="02040503050406030204" pitchFamily="18" charset="0"/>
                          </a:rPr>
                          <m:t>𝜆</m:t>
                        </m:r>
                      </m:sup>
                    </m:sSubSup>
                    <m:sSubSup>
                      <m:sSubSupPr>
                        <m:ctrlPr>
                          <a:rPr lang="en-US" altLang="zh-CN" sz="2400" i="1">
                            <a:solidFill>
                              <a:srgbClr val="0000CC"/>
                            </a:solidFill>
                            <a:latin typeface="Cambria Math" panose="02040503050406030204" pitchFamily="18" charset="0"/>
                          </a:rPr>
                        </m:ctrlPr>
                      </m:sSubSupPr>
                      <m:e>
                        <m:r>
                          <a:rPr lang="en-US" altLang="zh-CN" sz="2400" i="1">
                            <a:solidFill>
                              <a:srgbClr val="0000CC"/>
                            </a:solidFill>
                            <a:latin typeface="Cambria Math" panose="02040503050406030204" pitchFamily="18" charset="0"/>
                          </a:rPr>
                          <m:t>𝛿</m:t>
                        </m:r>
                      </m:e>
                      <m:sub>
                        <m:r>
                          <a:rPr lang="en-US" altLang="zh-CN" sz="2400" i="1">
                            <a:solidFill>
                              <a:srgbClr val="0000CC"/>
                            </a:solidFill>
                            <a:latin typeface="Cambria Math" panose="02040503050406030204" pitchFamily="18" charset="0"/>
                          </a:rPr>
                          <m:t>2</m:t>
                        </m:r>
                      </m:sub>
                      <m:sup>
                        <m:r>
                          <a:rPr lang="en-US" altLang="zh-CN" sz="2400" i="1">
                            <a:solidFill>
                              <a:srgbClr val="0000CC"/>
                            </a:solidFill>
                            <a:latin typeface="Cambria Math" panose="02040503050406030204" pitchFamily="18" charset="0"/>
                          </a:rPr>
                          <m:t>𝜌</m:t>
                        </m:r>
                      </m:sup>
                    </m:sSubSup>
                    <m:r>
                      <a:rPr lang="en-US" altLang="zh-CN" sz="2400" b="0" i="1" smtClean="0">
                        <a:solidFill>
                          <a:srgbClr val="0000CC"/>
                        </a:solidFill>
                        <a:latin typeface="Cambria Math" panose="02040503050406030204" pitchFamily="18" charset="0"/>
                      </a:rPr>
                      <m:t> .</m:t>
                    </m:r>
                  </m:oMath>
                </a14:m>
                <a:endParaRPr lang="zh-CN" altLang="en-US" sz="2400" dirty="0">
                  <a:solidFill>
                    <a:srgbClr val="0000CC"/>
                  </a:solidFill>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1991544" y="1700808"/>
                <a:ext cx="7056784" cy="2222916"/>
              </a:xfrm>
              <a:prstGeom prst="rect">
                <a:avLst/>
              </a:prstGeom>
              <a:blipFill>
                <a:blip r:embed="rId3"/>
                <a:stretch>
                  <a:fillRect l="-1383" t="-822" b="-4384"/>
                </a:stretch>
              </a:blipFill>
            </p:spPr>
            <p:txBody>
              <a:bodyPr/>
              <a:lstStyle/>
              <a:p>
                <a:r>
                  <a:rPr lang="zh-CN" altLang="en-US">
                    <a:noFill/>
                  </a:rPr>
                  <a:t> </a:t>
                </a:r>
              </a:p>
            </p:txBody>
          </p:sp>
        </mc:Fallback>
      </mc:AlternateContent>
      <p:pic>
        <p:nvPicPr>
          <p:cNvPr id="6" name="Picture 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448" y="6245225"/>
            <a:ext cx="5432425"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216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2403475" y="614364"/>
            <a:ext cx="6586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000" b="1">
                <a:solidFill>
                  <a:srgbClr val="0000FF"/>
                </a:solidFill>
              </a:rPr>
              <a:t>Spin and flavor wavefunctions of S3 representations </a:t>
            </a:r>
          </a:p>
        </p:txBody>
      </p:sp>
      <p:pic>
        <p:nvPicPr>
          <p:cNvPr id="184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726" y="1412876"/>
            <a:ext cx="4848225"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8" name="Text Box 6"/>
          <p:cNvSpPr txBox="1">
            <a:spLocks noChangeArrowheads="1"/>
          </p:cNvSpPr>
          <p:nvPr/>
        </p:nvSpPr>
        <p:spPr bwMode="auto">
          <a:xfrm>
            <a:off x="2403475" y="1431926"/>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b="1">
                <a:solidFill>
                  <a:srgbClr val="0000FF"/>
                </a:solidFill>
              </a:rPr>
              <a:t>Spin </a:t>
            </a:r>
          </a:p>
        </p:txBody>
      </p:sp>
      <p:sp>
        <p:nvSpPr>
          <p:cNvPr id="18439" name="Text Box 7"/>
          <p:cNvSpPr txBox="1">
            <a:spLocks noChangeArrowheads="1"/>
          </p:cNvSpPr>
          <p:nvPr/>
        </p:nvSpPr>
        <p:spPr bwMode="auto">
          <a:xfrm>
            <a:off x="2424113" y="1792288"/>
            <a:ext cx="93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b="1">
                <a:solidFill>
                  <a:srgbClr val="0000FF"/>
                </a:solidFill>
              </a:rPr>
              <a:t>Flavor </a:t>
            </a:r>
          </a:p>
        </p:txBody>
      </p:sp>
      <p:pic>
        <p:nvPicPr>
          <p:cNvPr id="1844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3500438"/>
            <a:ext cx="552450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6550" y="5227639"/>
            <a:ext cx="6243638" cy="106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3" name="Text Box 11"/>
          <p:cNvSpPr txBox="1">
            <a:spLocks noChangeArrowheads="1"/>
          </p:cNvSpPr>
          <p:nvPr/>
        </p:nvSpPr>
        <p:spPr bwMode="auto">
          <a:xfrm>
            <a:off x="2474913" y="2944813"/>
            <a:ext cx="266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b="1">
                <a:solidFill>
                  <a:srgbClr val="0000FF"/>
                </a:solidFill>
              </a:rPr>
              <a:t>Flavor wavefunctions: </a:t>
            </a:r>
          </a:p>
        </p:txBody>
      </p:sp>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54</a:t>
            </a:fld>
            <a:endParaRPr lang="en-US" altLang="zh-CN">
              <a:solidFill>
                <a:srgbClr val="000000"/>
              </a:solidFill>
            </a:endParaRPr>
          </a:p>
        </p:txBody>
      </p:sp>
    </p:spTree>
    <p:extLst>
      <p:ext uri="{BB962C8B-B14F-4D97-AF65-F5344CB8AC3E}">
        <p14:creationId xmlns:p14="http://schemas.microsoft.com/office/powerpoint/2010/main" val="4805610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5864" y="269876"/>
            <a:ext cx="7278687" cy="632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55</a:t>
            </a:fld>
            <a:endParaRPr lang="en-US" altLang="zh-CN">
              <a:solidFill>
                <a:srgbClr val="000000"/>
              </a:solidFill>
            </a:endParaRPr>
          </a:p>
        </p:txBody>
      </p:sp>
    </p:spTree>
    <p:extLst>
      <p:ext uri="{BB962C8B-B14F-4D97-AF65-F5344CB8AC3E}">
        <p14:creationId xmlns:p14="http://schemas.microsoft.com/office/powerpoint/2010/main" val="10934782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4349751" y="1295400"/>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400" b="1">
                <a:solidFill>
                  <a:srgbClr val="000000"/>
                </a:solidFill>
                <a:latin typeface="Times New Roman" pitchFamily="18" charset="0"/>
              </a:rPr>
              <a:t>S</a:t>
            </a:r>
            <a:endParaRPr lang="en-GB" altLang="zh-CN" sz="2400">
              <a:solidFill>
                <a:srgbClr val="000000"/>
              </a:solidFill>
              <a:latin typeface="Times New Roman" pitchFamily="18" charset="0"/>
            </a:endParaRPr>
          </a:p>
        </p:txBody>
      </p:sp>
      <p:sp>
        <p:nvSpPr>
          <p:cNvPr id="29699" name="AutoShape 3"/>
          <p:cNvSpPr>
            <a:spLocks noChangeArrowheads="1"/>
          </p:cNvSpPr>
          <p:nvPr/>
        </p:nvSpPr>
        <p:spPr bwMode="auto">
          <a:xfrm>
            <a:off x="2286000" y="2362200"/>
            <a:ext cx="4038600" cy="3429000"/>
          </a:xfrm>
          <a:prstGeom prst="hexagon">
            <a:avLst>
              <a:gd name="adj" fmla="val 29444"/>
              <a:gd name="vf" fmla="val 115470"/>
            </a:avLst>
          </a:prstGeom>
          <a:solidFill>
            <a:schemeClr val="accent1"/>
          </a:solidFill>
          <a:ln w="9525">
            <a:solidFill>
              <a:schemeClr val="tx1"/>
            </a:solidFill>
            <a:miter lim="800000"/>
            <a:headEnd/>
            <a:tailEnd/>
          </a:ln>
          <a:effectLst>
            <a:outerShdw dist="107763" dir="2700000" algn="ctr" rotWithShape="0">
              <a:schemeClr val="bg2"/>
            </a:outerShdw>
          </a:effectLst>
        </p:spPr>
        <p:txBody>
          <a:bodyPr wrap="none" anchor="ctr"/>
          <a:lstStyle/>
          <a:p>
            <a:pPr algn="ctr" eaLnBrk="0" fontAlgn="base" hangingPunct="0">
              <a:spcBef>
                <a:spcPct val="0"/>
              </a:spcBef>
              <a:spcAft>
                <a:spcPct val="0"/>
              </a:spcAft>
            </a:pPr>
            <a:endParaRPr lang="zh-CN" altLang="zh-CN" sz="2400">
              <a:solidFill>
                <a:srgbClr val="000000"/>
              </a:solidFill>
              <a:latin typeface="Times New Roman" pitchFamily="18" charset="0"/>
              <a:sym typeface="Symbol" pitchFamily="18" charset="2"/>
            </a:endParaRPr>
          </a:p>
        </p:txBody>
      </p:sp>
      <p:sp>
        <p:nvSpPr>
          <p:cNvPr id="29700" name="Line 4"/>
          <p:cNvSpPr>
            <a:spLocks noChangeShapeType="1"/>
          </p:cNvSpPr>
          <p:nvPr/>
        </p:nvSpPr>
        <p:spPr bwMode="auto">
          <a:xfrm>
            <a:off x="1828800" y="5791200"/>
            <a:ext cx="5087938"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29701" name="Line 5"/>
          <p:cNvSpPr>
            <a:spLocks noChangeShapeType="1"/>
          </p:cNvSpPr>
          <p:nvPr/>
        </p:nvSpPr>
        <p:spPr bwMode="auto">
          <a:xfrm flipV="1">
            <a:off x="4343400" y="1524000"/>
            <a:ext cx="0" cy="42672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29702" name="Text Box 6"/>
          <p:cNvSpPr txBox="1">
            <a:spLocks noChangeArrowheads="1"/>
          </p:cNvSpPr>
          <p:nvPr/>
        </p:nvSpPr>
        <p:spPr bwMode="auto">
          <a:xfrm>
            <a:off x="2955925" y="5791200"/>
            <a:ext cx="1073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400">
                <a:solidFill>
                  <a:srgbClr val="000000"/>
                </a:solidFill>
                <a:latin typeface="Times New Roman" pitchFamily="18" charset="0"/>
              </a:rPr>
              <a:t>n (dud)</a:t>
            </a:r>
          </a:p>
        </p:txBody>
      </p:sp>
      <p:sp>
        <p:nvSpPr>
          <p:cNvPr id="29703" name="Text Box 7"/>
          <p:cNvSpPr txBox="1">
            <a:spLocks noChangeArrowheads="1"/>
          </p:cNvSpPr>
          <p:nvPr/>
        </p:nvSpPr>
        <p:spPr bwMode="auto">
          <a:xfrm>
            <a:off x="4860925" y="5791200"/>
            <a:ext cx="1073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400">
                <a:solidFill>
                  <a:srgbClr val="000000"/>
                </a:solidFill>
                <a:latin typeface="Times New Roman" pitchFamily="18" charset="0"/>
              </a:rPr>
              <a:t>p (uud)</a:t>
            </a:r>
          </a:p>
        </p:txBody>
      </p:sp>
      <p:sp>
        <p:nvSpPr>
          <p:cNvPr id="29704" name="Text Box 8"/>
          <p:cNvSpPr txBox="1">
            <a:spLocks noChangeArrowheads="1"/>
          </p:cNvSpPr>
          <p:nvPr/>
        </p:nvSpPr>
        <p:spPr bwMode="auto">
          <a:xfrm>
            <a:off x="1558926" y="3749676"/>
            <a:ext cx="8691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sym typeface="Symbol" pitchFamily="18" charset="2"/>
              </a:rPr>
              <a:t>   </a:t>
            </a:r>
            <a:r>
              <a:rPr lang="en-GB" altLang="zh-CN" sz="2400" baseline="30000">
                <a:solidFill>
                  <a:srgbClr val="000000"/>
                </a:solidFill>
                <a:latin typeface="Times New Roman" pitchFamily="18" charset="0"/>
                <a:sym typeface="Symbol" pitchFamily="18" charset="2"/>
              </a:rPr>
              <a:t>–</a:t>
            </a:r>
          </a:p>
          <a:p>
            <a:pPr eaLnBrk="0" fontAlgn="base" hangingPunct="0">
              <a:spcBef>
                <a:spcPct val="0"/>
              </a:spcBef>
              <a:spcAft>
                <a:spcPct val="0"/>
              </a:spcAft>
            </a:pPr>
            <a:r>
              <a:rPr lang="en-GB" altLang="zh-CN" sz="2400" baseline="30000">
                <a:solidFill>
                  <a:srgbClr val="000000"/>
                </a:solidFill>
                <a:latin typeface="Times New Roman" pitchFamily="18" charset="0"/>
                <a:sym typeface="Symbol" pitchFamily="18" charset="2"/>
              </a:rPr>
              <a:t> </a:t>
            </a:r>
            <a:r>
              <a:rPr lang="en-GB" altLang="zh-CN" sz="2400">
                <a:solidFill>
                  <a:srgbClr val="000000"/>
                </a:solidFill>
                <a:latin typeface="Times New Roman" pitchFamily="18" charset="0"/>
                <a:sym typeface="Symbol" pitchFamily="18" charset="2"/>
              </a:rPr>
              <a:t>(sdd)</a:t>
            </a:r>
          </a:p>
        </p:txBody>
      </p:sp>
      <p:sp>
        <p:nvSpPr>
          <p:cNvPr id="29705" name="Text Box 9"/>
          <p:cNvSpPr txBox="1">
            <a:spLocks noChangeArrowheads="1"/>
          </p:cNvSpPr>
          <p:nvPr/>
        </p:nvSpPr>
        <p:spPr bwMode="auto">
          <a:xfrm>
            <a:off x="2911476" y="1752600"/>
            <a:ext cx="1152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sym typeface="Symbol" pitchFamily="18" charset="2"/>
              </a:rPr>
              <a:t></a:t>
            </a:r>
            <a:r>
              <a:rPr lang="en-GB" altLang="zh-CN" sz="2400" baseline="30000">
                <a:solidFill>
                  <a:srgbClr val="000000"/>
                </a:solidFill>
                <a:latin typeface="Times New Roman" pitchFamily="18" charset="0"/>
                <a:sym typeface="Symbol" pitchFamily="18" charset="2"/>
              </a:rPr>
              <a:t>–</a:t>
            </a:r>
            <a:r>
              <a:rPr lang="en-GB" altLang="zh-CN" sz="2400">
                <a:solidFill>
                  <a:srgbClr val="000000"/>
                </a:solidFill>
                <a:latin typeface="Times New Roman" pitchFamily="18" charset="0"/>
                <a:sym typeface="Symbol" pitchFamily="18" charset="2"/>
              </a:rPr>
              <a:t> (ssd)</a:t>
            </a:r>
          </a:p>
        </p:txBody>
      </p:sp>
      <p:sp>
        <p:nvSpPr>
          <p:cNvPr id="29706" name="Text Box 10"/>
          <p:cNvSpPr txBox="1">
            <a:spLocks noChangeArrowheads="1"/>
          </p:cNvSpPr>
          <p:nvPr/>
        </p:nvSpPr>
        <p:spPr bwMode="auto">
          <a:xfrm>
            <a:off x="3878264" y="4191000"/>
            <a:ext cx="1531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sym typeface="Symbol" pitchFamily="18" charset="2"/>
              </a:rPr>
              <a:t></a:t>
            </a:r>
            <a:r>
              <a:rPr lang="en-GB" altLang="zh-CN" sz="2400" baseline="30000">
                <a:solidFill>
                  <a:srgbClr val="000000"/>
                </a:solidFill>
                <a:latin typeface="Times New Roman" pitchFamily="18" charset="0"/>
                <a:sym typeface="Symbol" pitchFamily="18" charset="2"/>
              </a:rPr>
              <a:t>0</a:t>
            </a:r>
            <a:r>
              <a:rPr lang="en-GB" altLang="zh-CN" sz="2400">
                <a:solidFill>
                  <a:srgbClr val="000000"/>
                </a:solidFill>
                <a:latin typeface="Times New Roman" pitchFamily="18" charset="0"/>
                <a:sym typeface="Symbol" pitchFamily="18" charset="2"/>
              </a:rPr>
              <a:t>,  (sud)</a:t>
            </a:r>
          </a:p>
        </p:txBody>
      </p:sp>
      <p:sp>
        <p:nvSpPr>
          <p:cNvPr id="29707" name="Text Box 11"/>
          <p:cNvSpPr txBox="1">
            <a:spLocks noChangeArrowheads="1"/>
          </p:cNvSpPr>
          <p:nvPr/>
        </p:nvSpPr>
        <p:spPr bwMode="auto">
          <a:xfrm>
            <a:off x="6351588" y="3733801"/>
            <a:ext cx="8112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zh-CN" altLang="en-GB" sz="2400">
                <a:solidFill>
                  <a:srgbClr val="000000"/>
                </a:solidFill>
                <a:latin typeface="Times New Roman" pitchFamily="18" charset="0"/>
                <a:sym typeface="Symbol" pitchFamily="18" charset="2"/>
              </a:rPr>
              <a:t> </a:t>
            </a:r>
            <a:r>
              <a:rPr lang="en-GB" altLang="zh-CN" sz="2400" baseline="30000">
                <a:solidFill>
                  <a:srgbClr val="000000"/>
                </a:solidFill>
                <a:latin typeface="Times New Roman" pitchFamily="18" charset="0"/>
                <a:sym typeface="Symbol" pitchFamily="18" charset="2"/>
              </a:rPr>
              <a:t>+</a:t>
            </a:r>
          </a:p>
          <a:p>
            <a:pPr eaLnBrk="0" fontAlgn="base" hangingPunct="0">
              <a:spcBef>
                <a:spcPct val="0"/>
              </a:spcBef>
              <a:spcAft>
                <a:spcPct val="0"/>
              </a:spcAft>
            </a:pPr>
            <a:r>
              <a:rPr lang="en-GB" altLang="zh-CN" sz="2400">
                <a:solidFill>
                  <a:srgbClr val="000000"/>
                </a:solidFill>
                <a:latin typeface="Times New Roman" pitchFamily="18" charset="0"/>
                <a:sym typeface="Symbol" pitchFamily="18" charset="2"/>
              </a:rPr>
              <a:t>(suu)</a:t>
            </a:r>
          </a:p>
        </p:txBody>
      </p:sp>
      <p:sp>
        <p:nvSpPr>
          <p:cNvPr id="29708" name="AutoShape 12"/>
          <p:cNvSpPr>
            <a:spLocks noChangeArrowheads="1"/>
          </p:cNvSpPr>
          <p:nvPr/>
        </p:nvSpPr>
        <p:spPr bwMode="auto">
          <a:xfrm>
            <a:off x="2209800" y="3962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a:solidFill>
                <a:srgbClr val="000000"/>
              </a:solidFill>
            </a:endParaRPr>
          </a:p>
        </p:txBody>
      </p:sp>
      <p:sp>
        <p:nvSpPr>
          <p:cNvPr id="29709" name="AutoShape 13"/>
          <p:cNvSpPr>
            <a:spLocks noChangeArrowheads="1"/>
          </p:cNvSpPr>
          <p:nvPr/>
        </p:nvSpPr>
        <p:spPr bwMode="auto">
          <a:xfrm>
            <a:off x="3124200" y="5638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a:solidFill>
                <a:srgbClr val="000000"/>
              </a:solidFill>
            </a:endParaRPr>
          </a:p>
        </p:txBody>
      </p:sp>
      <p:sp>
        <p:nvSpPr>
          <p:cNvPr id="29710" name="AutoShape 14"/>
          <p:cNvSpPr>
            <a:spLocks noChangeArrowheads="1"/>
          </p:cNvSpPr>
          <p:nvPr/>
        </p:nvSpPr>
        <p:spPr bwMode="auto">
          <a:xfrm>
            <a:off x="5181600" y="5638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a:solidFill>
                <a:srgbClr val="000000"/>
              </a:solidFill>
            </a:endParaRPr>
          </a:p>
        </p:txBody>
      </p:sp>
      <p:sp>
        <p:nvSpPr>
          <p:cNvPr id="29711" name="AutoShape 15"/>
          <p:cNvSpPr>
            <a:spLocks noChangeArrowheads="1"/>
          </p:cNvSpPr>
          <p:nvPr/>
        </p:nvSpPr>
        <p:spPr bwMode="auto">
          <a:xfrm>
            <a:off x="3200400" y="2209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a:solidFill>
                <a:srgbClr val="000000"/>
              </a:solidFill>
            </a:endParaRPr>
          </a:p>
        </p:txBody>
      </p:sp>
      <p:sp>
        <p:nvSpPr>
          <p:cNvPr id="29712" name="AutoShape 16"/>
          <p:cNvSpPr>
            <a:spLocks noChangeArrowheads="1"/>
          </p:cNvSpPr>
          <p:nvPr/>
        </p:nvSpPr>
        <p:spPr bwMode="auto">
          <a:xfrm>
            <a:off x="4114800" y="3962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a:solidFill>
                <a:srgbClr val="000000"/>
              </a:solidFill>
            </a:endParaRPr>
          </a:p>
        </p:txBody>
      </p:sp>
      <p:sp>
        <p:nvSpPr>
          <p:cNvPr id="29713" name="AutoShape 17"/>
          <p:cNvSpPr>
            <a:spLocks noChangeArrowheads="1"/>
          </p:cNvSpPr>
          <p:nvPr/>
        </p:nvSpPr>
        <p:spPr bwMode="auto">
          <a:xfrm>
            <a:off x="4343400" y="3962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a:solidFill>
                <a:srgbClr val="000000"/>
              </a:solidFill>
            </a:endParaRPr>
          </a:p>
        </p:txBody>
      </p:sp>
      <p:sp>
        <p:nvSpPr>
          <p:cNvPr id="29714" name="AutoShape 18"/>
          <p:cNvSpPr>
            <a:spLocks noChangeArrowheads="1"/>
          </p:cNvSpPr>
          <p:nvPr/>
        </p:nvSpPr>
        <p:spPr bwMode="auto">
          <a:xfrm>
            <a:off x="5181600" y="2209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a:solidFill>
                <a:srgbClr val="000000"/>
              </a:solidFill>
            </a:endParaRPr>
          </a:p>
        </p:txBody>
      </p:sp>
      <p:sp>
        <p:nvSpPr>
          <p:cNvPr id="29715" name="AutoShape 19"/>
          <p:cNvSpPr>
            <a:spLocks noChangeArrowheads="1"/>
          </p:cNvSpPr>
          <p:nvPr/>
        </p:nvSpPr>
        <p:spPr bwMode="auto">
          <a:xfrm>
            <a:off x="6172200" y="3962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a:solidFill>
                <a:srgbClr val="000000"/>
              </a:solidFill>
            </a:endParaRPr>
          </a:p>
        </p:txBody>
      </p:sp>
      <p:sp>
        <p:nvSpPr>
          <p:cNvPr id="29716" name="Text Box 20"/>
          <p:cNvSpPr txBox="1">
            <a:spLocks noChangeArrowheads="1"/>
          </p:cNvSpPr>
          <p:nvPr/>
        </p:nvSpPr>
        <p:spPr bwMode="auto">
          <a:xfrm>
            <a:off x="4953001" y="1752600"/>
            <a:ext cx="1152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sym typeface="Symbol" pitchFamily="18" charset="2"/>
              </a:rPr>
              <a:t></a:t>
            </a:r>
            <a:r>
              <a:rPr lang="en-GB" altLang="zh-CN" sz="2400" baseline="30000">
                <a:solidFill>
                  <a:srgbClr val="000000"/>
                </a:solidFill>
                <a:latin typeface="Times New Roman" pitchFamily="18" charset="0"/>
                <a:sym typeface="Symbol" pitchFamily="18" charset="2"/>
              </a:rPr>
              <a:t>0</a:t>
            </a:r>
            <a:r>
              <a:rPr lang="en-GB" altLang="zh-CN" sz="2400">
                <a:solidFill>
                  <a:srgbClr val="000000"/>
                </a:solidFill>
                <a:latin typeface="Times New Roman" pitchFamily="18" charset="0"/>
                <a:sym typeface="Symbol" pitchFamily="18" charset="2"/>
              </a:rPr>
              <a:t> (ssu)</a:t>
            </a:r>
          </a:p>
        </p:txBody>
      </p:sp>
      <p:sp>
        <p:nvSpPr>
          <p:cNvPr id="29717" name="Text Box 21"/>
          <p:cNvSpPr txBox="1">
            <a:spLocks noChangeArrowheads="1"/>
          </p:cNvSpPr>
          <p:nvPr/>
        </p:nvSpPr>
        <p:spPr bwMode="auto">
          <a:xfrm>
            <a:off x="6916738" y="55626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GB" altLang="zh-CN" sz="2400" b="1">
                <a:solidFill>
                  <a:srgbClr val="000000"/>
                </a:solidFill>
                <a:latin typeface="Times New Roman" pitchFamily="18" charset="0"/>
              </a:rPr>
              <a:t>I</a:t>
            </a:r>
            <a:r>
              <a:rPr lang="en-GB" altLang="zh-CN" sz="2400" b="1" baseline="-25000">
                <a:solidFill>
                  <a:srgbClr val="000000"/>
                </a:solidFill>
                <a:latin typeface="Times New Roman" pitchFamily="18" charset="0"/>
              </a:rPr>
              <a:t>3</a:t>
            </a:r>
            <a:endParaRPr lang="en-GB" altLang="zh-CN" sz="2400">
              <a:solidFill>
                <a:srgbClr val="000000"/>
              </a:solidFill>
              <a:latin typeface="Times New Roman" pitchFamily="18" charset="0"/>
            </a:endParaRPr>
          </a:p>
        </p:txBody>
      </p:sp>
      <p:sp>
        <p:nvSpPr>
          <p:cNvPr id="29718" name="AutoShape 22"/>
          <p:cNvSpPr>
            <a:spLocks noChangeArrowheads="1"/>
          </p:cNvSpPr>
          <p:nvPr/>
        </p:nvSpPr>
        <p:spPr bwMode="auto">
          <a:xfrm>
            <a:off x="6858000" y="1143000"/>
            <a:ext cx="1981200" cy="990600"/>
          </a:xfrm>
          <a:prstGeom prst="wedgeRectCallout">
            <a:avLst>
              <a:gd name="adj1" fmla="val -43750"/>
              <a:gd name="adj2" fmla="val 70000"/>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GB" altLang="zh-CN" sz="2400">
                <a:solidFill>
                  <a:srgbClr val="000000"/>
                </a:solidFill>
              </a:rPr>
              <a:t>SU(3) octet</a:t>
            </a:r>
          </a:p>
          <a:p>
            <a:pPr algn="ctr" eaLnBrk="0" fontAlgn="base" hangingPunct="0">
              <a:spcBef>
                <a:spcPct val="0"/>
              </a:spcBef>
              <a:spcAft>
                <a:spcPct val="0"/>
              </a:spcAft>
            </a:pPr>
            <a:r>
              <a:rPr lang="en-GB" altLang="zh-CN" sz="2400">
                <a:solidFill>
                  <a:srgbClr val="000000"/>
                </a:solidFill>
              </a:rPr>
              <a:t>with J</a:t>
            </a:r>
            <a:r>
              <a:rPr lang="en-GB" altLang="zh-CN" sz="2400" b="1" baseline="40000">
                <a:solidFill>
                  <a:srgbClr val="000000"/>
                </a:solidFill>
              </a:rPr>
              <a:t>P</a:t>
            </a:r>
            <a:r>
              <a:rPr lang="en-GB" altLang="zh-CN" sz="2400">
                <a:solidFill>
                  <a:srgbClr val="000000"/>
                </a:solidFill>
              </a:rPr>
              <a:t>=1/2</a:t>
            </a:r>
            <a:r>
              <a:rPr lang="en-GB" altLang="zh-CN" sz="2800" baseline="30000">
                <a:solidFill>
                  <a:srgbClr val="000000"/>
                </a:solidFill>
              </a:rPr>
              <a:t>+</a:t>
            </a:r>
          </a:p>
        </p:txBody>
      </p:sp>
      <p:sp>
        <p:nvSpPr>
          <p:cNvPr id="29719" name="Text Box 23"/>
          <p:cNvSpPr txBox="1">
            <a:spLocks noChangeArrowheads="1"/>
          </p:cNvSpPr>
          <p:nvPr/>
        </p:nvSpPr>
        <p:spPr bwMode="auto">
          <a:xfrm>
            <a:off x="4257675" y="575627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400">
                <a:solidFill>
                  <a:srgbClr val="A50021"/>
                </a:solidFill>
                <a:latin typeface="Times New Roman" pitchFamily="18" charset="0"/>
              </a:rPr>
              <a:t>0</a:t>
            </a:r>
            <a:endParaRPr lang="en-GB" altLang="zh-CN" sz="2400">
              <a:solidFill>
                <a:srgbClr val="000000"/>
              </a:solidFill>
              <a:latin typeface="Times New Roman" pitchFamily="18" charset="0"/>
            </a:endParaRPr>
          </a:p>
        </p:txBody>
      </p:sp>
      <p:sp>
        <p:nvSpPr>
          <p:cNvPr id="29720" name="Text Box 24"/>
          <p:cNvSpPr txBox="1">
            <a:spLocks noChangeArrowheads="1"/>
          </p:cNvSpPr>
          <p:nvPr/>
        </p:nvSpPr>
        <p:spPr bwMode="auto">
          <a:xfrm>
            <a:off x="4410075" y="3644900"/>
            <a:ext cx="503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A50021"/>
                </a:solidFill>
                <a:latin typeface="Times New Roman" pitchFamily="18" charset="0"/>
                <a:sym typeface="Symbol" pitchFamily="18" charset="2"/>
              </a:rPr>
              <a:t></a:t>
            </a:r>
            <a:r>
              <a:rPr lang="en-GB" altLang="zh-CN" sz="2400">
                <a:solidFill>
                  <a:srgbClr val="A50021"/>
                </a:solidFill>
                <a:latin typeface="Times New Roman" pitchFamily="18" charset="0"/>
              </a:rPr>
              <a:t>1</a:t>
            </a:r>
            <a:endParaRPr lang="en-GB" altLang="zh-CN" sz="2400">
              <a:solidFill>
                <a:srgbClr val="000000"/>
              </a:solidFill>
              <a:latin typeface="Times New Roman" pitchFamily="18" charset="0"/>
            </a:endParaRPr>
          </a:p>
        </p:txBody>
      </p:sp>
      <p:sp>
        <p:nvSpPr>
          <p:cNvPr id="29721" name="Text Box 25"/>
          <p:cNvSpPr txBox="1">
            <a:spLocks noChangeArrowheads="1"/>
          </p:cNvSpPr>
          <p:nvPr/>
        </p:nvSpPr>
        <p:spPr bwMode="auto">
          <a:xfrm>
            <a:off x="4337050" y="1982788"/>
            <a:ext cx="503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A50021"/>
                </a:solidFill>
                <a:latin typeface="Times New Roman" pitchFamily="18" charset="0"/>
                <a:sym typeface="Symbol" pitchFamily="18" charset="2"/>
              </a:rPr>
              <a:t></a:t>
            </a:r>
            <a:r>
              <a:rPr lang="en-GB" altLang="zh-CN" sz="2400">
                <a:solidFill>
                  <a:srgbClr val="A50021"/>
                </a:solidFill>
                <a:latin typeface="Times New Roman" pitchFamily="18" charset="0"/>
              </a:rPr>
              <a:t>2</a:t>
            </a:r>
            <a:endParaRPr lang="en-GB" altLang="zh-CN" sz="2400">
              <a:solidFill>
                <a:srgbClr val="000000"/>
              </a:solidFill>
              <a:latin typeface="Times New Roman" pitchFamily="18" charset="0"/>
            </a:endParaRPr>
          </a:p>
        </p:txBody>
      </p:sp>
      <p:sp>
        <p:nvSpPr>
          <p:cNvPr id="29722" name="Text Box 26"/>
          <p:cNvSpPr txBox="1">
            <a:spLocks noChangeArrowheads="1"/>
          </p:cNvSpPr>
          <p:nvPr/>
        </p:nvSpPr>
        <p:spPr bwMode="auto">
          <a:xfrm>
            <a:off x="2063750" y="57150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400" b="1">
                <a:solidFill>
                  <a:srgbClr val="A50021"/>
                </a:solidFill>
                <a:latin typeface="Times New Roman" pitchFamily="18" charset="0"/>
              </a:rPr>
              <a:t>–</a:t>
            </a:r>
            <a:r>
              <a:rPr lang="en-GB" altLang="zh-CN" sz="2400">
                <a:solidFill>
                  <a:srgbClr val="A50021"/>
                </a:solidFill>
                <a:latin typeface="Times New Roman" pitchFamily="18" charset="0"/>
              </a:rPr>
              <a:t>1</a:t>
            </a:r>
            <a:endParaRPr lang="en-GB" altLang="zh-CN" sz="2400">
              <a:solidFill>
                <a:srgbClr val="000000"/>
              </a:solidFill>
              <a:latin typeface="Times New Roman" pitchFamily="18" charset="0"/>
            </a:endParaRPr>
          </a:p>
        </p:txBody>
      </p:sp>
      <p:sp>
        <p:nvSpPr>
          <p:cNvPr id="29723" name="Text Box 27"/>
          <p:cNvSpPr txBox="1">
            <a:spLocks noChangeArrowheads="1"/>
          </p:cNvSpPr>
          <p:nvPr/>
        </p:nvSpPr>
        <p:spPr bwMode="auto">
          <a:xfrm>
            <a:off x="6146800" y="57150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400">
                <a:solidFill>
                  <a:srgbClr val="A50021"/>
                </a:solidFill>
                <a:latin typeface="Times New Roman" pitchFamily="18" charset="0"/>
              </a:rPr>
              <a:t>1</a:t>
            </a:r>
            <a:endParaRPr lang="en-GB" altLang="zh-CN" sz="2400">
              <a:solidFill>
                <a:srgbClr val="000000"/>
              </a:solidFill>
              <a:latin typeface="Times New Roman" pitchFamily="18" charset="0"/>
            </a:endParaRPr>
          </a:p>
        </p:txBody>
      </p:sp>
      <p:sp>
        <p:nvSpPr>
          <p:cNvPr id="29724" name="Text Box 28"/>
          <p:cNvSpPr txBox="1">
            <a:spLocks noChangeArrowheads="1"/>
          </p:cNvSpPr>
          <p:nvPr/>
        </p:nvSpPr>
        <p:spPr bwMode="auto">
          <a:xfrm>
            <a:off x="7239000" y="2349500"/>
            <a:ext cx="3276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GB" altLang="zh-CN" sz="2400">
                <a:solidFill>
                  <a:srgbClr val="000000"/>
                </a:solidFill>
              </a:rPr>
              <a:t>Gell-Mann - Nishijima:</a:t>
            </a:r>
          </a:p>
          <a:p>
            <a:pPr eaLnBrk="0" fontAlgn="base" hangingPunct="0">
              <a:spcBef>
                <a:spcPct val="0"/>
              </a:spcBef>
              <a:spcAft>
                <a:spcPct val="0"/>
              </a:spcAft>
            </a:pPr>
            <a:r>
              <a:rPr lang="en-GB" altLang="zh-CN" sz="2400">
                <a:solidFill>
                  <a:srgbClr val="000000"/>
                </a:solidFill>
              </a:rPr>
              <a:t>Q=I</a:t>
            </a:r>
            <a:r>
              <a:rPr lang="en-GB" altLang="zh-CN" sz="2400" baseline="-25000">
                <a:solidFill>
                  <a:srgbClr val="000000"/>
                </a:solidFill>
              </a:rPr>
              <a:t>3</a:t>
            </a:r>
            <a:r>
              <a:rPr lang="en-GB" altLang="zh-CN" sz="2400">
                <a:solidFill>
                  <a:srgbClr val="000000"/>
                </a:solidFill>
              </a:rPr>
              <a:t>+Y/2=I</a:t>
            </a:r>
            <a:r>
              <a:rPr lang="en-GB" altLang="zh-CN" sz="2400" baseline="-25000">
                <a:solidFill>
                  <a:srgbClr val="000000"/>
                </a:solidFill>
              </a:rPr>
              <a:t>3</a:t>
            </a:r>
            <a:r>
              <a:rPr lang="en-GB" altLang="zh-CN" sz="2400">
                <a:solidFill>
                  <a:srgbClr val="000000"/>
                </a:solidFill>
              </a:rPr>
              <a:t>+(</a:t>
            </a:r>
            <a:r>
              <a:rPr lang="en-GB" altLang="zh-CN" sz="2400">
                <a:solidFill>
                  <a:srgbClr val="333399"/>
                </a:solidFill>
                <a:latin typeface="Comic Sans MS" pitchFamily="66" charset="0"/>
              </a:rPr>
              <a:t>B</a:t>
            </a:r>
            <a:r>
              <a:rPr lang="en-GB" altLang="zh-CN" sz="2400">
                <a:solidFill>
                  <a:srgbClr val="000000"/>
                </a:solidFill>
              </a:rPr>
              <a:t>+S)/2</a:t>
            </a:r>
          </a:p>
          <a:p>
            <a:pPr eaLnBrk="0" fontAlgn="base" hangingPunct="0">
              <a:spcBef>
                <a:spcPct val="0"/>
              </a:spcBef>
              <a:spcAft>
                <a:spcPct val="0"/>
              </a:spcAft>
            </a:pPr>
            <a:endParaRPr lang="en-GB" altLang="zh-CN" sz="2400">
              <a:solidFill>
                <a:srgbClr val="000000"/>
              </a:solidFill>
            </a:endParaRPr>
          </a:p>
          <a:p>
            <a:pPr eaLnBrk="0" fontAlgn="base" hangingPunct="0">
              <a:spcBef>
                <a:spcPct val="0"/>
              </a:spcBef>
              <a:spcAft>
                <a:spcPct val="0"/>
              </a:spcAft>
            </a:pPr>
            <a:r>
              <a:rPr lang="en-GB" altLang="zh-CN" sz="2400">
                <a:solidFill>
                  <a:srgbClr val="CC0000"/>
                </a:solidFill>
              </a:rPr>
              <a:t>    3</a:t>
            </a:r>
            <a:r>
              <a:rPr lang="en-GB" altLang="zh-CN" sz="2400">
                <a:solidFill>
                  <a:srgbClr val="CC0000"/>
                </a:solidFill>
                <a:sym typeface="Symbol" pitchFamily="18" charset="2"/>
              </a:rPr>
              <a:t>33 </a:t>
            </a:r>
          </a:p>
          <a:p>
            <a:pPr eaLnBrk="0" fontAlgn="base" hangingPunct="0">
              <a:spcBef>
                <a:spcPct val="0"/>
              </a:spcBef>
              <a:spcAft>
                <a:spcPct val="0"/>
              </a:spcAft>
            </a:pPr>
            <a:r>
              <a:rPr lang="en-GB" altLang="zh-CN" sz="2400">
                <a:solidFill>
                  <a:srgbClr val="CC0000"/>
                </a:solidFill>
                <a:sym typeface="Symbol" pitchFamily="18" charset="2"/>
              </a:rPr>
              <a:t>  =(3* 6) </a:t>
            </a:r>
            <a:r>
              <a:rPr lang="en-GB" altLang="zh-CN" sz="2400">
                <a:solidFill>
                  <a:srgbClr val="CC0000"/>
                </a:solidFill>
                <a:latin typeface="Times New Roman" pitchFamily="18" charset="0"/>
                <a:sym typeface="Symbol" pitchFamily="18" charset="2"/>
              </a:rPr>
              <a:t> 3</a:t>
            </a:r>
            <a:endParaRPr lang="en-GB" altLang="zh-CN" sz="2400">
              <a:solidFill>
                <a:srgbClr val="CC0000"/>
              </a:solidFill>
            </a:endParaRPr>
          </a:p>
          <a:p>
            <a:pPr eaLnBrk="0" fontAlgn="base" hangingPunct="0">
              <a:spcBef>
                <a:spcPct val="0"/>
              </a:spcBef>
              <a:spcAft>
                <a:spcPct val="0"/>
              </a:spcAft>
            </a:pPr>
            <a:r>
              <a:rPr lang="en-GB" altLang="zh-CN" sz="2400">
                <a:solidFill>
                  <a:srgbClr val="CC0000"/>
                </a:solidFill>
                <a:sym typeface="Symbol" pitchFamily="18" charset="2"/>
              </a:rPr>
              <a:t>  =(18)  (810)</a:t>
            </a:r>
          </a:p>
        </p:txBody>
      </p:sp>
      <p:sp>
        <p:nvSpPr>
          <p:cNvPr id="29725" name="Text Box 29"/>
          <p:cNvSpPr txBox="1">
            <a:spLocks noChangeArrowheads="1"/>
          </p:cNvSpPr>
          <p:nvPr/>
        </p:nvSpPr>
        <p:spPr bwMode="auto">
          <a:xfrm>
            <a:off x="2133600" y="333376"/>
            <a:ext cx="7467600" cy="519113"/>
          </a:xfrm>
          <a:prstGeom prst="rect">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0"/>
              </a:spcBef>
              <a:spcAft>
                <a:spcPct val="0"/>
              </a:spcAft>
            </a:pPr>
            <a:r>
              <a:rPr lang="en-GB" altLang="zh-CN" sz="2800" b="1">
                <a:solidFill>
                  <a:srgbClr val="333399"/>
                </a:solidFill>
                <a:latin typeface="Times New Roman" pitchFamily="18" charset="0"/>
              </a:rPr>
              <a:t>SU(3) multiplets of baryons made of u, d, and s</a:t>
            </a:r>
            <a:endParaRPr lang="en-GB" altLang="zh-CN" sz="2800">
              <a:solidFill>
                <a:srgbClr val="000000"/>
              </a:solidFill>
              <a:latin typeface="Times New Roman" pitchFamily="18" charset="0"/>
            </a:endParaRPr>
          </a:p>
        </p:txBody>
      </p:sp>
      <p:pic>
        <p:nvPicPr>
          <p:cNvPr id="29726" name="Picture 3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500938" y="5732464"/>
            <a:ext cx="2914650" cy="504825"/>
          </a:xfrm>
          <a:noFill/>
          <a:ln/>
        </p:spPr>
      </p:pic>
      <p:pic>
        <p:nvPicPr>
          <p:cNvPr id="29727" name="Picture 3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583488" y="5172076"/>
            <a:ext cx="2087562" cy="523875"/>
          </a:xfrm>
          <a:noFill/>
          <a:ln/>
        </p:spPr>
      </p:pic>
      <p:sp>
        <p:nvSpPr>
          <p:cNvPr id="29728" name="Rectangle 32"/>
          <p:cNvSpPr>
            <a:spLocks noChangeArrowheads="1"/>
          </p:cNvSpPr>
          <p:nvPr/>
        </p:nvSpPr>
        <p:spPr bwMode="auto">
          <a:xfrm>
            <a:off x="7427913" y="5157788"/>
            <a:ext cx="2989262" cy="1295400"/>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cxnSp>
        <p:nvCxnSpPr>
          <p:cNvPr id="29729" name="AutoShape 33"/>
          <p:cNvCxnSpPr>
            <a:cxnSpLocks noChangeShapeType="1"/>
            <a:stCxn id="29703" idx="2"/>
          </p:cNvCxnSpPr>
          <p:nvPr/>
        </p:nvCxnSpPr>
        <p:spPr bwMode="auto">
          <a:xfrm rot="16200000" flipH="1">
            <a:off x="6327775" y="5318125"/>
            <a:ext cx="133350" cy="1993900"/>
          </a:xfrm>
          <a:prstGeom prst="bentConnector2">
            <a:avLst/>
          </a:prstGeom>
          <a:noFill/>
          <a:ln w="9525">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灯片编号占位符 1"/>
          <p:cNvSpPr>
            <a:spLocks noGrp="1"/>
          </p:cNvSpPr>
          <p:nvPr>
            <p:ph type="sldNum" sz="quarter" idx="12"/>
          </p:nvPr>
        </p:nvSpPr>
        <p:spPr/>
        <p:txBody>
          <a:bodyPr/>
          <a:lstStyle/>
          <a:p>
            <a:fld id="{3752B17A-A3D4-48DC-A4EF-665509209E79}" type="slidenum">
              <a:rPr lang="en-US" altLang="zh-CN" smtClean="0">
                <a:solidFill>
                  <a:srgbClr val="000000"/>
                </a:solidFill>
              </a:rPr>
              <a:pPr/>
              <a:t>56</a:t>
            </a:fld>
            <a:endParaRPr lang="en-US" altLang="zh-CN">
              <a:solidFill>
                <a:srgbClr val="000000"/>
              </a:solidFill>
            </a:endParaRPr>
          </a:p>
        </p:txBody>
      </p:sp>
    </p:spTree>
    <p:extLst>
      <p:ext uri="{BB962C8B-B14F-4D97-AF65-F5344CB8AC3E}">
        <p14:creationId xmlns:p14="http://schemas.microsoft.com/office/powerpoint/2010/main" val="2956895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ChangeArrowheads="1"/>
          </p:cNvSpPr>
          <p:nvPr/>
        </p:nvSpPr>
        <p:spPr bwMode="auto">
          <a:xfrm>
            <a:off x="7239000" y="1196975"/>
            <a:ext cx="2889250" cy="990600"/>
          </a:xfrm>
          <a:prstGeom prst="wedgeRectCallout">
            <a:avLst>
              <a:gd name="adj1" fmla="val -45713"/>
              <a:gd name="adj2" fmla="val 70032"/>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GB" altLang="zh-CN" sz="2400">
                <a:solidFill>
                  <a:srgbClr val="000000"/>
                </a:solidFill>
              </a:rPr>
              <a:t>SU(3) decuplet 10</a:t>
            </a:r>
            <a:endParaRPr lang="en-GB" altLang="zh-CN" sz="2400" baseline="-20000">
              <a:solidFill>
                <a:srgbClr val="000000"/>
              </a:solidFill>
            </a:endParaRPr>
          </a:p>
          <a:p>
            <a:pPr algn="ctr" eaLnBrk="0" fontAlgn="base" hangingPunct="0">
              <a:spcBef>
                <a:spcPct val="0"/>
              </a:spcBef>
              <a:spcAft>
                <a:spcPct val="0"/>
              </a:spcAft>
            </a:pPr>
            <a:r>
              <a:rPr lang="en-GB" altLang="zh-CN" sz="2400">
                <a:solidFill>
                  <a:srgbClr val="000000"/>
                </a:solidFill>
              </a:rPr>
              <a:t>with J</a:t>
            </a:r>
            <a:r>
              <a:rPr lang="en-GB" altLang="zh-CN" sz="2400" b="1" baseline="40000">
                <a:solidFill>
                  <a:srgbClr val="000000"/>
                </a:solidFill>
              </a:rPr>
              <a:t>P</a:t>
            </a:r>
            <a:r>
              <a:rPr lang="en-GB" altLang="zh-CN" sz="2400">
                <a:solidFill>
                  <a:srgbClr val="000000"/>
                </a:solidFill>
              </a:rPr>
              <a:t>=3/2</a:t>
            </a:r>
            <a:r>
              <a:rPr lang="en-GB" altLang="zh-CN" sz="2800" baseline="30000">
                <a:solidFill>
                  <a:srgbClr val="000000"/>
                </a:solidFill>
              </a:rPr>
              <a:t>+</a:t>
            </a:r>
          </a:p>
        </p:txBody>
      </p:sp>
      <p:sp>
        <p:nvSpPr>
          <p:cNvPr id="31747" name="AutoShape 3"/>
          <p:cNvSpPr>
            <a:spLocks noChangeArrowheads="1"/>
          </p:cNvSpPr>
          <p:nvPr/>
        </p:nvSpPr>
        <p:spPr bwMode="auto">
          <a:xfrm>
            <a:off x="2362200" y="1828800"/>
            <a:ext cx="4876800" cy="403860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31748" name="Text Box 4"/>
          <p:cNvSpPr txBox="1">
            <a:spLocks noChangeArrowheads="1"/>
          </p:cNvSpPr>
          <p:nvPr/>
        </p:nvSpPr>
        <p:spPr bwMode="auto">
          <a:xfrm>
            <a:off x="4824413" y="1052513"/>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400" b="1">
                <a:solidFill>
                  <a:srgbClr val="000000"/>
                </a:solidFill>
                <a:latin typeface="Times New Roman" pitchFamily="18" charset="0"/>
              </a:rPr>
              <a:t>S</a:t>
            </a:r>
            <a:endParaRPr lang="en-GB" altLang="zh-CN" sz="2400">
              <a:solidFill>
                <a:srgbClr val="000000"/>
              </a:solidFill>
              <a:latin typeface="Times New Roman" pitchFamily="18" charset="0"/>
            </a:endParaRPr>
          </a:p>
        </p:txBody>
      </p:sp>
      <p:sp>
        <p:nvSpPr>
          <p:cNvPr id="31749" name="Line 5"/>
          <p:cNvSpPr>
            <a:spLocks noChangeShapeType="1"/>
          </p:cNvSpPr>
          <p:nvPr/>
        </p:nvSpPr>
        <p:spPr bwMode="auto">
          <a:xfrm>
            <a:off x="2133600" y="5867400"/>
            <a:ext cx="58674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31750" name="Line 6"/>
          <p:cNvSpPr>
            <a:spLocks noChangeShapeType="1"/>
          </p:cNvSpPr>
          <p:nvPr/>
        </p:nvSpPr>
        <p:spPr bwMode="auto">
          <a:xfrm flipV="1">
            <a:off x="4800600" y="1219200"/>
            <a:ext cx="0" cy="46482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31751" name="Text Box 7"/>
          <p:cNvSpPr txBox="1">
            <a:spLocks noChangeArrowheads="1"/>
          </p:cNvSpPr>
          <p:nvPr/>
        </p:nvSpPr>
        <p:spPr bwMode="auto">
          <a:xfrm>
            <a:off x="3516314" y="5867400"/>
            <a:ext cx="1131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sym typeface="Symbol" pitchFamily="18" charset="2"/>
              </a:rPr>
              <a:t></a:t>
            </a:r>
            <a:r>
              <a:rPr lang="en-GB" altLang="zh-CN" sz="2400" baseline="30000">
                <a:solidFill>
                  <a:srgbClr val="000000"/>
                </a:solidFill>
                <a:latin typeface="Times New Roman" pitchFamily="18" charset="0"/>
                <a:sym typeface="Symbol" pitchFamily="18" charset="2"/>
              </a:rPr>
              <a:t>0</a:t>
            </a:r>
            <a:r>
              <a:rPr lang="en-GB" altLang="zh-CN" sz="2400">
                <a:solidFill>
                  <a:srgbClr val="000000"/>
                </a:solidFill>
                <a:latin typeface="Times New Roman" pitchFamily="18" charset="0"/>
              </a:rPr>
              <a:t>(udd)</a:t>
            </a:r>
          </a:p>
        </p:txBody>
      </p:sp>
      <p:sp>
        <p:nvSpPr>
          <p:cNvPr id="31752" name="Text Box 8"/>
          <p:cNvSpPr txBox="1">
            <a:spLocks noChangeArrowheads="1"/>
          </p:cNvSpPr>
          <p:nvPr/>
        </p:nvSpPr>
        <p:spPr bwMode="auto">
          <a:xfrm>
            <a:off x="5181600" y="5867400"/>
            <a:ext cx="1220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rPr>
              <a:t> </a:t>
            </a:r>
            <a:r>
              <a:rPr lang="zh-CN" altLang="en-GB" sz="2400">
                <a:solidFill>
                  <a:srgbClr val="000000"/>
                </a:solidFill>
                <a:latin typeface="Times New Roman" pitchFamily="18" charset="0"/>
                <a:sym typeface="Symbol" pitchFamily="18" charset="2"/>
              </a:rPr>
              <a:t></a:t>
            </a:r>
            <a:r>
              <a:rPr lang="en-GB" altLang="zh-CN" sz="2400" baseline="30000">
                <a:solidFill>
                  <a:srgbClr val="000000"/>
                </a:solidFill>
                <a:latin typeface="Times New Roman" pitchFamily="18" charset="0"/>
                <a:sym typeface="Symbol" pitchFamily="18" charset="2"/>
              </a:rPr>
              <a:t>+</a:t>
            </a:r>
            <a:r>
              <a:rPr lang="en-GB" altLang="zh-CN" sz="2400">
                <a:solidFill>
                  <a:srgbClr val="000000"/>
                </a:solidFill>
                <a:latin typeface="Times New Roman" pitchFamily="18" charset="0"/>
              </a:rPr>
              <a:t>(uud)</a:t>
            </a:r>
          </a:p>
        </p:txBody>
      </p:sp>
      <p:sp>
        <p:nvSpPr>
          <p:cNvPr id="31753" name="Text Box 9"/>
          <p:cNvSpPr txBox="1">
            <a:spLocks noChangeArrowheads="1"/>
          </p:cNvSpPr>
          <p:nvPr/>
        </p:nvSpPr>
        <p:spPr bwMode="auto">
          <a:xfrm>
            <a:off x="2362201" y="4038601"/>
            <a:ext cx="8691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sym typeface="Symbol" pitchFamily="18" charset="2"/>
              </a:rPr>
              <a:t>   *</a:t>
            </a:r>
            <a:r>
              <a:rPr lang="en-GB" altLang="zh-CN" sz="2400" baseline="30000">
                <a:solidFill>
                  <a:srgbClr val="000000"/>
                </a:solidFill>
                <a:latin typeface="Times New Roman" pitchFamily="18" charset="0"/>
                <a:sym typeface="Symbol" pitchFamily="18" charset="2"/>
              </a:rPr>
              <a:t>–</a:t>
            </a:r>
          </a:p>
          <a:p>
            <a:pPr eaLnBrk="0" fontAlgn="base" hangingPunct="0">
              <a:spcBef>
                <a:spcPct val="0"/>
              </a:spcBef>
              <a:spcAft>
                <a:spcPct val="0"/>
              </a:spcAft>
            </a:pPr>
            <a:r>
              <a:rPr lang="en-GB" altLang="zh-CN" sz="2400" baseline="30000">
                <a:solidFill>
                  <a:srgbClr val="000000"/>
                </a:solidFill>
                <a:latin typeface="Times New Roman" pitchFamily="18" charset="0"/>
                <a:sym typeface="Symbol" pitchFamily="18" charset="2"/>
              </a:rPr>
              <a:t> </a:t>
            </a:r>
            <a:r>
              <a:rPr lang="en-GB" altLang="zh-CN" sz="2400">
                <a:solidFill>
                  <a:srgbClr val="000000"/>
                </a:solidFill>
                <a:latin typeface="Times New Roman" pitchFamily="18" charset="0"/>
                <a:sym typeface="Symbol" pitchFamily="18" charset="2"/>
              </a:rPr>
              <a:t>(sdd)</a:t>
            </a:r>
          </a:p>
        </p:txBody>
      </p:sp>
      <p:sp>
        <p:nvSpPr>
          <p:cNvPr id="31754" name="Text Box 10"/>
          <p:cNvSpPr txBox="1">
            <a:spLocks noChangeArrowheads="1"/>
          </p:cNvSpPr>
          <p:nvPr/>
        </p:nvSpPr>
        <p:spPr bwMode="auto">
          <a:xfrm>
            <a:off x="3038476" y="2667000"/>
            <a:ext cx="1304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sym typeface="Symbol" pitchFamily="18" charset="2"/>
              </a:rPr>
              <a:t>*</a:t>
            </a:r>
            <a:r>
              <a:rPr lang="en-GB" altLang="zh-CN" sz="2400" baseline="30000">
                <a:solidFill>
                  <a:srgbClr val="000000"/>
                </a:solidFill>
                <a:latin typeface="Times New Roman" pitchFamily="18" charset="0"/>
                <a:sym typeface="Symbol" pitchFamily="18" charset="2"/>
              </a:rPr>
              <a:t>–</a:t>
            </a:r>
            <a:r>
              <a:rPr lang="en-GB" altLang="zh-CN" sz="2400">
                <a:solidFill>
                  <a:srgbClr val="000000"/>
                </a:solidFill>
                <a:latin typeface="Times New Roman" pitchFamily="18" charset="0"/>
                <a:sym typeface="Symbol" pitchFamily="18" charset="2"/>
              </a:rPr>
              <a:t> (ssd)</a:t>
            </a:r>
          </a:p>
        </p:txBody>
      </p:sp>
      <p:sp>
        <p:nvSpPr>
          <p:cNvPr id="31755" name="Text Box 11"/>
          <p:cNvSpPr txBox="1">
            <a:spLocks noChangeArrowheads="1"/>
          </p:cNvSpPr>
          <p:nvPr/>
        </p:nvSpPr>
        <p:spPr bwMode="auto">
          <a:xfrm>
            <a:off x="4191000" y="4572000"/>
            <a:ext cx="1296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sym typeface="Symbol" pitchFamily="18" charset="2"/>
              </a:rPr>
              <a:t>*</a:t>
            </a:r>
            <a:r>
              <a:rPr lang="en-GB" altLang="zh-CN" sz="2400" baseline="30000">
                <a:solidFill>
                  <a:srgbClr val="000000"/>
                </a:solidFill>
                <a:latin typeface="Times New Roman" pitchFamily="18" charset="0"/>
                <a:sym typeface="Symbol" pitchFamily="18" charset="2"/>
              </a:rPr>
              <a:t>0 </a:t>
            </a:r>
            <a:r>
              <a:rPr lang="en-GB" altLang="zh-CN" sz="2400">
                <a:solidFill>
                  <a:srgbClr val="000000"/>
                </a:solidFill>
                <a:latin typeface="Times New Roman" pitchFamily="18" charset="0"/>
                <a:sym typeface="Symbol" pitchFamily="18" charset="2"/>
              </a:rPr>
              <a:t>(sud)</a:t>
            </a:r>
          </a:p>
        </p:txBody>
      </p:sp>
      <p:sp>
        <p:nvSpPr>
          <p:cNvPr id="31756" name="Text Box 12"/>
          <p:cNvSpPr txBox="1">
            <a:spLocks noChangeArrowheads="1"/>
          </p:cNvSpPr>
          <p:nvPr/>
        </p:nvSpPr>
        <p:spPr bwMode="auto">
          <a:xfrm>
            <a:off x="6477001" y="4130676"/>
            <a:ext cx="8112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zh-CN" altLang="en-GB" sz="2400">
                <a:solidFill>
                  <a:srgbClr val="000000"/>
                </a:solidFill>
                <a:latin typeface="Times New Roman" pitchFamily="18" charset="0"/>
                <a:sym typeface="Symbol" pitchFamily="18" charset="2"/>
              </a:rPr>
              <a:t> *</a:t>
            </a:r>
            <a:r>
              <a:rPr lang="en-GB" altLang="zh-CN" sz="2400" baseline="30000">
                <a:solidFill>
                  <a:srgbClr val="000000"/>
                </a:solidFill>
                <a:latin typeface="Times New Roman" pitchFamily="18" charset="0"/>
                <a:sym typeface="Symbol" pitchFamily="18" charset="2"/>
              </a:rPr>
              <a:t>+ </a:t>
            </a:r>
          </a:p>
          <a:p>
            <a:pPr eaLnBrk="0" fontAlgn="base" hangingPunct="0">
              <a:spcBef>
                <a:spcPct val="0"/>
              </a:spcBef>
              <a:spcAft>
                <a:spcPct val="0"/>
              </a:spcAft>
            </a:pPr>
            <a:r>
              <a:rPr lang="en-GB" altLang="zh-CN" sz="2400">
                <a:solidFill>
                  <a:srgbClr val="000000"/>
                </a:solidFill>
                <a:latin typeface="Times New Roman" pitchFamily="18" charset="0"/>
                <a:sym typeface="Symbol" pitchFamily="18" charset="2"/>
              </a:rPr>
              <a:t>(suu)</a:t>
            </a:r>
          </a:p>
        </p:txBody>
      </p:sp>
      <p:sp>
        <p:nvSpPr>
          <p:cNvPr id="31757" name="AutoShape 13"/>
          <p:cNvSpPr>
            <a:spLocks noChangeArrowheads="1"/>
          </p:cNvSpPr>
          <p:nvPr/>
        </p:nvSpPr>
        <p:spPr bwMode="auto">
          <a:xfrm>
            <a:off x="3124200" y="4343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a:solidFill>
                <a:srgbClr val="000000"/>
              </a:solidFill>
            </a:endParaRPr>
          </a:p>
        </p:txBody>
      </p:sp>
      <p:sp>
        <p:nvSpPr>
          <p:cNvPr id="31758" name="AutoShape 14"/>
          <p:cNvSpPr>
            <a:spLocks noChangeArrowheads="1"/>
          </p:cNvSpPr>
          <p:nvPr/>
        </p:nvSpPr>
        <p:spPr bwMode="auto">
          <a:xfrm>
            <a:off x="3886200" y="57150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a:solidFill>
                <a:srgbClr val="000000"/>
              </a:solidFill>
            </a:endParaRPr>
          </a:p>
        </p:txBody>
      </p:sp>
      <p:sp>
        <p:nvSpPr>
          <p:cNvPr id="31759" name="AutoShape 15"/>
          <p:cNvSpPr>
            <a:spLocks noChangeArrowheads="1"/>
          </p:cNvSpPr>
          <p:nvPr/>
        </p:nvSpPr>
        <p:spPr bwMode="auto">
          <a:xfrm>
            <a:off x="5486400" y="57150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a:solidFill>
                <a:srgbClr val="000000"/>
              </a:solidFill>
            </a:endParaRPr>
          </a:p>
        </p:txBody>
      </p:sp>
      <p:sp>
        <p:nvSpPr>
          <p:cNvPr id="31760" name="AutoShape 16"/>
          <p:cNvSpPr>
            <a:spLocks noChangeArrowheads="1"/>
          </p:cNvSpPr>
          <p:nvPr/>
        </p:nvSpPr>
        <p:spPr bwMode="auto">
          <a:xfrm>
            <a:off x="3886200" y="30480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a:solidFill>
                <a:srgbClr val="000000"/>
              </a:solidFill>
            </a:endParaRPr>
          </a:p>
        </p:txBody>
      </p:sp>
      <p:sp>
        <p:nvSpPr>
          <p:cNvPr id="31761" name="AutoShape 17"/>
          <p:cNvSpPr>
            <a:spLocks noChangeArrowheads="1"/>
          </p:cNvSpPr>
          <p:nvPr/>
        </p:nvSpPr>
        <p:spPr bwMode="auto">
          <a:xfrm>
            <a:off x="4648200" y="18288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a:solidFill>
                <a:srgbClr val="000000"/>
              </a:solidFill>
            </a:endParaRPr>
          </a:p>
        </p:txBody>
      </p:sp>
      <p:sp>
        <p:nvSpPr>
          <p:cNvPr id="31762" name="AutoShape 18"/>
          <p:cNvSpPr>
            <a:spLocks noChangeArrowheads="1"/>
          </p:cNvSpPr>
          <p:nvPr/>
        </p:nvSpPr>
        <p:spPr bwMode="auto">
          <a:xfrm>
            <a:off x="4648200" y="4343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a:solidFill>
                <a:srgbClr val="000000"/>
              </a:solidFill>
            </a:endParaRPr>
          </a:p>
        </p:txBody>
      </p:sp>
      <p:sp>
        <p:nvSpPr>
          <p:cNvPr id="31763" name="AutoShape 19"/>
          <p:cNvSpPr>
            <a:spLocks noChangeArrowheads="1"/>
          </p:cNvSpPr>
          <p:nvPr/>
        </p:nvSpPr>
        <p:spPr bwMode="auto">
          <a:xfrm>
            <a:off x="5486400" y="30480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a:solidFill>
                <a:srgbClr val="000000"/>
              </a:solidFill>
            </a:endParaRPr>
          </a:p>
        </p:txBody>
      </p:sp>
      <p:sp>
        <p:nvSpPr>
          <p:cNvPr id="31764" name="AutoShape 20"/>
          <p:cNvSpPr>
            <a:spLocks noChangeArrowheads="1"/>
          </p:cNvSpPr>
          <p:nvPr/>
        </p:nvSpPr>
        <p:spPr bwMode="auto">
          <a:xfrm>
            <a:off x="6248400" y="43434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a:solidFill>
                <a:srgbClr val="000000"/>
              </a:solidFill>
            </a:endParaRPr>
          </a:p>
        </p:txBody>
      </p:sp>
      <p:sp>
        <p:nvSpPr>
          <p:cNvPr id="31765" name="Text Box 21"/>
          <p:cNvSpPr txBox="1">
            <a:spLocks noChangeArrowheads="1"/>
          </p:cNvSpPr>
          <p:nvPr/>
        </p:nvSpPr>
        <p:spPr bwMode="auto">
          <a:xfrm>
            <a:off x="5476876" y="2667000"/>
            <a:ext cx="1304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sym typeface="Symbol" pitchFamily="18" charset="2"/>
              </a:rPr>
              <a:t>*</a:t>
            </a:r>
            <a:r>
              <a:rPr lang="en-GB" altLang="zh-CN" sz="2400" baseline="30000">
                <a:solidFill>
                  <a:srgbClr val="000000"/>
                </a:solidFill>
                <a:latin typeface="Times New Roman" pitchFamily="18" charset="0"/>
                <a:sym typeface="Symbol" pitchFamily="18" charset="2"/>
              </a:rPr>
              <a:t>0</a:t>
            </a:r>
            <a:r>
              <a:rPr lang="en-GB" altLang="zh-CN" sz="2400">
                <a:solidFill>
                  <a:srgbClr val="000000"/>
                </a:solidFill>
                <a:latin typeface="Times New Roman" pitchFamily="18" charset="0"/>
                <a:sym typeface="Symbol" pitchFamily="18" charset="2"/>
              </a:rPr>
              <a:t> (ssu)</a:t>
            </a:r>
          </a:p>
        </p:txBody>
      </p:sp>
      <p:sp>
        <p:nvSpPr>
          <p:cNvPr id="31766" name="Text Box 22"/>
          <p:cNvSpPr txBox="1">
            <a:spLocks noChangeArrowheads="1"/>
          </p:cNvSpPr>
          <p:nvPr/>
        </p:nvSpPr>
        <p:spPr bwMode="auto">
          <a:xfrm>
            <a:off x="8001000" y="55626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GB" altLang="zh-CN" sz="2400" b="1">
                <a:solidFill>
                  <a:srgbClr val="000000"/>
                </a:solidFill>
                <a:latin typeface="Times New Roman" pitchFamily="18" charset="0"/>
              </a:rPr>
              <a:t>I</a:t>
            </a:r>
            <a:r>
              <a:rPr lang="en-GB" altLang="zh-CN" sz="2400" b="1" baseline="-25000">
                <a:solidFill>
                  <a:srgbClr val="000000"/>
                </a:solidFill>
                <a:latin typeface="Times New Roman" pitchFamily="18" charset="0"/>
              </a:rPr>
              <a:t>3</a:t>
            </a:r>
            <a:endParaRPr lang="en-GB" altLang="zh-CN" sz="2400">
              <a:solidFill>
                <a:srgbClr val="000000"/>
              </a:solidFill>
              <a:latin typeface="Times New Roman" pitchFamily="18" charset="0"/>
            </a:endParaRPr>
          </a:p>
        </p:txBody>
      </p:sp>
      <p:sp>
        <p:nvSpPr>
          <p:cNvPr id="31767" name="Text Box 23"/>
          <p:cNvSpPr txBox="1">
            <a:spLocks noChangeArrowheads="1"/>
          </p:cNvSpPr>
          <p:nvPr/>
        </p:nvSpPr>
        <p:spPr bwMode="auto">
          <a:xfrm>
            <a:off x="4648200" y="57912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400">
                <a:solidFill>
                  <a:srgbClr val="A50021"/>
                </a:solidFill>
                <a:latin typeface="Times New Roman" pitchFamily="18" charset="0"/>
              </a:rPr>
              <a:t>0</a:t>
            </a:r>
            <a:endParaRPr lang="en-GB" altLang="zh-CN" sz="2400">
              <a:solidFill>
                <a:srgbClr val="000000"/>
              </a:solidFill>
              <a:latin typeface="Times New Roman" pitchFamily="18" charset="0"/>
            </a:endParaRPr>
          </a:p>
        </p:txBody>
      </p:sp>
      <p:sp>
        <p:nvSpPr>
          <p:cNvPr id="31768" name="Text Box 24"/>
          <p:cNvSpPr txBox="1">
            <a:spLocks noChangeArrowheads="1"/>
          </p:cNvSpPr>
          <p:nvPr/>
        </p:nvSpPr>
        <p:spPr bwMode="auto">
          <a:xfrm>
            <a:off x="4800600" y="4076700"/>
            <a:ext cx="503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A50021"/>
                </a:solidFill>
                <a:latin typeface="Times New Roman" pitchFamily="18" charset="0"/>
                <a:sym typeface="Symbol" pitchFamily="18" charset="2"/>
              </a:rPr>
              <a:t></a:t>
            </a:r>
            <a:r>
              <a:rPr lang="en-GB" altLang="zh-CN" sz="2400">
                <a:solidFill>
                  <a:srgbClr val="A50021"/>
                </a:solidFill>
                <a:latin typeface="Times New Roman" pitchFamily="18" charset="0"/>
              </a:rPr>
              <a:t>1</a:t>
            </a:r>
          </a:p>
        </p:txBody>
      </p:sp>
      <p:sp>
        <p:nvSpPr>
          <p:cNvPr id="31769" name="Text Box 25"/>
          <p:cNvSpPr txBox="1">
            <a:spLocks noChangeArrowheads="1"/>
          </p:cNvSpPr>
          <p:nvPr/>
        </p:nvSpPr>
        <p:spPr bwMode="auto">
          <a:xfrm>
            <a:off x="4845050" y="2965450"/>
            <a:ext cx="503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A50021"/>
                </a:solidFill>
                <a:latin typeface="Times New Roman" pitchFamily="18" charset="0"/>
                <a:sym typeface="Symbol" pitchFamily="18" charset="2"/>
              </a:rPr>
              <a:t></a:t>
            </a:r>
            <a:r>
              <a:rPr lang="en-GB" altLang="zh-CN" sz="2400">
                <a:solidFill>
                  <a:srgbClr val="A50021"/>
                </a:solidFill>
                <a:latin typeface="Times New Roman" pitchFamily="18" charset="0"/>
              </a:rPr>
              <a:t>2</a:t>
            </a:r>
          </a:p>
        </p:txBody>
      </p:sp>
      <p:sp>
        <p:nvSpPr>
          <p:cNvPr id="31770" name="Text Box 26"/>
          <p:cNvSpPr txBox="1">
            <a:spLocks noChangeArrowheads="1"/>
          </p:cNvSpPr>
          <p:nvPr/>
        </p:nvSpPr>
        <p:spPr bwMode="auto">
          <a:xfrm>
            <a:off x="6248400" y="54864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400">
                <a:solidFill>
                  <a:srgbClr val="A50021"/>
                </a:solidFill>
                <a:latin typeface="Times New Roman" pitchFamily="18" charset="0"/>
              </a:rPr>
              <a:t>1</a:t>
            </a:r>
            <a:endParaRPr lang="en-GB" altLang="zh-CN" sz="2400">
              <a:solidFill>
                <a:srgbClr val="000000"/>
              </a:solidFill>
              <a:latin typeface="Times New Roman" pitchFamily="18" charset="0"/>
            </a:endParaRPr>
          </a:p>
        </p:txBody>
      </p:sp>
      <p:sp>
        <p:nvSpPr>
          <p:cNvPr id="31771" name="Text Box 27"/>
          <p:cNvSpPr txBox="1">
            <a:spLocks noChangeArrowheads="1"/>
          </p:cNvSpPr>
          <p:nvPr/>
        </p:nvSpPr>
        <p:spPr bwMode="auto">
          <a:xfrm>
            <a:off x="2117725" y="57562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zh-CN" altLang="zh-CN" sz="2400">
              <a:solidFill>
                <a:srgbClr val="000000"/>
              </a:solidFill>
              <a:latin typeface="Times New Roman" pitchFamily="18" charset="0"/>
            </a:endParaRPr>
          </a:p>
        </p:txBody>
      </p:sp>
      <p:sp>
        <p:nvSpPr>
          <p:cNvPr id="31772" name="Text Box 28"/>
          <p:cNvSpPr txBox="1">
            <a:spLocks noChangeArrowheads="1"/>
          </p:cNvSpPr>
          <p:nvPr/>
        </p:nvSpPr>
        <p:spPr bwMode="auto">
          <a:xfrm>
            <a:off x="1992314" y="5867400"/>
            <a:ext cx="1131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sym typeface="Symbol" pitchFamily="18" charset="2"/>
              </a:rPr>
              <a:t></a:t>
            </a:r>
            <a:r>
              <a:rPr lang="en-GB" altLang="zh-CN" sz="2400" baseline="30000">
                <a:solidFill>
                  <a:srgbClr val="000000"/>
                </a:solidFill>
                <a:latin typeface="Times New Roman" pitchFamily="18" charset="0"/>
                <a:sym typeface="Symbol" pitchFamily="18" charset="2"/>
              </a:rPr>
              <a:t>–</a:t>
            </a:r>
            <a:r>
              <a:rPr lang="en-GB" altLang="zh-CN" sz="2400">
                <a:solidFill>
                  <a:srgbClr val="000000"/>
                </a:solidFill>
                <a:latin typeface="Times New Roman" pitchFamily="18" charset="0"/>
              </a:rPr>
              <a:t>(ddd)</a:t>
            </a:r>
          </a:p>
        </p:txBody>
      </p:sp>
      <p:sp>
        <p:nvSpPr>
          <p:cNvPr id="31773" name="AutoShape 29"/>
          <p:cNvSpPr>
            <a:spLocks noChangeArrowheads="1"/>
          </p:cNvSpPr>
          <p:nvPr/>
        </p:nvSpPr>
        <p:spPr bwMode="auto">
          <a:xfrm>
            <a:off x="2286000" y="57150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a:solidFill>
                <a:srgbClr val="000000"/>
              </a:solidFill>
            </a:endParaRPr>
          </a:p>
        </p:txBody>
      </p:sp>
      <p:sp>
        <p:nvSpPr>
          <p:cNvPr id="31774" name="AutoShape 30"/>
          <p:cNvSpPr>
            <a:spLocks noChangeArrowheads="1"/>
          </p:cNvSpPr>
          <p:nvPr/>
        </p:nvSpPr>
        <p:spPr bwMode="auto">
          <a:xfrm>
            <a:off x="7086600" y="5715000"/>
            <a:ext cx="228600" cy="228600"/>
          </a:xfrm>
          <a:prstGeom prst="flowChartConnector">
            <a:avLst/>
          </a:prstGeom>
          <a:solidFill>
            <a:schemeClr val="accent1"/>
          </a:solidFill>
          <a:ln w="9525">
            <a:solidFill>
              <a:schemeClr val="tx1"/>
            </a:solidFill>
            <a:round/>
            <a:headEnd/>
            <a:tailEnd/>
          </a:ln>
          <a:effectLst>
            <a:outerShdw dist="107763" dir="2700000" algn="ctr" rotWithShape="0">
              <a:schemeClr val="bg2"/>
            </a:outerShdw>
          </a:effectLst>
        </p:spPr>
        <p:txBody>
          <a:bodyPr wrap="none" anchor="ctr"/>
          <a:lstStyle/>
          <a:p>
            <a:pPr fontAlgn="base">
              <a:spcBef>
                <a:spcPct val="0"/>
              </a:spcBef>
              <a:spcAft>
                <a:spcPct val="0"/>
              </a:spcAft>
            </a:pPr>
            <a:endParaRPr lang="zh-CN" altLang="en-US">
              <a:solidFill>
                <a:srgbClr val="000000"/>
              </a:solidFill>
            </a:endParaRPr>
          </a:p>
        </p:txBody>
      </p:sp>
      <p:sp>
        <p:nvSpPr>
          <p:cNvPr id="31775" name="Text Box 31"/>
          <p:cNvSpPr txBox="1">
            <a:spLocks noChangeArrowheads="1"/>
          </p:cNvSpPr>
          <p:nvPr/>
        </p:nvSpPr>
        <p:spPr bwMode="auto">
          <a:xfrm>
            <a:off x="5241925" y="1558925"/>
            <a:ext cx="1130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sym typeface="Symbol" pitchFamily="18" charset="2"/>
              </a:rPr>
              <a:t></a:t>
            </a:r>
            <a:r>
              <a:rPr lang="en-GB" altLang="zh-CN" sz="2400" baseline="30000">
                <a:solidFill>
                  <a:srgbClr val="000000"/>
                </a:solidFill>
                <a:latin typeface="Times New Roman" pitchFamily="18" charset="0"/>
                <a:sym typeface="Symbol" pitchFamily="18" charset="2"/>
              </a:rPr>
              <a:t>–</a:t>
            </a:r>
            <a:r>
              <a:rPr lang="en-GB" altLang="zh-CN" sz="2400">
                <a:solidFill>
                  <a:srgbClr val="000000"/>
                </a:solidFill>
                <a:latin typeface="Times New Roman" pitchFamily="18" charset="0"/>
                <a:sym typeface="Symbol" pitchFamily="18" charset="2"/>
              </a:rPr>
              <a:t>(sss)</a:t>
            </a:r>
            <a:r>
              <a:rPr lang="en-GB" altLang="zh-CN" sz="2400" baseline="30000">
                <a:solidFill>
                  <a:srgbClr val="000000"/>
                </a:solidFill>
                <a:latin typeface="Times New Roman" pitchFamily="18" charset="0"/>
                <a:sym typeface="Symbol" pitchFamily="18" charset="2"/>
              </a:rPr>
              <a:t> </a:t>
            </a:r>
          </a:p>
        </p:txBody>
      </p:sp>
      <p:sp>
        <p:nvSpPr>
          <p:cNvPr id="31776" name="Text Box 32"/>
          <p:cNvSpPr txBox="1">
            <a:spLocks noChangeArrowheads="1"/>
          </p:cNvSpPr>
          <p:nvPr/>
        </p:nvSpPr>
        <p:spPr bwMode="auto">
          <a:xfrm>
            <a:off x="4845050" y="1670050"/>
            <a:ext cx="503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A50021"/>
                </a:solidFill>
                <a:latin typeface="Times New Roman" pitchFamily="18" charset="0"/>
                <a:sym typeface="Symbol" pitchFamily="18" charset="2"/>
              </a:rPr>
              <a:t></a:t>
            </a:r>
            <a:r>
              <a:rPr lang="en-GB" altLang="zh-CN" sz="2400">
                <a:solidFill>
                  <a:srgbClr val="A50021"/>
                </a:solidFill>
                <a:latin typeface="Times New Roman" pitchFamily="18" charset="0"/>
              </a:rPr>
              <a:t>3</a:t>
            </a:r>
            <a:endParaRPr lang="en-GB" altLang="zh-CN" sz="2400">
              <a:solidFill>
                <a:srgbClr val="000000"/>
              </a:solidFill>
              <a:latin typeface="Times New Roman" pitchFamily="18" charset="0"/>
            </a:endParaRPr>
          </a:p>
        </p:txBody>
      </p:sp>
      <p:sp>
        <p:nvSpPr>
          <p:cNvPr id="31777" name="Text Box 33"/>
          <p:cNvSpPr txBox="1">
            <a:spLocks noChangeArrowheads="1"/>
          </p:cNvSpPr>
          <p:nvPr/>
        </p:nvSpPr>
        <p:spPr bwMode="auto">
          <a:xfrm>
            <a:off x="3048000" y="5480050"/>
            <a:ext cx="503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A50021"/>
                </a:solidFill>
                <a:latin typeface="Times New Roman" pitchFamily="18" charset="0"/>
                <a:sym typeface="Symbol" pitchFamily="18" charset="2"/>
              </a:rPr>
              <a:t></a:t>
            </a:r>
            <a:r>
              <a:rPr lang="en-GB" altLang="zh-CN" sz="2400">
                <a:solidFill>
                  <a:srgbClr val="A50021"/>
                </a:solidFill>
                <a:latin typeface="Times New Roman" pitchFamily="18" charset="0"/>
              </a:rPr>
              <a:t>1</a:t>
            </a:r>
            <a:endParaRPr lang="en-GB" altLang="zh-CN" sz="2400">
              <a:solidFill>
                <a:srgbClr val="000000"/>
              </a:solidFill>
              <a:latin typeface="Times New Roman" pitchFamily="18" charset="0"/>
            </a:endParaRPr>
          </a:p>
        </p:txBody>
      </p:sp>
      <p:sp>
        <p:nvSpPr>
          <p:cNvPr id="31778" name="Text Box 34"/>
          <p:cNvSpPr txBox="1">
            <a:spLocks noChangeArrowheads="1"/>
          </p:cNvSpPr>
          <p:nvPr/>
        </p:nvSpPr>
        <p:spPr bwMode="auto">
          <a:xfrm>
            <a:off x="6475414" y="5867400"/>
            <a:ext cx="1335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000000"/>
                </a:solidFill>
                <a:latin typeface="Times New Roman" pitchFamily="18" charset="0"/>
              </a:rPr>
              <a:t> </a:t>
            </a:r>
            <a:r>
              <a:rPr lang="zh-CN" altLang="en-GB" sz="2400">
                <a:solidFill>
                  <a:srgbClr val="000000"/>
                </a:solidFill>
                <a:latin typeface="Times New Roman" pitchFamily="18" charset="0"/>
                <a:sym typeface="Symbol" pitchFamily="18" charset="2"/>
              </a:rPr>
              <a:t></a:t>
            </a:r>
            <a:r>
              <a:rPr lang="en-GB" altLang="zh-CN" sz="2400" baseline="30000">
                <a:solidFill>
                  <a:srgbClr val="000000"/>
                </a:solidFill>
                <a:latin typeface="Times New Roman" pitchFamily="18" charset="0"/>
                <a:sym typeface="Symbol" pitchFamily="18" charset="2"/>
              </a:rPr>
              <a:t>++</a:t>
            </a:r>
            <a:r>
              <a:rPr lang="en-GB" altLang="zh-CN" sz="2400">
                <a:solidFill>
                  <a:srgbClr val="000000"/>
                </a:solidFill>
                <a:latin typeface="Times New Roman" pitchFamily="18" charset="0"/>
              </a:rPr>
              <a:t>(uuu)</a:t>
            </a:r>
          </a:p>
        </p:txBody>
      </p:sp>
      <p:sp>
        <p:nvSpPr>
          <p:cNvPr id="31779" name="Text Box 35"/>
          <p:cNvSpPr txBox="1">
            <a:spLocks noChangeArrowheads="1"/>
          </p:cNvSpPr>
          <p:nvPr/>
        </p:nvSpPr>
        <p:spPr bwMode="auto">
          <a:xfrm>
            <a:off x="7199314" y="5373688"/>
            <a:ext cx="573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400">
                <a:solidFill>
                  <a:srgbClr val="A50021"/>
                </a:solidFill>
                <a:latin typeface="Times New Roman" pitchFamily="18" charset="0"/>
              </a:rPr>
              <a:t>3/2</a:t>
            </a:r>
            <a:endParaRPr lang="en-GB" altLang="zh-CN" sz="2400">
              <a:solidFill>
                <a:srgbClr val="000000"/>
              </a:solidFill>
              <a:latin typeface="Times New Roman" pitchFamily="18" charset="0"/>
            </a:endParaRPr>
          </a:p>
        </p:txBody>
      </p:sp>
      <p:sp>
        <p:nvSpPr>
          <p:cNvPr id="31780" name="Text Box 36"/>
          <p:cNvSpPr txBox="1">
            <a:spLocks noChangeArrowheads="1"/>
          </p:cNvSpPr>
          <p:nvPr/>
        </p:nvSpPr>
        <p:spPr bwMode="auto">
          <a:xfrm>
            <a:off x="1847851" y="5300663"/>
            <a:ext cx="739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zh-CN" altLang="en-GB" sz="2400">
                <a:solidFill>
                  <a:srgbClr val="A50021"/>
                </a:solidFill>
                <a:latin typeface="Times New Roman" pitchFamily="18" charset="0"/>
                <a:sym typeface="Symbol" pitchFamily="18" charset="2"/>
              </a:rPr>
              <a:t></a:t>
            </a:r>
            <a:r>
              <a:rPr lang="en-GB" altLang="zh-CN" sz="2400">
                <a:solidFill>
                  <a:srgbClr val="A50021"/>
                </a:solidFill>
                <a:latin typeface="Times New Roman" pitchFamily="18" charset="0"/>
              </a:rPr>
              <a:t>3/2</a:t>
            </a:r>
            <a:endParaRPr lang="en-GB" altLang="zh-CN" sz="2400">
              <a:solidFill>
                <a:srgbClr val="000000"/>
              </a:solidFill>
              <a:latin typeface="Times New Roman" pitchFamily="18" charset="0"/>
            </a:endParaRPr>
          </a:p>
        </p:txBody>
      </p:sp>
      <p:sp>
        <p:nvSpPr>
          <p:cNvPr id="31781" name="Text Box 37"/>
          <p:cNvSpPr txBox="1">
            <a:spLocks noChangeArrowheads="1"/>
          </p:cNvSpPr>
          <p:nvPr/>
        </p:nvSpPr>
        <p:spPr bwMode="auto">
          <a:xfrm>
            <a:off x="2133600" y="333376"/>
            <a:ext cx="7467600" cy="519113"/>
          </a:xfrm>
          <a:prstGeom prst="rect">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fontAlgn="base" hangingPunct="0">
              <a:spcBef>
                <a:spcPct val="0"/>
              </a:spcBef>
              <a:spcAft>
                <a:spcPct val="0"/>
              </a:spcAft>
            </a:pPr>
            <a:r>
              <a:rPr lang="en-GB" altLang="zh-CN" sz="2800" b="1">
                <a:solidFill>
                  <a:srgbClr val="333399"/>
                </a:solidFill>
                <a:latin typeface="Times New Roman" pitchFamily="18" charset="0"/>
              </a:rPr>
              <a:t>SU(3) multiplets of baryons made of u, d, and s</a:t>
            </a:r>
            <a:endParaRPr lang="en-GB" altLang="zh-CN" sz="2800">
              <a:solidFill>
                <a:srgbClr val="000000"/>
              </a:solidFill>
              <a:latin typeface="Times New Roman" pitchFamily="18" charset="0"/>
            </a:endParaRPr>
          </a:p>
        </p:txBody>
      </p:sp>
      <p:sp>
        <p:nvSpPr>
          <p:cNvPr id="31782" name="Rectangle 38"/>
          <p:cNvSpPr>
            <a:spLocks noChangeArrowheads="1"/>
          </p:cNvSpPr>
          <p:nvPr/>
        </p:nvSpPr>
        <p:spPr bwMode="auto">
          <a:xfrm>
            <a:off x="5303839" y="1557339"/>
            <a:ext cx="936625" cy="5032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31783" name="Text Box 39"/>
          <p:cNvSpPr txBox="1">
            <a:spLocks noChangeArrowheads="1"/>
          </p:cNvSpPr>
          <p:nvPr/>
        </p:nvSpPr>
        <p:spPr bwMode="auto">
          <a:xfrm>
            <a:off x="8039101" y="2492376"/>
            <a:ext cx="2017713" cy="955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800">
                <a:solidFill>
                  <a:srgbClr val="000000"/>
                </a:solidFill>
                <a:latin typeface="Times New Roman" pitchFamily="18" charset="0"/>
                <a:sym typeface="Symbol" pitchFamily="18" charset="2"/>
              </a:rPr>
              <a:t>Decuplet 10:</a:t>
            </a:r>
          </a:p>
          <a:p>
            <a:pPr eaLnBrk="0" fontAlgn="base" hangingPunct="0">
              <a:spcBef>
                <a:spcPct val="0"/>
              </a:spcBef>
              <a:spcAft>
                <a:spcPct val="0"/>
              </a:spcAft>
            </a:pPr>
            <a:r>
              <a:rPr lang="en-GB" altLang="zh-CN" sz="2800">
                <a:solidFill>
                  <a:srgbClr val="CC0000"/>
                </a:solidFill>
                <a:latin typeface="Times New Roman" pitchFamily="18" charset="0"/>
                <a:sym typeface="Symbol" pitchFamily="18" charset="2"/>
              </a:rPr>
              <a:t>    </a:t>
            </a:r>
            <a:r>
              <a:rPr lang="en-GB" altLang="zh-CN" sz="2800">
                <a:solidFill>
                  <a:srgbClr val="FF0000"/>
                </a:solidFill>
                <a:latin typeface="Times New Roman" pitchFamily="18" charset="0"/>
                <a:sym typeface="Symbol" pitchFamily="18" charset="2"/>
              </a:rPr>
              <a:t></a:t>
            </a:r>
            <a:r>
              <a:rPr lang="en-GB" altLang="zh-CN" sz="2800" baseline="30000">
                <a:solidFill>
                  <a:srgbClr val="FF0000"/>
                </a:solidFill>
                <a:latin typeface="Times New Roman" pitchFamily="18" charset="0"/>
                <a:sym typeface="Symbol" pitchFamily="18" charset="2"/>
              </a:rPr>
              <a:t>–</a:t>
            </a:r>
            <a:r>
              <a:rPr lang="en-GB" altLang="zh-CN" sz="2800">
                <a:solidFill>
                  <a:srgbClr val="FF0000"/>
                </a:solidFill>
                <a:latin typeface="Times New Roman" pitchFamily="18" charset="0"/>
                <a:sym typeface="Symbol" pitchFamily="18" charset="2"/>
              </a:rPr>
              <a:t>(sss)</a:t>
            </a:r>
            <a:r>
              <a:rPr lang="en-GB" altLang="zh-CN" sz="2800" baseline="30000">
                <a:solidFill>
                  <a:srgbClr val="000000"/>
                </a:solidFill>
                <a:latin typeface="Times New Roman" pitchFamily="18" charset="0"/>
                <a:sym typeface="Symbol" pitchFamily="18" charset="2"/>
              </a:rPr>
              <a:t> </a:t>
            </a:r>
          </a:p>
        </p:txBody>
      </p:sp>
      <p:sp>
        <p:nvSpPr>
          <p:cNvPr id="31784" name="Text Box 40"/>
          <p:cNvSpPr txBox="1">
            <a:spLocks noChangeArrowheads="1"/>
          </p:cNvSpPr>
          <p:nvPr/>
        </p:nvSpPr>
        <p:spPr bwMode="auto">
          <a:xfrm>
            <a:off x="7751764" y="4129089"/>
            <a:ext cx="2689225" cy="955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2800">
                <a:solidFill>
                  <a:srgbClr val="000000"/>
                </a:solidFill>
                <a:latin typeface="Times New Roman" pitchFamily="18" charset="0"/>
                <a:sym typeface="Symbol" pitchFamily="18" charset="2"/>
              </a:rPr>
              <a:t>Anti-decuplet 10:</a:t>
            </a:r>
          </a:p>
          <a:p>
            <a:pPr eaLnBrk="0" fontAlgn="base" hangingPunct="0">
              <a:spcBef>
                <a:spcPct val="0"/>
              </a:spcBef>
              <a:spcAft>
                <a:spcPct val="0"/>
              </a:spcAft>
            </a:pPr>
            <a:r>
              <a:rPr lang="en-GB" altLang="zh-CN" sz="2800">
                <a:solidFill>
                  <a:srgbClr val="CC0000"/>
                </a:solidFill>
                <a:latin typeface="Times New Roman" pitchFamily="18" charset="0"/>
                <a:sym typeface="Symbol" pitchFamily="18" charset="2"/>
              </a:rPr>
              <a:t>       </a:t>
            </a:r>
            <a:r>
              <a:rPr lang="en-GB" altLang="zh-CN" sz="2800">
                <a:solidFill>
                  <a:srgbClr val="FF0000"/>
                </a:solidFill>
                <a:latin typeface="Times New Roman" pitchFamily="18" charset="0"/>
                <a:sym typeface="Symbol" pitchFamily="18" charset="2"/>
              </a:rPr>
              <a:t></a:t>
            </a:r>
            <a:r>
              <a:rPr lang="en-GB" altLang="zh-CN" sz="2800" baseline="30000">
                <a:solidFill>
                  <a:srgbClr val="FF0000"/>
                </a:solidFill>
                <a:latin typeface="Times New Roman" pitchFamily="18" charset="0"/>
                <a:sym typeface="Symbol" pitchFamily="18" charset="2"/>
              </a:rPr>
              <a:t>+</a:t>
            </a:r>
            <a:r>
              <a:rPr lang="en-GB" altLang="zh-CN" sz="2800">
                <a:solidFill>
                  <a:srgbClr val="FF0000"/>
                </a:solidFill>
                <a:latin typeface="Times New Roman" pitchFamily="18" charset="0"/>
                <a:sym typeface="Symbol" pitchFamily="18" charset="2"/>
              </a:rPr>
              <a:t>(sss)</a:t>
            </a:r>
            <a:r>
              <a:rPr lang="en-GB" altLang="zh-CN" sz="2800" baseline="30000">
                <a:solidFill>
                  <a:srgbClr val="CC0000"/>
                </a:solidFill>
                <a:latin typeface="Times New Roman" pitchFamily="18" charset="0"/>
                <a:sym typeface="Symbol" pitchFamily="18" charset="2"/>
              </a:rPr>
              <a:t> </a:t>
            </a:r>
          </a:p>
        </p:txBody>
      </p:sp>
      <p:sp>
        <p:nvSpPr>
          <p:cNvPr id="31785" name="Line 41"/>
          <p:cNvSpPr>
            <a:spLocks noChangeShapeType="1"/>
          </p:cNvSpPr>
          <p:nvPr/>
        </p:nvSpPr>
        <p:spPr bwMode="auto">
          <a:xfrm>
            <a:off x="8472489" y="4643438"/>
            <a:ext cx="287337"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31786" name="Line 42"/>
          <p:cNvSpPr>
            <a:spLocks noChangeShapeType="1"/>
          </p:cNvSpPr>
          <p:nvPr/>
        </p:nvSpPr>
        <p:spPr bwMode="auto">
          <a:xfrm>
            <a:off x="8975725" y="4643438"/>
            <a:ext cx="4318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31787" name="AutoShape 43"/>
          <p:cNvSpPr>
            <a:spLocks noChangeArrowheads="1"/>
          </p:cNvSpPr>
          <p:nvPr/>
        </p:nvSpPr>
        <p:spPr bwMode="auto">
          <a:xfrm>
            <a:off x="8904288" y="3573463"/>
            <a:ext cx="360362" cy="431800"/>
          </a:xfrm>
          <a:prstGeom prst="downArrow">
            <a:avLst>
              <a:gd name="adj1" fmla="val 50000"/>
              <a:gd name="adj2" fmla="val 2995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zh-CN" altLang="en-US">
              <a:solidFill>
                <a:srgbClr val="000000"/>
              </a:solidFill>
            </a:endParaRPr>
          </a:p>
        </p:txBody>
      </p:sp>
      <p:sp>
        <p:nvSpPr>
          <p:cNvPr id="31788" name="Line 44"/>
          <p:cNvSpPr>
            <a:spLocks noChangeShapeType="1"/>
          </p:cNvSpPr>
          <p:nvPr/>
        </p:nvSpPr>
        <p:spPr bwMode="auto">
          <a:xfrm>
            <a:off x="9912350" y="4221163"/>
            <a:ext cx="28733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31789" name="Text Box 45"/>
          <p:cNvSpPr txBox="1">
            <a:spLocks noChangeArrowheads="1"/>
          </p:cNvSpPr>
          <p:nvPr/>
        </p:nvSpPr>
        <p:spPr bwMode="auto">
          <a:xfrm>
            <a:off x="8659814" y="5824539"/>
            <a:ext cx="14192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GB" altLang="zh-CN" sz="3200">
                <a:solidFill>
                  <a:srgbClr val="FF0000"/>
                </a:solidFill>
                <a:latin typeface="Times New Roman" pitchFamily="18" charset="0"/>
              </a:rPr>
              <a:t>3</a:t>
            </a:r>
            <a:r>
              <a:rPr lang="en-GB" altLang="zh-CN" sz="3200">
                <a:solidFill>
                  <a:srgbClr val="FF0000"/>
                </a:solidFill>
                <a:latin typeface="Times New Roman" pitchFamily="18" charset="0"/>
                <a:sym typeface="Symbol" pitchFamily="18" charset="2"/>
              </a:rPr>
              <a:t>33</a:t>
            </a:r>
          </a:p>
        </p:txBody>
      </p:sp>
      <p:sp>
        <p:nvSpPr>
          <p:cNvPr id="31790" name="AutoShape 46"/>
          <p:cNvSpPr>
            <a:spLocks noChangeArrowheads="1"/>
          </p:cNvSpPr>
          <p:nvPr/>
        </p:nvSpPr>
        <p:spPr bwMode="auto">
          <a:xfrm>
            <a:off x="8904288" y="5229225"/>
            <a:ext cx="360362" cy="431800"/>
          </a:xfrm>
          <a:prstGeom prst="downArrow">
            <a:avLst>
              <a:gd name="adj1" fmla="val 50000"/>
              <a:gd name="adj2" fmla="val 2995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zh-CN" altLang="en-US">
              <a:solidFill>
                <a:srgbClr val="000000"/>
              </a:solidFill>
            </a:endParaRPr>
          </a:p>
        </p:txBody>
      </p:sp>
      <p:sp>
        <p:nvSpPr>
          <p:cNvPr id="31791" name="Line 47"/>
          <p:cNvSpPr>
            <a:spLocks noChangeShapeType="1"/>
          </p:cNvSpPr>
          <p:nvPr/>
        </p:nvSpPr>
        <p:spPr bwMode="auto">
          <a:xfrm>
            <a:off x="8688389" y="5949950"/>
            <a:ext cx="287337"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31792" name="Line 48"/>
          <p:cNvSpPr>
            <a:spLocks noChangeShapeType="1"/>
          </p:cNvSpPr>
          <p:nvPr/>
        </p:nvSpPr>
        <p:spPr bwMode="auto">
          <a:xfrm>
            <a:off x="9193214" y="5949950"/>
            <a:ext cx="287337"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31793" name="Line 49"/>
          <p:cNvSpPr>
            <a:spLocks noChangeShapeType="1"/>
          </p:cNvSpPr>
          <p:nvPr/>
        </p:nvSpPr>
        <p:spPr bwMode="auto">
          <a:xfrm>
            <a:off x="9696450" y="5949950"/>
            <a:ext cx="287338"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2" name="灯片编号占位符 1"/>
          <p:cNvSpPr>
            <a:spLocks noGrp="1"/>
          </p:cNvSpPr>
          <p:nvPr>
            <p:ph type="sldNum" sz="quarter" idx="12"/>
          </p:nvPr>
        </p:nvSpPr>
        <p:spPr/>
        <p:txBody>
          <a:bodyPr/>
          <a:lstStyle/>
          <a:p>
            <a:fld id="{E8D5C65B-85E0-4B1F-946B-60AE028AA24E}" type="slidenum">
              <a:rPr lang="en-US" altLang="zh-CN" smtClean="0">
                <a:solidFill>
                  <a:srgbClr val="000000"/>
                </a:solidFill>
              </a:rPr>
              <a:pPr/>
              <a:t>57</a:t>
            </a:fld>
            <a:endParaRPr lang="en-US" altLang="zh-CN">
              <a:solidFill>
                <a:srgbClr val="000000"/>
              </a:solidFill>
            </a:endParaRPr>
          </a:p>
        </p:txBody>
      </p:sp>
    </p:spTree>
    <p:extLst>
      <p:ext uri="{BB962C8B-B14F-4D97-AF65-F5344CB8AC3E}">
        <p14:creationId xmlns:p14="http://schemas.microsoft.com/office/powerpoint/2010/main" val="36021920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nvSpPr>
        <p:spPr bwMode="auto">
          <a:xfrm>
            <a:off x="2403476" y="614364"/>
            <a:ext cx="6811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000" b="1">
                <a:solidFill>
                  <a:srgbClr val="0000FF"/>
                </a:solidFill>
              </a:rPr>
              <a:t>SU(6) Spin-flavor wavefunctions of S3 representations </a:t>
            </a:r>
          </a:p>
        </p:txBody>
      </p:sp>
      <p:pic>
        <p:nvPicPr>
          <p:cNvPr id="2150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76" y="1268413"/>
            <a:ext cx="4803775"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639" y="3429001"/>
            <a:ext cx="3813175" cy="266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3764" y="1916113"/>
            <a:ext cx="7864475"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58</a:t>
            </a:fld>
            <a:endParaRPr lang="en-US" altLang="zh-CN">
              <a:solidFill>
                <a:srgbClr val="000000"/>
              </a:solidFill>
            </a:endParaRPr>
          </a:p>
        </p:txBody>
      </p:sp>
      <p:sp>
        <p:nvSpPr>
          <p:cNvPr id="3" name="矩形 2"/>
          <p:cNvSpPr/>
          <p:nvPr/>
        </p:nvSpPr>
        <p:spPr>
          <a:xfrm>
            <a:off x="6240016" y="5157192"/>
            <a:ext cx="3744416" cy="9753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5"/>
          <a:stretch>
            <a:fillRect/>
          </a:stretch>
        </p:blipFill>
        <p:spPr>
          <a:xfrm>
            <a:off x="1879170" y="3501008"/>
            <a:ext cx="3787898" cy="2631506"/>
          </a:xfrm>
          <a:prstGeom prst="rect">
            <a:avLst/>
          </a:prstGeom>
        </p:spPr>
      </p:pic>
    </p:spTree>
    <p:extLst>
      <p:ext uri="{BB962C8B-B14F-4D97-AF65-F5344CB8AC3E}">
        <p14:creationId xmlns:p14="http://schemas.microsoft.com/office/powerpoint/2010/main" val="105010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45886" y="201198"/>
            <a:ext cx="10849428"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0000CC"/>
                </a:solidFill>
                <a:effectLst/>
                <a:uLnTx/>
                <a:uFillTx/>
              </a:rPr>
              <a:t>Success of potential quark model: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0000CC"/>
                </a:solidFill>
                <a:effectLst/>
                <a:uLnTx/>
                <a:uFillTx/>
              </a:rPr>
              <a:t>Hadrons are made of quarks (antiquarks) as </a:t>
            </a:r>
            <a:r>
              <a:rPr kumimoji="0" lang="en-US" altLang="zh-CN" sz="2400" b="1" i="0" u="none" strike="noStrike" kern="0" cap="none" spc="0" normalizeH="0" baseline="0" noProof="0" dirty="0">
                <a:ln>
                  <a:noFill/>
                </a:ln>
                <a:solidFill>
                  <a:srgbClr val="FF0000"/>
                </a:solidFill>
                <a:effectLst/>
                <a:uLnTx/>
                <a:uFillTx/>
              </a:rPr>
              <a:t>Q</a:t>
            </a:r>
            <a:r>
              <a:rPr kumimoji="0" lang="en-US" altLang="zh-CN" sz="2400" b="1" i="0" u="none" strike="noStrike" kern="0" cap="none" spc="0" normalizeH="0" baseline="0" noProof="0" dirty="0">
                <a:ln>
                  <a:noFill/>
                </a:ln>
                <a:solidFill>
                  <a:srgbClr val="0000CC"/>
                </a:solidFill>
                <a:effectLst/>
                <a:uLnTx/>
                <a:uFillTx/>
              </a:rPr>
              <a:t>C</a:t>
            </a:r>
            <a:r>
              <a:rPr kumimoji="0" lang="en-US" altLang="zh-CN" sz="2400" b="1" i="0" u="none" strike="noStrike" kern="0" cap="none" spc="0" normalizeH="0" baseline="0" noProof="0" dirty="0">
                <a:ln>
                  <a:noFill/>
                </a:ln>
                <a:solidFill>
                  <a:schemeClr val="accent6">
                    <a:lumMod val="75000"/>
                  </a:schemeClr>
                </a:solidFill>
                <a:effectLst/>
                <a:uLnTx/>
                <a:uFillTx/>
              </a:rPr>
              <a:t>D</a:t>
            </a:r>
            <a:r>
              <a:rPr kumimoji="0" lang="en-US" altLang="zh-CN" sz="2400" b="1" i="0" u="none" strike="noStrike" kern="0" cap="none" spc="0" normalizeH="0" baseline="0" noProof="0" dirty="0">
                <a:ln>
                  <a:noFill/>
                </a:ln>
                <a:solidFill>
                  <a:srgbClr val="0000CC"/>
                </a:solidFill>
                <a:effectLst/>
                <a:uLnTx/>
                <a:uFillTx/>
              </a:rPr>
              <a:t> color singlet </a:t>
            </a:r>
          </a:p>
        </p:txBody>
      </p:sp>
      <p:pic>
        <p:nvPicPr>
          <p:cNvPr id="6" name="图片 5"/>
          <p:cNvPicPr>
            <a:picLocks noChangeAspect="1"/>
          </p:cNvPicPr>
          <p:nvPr/>
        </p:nvPicPr>
        <p:blipFill>
          <a:blip r:embed="rId2"/>
          <a:stretch>
            <a:fillRect/>
          </a:stretch>
        </p:blipFill>
        <p:spPr>
          <a:xfrm>
            <a:off x="709947" y="1927919"/>
            <a:ext cx="3185233" cy="365154"/>
          </a:xfrm>
          <a:prstGeom prst="rect">
            <a:avLst/>
          </a:prstGeom>
        </p:spPr>
      </p:pic>
      <p:pic>
        <p:nvPicPr>
          <p:cNvPr id="7" name="图片 6"/>
          <p:cNvPicPr>
            <a:picLocks noChangeAspect="1"/>
          </p:cNvPicPr>
          <p:nvPr/>
        </p:nvPicPr>
        <p:blipFill>
          <a:blip r:embed="rId3"/>
          <a:stretch>
            <a:fillRect/>
          </a:stretch>
        </p:blipFill>
        <p:spPr>
          <a:xfrm>
            <a:off x="709947" y="2518400"/>
            <a:ext cx="3446127" cy="404936"/>
          </a:xfrm>
          <a:prstGeom prst="rect">
            <a:avLst/>
          </a:prstGeom>
        </p:spPr>
      </p:pic>
      <p:pic>
        <p:nvPicPr>
          <p:cNvPr id="8" name="图片 7"/>
          <p:cNvPicPr>
            <a:picLocks noChangeAspect="1"/>
          </p:cNvPicPr>
          <p:nvPr/>
        </p:nvPicPr>
        <p:blipFill>
          <a:blip r:embed="rId4"/>
          <a:stretch>
            <a:fillRect/>
          </a:stretch>
        </p:blipFill>
        <p:spPr>
          <a:xfrm>
            <a:off x="4603350" y="2343873"/>
            <a:ext cx="1836287" cy="701444"/>
          </a:xfrm>
          <a:prstGeom prst="rect">
            <a:avLst/>
          </a:prstGeom>
        </p:spPr>
      </p:pic>
      <p:pic>
        <p:nvPicPr>
          <p:cNvPr id="9" name="图片 8"/>
          <p:cNvPicPr>
            <a:picLocks noChangeAspect="1"/>
          </p:cNvPicPr>
          <p:nvPr/>
        </p:nvPicPr>
        <p:blipFill>
          <a:blip r:embed="rId5"/>
          <a:stretch>
            <a:fillRect/>
          </a:stretch>
        </p:blipFill>
        <p:spPr>
          <a:xfrm>
            <a:off x="709946" y="3294639"/>
            <a:ext cx="3367469" cy="376239"/>
          </a:xfrm>
          <a:prstGeom prst="rect">
            <a:avLst/>
          </a:prstGeom>
        </p:spPr>
      </p:pic>
      <p:pic>
        <p:nvPicPr>
          <p:cNvPr id="10" name="图片 9"/>
          <p:cNvPicPr>
            <a:picLocks noChangeAspect="1"/>
          </p:cNvPicPr>
          <p:nvPr/>
        </p:nvPicPr>
        <p:blipFill>
          <a:blip r:embed="rId6"/>
          <a:stretch>
            <a:fillRect/>
          </a:stretch>
        </p:blipFill>
        <p:spPr>
          <a:xfrm>
            <a:off x="1001487" y="3923166"/>
            <a:ext cx="3093863" cy="609000"/>
          </a:xfrm>
          <a:prstGeom prst="rect">
            <a:avLst/>
          </a:prstGeom>
          <a:ln>
            <a:solidFill>
              <a:srgbClr val="FF0000"/>
            </a:solidFill>
          </a:ln>
        </p:spPr>
      </p:pic>
      <p:pic>
        <p:nvPicPr>
          <p:cNvPr id="12" name="图片 11"/>
          <p:cNvPicPr>
            <a:picLocks noChangeAspect="1"/>
          </p:cNvPicPr>
          <p:nvPr/>
        </p:nvPicPr>
        <p:blipFill>
          <a:blip r:embed="rId7"/>
          <a:stretch>
            <a:fillRect/>
          </a:stretch>
        </p:blipFill>
        <p:spPr>
          <a:xfrm>
            <a:off x="1001486" y="5374836"/>
            <a:ext cx="1894556" cy="339300"/>
          </a:xfrm>
          <a:prstGeom prst="rect">
            <a:avLst/>
          </a:prstGeom>
        </p:spPr>
      </p:pic>
      <p:pic>
        <p:nvPicPr>
          <p:cNvPr id="13" name="图片 12"/>
          <p:cNvPicPr>
            <a:picLocks noChangeAspect="1"/>
          </p:cNvPicPr>
          <p:nvPr/>
        </p:nvPicPr>
        <p:blipFill>
          <a:blip r:embed="rId8"/>
          <a:stretch>
            <a:fillRect/>
          </a:stretch>
        </p:blipFill>
        <p:spPr>
          <a:xfrm>
            <a:off x="1055291" y="5780182"/>
            <a:ext cx="4623413" cy="652500"/>
          </a:xfrm>
          <a:prstGeom prst="rect">
            <a:avLst/>
          </a:prstGeom>
        </p:spPr>
      </p:pic>
      <p:pic>
        <p:nvPicPr>
          <p:cNvPr id="14" name="图片 13"/>
          <p:cNvPicPr>
            <a:picLocks noChangeAspect="1"/>
          </p:cNvPicPr>
          <p:nvPr/>
        </p:nvPicPr>
        <p:blipFill>
          <a:blip r:embed="rId9"/>
          <a:stretch>
            <a:fillRect/>
          </a:stretch>
        </p:blipFill>
        <p:spPr>
          <a:xfrm>
            <a:off x="1001487" y="4664226"/>
            <a:ext cx="2711475" cy="578550"/>
          </a:xfrm>
          <a:prstGeom prst="rect">
            <a:avLst/>
          </a:prstGeom>
        </p:spPr>
      </p:pic>
      <p:pic>
        <p:nvPicPr>
          <p:cNvPr id="15" name="图片 14"/>
          <p:cNvPicPr>
            <a:picLocks noChangeAspect="1"/>
          </p:cNvPicPr>
          <p:nvPr/>
        </p:nvPicPr>
        <p:blipFill>
          <a:blip r:embed="rId10"/>
          <a:stretch>
            <a:fillRect/>
          </a:stretch>
        </p:blipFill>
        <p:spPr>
          <a:xfrm>
            <a:off x="3712962" y="4598976"/>
            <a:ext cx="2833144" cy="643800"/>
          </a:xfrm>
          <a:prstGeom prst="rect">
            <a:avLst/>
          </a:prstGeom>
        </p:spPr>
      </p:pic>
      <p:pic>
        <p:nvPicPr>
          <p:cNvPr id="16" name="图片 15"/>
          <p:cNvPicPr>
            <a:picLocks noChangeAspect="1"/>
          </p:cNvPicPr>
          <p:nvPr/>
        </p:nvPicPr>
        <p:blipFill>
          <a:blip r:embed="rId11"/>
          <a:stretch>
            <a:fillRect/>
          </a:stretch>
        </p:blipFill>
        <p:spPr>
          <a:xfrm>
            <a:off x="6058735" y="5810632"/>
            <a:ext cx="3267675" cy="622050"/>
          </a:xfrm>
          <a:prstGeom prst="rect">
            <a:avLst/>
          </a:prstGeom>
        </p:spPr>
      </p:pic>
      <p:sp>
        <p:nvSpPr>
          <p:cNvPr id="3" name="文本框 2"/>
          <p:cNvSpPr txBox="1"/>
          <p:nvPr/>
        </p:nvSpPr>
        <p:spPr>
          <a:xfrm>
            <a:off x="645886" y="1239072"/>
            <a:ext cx="791813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0000CC"/>
                </a:solidFill>
                <a:effectLst/>
                <a:uLnTx/>
                <a:uFillTx/>
              </a:rPr>
              <a:t>Typical quark model prescription (e.g. Godfrey </a:t>
            </a:r>
            <a:r>
              <a:rPr kumimoji="0" lang="en-US" altLang="zh-CN" sz="2400" b="1" i="0" u="none" strike="noStrike" kern="0" cap="none" spc="0" normalizeH="0" baseline="0" noProof="0" dirty="0" err="1">
                <a:ln>
                  <a:noFill/>
                </a:ln>
                <a:solidFill>
                  <a:srgbClr val="0000CC"/>
                </a:solidFill>
                <a:effectLst/>
                <a:uLnTx/>
                <a:uFillTx/>
              </a:rPr>
              <a:t>Isgur</a:t>
            </a:r>
            <a:r>
              <a:rPr kumimoji="0" lang="en-US" altLang="zh-CN" sz="2400" b="1" i="0" u="none" strike="noStrike" kern="0" cap="none" spc="0" normalizeH="0" baseline="0" noProof="0" dirty="0">
                <a:ln>
                  <a:noFill/>
                </a:ln>
                <a:solidFill>
                  <a:srgbClr val="0000CC"/>
                </a:solidFill>
                <a:effectLst/>
                <a:uLnTx/>
                <a:uFillTx/>
              </a:rPr>
              <a:t> model): </a:t>
            </a:r>
            <a:endParaRPr kumimoji="0" lang="zh-CN" altLang="en-US" sz="2400" b="1" i="0" u="none" strike="noStrike" kern="0" cap="none" spc="0" normalizeH="0" baseline="0" noProof="0" dirty="0">
              <a:ln>
                <a:noFill/>
              </a:ln>
              <a:solidFill>
                <a:srgbClr val="0000CC"/>
              </a:solidFill>
              <a:effectLst/>
              <a:uLnTx/>
              <a:uFillTx/>
            </a:endParaRPr>
          </a:p>
        </p:txBody>
      </p:sp>
      <p:sp>
        <p:nvSpPr>
          <p:cNvPr id="4" name="左大括号 3"/>
          <p:cNvSpPr/>
          <p:nvPr/>
        </p:nvSpPr>
        <p:spPr>
          <a:xfrm>
            <a:off x="645886" y="4227666"/>
            <a:ext cx="174171" cy="2027996"/>
          </a:xfrm>
          <a:prstGeom prst="leftBrace">
            <a:avLst/>
          </a:prstGeom>
          <a:ln w="1905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17" name="图片 16"/>
          <p:cNvPicPr>
            <a:picLocks noChangeAspect="1"/>
          </p:cNvPicPr>
          <p:nvPr/>
        </p:nvPicPr>
        <p:blipFill>
          <a:blip r:embed="rId12"/>
          <a:stretch>
            <a:fillRect/>
          </a:stretch>
        </p:blipFill>
        <p:spPr>
          <a:xfrm>
            <a:off x="8068221" y="2017878"/>
            <a:ext cx="3597919" cy="3306000"/>
          </a:xfrm>
          <a:prstGeom prst="rect">
            <a:avLst/>
          </a:prstGeom>
        </p:spPr>
      </p:pic>
      <p:pic>
        <p:nvPicPr>
          <p:cNvPr id="18" name="图片 17"/>
          <p:cNvPicPr>
            <a:picLocks noChangeAspect="1"/>
          </p:cNvPicPr>
          <p:nvPr/>
        </p:nvPicPr>
        <p:blipFill>
          <a:blip r:embed="rId13"/>
          <a:stretch>
            <a:fillRect/>
          </a:stretch>
        </p:blipFill>
        <p:spPr>
          <a:xfrm>
            <a:off x="9583069" y="5643157"/>
            <a:ext cx="2555044" cy="957000"/>
          </a:xfrm>
          <a:prstGeom prst="rect">
            <a:avLst/>
          </a:prstGeom>
          <a:ln>
            <a:solidFill>
              <a:srgbClr val="0000FF"/>
            </a:solidFill>
          </a:ln>
        </p:spPr>
      </p:pic>
    </p:spTree>
    <p:extLst>
      <p:ext uri="{BB962C8B-B14F-4D97-AF65-F5344CB8AC3E}">
        <p14:creationId xmlns:p14="http://schemas.microsoft.com/office/powerpoint/2010/main" val="3825041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idx="4294967295"/>
          </p:nvPr>
        </p:nvSpPr>
        <p:spPr>
          <a:xfrm>
            <a:off x="605069" y="0"/>
            <a:ext cx="11123819" cy="762000"/>
          </a:xfrm>
        </p:spPr>
        <p:txBody>
          <a:bodyPr/>
          <a:lstStyle/>
          <a:p>
            <a:r>
              <a:rPr lang="zh-CN" altLang="en-US" sz="3200" b="1" dirty="0">
                <a:solidFill>
                  <a:srgbClr val="0000FF"/>
                </a:solidFill>
                <a:latin typeface="黑体" panose="02010609060101010101" pitchFamily="49" charset="-122"/>
                <a:ea typeface="黑体" panose="02010609060101010101" pitchFamily="49" charset="-122"/>
              </a:rPr>
              <a:t>粒子物理标准模型建立之前，人类对亚原子结构的认知</a:t>
            </a:r>
            <a:endParaRPr lang="en-US" altLang="zh-CN" sz="3200" dirty="0">
              <a:solidFill>
                <a:srgbClr val="0000FF"/>
              </a:solidFill>
              <a:latin typeface="黑体" panose="02010609060101010101" pitchFamily="49" charset="-122"/>
              <a:ea typeface="黑体" panose="02010609060101010101" pitchFamily="49" charset="-122"/>
            </a:endParaRPr>
          </a:p>
        </p:txBody>
      </p:sp>
      <mc:AlternateContent xmlns:mc="http://schemas.openxmlformats.org/markup-compatibility/2006" xmlns:a14="http://schemas.microsoft.com/office/drawing/2010/main">
        <mc:Choice Requires="a14">
          <p:sp>
            <p:nvSpPr>
              <p:cNvPr id="275459" name="Rectangle 4"/>
              <p:cNvSpPr>
                <a:spLocks noGrp="1" noChangeArrowheads="1"/>
              </p:cNvSpPr>
              <p:nvPr>
                <p:ph type="body" sz="half" idx="4294967295"/>
              </p:nvPr>
            </p:nvSpPr>
            <p:spPr>
              <a:xfrm>
                <a:off x="605069" y="1023890"/>
                <a:ext cx="4267200" cy="5791200"/>
              </a:xfrm>
            </p:spPr>
            <p:txBody>
              <a:bodyPr/>
              <a:lstStyle/>
              <a:p>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1897:  </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电子</a:t>
                </a:r>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1919:  </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质子</a:t>
                </a:r>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pPr marL="0" indent="0">
                  <a:buNone/>
                </a:pPr>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            </a:t>
                </a: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1932:  </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中子</a:t>
                </a:r>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pPr marL="0" indent="0">
                  <a:buNone/>
                </a:pPr>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	</a:t>
                </a: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1932:  </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正电子</a:t>
                </a:r>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1935: Yukawa (</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汤川</a:t>
                </a:r>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预言</a:t>
                </a:r>
                <a14:m>
                  <m:oMath xmlns:m="http://schemas.openxmlformats.org/officeDocument/2006/math">
                    <m:r>
                      <a:rPr lang="en-US" altLang="zh-CN" sz="1800" b="1" i="1" smtClean="0">
                        <a:solidFill>
                          <a:srgbClr val="0000FF"/>
                        </a:solidFill>
                        <a:latin typeface="Cambria Math" panose="02040503050406030204" pitchFamily="18" charset="0"/>
                        <a:ea typeface="宋体" charset="-122"/>
                        <a:sym typeface="Symbol" pitchFamily="18" charset="2"/>
                      </a:rPr>
                      <m:t>𝝅</m:t>
                    </m:r>
                  </m:oMath>
                </a14:m>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介子</a:t>
                </a:r>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p:txBody>
          </p:sp>
        </mc:Choice>
        <mc:Fallback xmlns="">
          <p:sp>
            <p:nvSpPr>
              <p:cNvPr id="275459" name="Rectangle 4"/>
              <p:cNvSpPr>
                <a:spLocks noGrp="1" noRot="1" noChangeAspect="1" noMove="1" noResize="1" noEditPoints="1" noAdjustHandles="1" noChangeArrowheads="1" noChangeShapeType="1" noTextEdit="1"/>
              </p:cNvSpPr>
              <p:nvPr>
                <p:ph type="body" sz="half" idx="4294967295"/>
              </p:nvPr>
            </p:nvSpPr>
            <p:spPr>
              <a:xfrm>
                <a:off x="605069" y="1023890"/>
                <a:ext cx="4267200" cy="5791200"/>
              </a:xfrm>
              <a:blipFill>
                <a:blip r:embed="rId2"/>
                <a:stretch>
                  <a:fillRect l="-1429" t="-737"/>
                </a:stretch>
              </a:blipFill>
            </p:spPr>
            <p:txBody>
              <a:bodyPr/>
              <a:lstStyle/>
              <a:p>
                <a:r>
                  <a:rPr lang="zh-CN" altLang="en-US">
                    <a:noFill/>
                  </a:rPr>
                  <a:t> </a:t>
                </a:r>
              </a:p>
            </p:txBody>
          </p:sp>
        </mc:Fallback>
      </mc:AlternateContent>
      <p:pic>
        <p:nvPicPr>
          <p:cNvPr id="275460" name="Picture 41" descr="yukaw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082" y="5900690"/>
            <a:ext cx="6461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1" name="Text Box 42"/>
          <p:cNvSpPr txBox="1">
            <a:spLocks noChangeArrowheads="1"/>
          </p:cNvSpPr>
          <p:nvPr/>
        </p:nvSpPr>
        <p:spPr bwMode="auto">
          <a:xfrm>
            <a:off x="4578583" y="6586490"/>
            <a:ext cx="682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FFFFFF"/>
                </a:solidFill>
                <a:effectLst/>
                <a:uLnTx/>
                <a:uFillTx/>
                <a:latin typeface="Calibri" pitchFamily="34" charset="0"/>
                <a:ea typeface="宋体" charset="-122"/>
                <a:cs typeface="Arial" charset="0"/>
              </a:rPr>
              <a:t>Yukawa</a:t>
            </a:r>
          </a:p>
        </p:txBody>
      </p:sp>
      <p:pic>
        <p:nvPicPr>
          <p:cNvPr id="275462" name="Picture 6" descr="zhao_zhong_y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2632" y="4637040"/>
            <a:ext cx="8826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3" name="Text Box 40"/>
          <p:cNvSpPr txBox="1">
            <a:spLocks noChangeArrowheads="1"/>
          </p:cNvSpPr>
          <p:nvPr/>
        </p:nvSpPr>
        <p:spPr bwMode="auto">
          <a:xfrm>
            <a:off x="2616433" y="5519691"/>
            <a:ext cx="981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FFFFFF"/>
                </a:solidFill>
                <a:effectLst/>
                <a:uLnTx/>
                <a:uFillTx/>
                <a:latin typeface="Calibri" pitchFamily="34" charset="0"/>
                <a:ea typeface="宋体" charset="-122"/>
                <a:cs typeface="Arial" charset="0"/>
              </a:rPr>
              <a:t>C.-Y. Chao</a:t>
            </a:r>
          </a:p>
        </p:txBody>
      </p:sp>
      <p:pic>
        <p:nvPicPr>
          <p:cNvPr id="27546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0669" y="4640215"/>
            <a:ext cx="8382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5" name="Text Box 40"/>
          <p:cNvSpPr txBox="1">
            <a:spLocks noChangeArrowheads="1"/>
          </p:cNvSpPr>
          <p:nvPr/>
        </p:nvSpPr>
        <p:spPr bwMode="auto">
          <a:xfrm>
            <a:off x="3378433" y="5519691"/>
            <a:ext cx="960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FFFFFF"/>
                </a:solidFill>
                <a:effectLst/>
                <a:uLnTx/>
                <a:uFillTx/>
                <a:latin typeface="Calibri" pitchFamily="34" charset="0"/>
                <a:ea typeface="宋体" charset="-122"/>
                <a:cs typeface="Arial" charset="0"/>
              </a:rPr>
              <a:t>Anderson</a:t>
            </a:r>
          </a:p>
        </p:txBody>
      </p:sp>
      <p:pic>
        <p:nvPicPr>
          <p:cNvPr id="275466" name="Picture 18" descr="chadwik"/>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2525050" y="3320049"/>
            <a:ext cx="896938" cy="1139825"/>
          </a:xfrm>
        </p:spPr>
      </p:pic>
      <p:pic>
        <p:nvPicPr>
          <p:cNvPr id="275469"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7669" y="2090691"/>
            <a:ext cx="9906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70" name="Text Box 29"/>
          <p:cNvSpPr txBox="1">
            <a:spLocks noChangeArrowheads="1"/>
          </p:cNvSpPr>
          <p:nvPr/>
        </p:nvSpPr>
        <p:spPr bwMode="auto">
          <a:xfrm>
            <a:off x="2566326" y="4212223"/>
            <a:ext cx="962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FFFFFF"/>
                </a:solidFill>
                <a:effectLst/>
                <a:uLnTx/>
                <a:uFillTx/>
                <a:latin typeface="Calibri" pitchFamily="34" charset="0"/>
                <a:ea typeface="宋体" charset="-122"/>
                <a:cs typeface="Arial" charset="0"/>
              </a:rPr>
              <a:t>Chadwick</a:t>
            </a:r>
          </a:p>
        </p:txBody>
      </p:sp>
      <p:sp>
        <p:nvSpPr>
          <p:cNvPr id="27" name="Text Box 29"/>
          <p:cNvSpPr txBox="1">
            <a:spLocks noChangeArrowheads="1"/>
          </p:cNvSpPr>
          <p:nvPr/>
        </p:nvSpPr>
        <p:spPr bwMode="auto">
          <a:xfrm>
            <a:off x="2357669" y="2852690"/>
            <a:ext cx="990600" cy="274638"/>
          </a:xfrm>
          <a:prstGeom prst="rect">
            <a:avLst/>
          </a:prstGeom>
          <a:solidFill>
            <a:schemeClr val="tx1">
              <a:lumMod val="50000"/>
              <a:lumOff val="50000"/>
            </a:schemeClr>
          </a:solidFill>
          <a:ln w="9525">
            <a:noFill/>
            <a:miter lim="800000"/>
            <a:headEnd/>
            <a:tailEnd/>
          </a:ln>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Calibri" pitchFamily="34" charset="0"/>
                <a:cs typeface="Arial" pitchFamily="34" charset="0"/>
              </a:rPr>
              <a:t>Rutherford</a:t>
            </a:r>
          </a:p>
        </p:txBody>
      </p:sp>
      <p:pic>
        <p:nvPicPr>
          <p:cNvPr id="275472"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7507" y="795290"/>
            <a:ext cx="971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73" name="Text Box 29"/>
          <p:cNvSpPr txBox="1">
            <a:spLocks noChangeArrowheads="1"/>
          </p:cNvSpPr>
          <p:nvPr/>
        </p:nvSpPr>
        <p:spPr bwMode="auto">
          <a:xfrm>
            <a:off x="2479907" y="1557291"/>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FFFFFF"/>
                </a:solidFill>
                <a:effectLst/>
                <a:uLnTx/>
                <a:uFillTx/>
                <a:latin typeface="Calibri" pitchFamily="34" charset="0"/>
                <a:ea typeface="宋体" charset="-122"/>
                <a:cs typeface="Arial" charset="0"/>
              </a:rPr>
              <a:t>Thomson</a:t>
            </a:r>
          </a:p>
        </p:txBody>
      </p:sp>
      <p:pic>
        <p:nvPicPr>
          <p:cNvPr id="29" name="图片 28"/>
          <p:cNvPicPr>
            <a:picLocks noChangeAspect="1"/>
          </p:cNvPicPr>
          <p:nvPr/>
        </p:nvPicPr>
        <p:blipFill>
          <a:blip r:embed="rId9"/>
          <a:stretch>
            <a:fillRect/>
          </a:stretch>
        </p:blipFill>
        <p:spPr>
          <a:xfrm>
            <a:off x="3498667" y="2183787"/>
            <a:ext cx="830153" cy="786695"/>
          </a:xfrm>
          <a:prstGeom prst="rect">
            <a:avLst/>
          </a:prstGeom>
        </p:spPr>
      </p:pic>
      <p:pic>
        <p:nvPicPr>
          <p:cNvPr id="33" name="图片 32"/>
          <p:cNvPicPr>
            <a:picLocks noChangeAspect="1"/>
          </p:cNvPicPr>
          <p:nvPr/>
        </p:nvPicPr>
        <p:blipFill>
          <a:blip r:embed="rId9"/>
          <a:stretch>
            <a:fillRect/>
          </a:stretch>
        </p:blipFill>
        <p:spPr>
          <a:xfrm>
            <a:off x="3348269" y="955276"/>
            <a:ext cx="830153" cy="786695"/>
          </a:xfrm>
          <a:prstGeom prst="rect">
            <a:avLst/>
          </a:prstGeom>
        </p:spPr>
      </p:pic>
      <p:pic>
        <p:nvPicPr>
          <p:cNvPr id="34" name="图片 33"/>
          <p:cNvPicPr>
            <a:picLocks noChangeAspect="1"/>
          </p:cNvPicPr>
          <p:nvPr/>
        </p:nvPicPr>
        <p:blipFill>
          <a:blip r:embed="rId9"/>
          <a:stretch>
            <a:fillRect/>
          </a:stretch>
        </p:blipFill>
        <p:spPr>
          <a:xfrm>
            <a:off x="3569627" y="3426382"/>
            <a:ext cx="830153" cy="786695"/>
          </a:xfrm>
          <a:prstGeom prst="rect">
            <a:avLst/>
          </a:prstGeom>
        </p:spPr>
      </p:pic>
      <p:pic>
        <p:nvPicPr>
          <p:cNvPr id="35" name="图片 34"/>
          <p:cNvPicPr>
            <a:picLocks noChangeAspect="1"/>
          </p:cNvPicPr>
          <p:nvPr/>
        </p:nvPicPr>
        <p:blipFill>
          <a:blip r:embed="rId9"/>
          <a:stretch>
            <a:fillRect/>
          </a:stretch>
        </p:blipFill>
        <p:spPr>
          <a:xfrm>
            <a:off x="5283342" y="5854652"/>
            <a:ext cx="830153" cy="786695"/>
          </a:xfrm>
          <a:prstGeom prst="rect">
            <a:avLst/>
          </a:prstGeom>
        </p:spPr>
      </p:pic>
      <p:pic>
        <p:nvPicPr>
          <p:cNvPr id="38" name="图片 37"/>
          <p:cNvPicPr>
            <a:picLocks noChangeAspect="1"/>
          </p:cNvPicPr>
          <p:nvPr/>
        </p:nvPicPr>
        <p:blipFill>
          <a:blip r:embed="rId9"/>
          <a:stretch>
            <a:fillRect/>
          </a:stretch>
        </p:blipFill>
        <p:spPr>
          <a:xfrm>
            <a:off x="4431055" y="4776017"/>
            <a:ext cx="830153" cy="786695"/>
          </a:xfrm>
          <a:prstGeom prst="rect">
            <a:avLst/>
          </a:prstGeom>
        </p:spPr>
      </p:pic>
      <p:sp>
        <p:nvSpPr>
          <p:cNvPr id="4" name="文本框 3"/>
          <p:cNvSpPr txBox="1"/>
          <p:nvPr/>
        </p:nvSpPr>
        <p:spPr>
          <a:xfrm>
            <a:off x="3421988" y="1659467"/>
            <a:ext cx="63991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rPr>
              <a:t>1906</a:t>
            </a:r>
            <a:endParaRPr kumimoji="0" lang="zh-CN" altLang="en-US" sz="1600" b="1" i="0" u="none" strike="noStrike" kern="0" cap="none" spc="0" normalizeH="0" baseline="0" noProof="0" dirty="0">
              <a:ln>
                <a:noFill/>
              </a:ln>
              <a:solidFill>
                <a:srgbClr val="FF0000"/>
              </a:solidFill>
              <a:effectLst/>
              <a:uLnTx/>
              <a:uFillTx/>
            </a:endParaRPr>
          </a:p>
        </p:txBody>
      </p:sp>
      <p:sp>
        <p:nvSpPr>
          <p:cNvPr id="40" name="文本框 39"/>
          <p:cNvSpPr txBox="1"/>
          <p:nvPr/>
        </p:nvSpPr>
        <p:spPr>
          <a:xfrm>
            <a:off x="3538691" y="2877497"/>
            <a:ext cx="63991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rPr>
              <a:t>1908</a:t>
            </a:r>
            <a:endParaRPr kumimoji="0" lang="zh-CN" altLang="en-US" sz="1600" b="1" i="0" u="none" strike="noStrike" kern="0" cap="none" spc="0" normalizeH="0" baseline="0" noProof="0" dirty="0">
              <a:ln>
                <a:noFill/>
              </a:ln>
              <a:solidFill>
                <a:srgbClr val="FF0000"/>
              </a:solidFill>
              <a:effectLst/>
              <a:uLnTx/>
              <a:uFillTx/>
            </a:endParaRPr>
          </a:p>
        </p:txBody>
      </p:sp>
      <p:sp>
        <p:nvSpPr>
          <p:cNvPr id="41" name="文本框 40"/>
          <p:cNvSpPr txBox="1"/>
          <p:nvPr/>
        </p:nvSpPr>
        <p:spPr>
          <a:xfrm>
            <a:off x="3621674" y="4165441"/>
            <a:ext cx="63991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rPr>
              <a:t>1935</a:t>
            </a:r>
            <a:endParaRPr kumimoji="0" lang="zh-CN" altLang="en-US" sz="1600" b="1" i="0" u="none" strike="noStrike" kern="0" cap="none" spc="0" normalizeH="0" baseline="0" noProof="0" dirty="0">
              <a:ln>
                <a:noFill/>
              </a:ln>
              <a:solidFill>
                <a:srgbClr val="FF0000"/>
              </a:solidFill>
              <a:effectLst/>
              <a:uLnTx/>
              <a:uFillTx/>
            </a:endParaRPr>
          </a:p>
        </p:txBody>
      </p:sp>
      <p:sp>
        <p:nvSpPr>
          <p:cNvPr id="42" name="文本框 41"/>
          <p:cNvSpPr txBox="1"/>
          <p:nvPr/>
        </p:nvSpPr>
        <p:spPr>
          <a:xfrm>
            <a:off x="4488451" y="5516098"/>
            <a:ext cx="63991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rPr>
              <a:t>1936</a:t>
            </a:r>
            <a:endParaRPr kumimoji="0" lang="zh-CN" altLang="en-US" sz="1600" b="1" i="0" u="none" strike="noStrike" kern="0" cap="none" spc="0" normalizeH="0" baseline="0" noProof="0" dirty="0">
              <a:ln>
                <a:noFill/>
              </a:ln>
              <a:solidFill>
                <a:srgbClr val="FF0000"/>
              </a:solidFill>
              <a:effectLst/>
              <a:uLnTx/>
              <a:uFillTx/>
            </a:endParaRPr>
          </a:p>
        </p:txBody>
      </p:sp>
      <p:sp>
        <p:nvSpPr>
          <p:cNvPr id="43" name="文本框 42"/>
          <p:cNvSpPr txBox="1"/>
          <p:nvPr/>
        </p:nvSpPr>
        <p:spPr>
          <a:xfrm>
            <a:off x="5316166" y="6542556"/>
            <a:ext cx="63991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rPr>
              <a:t>1949</a:t>
            </a:r>
            <a:endParaRPr kumimoji="0" lang="zh-CN" altLang="en-US" sz="1600" b="1" i="0" u="none" strike="noStrike" kern="0" cap="none" spc="0" normalizeH="0" baseline="0" noProof="0" dirty="0">
              <a:ln>
                <a:noFill/>
              </a:ln>
              <a:solidFill>
                <a:srgbClr val="FF0000"/>
              </a:solidFill>
              <a:effectLst/>
              <a:uLnTx/>
              <a:uFillTx/>
            </a:endParaRPr>
          </a:p>
        </p:txBody>
      </p:sp>
      <p:pic>
        <p:nvPicPr>
          <p:cNvPr id="5" name="图片 4"/>
          <p:cNvPicPr>
            <a:picLocks noChangeAspect="1"/>
          </p:cNvPicPr>
          <p:nvPr/>
        </p:nvPicPr>
        <p:blipFill>
          <a:blip r:embed="rId10"/>
          <a:stretch>
            <a:fillRect/>
          </a:stretch>
        </p:blipFill>
        <p:spPr>
          <a:xfrm>
            <a:off x="6198824" y="4303242"/>
            <a:ext cx="3034348" cy="1740584"/>
          </a:xfrm>
          <a:prstGeom prst="rect">
            <a:avLst/>
          </a:prstGeom>
        </p:spPr>
      </p:pic>
      <p:sp>
        <p:nvSpPr>
          <p:cNvPr id="44" name="矩形 43"/>
          <p:cNvSpPr/>
          <p:nvPr/>
        </p:nvSpPr>
        <p:spPr>
          <a:xfrm>
            <a:off x="5128370" y="3442280"/>
            <a:ext cx="2562264" cy="979501"/>
          </a:xfrm>
          <a:prstGeom prst="rect">
            <a:avLst/>
          </a:prstGeom>
          <a:gradFill flip="none" rotWithShape="1">
            <a:gsLst>
              <a:gs pos="0">
                <a:schemeClr val="accent1">
                  <a:tint val="66000"/>
                  <a:satMod val="160000"/>
                  <a:alpha val="21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cxnSp>
        <p:nvCxnSpPr>
          <p:cNvPr id="45" name="直接连接符 44"/>
          <p:cNvCxnSpPr/>
          <p:nvPr/>
        </p:nvCxnSpPr>
        <p:spPr>
          <a:xfrm flipV="1">
            <a:off x="5150634" y="3433821"/>
            <a:ext cx="2532743" cy="7"/>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46" name="椭圆 45"/>
          <p:cNvSpPr/>
          <p:nvPr/>
        </p:nvSpPr>
        <p:spPr>
          <a:xfrm>
            <a:off x="6681238" y="3464364"/>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椭圆 46"/>
          <p:cNvSpPr/>
          <p:nvPr/>
        </p:nvSpPr>
        <p:spPr>
          <a:xfrm>
            <a:off x="6551263" y="3085482"/>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椭圆 47"/>
          <p:cNvSpPr/>
          <p:nvPr/>
        </p:nvSpPr>
        <p:spPr>
          <a:xfrm>
            <a:off x="7131704" y="3514144"/>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椭圆 48"/>
          <p:cNvSpPr/>
          <p:nvPr/>
        </p:nvSpPr>
        <p:spPr>
          <a:xfrm>
            <a:off x="6972175" y="3709599"/>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 name="椭圆 49"/>
          <p:cNvSpPr/>
          <p:nvPr/>
        </p:nvSpPr>
        <p:spPr>
          <a:xfrm>
            <a:off x="5999721" y="3549941"/>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 name="椭圆 50"/>
          <p:cNvSpPr/>
          <p:nvPr/>
        </p:nvSpPr>
        <p:spPr>
          <a:xfrm>
            <a:off x="5586069" y="3702341"/>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 name="自由: 形状 51"/>
          <p:cNvSpPr/>
          <p:nvPr/>
        </p:nvSpPr>
        <p:spPr>
          <a:xfrm rot="21201845">
            <a:off x="5361378" y="2539268"/>
            <a:ext cx="659579" cy="1052285"/>
          </a:xfrm>
          <a:custGeom>
            <a:avLst/>
            <a:gdLst>
              <a:gd name="connsiteX0" fmla="*/ 0 w 659579"/>
              <a:gd name="connsiteY0" fmla="*/ 0 h 1052285"/>
              <a:gd name="connsiteX1" fmla="*/ 174171 w 659579"/>
              <a:gd name="connsiteY1" fmla="*/ 159657 h 1052285"/>
              <a:gd name="connsiteX2" fmla="*/ 101600 w 659579"/>
              <a:gd name="connsiteY2" fmla="*/ 283028 h 1052285"/>
              <a:gd name="connsiteX3" fmla="*/ 261257 w 659579"/>
              <a:gd name="connsiteY3" fmla="*/ 370114 h 1052285"/>
              <a:gd name="connsiteX4" fmla="*/ 181428 w 659579"/>
              <a:gd name="connsiteY4" fmla="*/ 478971 h 1052285"/>
              <a:gd name="connsiteX5" fmla="*/ 362857 w 659579"/>
              <a:gd name="connsiteY5" fmla="*/ 537028 h 1052285"/>
              <a:gd name="connsiteX6" fmla="*/ 290285 w 659579"/>
              <a:gd name="connsiteY6" fmla="*/ 631371 h 1052285"/>
              <a:gd name="connsiteX7" fmla="*/ 457200 w 659579"/>
              <a:gd name="connsiteY7" fmla="*/ 674914 h 1052285"/>
              <a:gd name="connsiteX8" fmla="*/ 370114 w 659579"/>
              <a:gd name="connsiteY8" fmla="*/ 783771 h 1052285"/>
              <a:gd name="connsiteX9" fmla="*/ 566057 w 659579"/>
              <a:gd name="connsiteY9" fmla="*/ 812800 h 1052285"/>
              <a:gd name="connsiteX10" fmla="*/ 442685 w 659579"/>
              <a:gd name="connsiteY10" fmla="*/ 943428 h 1052285"/>
              <a:gd name="connsiteX11" fmla="*/ 653143 w 659579"/>
              <a:gd name="connsiteY11" fmla="*/ 957942 h 1052285"/>
              <a:gd name="connsiteX12" fmla="*/ 609600 w 659579"/>
              <a:gd name="connsiteY12" fmla="*/ 1052285 h 1052285"/>
              <a:gd name="connsiteX13" fmla="*/ 609600 w 659579"/>
              <a:gd name="connsiteY13" fmla="*/ 1052285 h 105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579" h="1052285">
                <a:moveTo>
                  <a:pt x="0" y="0"/>
                </a:moveTo>
                <a:cubicBezTo>
                  <a:pt x="78619" y="56243"/>
                  <a:pt x="157238" y="112486"/>
                  <a:pt x="174171" y="159657"/>
                </a:cubicBezTo>
                <a:cubicBezTo>
                  <a:pt x="191104" y="206828"/>
                  <a:pt x="87086" y="247952"/>
                  <a:pt x="101600" y="283028"/>
                </a:cubicBezTo>
                <a:cubicBezTo>
                  <a:pt x="116114" y="318104"/>
                  <a:pt x="247952" y="337457"/>
                  <a:pt x="261257" y="370114"/>
                </a:cubicBezTo>
                <a:cubicBezTo>
                  <a:pt x="274562" y="402771"/>
                  <a:pt x="164495" y="451152"/>
                  <a:pt x="181428" y="478971"/>
                </a:cubicBezTo>
                <a:cubicBezTo>
                  <a:pt x="198361" y="506790"/>
                  <a:pt x="344714" y="511628"/>
                  <a:pt x="362857" y="537028"/>
                </a:cubicBezTo>
                <a:cubicBezTo>
                  <a:pt x="381000" y="562428"/>
                  <a:pt x="274561" y="608390"/>
                  <a:pt x="290285" y="631371"/>
                </a:cubicBezTo>
                <a:cubicBezTo>
                  <a:pt x="306009" y="654352"/>
                  <a:pt x="443895" y="649514"/>
                  <a:pt x="457200" y="674914"/>
                </a:cubicBezTo>
                <a:cubicBezTo>
                  <a:pt x="470505" y="700314"/>
                  <a:pt x="351971" y="760790"/>
                  <a:pt x="370114" y="783771"/>
                </a:cubicBezTo>
                <a:cubicBezTo>
                  <a:pt x="388257" y="806752"/>
                  <a:pt x="553962" y="786191"/>
                  <a:pt x="566057" y="812800"/>
                </a:cubicBezTo>
                <a:cubicBezTo>
                  <a:pt x="578152" y="839409"/>
                  <a:pt x="428171" y="919238"/>
                  <a:pt x="442685" y="943428"/>
                </a:cubicBezTo>
                <a:cubicBezTo>
                  <a:pt x="457199" y="967618"/>
                  <a:pt x="625324" y="939799"/>
                  <a:pt x="653143" y="957942"/>
                </a:cubicBezTo>
                <a:cubicBezTo>
                  <a:pt x="680962" y="976085"/>
                  <a:pt x="609600" y="1052285"/>
                  <a:pt x="609600" y="1052285"/>
                </a:cubicBezTo>
                <a:lnTo>
                  <a:pt x="609600" y="105228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cxnSp>
        <p:nvCxnSpPr>
          <p:cNvPr id="53" name="直接箭头连接符 52"/>
          <p:cNvCxnSpPr/>
          <p:nvPr/>
        </p:nvCxnSpPr>
        <p:spPr>
          <a:xfrm flipV="1">
            <a:off x="6122141" y="3213513"/>
            <a:ext cx="454009" cy="354041"/>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文本框 53"/>
              <p:cNvSpPr txBox="1"/>
              <p:nvPr/>
            </p:nvSpPr>
            <p:spPr>
              <a:xfrm>
                <a:off x="5453152" y="2304627"/>
                <a:ext cx="64985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𝛾</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𝐸</m:t>
                      </m:r>
                    </m:oMath>
                  </m:oMathPara>
                </a14:m>
                <a:endParaRPr kumimoji="0" lang="zh-CN" altLang="en-US" sz="2000" b="0" i="0" u="none" strike="noStrike" kern="0" cap="none" spc="0" normalizeH="0" baseline="0" noProof="0" dirty="0">
                  <a:ln>
                    <a:noFill/>
                  </a:ln>
                  <a:solidFill>
                    <a:srgbClr val="FF0000"/>
                  </a:solidFill>
                  <a:effectLst/>
                  <a:uLnTx/>
                  <a:uFillTx/>
                </a:endParaRPr>
              </a:p>
            </p:txBody>
          </p:sp>
        </mc:Choice>
        <mc:Fallback xmlns="">
          <p:sp>
            <p:nvSpPr>
              <p:cNvPr id="54" name="文本框 53"/>
              <p:cNvSpPr txBox="1">
                <a:spLocks noRot="1" noChangeAspect="1" noMove="1" noResize="1" noEditPoints="1" noAdjustHandles="1" noChangeArrowheads="1" noChangeShapeType="1" noTextEdit="1"/>
              </p:cNvSpPr>
              <p:nvPr/>
            </p:nvSpPr>
            <p:spPr>
              <a:xfrm>
                <a:off x="5453152" y="2304627"/>
                <a:ext cx="649858" cy="400110"/>
              </a:xfrm>
              <a:prstGeom prst="rect">
                <a:avLst/>
              </a:prstGeom>
              <a:blipFill>
                <a:blip r:embed="rId11"/>
                <a:stretch>
                  <a:fillRect b="-757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5" name="文本框 54"/>
              <p:cNvSpPr txBox="1"/>
              <p:nvPr/>
            </p:nvSpPr>
            <p:spPr>
              <a:xfrm>
                <a:off x="6202746" y="2637263"/>
                <a:ext cx="74680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000" b="0" i="1" u="none" strike="noStrike" kern="0" cap="none" spc="0" normalizeH="0" baseline="0" noProof="0" smtClean="0">
                              <a:ln>
                                <a:noFill/>
                              </a:ln>
                              <a:solidFill>
                                <a:srgbClr val="C00000"/>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srgbClr val="C00000"/>
                              </a:solidFill>
                              <a:effectLst/>
                              <a:uLnTx/>
                              <a:uFillTx/>
                              <a:latin typeface="Cambria Math" panose="02040503050406030204" pitchFamily="18" charset="0"/>
                            </a:rPr>
                            <m:t>𝑒</m:t>
                          </m:r>
                          <m:r>
                            <a:rPr kumimoji="0" lang="en-US" altLang="zh-CN" sz="2000" b="0" i="1" u="none" strike="noStrike" kern="0" cap="none" spc="0" normalizeH="0" baseline="0" noProof="0" smtClean="0">
                              <a:ln>
                                <a:noFill/>
                              </a:ln>
                              <a:solidFill>
                                <a:srgbClr val="C00000"/>
                              </a:solidFill>
                              <a:effectLst/>
                              <a:uLnTx/>
                              <a:uFillTx/>
                              <a:latin typeface="Cambria Math" panose="02040503050406030204" pitchFamily="18" charset="0"/>
                            </a:rPr>
                            <m:t>, </m:t>
                          </m:r>
                          <m:r>
                            <a:rPr kumimoji="0" lang="en-US" altLang="zh-CN" sz="2000" b="0" i="1" u="none" strike="noStrike" kern="0" cap="none" spc="0" normalizeH="0" baseline="0" noProof="0" smtClean="0">
                              <a:ln>
                                <a:noFill/>
                              </a:ln>
                              <a:solidFill>
                                <a:srgbClr val="C00000"/>
                              </a:solidFill>
                              <a:effectLst/>
                              <a:uLnTx/>
                              <a:uFillTx/>
                              <a:latin typeface="Cambria Math" panose="02040503050406030204" pitchFamily="18" charset="0"/>
                            </a:rPr>
                            <m:t>𝐸</m:t>
                          </m:r>
                        </m:e>
                        <m:sub>
                          <m:r>
                            <a:rPr kumimoji="0" lang="en-US" altLang="zh-CN" sz="2000" b="0" i="1" u="none" strike="noStrike" kern="0" cap="none" spc="0" normalizeH="0" baseline="0" noProof="0" smtClean="0">
                              <a:ln>
                                <a:noFill/>
                              </a:ln>
                              <a:solidFill>
                                <a:srgbClr val="C00000"/>
                              </a:solidFill>
                              <a:effectLst/>
                              <a:uLnTx/>
                              <a:uFillTx/>
                              <a:latin typeface="Cambria Math" panose="02040503050406030204" pitchFamily="18" charset="0"/>
                            </a:rPr>
                            <m:t>𝑘</m:t>
                          </m:r>
                        </m:sub>
                      </m:sSub>
                    </m:oMath>
                  </m:oMathPara>
                </a14:m>
                <a:endParaRPr kumimoji="0" lang="zh-CN" altLang="en-US" sz="2000" b="0" i="0" u="none" strike="noStrike" kern="0" cap="none" spc="0" normalizeH="0" baseline="0" noProof="0" dirty="0">
                  <a:ln>
                    <a:noFill/>
                  </a:ln>
                  <a:solidFill>
                    <a:srgbClr val="C00000"/>
                  </a:solidFill>
                  <a:effectLst/>
                  <a:uLnTx/>
                  <a:uFillTx/>
                </a:endParaRPr>
              </a:p>
            </p:txBody>
          </p:sp>
        </mc:Choice>
        <mc:Fallback xmlns="">
          <p:sp>
            <p:nvSpPr>
              <p:cNvPr id="55" name="文本框 54"/>
              <p:cNvSpPr txBox="1">
                <a:spLocks noRot="1" noChangeAspect="1" noMove="1" noResize="1" noEditPoints="1" noAdjustHandles="1" noChangeArrowheads="1" noChangeShapeType="1" noTextEdit="1"/>
              </p:cNvSpPr>
              <p:nvPr/>
            </p:nvSpPr>
            <p:spPr>
              <a:xfrm>
                <a:off x="6202746" y="2637263"/>
                <a:ext cx="746808" cy="400110"/>
              </a:xfrm>
              <a:prstGeom prst="rect">
                <a:avLst/>
              </a:prstGeom>
              <a:blipFill>
                <a:blip r:embed="rId12"/>
                <a:stretch>
                  <a:fillRect b="-46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文本框 55"/>
              <p:cNvSpPr txBox="1"/>
              <p:nvPr/>
            </p:nvSpPr>
            <p:spPr>
              <a:xfrm>
                <a:off x="7232927" y="3896790"/>
                <a:ext cx="47410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0" cap="none" spc="0" normalizeH="0" baseline="0" noProof="0" smtClean="0">
                          <a:ln>
                            <a:noFill/>
                          </a:ln>
                          <a:solidFill>
                            <a:srgbClr val="C00000"/>
                          </a:solidFill>
                          <a:effectLst/>
                          <a:uLnTx/>
                          <a:uFillTx/>
                          <a:latin typeface="Cambria Math" panose="02040503050406030204" pitchFamily="18" charset="0"/>
                        </a:rPr>
                        <m:t>𝐴𝑙</m:t>
                      </m:r>
                    </m:oMath>
                  </m:oMathPara>
                </a14:m>
                <a:endParaRPr kumimoji="0" lang="zh-CN" altLang="en-US" sz="1800" b="0" i="0" u="none" strike="noStrike" kern="0" cap="none" spc="0" normalizeH="0" baseline="0" noProof="0" dirty="0">
                  <a:ln>
                    <a:noFill/>
                  </a:ln>
                  <a:solidFill>
                    <a:srgbClr val="C00000"/>
                  </a:solidFill>
                  <a:effectLst/>
                  <a:uLnTx/>
                  <a:uFillTx/>
                </a:endParaRPr>
              </a:p>
            </p:txBody>
          </p:sp>
        </mc:Choice>
        <mc:Fallback xmlns="">
          <p:sp>
            <p:nvSpPr>
              <p:cNvPr id="56" name="文本框 55"/>
              <p:cNvSpPr txBox="1">
                <a:spLocks noRot="1" noChangeAspect="1" noMove="1" noResize="1" noEditPoints="1" noAdjustHandles="1" noChangeArrowheads="1" noChangeShapeType="1" noTextEdit="1"/>
              </p:cNvSpPr>
              <p:nvPr/>
            </p:nvSpPr>
            <p:spPr>
              <a:xfrm>
                <a:off x="7232927" y="3896790"/>
                <a:ext cx="474104" cy="369332"/>
              </a:xfrm>
              <a:prstGeom prst="rect">
                <a:avLst/>
              </a:prstGeom>
              <a:blipFill>
                <a:blip r:embed="rId13"/>
                <a:stretch>
                  <a:fillRect/>
                </a:stretch>
              </a:blipFill>
            </p:spPr>
            <p:txBody>
              <a:bodyPr/>
              <a:lstStyle/>
              <a:p>
                <a:r>
                  <a:rPr lang="zh-CN" altLang="en-US">
                    <a:noFill/>
                  </a:rPr>
                  <a:t> </a:t>
                </a:r>
              </a:p>
            </p:txBody>
          </p:sp>
        </mc:Fallback>
      </mc:AlternateContent>
      <p:sp>
        <p:nvSpPr>
          <p:cNvPr id="57" name="椭圆 56"/>
          <p:cNvSpPr/>
          <p:nvPr/>
        </p:nvSpPr>
        <p:spPr>
          <a:xfrm>
            <a:off x="6152123" y="3738628"/>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 name="矩形 57"/>
          <p:cNvSpPr/>
          <p:nvPr/>
        </p:nvSpPr>
        <p:spPr>
          <a:xfrm>
            <a:off x="8644647" y="3441473"/>
            <a:ext cx="2562264" cy="979501"/>
          </a:xfrm>
          <a:prstGeom prst="rect">
            <a:avLst/>
          </a:prstGeom>
          <a:gradFill flip="none" rotWithShape="1">
            <a:gsLst>
              <a:gs pos="0">
                <a:schemeClr val="accent1">
                  <a:tint val="66000"/>
                  <a:satMod val="160000"/>
                  <a:alpha val="21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cxnSp>
        <p:nvCxnSpPr>
          <p:cNvPr id="59" name="直接连接符 58"/>
          <p:cNvCxnSpPr/>
          <p:nvPr/>
        </p:nvCxnSpPr>
        <p:spPr>
          <a:xfrm flipV="1">
            <a:off x="8666911" y="3433014"/>
            <a:ext cx="2532743" cy="7"/>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60" name="椭圆 59"/>
          <p:cNvSpPr/>
          <p:nvPr/>
        </p:nvSpPr>
        <p:spPr>
          <a:xfrm>
            <a:off x="9915140" y="3549132"/>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 name="椭圆 61"/>
          <p:cNvSpPr/>
          <p:nvPr/>
        </p:nvSpPr>
        <p:spPr>
          <a:xfrm>
            <a:off x="10336052" y="3556392"/>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3" name="椭圆 62"/>
          <p:cNvSpPr/>
          <p:nvPr/>
        </p:nvSpPr>
        <p:spPr>
          <a:xfrm>
            <a:off x="10626936" y="3655603"/>
            <a:ext cx="159657" cy="15240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4" name="椭圆 63"/>
          <p:cNvSpPr/>
          <p:nvPr/>
        </p:nvSpPr>
        <p:spPr>
          <a:xfrm>
            <a:off x="9515998" y="3549134"/>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5" name="椭圆 64"/>
          <p:cNvSpPr/>
          <p:nvPr/>
        </p:nvSpPr>
        <p:spPr>
          <a:xfrm>
            <a:off x="9102346" y="3701534"/>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6" name="自由: 形状 65"/>
          <p:cNvSpPr/>
          <p:nvPr/>
        </p:nvSpPr>
        <p:spPr>
          <a:xfrm rot="21201845">
            <a:off x="8818844" y="2870278"/>
            <a:ext cx="659579" cy="1052285"/>
          </a:xfrm>
          <a:custGeom>
            <a:avLst/>
            <a:gdLst>
              <a:gd name="connsiteX0" fmla="*/ 0 w 659579"/>
              <a:gd name="connsiteY0" fmla="*/ 0 h 1052285"/>
              <a:gd name="connsiteX1" fmla="*/ 174171 w 659579"/>
              <a:gd name="connsiteY1" fmla="*/ 159657 h 1052285"/>
              <a:gd name="connsiteX2" fmla="*/ 101600 w 659579"/>
              <a:gd name="connsiteY2" fmla="*/ 283028 h 1052285"/>
              <a:gd name="connsiteX3" fmla="*/ 261257 w 659579"/>
              <a:gd name="connsiteY3" fmla="*/ 370114 h 1052285"/>
              <a:gd name="connsiteX4" fmla="*/ 181428 w 659579"/>
              <a:gd name="connsiteY4" fmla="*/ 478971 h 1052285"/>
              <a:gd name="connsiteX5" fmla="*/ 362857 w 659579"/>
              <a:gd name="connsiteY5" fmla="*/ 537028 h 1052285"/>
              <a:gd name="connsiteX6" fmla="*/ 290285 w 659579"/>
              <a:gd name="connsiteY6" fmla="*/ 631371 h 1052285"/>
              <a:gd name="connsiteX7" fmla="*/ 457200 w 659579"/>
              <a:gd name="connsiteY7" fmla="*/ 674914 h 1052285"/>
              <a:gd name="connsiteX8" fmla="*/ 370114 w 659579"/>
              <a:gd name="connsiteY8" fmla="*/ 783771 h 1052285"/>
              <a:gd name="connsiteX9" fmla="*/ 566057 w 659579"/>
              <a:gd name="connsiteY9" fmla="*/ 812800 h 1052285"/>
              <a:gd name="connsiteX10" fmla="*/ 442685 w 659579"/>
              <a:gd name="connsiteY10" fmla="*/ 943428 h 1052285"/>
              <a:gd name="connsiteX11" fmla="*/ 653143 w 659579"/>
              <a:gd name="connsiteY11" fmla="*/ 957942 h 1052285"/>
              <a:gd name="connsiteX12" fmla="*/ 609600 w 659579"/>
              <a:gd name="connsiteY12" fmla="*/ 1052285 h 1052285"/>
              <a:gd name="connsiteX13" fmla="*/ 609600 w 659579"/>
              <a:gd name="connsiteY13" fmla="*/ 1052285 h 105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579" h="1052285">
                <a:moveTo>
                  <a:pt x="0" y="0"/>
                </a:moveTo>
                <a:cubicBezTo>
                  <a:pt x="78619" y="56243"/>
                  <a:pt x="157238" y="112486"/>
                  <a:pt x="174171" y="159657"/>
                </a:cubicBezTo>
                <a:cubicBezTo>
                  <a:pt x="191104" y="206828"/>
                  <a:pt x="87086" y="247952"/>
                  <a:pt x="101600" y="283028"/>
                </a:cubicBezTo>
                <a:cubicBezTo>
                  <a:pt x="116114" y="318104"/>
                  <a:pt x="247952" y="337457"/>
                  <a:pt x="261257" y="370114"/>
                </a:cubicBezTo>
                <a:cubicBezTo>
                  <a:pt x="274562" y="402771"/>
                  <a:pt x="164495" y="451152"/>
                  <a:pt x="181428" y="478971"/>
                </a:cubicBezTo>
                <a:cubicBezTo>
                  <a:pt x="198361" y="506790"/>
                  <a:pt x="344714" y="511628"/>
                  <a:pt x="362857" y="537028"/>
                </a:cubicBezTo>
                <a:cubicBezTo>
                  <a:pt x="381000" y="562428"/>
                  <a:pt x="274561" y="608390"/>
                  <a:pt x="290285" y="631371"/>
                </a:cubicBezTo>
                <a:cubicBezTo>
                  <a:pt x="306009" y="654352"/>
                  <a:pt x="443895" y="649514"/>
                  <a:pt x="457200" y="674914"/>
                </a:cubicBezTo>
                <a:cubicBezTo>
                  <a:pt x="470505" y="700314"/>
                  <a:pt x="351971" y="760790"/>
                  <a:pt x="370114" y="783771"/>
                </a:cubicBezTo>
                <a:cubicBezTo>
                  <a:pt x="388257" y="806752"/>
                  <a:pt x="553962" y="786191"/>
                  <a:pt x="566057" y="812800"/>
                </a:cubicBezTo>
                <a:cubicBezTo>
                  <a:pt x="578152" y="839409"/>
                  <a:pt x="428171" y="919238"/>
                  <a:pt x="442685" y="943428"/>
                </a:cubicBezTo>
                <a:cubicBezTo>
                  <a:pt x="457199" y="967618"/>
                  <a:pt x="625324" y="939799"/>
                  <a:pt x="653143" y="957942"/>
                </a:cubicBezTo>
                <a:cubicBezTo>
                  <a:pt x="680962" y="976085"/>
                  <a:pt x="609600" y="1052285"/>
                  <a:pt x="609600" y="1052285"/>
                </a:cubicBezTo>
                <a:lnTo>
                  <a:pt x="609600" y="105228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68" name="文本框 67"/>
              <p:cNvSpPr txBox="1"/>
              <p:nvPr/>
            </p:nvSpPr>
            <p:spPr>
              <a:xfrm>
                <a:off x="8969429" y="2303820"/>
                <a:ext cx="64985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𝛾</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𝐸</m:t>
                      </m:r>
                    </m:oMath>
                  </m:oMathPara>
                </a14:m>
                <a:endParaRPr kumimoji="0" lang="zh-CN" altLang="en-US" sz="2000" b="0" i="0" u="none" strike="noStrike" kern="0" cap="none" spc="0" normalizeH="0" baseline="0" noProof="0" dirty="0">
                  <a:ln>
                    <a:noFill/>
                  </a:ln>
                  <a:solidFill>
                    <a:srgbClr val="FF0000"/>
                  </a:solidFill>
                  <a:effectLst/>
                  <a:uLnTx/>
                  <a:uFillTx/>
                </a:endParaRPr>
              </a:p>
            </p:txBody>
          </p:sp>
        </mc:Choice>
        <mc:Fallback xmlns="">
          <p:sp>
            <p:nvSpPr>
              <p:cNvPr id="68" name="文本框 67"/>
              <p:cNvSpPr txBox="1">
                <a:spLocks noRot="1" noChangeAspect="1" noMove="1" noResize="1" noEditPoints="1" noAdjustHandles="1" noChangeArrowheads="1" noChangeShapeType="1" noTextEdit="1"/>
              </p:cNvSpPr>
              <p:nvPr/>
            </p:nvSpPr>
            <p:spPr>
              <a:xfrm>
                <a:off x="8969429" y="2303820"/>
                <a:ext cx="649858" cy="400110"/>
              </a:xfrm>
              <a:prstGeom prst="rect">
                <a:avLst/>
              </a:prstGeom>
              <a:blipFill>
                <a:blip r:embed="rId14"/>
                <a:stretch>
                  <a:fillRect b="-757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9" name="文本框 68"/>
              <p:cNvSpPr txBox="1"/>
              <p:nvPr/>
            </p:nvSpPr>
            <p:spPr>
              <a:xfrm>
                <a:off x="5928674" y="2975566"/>
                <a:ext cx="57272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2000" b="0" i="1" u="none" strike="noStrike" kern="0" cap="none" spc="0" normalizeH="0" baseline="0" noProof="0" smtClean="0">
                          <a:ln>
                            <a:noFill/>
                          </a:ln>
                          <a:solidFill>
                            <a:srgbClr val="C00000"/>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srgbClr val="C00000"/>
                          </a:solidFill>
                          <a:effectLst/>
                          <a:uLnTx/>
                          <a:uFillTx/>
                          <a:latin typeface="Cambria Math" panose="02040503050406030204" pitchFamily="18" charset="0"/>
                        </a:rPr>
                        <m:t>𝐼</m:t>
                      </m:r>
                      <m:r>
                        <a:rPr kumimoji="0" lang="en-US" altLang="zh-CN" sz="2000" b="0" i="1" u="none" strike="noStrike" kern="0" cap="none" spc="0" normalizeH="0" baseline="0" noProof="0" smtClean="0">
                          <a:ln>
                            <a:noFill/>
                          </a:ln>
                          <a:solidFill>
                            <a:srgbClr val="C00000"/>
                          </a:solidFill>
                          <a:effectLst/>
                          <a:uLnTx/>
                          <a:uFillTx/>
                          <a:latin typeface="Cambria Math" panose="02040503050406030204" pitchFamily="18" charset="0"/>
                        </a:rPr>
                        <m:t>)</m:t>
                      </m:r>
                    </m:oMath>
                  </m:oMathPara>
                </a14:m>
                <a:endParaRPr kumimoji="0" lang="zh-CN" altLang="en-US" sz="2000" b="0" i="0" u="none" strike="noStrike" kern="0" cap="none" spc="0" normalizeH="0" baseline="0" noProof="0" dirty="0">
                  <a:ln>
                    <a:noFill/>
                  </a:ln>
                  <a:solidFill>
                    <a:srgbClr val="C00000"/>
                  </a:solidFill>
                  <a:effectLst/>
                  <a:uLnTx/>
                  <a:uFillTx/>
                </a:endParaRPr>
              </a:p>
            </p:txBody>
          </p:sp>
        </mc:Choice>
        <mc:Fallback xmlns="">
          <p:sp>
            <p:nvSpPr>
              <p:cNvPr id="69" name="文本框 68"/>
              <p:cNvSpPr txBox="1">
                <a:spLocks noRot="1" noChangeAspect="1" noMove="1" noResize="1" noEditPoints="1" noAdjustHandles="1" noChangeArrowheads="1" noChangeShapeType="1" noTextEdit="1"/>
              </p:cNvSpPr>
              <p:nvPr/>
            </p:nvSpPr>
            <p:spPr>
              <a:xfrm>
                <a:off x="5928674" y="2975566"/>
                <a:ext cx="572721" cy="400110"/>
              </a:xfrm>
              <a:prstGeom prst="rect">
                <a:avLst/>
              </a:prstGeom>
              <a:blipFill>
                <a:blip r:embed="rId15"/>
                <a:stretch>
                  <a:fillRect b="-18182"/>
                </a:stretch>
              </a:blipFill>
            </p:spPr>
            <p:txBody>
              <a:bodyPr/>
              <a:lstStyle/>
              <a:p>
                <a:r>
                  <a:rPr lang="zh-CN" altLang="en-US">
                    <a:noFill/>
                  </a:rPr>
                  <a:t> </a:t>
                </a:r>
              </a:p>
            </p:txBody>
          </p:sp>
        </mc:Fallback>
      </mc:AlternateContent>
      <p:sp>
        <p:nvSpPr>
          <p:cNvPr id="71" name="椭圆 70"/>
          <p:cNvSpPr/>
          <p:nvPr/>
        </p:nvSpPr>
        <p:spPr>
          <a:xfrm>
            <a:off x="9474995" y="3896914"/>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2" name="自由: 形状 71"/>
          <p:cNvSpPr/>
          <p:nvPr/>
        </p:nvSpPr>
        <p:spPr>
          <a:xfrm rot="18532027">
            <a:off x="9701735" y="3736509"/>
            <a:ext cx="354747" cy="526727"/>
          </a:xfrm>
          <a:custGeom>
            <a:avLst/>
            <a:gdLst>
              <a:gd name="connsiteX0" fmla="*/ 0 w 659579"/>
              <a:gd name="connsiteY0" fmla="*/ 0 h 1052285"/>
              <a:gd name="connsiteX1" fmla="*/ 174171 w 659579"/>
              <a:gd name="connsiteY1" fmla="*/ 159657 h 1052285"/>
              <a:gd name="connsiteX2" fmla="*/ 101600 w 659579"/>
              <a:gd name="connsiteY2" fmla="*/ 283028 h 1052285"/>
              <a:gd name="connsiteX3" fmla="*/ 261257 w 659579"/>
              <a:gd name="connsiteY3" fmla="*/ 370114 h 1052285"/>
              <a:gd name="connsiteX4" fmla="*/ 181428 w 659579"/>
              <a:gd name="connsiteY4" fmla="*/ 478971 h 1052285"/>
              <a:gd name="connsiteX5" fmla="*/ 362857 w 659579"/>
              <a:gd name="connsiteY5" fmla="*/ 537028 h 1052285"/>
              <a:gd name="connsiteX6" fmla="*/ 290285 w 659579"/>
              <a:gd name="connsiteY6" fmla="*/ 631371 h 1052285"/>
              <a:gd name="connsiteX7" fmla="*/ 457200 w 659579"/>
              <a:gd name="connsiteY7" fmla="*/ 674914 h 1052285"/>
              <a:gd name="connsiteX8" fmla="*/ 370114 w 659579"/>
              <a:gd name="connsiteY8" fmla="*/ 783771 h 1052285"/>
              <a:gd name="connsiteX9" fmla="*/ 566057 w 659579"/>
              <a:gd name="connsiteY9" fmla="*/ 812800 h 1052285"/>
              <a:gd name="connsiteX10" fmla="*/ 442685 w 659579"/>
              <a:gd name="connsiteY10" fmla="*/ 943428 h 1052285"/>
              <a:gd name="connsiteX11" fmla="*/ 653143 w 659579"/>
              <a:gd name="connsiteY11" fmla="*/ 957942 h 1052285"/>
              <a:gd name="connsiteX12" fmla="*/ 609600 w 659579"/>
              <a:gd name="connsiteY12" fmla="*/ 1052285 h 1052285"/>
              <a:gd name="connsiteX13" fmla="*/ 609600 w 659579"/>
              <a:gd name="connsiteY13" fmla="*/ 1052285 h 105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579" h="1052285">
                <a:moveTo>
                  <a:pt x="0" y="0"/>
                </a:moveTo>
                <a:cubicBezTo>
                  <a:pt x="78619" y="56243"/>
                  <a:pt x="157238" y="112486"/>
                  <a:pt x="174171" y="159657"/>
                </a:cubicBezTo>
                <a:cubicBezTo>
                  <a:pt x="191104" y="206828"/>
                  <a:pt x="87086" y="247952"/>
                  <a:pt x="101600" y="283028"/>
                </a:cubicBezTo>
                <a:cubicBezTo>
                  <a:pt x="116114" y="318104"/>
                  <a:pt x="247952" y="337457"/>
                  <a:pt x="261257" y="370114"/>
                </a:cubicBezTo>
                <a:cubicBezTo>
                  <a:pt x="274562" y="402771"/>
                  <a:pt x="164495" y="451152"/>
                  <a:pt x="181428" y="478971"/>
                </a:cubicBezTo>
                <a:cubicBezTo>
                  <a:pt x="198361" y="506790"/>
                  <a:pt x="344714" y="511628"/>
                  <a:pt x="362857" y="537028"/>
                </a:cubicBezTo>
                <a:cubicBezTo>
                  <a:pt x="381000" y="562428"/>
                  <a:pt x="274561" y="608390"/>
                  <a:pt x="290285" y="631371"/>
                </a:cubicBezTo>
                <a:cubicBezTo>
                  <a:pt x="306009" y="654352"/>
                  <a:pt x="443895" y="649514"/>
                  <a:pt x="457200" y="674914"/>
                </a:cubicBezTo>
                <a:cubicBezTo>
                  <a:pt x="470505" y="700314"/>
                  <a:pt x="351971" y="760790"/>
                  <a:pt x="370114" y="783771"/>
                </a:cubicBezTo>
                <a:cubicBezTo>
                  <a:pt x="388257" y="806752"/>
                  <a:pt x="553962" y="786191"/>
                  <a:pt x="566057" y="812800"/>
                </a:cubicBezTo>
                <a:cubicBezTo>
                  <a:pt x="578152" y="839409"/>
                  <a:pt x="428171" y="919238"/>
                  <a:pt x="442685" y="943428"/>
                </a:cubicBezTo>
                <a:cubicBezTo>
                  <a:pt x="457199" y="967618"/>
                  <a:pt x="625324" y="939799"/>
                  <a:pt x="653143" y="957942"/>
                </a:cubicBezTo>
                <a:cubicBezTo>
                  <a:pt x="680962" y="976085"/>
                  <a:pt x="609600" y="1052285"/>
                  <a:pt x="609600" y="1052285"/>
                </a:cubicBezTo>
                <a:lnTo>
                  <a:pt x="609600" y="105228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3" name="椭圆 72"/>
          <p:cNvSpPr/>
          <p:nvPr/>
        </p:nvSpPr>
        <p:spPr>
          <a:xfrm>
            <a:off x="10142387" y="4081456"/>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4" name="椭圆 73"/>
          <p:cNvSpPr/>
          <p:nvPr/>
        </p:nvSpPr>
        <p:spPr>
          <a:xfrm>
            <a:off x="10198254" y="3912483"/>
            <a:ext cx="159657" cy="15240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FF"/>
              </a:solidFill>
              <a:effectLst/>
              <a:uLnTx/>
              <a:uFillTx/>
            </a:endParaRPr>
          </a:p>
        </p:txBody>
      </p:sp>
      <p:cxnSp>
        <p:nvCxnSpPr>
          <p:cNvPr id="75" name="直接箭头连接符 74"/>
          <p:cNvCxnSpPr/>
          <p:nvPr/>
        </p:nvCxnSpPr>
        <p:spPr>
          <a:xfrm flipV="1">
            <a:off x="10201550" y="3780515"/>
            <a:ext cx="397333" cy="254089"/>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6" name="自由: 形状 75"/>
          <p:cNvSpPr/>
          <p:nvPr/>
        </p:nvSpPr>
        <p:spPr>
          <a:xfrm rot="15315995">
            <a:off x="6885499" y="2440868"/>
            <a:ext cx="652067" cy="1071894"/>
          </a:xfrm>
          <a:custGeom>
            <a:avLst/>
            <a:gdLst>
              <a:gd name="connsiteX0" fmla="*/ 0 w 659579"/>
              <a:gd name="connsiteY0" fmla="*/ 0 h 1052285"/>
              <a:gd name="connsiteX1" fmla="*/ 174171 w 659579"/>
              <a:gd name="connsiteY1" fmla="*/ 159657 h 1052285"/>
              <a:gd name="connsiteX2" fmla="*/ 101600 w 659579"/>
              <a:gd name="connsiteY2" fmla="*/ 283028 h 1052285"/>
              <a:gd name="connsiteX3" fmla="*/ 261257 w 659579"/>
              <a:gd name="connsiteY3" fmla="*/ 370114 h 1052285"/>
              <a:gd name="connsiteX4" fmla="*/ 181428 w 659579"/>
              <a:gd name="connsiteY4" fmla="*/ 478971 h 1052285"/>
              <a:gd name="connsiteX5" fmla="*/ 362857 w 659579"/>
              <a:gd name="connsiteY5" fmla="*/ 537028 h 1052285"/>
              <a:gd name="connsiteX6" fmla="*/ 290285 w 659579"/>
              <a:gd name="connsiteY6" fmla="*/ 631371 h 1052285"/>
              <a:gd name="connsiteX7" fmla="*/ 457200 w 659579"/>
              <a:gd name="connsiteY7" fmla="*/ 674914 h 1052285"/>
              <a:gd name="connsiteX8" fmla="*/ 370114 w 659579"/>
              <a:gd name="connsiteY8" fmla="*/ 783771 h 1052285"/>
              <a:gd name="connsiteX9" fmla="*/ 566057 w 659579"/>
              <a:gd name="connsiteY9" fmla="*/ 812800 h 1052285"/>
              <a:gd name="connsiteX10" fmla="*/ 442685 w 659579"/>
              <a:gd name="connsiteY10" fmla="*/ 943428 h 1052285"/>
              <a:gd name="connsiteX11" fmla="*/ 653143 w 659579"/>
              <a:gd name="connsiteY11" fmla="*/ 957942 h 1052285"/>
              <a:gd name="connsiteX12" fmla="*/ 609600 w 659579"/>
              <a:gd name="connsiteY12" fmla="*/ 1052285 h 1052285"/>
              <a:gd name="connsiteX13" fmla="*/ 609600 w 659579"/>
              <a:gd name="connsiteY13" fmla="*/ 1052285 h 105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579" h="1052285">
                <a:moveTo>
                  <a:pt x="0" y="0"/>
                </a:moveTo>
                <a:cubicBezTo>
                  <a:pt x="78619" y="56243"/>
                  <a:pt x="157238" y="112486"/>
                  <a:pt x="174171" y="159657"/>
                </a:cubicBezTo>
                <a:cubicBezTo>
                  <a:pt x="191104" y="206828"/>
                  <a:pt x="87086" y="247952"/>
                  <a:pt x="101600" y="283028"/>
                </a:cubicBezTo>
                <a:cubicBezTo>
                  <a:pt x="116114" y="318104"/>
                  <a:pt x="247952" y="337457"/>
                  <a:pt x="261257" y="370114"/>
                </a:cubicBezTo>
                <a:cubicBezTo>
                  <a:pt x="274562" y="402771"/>
                  <a:pt x="164495" y="451152"/>
                  <a:pt x="181428" y="478971"/>
                </a:cubicBezTo>
                <a:cubicBezTo>
                  <a:pt x="198361" y="506790"/>
                  <a:pt x="344714" y="511628"/>
                  <a:pt x="362857" y="537028"/>
                </a:cubicBezTo>
                <a:cubicBezTo>
                  <a:pt x="381000" y="562428"/>
                  <a:pt x="274561" y="608390"/>
                  <a:pt x="290285" y="631371"/>
                </a:cubicBezTo>
                <a:cubicBezTo>
                  <a:pt x="306009" y="654352"/>
                  <a:pt x="443895" y="649514"/>
                  <a:pt x="457200" y="674914"/>
                </a:cubicBezTo>
                <a:cubicBezTo>
                  <a:pt x="470505" y="700314"/>
                  <a:pt x="351971" y="760790"/>
                  <a:pt x="370114" y="783771"/>
                </a:cubicBezTo>
                <a:cubicBezTo>
                  <a:pt x="388257" y="806752"/>
                  <a:pt x="553962" y="786191"/>
                  <a:pt x="566057" y="812800"/>
                </a:cubicBezTo>
                <a:cubicBezTo>
                  <a:pt x="578152" y="839409"/>
                  <a:pt x="428171" y="919238"/>
                  <a:pt x="442685" y="943428"/>
                </a:cubicBezTo>
                <a:cubicBezTo>
                  <a:pt x="457199" y="967618"/>
                  <a:pt x="625324" y="939799"/>
                  <a:pt x="653143" y="957942"/>
                </a:cubicBezTo>
                <a:cubicBezTo>
                  <a:pt x="680962" y="976085"/>
                  <a:pt x="609600" y="1052285"/>
                  <a:pt x="609600" y="1052285"/>
                </a:cubicBezTo>
                <a:lnTo>
                  <a:pt x="609600" y="105228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cxnSp>
        <p:nvCxnSpPr>
          <p:cNvPr id="77" name="直接箭头连接符 76"/>
          <p:cNvCxnSpPr/>
          <p:nvPr/>
        </p:nvCxnSpPr>
        <p:spPr>
          <a:xfrm flipV="1">
            <a:off x="6192280" y="3536962"/>
            <a:ext cx="460327" cy="6121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椭圆 77"/>
          <p:cNvSpPr/>
          <p:nvPr/>
        </p:nvSpPr>
        <p:spPr>
          <a:xfrm>
            <a:off x="10794826" y="3625334"/>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9" name="自由: 形状 78"/>
          <p:cNvSpPr/>
          <p:nvPr/>
        </p:nvSpPr>
        <p:spPr>
          <a:xfrm rot="10800000">
            <a:off x="10309753" y="2993214"/>
            <a:ext cx="367812" cy="626527"/>
          </a:xfrm>
          <a:custGeom>
            <a:avLst/>
            <a:gdLst>
              <a:gd name="connsiteX0" fmla="*/ 0 w 659579"/>
              <a:gd name="connsiteY0" fmla="*/ 0 h 1052285"/>
              <a:gd name="connsiteX1" fmla="*/ 174171 w 659579"/>
              <a:gd name="connsiteY1" fmla="*/ 159657 h 1052285"/>
              <a:gd name="connsiteX2" fmla="*/ 101600 w 659579"/>
              <a:gd name="connsiteY2" fmla="*/ 283028 h 1052285"/>
              <a:gd name="connsiteX3" fmla="*/ 261257 w 659579"/>
              <a:gd name="connsiteY3" fmla="*/ 370114 h 1052285"/>
              <a:gd name="connsiteX4" fmla="*/ 181428 w 659579"/>
              <a:gd name="connsiteY4" fmla="*/ 478971 h 1052285"/>
              <a:gd name="connsiteX5" fmla="*/ 362857 w 659579"/>
              <a:gd name="connsiteY5" fmla="*/ 537028 h 1052285"/>
              <a:gd name="connsiteX6" fmla="*/ 290285 w 659579"/>
              <a:gd name="connsiteY6" fmla="*/ 631371 h 1052285"/>
              <a:gd name="connsiteX7" fmla="*/ 457200 w 659579"/>
              <a:gd name="connsiteY7" fmla="*/ 674914 h 1052285"/>
              <a:gd name="connsiteX8" fmla="*/ 370114 w 659579"/>
              <a:gd name="connsiteY8" fmla="*/ 783771 h 1052285"/>
              <a:gd name="connsiteX9" fmla="*/ 566057 w 659579"/>
              <a:gd name="connsiteY9" fmla="*/ 812800 h 1052285"/>
              <a:gd name="connsiteX10" fmla="*/ 442685 w 659579"/>
              <a:gd name="connsiteY10" fmla="*/ 943428 h 1052285"/>
              <a:gd name="connsiteX11" fmla="*/ 653143 w 659579"/>
              <a:gd name="connsiteY11" fmla="*/ 957942 h 1052285"/>
              <a:gd name="connsiteX12" fmla="*/ 609600 w 659579"/>
              <a:gd name="connsiteY12" fmla="*/ 1052285 h 1052285"/>
              <a:gd name="connsiteX13" fmla="*/ 609600 w 659579"/>
              <a:gd name="connsiteY13" fmla="*/ 1052285 h 105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579" h="1052285">
                <a:moveTo>
                  <a:pt x="0" y="0"/>
                </a:moveTo>
                <a:cubicBezTo>
                  <a:pt x="78619" y="56243"/>
                  <a:pt x="157238" y="112486"/>
                  <a:pt x="174171" y="159657"/>
                </a:cubicBezTo>
                <a:cubicBezTo>
                  <a:pt x="191104" y="206828"/>
                  <a:pt x="87086" y="247952"/>
                  <a:pt x="101600" y="283028"/>
                </a:cubicBezTo>
                <a:cubicBezTo>
                  <a:pt x="116114" y="318104"/>
                  <a:pt x="247952" y="337457"/>
                  <a:pt x="261257" y="370114"/>
                </a:cubicBezTo>
                <a:cubicBezTo>
                  <a:pt x="274562" y="402771"/>
                  <a:pt x="164495" y="451152"/>
                  <a:pt x="181428" y="478971"/>
                </a:cubicBezTo>
                <a:cubicBezTo>
                  <a:pt x="198361" y="506790"/>
                  <a:pt x="344714" y="511628"/>
                  <a:pt x="362857" y="537028"/>
                </a:cubicBezTo>
                <a:cubicBezTo>
                  <a:pt x="381000" y="562428"/>
                  <a:pt x="274561" y="608390"/>
                  <a:pt x="290285" y="631371"/>
                </a:cubicBezTo>
                <a:cubicBezTo>
                  <a:pt x="306009" y="654352"/>
                  <a:pt x="443895" y="649514"/>
                  <a:pt x="457200" y="674914"/>
                </a:cubicBezTo>
                <a:cubicBezTo>
                  <a:pt x="470505" y="700314"/>
                  <a:pt x="351971" y="760790"/>
                  <a:pt x="370114" y="783771"/>
                </a:cubicBezTo>
                <a:cubicBezTo>
                  <a:pt x="388257" y="806752"/>
                  <a:pt x="553962" y="786191"/>
                  <a:pt x="566057" y="812800"/>
                </a:cubicBezTo>
                <a:cubicBezTo>
                  <a:pt x="578152" y="839409"/>
                  <a:pt x="428171" y="919238"/>
                  <a:pt x="442685" y="943428"/>
                </a:cubicBezTo>
                <a:cubicBezTo>
                  <a:pt x="457199" y="967618"/>
                  <a:pt x="625324" y="939799"/>
                  <a:pt x="653143" y="957942"/>
                </a:cubicBezTo>
                <a:cubicBezTo>
                  <a:pt x="680962" y="976085"/>
                  <a:pt x="609600" y="1052285"/>
                  <a:pt x="609600" y="1052285"/>
                </a:cubicBezTo>
                <a:lnTo>
                  <a:pt x="609600" y="105228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0" name="自由: 形状 79"/>
          <p:cNvSpPr/>
          <p:nvPr/>
        </p:nvSpPr>
        <p:spPr>
          <a:xfrm rot="14239644">
            <a:off x="10815361" y="2970221"/>
            <a:ext cx="367812" cy="626527"/>
          </a:xfrm>
          <a:custGeom>
            <a:avLst/>
            <a:gdLst>
              <a:gd name="connsiteX0" fmla="*/ 0 w 659579"/>
              <a:gd name="connsiteY0" fmla="*/ 0 h 1052285"/>
              <a:gd name="connsiteX1" fmla="*/ 174171 w 659579"/>
              <a:gd name="connsiteY1" fmla="*/ 159657 h 1052285"/>
              <a:gd name="connsiteX2" fmla="*/ 101600 w 659579"/>
              <a:gd name="connsiteY2" fmla="*/ 283028 h 1052285"/>
              <a:gd name="connsiteX3" fmla="*/ 261257 w 659579"/>
              <a:gd name="connsiteY3" fmla="*/ 370114 h 1052285"/>
              <a:gd name="connsiteX4" fmla="*/ 181428 w 659579"/>
              <a:gd name="connsiteY4" fmla="*/ 478971 h 1052285"/>
              <a:gd name="connsiteX5" fmla="*/ 362857 w 659579"/>
              <a:gd name="connsiteY5" fmla="*/ 537028 h 1052285"/>
              <a:gd name="connsiteX6" fmla="*/ 290285 w 659579"/>
              <a:gd name="connsiteY6" fmla="*/ 631371 h 1052285"/>
              <a:gd name="connsiteX7" fmla="*/ 457200 w 659579"/>
              <a:gd name="connsiteY7" fmla="*/ 674914 h 1052285"/>
              <a:gd name="connsiteX8" fmla="*/ 370114 w 659579"/>
              <a:gd name="connsiteY8" fmla="*/ 783771 h 1052285"/>
              <a:gd name="connsiteX9" fmla="*/ 566057 w 659579"/>
              <a:gd name="connsiteY9" fmla="*/ 812800 h 1052285"/>
              <a:gd name="connsiteX10" fmla="*/ 442685 w 659579"/>
              <a:gd name="connsiteY10" fmla="*/ 943428 h 1052285"/>
              <a:gd name="connsiteX11" fmla="*/ 653143 w 659579"/>
              <a:gd name="connsiteY11" fmla="*/ 957942 h 1052285"/>
              <a:gd name="connsiteX12" fmla="*/ 609600 w 659579"/>
              <a:gd name="connsiteY12" fmla="*/ 1052285 h 1052285"/>
              <a:gd name="connsiteX13" fmla="*/ 609600 w 659579"/>
              <a:gd name="connsiteY13" fmla="*/ 1052285 h 105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579" h="1052285">
                <a:moveTo>
                  <a:pt x="0" y="0"/>
                </a:moveTo>
                <a:cubicBezTo>
                  <a:pt x="78619" y="56243"/>
                  <a:pt x="157238" y="112486"/>
                  <a:pt x="174171" y="159657"/>
                </a:cubicBezTo>
                <a:cubicBezTo>
                  <a:pt x="191104" y="206828"/>
                  <a:pt x="87086" y="247952"/>
                  <a:pt x="101600" y="283028"/>
                </a:cubicBezTo>
                <a:cubicBezTo>
                  <a:pt x="116114" y="318104"/>
                  <a:pt x="247952" y="337457"/>
                  <a:pt x="261257" y="370114"/>
                </a:cubicBezTo>
                <a:cubicBezTo>
                  <a:pt x="274562" y="402771"/>
                  <a:pt x="164495" y="451152"/>
                  <a:pt x="181428" y="478971"/>
                </a:cubicBezTo>
                <a:cubicBezTo>
                  <a:pt x="198361" y="506790"/>
                  <a:pt x="344714" y="511628"/>
                  <a:pt x="362857" y="537028"/>
                </a:cubicBezTo>
                <a:cubicBezTo>
                  <a:pt x="381000" y="562428"/>
                  <a:pt x="274561" y="608390"/>
                  <a:pt x="290285" y="631371"/>
                </a:cubicBezTo>
                <a:cubicBezTo>
                  <a:pt x="306009" y="654352"/>
                  <a:pt x="443895" y="649514"/>
                  <a:pt x="457200" y="674914"/>
                </a:cubicBezTo>
                <a:cubicBezTo>
                  <a:pt x="470505" y="700314"/>
                  <a:pt x="351971" y="760790"/>
                  <a:pt x="370114" y="783771"/>
                </a:cubicBezTo>
                <a:cubicBezTo>
                  <a:pt x="388257" y="806752"/>
                  <a:pt x="553962" y="786191"/>
                  <a:pt x="566057" y="812800"/>
                </a:cubicBezTo>
                <a:cubicBezTo>
                  <a:pt x="578152" y="839409"/>
                  <a:pt x="428171" y="919238"/>
                  <a:pt x="442685" y="943428"/>
                </a:cubicBezTo>
                <a:cubicBezTo>
                  <a:pt x="457199" y="967618"/>
                  <a:pt x="625324" y="939799"/>
                  <a:pt x="653143" y="957942"/>
                </a:cubicBezTo>
                <a:cubicBezTo>
                  <a:pt x="680962" y="976085"/>
                  <a:pt x="609600" y="1052285"/>
                  <a:pt x="609600" y="1052285"/>
                </a:cubicBezTo>
                <a:lnTo>
                  <a:pt x="609600" y="105228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81" name="文本框 80"/>
              <p:cNvSpPr txBox="1"/>
              <p:nvPr/>
            </p:nvSpPr>
            <p:spPr>
              <a:xfrm>
                <a:off x="7420220" y="2108942"/>
                <a:ext cx="482824"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ctrlPr>
                        </m:sSupPr>
                        <m:e>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𝛾</m:t>
                          </m:r>
                        </m:e>
                        <m:sup>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m:t>
                          </m:r>
                        </m:sup>
                      </m:sSup>
                    </m:oMath>
                  </m:oMathPara>
                </a14:m>
                <a:endParaRPr kumimoji="0" lang="zh-CN" altLang="en-US" sz="2000" b="0" i="0" u="none" strike="noStrike" kern="0" cap="none" spc="0" normalizeH="0" baseline="0" noProof="0" dirty="0">
                  <a:ln>
                    <a:noFill/>
                  </a:ln>
                  <a:solidFill>
                    <a:srgbClr val="FF0000"/>
                  </a:solidFill>
                  <a:effectLst/>
                  <a:uLnTx/>
                  <a:uFillTx/>
                </a:endParaRPr>
              </a:p>
            </p:txBody>
          </p:sp>
        </mc:Choice>
        <mc:Fallback xmlns="">
          <p:sp>
            <p:nvSpPr>
              <p:cNvPr id="81" name="文本框 80"/>
              <p:cNvSpPr txBox="1">
                <a:spLocks noRot="1" noChangeAspect="1" noMove="1" noResize="1" noEditPoints="1" noAdjustHandles="1" noChangeArrowheads="1" noChangeShapeType="1" noTextEdit="1"/>
              </p:cNvSpPr>
              <p:nvPr/>
            </p:nvSpPr>
            <p:spPr>
              <a:xfrm>
                <a:off x="7420220" y="2108942"/>
                <a:ext cx="482824" cy="400110"/>
              </a:xfrm>
              <a:prstGeom prst="rect">
                <a:avLst/>
              </a:prstGeom>
              <a:blipFill>
                <a:blip r:embed="rId16"/>
                <a:stretch>
                  <a:fillRect b="-757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2" name="文本框 81"/>
              <p:cNvSpPr txBox="1"/>
              <p:nvPr/>
            </p:nvSpPr>
            <p:spPr>
              <a:xfrm>
                <a:off x="10242542" y="2559456"/>
                <a:ext cx="55015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ctrlPr>
                        </m:sSupPr>
                        <m:e>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𝛾</m:t>
                          </m:r>
                        </m:e>
                        <m:sup>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m:t>
                          </m:r>
                        </m:sup>
                      </m:sSup>
                    </m:oMath>
                  </m:oMathPara>
                </a14:m>
                <a:endParaRPr kumimoji="0" lang="zh-CN" altLang="en-US" sz="2000" b="0" i="0" u="none" strike="noStrike" kern="0" cap="none" spc="0" normalizeH="0" baseline="0" noProof="0" dirty="0">
                  <a:ln>
                    <a:noFill/>
                  </a:ln>
                  <a:solidFill>
                    <a:srgbClr val="FF0000"/>
                  </a:solidFill>
                  <a:effectLst/>
                  <a:uLnTx/>
                  <a:uFillTx/>
                </a:endParaRPr>
              </a:p>
            </p:txBody>
          </p:sp>
        </mc:Choice>
        <mc:Fallback xmlns="">
          <p:sp>
            <p:nvSpPr>
              <p:cNvPr id="82" name="文本框 81"/>
              <p:cNvSpPr txBox="1">
                <a:spLocks noRot="1" noChangeAspect="1" noMove="1" noResize="1" noEditPoints="1" noAdjustHandles="1" noChangeArrowheads="1" noChangeShapeType="1" noTextEdit="1"/>
              </p:cNvSpPr>
              <p:nvPr/>
            </p:nvSpPr>
            <p:spPr>
              <a:xfrm>
                <a:off x="10242542" y="2559456"/>
                <a:ext cx="550151" cy="400110"/>
              </a:xfrm>
              <a:prstGeom prst="rect">
                <a:avLst/>
              </a:prstGeom>
              <a:blipFill>
                <a:blip r:embed="rId17"/>
                <a:stretch>
                  <a:fillRect b="-923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3" name="文本框 82"/>
              <p:cNvSpPr txBox="1"/>
              <p:nvPr/>
            </p:nvSpPr>
            <p:spPr>
              <a:xfrm>
                <a:off x="11175227" y="2632794"/>
                <a:ext cx="55015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ctrlPr>
                        </m:sSupPr>
                        <m:e>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𝛾</m:t>
                          </m:r>
                        </m:e>
                        <m:sup>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m:t>
                          </m:r>
                        </m:sup>
                      </m:sSup>
                    </m:oMath>
                  </m:oMathPara>
                </a14:m>
                <a:endParaRPr kumimoji="0" lang="zh-CN" altLang="en-US" sz="2000" b="0" i="0" u="none" strike="noStrike" kern="0" cap="none" spc="0" normalizeH="0" baseline="0" noProof="0" dirty="0">
                  <a:ln>
                    <a:noFill/>
                  </a:ln>
                  <a:solidFill>
                    <a:srgbClr val="FF0000"/>
                  </a:solidFill>
                  <a:effectLst/>
                  <a:uLnTx/>
                  <a:uFillTx/>
                </a:endParaRPr>
              </a:p>
            </p:txBody>
          </p:sp>
        </mc:Choice>
        <mc:Fallback xmlns="">
          <p:sp>
            <p:nvSpPr>
              <p:cNvPr id="83" name="文本框 82"/>
              <p:cNvSpPr txBox="1">
                <a:spLocks noRot="1" noChangeAspect="1" noMove="1" noResize="1" noEditPoints="1" noAdjustHandles="1" noChangeArrowheads="1" noChangeShapeType="1" noTextEdit="1"/>
              </p:cNvSpPr>
              <p:nvPr/>
            </p:nvSpPr>
            <p:spPr>
              <a:xfrm>
                <a:off x="11175227" y="2632794"/>
                <a:ext cx="550151" cy="400110"/>
              </a:xfrm>
              <a:prstGeom prst="rect">
                <a:avLst/>
              </a:prstGeom>
              <a:blipFill>
                <a:blip r:embed="rId18"/>
                <a:stretch>
                  <a:fillRect b="-757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4" name="文本框 83"/>
              <p:cNvSpPr txBox="1"/>
              <p:nvPr/>
            </p:nvSpPr>
            <p:spPr>
              <a:xfrm>
                <a:off x="10796695" y="3905791"/>
                <a:ext cx="52155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0" cap="none" spc="0" normalizeH="0" baseline="0" noProof="0" smtClean="0">
                          <a:ln>
                            <a:noFill/>
                          </a:ln>
                          <a:solidFill>
                            <a:srgbClr val="C00000"/>
                          </a:solidFill>
                          <a:effectLst/>
                          <a:uLnTx/>
                          <a:uFillTx/>
                          <a:latin typeface="Cambria Math" panose="02040503050406030204" pitchFamily="18" charset="0"/>
                        </a:rPr>
                        <m:t>𝑃𝑏</m:t>
                      </m:r>
                    </m:oMath>
                  </m:oMathPara>
                </a14:m>
                <a:endParaRPr kumimoji="0" lang="zh-CN" altLang="en-US" sz="1800" b="0" i="0" u="none" strike="noStrike" kern="0" cap="none" spc="0" normalizeH="0" baseline="0" noProof="0" dirty="0">
                  <a:ln>
                    <a:noFill/>
                  </a:ln>
                  <a:solidFill>
                    <a:srgbClr val="C00000"/>
                  </a:solidFill>
                  <a:effectLst/>
                  <a:uLnTx/>
                  <a:uFillTx/>
                </a:endParaRPr>
              </a:p>
            </p:txBody>
          </p:sp>
        </mc:Choice>
        <mc:Fallback xmlns="">
          <p:sp>
            <p:nvSpPr>
              <p:cNvPr id="84" name="文本框 83"/>
              <p:cNvSpPr txBox="1">
                <a:spLocks noRot="1" noChangeAspect="1" noMove="1" noResize="1" noEditPoints="1" noAdjustHandles="1" noChangeArrowheads="1" noChangeShapeType="1" noTextEdit="1"/>
              </p:cNvSpPr>
              <p:nvPr/>
            </p:nvSpPr>
            <p:spPr>
              <a:xfrm>
                <a:off x="10796695" y="3905791"/>
                <a:ext cx="521553" cy="369332"/>
              </a:xfrm>
              <a:prstGeom prst="rect">
                <a:avLst/>
              </a:prstGeom>
              <a:blipFill>
                <a:blip r:embed="rId1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5" name="文本框 84"/>
              <p:cNvSpPr txBox="1"/>
              <p:nvPr/>
            </p:nvSpPr>
            <p:spPr>
              <a:xfrm>
                <a:off x="6319034" y="3614773"/>
                <a:ext cx="67050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2000" b="0" i="1" u="none" strike="noStrike" kern="0" cap="none" spc="0" normalizeH="0" baseline="0" noProof="0" smtClean="0">
                          <a:ln>
                            <a:noFill/>
                          </a:ln>
                          <a:solidFill>
                            <a:srgbClr val="C00000"/>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srgbClr val="C00000"/>
                          </a:solidFill>
                          <a:effectLst/>
                          <a:uLnTx/>
                          <a:uFillTx/>
                          <a:latin typeface="Cambria Math" panose="02040503050406030204" pitchFamily="18" charset="0"/>
                        </a:rPr>
                        <m:t>𝐼𝐼</m:t>
                      </m:r>
                      <m:r>
                        <a:rPr kumimoji="0" lang="en-US" altLang="zh-CN" sz="2000" b="0" i="1" u="none" strike="noStrike" kern="0" cap="none" spc="0" normalizeH="0" baseline="0" noProof="0" smtClean="0">
                          <a:ln>
                            <a:noFill/>
                          </a:ln>
                          <a:solidFill>
                            <a:srgbClr val="C00000"/>
                          </a:solidFill>
                          <a:effectLst/>
                          <a:uLnTx/>
                          <a:uFillTx/>
                          <a:latin typeface="Cambria Math" panose="02040503050406030204" pitchFamily="18" charset="0"/>
                        </a:rPr>
                        <m:t>)</m:t>
                      </m:r>
                    </m:oMath>
                  </m:oMathPara>
                </a14:m>
                <a:endParaRPr kumimoji="0" lang="zh-CN" altLang="en-US" sz="2000" b="0" i="0" u="none" strike="noStrike" kern="0" cap="none" spc="0" normalizeH="0" baseline="0" noProof="0" dirty="0">
                  <a:ln>
                    <a:noFill/>
                  </a:ln>
                  <a:solidFill>
                    <a:srgbClr val="C00000"/>
                  </a:solidFill>
                  <a:effectLst/>
                  <a:uLnTx/>
                  <a:uFillTx/>
                </a:endParaRPr>
              </a:p>
            </p:txBody>
          </p:sp>
        </mc:Choice>
        <mc:Fallback xmlns="">
          <p:sp>
            <p:nvSpPr>
              <p:cNvPr id="85" name="文本框 84"/>
              <p:cNvSpPr txBox="1">
                <a:spLocks noRot="1" noChangeAspect="1" noMove="1" noResize="1" noEditPoints="1" noAdjustHandles="1" noChangeArrowheads="1" noChangeShapeType="1" noTextEdit="1"/>
              </p:cNvSpPr>
              <p:nvPr/>
            </p:nvSpPr>
            <p:spPr>
              <a:xfrm>
                <a:off x="6319034" y="3614773"/>
                <a:ext cx="670505" cy="400110"/>
              </a:xfrm>
              <a:prstGeom prst="rect">
                <a:avLst/>
              </a:prstGeom>
              <a:blipFill>
                <a:blip r:embed="rId20"/>
                <a:stretch>
                  <a:fillRect b="-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6" name="文本框 85"/>
              <p:cNvSpPr txBox="1"/>
              <p:nvPr/>
            </p:nvSpPr>
            <p:spPr>
              <a:xfrm>
                <a:off x="9424504" y="4104518"/>
                <a:ext cx="67050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2000" b="0" i="1" u="none" strike="noStrike" kern="0" cap="none" spc="0" normalizeH="0" baseline="0" noProof="0" smtClean="0">
                          <a:ln>
                            <a:noFill/>
                          </a:ln>
                          <a:solidFill>
                            <a:srgbClr val="C00000"/>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srgbClr val="C00000"/>
                          </a:solidFill>
                          <a:effectLst/>
                          <a:uLnTx/>
                          <a:uFillTx/>
                          <a:latin typeface="Cambria Math" panose="02040503050406030204" pitchFamily="18" charset="0"/>
                        </a:rPr>
                        <m:t>𝐼𝐼</m:t>
                      </m:r>
                      <m:r>
                        <a:rPr kumimoji="0" lang="en-US" altLang="zh-CN" sz="2000" b="0" i="1" u="none" strike="noStrike" kern="0" cap="none" spc="0" normalizeH="0" baseline="0" noProof="0" smtClean="0">
                          <a:ln>
                            <a:noFill/>
                          </a:ln>
                          <a:solidFill>
                            <a:srgbClr val="C00000"/>
                          </a:solidFill>
                          <a:effectLst/>
                          <a:uLnTx/>
                          <a:uFillTx/>
                          <a:latin typeface="Cambria Math" panose="02040503050406030204" pitchFamily="18" charset="0"/>
                        </a:rPr>
                        <m:t>)</m:t>
                      </m:r>
                    </m:oMath>
                  </m:oMathPara>
                </a14:m>
                <a:endParaRPr kumimoji="0" lang="zh-CN" altLang="en-US" sz="2000" b="0" i="0" u="none" strike="noStrike" kern="0" cap="none" spc="0" normalizeH="0" baseline="0" noProof="0" dirty="0">
                  <a:ln>
                    <a:noFill/>
                  </a:ln>
                  <a:solidFill>
                    <a:srgbClr val="C00000"/>
                  </a:solidFill>
                  <a:effectLst/>
                  <a:uLnTx/>
                  <a:uFillTx/>
                </a:endParaRPr>
              </a:p>
            </p:txBody>
          </p:sp>
        </mc:Choice>
        <mc:Fallback xmlns="">
          <p:sp>
            <p:nvSpPr>
              <p:cNvPr id="86" name="文本框 85"/>
              <p:cNvSpPr txBox="1">
                <a:spLocks noRot="1" noChangeAspect="1" noMove="1" noResize="1" noEditPoints="1" noAdjustHandles="1" noChangeArrowheads="1" noChangeShapeType="1" noTextEdit="1"/>
              </p:cNvSpPr>
              <p:nvPr/>
            </p:nvSpPr>
            <p:spPr>
              <a:xfrm>
                <a:off x="9424504" y="4104518"/>
                <a:ext cx="670505" cy="400110"/>
              </a:xfrm>
              <a:prstGeom prst="rect">
                <a:avLst/>
              </a:prstGeom>
              <a:blipFill>
                <a:blip r:embed="rId21"/>
                <a:stretch>
                  <a:fillRect b="-18182"/>
                </a:stretch>
              </a:blipFill>
            </p:spPr>
            <p:txBody>
              <a:bodyPr/>
              <a:lstStyle/>
              <a:p>
                <a:r>
                  <a:rPr lang="zh-CN" altLang="en-US">
                    <a:noFill/>
                  </a:rPr>
                  <a:t> </a:t>
                </a:r>
              </a:p>
            </p:txBody>
          </p:sp>
        </mc:Fallback>
      </mc:AlternateContent>
      <p:sp>
        <p:nvSpPr>
          <p:cNvPr id="87" name="文本框 86"/>
          <p:cNvSpPr txBox="1"/>
          <p:nvPr/>
        </p:nvSpPr>
        <p:spPr>
          <a:xfrm>
            <a:off x="4872269" y="928187"/>
            <a:ext cx="3353803" cy="907941"/>
          </a:xfrm>
          <a:prstGeom prst="rect">
            <a:avLst/>
          </a:prstGeom>
          <a:solidFill>
            <a:srgbClr val="0000FF"/>
          </a:solidFill>
        </p:spPr>
        <p:txBody>
          <a:bodyPr wrap="non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zh-CN" altLang="en-US" sz="2400" b="1" i="0" u="none" strike="noStrike" kern="0" cap="none" spc="0" normalizeH="0" baseline="0" noProof="0" dirty="0">
                <a:ln>
                  <a:noFill/>
                </a:ln>
                <a:solidFill>
                  <a:srgbClr val="FFFF00"/>
                </a:solidFill>
                <a:effectLst/>
                <a:uLnTx/>
                <a:uFillTx/>
                <a:ea typeface="黑体" panose="02010609060101010101" pitchFamily="49" charset="-122"/>
                <a:sym typeface="Symbol" pitchFamily="18" charset="2"/>
              </a:rPr>
              <a:t>正电子的发现</a:t>
            </a:r>
            <a:endParaRPr kumimoji="0" lang="en-US" altLang="zh-CN" sz="2400" b="1" i="0" u="none" strike="noStrike" kern="0" cap="none" spc="0" normalizeH="0" baseline="0" noProof="0" dirty="0">
              <a:ln>
                <a:noFill/>
              </a:ln>
              <a:solidFill>
                <a:srgbClr val="FFFF00"/>
              </a:solidFill>
              <a:effectLst/>
              <a:uLnTx/>
              <a:uFillTx/>
              <a:ea typeface="黑体" panose="02010609060101010101" pitchFamily="49" charset="-122"/>
              <a:sym typeface="Symbol" pitchFamily="18" charset="2"/>
            </a:endParaRPr>
          </a:p>
          <a:p>
            <a:pPr marL="0" marR="0" lvl="0" indent="0" defTabSz="914400" eaLnBrk="1" fontAlgn="auto" latinLnBrk="0" hangingPunct="1">
              <a:lnSpc>
                <a:spcPct val="100000"/>
              </a:lnSpc>
              <a:spcBef>
                <a:spcPts val="0"/>
              </a:spcBef>
              <a:spcAft>
                <a:spcPts val="600"/>
              </a:spcAft>
              <a:buClrTx/>
              <a:buSzTx/>
              <a:buFontTx/>
              <a:buNone/>
              <a:tabLst/>
              <a:defRPr/>
            </a:pPr>
            <a:r>
              <a:rPr kumimoji="0" lang="en-US" altLang="zh-CN" sz="2400" b="1" i="0" u="none" strike="noStrike" kern="0" cap="none" spc="0" normalizeH="0" baseline="0" noProof="0" dirty="0">
                <a:ln>
                  <a:noFill/>
                </a:ln>
                <a:solidFill>
                  <a:srgbClr val="FFFF00"/>
                </a:solidFill>
                <a:effectLst/>
                <a:uLnTx/>
                <a:uFillTx/>
                <a:ea typeface="黑体" panose="02010609060101010101" pitchFamily="49" charset="-122"/>
                <a:sym typeface="Symbol" pitchFamily="18" charset="2"/>
              </a:rPr>
              <a:t>1929</a:t>
            </a:r>
            <a:r>
              <a:rPr kumimoji="0" lang="zh-CN" altLang="en-US" sz="2400" b="1" i="0" u="none" strike="noStrike" kern="0" cap="none" spc="0" normalizeH="0" baseline="0" noProof="0" dirty="0">
                <a:ln>
                  <a:noFill/>
                </a:ln>
                <a:solidFill>
                  <a:srgbClr val="FFFF00"/>
                </a:solidFill>
                <a:effectLst/>
                <a:uLnTx/>
                <a:uFillTx/>
                <a:ea typeface="黑体" panose="02010609060101010101" pitchFamily="49" charset="-122"/>
                <a:sym typeface="Symbol" pitchFamily="18" charset="2"/>
              </a:rPr>
              <a:t>：</a:t>
            </a:r>
            <a:r>
              <a:rPr kumimoji="0" lang="en-US" altLang="zh-CN" sz="2400" b="1" i="0" u="none" strike="noStrike" kern="0" cap="none" spc="0" normalizeH="0" baseline="0" noProof="0" dirty="0">
                <a:ln>
                  <a:noFill/>
                </a:ln>
                <a:solidFill>
                  <a:srgbClr val="FFFF00"/>
                </a:solidFill>
                <a:effectLst/>
                <a:uLnTx/>
                <a:uFillTx/>
                <a:ea typeface="黑体" panose="02010609060101010101" pitchFamily="49" charset="-122"/>
                <a:sym typeface="Symbol" pitchFamily="18" charset="2"/>
              </a:rPr>
              <a:t>C.-Y. Chao</a:t>
            </a:r>
            <a:r>
              <a:rPr kumimoji="0" lang="zh-CN" altLang="en-US" sz="2400" b="1" i="0" u="none" strike="noStrike" kern="0" cap="none" spc="0" normalizeH="0" baseline="0" noProof="0" dirty="0">
                <a:ln>
                  <a:noFill/>
                </a:ln>
                <a:solidFill>
                  <a:srgbClr val="FFFF00"/>
                </a:solidFill>
                <a:effectLst/>
                <a:uLnTx/>
                <a:uFillTx/>
                <a:ea typeface="黑体" panose="02010609060101010101" pitchFamily="49" charset="-122"/>
                <a:sym typeface="Symbol" pitchFamily="18" charset="2"/>
              </a:rPr>
              <a:t>实验</a:t>
            </a:r>
            <a:endParaRPr kumimoji="0" lang="zh-CN" altLang="en-US" sz="2400" b="0" i="0" u="none" strike="noStrike" kern="0" cap="none" spc="0" normalizeH="0" baseline="0" noProof="0" dirty="0">
              <a:ln>
                <a:noFill/>
              </a:ln>
              <a:solidFill>
                <a:srgbClr val="FFFF00"/>
              </a:solidFill>
              <a:effectLst/>
              <a:uLnTx/>
              <a:uFillTx/>
              <a:ea typeface="黑体" panose="02010609060101010101" pitchFamily="49" charset="-122"/>
            </a:endParaRPr>
          </a:p>
        </p:txBody>
      </p:sp>
      <p:sp>
        <p:nvSpPr>
          <p:cNvPr id="14" name="矩形 13"/>
          <p:cNvSpPr/>
          <p:nvPr/>
        </p:nvSpPr>
        <p:spPr>
          <a:xfrm>
            <a:off x="6949554" y="6120812"/>
            <a:ext cx="4877255"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FF0000"/>
                </a:solidFill>
                <a:effectLst/>
                <a:uLnTx/>
                <a:uFillTx/>
              </a:rPr>
              <a:t>Chao, </a:t>
            </a:r>
            <a:r>
              <a:rPr kumimoji="0" lang="pl-PL" altLang="zh-CN" sz="1800" b="1" i="0" u="none" strike="noStrike" kern="0" cap="none" spc="0" normalizeH="0" baseline="0" noProof="0" dirty="0">
                <a:ln>
                  <a:noFill/>
                </a:ln>
                <a:solidFill>
                  <a:srgbClr val="FF0000"/>
                </a:solidFill>
                <a:effectLst/>
                <a:uLnTx/>
                <a:uFillTx/>
              </a:rPr>
              <a:t>Proc. Nat. Acad. Sci. 16, 431 (1930</a:t>
            </a:r>
            <a:r>
              <a:rPr kumimoji="0" lang="en-US" altLang="zh-CN" sz="1800" b="1" i="0" u="none" strike="noStrike" kern="0" cap="none" spc="0" normalizeH="0" baseline="0" noProof="0" dirty="0">
                <a:ln>
                  <a:noFill/>
                </a:ln>
                <a:solidFill>
                  <a:srgbClr val="FF0000"/>
                </a:solidFill>
                <a:effectLst/>
                <a:uLnTx/>
                <a:uFillTx/>
              </a:rPr>
              <a:t>); C.Y. Chao, Phys. Rev. 36, 1519 (1930)</a:t>
            </a:r>
            <a:endParaRPr kumimoji="0" lang="zh-CN" alt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09428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62" grpId="0" animBg="1"/>
      <p:bldP spid="63" grpId="0" animBg="1"/>
      <p:bldP spid="64" grpId="0" animBg="1"/>
      <p:bldP spid="65" grpId="0" animBg="1"/>
      <p:bldP spid="66" grpId="0" animBg="1"/>
      <p:bldP spid="68" grpId="0"/>
      <p:bldP spid="71" grpId="0" animBg="1"/>
      <p:bldP spid="72" grpId="0" animBg="1"/>
      <p:bldP spid="73" grpId="0" animBg="1"/>
      <p:bldP spid="74" grpId="0" animBg="1"/>
      <p:bldP spid="78" grpId="0" animBg="1"/>
      <p:bldP spid="79" grpId="0" animBg="1"/>
      <p:bldP spid="80" grpId="0" animBg="1"/>
      <p:bldP spid="82" grpId="0"/>
      <p:bldP spid="83" grpId="0"/>
      <p:bldP spid="84" grpId="0"/>
      <p:bldP spid="86" grpId="0"/>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p:cNvSpPr txBox="1">
            <a:spLocks noChangeArrowheads="1"/>
          </p:cNvSpPr>
          <p:nvPr/>
        </p:nvSpPr>
        <p:spPr bwMode="auto">
          <a:xfrm>
            <a:off x="2351089" y="404814"/>
            <a:ext cx="7475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000" b="1">
                <a:solidFill>
                  <a:srgbClr val="0000FF"/>
                </a:solidFill>
              </a:rPr>
              <a:t>The spin-independent potential for quark-quark interactions </a:t>
            </a:r>
          </a:p>
        </p:txBody>
      </p:sp>
      <p:pic>
        <p:nvPicPr>
          <p:cNvPr id="204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539" y="989013"/>
            <a:ext cx="7908925" cy="553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60</a:t>
            </a:fld>
            <a:endParaRPr lang="en-US" altLang="zh-CN">
              <a:solidFill>
                <a:srgbClr val="000000"/>
              </a:solidFill>
            </a:endParaRPr>
          </a:p>
        </p:txBody>
      </p:sp>
    </p:spTree>
    <p:extLst>
      <p:ext uri="{BB962C8B-B14F-4D97-AF65-F5344CB8AC3E}">
        <p14:creationId xmlns:p14="http://schemas.microsoft.com/office/powerpoint/2010/main" val="7788797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09" name="Oval 33"/>
          <p:cNvSpPr>
            <a:spLocks noChangeArrowheads="1"/>
          </p:cNvSpPr>
          <p:nvPr/>
        </p:nvSpPr>
        <p:spPr bwMode="auto">
          <a:xfrm>
            <a:off x="7535863" y="476250"/>
            <a:ext cx="2520950" cy="2520950"/>
          </a:xfrm>
          <a:prstGeom prst="ellipse">
            <a:avLst/>
          </a:prstGeom>
          <a:gradFill rotWithShape="1">
            <a:gsLst>
              <a:gs pos="0">
                <a:schemeClr val="accent1">
                  <a:gamma/>
                  <a:shade val="46275"/>
                  <a:invGamma/>
                </a:schemeClr>
              </a:gs>
              <a:gs pos="100000">
                <a:schemeClr val="accent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24578" name="Text Box 2"/>
          <p:cNvSpPr txBox="1">
            <a:spLocks noChangeArrowheads="1"/>
          </p:cNvSpPr>
          <p:nvPr/>
        </p:nvSpPr>
        <p:spPr bwMode="auto">
          <a:xfrm>
            <a:off x="1601788" y="248444"/>
            <a:ext cx="6529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sz="2000" b="1">
                <a:solidFill>
                  <a:srgbClr val="0033CC"/>
                </a:solidFill>
              </a:rPr>
              <a:t>Spatial wavefunction in a spin-independent potential</a:t>
            </a:r>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367" y="1052514"/>
            <a:ext cx="2005013"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3577" y="1700212"/>
            <a:ext cx="5294761" cy="217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Oval 5"/>
          <p:cNvSpPr>
            <a:spLocks noChangeArrowheads="1"/>
          </p:cNvSpPr>
          <p:nvPr/>
        </p:nvSpPr>
        <p:spPr bwMode="auto">
          <a:xfrm>
            <a:off x="7637464" y="1550988"/>
            <a:ext cx="287337" cy="2857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24582" name="Oval 6"/>
          <p:cNvSpPr>
            <a:spLocks noChangeArrowheads="1"/>
          </p:cNvSpPr>
          <p:nvPr/>
        </p:nvSpPr>
        <p:spPr bwMode="auto">
          <a:xfrm>
            <a:off x="9005889" y="903288"/>
            <a:ext cx="287337" cy="28575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24583" name="Oval 7"/>
          <p:cNvSpPr>
            <a:spLocks noChangeArrowheads="1"/>
          </p:cNvSpPr>
          <p:nvPr/>
        </p:nvSpPr>
        <p:spPr bwMode="auto">
          <a:xfrm>
            <a:off x="9583739" y="1912938"/>
            <a:ext cx="287337" cy="28575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24584" name="Line 8"/>
          <p:cNvSpPr>
            <a:spLocks noChangeShapeType="1"/>
          </p:cNvSpPr>
          <p:nvPr/>
        </p:nvSpPr>
        <p:spPr bwMode="auto">
          <a:xfrm flipH="1" flipV="1">
            <a:off x="7781925" y="1695451"/>
            <a:ext cx="1944688" cy="360363"/>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24585" name="Line 9"/>
          <p:cNvSpPr>
            <a:spLocks noChangeShapeType="1"/>
          </p:cNvSpPr>
          <p:nvPr/>
        </p:nvSpPr>
        <p:spPr bwMode="auto">
          <a:xfrm flipH="1">
            <a:off x="8789988" y="1047750"/>
            <a:ext cx="360362" cy="8636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24586" name="Line 10"/>
          <p:cNvSpPr>
            <a:spLocks noChangeShapeType="1"/>
          </p:cNvSpPr>
          <p:nvPr/>
        </p:nvSpPr>
        <p:spPr bwMode="auto">
          <a:xfrm>
            <a:off x="9150350" y="1047751"/>
            <a:ext cx="287338" cy="2303463"/>
          </a:xfrm>
          <a:prstGeom prst="line">
            <a:avLst/>
          </a:prstGeom>
          <a:noFill/>
          <a:ln w="9525">
            <a:solidFill>
              <a:schemeClr val="tx1"/>
            </a:solidFill>
            <a:prstDash val="lg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24587" name="Line 11"/>
          <p:cNvSpPr>
            <a:spLocks noChangeShapeType="1"/>
          </p:cNvSpPr>
          <p:nvPr/>
        </p:nvSpPr>
        <p:spPr bwMode="auto">
          <a:xfrm flipH="1" flipV="1">
            <a:off x="7781926" y="1695451"/>
            <a:ext cx="1655763" cy="1655763"/>
          </a:xfrm>
          <a:prstGeom prst="line">
            <a:avLst/>
          </a:prstGeom>
          <a:noFill/>
          <a:ln w="9525">
            <a:solidFill>
              <a:schemeClr val="tx1"/>
            </a:solidFill>
            <a:prstDash val="lg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24588" name="Line 12"/>
          <p:cNvSpPr>
            <a:spLocks noChangeShapeType="1"/>
          </p:cNvSpPr>
          <p:nvPr/>
        </p:nvSpPr>
        <p:spPr bwMode="auto">
          <a:xfrm flipH="1">
            <a:off x="9437689" y="2055813"/>
            <a:ext cx="288925" cy="1295400"/>
          </a:xfrm>
          <a:prstGeom prst="line">
            <a:avLst/>
          </a:prstGeom>
          <a:noFill/>
          <a:ln w="9525">
            <a:solidFill>
              <a:schemeClr val="tx1"/>
            </a:solidFill>
            <a:prstDash val="lg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24589" name="Line 13"/>
          <p:cNvSpPr>
            <a:spLocks noChangeShapeType="1"/>
          </p:cNvSpPr>
          <p:nvPr/>
        </p:nvSpPr>
        <p:spPr bwMode="auto">
          <a:xfrm flipH="1" flipV="1">
            <a:off x="8789988" y="1911351"/>
            <a:ext cx="647700" cy="1439863"/>
          </a:xfrm>
          <a:prstGeom prst="line">
            <a:avLst/>
          </a:prstGeom>
          <a:noFill/>
          <a:ln w="19050">
            <a:solidFill>
              <a:srgbClr val="3333FF"/>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24590" name="Text Box 14"/>
          <p:cNvSpPr txBox="1">
            <a:spLocks noChangeArrowheads="1"/>
          </p:cNvSpPr>
          <p:nvPr/>
        </p:nvSpPr>
        <p:spPr bwMode="auto">
          <a:xfrm>
            <a:off x="7278689" y="1211263"/>
            <a:ext cx="45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a:solidFill>
                  <a:srgbClr val="3333FF"/>
                </a:solidFill>
              </a:rPr>
              <a:t>m</a:t>
            </a:r>
            <a:r>
              <a:rPr lang="en-GB" altLang="zh-CN" baseline="-25000">
                <a:solidFill>
                  <a:srgbClr val="3333FF"/>
                </a:solidFill>
              </a:rPr>
              <a:t>1</a:t>
            </a:r>
          </a:p>
        </p:txBody>
      </p:sp>
      <p:sp>
        <p:nvSpPr>
          <p:cNvPr id="24591" name="Text Box 15"/>
          <p:cNvSpPr txBox="1">
            <a:spLocks noChangeArrowheads="1"/>
          </p:cNvSpPr>
          <p:nvPr/>
        </p:nvSpPr>
        <p:spPr bwMode="auto">
          <a:xfrm>
            <a:off x="9844089" y="1689101"/>
            <a:ext cx="458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a:solidFill>
                  <a:srgbClr val="3333FF"/>
                </a:solidFill>
              </a:rPr>
              <a:t>m</a:t>
            </a:r>
            <a:r>
              <a:rPr lang="en-GB" altLang="zh-CN" baseline="-25000">
                <a:solidFill>
                  <a:srgbClr val="3333FF"/>
                </a:solidFill>
              </a:rPr>
              <a:t>2</a:t>
            </a:r>
          </a:p>
        </p:txBody>
      </p:sp>
      <p:sp>
        <p:nvSpPr>
          <p:cNvPr id="24592" name="Text Box 16"/>
          <p:cNvSpPr txBox="1">
            <a:spLocks noChangeArrowheads="1"/>
          </p:cNvSpPr>
          <p:nvPr/>
        </p:nvSpPr>
        <p:spPr bwMode="auto">
          <a:xfrm>
            <a:off x="9221789" y="614363"/>
            <a:ext cx="45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a:solidFill>
                  <a:srgbClr val="3333FF"/>
                </a:solidFill>
              </a:rPr>
              <a:t>m</a:t>
            </a:r>
            <a:r>
              <a:rPr lang="en-GB" altLang="zh-CN" baseline="-25000">
                <a:solidFill>
                  <a:srgbClr val="3333FF"/>
                </a:solidFill>
              </a:rPr>
              <a:t>3</a:t>
            </a:r>
          </a:p>
        </p:txBody>
      </p:sp>
      <p:sp>
        <p:nvSpPr>
          <p:cNvPr id="24593" name="Text Box 17"/>
          <p:cNvSpPr txBox="1">
            <a:spLocks noChangeArrowheads="1"/>
          </p:cNvSpPr>
          <p:nvPr/>
        </p:nvSpPr>
        <p:spPr bwMode="auto">
          <a:xfrm>
            <a:off x="8158164" y="2263776"/>
            <a:ext cx="3444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a:solidFill>
                  <a:srgbClr val="000000"/>
                </a:solidFill>
              </a:rPr>
              <a:t>r</a:t>
            </a:r>
            <a:r>
              <a:rPr lang="en-GB" altLang="zh-CN" baseline="-25000">
                <a:solidFill>
                  <a:srgbClr val="000000"/>
                </a:solidFill>
              </a:rPr>
              <a:t>1</a:t>
            </a:r>
          </a:p>
        </p:txBody>
      </p:sp>
      <p:sp>
        <p:nvSpPr>
          <p:cNvPr id="24594" name="Text Box 18"/>
          <p:cNvSpPr txBox="1">
            <a:spLocks noChangeArrowheads="1"/>
          </p:cNvSpPr>
          <p:nvPr/>
        </p:nvSpPr>
        <p:spPr bwMode="auto">
          <a:xfrm>
            <a:off x="9598025" y="2408238"/>
            <a:ext cx="344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a:solidFill>
                  <a:srgbClr val="000000"/>
                </a:solidFill>
              </a:rPr>
              <a:t>r</a:t>
            </a:r>
            <a:r>
              <a:rPr lang="en-GB" altLang="zh-CN" baseline="-25000">
                <a:solidFill>
                  <a:srgbClr val="000000"/>
                </a:solidFill>
              </a:rPr>
              <a:t>2</a:t>
            </a:r>
          </a:p>
        </p:txBody>
      </p:sp>
      <p:sp>
        <p:nvSpPr>
          <p:cNvPr id="24595" name="Text Box 19"/>
          <p:cNvSpPr txBox="1">
            <a:spLocks noChangeArrowheads="1"/>
          </p:cNvSpPr>
          <p:nvPr/>
        </p:nvSpPr>
        <p:spPr bwMode="auto">
          <a:xfrm>
            <a:off x="9221789" y="1550988"/>
            <a:ext cx="344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a:solidFill>
                  <a:srgbClr val="000000"/>
                </a:solidFill>
              </a:rPr>
              <a:t>r</a:t>
            </a:r>
            <a:r>
              <a:rPr lang="en-GB" altLang="zh-CN" baseline="-25000">
                <a:solidFill>
                  <a:srgbClr val="000000"/>
                </a:solidFill>
              </a:rPr>
              <a:t>3</a:t>
            </a:r>
          </a:p>
        </p:txBody>
      </p:sp>
      <p:sp>
        <p:nvSpPr>
          <p:cNvPr id="24596" name="Text Box 20"/>
          <p:cNvSpPr txBox="1">
            <a:spLocks noChangeArrowheads="1"/>
          </p:cNvSpPr>
          <p:nvPr/>
        </p:nvSpPr>
        <p:spPr bwMode="auto">
          <a:xfrm>
            <a:off x="8266114" y="1838326"/>
            <a:ext cx="561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zh-CN" altLang="en-GB">
                <a:solidFill>
                  <a:srgbClr val="FF0000"/>
                </a:solidFill>
                <a:sym typeface="Symbol" pitchFamily="18" charset="2"/>
              </a:rPr>
              <a:t></a:t>
            </a:r>
            <a:r>
              <a:rPr lang="en-GB" altLang="zh-CN">
                <a:solidFill>
                  <a:srgbClr val="FF0000"/>
                </a:solidFill>
                <a:sym typeface="Symbol" pitchFamily="18" charset="2"/>
              </a:rPr>
              <a:t>2</a:t>
            </a:r>
          </a:p>
        </p:txBody>
      </p:sp>
      <p:sp>
        <p:nvSpPr>
          <p:cNvPr id="24597" name="Text Box 21"/>
          <p:cNvSpPr txBox="1">
            <a:spLocks noChangeArrowheads="1"/>
          </p:cNvSpPr>
          <p:nvPr/>
        </p:nvSpPr>
        <p:spPr bwMode="auto">
          <a:xfrm>
            <a:off x="8286751" y="1184276"/>
            <a:ext cx="752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zh-CN" altLang="en-GB">
                <a:solidFill>
                  <a:srgbClr val="FF0000"/>
                </a:solidFill>
                <a:sym typeface="Symbol" pitchFamily="18" charset="2"/>
              </a:rPr>
              <a:t></a:t>
            </a:r>
            <a:r>
              <a:rPr lang="en-GB" altLang="zh-CN">
                <a:solidFill>
                  <a:srgbClr val="FF0000"/>
                </a:solidFill>
                <a:sym typeface="Symbol" pitchFamily="18" charset="2"/>
              </a:rPr>
              <a:t>6/2</a:t>
            </a:r>
          </a:p>
        </p:txBody>
      </p:sp>
      <p:sp>
        <p:nvSpPr>
          <p:cNvPr id="24598" name="Text Box 22"/>
          <p:cNvSpPr txBox="1">
            <a:spLocks noChangeArrowheads="1"/>
          </p:cNvSpPr>
          <p:nvPr/>
        </p:nvSpPr>
        <p:spPr bwMode="auto">
          <a:xfrm>
            <a:off x="7967663" y="3500438"/>
            <a:ext cx="213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b="1">
                <a:solidFill>
                  <a:srgbClr val="3333FF"/>
                </a:solidFill>
              </a:rPr>
              <a:t>Jacobi coordinate</a:t>
            </a:r>
          </a:p>
        </p:txBody>
      </p:sp>
      <p:sp>
        <p:nvSpPr>
          <p:cNvPr id="24603" name="Text Box 27"/>
          <p:cNvSpPr txBox="1">
            <a:spLocks noChangeArrowheads="1"/>
          </p:cNvSpPr>
          <p:nvPr/>
        </p:nvSpPr>
        <p:spPr bwMode="auto">
          <a:xfrm>
            <a:off x="1631504" y="1052513"/>
            <a:ext cx="149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b="1" dirty="0">
                <a:solidFill>
                  <a:srgbClr val="0000FF"/>
                </a:solidFill>
              </a:rPr>
              <a:t>Hamiltonian</a:t>
            </a:r>
          </a:p>
        </p:txBody>
      </p:sp>
      <p:sp>
        <p:nvSpPr>
          <p:cNvPr id="24606" name="Text Box 30"/>
          <p:cNvSpPr txBox="1">
            <a:spLocks noChangeArrowheads="1"/>
          </p:cNvSpPr>
          <p:nvPr/>
        </p:nvSpPr>
        <p:spPr bwMode="auto">
          <a:xfrm>
            <a:off x="2063750" y="6329363"/>
            <a:ext cx="796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dirty="0" err="1">
                <a:solidFill>
                  <a:srgbClr val="000000"/>
                </a:solidFill>
              </a:rPr>
              <a:t>Isgur</a:t>
            </a:r>
            <a:r>
              <a:rPr lang="en-GB" altLang="zh-CN" dirty="0">
                <a:solidFill>
                  <a:srgbClr val="000000"/>
                </a:solidFill>
              </a:rPr>
              <a:t>, and Karl, PLB109, 72(1977); PRD18, 4187(1978); PRD19, 2653(1979)</a:t>
            </a:r>
          </a:p>
        </p:txBody>
      </p:sp>
      <p:pic>
        <p:nvPicPr>
          <p:cNvPr id="24607"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5026" y="4906792"/>
            <a:ext cx="4203010" cy="87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4608" name="Text Box 32"/>
              <p:cNvSpPr txBox="1">
                <a:spLocks noChangeArrowheads="1"/>
              </p:cNvSpPr>
              <p:nvPr/>
            </p:nvSpPr>
            <p:spPr bwMode="auto">
              <a:xfrm>
                <a:off x="1631504" y="4005263"/>
                <a:ext cx="8857109" cy="6939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zh-CN" b="1" dirty="0">
                    <a:solidFill>
                      <a:srgbClr val="0000FF"/>
                    </a:solidFill>
                  </a:rPr>
                  <a:t>With an equal mass for </a:t>
                </a:r>
                <a14:m>
                  <m:oMath xmlns:m="http://schemas.openxmlformats.org/officeDocument/2006/math">
                    <m:r>
                      <a:rPr lang="en-US" altLang="zh-CN" b="1" i="1" dirty="0" smtClean="0">
                        <a:solidFill>
                          <a:srgbClr val="0000FF"/>
                        </a:solidFill>
                        <a:latin typeface="Cambria Math" panose="02040503050406030204" pitchFamily="18" charset="0"/>
                      </a:rPr>
                      <m:t>𝒖</m:t>
                    </m:r>
                  </m:oMath>
                </a14:m>
                <a:r>
                  <a:rPr lang="en-US" altLang="zh-CN" b="1" dirty="0">
                    <a:solidFill>
                      <a:srgbClr val="0000FF"/>
                    </a:solidFill>
                  </a:rPr>
                  <a:t>, </a:t>
                </a:r>
                <a14:m>
                  <m:oMath xmlns:m="http://schemas.openxmlformats.org/officeDocument/2006/math">
                    <m:r>
                      <a:rPr lang="en-US" altLang="zh-CN" b="1" i="1" dirty="0" smtClean="0">
                        <a:solidFill>
                          <a:srgbClr val="0000FF"/>
                        </a:solidFill>
                        <a:latin typeface="Cambria Math" panose="02040503050406030204" pitchFamily="18" charset="0"/>
                      </a:rPr>
                      <m:t>𝒅</m:t>
                    </m:r>
                  </m:oMath>
                </a14:m>
                <a:r>
                  <a:rPr lang="en-US" altLang="zh-CN" b="1" dirty="0">
                    <a:solidFill>
                      <a:srgbClr val="0000FF"/>
                    </a:solidFill>
                  </a:rPr>
                  <a:t>, and </a:t>
                </a:r>
                <a14:m>
                  <m:oMath xmlns:m="http://schemas.openxmlformats.org/officeDocument/2006/math">
                    <m:r>
                      <a:rPr lang="en-US" altLang="zh-CN" b="1" i="1" dirty="0" smtClean="0">
                        <a:solidFill>
                          <a:srgbClr val="0000FF"/>
                        </a:solidFill>
                        <a:latin typeface="Cambria Math" panose="02040503050406030204" pitchFamily="18" charset="0"/>
                      </a:rPr>
                      <m:t>𝒔</m:t>
                    </m:r>
                  </m:oMath>
                </a14:m>
                <a:r>
                  <a:rPr lang="en-US" altLang="zh-CN" b="1" dirty="0">
                    <a:solidFill>
                      <a:srgbClr val="0000FF"/>
                    </a:solidFill>
                  </a:rPr>
                  <a:t> quark, and </a:t>
                </a:r>
                <a14:m>
                  <m:oMath xmlns:m="http://schemas.openxmlformats.org/officeDocument/2006/math">
                    <m:r>
                      <a:rPr lang="en-US" altLang="zh-CN" b="1" i="1" smtClean="0">
                        <a:solidFill>
                          <a:srgbClr val="0000FF"/>
                        </a:solidFill>
                        <a:latin typeface="Cambria Math" panose="02040503050406030204" pitchFamily="18" charset="0"/>
                      </a:rPr>
                      <m:t>𝒌</m:t>
                    </m:r>
                    <m:r>
                      <a:rPr lang="en-US" altLang="zh-CN" b="1" i="1" smtClean="0">
                        <a:solidFill>
                          <a:srgbClr val="0000FF"/>
                        </a:solidFill>
                        <a:latin typeface="Cambria Math" panose="02040503050406030204" pitchFamily="18" charset="0"/>
                      </a:rPr>
                      <m:t>=</m:t>
                    </m:r>
                    <m:sSub>
                      <m:sSubPr>
                        <m:ctrlPr>
                          <a:rPr lang="en-US" altLang="zh-CN" b="1" i="1" smtClean="0">
                            <a:solidFill>
                              <a:srgbClr val="0000FF"/>
                            </a:solidFill>
                            <a:latin typeface="Cambria Math" panose="02040503050406030204" pitchFamily="18" charset="0"/>
                          </a:rPr>
                        </m:ctrlPr>
                      </m:sSubPr>
                      <m:e>
                        <m:r>
                          <a:rPr lang="en-US" altLang="zh-CN" b="1" i="1" smtClean="0">
                            <a:solidFill>
                              <a:srgbClr val="0000FF"/>
                            </a:solidFill>
                            <a:latin typeface="Cambria Math" panose="02040503050406030204" pitchFamily="18" charset="0"/>
                          </a:rPr>
                          <m:t>𝒎</m:t>
                        </m:r>
                      </m:e>
                      <m:sub>
                        <m:r>
                          <a:rPr lang="en-US" altLang="zh-CN" b="1" i="1" smtClean="0">
                            <a:solidFill>
                              <a:srgbClr val="0000FF"/>
                            </a:solidFill>
                            <a:latin typeface="Cambria Math" panose="02040503050406030204" pitchFamily="18" charset="0"/>
                          </a:rPr>
                          <m:t>𝒒</m:t>
                        </m:r>
                      </m:sub>
                    </m:sSub>
                    <m:sSubSup>
                      <m:sSubSupPr>
                        <m:ctrlPr>
                          <a:rPr lang="en-US" altLang="zh-CN" b="1" i="1" smtClean="0">
                            <a:solidFill>
                              <a:srgbClr val="0000FF"/>
                            </a:solidFill>
                            <a:latin typeface="Cambria Math" panose="02040503050406030204" pitchFamily="18" charset="0"/>
                          </a:rPr>
                        </m:ctrlPr>
                      </m:sSubSupPr>
                      <m:e>
                        <m:r>
                          <a:rPr lang="en-US" altLang="zh-CN" b="1" i="1" smtClean="0">
                            <a:solidFill>
                              <a:srgbClr val="0000FF"/>
                            </a:solidFill>
                            <a:latin typeface="Cambria Math" panose="02040503050406030204" pitchFamily="18" charset="0"/>
                          </a:rPr>
                          <m:t>𝝎</m:t>
                        </m:r>
                      </m:e>
                      <m:sub>
                        <m:r>
                          <a:rPr lang="en-US" altLang="zh-CN" b="1" i="1" smtClean="0">
                            <a:solidFill>
                              <a:srgbClr val="0000FF"/>
                            </a:solidFill>
                            <a:latin typeface="Cambria Math" panose="02040503050406030204" pitchFamily="18" charset="0"/>
                          </a:rPr>
                          <m:t>𝒉</m:t>
                        </m:r>
                      </m:sub>
                      <m:sup>
                        <m:r>
                          <a:rPr lang="en-US" altLang="zh-CN" b="1" i="1" smtClean="0">
                            <a:solidFill>
                              <a:srgbClr val="0000FF"/>
                            </a:solidFill>
                            <a:latin typeface="Cambria Math" panose="02040503050406030204" pitchFamily="18" charset="0"/>
                          </a:rPr>
                          <m:t>𝟐</m:t>
                        </m:r>
                      </m:sup>
                    </m:sSubSup>
                    <m:r>
                      <a:rPr lang="en-US" altLang="zh-CN" b="1" i="1" smtClean="0">
                        <a:solidFill>
                          <a:srgbClr val="0000FF"/>
                        </a:solidFill>
                        <a:latin typeface="Cambria Math" panose="02040503050406030204" pitchFamily="18" charset="0"/>
                      </a:rPr>
                      <m:t>/</m:t>
                    </m:r>
                    <m:r>
                      <a:rPr lang="en-US" altLang="zh-CN" b="1" i="1" smtClean="0">
                        <a:solidFill>
                          <a:srgbClr val="0000FF"/>
                        </a:solidFill>
                        <a:latin typeface="Cambria Math" panose="02040503050406030204" pitchFamily="18" charset="0"/>
                      </a:rPr>
                      <m:t>𝟑</m:t>
                    </m:r>
                  </m:oMath>
                </a14:m>
                <a:r>
                  <a:rPr lang="en-US" altLang="zh-CN" b="1" dirty="0">
                    <a:solidFill>
                      <a:srgbClr val="0000FF"/>
                    </a:solidFill>
                    <a:sym typeface="Symbol" pitchFamily="18" charset="2"/>
                  </a:rPr>
                  <a:t>, the Hamiltonian can be expressed as</a:t>
                </a:r>
              </a:p>
            </p:txBody>
          </p:sp>
        </mc:Choice>
        <mc:Fallback xmlns="">
          <p:sp>
            <p:nvSpPr>
              <p:cNvPr id="24608" name="Text Box 32"/>
              <p:cNvSpPr txBox="1">
                <a:spLocks noRot="1" noChangeAspect="1" noMove="1" noResize="1" noEditPoints="1" noAdjustHandles="1" noChangeArrowheads="1" noChangeShapeType="1" noTextEdit="1"/>
              </p:cNvSpPr>
              <p:nvPr/>
            </p:nvSpPr>
            <p:spPr bwMode="auto">
              <a:xfrm>
                <a:off x="1631504" y="4005263"/>
                <a:ext cx="8857109" cy="693908"/>
              </a:xfrm>
              <a:prstGeom prst="rect">
                <a:avLst/>
              </a:prstGeom>
              <a:blipFill>
                <a:blip r:embed="rId5"/>
                <a:stretch>
                  <a:fillRect l="-619" t="-1754" r="-275" b="-1315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61</a:t>
            </a:fld>
            <a:endParaRPr lang="en-US" altLang="zh-CN">
              <a:solidFill>
                <a:srgbClr val="000000"/>
              </a:solidFill>
            </a:endParaRPr>
          </a:p>
        </p:txBody>
      </p:sp>
    </p:spTree>
    <p:extLst>
      <p:ext uri="{BB962C8B-B14F-4D97-AF65-F5344CB8AC3E}">
        <p14:creationId xmlns:p14="http://schemas.microsoft.com/office/powerpoint/2010/main" val="30217126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22" name="Text Box 22"/>
          <p:cNvSpPr txBox="1">
            <a:spLocks noChangeArrowheads="1"/>
          </p:cNvSpPr>
          <p:nvPr/>
        </p:nvSpPr>
        <p:spPr bwMode="auto">
          <a:xfrm>
            <a:off x="2208213" y="981076"/>
            <a:ext cx="213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b="1">
                <a:solidFill>
                  <a:srgbClr val="3333FF"/>
                </a:solidFill>
              </a:rPr>
              <a:t>Jacobi coordinate</a:t>
            </a:r>
          </a:p>
        </p:txBody>
      </p:sp>
      <p:pic>
        <p:nvPicPr>
          <p:cNvPr id="25632"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1412875"/>
            <a:ext cx="2598737"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33"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889" y="2665414"/>
            <a:ext cx="277812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34" name="AutoShape 34"/>
          <p:cNvSpPr>
            <a:spLocks/>
          </p:cNvSpPr>
          <p:nvPr/>
        </p:nvSpPr>
        <p:spPr bwMode="auto">
          <a:xfrm>
            <a:off x="2424113" y="1628776"/>
            <a:ext cx="215900" cy="1439863"/>
          </a:xfrm>
          <a:prstGeom prst="leftBrace">
            <a:avLst>
              <a:gd name="adj1" fmla="val 5557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pic>
        <p:nvPicPr>
          <p:cNvPr id="25635"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0650" y="3284539"/>
            <a:ext cx="30035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36" name="AutoShape 36"/>
          <p:cNvSpPr>
            <a:spLocks/>
          </p:cNvSpPr>
          <p:nvPr/>
        </p:nvSpPr>
        <p:spPr bwMode="auto">
          <a:xfrm>
            <a:off x="2424113" y="3397251"/>
            <a:ext cx="215900" cy="1223963"/>
          </a:xfrm>
          <a:prstGeom prst="leftBrace">
            <a:avLst>
              <a:gd name="adj1" fmla="val 4724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pic>
        <p:nvPicPr>
          <p:cNvPr id="25637" name="Picture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6313" y="4868863"/>
            <a:ext cx="6513512" cy="114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38" name="Picture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8025" y="5511801"/>
            <a:ext cx="1892300" cy="32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40" name="Rectangle 40"/>
          <p:cNvSpPr>
            <a:spLocks noChangeArrowheads="1"/>
          </p:cNvSpPr>
          <p:nvPr/>
        </p:nvSpPr>
        <p:spPr bwMode="auto">
          <a:xfrm>
            <a:off x="6527800" y="5440363"/>
            <a:ext cx="1296988" cy="431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25641" name="Text Box 41"/>
          <p:cNvSpPr txBox="1">
            <a:spLocks noChangeArrowheads="1"/>
          </p:cNvSpPr>
          <p:nvPr/>
        </p:nvSpPr>
        <p:spPr bwMode="auto">
          <a:xfrm>
            <a:off x="6003925" y="5943601"/>
            <a:ext cx="352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a:solidFill>
                  <a:srgbClr val="FF0000"/>
                </a:solidFill>
              </a:rPr>
              <a:t>Harmonic oscillator wavefunction</a:t>
            </a:r>
          </a:p>
        </p:txBody>
      </p:sp>
      <p:sp>
        <p:nvSpPr>
          <p:cNvPr id="25642" name="Oval 42"/>
          <p:cNvSpPr>
            <a:spLocks noChangeArrowheads="1"/>
          </p:cNvSpPr>
          <p:nvPr/>
        </p:nvSpPr>
        <p:spPr bwMode="auto">
          <a:xfrm>
            <a:off x="7535863" y="476250"/>
            <a:ext cx="2520950" cy="2520950"/>
          </a:xfrm>
          <a:prstGeom prst="ellipse">
            <a:avLst/>
          </a:prstGeom>
          <a:gradFill rotWithShape="1">
            <a:gsLst>
              <a:gs pos="0">
                <a:schemeClr val="accent1">
                  <a:gamma/>
                  <a:shade val="46275"/>
                  <a:invGamma/>
                </a:schemeClr>
              </a:gs>
              <a:gs pos="100000">
                <a:schemeClr val="accent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25643" name="Oval 43"/>
          <p:cNvSpPr>
            <a:spLocks noChangeArrowheads="1"/>
          </p:cNvSpPr>
          <p:nvPr/>
        </p:nvSpPr>
        <p:spPr bwMode="auto">
          <a:xfrm>
            <a:off x="7637464" y="1550988"/>
            <a:ext cx="287337" cy="2857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25644" name="Oval 44"/>
          <p:cNvSpPr>
            <a:spLocks noChangeArrowheads="1"/>
          </p:cNvSpPr>
          <p:nvPr/>
        </p:nvSpPr>
        <p:spPr bwMode="auto">
          <a:xfrm>
            <a:off x="9005889" y="903288"/>
            <a:ext cx="287337" cy="28575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25645" name="Oval 45"/>
          <p:cNvSpPr>
            <a:spLocks noChangeArrowheads="1"/>
          </p:cNvSpPr>
          <p:nvPr/>
        </p:nvSpPr>
        <p:spPr bwMode="auto">
          <a:xfrm>
            <a:off x="9583739" y="1912938"/>
            <a:ext cx="287337" cy="28575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25646" name="Line 46"/>
          <p:cNvSpPr>
            <a:spLocks noChangeShapeType="1"/>
          </p:cNvSpPr>
          <p:nvPr/>
        </p:nvSpPr>
        <p:spPr bwMode="auto">
          <a:xfrm flipH="1" flipV="1">
            <a:off x="7781925" y="1695451"/>
            <a:ext cx="1944688" cy="360363"/>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25647" name="Line 47"/>
          <p:cNvSpPr>
            <a:spLocks noChangeShapeType="1"/>
          </p:cNvSpPr>
          <p:nvPr/>
        </p:nvSpPr>
        <p:spPr bwMode="auto">
          <a:xfrm flipH="1">
            <a:off x="8789988" y="1047750"/>
            <a:ext cx="360362" cy="8636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25648" name="Line 48"/>
          <p:cNvSpPr>
            <a:spLocks noChangeShapeType="1"/>
          </p:cNvSpPr>
          <p:nvPr/>
        </p:nvSpPr>
        <p:spPr bwMode="auto">
          <a:xfrm>
            <a:off x="9150350" y="1047751"/>
            <a:ext cx="287338" cy="2303463"/>
          </a:xfrm>
          <a:prstGeom prst="line">
            <a:avLst/>
          </a:prstGeom>
          <a:noFill/>
          <a:ln w="9525">
            <a:solidFill>
              <a:schemeClr val="tx1"/>
            </a:solidFill>
            <a:prstDash val="lg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25649" name="Line 49"/>
          <p:cNvSpPr>
            <a:spLocks noChangeShapeType="1"/>
          </p:cNvSpPr>
          <p:nvPr/>
        </p:nvSpPr>
        <p:spPr bwMode="auto">
          <a:xfrm flipH="1" flipV="1">
            <a:off x="7781926" y="1695451"/>
            <a:ext cx="1655763" cy="1655763"/>
          </a:xfrm>
          <a:prstGeom prst="line">
            <a:avLst/>
          </a:prstGeom>
          <a:noFill/>
          <a:ln w="9525">
            <a:solidFill>
              <a:schemeClr val="tx1"/>
            </a:solidFill>
            <a:prstDash val="lg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25650" name="Line 50"/>
          <p:cNvSpPr>
            <a:spLocks noChangeShapeType="1"/>
          </p:cNvSpPr>
          <p:nvPr/>
        </p:nvSpPr>
        <p:spPr bwMode="auto">
          <a:xfrm flipH="1">
            <a:off x="9437689" y="2055813"/>
            <a:ext cx="288925" cy="1295400"/>
          </a:xfrm>
          <a:prstGeom prst="line">
            <a:avLst/>
          </a:prstGeom>
          <a:noFill/>
          <a:ln w="9525">
            <a:solidFill>
              <a:schemeClr val="tx1"/>
            </a:solidFill>
            <a:prstDash val="lg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25651" name="Line 51"/>
          <p:cNvSpPr>
            <a:spLocks noChangeShapeType="1"/>
          </p:cNvSpPr>
          <p:nvPr/>
        </p:nvSpPr>
        <p:spPr bwMode="auto">
          <a:xfrm flipH="1" flipV="1">
            <a:off x="8789988" y="1911351"/>
            <a:ext cx="647700" cy="1439863"/>
          </a:xfrm>
          <a:prstGeom prst="line">
            <a:avLst/>
          </a:prstGeom>
          <a:noFill/>
          <a:ln w="19050">
            <a:solidFill>
              <a:srgbClr val="3333FF"/>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25652" name="Text Box 52"/>
          <p:cNvSpPr txBox="1">
            <a:spLocks noChangeArrowheads="1"/>
          </p:cNvSpPr>
          <p:nvPr/>
        </p:nvSpPr>
        <p:spPr bwMode="auto">
          <a:xfrm>
            <a:off x="7278689" y="1211263"/>
            <a:ext cx="45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a:solidFill>
                  <a:srgbClr val="3333FF"/>
                </a:solidFill>
              </a:rPr>
              <a:t>m</a:t>
            </a:r>
            <a:r>
              <a:rPr lang="en-GB" altLang="zh-CN" baseline="-25000">
                <a:solidFill>
                  <a:srgbClr val="3333FF"/>
                </a:solidFill>
              </a:rPr>
              <a:t>1</a:t>
            </a:r>
          </a:p>
        </p:txBody>
      </p:sp>
      <p:sp>
        <p:nvSpPr>
          <p:cNvPr id="25653" name="Text Box 53"/>
          <p:cNvSpPr txBox="1">
            <a:spLocks noChangeArrowheads="1"/>
          </p:cNvSpPr>
          <p:nvPr/>
        </p:nvSpPr>
        <p:spPr bwMode="auto">
          <a:xfrm>
            <a:off x="9221789" y="614363"/>
            <a:ext cx="45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a:solidFill>
                  <a:srgbClr val="3333FF"/>
                </a:solidFill>
              </a:rPr>
              <a:t>m</a:t>
            </a:r>
            <a:r>
              <a:rPr lang="en-GB" altLang="zh-CN" baseline="-25000">
                <a:solidFill>
                  <a:srgbClr val="3333FF"/>
                </a:solidFill>
              </a:rPr>
              <a:t>3</a:t>
            </a:r>
          </a:p>
        </p:txBody>
      </p:sp>
      <p:sp>
        <p:nvSpPr>
          <p:cNvPr id="25654" name="Text Box 54"/>
          <p:cNvSpPr txBox="1">
            <a:spLocks noChangeArrowheads="1"/>
          </p:cNvSpPr>
          <p:nvPr/>
        </p:nvSpPr>
        <p:spPr bwMode="auto">
          <a:xfrm>
            <a:off x="8158164" y="2263776"/>
            <a:ext cx="3444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a:solidFill>
                  <a:srgbClr val="000000"/>
                </a:solidFill>
              </a:rPr>
              <a:t>r</a:t>
            </a:r>
            <a:r>
              <a:rPr lang="en-GB" altLang="zh-CN" baseline="-25000">
                <a:solidFill>
                  <a:srgbClr val="000000"/>
                </a:solidFill>
              </a:rPr>
              <a:t>1</a:t>
            </a:r>
          </a:p>
        </p:txBody>
      </p:sp>
      <p:sp>
        <p:nvSpPr>
          <p:cNvPr id="25655" name="Text Box 55"/>
          <p:cNvSpPr txBox="1">
            <a:spLocks noChangeArrowheads="1"/>
          </p:cNvSpPr>
          <p:nvPr/>
        </p:nvSpPr>
        <p:spPr bwMode="auto">
          <a:xfrm>
            <a:off x="9598025" y="2408238"/>
            <a:ext cx="344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a:solidFill>
                  <a:srgbClr val="000000"/>
                </a:solidFill>
              </a:rPr>
              <a:t>r</a:t>
            </a:r>
            <a:r>
              <a:rPr lang="en-GB" altLang="zh-CN" baseline="-25000">
                <a:solidFill>
                  <a:srgbClr val="000000"/>
                </a:solidFill>
              </a:rPr>
              <a:t>2</a:t>
            </a:r>
          </a:p>
        </p:txBody>
      </p:sp>
      <p:sp>
        <p:nvSpPr>
          <p:cNvPr id="25656" name="Text Box 56"/>
          <p:cNvSpPr txBox="1">
            <a:spLocks noChangeArrowheads="1"/>
          </p:cNvSpPr>
          <p:nvPr/>
        </p:nvSpPr>
        <p:spPr bwMode="auto">
          <a:xfrm>
            <a:off x="9221789" y="1550988"/>
            <a:ext cx="344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a:solidFill>
                  <a:srgbClr val="000000"/>
                </a:solidFill>
              </a:rPr>
              <a:t>r</a:t>
            </a:r>
            <a:r>
              <a:rPr lang="en-GB" altLang="zh-CN" baseline="-25000">
                <a:solidFill>
                  <a:srgbClr val="000000"/>
                </a:solidFill>
              </a:rPr>
              <a:t>3</a:t>
            </a:r>
          </a:p>
        </p:txBody>
      </p:sp>
      <p:sp>
        <p:nvSpPr>
          <p:cNvPr id="25657" name="Text Box 57"/>
          <p:cNvSpPr txBox="1">
            <a:spLocks noChangeArrowheads="1"/>
          </p:cNvSpPr>
          <p:nvPr/>
        </p:nvSpPr>
        <p:spPr bwMode="auto">
          <a:xfrm>
            <a:off x="8266114" y="1838326"/>
            <a:ext cx="561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zh-CN" altLang="en-GB">
                <a:solidFill>
                  <a:srgbClr val="FF0000"/>
                </a:solidFill>
                <a:sym typeface="Symbol" pitchFamily="18" charset="2"/>
              </a:rPr>
              <a:t></a:t>
            </a:r>
            <a:r>
              <a:rPr lang="en-GB" altLang="zh-CN">
                <a:solidFill>
                  <a:srgbClr val="FF0000"/>
                </a:solidFill>
                <a:sym typeface="Symbol" pitchFamily="18" charset="2"/>
              </a:rPr>
              <a:t>2</a:t>
            </a:r>
          </a:p>
        </p:txBody>
      </p:sp>
      <p:sp>
        <p:nvSpPr>
          <p:cNvPr id="25658" name="Text Box 58"/>
          <p:cNvSpPr txBox="1">
            <a:spLocks noChangeArrowheads="1"/>
          </p:cNvSpPr>
          <p:nvPr/>
        </p:nvSpPr>
        <p:spPr bwMode="auto">
          <a:xfrm>
            <a:off x="8286751" y="1184276"/>
            <a:ext cx="752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zh-CN" altLang="en-GB">
                <a:solidFill>
                  <a:srgbClr val="FF0000"/>
                </a:solidFill>
                <a:sym typeface="Symbol" pitchFamily="18" charset="2"/>
              </a:rPr>
              <a:t></a:t>
            </a:r>
            <a:r>
              <a:rPr lang="en-GB" altLang="zh-CN">
                <a:solidFill>
                  <a:srgbClr val="FF0000"/>
                </a:solidFill>
                <a:sym typeface="Symbol" pitchFamily="18" charset="2"/>
              </a:rPr>
              <a:t>6/2</a:t>
            </a:r>
          </a:p>
        </p:txBody>
      </p:sp>
      <p:sp>
        <p:nvSpPr>
          <p:cNvPr id="25602" name="Text Box 2"/>
          <p:cNvSpPr txBox="1">
            <a:spLocks noChangeArrowheads="1"/>
          </p:cNvSpPr>
          <p:nvPr/>
        </p:nvSpPr>
        <p:spPr bwMode="auto">
          <a:xfrm>
            <a:off x="2135189" y="379414"/>
            <a:ext cx="65293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sz="2000" b="1">
                <a:solidFill>
                  <a:srgbClr val="0033CC"/>
                </a:solidFill>
              </a:rPr>
              <a:t>Spatial wavefunction in a spin-independent potential</a:t>
            </a:r>
          </a:p>
        </p:txBody>
      </p:sp>
      <p:pic>
        <p:nvPicPr>
          <p:cNvPr id="25659" name="Picture 5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1" y="6464300"/>
            <a:ext cx="5432425"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62</a:t>
            </a:fld>
            <a:endParaRPr lang="en-US" altLang="zh-CN">
              <a:solidFill>
                <a:srgbClr val="000000"/>
              </a:solidFill>
            </a:endParaRPr>
          </a:p>
        </p:txBody>
      </p:sp>
    </p:spTree>
    <p:extLst>
      <p:ext uri="{BB962C8B-B14F-4D97-AF65-F5344CB8AC3E}">
        <p14:creationId xmlns:p14="http://schemas.microsoft.com/office/powerpoint/2010/main" val="37437495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p:cNvSpPr txBox="1">
            <a:spLocks noChangeArrowheads="1"/>
          </p:cNvSpPr>
          <p:nvPr/>
        </p:nvSpPr>
        <p:spPr bwMode="auto">
          <a:xfrm>
            <a:off x="935237" y="221246"/>
            <a:ext cx="77041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zh-CN" b="1" dirty="0">
                <a:solidFill>
                  <a:srgbClr val="0000FF"/>
                </a:solidFill>
              </a:rPr>
              <a:t>Taking the notation of Karl and </a:t>
            </a:r>
            <a:r>
              <a:rPr lang="en-US" altLang="zh-CN" b="1" dirty="0" err="1">
                <a:solidFill>
                  <a:srgbClr val="0000FF"/>
                </a:solidFill>
              </a:rPr>
              <a:t>Obryk</a:t>
            </a:r>
            <a:r>
              <a:rPr lang="en-US" altLang="zh-CN" b="1" dirty="0">
                <a:solidFill>
                  <a:srgbClr val="0000FF"/>
                </a:solidFill>
              </a:rPr>
              <a:t>, the harmonic oscillator </a:t>
            </a:r>
            <a:r>
              <a:rPr lang="en-US" altLang="zh-CN" b="1" dirty="0" err="1">
                <a:solidFill>
                  <a:srgbClr val="0000FF"/>
                </a:solidFill>
              </a:rPr>
              <a:t>wavefunction</a:t>
            </a:r>
            <a:r>
              <a:rPr lang="en-US" altLang="zh-CN" b="1" dirty="0">
                <a:solidFill>
                  <a:srgbClr val="0000FF"/>
                </a:solidFill>
              </a:rPr>
              <a:t> can be written as</a:t>
            </a:r>
          </a:p>
        </p:txBody>
      </p:sp>
      <p:pic>
        <p:nvPicPr>
          <p:cNvPr id="286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749" y="926097"/>
            <a:ext cx="4398963"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787" y="1661110"/>
            <a:ext cx="7864475" cy="63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6798" y="5879096"/>
            <a:ext cx="3543300" cy="87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237" y="2364372"/>
            <a:ext cx="5208587" cy="30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8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424" y="2724735"/>
            <a:ext cx="4848225"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63</a:t>
            </a:fld>
            <a:endParaRPr lang="en-US" altLang="zh-CN">
              <a:solidFill>
                <a:srgbClr val="000000"/>
              </a:solidFill>
            </a:endParaRPr>
          </a:p>
        </p:txBody>
      </p:sp>
      <mc:AlternateContent xmlns:mc="http://schemas.openxmlformats.org/markup-compatibility/2006" xmlns:a14="http://schemas.microsoft.com/office/drawing/2010/main">
        <mc:Choice Requires="a14">
          <p:sp>
            <p:nvSpPr>
              <p:cNvPr id="3" name="文本框 2"/>
              <p:cNvSpPr txBox="1"/>
              <p:nvPr/>
            </p:nvSpPr>
            <p:spPr>
              <a:xfrm>
                <a:off x="7680176" y="3091927"/>
                <a:ext cx="3121752" cy="1181414"/>
              </a:xfrm>
              <a:prstGeom prst="rect">
                <a:avLst/>
              </a:prstGeom>
              <a:noFill/>
            </p:spPr>
            <p:txBody>
              <a:bodyPr wrap="none" rtlCol="0">
                <a:spAutoFit/>
              </a:bodyPr>
              <a:lstStyle/>
              <a:p>
                <a:r>
                  <a:rPr lang="en-US" altLang="zh-CN" sz="2000" b="0" dirty="0"/>
                  <a:t>with </a:t>
                </a:r>
                <a14:m>
                  <m:oMath xmlns:m="http://schemas.openxmlformats.org/officeDocument/2006/math">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𝜌</m:t>
                        </m:r>
                      </m:e>
                      <m:sub>
                        <m:r>
                          <a:rPr lang="en-US" altLang="zh-CN" sz="2000" b="0" i="1" smtClean="0">
                            <a:latin typeface="Cambria Math" panose="02040503050406030204" pitchFamily="18" charset="0"/>
                          </a:rPr>
                          <m:t>±</m:t>
                        </m:r>
                      </m:sub>
                    </m:sSub>
                    <m:r>
                      <a:rPr lang="en-US" altLang="zh-CN" sz="2000" b="0" i="1" smtClean="0">
                        <a:latin typeface="Cambria Math" panose="02040503050406030204" pitchFamily="18" charset="0"/>
                      </a:rPr>
                      <m:t>≡∓</m:t>
                    </m:r>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1</m:t>
                        </m:r>
                      </m:num>
                      <m:den>
                        <m:rad>
                          <m:radPr>
                            <m:degHide m:val="on"/>
                            <m:ctrlPr>
                              <a:rPr lang="en-US" altLang="zh-CN" sz="2000" b="0" i="1" smtClean="0">
                                <a:latin typeface="Cambria Math" panose="02040503050406030204" pitchFamily="18" charset="0"/>
                              </a:rPr>
                            </m:ctrlPr>
                          </m:radPr>
                          <m:deg/>
                          <m:e>
                            <m:r>
                              <a:rPr lang="en-US" altLang="zh-CN" sz="2000" b="0" i="1" smtClean="0">
                                <a:latin typeface="Cambria Math" panose="02040503050406030204" pitchFamily="18" charset="0"/>
                              </a:rPr>
                              <m:t>2</m:t>
                            </m:r>
                          </m:e>
                        </m:rad>
                      </m:den>
                    </m:f>
                    <m:d>
                      <m:dPr>
                        <m:ctrlPr>
                          <a:rPr lang="en-US" altLang="zh-CN" sz="2000" b="0" i="1" smtClean="0">
                            <a:latin typeface="Cambria Math" panose="02040503050406030204" pitchFamily="18" charset="0"/>
                          </a:rPr>
                        </m:ctrlPr>
                      </m:dPr>
                      <m:e>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𝜌</m:t>
                            </m:r>
                          </m:e>
                          <m:sub>
                            <m:r>
                              <a:rPr lang="en-US" altLang="zh-CN" sz="2000" b="0" i="1" smtClean="0">
                                <a:latin typeface="Cambria Math" panose="02040503050406030204" pitchFamily="18" charset="0"/>
                              </a:rPr>
                              <m:t>𝑥</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𝑖</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𝜌</m:t>
                            </m:r>
                          </m:e>
                          <m:sub>
                            <m:r>
                              <a:rPr lang="en-US" altLang="zh-CN" sz="2000" b="0" i="1" smtClean="0">
                                <a:latin typeface="Cambria Math" panose="02040503050406030204" pitchFamily="18" charset="0"/>
                              </a:rPr>
                              <m:t>𝑦</m:t>
                            </m:r>
                          </m:sub>
                        </m:sSub>
                      </m:e>
                    </m:d>
                    <m:r>
                      <a:rPr lang="en-US" altLang="zh-CN" sz="2000" b="0" i="1" smtClean="0">
                        <a:latin typeface="Cambria Math" panose="02040503050406030204" pitchFamily="18" charset="0"/>
                      </a:rPr>
                      <m:t>; </m:t>
                    </m:r>
                  </m:oMath>
                </a14:m>
                <a:endParaRPr lang="en-US" altLang="zh-CN" sz="2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altLang="zh-CN" sz="2000" i="1">
                              <a:latin typeface="Cambria Math" panose="02040503050406030204" pitchFamily="18" charset="0"/>
                            </a:rPr>
                          </m:ctrlPr>
                        </m:sSubPr>
                        <m:e>
                          <m:r>
                            <a:rPr lang="en-US" altLang="zh-CN" sz="2000" b="0" i="1" smtClean="0">
                              <a:latin typeface="Cambria Math" panose="02040503050406030204" pitchFamily="18" charset="0"/>
                            </a:rPr>
                            <m:t>𝜆</m:t>
                          </m:r>
                        </m:e>
                        <m:sub>
                          <m:r>
                            <a:rPr lang="en-US" altLang="zh-CN" sz="2000" b="0" i="1" smtClean="0">
                              <a:latin typeface="Cambria Math" panose="02040503050406030204" pitchFamily="18" charset="0"/>
                            </a:rPr>
                            <m:t>±</m:t>
                          </m:r>
                        </m:sub>
                      </m:sSub>
                      <m:r>
                        <a:rPr lang="en-US" altLang="zh-CN" sz="2000" i="1">
                          <a:latin typeface="Cambria Math" panose="02040503050406030204" pitchFamily="18" charset="0"/>
                        </a:rPr>
                        <m:t>≡</m:t>
                      </m:r>
                      <m:r>
                        <a:rPr lang="en-US" altLang="zh-CN" sz="2000" b="0" i="1" smtClean="0">
                          <a:latin typeface="Cambria Math" panose="02040503050406030204" pitchFamily="18" charset="0"/>
                        </a:rPr>
                        <m:t>∓</m:t>
                      </m:r>
                      <m:f>
                        <m:fPr>
                          <m:ctrlPr>
                            <a:rPr lang="en-US" altLang="zh-CN" sz="2000" i="1">
                              <a:latin typeface="Cambria Math" panose="02040503050406030204" pitchFamily="18" charset="0"/>
                            </a:rPr>
                          </m:ctrlPr>
                        </m:fPr>
                        <m:num>
                          <m:r>
                            <a:rPr lang="en-US" altLang="zh-CN" sz="2000" i="1">
                              <a:latin typeface="Cambria Math" panose="02040503050406030204" pitchFamily="18" charset="0"/>
                            </a:rPr>
                            <m:t>1</m:t>
                          </m:r>
                        </m:num>
                        <m:den>
                          <m:rad>
                            <m:radPr>
                              <m:degHide m:val="on"/>
                              <m:ctrlPr>
                                <a:rPr lang="en-US" altLang="zh-CN" sz="2000" i="1">
                                  <a:latin typeface="Cambria Math" panose="02040503050406030204" pitchFamily="18" charset="0"/>
                                </a:rPr>
                              </m:ctrlPr>
                            </m:radPr>
                            <m:deg/>
                            <m:e>
                              <m:r>
                                <a:rPr lang="en-US" altLang="zh-CN" sz="2000" i="1">
                                  <a:latin typeface="Cambria Math" panose="02040503050406030204" pitchFamily="18" charset="0"/>
                                </a:rPr>
                                <m:t>2</m:t>
                              </m:r>
                            </m:e>
                          </m:rad>
                        </m:den>
                      </m:f>
                      <m:d>
                        <m:dPr>
                          <m:ctrlPr>
                            <a:rPr lang="en-US" altLang="zh-CN" sz="2000" i="1">
                              <a:latin typeface="Cambria Math" panose="02040503050406030204" pitchFamily="18" charset="0"/>
                            </a:rPr>
                          </m:ctrlPr>
                        </m:dPr>
                        <m:e>
                          <m:sSub>
                            <m:sSubPr>
                              <m:ctrlPr>
                                <a:rPr lang="en-US" altLang="zh-CN" sz="2000" i="1">
                                  <a:latin typeface="Cambria Math" panose="02040503050406030204" pitchFamily="18" charset="0"/>
                                </a:rPr>
                              </m:ctrlPr>
                            </m:sSubPr>
                            <m:e>
                              <m:r>
                                <a:rPr lang="en-US" altLang="zh-CN" sz="2000" b="0" i="1" smtClean="0">
                                  <a:latin typeface="Cambria Math" panose="02040503050406030204" pitchFamily="18" charset="0"/>
                                </a:rPr>
                                <m:t>𝜆</m:t>
                              </m:r>
                            </m:e>
                            <m:sub>
                              <m:r>
                                <a:rPr lang="en-US" altLang="zh-CN" sz="2000" i="1">
                                  <a:latin typeface="Cambria Math" panose="02040503050406030204" pitchFamily="18" charset="0"/>
                                </a:rPr>
                                <m:t>𝑥</m:t>
                              </m:r>
                            </m:sub>
                          </m:sSub>
                          <m:r>
                            <a:rPr lang="en-US" altLang="zh-CN" sz="2000" b="0" i="1" smtClean="0">
                              <a:latin typeface="Cambria Math" panose="02040503050406030204" pitchFamily="18" charset="0"/>
                            </a:rPr>
                            <m:t>±</m:t>
                          </m:r>
                          <m:r>
                            <a:rPr lang="en-US" altLang="zh-CN" sz="2000" i="1">
                              <a:latin typeface="Cambria Math" panose="02040503050406030204" pitchFamily="18" charset="0"/>
                            </a:rPr>
                            <m:t>𝑖</m:t>
                          </m:r>
                          <m:sSub>
                            <m:sSubPr>
                              <m:ctrlPr>
                                <a:rPr lang="en-US" altLang="zh-CN" sz="2000" i="1">
                                  <a:latin typeface="Cambria Math" panose="02040503050406030204" pitchFamily="18" charset="0"/>
                                </a:rPr>
                              </m:ctrlPr>
                            </m:sSubPr>
                            <m:e>
                              <m:r>
                                <a:rPr lang="en-US" altLang="zh-CN" sz="2000" b="0" i="1" smtClean="0">
                                  <a:latin typeface="Cambria Math" panose="02040503050406030204" pitchFamily="18" charset="0"/>
                                </a:rPr>
                                <m:t>𝜆</m:t>
                              </m:r>
                            </m:e>
                            <m:sub>
                              <m:r>
                                <a:rPr lang="en-US" altLang="zh-CN" sz="2000" i="1">
                                  <a:latin typeface="Cambria Math" panose="02040503050406030204" pitchFamily="18" charset="0"/>
                                </a:rPr>
                                <m:t>𝑦</m:t>
                              </m:r>
                            </m:sub>
                          </m:sSub>
                        </m:e>
                      </m:d>
                    </m:oMath>
                  </m:oMathPara>
                </a14:m>
                <a:endParaRPr lang="zh-CN" altLang="en-US" sz="2000" dirty="0"/>
              </a:p>
            </p:txBody>
          </p:sp>
        </mc:Choice>
        <mc:Fallback xmlns="">
          <p:sp>
            <p:nvSpPr>
              <p:cNvPr id="3" name="文本框 2"/>
              <p:cNvSpPr txBox="1">
                <a:spLocks noRot="1" noChangeAspect="1" noMove="1" noResize="1" noEditPoints="1" noAdjustHandles="1" noChangeArrowheads="1" noChangeShapeType="1" noTextEdit="1"/>
              </p:cNvSpPr>
              <p:nvPr/>
            </p:nvSpPr>
            <p:spPr>
              <a:xfrm>
                <a:off x="7680176" y="3091927"/>
                <a:ext cx="3121752" cy="1181414"/>
              </a:xfrm>
              <a:prstGeom prst="rect">
                <a:avLst/>
              </a:prstGeom>
              <a:blipFill>
                <a:blip r:embed="rId7"/>
                <a:stretch>
                  <a:fillRect l="-214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967910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695400" y="451407"/>
            <a:ext cx="66908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sz="2400" b="1" dirty="0">
                <a:solidFill>
                  <a:srgbClr val="0033CC"/>
                </a:solidFill>
              </a:rPr>
              <a:t>Total </a:t>
            </a:r>
            <a:r>
              <a:rPr lang="en-GB" altLang="zh-CN" sz="2400" b="1" dirty="0" err="1">
                <a:solidFill>
                  <a:srgbClr val="0033CC"/>
                </a:solidFill>
              </a:rPr>
              <a:t>wavefunction</a:t>
            </a:r>
            <a:r>
              <a:rPr lang="en-GB" altLang="zh-CN" sz="2400" b="1" dirty="0">
                <a:solidFill>
                  <a:srgbClr val="0033CC"/>
                </a:solidFill>
              </a:rPr>
              <a:t> of SU(6)</a:t>
            </a:r>
            <a:r>
              <a:rPr lang="en-GB" altLang="zh-CN" sz="2400" b="1" dirty="0">
                <a:solidFill>
                  <a:srgbClr val="0033CC"/>
                </a:solidFill>
                <a:sym typeface="Symbol" pitchFamily="18" charset="2"/>
              </a:rPr>
              <a:t>O(3) symmetry </a:t>
            </a:r>
          </a:p>
        </p:txBody>
      </p:sp>
      <p:sp>
        <p:nvSpPr>
          <p:cNvPr id="27675" name="Text Box 27"/>
          <p:cNvSpPr txBox="1">
            <a:spLocks noChangeArrowheads="1"/>
          </p:cNvSpPr>
          <p:nvPr/>
        </p:nvSpPr>
        <p:spPr bwMode="auto">
          <a:xfrm>
            <a:off x="2063750" y="6329363"/>
            <a:ext cx="796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a:solidFill>
                  <a:srgbClr val="000000"/>
                </a:solidFill>
              </a:rPr>
              <a:t>Isgur, and Karl, PLB109, 72(1977); PRD18, 4187(1978); PRD19, 2653(1979)</a:t>
            </a:r>
          </a:p>
        </p:txBody>
      </p:sp>
      <p:pic>
        <p:nvPicPr>
          <p:cNvPr id="27679"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2510" y="414066"/>
            <a:ext cx="4713288" cy="4730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80"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472" y="3424777"/>
            <a:ext cx="6533404" cy="2675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64</a:t>
            </a:fld>
            <a:endParaRPr lang="en-US" altLang="zh-CN">
              <a:solidFill>
                <a:srgbClr val="000000"/>
              </a:solidFill>
            </a:endParaRPr>
          </a:p>
        </p:txBody>
      </p:sp>
      <p:sp>
        <p:nvSpPr>
          <p:cNvPr id="8" name="Line 3"/>
          <p:cNvSpPr>
            <a:spLocks noChangeShapeType="1"/>
          </p:cNvSpPr>
          <p:nvPr/>
        </p:nvSpPr>
        <p:spPr bwMode="auto">
          <a:xfrm>
            <a:off x="4915495" y="1658940"/>
            <a:ext cx="576262" cy="431800"/>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9" name="Line 4"/>
          <p:cNvSpPr>
            <a:spLocks noChangeShapeType="1"/>
          </p:cNvSpPr>
          <p:nvPr/>
        </p:nvSpPr>
        <p:spPr bwMode="auto">
          <a:xfrm flipH="1">
            <a:off x="4772621" y="2090741"/>
            <a:ext cx="719137" cy="503237"/>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0" name="Line 5"/>
          <p:cNvSpPr>
            <a:spLocks noChangeShapeType="1"/>
          </p:cNvSpPr>
          <p:nvPr/>
        </p:nvSpPr>
        <p:spPr bwMode="auto">
          <a:xfrm>
            <a:off x="5491758" y="2090740"/>
            <a:ext cx="792163" cy="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1" name="Text Box 6"/>
          <p:cNvSpPr txBox="1">
            <a:spLocks noChangeArrowheads="1"/>
          </p:cNvSpPr>
          <p:nvPr/>
        </p:nvSpPr>
        <p:spPr bwMode="auto">
          <a:xfrm>
            <a:off x="4751982" y="1168402"/>
            <a:ext cx="800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zh-CN" altLang="en-GB" sz="2400">
                <a:solidFill>
                  <a:srgbClr val="F51403"/>
                </a:solidFill>
                <a:sym typeface="Symbol" pitchFamily="18" charset="2"/>
              </a:rPr>
              <a:t></a:t>
            </a:r>
            <a:r>
              <a:rPr lang="en-GB" altLang="zh-CN" sz="2400">
                <a:solidFill>
                  <a:srgbClr val="F51403"/>
                </a:solidFill>
                <a:sym typeface="Symbol" pitchFamily="18" charset="2"/>
              </a:rPr>
              <a:t>, 0</a:t>
            </a:r>
            <a:r>
              <a:rPr lang="en-GB" altLang="zh-CN" sz="2400" baseline="30000">
                <a:solidFill>
                  <a:srgbClr val="F51403"/>
                </a:solidFill>
                <a:sym typeface="Symbol" pitchFamily="18" charset="2"/>
              </a:rPr>
              <a:t></a:t>
            </a:r>
          </a:p>
        </p:txBody>
      </p:sp>
      <p:sp>
        <p:nvSpPr>
          <p:cNvPr id="12" name="Text Box 7"/>
          <p:cNvSpPr txBox="1">
            <a:spLocks noChangeArrowheads="1"/>
          </p:cNvSpPr>
          <p:nvPr/>
        </p:nvSpPr>
        <p:spPr bwMode="auto">
          <a:xfrm>
            <a:off x="4367808" y="2570165"/>
            <a:ext cx="968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sz="2400">
                <a:solidFill>
                  <a:srgbClr val="333399"/>
                </a:solidFill>
              </a:rPr>
              <a:t>N, ½</a:t>
            </a:r>
            <a:r>
              <a:rPr lang="en-GB" altLang="zh-CN" sz="2800" baseline="30000">
                <a:solidFill>
                  <a:srgbClr val="333399"/>
                </a:solidFill>
              </a:rPr>
              <a:t>+</a:t>
            </a:r>
          </a:p>
        </p:txBody>
      </p:sp>
      <p:sp>
        <p:nvSpPr>
          <p:cNvPr id="13" name="Text Box 8"/>
          <p:cNvSpPr txBox="1">
            <a:spLocks noChangeArrowheads="1"/>
          </p:cNvSpPr>
          <p:nvPr/>
        </p:nvSpPr>
        <p:spPr bwMode="auto">
          <a:xfrm>
            <a:off x="6600056" y="1797052"/>
            <a:ext cx="20906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sz="2800" dirty="0">
                <a:solidFill>
                  <a:srgbClr val="333399"/>
                </a:solidFill>
              </a:rPr>
              <a:t>N*, </a:t>
            </a:r>
            <a:r>
              <a:rPr lang="en-GB" altLang="zh-CN" sz="2800" dirty="0">
                <a:solidFill>
                  <a:srgbClr val="333399"/>
                </a:solidFill>
                <a:sym typeface="Symbol" pitchFamily="18" charset="2"/>
              </a:rPr>
              <a:t>*, </a:t>
            </a:r>
            <a:r>
              <a:rPr lang="en-GB" altLang="zh-CN" sz="2800" b="1" dirty="0">
                <a:solidFill>
                  <a:srgbClr val="333399"/>
                </a:solidFill>
              </a:rPr>
              <a:t>L</a:t>
            </a:r>
            <a:r>
              <a:rPr lang="en-GB" altLang="zh-CN" sz="2800" b="1" baseline="-10000" dirty="0">
                <a:solidFill>
                  <a:srgbClr val="333399"/>
                </a:solidFill>
              </a:rPr>
              <a:t>2I,2J</a:t>
            </a:r>
          </a:p>
        </p:txBody>
      </p:sp>
      <p:sp>
        <p:nvSpPr>
          <p:cNvPr id="14" name="Text Box 9"/>
          <p:cNvSpPr txBox="1">
            <a:spLocks noChangeArrowheads="1"/>
          </p:cNvSpPr>
          <p:nvPr/>
        </p:nvSpPr>
        <p:spPr bwMode="auto">
          <a:xfrm>
            <a:off x="9172154" y="1154115"/>
            <a:ext cx="178125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sz="2400">
                <a:solidFill>
                  <a:srgbClr val="333399"/>
                </a:solidFill>
              </a:rPr>
              <a:t>P</a:t>
            </a:r>
            <a:r>
              <a:rPr lang="en-GB" altLang="zh-CN" sz="2400" b="1" baseline="-10000">
                <a:solidFill>
                  <a:srgbClr val="333399"/>
                </a:solidFill>
              </a:rPr>
              <a:t>33</a:t>
            </a:r>
            <a:r>
              <a:rPr lang="en-GB" altLang="zh-CN" sz="2400">
                <a:solidFill>
                  <a:srgbClr val="333399"/>
                </a:solidFill>
              </a:rPr>
              <a:t>(1232) </a:t>
            </a:r>
            <a:r>
              <a:rPr lang="en-GB" altLang="zh-CN" sz="2400">
                <a:solidFill>
                  <a:srgbClr val="333399"/>
                </a:solidFill>
                <a:sym typeface="Symbol" pitchFamily="18" charset="2"/>
              </a:rPr>
              <a:t></a:t>
            </a:r>
          </a:p>
          <a:p>
            <a:pPr fontAlgn="base">
              <a:spcBef>
                <a:spcPct val="0"/>
              </a:spcBef>
              <a:spcAft>
                <a:spcPct val="0"/>
              </a:spcAft>
            </a:pPr>
            <a:r>
              <a:rPr lang="en-GB" altLang="zh-CN" sz="2400">
                <a:solidFill>
                  <a:srgbClr val="333399"/>
                </a:solidFill>
                <a:sym typeface="Symbol" pitchFamily="18" charset="2"/>
              </a:rPr>
              <a:t>P</a:t>
            </a:r>
            <a:r>
              <a:rPr lang="en-GB" altLang="zh-CN" sz="2400" b="1" baseline="-10000">
                <a:solidFill>
                  <a:srgbClr val="333399"/>
                </a:solidFill>
                <a:sym typeface="Symbol" pitchFamily="18" charset="2"/>
              </a:rPr>
              <a:t>11</a:t>
            </a:r>
            <a:r>
              <a:rPr lang="en-GB" altLang="zh-CN" sz="2400">
                <a:solidFill>
                  <a:srgbClr val="333399"/>
                </a:solidFill>
                <a:sym typeface="Symbol" pitchFamily="18" charset="2"/>
              </a:rPr>
              <a:t>(1440)</a:t>
            </a:r>
          </a:p>
          <a:p>
            <a:pPr fontAlgn="base">
              <a:spcBef>
                <a:spcPct val="0"/>
              </a:spcBef>
              <a:spcAft>
                <a:spcPct val="0"/>
              </a:spcAft>
            </a:pPr>
            <a:r>
              <a:rPr lang="en-GB" altLang="zh-CN" sz="2400">
                <a:solidFill>
                  <a:srgbClr val="333399"/>
                </a:solidFill>
                <a:sym typeface="Symbol" pitchFamily="18" charset="2"/>
              </a:rPr>
              <a:t>S</a:t>
            </a:r>
            <a:r>
              <a:rPr lang="en-GB" altLang="zh-CN" sz="2400" b="1" baseline="-10000">
                <a:solidFill>
                  <a:srgbClr val="333399"/>
                </a:solidFill>
                <a:sym typeface="Symbol" pitchFamily="18" charset="2"/>
              </a:rPr>
              <a:t>11</a:t>
            </a:r>
            <a:r>
              <a:rPr lang="en-GB" altLang="zh-CN" sz="2400">
                <a:solidFill>
                  <a:srgbClr val="333399"/>
                </a:solidFill>
                <a:sym typeface="Symbol" pitchFamily="18" charset="2"/>
              </a:rPr>
              <a:t>(1535)</a:t>
            </a:r>
          </a:p>
          <a:p>
            <a:pPr fontAlgn="base">
              <a:spcBef>
                <a:spcPct val="0"/>
              </a:spcBef>
              <a:spcAft>
                <a:spcPct val="0"/>
              </a:spcAft>
            </a:pPr>
            <a:r>
              <a:rPr lang="en-GB" altLang="zh-CN" sz="2400">
                <a:solidFill>
                  <a:srgbClr val="333399"/>
                </a:solidFill>
                <a:sym typeface="Symbol" pitchFamily="18" charset="2"/>
              </a:rPr>
              <a:t>D</a:t>
            </a:r>
            <a:r>
              <a:rPr lang="en-GB" altLang="zh-CN" sz="2400" b="1" baseline="-10000">
                <a:solidFill>
                  <a:srgbClr val="333399"/>
                </a:solidFill>
                <a:sym typeface="Symbol" pitchFamily="18" charset="2"/>
              </a:rPr>
              <a:t>13</a:t>
            </a:r>
            <a:r>
              <a:rPr lang="en-GB" altLang="zh-CN" sz="2400">
                <a:solidFill>
                  <a:srgbClr val="333399"/>
                </a:solidFill>
                <a:sym typeface="Symbol" pitchFamily="18" charset="2"/>
              </a:rPr>
              <a:t>(1520)</a:t>
            </a:r>
          </a:p>
          <a:p>
            <a:pPr fontAlgn="base">
              <a:spcBef>
                <a:spcPct val="0"/>
              </a:spcBef>
              <a:spcAft>
                <a:spcPct val="0"/>
              </a:spcAft>
            </a:pPr>
            <a:r>
              <a:rPr lang="en-GB" altLang="zh-CN" sz="2400">
                <a:solidFill>
                  <a:srgbClr val="333399"/>
                </a:solidFill>
                <a:sym typeface="Symbol" pitchFamily="18" charset="2"/>
              </a:rPr>
              <a:t>…</a:t>
            </a:r>
          </a:p>
        </p:txBody>
      </p:sp>
      <p:sp>
        <p:nvSpPr>
          <p:cNvPr id="15" name="AutoShape 10"/>
          <p:cNvSpPr>
            <a:spLocks/>
          </p:cNvSpPr>
          <p:nvPr/>
        </p:nvSpPr>
        <p:spPr bwMode="auto">
          <a:xfrm>
            <a:off x="9048328" y="1374777"/>
            <a:ext cx="71438" cy="1512888"/>
          </a:xfrm>
          <a:prstGeom prst="leftBrace">
            <a:avLst>
              <a:gd name="adj1" fmla="val 176480"/>
              <a:gd name="adj2" fmla="val 50000"/>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3" name="文本框 2"/>
          <p:cNvSpPr txBox="1"/>
          <p:nvPr/>
        </p:nvSpPr>
        <p:spPr>
          <a:xfrm>
            <a:off x="534301" y="1458885"/>
            <a:ext cx="3674404" cy="400110"/>
          </a:xfrm>
          <a:prstGeom prst="rect">
            <a:avLst/>
          </a:prstGeom>
          <a:noFill/>
        </p:spPr>
        <p:txBody>
          <a:bodyPr wrap="none" rtlCol="0">
            <a:spAutoFit/>
          </a:bodyPr>
          <a:lstStyle/>
          <a:p>
            <a:r>
              <a:rPr lang="en-US" altLang="zh-CN" sz="2000" dirty="0">
                <a:solidFill>
                  <a:srgbClr val="0000CC"/>
                </a:solidFill>
              </a:rPr>
              <a:t>Naming convention for baryon:</a:t>
            </a:r>
            <a:endParaRPr lang="zh-CN" altLang="en-US" sz="2000" dirty="0">
              <a:solidFill>
                <a:srgbClr val="0000CC"/>
              </a:solidFill>
            </a:endParaRPr>
          </a:p>
        </p:txBody>
      </p:sp>
      <p:sp>
        <p:nvSpPr>
          <p:cNvPr id="17" name="Line 7"/>
          <p:cNvSpPr>
            <a:spLocks noChangeShapeType="1"/>
          </p:cNvSpPr>
          <p:nvPr/>
        </p:nvSpPr>
        <p:spPr bwMode="auto">
          <a:xfrm>
            <a:off x="1703512" y="3717032"/>
            <a:ext cx="5616575"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Tree>
    <p:extLst>
      <p:ext uri="{BB962C8B-B14F-4D97-AF65-F5344CB8AC3E}">
        <p14:creationId xmlns:p14="http://schemas.microsoft.com/office/powerpoint/2010/main" val="18245335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996" y="532756"/>
            <a:ext cx="7864475" cy="32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432" y="4149080"/>
            <a:ext cx="6559550" cy="221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1" name="Line 7"/>
          <p:cNvSpPr>
            <a:spLocks noChangeShapeType="1"/>
          </p:cNvSpPr>
          <p:nvPr/>
        </p:nvSpPr>
        <p:spPr bwMode="auto">
          <a:xfrm>
            <a:off x="1061221" y="820093"/>
            <a:ext cx="5616575"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65</a:t>
            </a:fld>
            <a:endParaRPr lang="en-US" altLang="zh-CN">
              <a:solidFill>
                <a:srgbClr val="000000"/>
              </a:solidFill>
            </a:endParaRPr>
          </a:p>
        </p:txBody>
      </p:sp>
      <p:sp>
        <p:nvSpPr>
          <p:cNvPr id="6" name="Oval 33"/>
          <p:cNvSpPr>
            <a:spLocks noChangeArrowheads="1"/>
          </p:cNvSpPr>
          <p:nvPr/>
        </p:nvSpPr>
        <p:spPr bwMode="auto">
          <a:xfrm>
            <a:off x="9018586" y="521528"/>
            <a:ext cx="2520950" cy="2520950"/>
          </a:xfrm>
          <a:prstGeom prst="ellipse">
            <a:avLst/>
          </a:prstGeom>
          <a:gradFill rotWithShape="1">
            <a:gsLst>
              <a:gs pos="0">
                <a:schemeClr val="accent1">
                  <a:gamma/>
                  <a:shade val="46275"/>
                  <a:invGamma/>
                </a:schemeClr>
              </a:gs>
              <a:gs pos="100000">
                <a:schemeClr val="accent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7" name="Oval 5"/>
          <p:cNvSpPr>
            <a:spLocks noChangeArrowheads="1"/>
          </p:cNvSpPr>
          <p:nvPr/>
        </p:nvSpPr>
        <p:spPr bwMode="auto">
          <a:xfrm>
            <a:off x="9120187" y="1596266"/>
            <a:ext cx="287337" cy="2857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8" name="Oval 6"/>
          <p:cNvSpPr>
            <a:spLocks noChangeArrowheads="1"/>
          </p:cNvSpPr>
          <p:nvPr/>
        </p:nvSpPr>
        <p:spPr bwMode="auto">
          <a:xfrm>
            <a:off x="10488612" y="948566"/>
            <a:ext cx="287337" cy="28575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9" name="Oval 7"/>
          <p:cNvSpPr>
            <a:spLocks noChangeArrowheads="1"/>
          </p:cNvSpPr>
          <p:nvPr/>
        </p:nvSpPr>
        <p:spPr bwMode="auto">
          <a:xfrm>
            <a:off x="11066462" y="1958216"/>
            <a:ext cx="287337" cy="28575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10" name="Line 8"/>
          <p:cNvSpPr>
            <a:spLocks noChangeShapeType="1"/>
          </p:cNvSpPr>
          <p:nvPr/>
        </p:nvSpPr>
        <p:spPr bwMode="auto">
          <a:xfrm flipH="1" flipV="1">
            <a:off x="9264648" y="1740729"/>
            <a:ext cx="1944688" cy="360363"/>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1" name="Line 9"/>
          <p:cNvSpPr>
            <a:spLocks noChangeShapeType="1"/>
          </p:cNvSpPr>
          <p:nvPr/>
        </p:nvSpPr>
        <p:spPr bwMode="auto">
          <a:xfrm flipH="1">
            <a:off x="10272711" y="1093028"/>
            <a:ext cx="360362" cy="8636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2" name="Line 10"/>
          <p:cNvSpPr>
            <a:spLocks noChangeShapeType="1"/>
          </p:cNvSpPr>
          <p:nvPr/>
        </p:nvSpPr>
        <p:spPr bwMode="auto">
          <a:xfrm>
            <a:off x="10633073" y="1093029"/>
            <a:ext cx="287338" cy="2303463"/>
          </a:xfrm>
          <a:prstGeom prst="line">
            <a:avLst/>
          </a:prstGeom>
          <a:noFill/>
          <a:ln w="9525">
            <a:solidFill>
              <a:schemeClr val="tx1"/>
            </a:solidFill>
            <a:prstDash val="lg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3" name="Line 11"/>
          <p:cNvSpPr>
            <a:spLocks noChangeShapeType="1"/>
          </p:cNvSpPr>
          <p:nvPr/>
        </p:nvSpPr>
        <p:spPr bwMode="auto">
          <a:xfrm flipH="1" flipV="1">
            <a:off x="9264649" y="1740729"/>
            <a:ext cx="1655763" cy="1655763"/>
          </a:xfrm>
          <a:prstGeom prst="line">
            <a:avLst/>
          </a:prstGeom>
          <a:noFill/>
          <a:ln w="9525">
            <a:solidFill>
              <a:schemeClr val="tx1"/>
            </a:solidFill>
            <a:prstDash val="lg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4" name="Line 12"/>
          <p:cNvSpPr>
            <a:spLocks noChangeShapeType="1"/>
          </p:cNvSpPr>
          <p:nvPr/>
        </p:nvSpPr>
        <p:spPr bwMode="auto">
          <a:xfrm flipH="1">
            <a:off x="10920412" y="2101091"/>
            <a:ext cx="288925" cy="1295400"/>
          </a:xfrm>
          <a:prstGeom prst="line">
            <a:avLst/>
          </a:prstGeom>
          <a:noFill/>
          <a:ln w="9525">
            <a:solidFill>
              <a:schemeClr val="tx1"/>
            </a:solidFill>
            <a:prstDash val="lg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5" name="Line 13"/>
          <p:cNvSpPr>
            <a:spLocks noChangeShapeType="1"/>
          </p:cNvSpPr>
          <p:nvPr/>
        </p:nvSpPr>
        <p:spPr bwMode="auto">
          <a:xfrm flipH="1" flipV="1">
            <a:off x="10272711" y="1956629"/>
            <a:ext cx="647700" cy="1439863"/>
          </a:xfrm>
          <a:prstGeom prst="line">
            <a:avLst/>
          </a:prstGeom>
          <a:noFill/>
          <a:ln w="19050">
            <a:solidFill>
              <a:srgbClr val="3333FF"/>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6" name="Text Box 14"/>
          <p:cNvSpPr txBox="1">
            <a:spLocks noChangeArrowheads="1"/>
          </p:cNvSpPr>
          <p:nvPr/>
        </p:nvSpPr>
        <p:spPr bwMode="auto">
          <a:xfrm>
            <a:off x="8761412" y="1256541"/>
            <a:ext cx="45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a:solidFill>
                  <a:srgbClr val="3333FF"/>
                </a:solidFill>
              </a:rPr>
              <a:t>m</a:t>
            </a:r>
            <a:r>
              <a:rPr lang="en-GB" altLang="zh-CN" baseline="-25000">
                <a:solidFill>
                  <a:srgbClr val="3333FF"/>
                </a:solidFill>
              </a:rPr>
              <a:t>1</a:t>
            </a:r>
          </a:p>
        </p:txBody>
      </p:sp>
      <p:sp>
        <p:nvSpPr>
          <p:cNvPr id="17" name="Text Box 15"/>
          <p:cNvSpPr txBox="1">
            <a:spLocks noChangeArrowheads="1"/>
          </p:cNvSpPr>
          <p:nvPr/>
        </p:nvSpPr>
        <p:spPr bwMode="auto">
          <a:xfrm>
            <a:off x="11326812" y="1734379"/>
            <a:ext cx="458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a:solidFill>
                  <a:srgbClr val="3333FF"/>
                </a:solidFill>
              </a:rPr>
              <a:t>m</a:t>
            </a:r>
            <a:r>
              <a:rPr lang="en-GB" altLang="zh-CN" baseline="-25000">
                <a:solidFill>
                  <a:srgbClr val="3333FF"/>
                </a:solidFill>
              </a:rPr>
              <a:t>2</a:t>
            </a:r>
          </a:p>
        </p:txBody>
      </p:sp>
      <p:sp>
        <p:nvSpPr>
          <p:cNvPr id="18" name="Text Box 16"/>
          <p:cNvSpPr txBox="1">
            <a:spLocks noChangeArrowheads="1"/>
          </p:cNvSpPr>
          <p:nvPr/>
        </p:nvSpPr>
        <p:spPr bwMode="auto">
          <a:xfrm>
            <a:off x="10704512" y="659641"/>
            <a:ext cx="45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a:solidFill>
                  <a:srgbClr val="3333FF"/>
                </a:solidFill>
              </a:rPr>
              <a:t>m</a:t>
            </a:r>
            <a:r>
              <a:rPr lang="en-GB" altLang="zh-CN" baseline="-25000">
                <a:solidFill>
                  <a:srgbClr val="3333FF"/>
                </a:solidFill>
              </a:rPr>
              <a:t>3</a:t>
            </a:r>
          </a:p>
        </p:txBody>
      </p:sp>
      <p:sp>
        <p:nvSpPr>
          <p:cNvPr id="19" name="Text Box 17"/>
          <p:cNvSpPr txBox="1">
            <a:spLocks noChangeArrowheads="1"/>
          </p:cNvSpPr>
          <p:nvPr/>
        </p:nvSpPr>
        <p:spPr bwMode="auto">
          <a:xfrm>
            <a:off x="9640887" y="2309054"/>
            <a:ext cx="3444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a:solidFill>
                  <a:srgbClr val="000000"/>
                </a:solidFill>
              </a:rPr>
              <a:t>r</a:t>
            </a:r>
            <a:r>
              <a:rPr lang="en-GB" altLang="zh-CN" baseline="-25000">
                <a:solidFill>
                  <a:srgbClr val="000000"/>
                </a:solidFill>
              </a:rPr>
              <a:t>1</a:t>
            </a:r>
          </a:p>
        </p:txBody>
      </p:sp>
      <p:sp>
        <p:nvSpPr>
          <p:cNvPr id="20" name="Text Box 18"/>
          <p:cNvSpPr txBox="1">
            <a:spLocks noChangeArrowheads="1"/>
          </p:cNvSpPr>
          <p:nvPr/>
        </p:nvSpPr>
        <p:spPr bwMode="auto">
          <a:xfrm>
            <a:off x="11080748" y="2453516"/>
            <a:ext cx="3444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a:solidFill>
                  <a:srgbClr val="000000"/>
                </a:solidFill>
              </a:rPr>
              <a:t>r</a:t>
            </a:r>
            <a:r>
              <a:rPr lang="en-GB" altLang="zh-CN" baseline="-25000">
                <a:solidFill>
                  <a:srgbClr val="000000"/>
                </a:solidFill>
              </a:rPr>
              <a:t>2</a:t>
            </a:r>
          </a:p>
        </p:txBody>
      </p:sp>
      <p:sp>
        <p:nvSpPr>
          <p:cNvPr id="21" name="Text Box 19"/>
          <p:cNvSpPr txBox="1">
            <a:spLocks noChangeArrowheads="1"/>
          </p:cNvSpPr>
          <p:nvPr/>
        </p:nvSpPr>
        <p:spPr bwMode="auto">
          <a:xfrm>
            <a:off x="10704512" y="1596266"/>
            <a:ext cx="344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a:solidFill>
                  <a:srgbClr val="000000"/>
                </a:solidFill>
              </a:rPr>
              <a:t>r</a:t>
            </a:r>
            <a:r>
              <a:rPr lang="en-GB" altLang="zh-CN" baseline="-25000">
                <a:solidFill>
                  <a:srgbClr val="000000"/>
                </a:solidFill>
              </a:rPr>
              <a:t>3</a:t>
            </a:r>
          </a:p>
        </p:txBody>
      </p:sp>
      <p:sp>
        <p:nvSpPr>
          <p:cNvPr id="22" name="Text Box 20"/>
          <p:cNvSpPr txBox="1">
            <a:spLocks noChangeArrowheads="1"/>
          </p:cNvSpPr>
          <p:nvPr/>
        </p:nvSpPr>
        <p:spPr bwMode="auto">
          <a:xfrm>
            <a:off x="9748837" y="1883604"/>
            <a:ext cx="561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zh-CN" altLang="en-GB">
                <a:solidFill>
                  <a:srgbClr val="FF0000"/>
                </a:solidFill>
                <a:sym typeface="Symbol" pitchFamily="18" charset="2"/>
              </a:rPr>
              <a:t></a:t>
            </a:r>
            <a:r>
              <a:rPr lang="en-GB" altLang="zh-CN">
                <a:solidFill>
                  <a:srgbClr val="FF0000"/>
                </a:solidFill>
                <a:sym typeface="Symbol" pitchFamily="18" charset="2"/>
              </a:rPr>
              <a:t>2</a:t>
            </a:r>
          </a:p>
        </p:txBody>
      </p:sp>
      <p:sp>
        <p:nvSpPr>
          <p:cNvPr id="23" name="Text Box 21"/>
          <p:cNvSpPr txBox="1">
            <a:spLocks noChangeArrowheads="1"/>
          </p:cNvSpPr>
          <p:nvPr/>
        </p:nvSpPr>
        <p:spPr bwMode="auto">
          <a:xfrm>
            <a:off x="9769474" y="1229554"/>
            <a:ext cx="752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zh-CN" altLang="en-GB">
                <a:solidFill>
                  <a:srgbClr val="FF0000"/>
                </a:solidFill>
                <a:sym typeface="Symbol" pitchFamily="18" charset="2"/>
              </a:rPr>
              <a:t></a:t>
            </a:r>
            <a:r>
              <a:rPr lang="en-GB" altLang="zh-CN">
                <a:solidFill>
                  <a:srgbClr val="FF0000"/>
                </a:solidFill>
                <a:sym typeface="Symbol" pitchFamily="18" charset="2"/>
              </a:rPr>
              <a:t>6/2</a:t>
            </a:r>
          </a:p>
        </p:txBody>
      </p:sp>
      <p:sp>
        <p:nvSpPr>
          <p:cNvPr id="24" name="Text Box 22"/>
          <p:cNvSpPr txBox="1">
            <a:spLocks noChangeArrowheads="1"/>
          </p:cNvSpPr>
          <p:nvPr/>
        </p:nvSpPr>
        <p:spPr bwMode="auto">
          <a:xfrm>
            <a:off x="9450386" y="3545716"/>
            <a:ext cx="213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b="1">
                <a:solidFill>
                  <a:srgbClr val="3333FF"/>
                </a:solidFill>
              </a:rPr>
              <a:t>Jacobi coordinate</a:t>
            </a:r>
          </a:p>
        </p:txBody>
      </p:sp>
    </p:spTree>
    <p:extLst>
      <p:ext uri="{BB962C8B-B14F-4D97-AF65-F5344CB8AC3E}">
        <p14:creationId xmlns:p14="http://schemas.microsoft.com/office/powerpoint/2010/main" val="5305604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8700" y="1119189"/>
            <a:ext cx="7594600" cy="462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66</a:t>
            </a:fld>
            <a:endParaRPr lang="en-US" altLang="zh-CN">
              <a:solidFill>
                <a:srgbClr val="000000"/>
              </a:solidFill>
            </a:endParaRPr>
          </a:p>
        </p:txBody>
      </p:sp>
    </p:spTree>
    <p:extLst>
      <p:ext uri="{BB962C8B-B14F-4D97-AF65-F5344CB8AC3E}">
        <p14:creationId xmlns:p14="http://schemas.microsoft.com/office/powerpoint/2010/main" val="28311387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764" y="331788"/>
            <a:ext cx="7862887"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576" y="1628776"/>
            <a:ext cx="6424613" cy="282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701" y="1627188"/>
            <a:ext cx="7504113" cy="374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3" name="Line 7"/>
          <p:cNvSpPr>
            <a:spLocks noChangeShapeType="1"/>
          </p:cNvSpPr>
          <p:nvPr/>
        </p:nvSpPr>
        <p:spPr bwMode="auto">
          <a:xfrm>
            <a:off x="2640014" y="620713"/>
            <a:ext cx="3743325"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67</a:t>
            </a:fld>
            <a:endParaRPr lang="en-US" altLang="zh-CN">
              <a:solidFill>
                <a:srgbClr val="000000"/>
              </a:solidFill>
            </a:endParaRPr>
          </a:p>
        </p:txBody>
      </p:sp>
    </p:spTree>
    <p:extLst>
      <p:ext uri="{BB962C8B-B14F-4D97-AF65-F5344CB8AC3E}">
        <p14:creationId xmlns:p14="http://schemas.microsoft.com/office/powerpoint/2010/main" val="810049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blinds(horizontal)">
                                      <p:cBhvr>
                                        <p:cTn id="7" dur="5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0" y="568326"/>
            <a:ext cx="6604000" cy="572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68</a:t>
            </a:fld>
            <a:endParaRPr lang="en-US" altLang="zh-CN">
              <a:solidFill>
                <a:srgbClr val="000000"/>
              </a:solidFill>
            </a:endParaRPr>
          </a:p>
        </p:txBody>
      </p:sp>
    </p:spTree>
    <p:extLst>
      <p:ext uri="{BB962C8B-B14F-4D97-AF65-F5344CB8AC3E}">
        <p14:creationId xmlns:p14="http://schemas.microsoft.com/office/powerpoint/2010/main" val="22328953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139" y="900114"/>
            <a:ext cx="6784975" cy="166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69</a:t>
            </a:fld>
            <a:endParaRPr lang="en-US" altLang="zh-CN">
              <a:solidFill>
                <a:srgbClr val="000000"/>
              </a:solidFill>
            </a:endParaRPr>
          </a:p>
        </p:txBody>
      </p:sp>
    </p:spTree>
    <p:extLst>
      <p:ext uri="{BB962C8B-B14F-4D97-AF65-F5344CB8AC3E}">
        <p14:creationId xmlns:p14="http://schemas.microsoft.com/office/powerpoint/2010/main" val="134031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bwMode="auto">
          <a:xfrm>
            <a:off x="5327090" y="2263100"/>
            <a:ext cx="3341372" cy="3394703"/>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p:sp>
        <p:nvSpPr>
          <p:cNvPr id="275458" name="Rectangle 2"/>
          <p:cNvSpPr>
            <a:spLocks noGrp="1" noChangeArrowheads="1"/>
          </p:cNvSpPr>
          <p:nvPr>
            <p:ph type="title" idx="4294967295"/>
          </p:nvPr>
        </p:nvSpPr>
        <p:spPr>
          <a:xfrm>
            <a:off x="605069" y="0"/>
            <a:ext cx="11123819" cy="762000"/>
          </a:xfrm>
        </p:spPr>
        <p:txBody>
          <a:bodyPr/>
          <a:lstStyle/>
          <a:p>
            <a:r>
              <a:rPr lang="zh-CN" altLang="en-US" sz="3200" b="1" dirty="0">
                <a:solidFill>
                  <a:srgbClr val="0000FF"/>
                </a:solidFill>
                <a:latin typeface="黑体" panose="02010609060101010101" pitchFamily="49" charset="-122"/>
                <a:ea typeface="黑体" panose="02010609060101010101" pitchFamily="49" charset="-122"/>
              </a:rPr>
              <a:t>粒子物理标准模型建立之前，人类对亚原子结构的认知</a:t>
            </a:r>
            <a:endParaRPr lang="en-US" altLang="zh-CN" sz="3200" dirty="0">
              <a:solidFill>
                <a:srgbClr val="0000FF"/>
              </a:solidFill>
              <a:latin typeface="黑体" panose="02010609060101010101" pitchFamily="49" charset="-122"/>
              <a:ea typeface="黑体" panose="02010609060101010101" pitchFamily="49" charset="-122"/>
            </a:endParaRPr>
          </a:p>
        </p:txBody>
      </p:sp>
      <mc:AlternateContent xmlns:mc="http://schemas.openxmlformats.org/markup-compatibility/2006" xmlns:a14="http://schemas.microsoft.com/office/drawing/2010/main">
        <mc:Choice Requires="a14">
          <p:sp>
            <p:nvSpPr>
              <p:cNvPr id="275459" name="Rectangle 4"/>
              <p:cNvSpPr>
                <a:spLocks noGrp="1" noChangeArrowheads="1"/>
              </p:cNvSpPr>
              <p:nvPr>
                <p:ph type="body" sz="half" idx="4294967295"/>
              </p:nvPr>
            </p:nvSpPr>
            <p:spPr>
              <a:xfrm>
                <a:off x="605069" y="1023890"/>
                <a:ext cx="4267200" cy="5791200"/>
              </a:xfrm>
            </p:spPr>
            <p:txBody>
              <a:bodyPr/>
              <a:lstStyle/>
              <a:p>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1897:  </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电子</a:t>
                </a:r>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1919:  </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质子</a:t>
                </a:r>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pPr marL="0" indent="0">
                  <a:buNone/>
                </a:pPr>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            </a:t>
                </a: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1932:  </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中子</a:t>
                </a:r>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pPr marL="0" indent="0">
                  <a:buNone/>
                </a:pPr>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	</a:t>
                </a: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1932:  </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正电子</a:t>
                </a:r>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1935: Yukawa (</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汤川</a:t>
                </a:r>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预言</a:t>
                </a:r>
                <a14:m>
                  <m:oMath xmlns:m="http://schemas.openxmlformats.org/officeDocument/2006/math">
                    <m:r>
                      <a:rPr lang="en-US" altLang="zh-CN" sz="1800" b="1" i="1" smtClean="0">
                        <a:solidFill>
                          <a:srgbClr val="0000FF"/>
                        </a:solidFill>
                        <a:latin typeface="Cambria Math" panose="02040503050406030204" pitchFamily="18" charset="0"/>
                        <a:ea typeface="宋体" charset="-122"/>
                        <a:sym typeface="Symbol" pitchFamily="18" charset="2"/>
                      </a:rPr>
                      <m:t>𝝅</m:t>
                    </m:r>
                  </m:oMath>
                </a14:m>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介子</a:t>
                </a:r>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p:txBody>
          </p:sp>
        </mc:Choice>
        <mc:Fallback xmlns="">
          <p:sp>
            <p:nvSpPr>
              <p:cNvPr id="275459" name="Rectangle 4"/>
              <p:cNvSpPr>
                <a:spLocks noGrp="1" noRot="1" noChangeAspect="1" noMove="1" noResize="1" noEditPoints="1" noAdjustHandles="1" noChangeArrowheads="1" noChangeShapeType="1" noTextEdit="1"/>
              </p:cNvSpPr>
              <p:nvPr>
                <p:ph type="body" sz="half" idx="4294967295"/>
              </p:nvPr>
            </p:nvSpPr>
            <p:spPr>
              <a:xfrm>
                <a:off x="605069" y="1023890"/>
                <a:ext cx="4267200" cy="5791200"/>
              </a:xfrm>
              <a:blipFill>
                <a:blip r:embed="rId2"/>
                <a:stretch>
                  <a:fillRect l="-1429" t="-737"/>
                </a:stretch>
              </a:blipFill>
            </p:spPr>
            <p:txBody>
              <a:bodyPr/>
              <a:lstStyle/>
              <a:p>
                <a:r>
                  <a:rPr lang="zh-CN" altLang="en-US">
                    <a:noFill/>
                  </a:rPr>
                  <a:t> </a:t>
                </a:r>
              </a:p>
            </p:txBody>
          </p:sp>
        </mc:Fallback>
      </mc:AlternateContent>
      <p:pic>
        <p:nvPicPr>
          <p:cNvPr id="275460" name="Picture 41" descr="yukaw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082" y="5900690"/>
            <a:ext cx="6461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1" name="Text Box 42"/>
          <p:cNvSpPr txBox="1">
            <a:spLocks noChangeArrowheads="1"/>
          </p:cNvSpPr>
          <p:nvPr/>
        </p:nvSpPr>
        <p:spPr bwMode="auto">
          <a:xfrm>
            <a:off x="4578583" y="6586490"/>
            <a:ext cx="682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FFFFFF"/>
                </a:solidFill>
                <a:effectLst/>
                <a:uLnTx/>
                <a:uFillTx/>
                <a:latin typeface="Calibri" pitchFamily="34" charset="0"/>
                <a:ea typeface="宋体" charset="-122"/>
                <a:cs typeface="Arial" charset="0"/>
              </a:rPr>
              <a:t>Yukawa</a:t>
            </a:r>
          </a:p>
        </p:txBody>
      </p:sp>
      <p:pic>
        <p:nvPicPr>
          <p:cNvPr id="275462" name="Picture 6" descr="zhao_zhong_y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2632" y="4637040"/>
            <a:ext cx="8826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3" name="Text Box 40"/>
          <p:cNvSpPr txBox="1">
            <a:spLocks noChangeArrowheads="1"/>
          </p:cNvSpPr>
          <p:nvPr/>
        </p:nvSpPr>
        <p:spPr bwMode="auto">
          <a:xfrm>
            <a:off x="2616433" y="5519691"/>
            <a:ext cx="981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FFFFFF"/>
                </a:solidFill>
                <a:effectLst/>
                <a:uLnTx/>
                <a:uFillTx/>
                <a:latin typeface="Calibri" pitchFamily="34" charset="0"/>
                <a:ea typeface="宋体" charset="-122"/>
                <a:cs typeface="Arial" charset="0"/>
              </a:rPr>
              <a:t>C.-Y. Chao</a:t>
            </a:r>
          </a:p>
        </p:txBody>
      </p:sp>
      <p:pic>
        <p:nvPicPr>
          <p:cNvPr id="27546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0669" y="4640215"/>
            <a:ext cx="8382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5" name="Text Box 40"/>
          <p:cNvSpPr txBox="1">
            <a:spLocks noChangeArrowheads="1"/>
          </p:cNvSpPr>
          <p:nvPr/>
        </p:nvSpPr>
        <p:spPr bwMode="auto">
          <a:xfrm>
            <a:off x="3378433" y="5519691"/>
            <a:ext cx="960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FFFFFF"/>
                </a:solidFill>
                <a:effectLst/>
                <a:uLnTx/>
                <a:uFillTx/>
                <a:latin typeface="Calibri" pitchFamily="34" charset="0"/>
                <a:ea typeface="宋体" charset="-122"/>
                <a:cs typeface="Arial" charset="0"/>
              </a:rPr>
              <a:t>Anderson</a:t>
            </a:r>
          </a:p>
        </p:txBody>
      </p:sp>
      <p:pic>
        <p:nvPicPr>
          <p:cNvPr id="275466" name="Picture 18" descr="chadwik"/>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2525050" y="3320049"/>
            <a:ext cx="896938" cy="1139825"/>
          </a:xfrm>
        </p:spPr>
      </p:pic>
      <p:pic>
        <p:nvPicPr>
          <p:cNvPr id="275469"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7669" y="2090691"/>
            <a:ext cx="9906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70" name="Text Box 29"/>
          <p:cNvSpPr txBox="1">
            <a:spLocks noChangeArrowheads="1"/>
          </p:cNvSpPr>
          <p:nvPr/>
        </p:nvSpPr>
        <p:spPr bwMode="auto">
          <a:xfrm>
            <a:off x="2566326" y="4212223"/>
            <a:ext cx="962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FFFFFF"/>
                </a:solidFill>
                <a:effectLst/>
                <a:uLnTx/>
                <a:uFillTx/>
                <a:latin typeface="Calibri" pitchFamily="34" charset="0"/>
                <a:ea typeface="宋体" charset="-122"/>
                <a:cs typeface="Arial" charset="0"/>
              </a:rPr>
              <a:t>Chadwick</a:t>
            </a:r>
          </a:p>
        </p:txBody>
      </p:sp>
      <p:sp>
        <p:nvSpPr>
          <p:cNvPr id="27" name="Text Box 29"/>
          <p:cNvSpPr txBox="1">
            <a:spLocks noChangeArrowheads="1"/>
          </p:cNvSpPr>
          <p:nvPr/>
        </p:nvSpPr>
        <p:spPr bwMode="auto">
          <a:xfrm>
            <a:off x="2357669" y="2852690"/>
            <a:ext cx="990600" cy="274638"/>
          </a:xfrm>
          <a:prstGeom prst="rect">
            <a:avLst/>
          </a:prstGeom>
          <a:solidFill>
            <a:schemeClr val="tx1">
              <a:lumMod val="50000"/>
              <a:lumOff val="50000"/>
            </a:schemeClr>
          </a:solidFill>
          <a:ln w="9525">
            <a:noFill/>
            <a:miter lim="800000"/>
            <a:headEnd/>
            <a:tailEnd/>
          </a:ln>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Calibri" pitchFamily="34" charset="0"/>
                <a:cs typeface="Arial" pitchFamily="34" charset="0"/>
              </a:rPr>
              <a:t>Rutherford</a:t>
            </a:r>
          </a:p>
        </p:txBody>
      </p:sp>
      <p:pic>
        <p:nvPicPr>
          <p:cNvPr id="275472"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7507" y="795290"/>
            <a:ext cx="971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73" name="Text Box 29"/>
          <p:cNvSpPr txBox="1">
            <a:spLocks noChangeArrowheads="1"/>
          </p:cNvSpPr>
          <p:nvPr/>
        </p:nvSpPr>
        <p:spPr bwMode="auto">
          <a:xfrm>
            <a:off x="2479907" y="1557291"/>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FFFFFF"/>
                </a:solidFill>
                <a:effectLst/>
                <a:uLnTx/>
                <a:uFillTx/>
                <a:latin typeface="Calibri" pitchFamily="34" charset="0"/>
                <a:ea typeface="宋体" charset="-122"/>
                <a:cs typeface="Arial" charset="0"/>
              </a:rPr>
              <a:t>Thomson</a:t>
            </a:r>
          </a:p>
        </p:txBody>
      </p:sp>
      <p:sp>
        <p:nvSpPr>
          <p:cNvPr id="2" name="文本框 1"/>
          <p:cNvSpPr txBox="1"/>
          <p:nvPr/>
        </p:nvSpPr>
        <p:spPr>
          <a:xfrm>
            <a:off x="4872269" y="928187"/>
            <a:ext cx="3235181" cy="907941"/>
          </a:xfrm>
          <a:prstGeom prst="rect">
            <a:avLst/>
          </a:prstGeom>
          <a:solidFill>
            <a:srgbClr val="0000FF"/>
          </a:solidFill>
        </p:spPr>
        <p:txBody>
          <a:bodyPr wrap="non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zh-CN" altLang="en-US" sz="2400" b="1" i="0" u="none" strike="noStrike" kern="0" cap="none" spc="0" normalizeH="0" baseline="0" noProof="0" dirty="0">
                <a:ln>
                  <a:noFill/>
                </a:ln>
                <a:solidFill>
                  <a:srgbClr val="FFFF00"/>
                </a:solidFill>
                <a:effectLst/>
                <a:uLnTx/>
                <a:uFillTx/>
                <a:ea typeface="黑体" panose="02010609060101010101" pitchFamily="49" charset="-122"/>
                <a:sym typeface="Symbol" pitchFamily="18" charset="2"/>
              </a:rPr>
              <a:t>正电子的发现</a:t>
            </a:r>
            <a:endParaRPr kumimoji="0" lang="en-US" altLang="zh-CN" sz="2400" b="1" i="0" u="none" strike="noStrike" kern="0" cap="none" spc="0" normalizeH="0" baseline="0" noProof="0" dirty="0">
              <a:ln>
                <a:noFill/>
              </a:ln>
              <a:solidFill>
                <a:srgbClr val="FFFF00"/>
              </a:solidFill>
              <a:effectLst/>
              <a:uLnTx/>
              <a:uFillTx/>
              <a:ea typeface="黑体" panose="02010609060101010101" pitchFamily="49" charset="-122"/>
              <a:sym typeface="Symbol" pitchFamily="18" charset="2"/>
            </a:endParaRPr>
          </a:p>
          <a:p>
            <a:pPr marL="0" marR="0" lvl="0" indent="0" defTabSz="914400" eaLnBrk="1" fontAlgn="auto" latinLnBrk="0" hangingPunct="1">
              <a:lnSpc>
                <a:spcPct val="100000"/>
              </a:lnSpc>
              <a:spcBef>
                <a:spcPts val="0"/>
              </a:spcBef>
              <a:spcAft>
                <a:spcPts val="600"/>
              </a:spcAft>
              <a:buClrTx/>
              <a:buSzTx/>
              <a:buFontTx/>
              <a:buNone/>
              <a:tabLst/>
              <a:defRPr/>
            </a:pPr>
            <a:r>
              <a:rPr kumimoji="0" lang="en-US" altLang="zh-CN" sz="2400" b="1" i="0" u="none" strike="noStrike" kern="0" cap="none" spc="0" normalizeH="0" baseline="0" noProof="0" dirty="0">
                <a:ln>
                  <a:noFill/>
                </a:ln>
                <a:solidFill>
                  <a:srgbClr val="FFFF00"/>
                </a:solidFill>
                <a:effectLst/>
                <a:uLnTx/>
                <a:uFillTx/>
                <a:ea typeface="黑体" panose="02010609060101010101" pitchFamily="49" charset="-122"/>
                <a:sym typeface="Symbol" pitchFamily="18" charset="2"/>
              </a:rPr>
              <a:t>1932</a:t>
            </a:r>
            <a:r>
              <a:rPr kumimoji="0" lang="zh-CN" altLang="en-US" sz="2400" b="1" i="0" u="none" strike="noStrike" kern="0" cap="none" spc="0" normalizeH="0" baseline="0" noProof="0" dirty="0">
                <a:ln>
                  <a:noFill/>
                </a:ln>
                <a:solidFill>
                  <a:srgbClr val="FFFF00"/>
                </a:solidFill>
                <a:effectLst/>
                <a:uLnTx/>
                <a:uFillTx/>
                <a:ea typeface="黑体" panose="02010609060101010101" pitchFamily="49" charset="-122"/>
                <a:sym typeface="Symbol" pitchFamily="18" charset="2"/>
              </a:rPr>
              <a:t>：</a:t>
            </a:r>
            <a:r>
              <a:rPr kumimoji="0" lang="en-US" altLang="zh-CN" sz="2400" b="1" i="0" u="none" strike="noStrike" kern="0" cap="none" spc="0" normalizeH="0" baseline="0" noProof="0" dirty="0">
                <a:ln>
                  <a:noFill/>
                </a:ln>
                <a:solidFill>
                  <a:srgbClr val="FFFF00"/>
                </a:solidFill>
                <a:effectLst/>
                <a:uLnTx/>
                <a:uFillTx/>
                <a:ea typeface="黑体" panose="02010609060101010101" pitchFamily="49" charset="-122"/>
                <a:sym typeface="Symbol" pitchFamily="18" charset="2"/>
              </a:rPr>
              <a:t>Anderson</a:t>
            </a:r>
            <a:r>
              <a:rPr kumimoji="0" lang="zh-CN" altLang="en-US" sz="2400" b="1" i="0" u="none" strike="noStrike" kern="0" cap="none" spc="0" normalizeH="0" baseline="0" noProof="0" dirty="0">
                <a:ln>
                  <a:noFill/>
                </a:ln>
                <a:solidFill>
                  <a:srgbClr val="FFFF00"/>
                </a:solidFill>
                <a:effectLst/>
                <a:uLnTx/>
                <a:uFillTx/>
                <a:ea typeface="黑体" panose="02010609060101010101" pitchFamily="49" charset="-122"/>
                <a:sym typeface="Symbol" pitchFamily="18" charset="2"/>
              </a:rPr>
              <a:t>实验</a:t>
            </a:r>
            <a:endParaRPr kumimoji="0" lang="zh-CN" altLang="en-US" sz="2400" b="0" i="0" u="none" strike="noStrike" kern="0" cap="none" spc="0" normalizeH="0" baseline="0" noProof="0" dirty="0">
              <a:ln>
                <a:noFill/>
              </a:ln>
              <a:solidFill>
                <a:srgbClr val="FFFF00"/>
              </a:solidFill>
              <a:effectLst/>
              <a:uLnTx/>
              <a:uFillTx/>
              <a:ea typeface="黑体" panose="02010609060101010101" pitchFamily="49" charset="-122"/>
            </a:endParaRPr>
          </a:p>
        </p:txBody>
      </p:sp>
      <p:pic>
        <p:nvPicPr>
          <p:cNvPr id="29" name="图片 28"/>
          <p:cNvPicPr>
            <a:picLocks noChangeAspect="1"/>
          </p:cNvPicPr>
          <p:nvPr/>
        </p:nvPicPr>
        <p:blipFill>
          <a:blip r:embed="rId9"/>
          <a:stretch>
            <a:fillRect/>
          </a:stretch>
        </p:blipFill>
        <p:spPr>
          <a:xfrm>
            <a:off x="3498667" y="2183787"/>
            <a:ext cx="830153" cy="786695"/>
          </a:xfrm>
          <a:prstGeom prst="rect">
            <a:avLst/>
          </a:prstGeom>
        </p:spPr>
      </p:pic>
      <p:pic>
        <p:nvPicPr>
          <p:cNvPr id="33" name="图片 32"/>
          <p:cNvPicPr>
            <a:picLocks noChangeAspect="1"/>
          </p:cNvPicPr>
          <p:nvPr/>
        </p:nvPicPr>
        <p:blipFill>
          <a:blip r:embed="rId9"/>
          <a:stretch>
            <a:fillRect/>
          </a:stretch>
        </p:blipFill>
        <p:spPr>
          <a:xfrm>
            <a:off x="3348269" y="955276"/>
            <a:ext cx="830153" cy="786695"/>
          </a:xfrm>
          <a:prstGeom prst="rect">
            <a:avLst/>
          </a:prstGeom>
        </p:spPr>
      </p:pic>
      <p:pic>
        <p:nvPicPr>
          <p:cNvPr id="34" name="图片 33"/>
          <p:cNvPicPr>
            <a:picLocks noChangeAspect="1"/>
          </p:cNvPicPr>
          <p:nvPr/>
        </p:nvPicPr>
        <p:blipFill>
          <a:blip r:embed="rId9"/>
          <a:stretch>
            <a:fillRect/>
          </a:stretch>
        </p:blipFill>
        <p:spPr>
          <a:xfrm>
            <a:off x="3569627" y="3426382"/>
            <a:ext cx="830153" cy="786695"/>
          </a:xfrm>
          <a:prstGeom prst="rect">
            <a:avLst/>
          </a:prstGeom>
        </p:spPr>
      </p:pic>
      <p:pic>
        <p:nvPicPr>
          <p:cNvPr id="35" name="图片 34"/>
          <p:cNvPicPr>
            <a:picLocks noChangeAspect="1"/>
          </p:cNvPicPr>
          <p:nvPr/>
        </p:nvPicPr>
        <p:blipFill>
          <a:blip r:embed="rId9"/>
          <a:stretch>
            <a:fillRect/>
          </a:stretch>
        </p:blipFill>
        <p:spPr>
          <a:xfrm>
            <a:off x="5283342" y="5854652"/>
            <a:ext cx="830153" cy="786695"/>
          </a:xfrm>
          <a:prstGeom prst="rect">
            <a:avLst/>
          </a:prstGeom>
        </p:spPr>
      </p:pic>
      <p:pic>
        <p:nvPicPr>
          <p:cNvPr id="38" name="图片 37"/>
          <p:cNvPicPr>
            <a:picLocks noChangeAspect="1"/>
          </p:cNvPicPr>
          <p:nvPr/>
        </p:nvPicPr>
        <p:blipFill>
          <a:blip r:embed="rId9"/>
          <a:stretch>
            <a:fillRect/>
          </a:stretch>
        </p:blipFill>
        <p:spPr>
          <a:xfrm>
            <a:off x="4431055" y="4776017"/>
            <a:ext cx="830153" cy="786695"/>
          </a:xfrm>
          <a:prstGeom prst="rect">
            <a:avLst/>
          </a:prstGeom>
        </p:spPr>
      </p:pic>
      <p:sp>
        <p:nvSpPr>
          <p:cNvPr id="4" name="文本框 3"/>
          <p:cNvSpPr txBox="1"/>
          <p:nvPr/>
        </p:nvSpPr>
        <p:spPr>
          <a:xfrm>
            <a:off x="3421988" y="1659467"/>
            <a:ext cx="63991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rPr>
              <a:t>1906</a:t>
            </a:r>
            <a:endParaRPr kumimoji="0" lang="zh-CN" altLang="en-US" sz="1600" b="1" i="0" u="none" strike="noStrike" kern="0" cap="none" spc="0" normalizeH="0" baseline="0" noProof="0" dirty="0">
              <a:ln>
                <a:noFill/>
              </a:ln>
              <a:solidFill>
                <a:srgbClr val="FF0000"/>
              </a:solidFill>
              <a:effectLst/>
              <a:uLnTx/>
              <a:uFillTx/>
            </a:endParaRPr>
          </a:p>
        </p:txBody>
      </p:sp>
      <p:sp>
        <p:nvSpPr>
          <p:cNvPr id="40" name="文本框 39"/>
          <p:cNvSpPr txBox="1"/>
          <p:nvPr/>
        </p:nvSpPr>
        <p:spPr>
          <a:xfrm>
            <a:off x="3538691" y="2877497"/>
            <a:ext cx="63991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rPr>
              <a:t>1908</a:t>
            </a:r>
            <a:endParaRPr kumimoji="0" lang="zh-CN" altLang="en-US" sz="1600" b="1" i="0" u="none" strike="noStrike" kern="0" cap="none" spc="0" normalizeH="0" baseline="0" noProof="0" dirty="0">
              <a:ln>
                <a:noFill/>
              </a:ln>
              <a:solidFill>
                <a:srgbClr val="FF0000"/>
              </a:solidFill>
              <a:effectLst/>
              <a:uLnTx/>
              <a:uFillTx/>
            </a:endParaRPr>
          </a:p>
        </p:txBody>
      </p:sp>
      <p:sp>
        <p:nvSpPr>
          <p:cNvPr id="41" name="文本框 40"/>
          <p:cNvSpPr txBox="1"/>
          <p:nvPr/>
        </p:nvSpPr>
        <p:spPr>
          <a:xfrm>
            <a:off x="3621674" y="4165441"/>
            <a:ext cx="63991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rPr>
              <a:t>1935</a:t>
            </a:r>
            <a:endParaRPr kumimoji="0" lang="zh-CN" altLang="en-US" sz="1600" b="1" i="0" u="none" strike="noStrike" kern="0" cap="none" spc="0" normalizeH="0" baseline="0" noProof="0" dirty="0">
              <a:ln>
                <a:noFill/>
              </a:ln>
              <a:solidFill>
                <a:srgbClr val="FF0000"/>
              </a:solidFill>
              <a:effectLst/>
              <a:uLnTx/>
              <a:uFillTx/>
            </a:endParaRPr>
          </a:p>
        </p:txBody>
      </p:sp>
      <p:sp>
        <p:nvSpPr>
          <p:cNvPr id="42" name="文本框 41"/>
          <p:cNvSpPr txBox="1"/>
          <p:nvPr/>
        </p:nvSpPr>
        <p:spPr>
          <a:xfrm>
            <a:off x="4488451" y="5516098"/>
            <a:ext cx="63991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rPr>
              <a:t>1936</a:t>
            </a:r>
            <a:endParaRPr kumimoji="0" lang="zh-CN" altLang="en-US" sz="1600" b="1" i="0" u="none" strike="noStrike" kern="0" cap="none" spc="0" normalizeH="0" baseline="0" noProof="0" dirty="0">
              <a:ln>
                <a:noFill/>
              </a:ln>
              <a:solidFill>
                <a:srgbClr val="FF0000"/>
              </a:solidFill>
              <a:effectLst/>
              <a:uLnTx/>
              <a:uFillTx/>
            </a:endParaRPr>
          </a:p>
        </p:txBody>
      </p:sp>
      <p:sp>
        <p:nvSpPr>
          <p:cNvPr id="43" name="文本框 42"/>
          <p:cNvSpPr txBox="1"/>
          <p:nvPr/>
        </p:nvSpPr>
        <p:spPr>
          <a:xfrm>
            <a:off x="5316166" y="6542556"/>
            <a:ext cx="63991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rPr>
              <a:t>1949</a:t>
            </a:r>
            <a:endParaRPr kumimoji="0" lang="zh-CN" altLang="en-US" sz="1600" b="1" i="0" u="none" strike="noStrike" kern="0" cap="none" spc="0" normalizeH="0" baseline="0" noProof="0" dirty="0">
              <a:ln>
                <a:noFill/>
              </a:ln>
              <a:solidFill>
                <a:srgbClr val="FF0000"/>
              </a:solidFill>
              <a:effectLst/>
              <a:uLnTx/>
              <a:uFillTx/>
            </a:endParaRPr>
          </a:p>
        </p:txBody>
      </p:sp>
      <p:sp>
        <p:nvSpPr>
          <p:cNvPr id="58" name="矩形 57"/>
          <p:cNvSpPr/>
          <p:nvPr/>
        </p:nvSpPr>
        <p:spPr>
          <a:xfrm>
            <a:off x="5765200" y="3745466"/>
            <a:ext cx="2562264" cy="475388"/>
          </a:xfrm>
          <a:prstGeom prst="rect">
            <a:avLst/>
          </a:prstGeom>
          <a:gradFill flip="none" rotWithShape="1">
            <a:gsLst>
              <a:gs pos="0">
                <a:schemeClr val="accent1">
                  <a:tint val="66000"/>
                  <a:satMod val="160000"/>
                  <a:alpha val="21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cxnSp>
        <p:nvCxnSpPr>
          <p:cNvPr id="59" name="直接连接符 58"/>
          <p:cNvCxnSpPr/>
          <p:nvPr/>
        </p:nvCxnSpPr>
        <p:spPr>
          <a:xfrm flipV="1">
            <a:off x="5787464" y="3737006"/>
            <a:ext cx="2532743" cy="7"/>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60" name="椭圆 59"/>
          <p:cNvSpPr/>
          <p:nvPr/>
        </p:nvSpPr>
        <p:spPr>
          <a:xfrm>
            <a:off x="5992468" y="3819014"/>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 name="椭圆 61"/>
          <p:cNvSpPr/>
          <p:nvPr/>
        </p:nvSpPr>
        <p:spPr>
          <a:xfrm>
            <a:off x="7747358" y="3795558"/>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3" name="椭圆 62"/>
          <p:cNvSpPr/>
          <p:nvPr/>
        </p:nvSpPr>
        <p:spPr>
          <a:xfrm>
            <a:off x="7571198" y="3936784"/>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5" name="椭圆 64"/>
          <p:cNvSpPr/>
          <p:nvPr/>
        </p:nvSpPr>
        <p:spPr>
          <a:xfrm>
            <a:off x="6222899" y="4005526"/>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6" name="自由: 形状 65"/>
          <p:cNvSpPr/>
          <p:nvPr/>
        </p:nvSpPr>
        <p:spPr>
          <a:xfrm rot="423393">
            <a:off x="6087458" y="2740154"/>
            <a:ext cx="659579" cy="1052285"/>
          </a:xfrm>
          <a:custGeom>
            <a:avLst/>
            <a:gdLst>
              <a:gd name="connsiteX0" fmla="*/ 0 w 659579"/>
              <a:gd name="connsiteY0" fmla="*/ 0 h 1052285"/>
              <a:gd name="connsiteX1" fmla="*/ 174171 w 659579"/>
              <a:gd name="connsiteY1" fmla="*/ 159657 h 1052285"/>
              <a:gd name="connsiteX2" fmla="*/ 101600 w 659579"/>
              <a:gd name="connsiteY2" fmla="*/ 283028 h 1052285"/>
              <a:gd name="connsiteX3" fmla="*/ 261257 w 659579"/>
              <a:gd name="connsiteY3" fmla="*/ 370114 h 1052285"/>
              <a:gd name="connsiteX4" fmla="*/ 181428 w 659579"/>
              <a:gd name="connsiteY4" fmla="*/ 478971 h 1052285"/>
              <a:gd name="connsiteX5" fmla="*/ 362857 w 659579"/>
              <a:gd name="connsiteY5" fmla="*/ 537028 h 1052285"/>
              <a:gd name="connsiteX6" fmla="*/ 290285 w 659579"/>
              <a:gd name="connsiteY6" fmla="*/ 631371 h 1052285"/>
              <a:gd name="connsiteX7" fmla="*/ 457200 w 659579"/>
              <a:gd name="connsiteY7" fmla="*/ 674914 h 1052285"/>
              <a:gd name="connsiteX8" fmla="*/ 370114 w 659579"/>
              <a:gd name="connsiteY8" fmla="*/ 783771 h 1052285"/>
              <a:gd name="connsiteX9" fmla="*/ 566057 w 659579"/>
              <a:gd name="connsiteY9" fmla="*/ 812800 h 1052285"/>
              <a:gd name="connsiteX10" fmla="*/ 442685 w 659579"/>
              <a:gd name="connsiteY10" fmla="*/ 943428 h 1052285"/>
              <a:gd name="connsiteX11" fmla="*/ 653143 w 659579"/>
              <a:gd name="connsiteY11" fmla="*/ 957942 h 1052285"/>
              <a:gd name="connsiteX12" fmla="*/ 609600 w 659579"/>
              <a:gd name="connsiteY12" fmla="*/ 1052285 h 1052285"/>
              <a:gd name="connsiteX13" fmla="*/ 609600 w 659579"/>
              <a:gd name="connsiteY13" fmla="*/ 1052285 h 105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579" h="1052285">
                <a:moveTo>
                  <a:pt x="0" y="0"/>
                </a:moveTo>
                <a:cubicBezTo>
                  <a:pt x="78619" y="56243"/>
                  <a:pt x="157238" y="112486"/>
                  <a:pt x="174171" y="159657"/>
                </a:cubicBezTo>
                <a:cubicBezTo>
                  <a:pt x="191104" y="206828"/>
                  <a:pt x="87086" y="247952"/>
                  <a:pt x="101600" y="283028"/>
                </a:cubicBezTo>
                <a:cubicBezTo>
                  <a:pt x="116114" y="318104"/>
                  <a:pt x="247952" y="337457"/>
                  <a:pt x="261257" y="370114"/>
                </a:cubicBezTo>
                <a:cubicBezTo>
                  <a:pt x="274562" y="402771"/>
                  <a:pt x="164495" y="451152"/>
                  <a:pt x="181428" y="478971"/>
                </a:cubicBezTo>
                <a:cubicBezTo>
                  <a:pt x="198361" y="506790"/>
                  <a:pt x="344714" y="511628"/>
                  <a:pt x="362857" y="537028"/>
                </a:cubicBezTo>
                <a:cubicBezTo>
                  <a:pt x="381000" y="562428"/>
                  <a:pt x="274561" y="608390"/>
                  <a:pt x="290285" y="631371"/>
                </a:cubicBezTo>
                <a:cubicBezTo>
                  <a:pt x="306009" y="654352"/>
                  <a:pt x="443895" y="649514"/>
                  <a:pt x="457200" y="674914"/>
                </a:cubicBezTo>
                <a:cubicBezTo>
                  <a:pt x="470505" y="700314"/>
                  <a:pt x="351971" y="760790"/>
                  <a:pt x="370114" y="783771"/>
                </a:cubicBezTo>
                <a:cubicBezTo>
                  <a:pt x="388257" y="806752"/>
                  <a:pt x="553962" y="786191"/>
                  <a:pt x="566057" y="812800"/>
                </a:cubicBezTo>
                <a:cubicBezTo>
                  <a:pt x="578152" y="839409"/>
                  <a:pt x="428171" y="919238"/>
                  <a:pt x="442685" y="943428"/>
                </a:cubicBezTo>
                <a:cubicBezTo>
                  <a:pt x="457199" y="967618"/>
                  <a:pt x="625324" y="939799"/>
                  <a:pt x="653143" y="957942"/>
                </a:cubicBezTo>
                <a:cubicBezTo>
                  <a:pt x="680962" y="976085"/>
                  <a:pt x="609600" y="1052285"/>
                  <a:pt x="609600" y="1052285"/>
                </a:cubicBezTo>
                <a:lnTo>
                  <a:pt x="609600" y="105228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 name="文本框 67"/>
          <p:cNvSpPr txBox="1"/>
          <p:nvPr/>
        </p:nvSpPr>
        <p:spPr>
          <a:xfrm>
            <a:off x="4915488" y="2053714"/>
            <a:ext cx="146706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srgbClr val="FF0000"/>
                </a:solidFill>
                <a:effectLst/>
                <a:uLnTx/>
                <a:uFillTx/>
              </a:rPr>
              <a:t>高能宇宙线</a:t>
            </a:r>
          </a:p>
        </p:txBody>
      </p:sp>
      <p:sp>
        <p:nvSpPr>
          <p:cNvPr id="71" name="椭圆 70"/>
          <p:cNvSpPr/>
          <p:nvPr/>
        </p:nvSpPr>
        <p:spPr>
          <a:xfrm>
            <a:off x="6572039" y="3809060"/>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2" name="自由: 形状 71"/>
          <p:cNvSpPr/>
          <p:nvPr/>
        </p:nvSpPr>
        <p:spPr>
          <a:xfrm rot="18691223">
            <a:off x="6835002" y="3681199"/>
            <a:ext cx="354747" cy="526727"/>
          </a:xfrm>
          <a:custGeom>
            <a:avLst/>
            <a:gdLst>
              <a:gd name="connsiteX0" fmla="*/ 0 w 659579"/>
              <a:gd name="connsiteY0" fmla="*/ 0 h 1052285"/>
              <a:gd name="connsiteX1" fmla="*/ 174171 w 659579"/>
              <a:gd name="connsiteY1" fmla="*/ 159657 h 1052285"/>
              <a:gd name="connsiteX2" fmla="*/ 101600 w 659579"/>
              <a:gd name="connsiteY2" fmla="*/ 283028 h 1052285"/>
              <a:gd name="connsiteX3" fmla="*/ 261257 w 659579"/>
              <a:gd name="connsiteY3" fmla="*/ 370114 h 1052285"/>
              <a:gd name="connsiteX4" fmla="*/ 181428 w 659579"/>
              <a:gd name="connsiteY4" fmla="*/ 478971 h 1052285"/>
              <a:gd name="connsiteX5" fmla="*/ 362857 w 659579"/>
              <a:gd name="connsiteY5" fmla="*/ 537028 h 1052285"/>
              <a:gd name="connsiteX6" fmla="*/ 290285 w 659579"/>
              <a:gd name="connsiteY6" fmla="*/ 631371 h 1052285"/>
              <a:gd name="connsiteX7" fmla="*/ 457200 w 659579"/>
              <a:gd name="connsiteY7" fmla="*/ 674914 h 1052285"/>
              <a:gd name="connsiteX8" fmla="*/ 370114 w 659579"/>
              <a:gd name="connsiteY8" fmla="*/ 783771 h 1052285"/>
              <a:gd name="connsiteX9" fmla="*/ 566057 w 659579"/>
              <a:gd name="connsiteY9" fmla="*/ 812800 h 1052285"/>
              <a:gd name="connsiteX10" fmla="*/ 442685 w 659579"/>
              <a:gd name="connsiteY10" fmla="*/ 943428 h 1052285"/>
              <a:gd name="connsiteX11" fmla="*/ 653143 w 659579"/>
              <a:gd name="connsiteY11" fmla="*/ 957942 h 1052285"/>
              <a:gd name="connsiteX12" fmla="*/ 609600 w 659579"/>
              <a:gd name="connsiteY12" fmla="*/ 1052285 h 1052285"/>
              <a:gd name="connsiteX13" fmla="*/ 609600 w 659579"/>
              <a:gd name="connsiteY13" fmla="*/ 1052285 h 105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9579" h="1052285">
                <a:moveTo>
                  <a:pt x="0" y="0"/>
                </a:moveTo>
                <a:cubicBezTo>
                  <a:pt x="78619" y="56243"/>
                  <a:pt x="157238" y="112486"/>
                  <a:pt x="174171" y="159657"/>
                </a:cubicBezTo>
                <a:cubicBezTo>
                  <a:pt x="191104" y="206828"/>
                  <a:pt x="87086" y="247952"/>
                  <a:pt x="101600" y="283028"/>
                </a:cubicBezTo>
                <a:cubicBezTo>
                  <a:pt x="116114" y="318104"/>
                  <a:pt x="247952" y="337457"/>
                  <a:pt x="261257" y="370114"/>
                </a:cubicBezTo>
                <a:cubicBezTo>
                  <a:pt x="274562" y="402771"/>
                  <a:pt x="164495" y="451152"/>
                  <a:pt x="181428" y="478971"/>
                </a:cubicBezTo>
                <a:cubicBezTo>
                  <a:pt x="198361" y="506790"/>
                  <a:pt x="344714" y="511628"/>
                  <a:pt x="362857" y="537028"/>
                </a:cubicBezTo>
                <a:cubicBezTo>
                  <a:pt x="381000" y="562428"/>
                  <a:pt x="274561" y="608390"/>
                  <a:pt x="290285" y="631371"/>
                </a:cubicBezTo>
                <a:cubicBezTo>
                  <a:pt x="306009" y="654352"/>
                  <a:pt x="443895" y="649514"/>
                  <a:pt x="457200" y="674914"/>
                </a:cubicBezTo>
                <a:cubicBezTo>
                  <a:pt x="470505" y="700314"/>
                  <a:pt x="351971" y="760790"/>
                  <a:pt x="370114" y="783771"/>
                </a:cubicBezTo>
                <a:cubicBezTo>
                  <a:pt x="388257" y="806752"/>
                  <a:pt x="553962" y="786191"/>
                  <a:pt x="566057" y="812800"/>
                </a:cubicBezTo>
                <a:cubicBezTo>
                  <a:pt x="578152" y="839409"/>
                  <a:pt x="428171" y="919238"/>
                  <a:pt x="442685" y="943428"/>
                </a:cubicBezTo>
                <a:cubicBezTo>
                  <a:pt x="457199" y="967618"/>
                  <a:pt x="625324" y="939799"/>
                  <a:pt x="653143" y="957942"/>
                </a:cubicBezTo>
                <a:cubicBezTo>
                  <a:pt x="680962" y="976085"/>
                  <a:pt x="609600" y="1052285"/>
                  <a:pt x="609600" y="1052285"/>
                </a:cubicBezTo>
                <a:lnTo>
                  <a:pt x="609600" y="1052285"/>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3" name="椭圆 72"/>
          <p:cNvSpPr/>
          <p:nvPr/>
        </p:nvSpPr>
        <p:spPr>
          <a:xfrm>
            <a:off x="7256124" y="4008036"/>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4" name="椭圆 73"/>
          <p:cNvSpPr/>
          <p:nvPr/>
        </p:nvSpPr>
        <p:spPr>
          <a:xfrm>
            <a:off x="7275645" y="3857321"/>
            <a:ext cx="159657" cy="15240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FF"/>
              </a:solidFill>
              <a:effectLst/>
              <a:uLnTx/>
              <a:uFillTx/>
            </a:endParaRPr>
          </a:p>
        </p:txBody>
      </p:sp>
      <p:sp>
        <p:nvSpPr>
          <p:cNvPr id="78" name="椭圆 77"/>
          <p:cNvSpPr/>
          <p:nvPr/>
        </p:nvSpPr>
        <p:spPr>
          <a:xfrm>
            <a:off x="7915379" y="3929326"/>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86" name="文本框 85"/>
              <p:cNvSpPr txBox="1"/>
              <p:nvPr/>
            </p:nvSpPr>
            <p:spPr>
              <a:xfrm>
                <a:off x="6651388" y="3946509"/>
                <a:ext cx="50526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CN" sz="2000" b="0" i="1" u="none" strike="noStrike" kern="0" cap="none" spc="0" normalizeH="0" baseline="0" noProof="0" smtClean="0">
                              <a:ln>
                                <a:noFill/>
                              </a:ln>
                              <a:solidFill>
                                <a:srgbClr val="C00000"/>
                              </a:solidFill>
                              <a:effectLst/>
                              <a:uLnTx/>
                              <a:uFillTx/>
                              <a:latin typeface="Cambria Math" panose="02040503050406030204" pitchFamily="18" charset="0"/>
                            </a:rPr>
                          </m:ctrlPr>
                        </m:sSupPr>
                        <m:e>
                          <m:r>
                            <a:rPr kumimoji="0" lang="en-US" altLang="zh-CN" sz="2000" b="0" i="1" u="none" strike="noStrike" kern="0" cap="none" spc="0" normalizeH="0" baseline="0" noProof="0" smtClean="0">
                              <a:ln>
                                <a:noFill/>
                              </a:ln>
                              <a:solidFill>
                                <a:srgbClr val="C00000"/>
                              </a:solidFill>
                              <a:effectLst/>
                              <a:uLnTx/>
                              <a:uFillTx/>
                              <a:latin typeface="Cambria Math" panose="02040503050406030204" pitchFamily="18" charset="0"/>
                            </a:rPr>
                            <m:t>𝛾</m:t>
                          </m:r>
                        </m:e>
                        <m:sup>
                          <m:r>
                            <a:rPr kumimoji="0" lang="en-US" altLang="zh-CN" sz="2000" b="0" i="1" u="none" strike="noStrike" kern="0" cap="none" spc="0" normalizeH="0" baseline="0" noProof="0" smtClean="0">
                              <a:ln>
                                <a:noFill/>
                              </a:ln>
                              <a:solidFill>
                                <a:srgbClr val="C00000"/>
                              </a:solidFill>
                              <a:effectLst/>
                              <a:uLnTx/>
                              <a:uFillTx/>
                              <a:latin typeface="Cambria Math" panose="02040503050406030204" pitchFamily="18" charset="0"/>
                            </a:rPr>
                            <m:t>∗</m:t>
                          </m:r>
                        </m:sup>
                      </m:sSup>
                    </m:oMath>
                  </m:oMathPara>
                </a14:m>
                <a:endParaRPr kumimoji="0" lang="zh-CN" altLang="en-US" sz="2000" b="0" i="0" u="none" strike="noStrike" kern="0" cap="none" spc="0" normalizeH="0" baseline="0" noProof="0" dirty="0">
                  <a:ln>
                    <a:noFill/>
                  </a:ln>
                  <a:solidFill>
                    <a:srgbClr val="C00000"/>
                  </a:solidFill>
                  <a:effectLst/>
                  <a:uLnTx/>
                  <a:uFillTx/>
                </a:endParaRPr>
              </a:p>
            </p:txBody>
          </p:sp>
        </mc:Choice>
        <mc:Fallback xmlns="">
          <p:sp>
            <p:nvSpPr>
              <p:cNvPr id="86" name="文本框 85"/>
              <p:cNvSpPr txBox="1">
                <a:spLocks noRot="1" noChangeAspect="1" noMove="1" noResize="1" noEditPoints="1" noAdjustHandles="1" noChangeArrowheads="1" noChangeShapeType="1" noTextEdit="1"/>
              </p:cNvSpPr>
              <p:nvPr/>
            </p:nvSpPr>
            <p:spPr>
              <a:xfrm>
                <a:off x="6651388" y="3946509"/>
                <a:ext cx="505267" cy="400110"/>
              </a:xfrm>
              <a:prstGeom prst="rect">
                <a:avLst/>
              </a:prstGeom>
              <a:blipFill>
                <a:blip r:embed="rId10"/>
                <a:stretch>
                  <a:fillRect b="-7576"/>
                </a:stretch>
              </a:blipFill>
            </p:spPr>
            <p:txBody>
              <a:bodyPr/>
              <a:lstStyle/>
              <a:p>
                <a:r>
                  <a:rPr lang="zh-CN" altLang="en-US">
                    <a:noFill/>
                  </a:rPr>
                  <a:t> </a:t>
                </a:r>
              </a:p>
            </p:txBody>
          </p:sp>
        </mc:Fallback>
      </mc:AlternateContent>
      <p:cxnSp>
        <p:nvCxnSpPr>
          <p:cNvPr id="70" name="直接箭头连接符 69"/>
          <p:cNvCxnSpPr>
            <a:endCxn id="65" idx="7"/>
          </p:cNvCxnSpPr>
          <p:nvPr/>
        </p:nvCxnSpPr>
        <p:spPr>
          <a:xfrm flipH="1">
            <a:off x="6359175" y="3927340"/>
            <a:ext cx="263896" cy="100504"/>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flipV="1">
            <a:off x="5794721" y="4188677"/>
            <a:ext cx="2532743" cy="7"/>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88" name="自由: 形状 87"/>
          <p:cNvSpPr/>
          <p:nvPr/>
        </p:nvSpPr>
        <p:spPr bwMode="auto">
          <a:xfrm rot="8058104" flipH="1" flipV="1">
            <a:off x="6918638" y="2726263"/>
            <a:ext cx="743413" cy="987308"/>
          </a:xfrm>
          <a:custGeom>
            <a:avLst/>
            <a:gdLst>
              <a:gd name="connsiteX0" fmla="*/ 696686 w 696686"/>
              <a:gd name="connsiteY0" fmla="*/ 0 h 820057"/>
              <a:gd name="connsiteX1" fmla="*/ 638629 w 696686"/>
              <a:gd name="connsiteY1" fmla="*/ 312057 h 820057"/>
              <a:gd name="connsiteX2" fmla="*/ 420914 w 696686"/>
              <a:gd name="connsiteY2" fmla="*/ 609600 h 820057"/>
              <a:gd name="connsiteX3" fmla="*/ 0 w 696686"/>
              <a:gd name="connsiteY3" fmla="*/ 820057 h 820057"/>
              <a:gd name="connsiteX4" fmla="*/ 0 w 696686"/>
              <a:gd name="connsiteY4" fmla="*/ 820057 h 820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86" h="820057">
                <a:moveTo>
                  <a:pt x="696686" y="0"/>
                </a:moveTo>
                <a:cubicBezTo>
                  <a:pt x="690638" y="105228"/>
                  <a:pt x="684591" y="210457"/>
                  <a:pt x="638629" y="312057"/>
                </a:cubicBezTo>
                <a:cubicBezTo>
                  <a:pt x="592667" y="413657"/>
                  <a:pt x="527352" y="524933"/>
                  <a:pt x="420914" y="609600"/>
                </a:cubicBezTo>
                <a:cubicBezTo>
                  <a:pt x="314476" y="694267"/>
                  <a:pt x="0" y="820057"/>
                  <a:pt x="0" y="820057"/>
                </a:cubicBezTo>
                <a:lnTo>
                  <a:pt x="0" y="820057"/>
                </a:lnTo>
              </a:path>
            </a:pathLst>
          </a:custGeom>
          <a:noFill/>
          <a:ln w="12700" cap="flat" cmpd="sng" algn="ctr">
            <a:solidFill>
              <a:srgbClr val="FF0000"/>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78720" y="2515880"/>
            <a:ext cx="3023582" cy="2979291"/>
          </a:xfrm>
          <a:prstGeom prst="rect">
            <a:avLst/>
          </a:prstGeom>
        </p:spPr>
      </p:pic>
      <p:sp>
        <p:nvSpPr>
          <p:cNvPr id="89" name="文本框 88"/>
          <p:cNvSpPr txBox="1"/>
          <p:nvPr/>
        </p:nvSpPr>
        <p:spPr>
          <a:xfrm>
            <a:off x="7730855" y="5464474"/>
            <a:ext cx="64633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C00000"/>
                </a:solidFill>
                <a:effectLst/>
                <a:uLnTx/>
                <a:uFillTx/>
              </a:rPr>
              <a:t>云室</a:t>
            </a:r>
          </a:p>
        </p:txBody>
      </p:sp>
      <p:sp>
        <p:nvSpPr>
          <p:cNvPr id="10" name="流程图: 汇总连接 9"/>
          <p:cNvSpPr/>
          <p:nvPr/>
        </p:nvSpPr>
        <p:spPr bwMode="auto">
          <a:xfrm>
            <a:off x="5807672" y="2968362"/>
            <a:ext cx="246743" cy="250826"/>
          </a:xfrm>
          <a:prstGeom prst="flowChartSummingJunctio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p:sp>
        <p:nvSpPr>
          <p:cNvPr id="90" name="流程图: 汇总连接 89"/>
          <p:cNvSpPr/>
          <p:nvPr/>
        </p:nvSpPr>
        <p:spPr bwMode="auto">
          <a:xfrm>
            <a:off x="6889003" y="2968362"/>
            <a:ext cx="246743" cy="250826"/>
          </a:xfrm>
          <a:prstGeom prst="flowChartSummingJunctio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p:sp>
        <p:nvSpPr>
          <p:cNvPr id="91" name="流程图: 汇总连接 90"/>
          <p:cNvSpPr/>
          <p:nvPr/>
        </p:nvSpPr>
        <p:spPr bwMode="auto">
          <a:xfrm>
            <a:off x="7969273" y="2968362"/>
            <a:ext cx="246743" cy="250826"/>
          </a:xfrm>
          <a:prstGeom prst="flowChartSummingJunctio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p:sp>
        <p:nvSpPr>
          <p:cNvPr id="92" name="流程图: 汇总连接 91"/>
          <p:cNvSpPr/>
          <p:nvPr/>
        </p:nvSpPr>
        <p:spPr bwMode="auto">
          <a:xfrm>
            <a:off x="5807672" y="4715748"/>
            <a:ext cx="246743" cy="250826"/>
          </a:xfrm>
          <a:prstGeom prst="flowChartSummingJunctio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p:sp>
        <p:nvSpPr>
          <p:cNvPr id="93" name="流程图: 汇总连接 92"/>
          <p:cNvSpPr/>
          <p:nvPr/>
        </p:nvSpPr>
        <p:spPr bwMode="auto">
          <a:xfrm>
            <a:off x="6889003" y="4715748"/>
            <a:ext cx="246743" cy="250826"/>
          </a:xfrm>
          <a:prstGeom prst="flowChartSummingJunctio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p:sp>
        <p:nvSpPr>
          <p:cNvPr id="94" name="流程图: 汇总连接 93"/>
          <p:cNvSpPr/>
          <p:nvPr/>
        </p:nvSpPr>
        <p:spPr bwMode="auto">
          <a:xfrm>
            <a:off x="7969273" y="4715748"/>
            <a:ext cx="246743" cy="250826"/>
          </a:xfrm>
          <a:prstGeom prst="flowChartSummingJunctio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p:sp>
        <p:nvSpPr>
          <p:cNvPr id="6" name="自由: 形状 5"/>
          <p:cNvSpPr/>
          <p:nvPr/>
        </p:nvSpPr>
        <p:spPr bwMode="auto">
          <a:xfrm>
            <a:off x="6489859" y="4182729"/>
            <a:ext cx="870859" cy="1022740"/>
          </a:xfrm>
          <a:custGeom>
            <a:avLst/>
            <a:gdLst>
              <a:gd name="connsiteX0" fmla="*/ 696686 w 696686"/>
              <a:gd name="connsiteY0" fmla="*/ 0 h 820057"/>
              <a:gd name="connsiteX1" fmla="*/ 638629 w 696686"/>
              <a:gd name="connsiteY1" fmla="*/ 312057 h 820057"/>
              <a:gd name="connsiteX2" fmla="*/ 420914 w 696686"/>
              <a:gd name="connsiteY2" fmla="*/ 609600 h 820057"/>
              <a:gd name="connsiteX3" fmla="*/ 0 w 696686"/>
              <a:gd name="connsiteY3" fmla="*/ 820057 h 820057"/>
              <a:gd name="connsiteX4" fmla="*/ 0 w 696686"/>
              <a:gd name="connsiteY4" fmla="*/ 820057 h 820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86" h="820057">
                <a:moveTo>
                  <a:pt x="696686" y="0"/>
                </a:moveTo>
                <a:cubicBezTo>
                  <a:pt x="690638" y="105228"/>
                  <a:pt x="684591" y="210457"/>
                  <a:pt x="638629" y="312057"/>
                </a:cubicBezTo>
                <a:cubicBezTo>
                  <a:pt x="592667" y="413657"/>
                  <a:pt x="527352" y="524933"/>
                  <a:pt x="420914" y="609600"/>
                </a:cubicBezTo>
                <a:cubicBezTo>
                  <a:pt x="314476" y="694267"/>
                  <a:pt x="0" y="820057"/>
                  <a:pt x="0" y="820057"/>
                </a:cubicBezTo>
                <a:lnTo>
                  <a:pt x="0" y="820057"/>
                </a:lnTo>
              </a:path>
            </a:pathLst>
          </a:custGeom>
          <a:noFill/>
          <a:ln w="12700"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mc:AlternateContent xmlns:mc="http://schemas.openxmlformats.org/markup-compatibility/2006" xmlns:a14="http://schemas.microsoft.com/office/drawing/2010/main">
        <mc:Choice Requires="a14">
          <p:sp>
            <p:nvSpPr>
              <p:cNvPr id="11" name="文本框 10"/>
              <p:cNvSpPr txBox="1"/>
              <p:nvPr/>
            </p:nvSpPr>
            <p:spPr>
              <a:xfrm>
                <a:off x="7747358" y="1897993"/>
                <a:ext cx="2855462" cy="50642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0000FF"/>
                    </a:solidFill>
                    <a:effectLst/>
                    <a:uLnTx/>
                    <a:uFillTx/>
                  </a:rPr>
                  <a:t>洛伦兹力：</a:t>
                </a:r>
                <a14:m>
                  <m:oMath xmlns:m="http://schemas.openxmlformats.org/officeDocument/2006/math">
                    <m:r>
                      <a:rPr kumimoji="0" lang="en-US" altLang="zh-CN" sz="2400" b="0" i="1" u="none" strike="noStrike" kern="0" cap="none" spc="0" normalizeH="0" baseline="0" noProof="0" smtClean="0">
                        <a:ln>
                          <a:noFill/>
                        </a:ln>
                        <a:solidFill>
                          <a:srgbClr val="0000FF"/>
                        </a:solidFill>
                        <a:effectLst/>
                        <a:uLnTx/>
                        <a:uFillTx/>
                        <a:latin typeface="Cambria Math" panose="02040503050406030204" pitchFamily="18" charset="0"/>
                      </a:rPr>
                      <m:t>𝐹</m:t>
                    </m:r>
                    <m:r>
                      <a:rPr kumimoji="0" lang="en-US" altLang="zh-CN" sz="2400" b="0" i="1" u="none" strike="noStrike" kern="0" cap="none" spc="0" normalizeH="0" baseline="0" noProof="0" smtClean="0">
                        <a:ln>
                          <a:noFill/>
                        </a:ln>
                        <a:solidFill>
                          <a:srgbClr val="0000FF"/>
                        </a:solidFill>
                        <a:effectLst/>
                        <a:uLnTx/>
                        <a:uFillTx/>
                        <a:latin typeface="Cambria Math" panose="02040503050406030204" pitchFamily="18" charset="0"/>
                      </a:rPr>
                      <m:t>=</m:t>
                    </m:r>
                    <m:r>
                      <a:rPr kumimoji="0" lang="en-US" altLang="zh-CN" sz="2400" b="0" i="1" u="none" strike="noStrike" kern="0" cap="none" spc="0" normalizeH="0" baseline="0" noProof="0" smtClean="0">
                        <a:ln>
                          <a:noFill/>
                        </a:ln>
                        <a:solidFill>
                          <a:srgbClr val="0000FF"/>
                        </a:solidFill>
                        <a:effectLst/>
                        <a:uLnTx/>
                        <a:uFillTx/>
                        <a:latin typeface="Cambria Math" panose="02040503050406030204" pitchFamily="18" charset="0"/>
                      </a:rPr>
                      <m:t>𝑞</m:t>
                    </m:r>
                    <m:acc>
                      <m:accPr>
                        <m:chr m:val="⃗"/>
                        <m:ctrlPr>
                          <a:rPr kumimoji="0" lang="en-US" altLang="zh-CN" sz="2400" b="0" i="1" u="none" strike="noStrike" kern="0" cap="none" spc="0" normalizeH="0" baseline="0" noProof="0" smtClean="0">
                            <a:ln>
                              <a:noFill/>
                            </a:ln>
                            <a:solidFill>
                              <a:srgbClr val="0000FF"/>
                            </a:solidFill>
                            <a:effectLst/>
                            <a:uLnTx/>
                            <a:uFillTx/>
                            <a:latin typeface="Cambria Math" panose="02040503050406030204" pitchFamily="18" charset="0"/>
                          </a:rPr>
                        </m:ctrlPr>
                      </m:accPr>
                      <m:e>
                        <m:r>
                          <a:rPr kumimoji="0" lang="en-US" altLang="zh-CN" sz="2400" b="0" i="1" u="none" strike="noStrike" kern="0" cap="none" spc="0" normalizeH="0" baseline="0" noProof="0" smtClean="0">
                            <a:ln>
                              <a:noFill/>
                            </a:ln>
                            <a:solidFill>
                              <a:srgbClr val="0000FF"/>
                            </a:solidFill>
                            <a:effectLst/>
                            <a:uLnTx/>
                            <a:uFillTx/>
                            <a:latin typeface="Cambria Math" panose="02040503050406030204" pitchFamily="18" charset="0"/>
                          </a:rPr>
                          <m:t>𝑣</m:t>
                        </m:r>
                      </m:e>
                    </m:acc>
                    <m:r>
                      <a:rPr kumimoji="0" lang="en-US" altLang="zh-CN" sz="2400" b="0" i="1" u="none" strike="noStrike" kern="0" cap="none" spc="0" normalizeH="0" baseline="0" noProof="0" dirty="0" smtClean="0">
                        <a:ln>
                          <a:noFill/>
                        </a:ln>
                        <a:solidFill>
                          <a:srgbClr val="0000FF"/>
                        </a:solidFill>
                        <a:effectLst/>
                        <a:uLnTx/>
                        <a:uFillTx/>
                        <a:latin typeface="Cambria Math" panose="02040503050406030204" pitchFamily="18" charset="0"/>
                      </a:rPr>
                      <m:t>×</m:t>
                    </m:r>
                    <m:acc>
                      <m:accPr>
                        <m:chr m:val="⃗"/>
                        <m:ctrlPr>
                          <a:rPr kumimoji="0" lang="en-US" altLang="zh-CN" sz="2400" b="0" i="1" u="none" strike="noStrike" kern="0" cap="none" spc="0" normalizeH="0" baseline="0" noProof="0" dirty="0" smtClean="0">
                            <a:ln>
                              <a:noFill/>
                            </a:ln>
                            <a:solidFill>
                              <a:srgbClr val="0000FF"/>
                            </a:solidFill>
                            <a:effectLst/>
                            <a:uLnTx/>
                            <a:uFillTx/>
                            <a:latin typeface="Cambria Math" panose="02040503050406030204" pitchFamily="18" charset="0"/>
                          </a:rPr>
                        </m:ctrlPr>
                      </m:accPr>
                      <m:e>
                        <m:r>
                          <a:rPr kumimoji="0" lang="en-US" altLang="zh-CN" sz="2400" b="0" i="1" u="none" strike="noStrike" kern="0" cap="none" spc="0" normalizeH="0" baseline="0" noProof="0" dirty="0" smtClean="0">
                            <a:ln>
                              <a:noFill/>
                            </a:ln>
                            <a:solidFill>
                              <a:srgbClr val="0000FF"/>
                            </a:solidFill>
                            <a:effectLst/>
                            <a:uLnTx/>
                            <a:uFillTx/>
                            <a:latin typeface="Cambria Math" panose="02040503050406030204" pitchFamily="18" charset="0"/>
                          </a:rPr>
                          <m:t>𝐵</m:t>
                        </m:r>
                      </m:e>
                    </m:acc>
                  </m:oMath>
                </a14:m>
                <a:endParaRPr kumimoji="0" lang="zh-CN" altLang="en-US" sz="2400" b="0" i="0" u="none" strike="noStrike" kern="0" cap="none" spc="0" normalizeH="0" baseline="0" noProof="0" dirty="0">
                  <a:ln>
                    <a:noFill/>
                  </a:ln>
                  <a:solidFill>
                    <a:srgbClr val="0000FF"/>
                  </a:solidFill>
                  <a:effectLst/>
                  <a:uLnTx/>
                  <a:uFillTx/>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7747358" y="1897993"/>
                <a:ext cx="2855462" cy="506421"/>
              </a:xfrm>
              <a:prstGeom prst="rect">
                <a:avLst/>
              </a:prstGeom>
              <a:blipFill>
                <a:blip r:embed="rId12"/>
                <a:stretch>
                  <a:fillRect l="-1923" b="-156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矩形 11"/>
              <p:cNvSpPr/>
              <p:nvPr/>
            </p:nvSpPr>
            <p:spPr>
              <a:xfrm>
                <a:off x="6326488" y="2388450"/>
                <a:ext cx="81041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𝑞</m:t>
                      </m:r>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&gt;</m:t>
                      </m:r>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0</m:t>
                      </m:r>
                    </m:oMath>
                  </m:oMathPara>
                </a14:m>
                <a:endParaRPr kumimoji="0" lang="zh-CN" altLang="en-US" sz="1800" b="0" i="0" u="none" strike="noStrike" kern="0" cap="none" spc="0" normalizeH="0" baseline="0" noProof="0" dirty="0">
                  <a:ln>
                    <a:noFill/>
                  </a:ln>
                  <a:solidFill>
                    <a:sysClr val="windowText" lastClr="000000"/>
                  </a:solidFill>
                  <a:effectLst/>
                  <a:uLnTx/>
                  <a:uFillTx/>
                </a:endParaRPr>
              </a:p>
            </p:txBody>
          </p:sp>
        </mc:Choice>
        <mc:Fallback xmlns="">
          <p:sp>
            <p:nvSpPr>
              <p:cNvPr id="12" name="矩形 11"/>
              <p:cNvSpPr>
                <a:spLocks noRot="1" noChangeAspect="1" noMove="1" noResize="1" noEditPoints="1" noAdjustHandles="1" noChangeArrowheads="1" noChangeShapeType="1" noTextEdit="1"/>
              </p:cNvSpPr>
              <p:nvPr/>
            </p:nvSpPr>
            <p:spPr>
              <a:xfrm>
                <a:off x="6326488" y="2388450"/>
                <a:ext cx="810415" cy="369332"/>
              </a:xfrm>
              <a:prstGeom prst="rect">
                <a:avLst/>
              </a:prstGeom>
              <a:blipFill>
                <a:blip r:embed="rId13"/>
                <a:stretch>
                  <a:fillRect b="-8333"/>
                </a:stretch>
              </a:blipFill>
            </p:spPr>
            <p:txBody>
              <a:bodyPr/>
              <a:lstStyle/>
              <a:p>
                <a:r>
                  <a:rPr lang="zh-CN" altLang="en-US">
                    <a:noFill/>
                  </a:rPr>
                  <a:t> </a:t>
                </a:r>
              </a:p>
            </p:txBody>
          </p:sp>
        </mc:Fallback>
      </mc:AlternateContent>
      <p:sp>
        <p:nvSpPr>
          <p:cNvPr id="95" name="椭圆 94"/>
          <p:cNvSpPr/>
          <p:nvPr/>
        </p:nvSpPr>
        <p:spPr>
          <a:xfrm>
            <a:off x="7068507" y="2452464"/>
            <a:ext cx="159657" cy="152400"/>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FF"/>
              </a:solidFill>
              <a:effectLst/>
              <a:uLnTx/>
              <a:uFillTx/>
            </a:endParaRPr>
          </a:p>
        </p:txBody>
      </p:sp>
      <p:sp>
        <p:nvSpPr>
          <p:cNvPr id="96" name="椭圆 95"/>
          <p:cNvSpPr/>
          <p:nvPr/>
        </p:nvSpPr>
        <p:spPr>
          <a:xfrm>
            <a:off x="6337418" y="5173241"/>
            <a:ext cx="159657" cy="1524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97" name="矩形 96"/>
              <p:cNvSpPr/>
              <p:nvPr/>
            </p:nvSpPr>
            <p:spPr>
              <a:xfrm>
                <a:off x="6478888" y="5211462"/>
                <a:ext cx="81041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0" cap="none" spc="0" normalizeH="0" baseline="0" noProof="0" smtClean="0">
                          <a:ln>
                            <a:noFill/>
                          </a:ln>
                          <a:solidFill>
                            <a:srgbClr val="C00000"/>
                          </a:solidFill>
                          <a:effectLst/>
                          <a:uLnTx/>
                          <a:uFillTx/>
                          <a:latin typeface="Cambria Math" panose="02040503050406030204" pitchFamily="18" charset="0"/>
                        </a:rPr>
                        <m:t>𝑞</m:t>
                      </m:r>
                      <m:r>
                        <a:rPr kumimoji="0" lang="en-US" altLang="zh-CN" sz="1800" b="0" i="1" u="none" strike="noStrike" kern="0" cap="none" spc="0" normalizeH="0" baseline="0" noProof="0" smtClean="0">
                          <a:ln>
                            <a:noFill/>
                          </a:ln>
                          <a:solidFill>
                            <a:srgbClr val="C00000"/>
                          </a:solidFill>
                          <a:effectLst/>
                          <a:uLnTx/>
                          <a:uFillTx/>
                          <a:latin typeface="Cambria Math" panose="02040503050406030204" pitchFamily="18" charset="0"/>
                        </a:rPr>
                        <m:t>&lt;</m:t>
                      </m:r>
                      <m:r>
                        <a:rPr kumimoji="0" lang="en-US" altLang="zh-CN" sz="1800" b="0" i="1" u="none" strike="noStrike" kern="0" cap="none" spc="0" normalizeH="0" baseline="0" noProof="0" smtClean="0">
                          <a:ln>
                            <a:noFill/>
                          </a:ln>
                          <a:solidFill>
                            <a:srgbClr val="C00000"/>
                          </a:solidFill>
                          <a:effectLst/>
                          <a:uLnTx/>
                          <a:uFillTx/>
                          <a:latin typeface="Cambria Math" panose="02040503050406030204" pitchFamily="18" charset="0"/>
                        </a:rPr>
                        <m:t>0</m:t>
                      </m:r>
                    </m:oMath>
                  </m:oMathPara>
                </a14:m>
                <a:endParaRPr kumimoji="0" lang="zh-CN" altLang="en-US" sz="1800" b="0" i="0" u="none" strike="noStrike" kern="0" cap="none" spc="0" normalizeH="0" baseline="0" noProof="0" dirty="0">
                  <a:ln>
                    <a:noFill/>
                  </a:ln>
                  <a:solidFill>
                    <a:srgbClr val="C00000"/>
                  </a:solidFill>
                  <a:effectLst/>
                  <a:uLnTx/>
                  <a:uFillTx/>
                </a:endParaRPr>
              </a:p>
            </p:txBody>
          </p:sp>
        </mc:Choice>
        <mc:Fallback xmlns="">
          <p:sp>
            <p:nvSpPr>
              <p:cNvPr id="97" name="矩形 96"/>
              <p:cNvSpPr>
                <a:spLocks noRot="1" noChangeAspect="1" noMove="1" noResize="1" noEditPoints="1" noAdjustHandles="1" noChangeArrowheads="1" noChangeShapeType="1" noTextEdit="1"/>
              </p:cNvSpPr>
              <p:nvPr/>
            </p:nvSpPr>
            <p:spPr>
              <a:xfrm>
                <a:off x="6478888" y="5211462"/>
                <a:ext cx="810415" cy="369332"/>
              </a:xfrm>
              <a:prstGeom prst="rect">
                <a:avLst/>
              </a:prstGeom>
              <a:blipFill>
                <a:blip r:embed="rId14"/>
                <a:stretch>
                  <a:fillRect b="-8333"/>
                </a:stretch>
              </a:blipFill>
            </p:spPr>
            <p:txBody>
              <a:bodyPr/>
              <a:lstStyle/>
              <a:p>
                <a:r>
                  <a:rPr lang="zh-CN" altLang="en-US">
                    <a:noFill/>
                  </a:rPr>
                  <a:t> </a:t>
                </a:r>
              </a:p>
            </p:txBody>
          </p:sp>
        </mc:Fallback>
      </mc:AlternateContent>
      <p:sp>
        <p:nvSpPr>
          <p:cNvPr id="14" name="矩形 13"/>
          <p:cNvSpPr/>
          <p:nvPr/>
        </p:nvSpPr>
        <p:spPr>
          <a:xfrm>
            <a:off x="7571198" y="6242364"/>
            <a:ext cx="4488389"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FF0000"/>
                </a:solidFill>
                <a:effectLst/>
                <a:uLnTx/>
                <a:uFillTx/>
              </a:rPr>
              <a:t>C.D. Anderson, Science 76, 238 (1932)</a:t>
            </a:r>
          </a:p>
        </p:txBody>
      </p:sp>
    </p:spTree>
    <p:extLst>
      <p:ext uri="{BB962C8B-B14F-4D97-AF65-F5344CB8AC3E}">
        <p14:creationId xmlns:p14="http://schemas.microsoft.com/office/powerpoint/2010/main" val="127381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8" y="44450"/>
            <a:ext cx="6450012" cy="681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70</a:t>
            </a:fld>
            <a:endParaRPr lang="en-US" altLang="zh-CN">
              <a:solidFill>
                <a:srgbClr val="000000"/>
              </a:solidFill>
            </a:endParaRPr>
          </a:p>
        </p:txBody>
      </p:sp>
    </p:spTree>
    <p:extLst>
      <p:ext uri="{BB962C8B-B14F-4D97-AF65-F5344CB8AC3E}">
        <p14:creationId xmlns:p14="http://schemas.microsoft.com/office/powerpoint/2010/main" val="418854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432" y="692696"/>
            <a:ext cx="7278687" cy="402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71</a:t>
            </a:fld>
            <a:endParaRPr lang="en-US" altLang="zh-CN">
              <a:solidFill>
                <a:srgbClr val="000000"/>
              </a:solidFill>
            </a:endParaRPr>
          </a:p>
        </p:txBody>
      </p:sp>
      <mc:AlternateContent xmlns:mc="http://schemas.openxmlformats.org/markup-compatibility/2006" xmlns:a14="http://schemas.microsoft.com/office/drawing/2010/main">
        <mc:Choice Requires="a14">
          <p:sp>
            <p:nvSpPr>
              <p:cNvPr id="3" name="文本框 2"/>
              <p:cNvSpPr txBox="1"/>
              <p:nvPr/>
            </p:nvSpPr>
            <p:spPr>
              <a:xfrm>
                <a:off x="8616280" y="1844824"/>
                <a:ext cx="3320281" cy="1204561"/>
              </a:xfrm>
              <a:prstGeom prst="rect">
                <a:avLst/>
              </a:prstGeom>
              <a:noFill/>
              <a:ln>
                <a:solidFill>
                  <a:srgbClr val="0000CC"/>
                </a:solidFill>
              </a:ln>
            </p:spPr>
            <p:txBody>
              <a:bodyPr wrap="square" rtlCol="0">
                <a:spAutoFit/>
              </a:bodyPr>
              <a:lstStyle/>
              <a:p>
                <a:pPr>
                  <a:spcBef>
                    <a:spcPts val="1200"/>
                  </a:spcBef>
                  <a:spcAft>
                    <a:spcPts val="1200"/>
                  </a:spcAft>
                </a:pPr>
                <a14:m>
                  <m:oMathPara xmlns:m="http://schemas.openxmlformats.org/officeDocument/2006/math">
                    <m:oMathParaPr>
                      <m:jc m:val="centerGroup"/>
                    </m:oMathParaPr>
                    <m:oMath xmlns:m="http://schemas.openxmlformats.org/officeDocument/2006/math">
                      <m:sSub>
                        <m:sSubPr>
                          <m:ctrlPr>
                            <a:rPr lang="en-US" altLang="zh-CN" sz="2400" b="0" i="1" smtClean="0">
                              <a:solidFill>
                                <a:srgbClr val="0000CC"/>
                              </a:solidFill>
                              <a:latin typeface="Cambria Math" panose="02040503050406030204" pitchFamily="18" charset="0"/>
                            </a:rPr>
                          </m:ctrlPr>
                        </m:sSubPr>
                        <m:e>
                          <m:r>
                            <a:rPr lang="en-US" altLang="zh-CN" sz="2400" b="1" i="1" smtClean="0">
                              <a:solidFill>
                                <a:srgbClr val="0000CC"/>
                              </a:solidFill>
                              <a:latin typeface="Cambria Math" panose="02040503050406030204" pitchFamily="18" charset="0"/>
                            </a:rPr>
                            <m:t>𝒍</m:t>
                          </m:r>
                        </m:e>
                        <m:sub>
                          <m:r>
                            <a:rPr lang="en-US" altLang="zh-CN" sz="2400" b="0" i="1" smtClean="0">
                              <a:solidFill>
                                <a:srgbClr val="0000CC"/>
                              </a:solidFill>
                              <a:latin typeface="Cambria Math" panose="02040503050406030204" pitchFamily="18" charset="0"/>
                            </a:rPr>
                            <m:t>𝜌</m:t>
                          </m:r>
                        </m:sub>
                      </m:sSub>
                      <m:r>
                        <a:rPr lang="en-US" altLang="zh-CN" sz="2400" b="0" i="1" smtClean="0">
                          <a:solidFill>
                            <a:srgbClr val="0000CC"/>
                          </a:solidFill>
                          <a:latin typeface="Cambria Math" panose="02040503050406030204" pitchFamily="18" charset="0"/>
                        </a:rPr>
                        <m:t>=</m:t>
                      </m:r>
                      <m:r>
                        <a:rPr lang="en-US" altLang="zh-CN" sz="2400" b="1" i="1" smtClean="0">
                          <a:solidFill>
                            <a:srgbClr val="0000CC"/>
                          </a:solidFill>
                          <a:latin typeface="Cambria Math" panose="02040503050406030204" pitchFamily="18" charset="0"/>
                        </a:rPr>
                        <m:t>𝟏</m:t>
                      </m:r>
                      <m:r>
                        <a:rPr lang="en-US" altLang="zh-CN" sz="2400" b="0" i="1" smtClean="0">
                          <a:solidFill>
                            <a:srgbClr val="0000CC"/>
                          </a:solidFill>
                          <a:latin typeface="Cambria Math" panose="02040503050406030204" pitchFamily="18" charset="0"/>
                        </a:rPr>
                        <m:t>;</m:t>
                      </m:r>
                      <m:sSub>
                        <m:sSubPr>
                          <m:ctrlPr>
                            <a:rPr lang="en-US" altLang="zh-CN" sz="2400" b="0" i="1" smtClean="0">
                              <a:solidFill>
                                <a:srgbClr val="0000CC"/>
                              </a:solidFill>
                              <a:latin typeface="Cambria Math" panose="02040503050406030204" pitchFamily="18" charset="0"/>
                            </a:rPr>
                          </m:ctrlPr>
                        </m:sSubPr>
                        <m:e>
                          <m:r>
                            <a:rPr lang="en-US" altLang="zh-CN" sz="2400" b="1" i="1" smtClean="0">
                              <a:solidFill>
                                <a:srgbClr val="0000CC"/>
                              </a:solidFill>
                              <a:latin typeface="Cambria Math" panose="02040503050406030204" pitchFamily="18" charset="0"/>
                            </a:rPr>
                            <m:t>𝒍</m:t>
                          </m:r>
                        </m:e>
                        <m:sub>
                          <m:r>
                            <a:rPr lang="en-US" altLang="zh-CN" sz="2400" b="0" i="1" smtClean="0">
                              <a:solidFill>
                                <a:srgbClr val="0000CC"/>
                              </a:solidFill>
                              <a:latin typeface="Cambria Math" panose="02040503050406030204" pitchFamily="18" charset="0"/>
                            </a:rPr>
                            <m:t>𝜆</m:t>
                          </m:r>
                        </m:sub>
                      </m:sSub>
                      <m:r>
                        <a:rPr lang="en-US" altLang="zh-CN" sz="2400" b="0" i="1" smtClean="0">
                          <a:solidFill>
                            <a:srgbClr val="0000CC"/>
                          </a:solidFill>
                          <a:latin typeface="Cambria Math" panose="02040503050406030204" pitchFamily="18" charset="0"/>
                        </a:rPr>
                        <m:t>=</m:t>
                      </m:r>
                      <m:r>
                        <a:rPr lang="en-US" altLang="zh-CN" sz="2400" b="1" i="1" smtClean="0">
                          <a:solidFill>
                            <a:srgbClr val="0000CC"/>
                          </a:solidFill>
                          <a:latin typeface="Cambria Math" panose="02040503050406030204" pitchFamily="18" charset="0"/>
                        </a:rPr>
                        <m:t>𝟏</m:t>
                      </m:r>
                    </m:oMath>
                  </m:oMathPara>
                </a14:m>
                <a:endParaRPr lang="en-US" altLang="zh-CN" sz="2400" b="1" dirty="0">
                  <a:solidFill>
                    <a:srgbClr val="0000CC"/>
                  </a:solidFill>
                </a:endParaRPr>
              </a:p>
              <a:p>
                <a:pPr>
                  <a:spcBef>
                    <a:spcPts val="1200"/>
                  </a:spcBef>
                  <a:spcAft>
                    <a:spcPts val="1200"/>
                  </a:spcAft>
                </a:pPr>
                <a14:m>
                  <m:oMathPara xmlns:m="http://schemas.openxmlformats.org/officeDocument/2006/math">
                    <m:oMathParaPr>
                      <m:jc m:val="centerGroup"/>
                    </m:oMathParaPr>
                    <m:oMath xmlns:m="http://schemas.openxmlformats.org/officeDocument/2006/math">
                      <m:r>
                        <a:rPr lang="en-US" altLang="zh-CN" sz="2400" b="1" i="1" smtClean="0">
                          <a:solidFill>
                            <a:srgbClr val="0000CC"/>
                          </a:solidFill>
                          <a:latin typeface="Cambria Math" panose="02040503050406030204" pitchFamily="18" charset="0"/>
                        </a:rPr>
                        <m:t>𝑳</m:t>
                      </m:r>
                      <m:r>
                        <a:rPr lang="en-US" altLang="zh-CN" sz="2400" b="0" i="1" smtClean="0">
                          <a:solidFill>
                            <a:srgbClr val="0000CC"/>
                          </a:solidFill>
                          <a:latin typeface="Cambria Math" panose="02040503050406030204" pitchFamily="18" charset="0"/>
                        </a:rPr>
                        <m:t>=</m:t>
                      </m:r>
                      <m:sSub>
                        <m:sSubPr>
                          <m:ctrlPr>
                            <a:rPr lang="en-US" altLang="zh-CN" sz="2400" b="0" i="1" smtClean="0">
                              <a:solidFill>
                                <a:srgbClr val="0000CC"/>
                              </a:solidFill>
                              <a:latin typeface="Cambria Math" panose="02040503050406030204" pitchFamily="18" charset="0"/>
                            </a:rPr>
                          </m:ctrlPr>
                        </m:sSubPr>
                        <m:e>
                          <m:r>
                            <a:rPr lang="en-US" altLang="zh-CN" sz="2400" b="1" i="1" smtClean="0">
                              <a:solidFill>
                                <a:srgbClr val="0000CC"/>
                              </a:solidFill>
                              <a:latin typeface="Cambria Math" panose="02040503050406030204" pitchFamily="18" charset="0"/>
                            </a:rPr>
                            <m:t>𝒍</m:t>
                          </m:r>
                        </m:e>
                        <m:sub>
                          <m:r>
                            <a:rPr lang="en-US" altLang="zh-CN" sz="2400" b="0" i="1" smtClean="0">
                              <a:solidFill>
                                <a:srgbClr val="0000CC"/>
                              </a:solidFill>
                              <a:latin typeface="Cambria Math" panose="02040503050406030204" pitchFamily="18" charset="0"/>
                            </a:rPr>
                            <m:t>𝜌</m:t>
                          </m:r>
                        </m:sub>
                      </m:sSub>
                      <m:r>
                        <a:rPr lang="en-US" altLang="zh-CN" sz="2400" b="0" i="1" smtClean="0">
                          <a:solidFill>
                            <a:srgbClr val="0000CC"/>
                          </a:solidFill>
                          <a:latin typeface="Cambria Math" panose="02040503050406030204" pitchFamily="18" charset="0"/>
                        </a:rPr>
                        <m:t>+</m:t>
                      </m:r>
                      <m:sSub>
                        <m:sSubPr>
                          <m:ctrlPr>
                            <a:rPr lang="en-US" altLang="zh-CN" sz="2400" b="0" i="1" smtClean="0">
                              <a:solidFill>
                                <a:srgbClr val="0000CC"/>
                              </a:solidFill>
                              <a:latin typeface="Cambria Math" panose="02040503050406030204" pitchFamily="18" charset="0"/>
                            </a:rPr>
                          </m:ctrlPr>
                        </m:sSubPr>
                        <m:e>
                          <m:r>
                            <a:rPr lang="en-US" altLang="zh-CN" sz="2400" b="1" i="1" smtClean="0">
                              <a:solidFill>
                                <a:srgbClr val="0000CC"/>
                              </a:solidFill>
                              <a:latin typeface="Cambria Math" panose="02040503050406030204" pitchFamily="18" charset="0"/>
                            </a:rPr>
                            <m:t>𝒍</m:t>
                          </m:r>
                        </m:e>
                        <m:sub>
                          <m:r>
                            <a:rPr lang="en-US" altLang="zh-CN" sz="2400" b="0" i="1" smtClean="0">
                              <a:solidFill>
                                <a:srgbClr val="0000CC"/>
                              </a:solidFill>
                              <a:latin typeface="Cambria Math" panose="02040503050406030204" pitchFamily="18" charset="0"/>
                            </a:rPr>
                            <m:t>𝜆</m:t>
                          </m:r>
                        </m:sub>
                      </m:sSub>
                      <m:r>
                        <a:rPr lang="en-US" altLang="zh-CN" sz="2400" b="0" i="1" smtClean="0">
                          <a:solidFill>
                            <a:srgbClr val="0000CC"/>
                          </a:solidFill>
                          <a:latin typeface="Cambria Math" panose="02040503050406030204" pitchFamily="18" charset="0"/>
                        </a:rPr>
                        <m:t>=</m:t>
                      </m:r>
                      <m:r>
                        <a:rPr lang="en-US" altLang="zh-CN" sz="2400" b="1" i="1" smtClean="0">
                          <a:solidFill>
                            <a:srgbClr val="0000CC"/>
                          </a:solidFill>
                          <a:latin typeface="Cambria Math" panose="02040503050406030204" pitchFamily="18" charset="0"/>
                        </a:rPr>
                        <m:t>𝟎</m:t>
                      </m:r>
                      <m:r>
                        <a:rPr lang="en-US" altLang="zh-CN" sz="2400" b="0" i="1" smtClean="0">
                          <a:solidFill>
                            <a:srgbClr val="0000CC"/>
                          </a:solidFill>
                          <a:latin typeface="Cambria Math" panose="02040503050406030204" pitchFamily="18" charset="0"/>
                        </a:rPr>
                        <m:t>, </m:t>
                      </m:r>
                      <m:r>
                        <a:rPr lang="en-US" altLang="zh-CN" sz="2400" b="1" i="1" smtClean="0">
                          <a:solidFill>
                            <a:srgbClr val="0000CC"/>
                          </a:solidFill>
                          <a:latin typeface="Cambria Math" panose="02040503050406030204" pitchFamily="18" charset="0"/>
                        </a:rPr>
                        <m:t>𝟏</m:t>
                      </m:r>
                      <m:r>
                        <a:rPr lang="en-US" altLang="zh-CN" sz="2400" b="0" i="1" smtClean="0">
                          <a:solidFill>
                            <a:srgbClr val="0000CC"/>
                          </a:solidFill>
                          <a:latin typeface="Cambria Math" panose="02040503050406030204" pitchFamily="18" charset="0"/>
                        </a:rPr>
                        <m:t>, </m:t>
                      </m:r>
                      <m:r>
                        <a:rPr lang="en-US" altLang="zh-CN" sz="2400" b="1" i="1" smtClean="0">
                          <a:solidFill>
                            <a:srgbClr val="0000CC"/>
                          </a:solidFill>
                          <a:latin typeface="Cambria Math" panose="02040503050406030204" pitchFamily="18" charset="0"/>
                        </a:rPr>
                        <m:t>𝟐</m:t>
                      </m:r>
                    </m:oMath>
                  </m:oMathPara>
                </a14:m>
                <a:endParaRPr lang="zh-CN" altLang="en-US" sz="2400" b="1" dirty="0">
                  <a:solidFill>
                    <a:srgbClr val="0000CC"/>
                  </a:solidFill>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8616280" y="1844824"/>
                <a:ext cx="3320281" cy="1204561"/>
              </a:xfrm>
              <a:prstGeom prst="rect">
                <a:avLst/>
              </a:prstGeom>
              <a:blipFill>
                <a:blip r:embed="rId3"/>
                <a:stretch>
                  <a:fillRect/>
                </a:stretch>
              </a:blipFill>
              <a:ln>
                <a:solidFill>
                  <a:srgbClr val="0000CC"/>
                </a:solidFill>
              </a:ln>
            </p:spPr>
            <p:txBody>
              <a:bodyPr/>
              <a:lstStyle/>
              <a:p>
                <a:r>
                  <a:rPr lang="zh-CN" altLang="en-US">
                    <a:noFill/>
                  </a:rPr>
                  <a:t> </a:t>
                </a:r>
              </a:p>
            </p:txBody>
          </p:sp>
        </mc:Fallback>
      </mc:AlternateContent>
    </p:spTree>
    <p:extLst>
      <p:ext uri="{BB962C8B-B14F-4D97-AF65-F5344CB8AC3E}">
        <p14:creationId xmlns:p14="http://schemas.microsoft.com/office/powerpoint/2010/main" val="12491981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351088" y="360363"/>
            <a:ext cx="6913562" cy="45720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GB" altLang="zh-CN" sz="2400" b="1">
                <a:solidFill>
                  <a:srgbClr val="333399"/>
                </a:solidFill>
              </a:rPr>
              <a:t>Anharmonic and spin-dependent potential</a:t>
            </a:r>
          </a:p>
        </p:txBody>
      </p:sp>
      <p:sp>
        <p:nvSpPr>
          <p:cNvPr id="40963" name="Text Box 3"/>
          <p:cNvSpPr txBox="1">
            <a:spLocks noChangeArrowheads="1"/>
          </p:cNvSpPr>
          <p:nvPr/>
        </p:nvSpPr>
        <p:spPr bwMode="auto">
          <a:xfrm>
            <a:off x="1199456" y="1052513"/>
            <a:ext cx="10382944"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ts val="1200"/>
              </a:spcAft>
            </a:pPr>
            <a:r>
              <a:rPr lang="en-US" altLang="zh-CN" sz="2000" b="1" dirty="0">
                <a:solidFill>
                  <a:srgbClr val="0000FF"/>
                </a:solidFill>
              </a:rPr>
              <a:t>Based on the </a:t>
            </a:r>
            <a:r>
              <a:rPr lang="en-US" altLang="zh-CN" sz="2000" b="1" dirty="0">
                <a:solidFill>
                  <a:srgbClr val="FF0000"/>
                </a:solidFill>
              </a:rPr>
              <a:t>SU(6)</a:t>
            </a:r>
            <a:r>
              <a:rPr lang="en-US" altLang="zh-CN" sz="2000" b="1" dirty="0">
                <a:solidFill>
                  <a:srgbClr val="FF0000"/>
                </a:solidFill>
                <a:sym typeface="Symbol" pitchFamily="18" charset="2"/>
              </a:rPr>
              <a:t></a:t>
            </a:r>
            <a:r>
              <a:rPr lang="en-US" altLang="zh-CN" sz="2000" b="1" dirty="0">
                <a:solidFill>
                  <a:srgbClr val="FF0000"/>
                </a:solidFill>
              </a:rPr>
              <a:t>O(3) </a:t>
            </a:r>
            <a:r>
              <a:rPr lang="en-US" altLang="zh-CN" sz="2000" b="1" dirty="0">
                <a:solidFill>
                  <a:srgbClr val="0000FF"/>
                </a:solidFill>
              </a:rPr>
              <a:t>symmetry, the quark model succeeded in the classification of the baryon spectrum. But quantitative results could not be expected since more elaborate details about the dynamics were needed.</a:t>
            </a:r>
          </a:p>
          <a:p>
            <a:pPr fontAlgn="base">
              <a:spcBef>
                <a:spcPct val="0"/>
              </a:spcBef>
              <a:spcAft>
                <a:spcPts val="1200"/>
              </a:spcAft>
            </a:pPr>
            <a:r>
              <a:rPr lang="en-US" altLang="zh-CN" sz="2000" b="1" dirty="0">
                <a:solidFill>
                  <a:srgbClr val="0000FF"/>
                </a:solidFill>
              </a:rPr>
              <a:t>For instance, the Roper resonance P11(1440) was assigned to the radial excitation state with </a:t>
            </a:r>
            <a:r>
              <a:rPr lang="en-US" altLang="zh-CN" sz="2000" b="1" dirty="0">
                <a:solidFill>
                  <a:srgbClr val="FF0000"/>
                </a:solidFill>
              </a:rPr>
              <a:t>N = 2</a:t>
            </a:r>
            <a:r>
              <a:rPr lang="en-US" altLang="zh-CN" sz="2000" b="1" dirty="0">
                <a:solidFill>
                  <a:srgbClr val="0000FF"/>
                </a:solidFill>
              </a:rPr>
              <a:t>, and </a:t>
            </a:r>
            <a:r>
              <a:rPr lang="en-US" altLang="zh-CN" sz="2000" b="1" dirty="0">
                <a:solidFill>
                  <a:srgbClr val="FF0000"/>
                </a:solidFill>
              </a:rPr>
              <a:t>L = 0</a:t>
            </a:r>
            <a:r>
              <a:rPr lang="en-US" altLang="zh-CN" sz="2000" b="1" dirty="0">
                <a:solidFill>
                  <a:srgbClr val="0000FF"/>
                </a:solidFill>
              </a:rPr>
              <a:t>, which was found to have lower mass than the first orbital </a:t>
            </a:r>
            <a:r>
              <a:rPr lang="en-US" altLang="zh-CN" sz="2000" b="1" dirty="0" err="1">
                <a:solidFill>
                  <a:srgbClr val="0000FF"/>
                </a:solidFill>
              </a:rPr>
              <a:t>excition</a:t>
            </a:r>
            <a:r>
              <a:rPr lang="en-US" altLang="zh-CN" sz="2000" b="1" dirty="0">
                <a:solidFill>
                  <a:srgbClr val="0000FF"/>
                </a:solidFill>
              </a:rPr>
              <a:t> </a:t>
            </a:r>
            <a:r>
              <a:rPr lang="en-US" altLang="zh-CN" sz="2000" b="1" dirty="0" err="1">
                <a:solidFill>
                  <a:srgbClr val="0000FF"/>
                </a:solidFill>
              </a:rPr>
              <a:t>multiplets</a:t>
            </a:r>
            <a:r>
              <a:rPr lang="en-US" altLang="zh-CN" sz="2000" b="1" dirty="0">
                <a:solidFill>
                  <a:srgbClr val="0000FF"/>
                </a:solidFill>
              </a:rPr>
              <a:t> S11(1535) </a:t>
            </a:r>
            <a:r>
              <a:rPr lang="en-US" altLang="zh-CN" sz="2000" b="1" dirty="0" err="1">
                <a:solidFill>
                  <a:srgbClr val="0000FF"/>
                </a:solidFill>
              </a:rPr>
              <a:t>etc</a:t>
            </a:r>
            <a:r>
              <a:rPr lang="en-US" altLang="zh-CN" sz="2000" b="1" dirty="0">
                <a:solidFill>
                  <a:srgbClr val="0000FF"/>
                </a:solidFill>
              </a:rPr>
              <a:t> with </a:t>
            </a:r>
            <a:r>
              <a:rPr lang="en-US" altLang="zh-CN" sz="2000" b="1" dirty="0">
                <a:solidFill>
                  <a:srgbClr val="FF0000"/>
                </a:solidFill>
              </a:rPr>
              <a:t>N = 1</a:t>
            </a:r>
            <a:r>
              <a:rPr lang="en-US" altLang="zh-CN" sz="2000" b="1" dirty="0">
                <a:solidFill>
                  <a:srgbClr val="0000FF"/>
                </a:solidFill>
              </a:rPr>
              <a:t> and </a:t>
            </a:r>
            <a:r>
              <a:rPr lang="en-US" altLang="zh-CN" sz="2000" b="1" dirty="0">
                <a:solidFill>
                  <a:srgbClr val="FF0000"/>
                </a:solidFill>
              </a:rPr>
              <a:t>L = 1</a:t>
            </a:r>
            <a:r>
              <a:rPr lang="en-US" altLang="zh-CN" sz="2000" b="1" dirty="0">
                <a:solidFill>
                  <a:srgbClr val="0000FF"/>
                </a:solidFill>
              </a:rPr>
              <a:t>. The inclusion of the </a:t>
            </a:r>
            <a:r>
              <a:rPr lang="en-US" altLang="zh-CN" sz="2000" b="1" dirty="0" err="1">
                <a:solidFill>
                  <a:srgbClr val="0000FF"/>
                </a:solidFill>
              </a:rPr>
              <a:t>anharmonic</a:t>
            </a:r>
            <a:r>
              <a:rPr lang="en-US" altLang="zh-CN" sz="2000" b="1" dirty="0">
                <a:solidFill>
                  <a:srgbClr val="0000FF"/>
                </a:solidFill>
              </a:rPr>
              <a:t> and spin-dependent quark potential turned to be necessary.</a:t>
            </a:r>
          </a:p>
        </p:txBody>
      </p:sp>
      <p:sp>
        <p:nvSpPr>
          <p:cNvPr id="40965" name="Line 5"/>
          <p:cNvSpPr>
            <a:spLocks noChangeShapeType="1"/>
          </p:cNvSpPr>
          <p:nvPr/>
        </p:nvSpPr>
        <p:spPr bwMode="auto">
          <a:xfrm>
            <a:off x="6816726" y="4745038"/>
            <a:ext cx="576263"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40966" name="Line 6"/>
          <p:cNvSpPr>
            <a:spLocks noChangeShapeType="1"/>
          </p:cNvSpPr>
          <p:nvPr/>
        </p:nvSpPr>
        <p:spPr bwMode="auto">
          <a:xfrm>
            <a:off x="8399463" y="4240213"/>
            <a:ext cx="576262"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40967" name="Line 7"/>
          <p:cNvSpPr>
            <a:spLocks noChangeShapeType="1"/>
          </p:cNvSpPr>
          <p:nvPr/>
        </p:nvSpPr>
        <p:spPr bwMode="auto">
          <a:xfrm flipV="1">
            <a:off x="6383338" y="3789363"/>
            <a:ext cx="0" cy="2106612"/>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40969" name="Line 9"/>
          <p:cNvSpPr>
            <a:spLocks noChangeShapeType="1"/>
          </p:cNvSpPr>
          <p:nvPr/>
        </p:nvSpPr>
        <p:spPr bwMode="auto">
          <a:xfrm>
            <a:off x="6383338" y="5895975"/>
            <a:ext cx="3529012" cy="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40970" name="Text Box 10"/>
          <p:cNvSpPr txBox="1">
            <a:spLocks noChangeArrowheads="1"/>
          </p:cNvSpPr>
          <p:nvPr/>
        </p:nvSpPr>
        <p:spPr bwMode="auto">
          <a:xfrm>
            <a:off x="6653214" y="5967414"/>
            <a:ext cx="12414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000" b="1">
                <a:solidFill>
                  <a:srgbClr val="FF0000"/>
                </a:solidFill>
              </a:rPr>
              <a:t>N1/2</a:t>
            </a:r>
            <a:r>
              <a:rPr lang="en-US" altLang="zh-CN" sz="2000" b="1" baseline="30000">
                <a:solidFill>
                  <a:srgbClr val="FF0000"/>
                </a:solidFill>
                <a:sym typeface="Symbol" pitchFamily="18" charset="2"/>
              </a:rPr>
              <a:t></a:t>
            </a:r>
            <a:endParaRPr lang="en-US" altLang="zh-CN" sz="2000" b="1">
              <a:solidFill>
                <a:srgbClr val="FF0000"/>
              </a:solidFill>
            </a:endParaRPr>
          </a:p>
          <a:p>
            <a:pPr fontAlgn="base">
              <a:spcBef>
                <a:spcPct val="0"/>
              </a:spcBef>
              <a:spcAft>
                <a:spcPct val="0"/>
              </a:spcAft>
            </a:pPr>
            <a:r>
              <a:rPr lang="en-US" altLang="zh-CN" sz="2000" b="1" i="1">
                <a:solidFill>
                  <a:srgbClr val="FF0000"/>
                </a:solidFill>
                <a:sym typeface="Symbol" pitchFamily="18" charset="2"/>
              </a:rPr>
              <a:t>N</a:t>
            </a:r>
            <a:r>
              <a:rPr lang="en-US" altLang="zh-CN" sz="2000" b="1">
                <a:solidFill>
                  <a:srgbClr val="FF0000"/>
                </a:solidFill>
                <a:sym typeface="Symbol" pitchFamily="18" charset="2"/>
              </a:rPr>
              <a:t>=2, </a:t>
            </a:r>
            <a:r>
              <a:rPr lang="en-US" altLang="zh-CN" sz="2000" b="1" i="1">
                <a:solidFill>
                  <a:srgbClr val="FF0000"/>
                </a:solidFill>
                <a:sym typeface="Symbol" pitchFamily="18" charset="2"/>
              </a:rPr>
              <a:t>L</a:t>
            </a:r>
            <a:r>
              <a:rPr lang="en-US" altLang="zh-CN" sz="2000" b="1">
                <a:solidFill>
                  <a:srgbClr val="FF0000"/>
                </a:solidFill>
                <a:sym typeface="Symbol" pitchFamily="18" charset="2"/>
              </a:rPr>
              <a:t>=0</a:t>
            </a:r>
          </a:p>
        </p:txBody>
      </p:sp>
      <p:sp>
        <p:nvSpPr>
          <p:cNvPr id="40971" name="Text Box 11"/>
          <p:cNvSpPr txBox="1">
            <a:spLocks noChangeArrowheads="1"/>
          </p:cNvSpPr>
          <p:nvPr/>
        </p:nvSpPr>
        <p:spPr bwMode="auto">
          <a:xfrm>
            <a:off x="8256589" y="5967414"/>
            <a:ext cx="12414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sz="2000" b="1">
                <a:solidFill>
                  <a:srgbClr val="FF0000"/>
                </a:solidFill>
              </a:rPr>
              <a:t>N1/2</a:t>
            </a:r>
            <a:r>
              <a:rPr lang="en-US" altLang="zh-CN" sz="2000" b="1" baseline="30000">
                <a:solidFill>
                  <a:srgbClr val="FF0000"/>
                </a:solidFill>
                <a:sym typeface="Symbol" pitchFamily="18" charset="2"/>
              </a:rPr>
              <a:t> </a:t>
            </a:r>
          </a:p>
          <a:p>
            <a:pPr fontAlgn="base">
              <a:spcBef>
                <a:spcPct val="0"/>
              </a:spcBef>
              <a:spcAft>
                <a:spcPct val="0"/>
              </a:spcAft>
            </a:pPr>
            <a:r>
              <a:rPr lang="en-US" altLang="zh-CN" sz="2000" b="1" i="1">
                <a:solidFill>
                  <a:srgbClr val="FF0000"/>
                </a:solidFill>
                <a:sym typeface="Symbol" pitchFamily="18" charset="2"/>
              </a:rPr>
              <a:t>N</a:t>
            </a:r>
            <a:r>
              <a:rPr lang="en-US" altLang="zh-CN" sz="2000" b="1">
                <a:solidFill>
                  <a:srgbClr val="FF0000"/>
                </a:solidFill>
                <a:sym typeface="Symbol" pitchFamily="18" charset="2"/>
              </a:rPr>
              <a:t>=1, </a:t>
            </a:r>
            <a:r>
              <a:rPr lang="en-US" altLang="zh-CN" sz="2000" b="1" i="1">
                <a:solidFill>
                  <a:srgbClr val="FF0000"/>
                </a:solidFill>
                <a:sym typeface="Symbol" pitchFamily="18" charset="2"/>
              </a:rPr>
              <a:t>L</a:t>
            </a:r>
            <a:r>
              <a:rPr lang="en-US" altLang="zh-CN" sz="2000" b="1">
                <a:solidFill>
                  <a:srgbClr val="FF0000"/>
                </a:solidFill>
                <a:sym typeface="Symbol" pitchFamily="18" charset="2"/>
              </a:rPr>
              <a:t>=1</a:t>
            </a:r>
          </a:p>
        </p:txBody>
      </p:sp>
      <p:sp>
        <p:nvSpPr>
          <p:cNvPr id="40972" name="Text Box 12"/>
          <p:cNvSpPr txBox="1">
            <a:spLocks noChangeArrowheads="1"/>
          </p:cNvSpPr>
          <p:nvPr/>
        </p:nvSpPr>
        <p:spPr bwMode="auto">
          <a:xfrm>
            <a:off x="6527800" y="4311651"/>
            <a:ext cx="1250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a:solidFill>
                  <a:srgbClr val="0000FF"/>
                </a:solidFill>
              </a:rPr>
              <a:t>P11(1440)</a:t>
            </a:r>
          </a:p>
        </p:txBody>
      </p:sp>
      <p:sp>
        <p:nvSpPr>
          <p:cNvPr id="40973" name="Text Box 13"/>
          <p:cNvSpPr txBox="1">
            <a:spLocks noChangeArrowheads="1"/>
          </p:cNvSpPr>
          <p:nvPr/>
        </p:nvSpPr>
        <p:spPr bwMode="auto">
          <a:xfrm>
            <a:off x="8040688" y="3808413"/>
            <a:ext cx="1250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CN">
                <a:solidFill>
                  <a:srgbClr val="0000FF"/>
                </a:solidFill>
              </a:rPr>
              <a:t>S11(1535)</a:t>
            </a:r>
          </a:p>
        </p:txBody>
      </p:sp>
      <p:sp>
        <p:nvSpPr>
          <p:cNvPr id="40975" name="Text Box 15"/>
          <p:cNvSpPr txBox="1">
            <a:spLocks noChangeArrowheads="1"/>
          </p:cNvSpPr>
          <p:nvPr/>
        </p:nvSpPr>
        <p:spPr bwMode="auto">
          <a:xfrm>
            <a:off x="1393826" y="5615607"/>
            <a:ext cx="39814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zh-CN" b="1" i="1">
                <a:solidFill>
                  <a:srgbClr val="FF0000"/>
                </a:solidFill>
              </a:rPr>
              <a:t>n</a:t>
            </a:r>
            <a:r>
              <a:rPr lang="en-US" altLang="zh-CN" b="1">
                <a:solidFill>
                  <a:srgbClr val="0000FF"/>
                </a:solidFill>
              </a:rPr>
              <a:t> is the radial quantum number, and </a:t>
            </a:r>
            <a:r>
              <a:rPr lang="en-US" altLang="zh-CN" b="1" i="1">
                <a:solidFill>
                  <a:srgbClr val="FF0000"/>
                </a:solidFill>
              </a:rPr>
              <a:t>L</a:t>
            </a:r>
            <a:r>
              <a:rPr lang="en-US" altLang="zh-CN" b="1">
                <a:solidFill>
                  <a:srgbClr val="0000FF"/>
                </a:solidFill>
              </a:rPr>
              <a:t> is the orbital angular momentum.</a:t>
            </a:r>
          </a:p>
        </p:txBody>
      </p:sp>
      <p:pic>
        <p:nvPicPr>
          <p:cNvPr id="40976"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1889" y="3723307"/>
            <a:ext cx="1789113"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7"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1" y="4226543"/>
            <a:ext cx="3859212"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8"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014" y="4852018"/>
            <a:ext cx="2149475" cy="38258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72</a:t>
            </a:fld>
            <a:endParaRPr lang="en-US" altLang="zh-CN">
              <a:solidFill>
                <a:srgbClr val="000000"/>
              </a:solidFill>
            </a:endParaRPr>
          </a:p>
        </p:txBody>
      </p:sp>
    </p:spTree>
    <p:extLst>
      <p:ext uri="{BB962C8B-B14F-4D97-AF65-F5344CB8AC3E}">
        <p14:creationId xmlns:p14="http://schemas.microsoft.com/office/powerpoint/2010/main" val="3940166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432" y="243182"/>
            <a:ext cx="7864475" cy="645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73</a:t>
            </a:fld>
            <a:endParaRPr lang="en-US" altLang="zh-CN">
              <a:solidFill>
                <a:srgbClr val="000000"/>
              </a:solidFill>
            </a:endParaRPr>
          </a:p>
        </p:txBody>
      </p:sp>
      <p:sp>
        <p:nvSpPr>
          <p:cNvPr id="3" name="矩形 2"/>
          <p:cNvSpPr/>
          <p:nvPr/>
        </p:nvSpPr>
        <p:spPr>
          <a:xfrm>
            <a:off x="2971452" y="3540990"/>
            <a:ext cx="3888432"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048328" y="4123151"/>
            <a:ext cx="3058856" cy="1631216"/>
          </a:xfrm>
          <a:prstGeom prst="rect">
            <a:avLst/>
          </a:prstGeom>
          <a:noFill/>
          <a:ln>
            <a:solidFill>
              <a:srgbClr val="0000CC"/>
            </a:solidFill>
          </a:ln>
        </p:spPr>
        <p:txBody>
          <a:bodyPr wrap="square" rtlCol="0">
            <a:spAutoFit/>
          </a:bodyPr>
          <a:lstStyle/>
          <a:p>
            <a:r>
              <a:rPr lang="zh-CN" altLang="en-US" sz="2000" dirty="0">
                <a:solidFill>
                  <a:srgbClr val="FF0000"/>
                </a:solidFill>
              </a:rPr>
              <a:t>习题：在谐振子波函数下证明（</a:t>
            </a:r>
            <a:r>
              <a:rPr lang="en-US" altLang="zh-CN" sz="2000" dirty="0">
                <a:solidFill>
                  <a:srgbClr val="FF0000"/>
                </a:solidFill>
              </a:rPr>
              <a:t>39</a:t>
            </a:r>
            <a:r>
              <a:rPr lang="zh-CN" altLang="en-US" sz="2000" dirty="0">
                <a:solidFill>
                  <a:srgbClr val="FF0000"/>
                </a:solidFill>
              </a:rPr>
              <a:t>）式，并导出（</a:t>
            </a:r>
            <a:r>
              <a:rPr lang="en-US" altLang="zh-CN" sz="2000" dirty="0">
                <a:solidFill>
                  <a:srgbClr val="FF0000"/>
                </a:solidFill>
              </a:rPr>
              <a:t>38</a:t>
            </a:r>
            <a:r>
              <a:rPr lang="zh-CN" altLang="en-US" sz="2000" dirty="0">
                <a:solidFill>
                  <a:srgbClr val="FF0000"/>
                </a:solidFill>
              </a:rPr>
              <a:t>）式中的自旋</a:t>
            </a:r>
            <a:r>
              <a:rPr lang="en-US" altLang="zh-CN" sz="2000" dirty="0">
                <a:solidFill>
                  <a:srgbClr val="FF0000"/>
                </a:solidFill>
              </a:rPr>
              <a:t>-</a:t>
            </a:r>
            <a:r>
              <a:rPr lang="zh-CN" altLang="en-US" sz="2000" dirty="0">
                <a:solidFill>
                  <a:srgbClr val="FF0000"/>
                </a:solidFill>
              </a:rPr>
              <a:t>自旋相互作用哈密顿量平均值，即（</a:t>
            </a:r>
            <a:r>
              <a:rPr lang="en-US" altLang="zh-CN" sz="2000" dirty="0">
                <a:solidFill>
                  <a:srgbClr val="FF0000"/>
                </a:solidFill>
              </a:rPr>
              <a:t>41</a:t>
            </a:r>
            <a:r>
              <a:rPr lang="zh-CN" altLang="en-US" sz="2000" dirty="0">
                <a:solidFill>
                  <a:srgbClr val="FF0000"/>
                </a:solidFill>
              </a:rPr>
              <a:t>）式。</a:t>
            </a:r>
          </a:p>
        </p:txBody>
      </p:sp>
    </p:spTree>
    <p:extLst>
      <p:ext uri="{BB962C8B-B14F-4D97-AF65-F5344CB8AC3E}">
        <p14:creationId xmlns:p14="http://schemas.microsoft.com/office/powerpoint/2010/main" val="28825168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764" y="96839"/>
            <a:ext cx="7864475" cy="667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74</a:t>
            </a:fld>
            <a:endParaRPr lang="en-US" altLang="zh-CN">
              <a:solidFill>
                <a:srgbClr val="000000"/>
              </a:solidFill>
            </a:endParaRPr>
          </a:p>
        </p:txBody>
      </p:sp>
      <p:sp>
        <p:nvSpPr>
          <p:cNvPr id="3" name="矩形 2"/>
          <p:cNvSpPr/>
          <p:nvPr/>
        </p:nvSpPr>
        <p:spPr>
          <a:xfrm>
            <a:off x="4511824" y="1124744"/>
            <a:ext cx="2952328" cy="1152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134867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75</a:t>
            </a:fld>
            <a:endParaRPr lang="en-US" altLang="zh-CN">
              <a:solidFill>
                <a:srgbClr val="000000"/>
              </a:solidFill>
            </a:endParaRPr>
          </a:p>
        </p:txBody>
      </p:sp>
      <p:pic>
        <p:nvPicPr>
          <p:cNvPr id="3" name="图片 2"/>
          <p:cNvPicPr>
            <a:picLocks noChangeAspect="1"/>
          </p:cNvPicPr>
          <p:nvPr/>
        </p:nvPicPr>
        <p:blipFill>
          <a:blip r:embed="rId2"/>
          <a:stretch>
            <a:fillRect/>
          </a:stretch>
        </p:blipFill>
        <p:spPr>
          <a:xfrm>
            <a:off x="1991544" y="404664"/>
            <a:ext cx="7873707" cy="930900"/>
          </a:xfrm>
          <a:prstGeom prst="rect">
            <a:avLst/>
          </a:prstGeom>
          <a:ln>
            <a:solidFill>
              <a:srgbClr val="FF0000"/>
            </a:solidFill>
          </a:ln>
        </p:spPr>
      </p:pic>
      <p:pic>
        <p:nvPicPr>
          <p:cNvPr id="4" name="图片 3"/>
          <p:cNvPicPr>
            <a:picLocks noChangeAspect="1"/>
          </p:cNvPicPr>
          <p:nvPr/>
        </p:nvPicPr>
        <p:blipFill>
          <a:blip r:embed="rId3"/>
          <a:stretch>
            <a:fillRect/>
          </a:stretch>
        </p:blipFill>
        <p:spPr>
          <a:xfrm>
            <a:off x="1427897" y="1555651"/>
            <a:ext cx="9001000" cy="4907833"/>
          </a:xfrm>
          <a:prstGeom prst="rect">
            <a:avLst/>
          </a:prstGeom>
        </p:spPr>
      </p:pic>
    </p:spTree>
    <p:extLst>
      <p:ext uri="{BB962C8B-B14F-4D97-AF65-F5344CB8AC3E}">
        <p14:creationId xmlns:p14="http://schemas.microsoft.com/office/powerpoint/2010/main" val="21560663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76</a:t>
            </a:fld>
            <a:endParaRPr lang="en-US" altLang="zh-CN">
              <a:solidFill>
                <a:srgbClr val="000000"/>
              </a:solidFill>
            </a:endParaRPr>
          </a:p>
        </p:txBody>
      </p:sp>
      <p:pic>
        <p:nvPicPr>
          <p:cNvPr id="3" name="图片 2"/>
          <p:cNvPicPr>
            <a:picLocks noChangeAspect="1"/>
          </p:cNvPicPr>
          <p:nvPr/>
        </p:nvPicPr>
        <p:blipFill>
          <a:blip r:embed="rId2"/>
          <a:stretch>
            <a:fillRect/>
          </a:stretch>
        </p:blipFill>
        <p:spPr>
          <a:xfrm>
            <a:off x="1919536" y="15308"/>
            <a:ext cx="5946524" cy="6798068"/>
          </a:xfrm>
          <a:prstGeom prst="rect">
            <a:avLst/>
          </a:prstGeom>
        </p:spPr>
      </p:pic>
      <p:sp>
        <p:nvSpPr>
          <p:cNvPr id="4" name="文本框 3"/>
          <p:cNvSpPr txBox="1"/>
          <p:nvPr/>
        </p:nvSpPr>
        <p:spPr>
          <a:xfrm>
            <a:off x="7894836" y="332656"/>
            <a:ext cx="3431704" cy="461665"/>
          </a:xfrm>
          <a:prstGeom prst="rect">
            <a:avLst/>
          </a:prstGeom>
          <a:noFill/>
        </p:spPr>
        <p:txBody>
          <a:bodyPr wrap="square" rtlCol="0">
            <a:spAutoFit/>
          </a:bodyPr>
          <a:lstStyle/>
          <a:p>
            <a:r>
              <a:rPr lang="en-US" altLang="zh-CN" sz="2400" b="1" dirty="0">
                <a:solidFill>
                  <a:srgbClr val="FF0000"/>
                </a:solidFill>
              </a:rPr>
              <a:t>PDG 2020</a:t>
            </a:r>
            <a:endParaRPr lang="zh-CN" altLang="en-US" sz="2400" b="1" dirty="0">
              <a:solidFill>
                <a:srgbClr val="FF0000"/>
              </a:solidFill>
            </a:endParaRPr>
          </a:p>
        </p:txBody>
      </p:sp>
    </p:spTree>
    <p:extLst>
      <p:ext uri="{BB962C8B-B14F-4D97-AF65-F5344CB8AC3E}">
        <p14:creationId xmlns:p14="http://schemas.microsoft.com/office/powerpoint/2010/main" val="270910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5742553-499A-4341-915C-A25881279E0A}" type="slidenum">
              <a:rPr lang="en-US" altLang="zh-CN" smtClean="0">
                <a:solidFill>
                  <a:srgbClr val="000000"/>
                </a:solidFill>
              </a:rPr>
              <a:pPr/>
              <a:t>77</a:t>
            </a:fld>
            <a:endParaRPr lang="en-US" altLang="zh-CN">
              <a:solidFill>
                <a:srgbClr val="000000"/>
              </a:solidFill>
            </a:endParaRPr>
          </a:p>
        </p:txBody>
      </p:sp>
      <p:sp>
        <p:nvSpPr>
          <p:cNvPr id="3" name="矩形 2"/>
          <p:cNvSpPr/>
          <p:nvPr/>
        </p:nvSpPr>
        <p:spPr>
          <a:xfrm>
            <a:off x="1415480" y="2564904"/>
            <a:ext cx="9433048" cy="1446550"/>
          </a:xfrm>
          <a:prstGeom prst="rect">
            <a:avLst/>
          </a:prstGeom>
          <a:solidFill>
            <a:srgbClr val="99CCFF"/>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fontAlgn="base">
              <a:spcBef>
                <a:spcPct val="0"/>
              </a:spcBef>
              <a:spcAft>
                <a:spcPct val="0"/>
              </a:spcAft>
            </a:pPr>
            <a:r>
              <a:rPr lang="en-GB" altLang="zh-CN" sz="4000" b="1" dirty="0">
                <a:solidFill>
                  <a:schemeClr val="accent2"/>
                </a:solidFill>
                <a:latin typeface="Calibri" pitchFamily="34" charset="0"/>
                <a:ea typeface="宋体" charset="-122"/>
                <a:cs typeface="+mj-cs"/>
              </a:rPr>
              <a:t>3. Electromagnetic (EM) and strong interactions of hadrons in the NRCQM</a:t>
            </a:r>
          </a:p>
        </p:txBody>
      </p:sp>
    </p:spTree>
    <p:extLst>
      <p:ext uri="{BB962C8B-B14F-4D97-AF65-F5344CB8AC3E}">
        <p14:creationId xmlns:p14="http://schemas.microsoft.com/office/powerpoint/2010/main" val="33668970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2208214" y="316593"/>
            <a:ext cx="7566025" cy="457200"/>
          </a:xfrm>
          <a:prstGeom prst="rect">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333399"/>
                </a:solidFill>
                <a:effectLst/>
                <a:uLnTx/>
                <a:uFillTx/>
              </a:rPr>
              <a:t>Electromagnetic moments of ground state baryons</a:t>
            </a:r>
          </a:p>
        </p:txBody>
      </p:sp>
      <p:sp>
        <p:nvSpPr>
          <p:cNvPr id="45059" name="Text Box 3"/>
          <p:cNvSpPr txBox="1">
            <a:spLocks noChangeArrowheads="1"/>
          </p:cNvSpPr>
          <p:nvPr/>
        </p:nvSpPr>
        <p:spPr bwMode="auto">
          <a:xfrm>
            <a:off x="2208214" y="1243013"/>
            <a:ext cx="7920037"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a:ln>
                  <a:noFill/>
                </a:ln>
                <a:solidFill>
                  <a:srgbClr val="0000FF"/>
                </a:solidFill>
                <a:effectLst/>
                <a:uLnTx/>
                <a:uFillTx/>
              </a:rPr>
              <a:t>One of the most impressive successes of the NRCQM could be its description of the electromagnetic moments of ground state baryons. The  simple assumption is that all constituent quarks are in S-wave orbitals, i.e. except for the spin of the constituents, no orbital angular momentum would contribute to the electromagnetic moment.</a:t>
            </a:r>
          </a:p>
        </p:txBody>
      </p:sp>
      <p:pic>
        <p:nvPicPr>
          <p:cNvPr id="450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539" y="2998788"/>
            <a:ext cx="7908925" cy="345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5742553-499A-4341-915C-A25881279E0A}" type="slidenum">
              <a:rPr kumimoji="0" lang="en-US" altLang="zh-CN"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78</a:t>
            </a:fld>
            <a:endParaRPr kumimoji="0" lang="en-US" altLang="zh-CN"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38094470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539" y="630239"/>
            <a:ext cx="7908925" cy="560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5742553-499A-4341-915C-A25881279E0A}" type="slidenum">
              <a:rPr kumimoji="0" lang="en-US" altLang="zh-CN"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79</a:t>
            </a:fld>
            <a:endParaRPr kumimoji="0" lang="en-US" altLang="zh-CN"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782483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idx="4294967295"/>
          </p:nvPr>
        </p:nvSpPr>
        <p:spPr>
          <a:xfrm>
            <a:off x="605069" y="0"/>
            <a:ext cx="11123819" cy="762000"/>
          </a:xfrm>
        </p:spPr>
        <p:txBody>
          <a:bodyPr/>
          <a:lstStyle/>
          <a:p>
            <a:r>
              <a:rPr lang="zh-CN" altLang="en-US" sz="3200" b="1" dirty="0">
                <a:solidFill>
                  <a:srgbClr val="0000FF"/>
                </a:solidFill>
                <a:latin typeface="黑体" panose="02010609060101010101" pitchFamily="49" charset="-122"/>
                <a:ea typeface="黑体" panose="02010609060101010101" pitchFamily="49" charset="-122"/>
              </a:rPr>
              <a:t>粒子物理标准模型建立之前，人类对亚原子结构的认知</a:t>
            </a:r>
            <a:endParaRPr lang="en-US" altLang="zh-CN" sz="3200" dirty="0">
              <a:solidFill>
                <a:srgbClr val="0000FF"/>
              </a:solidFill>
              <a:latin typeface="黑体" panose="02010609060101010101" pitchFamily="49" charset="-122"/>
              <a:ea typeface="黑体" panose="02010609060101010101" pitchFamily="49" charset="-122"/>
            </a:endParaRPr>
          </a:p>
        </p:txBody>
      </p:sp>
      <mc:AlternateContent xmlns:mc="http://schemas.openxmlformats.org/markup-compatibility/2006" xmlns:a14="http://schemas.microsoft.com/office/drawing/2010/main">
        <mc:Choice Requires="a14">
          <p:sp>
            <p:nvSpPr>
              <p:cNvPr id="275459" name="Rectangle 4"/>
              <p:cNvSpPr>
                <a:spLocks noGrp="1" noChangeArrowheads="1"/>
              </p:cNvSpPr>
              <p:nvPr>
                <p:ph type="body" sz="half" idx="4294967295"/>
              </p:nvPr>
            </p:nvSpPr>
            <p:spPr>
              <a:xfrm>
                <a:off x="605069" y="1023890"/>
                <a:ext cx="4267200" cy="5791200"/>
              </a:xfrm>
            </p:spPr>
            <p:txBody>
              <a:bodyPr/>
              <a:lstStyle/>
              <a:p>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1897:  </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电子</a:t>
                </a:r>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1919:  </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质子</a:t>
                </a:r>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pPr marL="0" indent="0">
                  <a:buNone/>
                </a:pPr>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            </a:t>
                </a: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1932:  </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中子</a:t>
                </a:r>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pPr marL="0" indent="0">
                  <a:buNone/>
                </a:pPr>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	</a:t>
                </a: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1932:  </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正电子</a:t>
                </a:r>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a:p>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1935: Yukawa (</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汤川</a:t>
                </a:r>
                <a:r>
                  <a:rPr lang="en-US" altLang="zh-CN" sz="1800" b="1" dirty="0">
                    <a:solidFill>
                      <a:srgbClr val="0000FF"/>
                    </a:solidFill>
                    <a:latin typeface="黑体" panose="02010609060101010101" pitchFamily="49" charset="-122"/>
                    <a:ea typeface="黑体" panose="02010609060101010101" pitchFamily="49" charset="-122"/>
                    <a:sym typeface="Symbol" pitchFamily="18" charset="2"/>
                  </a:rPr>
                  <a:t>)</a:t>
                </a:r>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预言</a:t>
                </a:r>
                <a14:m>
                  <m:oMath xmlns:m="http://schemas.openxmlformats.org/officeDocument/2006/math">
                    <m:r>
                      <a:rPr lang="en-US" altLang="zh-CN" sz="1800" b="1" i="1" smtClean="0">
                        <a:solidFill>
                          <a:srgbClr val="0000FF"/>
                        </a:solidFill>
                        <a:latin typeface="Cambria Math" panose="02040503050406030204" pitchFamily="18" charset="0"/>
                        <a:ea typeface="宋体" charset="-122"/>
                        <a:sym typeface="Symbol" pitchFamily="18" charset="2"/>
                      </a:rPr>
                      <m:t>𝝅</m:t>
                    </m:r>
                  </m:oMath>
                </a14:m>
                <a:r>
                  <a:rPr lang="zh-CN" altLang="en-US" sz="1800" b="1" dirty="0">
                    <a:solidFill>
                      <a:srgbClr val="0000FF"/>
                    </a:solidFill>
                    <a:latin typeface="黑体" panose="02010609060101010101" pitchFamily="49" charset="-122"/>
                    <a:ea typeface="黑体" panose="02010609060101010101" pitchFamily="49" charset="-122"/>
                    <a:sym typeface="Symbol" pitchFamily="18" charset="2"/>
                  </a:rPr>
                  <a:t>介子</a:t>
                </a:r>
                <a:endParaRPr lang="en-US" altLang="zh-CN" sz="1800" b="1" dirty="0">
                  <a:solidFill>
                    <a:srgbClr val="0000FF"/>
                  </a:solidFill>
                  <a:latin typeface="黑体" panose="02010609060101010101" pitchFamily="49" charset="-122"/>
                  <a:ea typeface="黑体" panose="02010609060101010101" pitchFamily="49" charset="-122"/>
                  <a:sym typeface="Symbol" pitchFamily="18" charset="2"/>
                </a:endParaRPr>
              </a:p>
            </p:txBody>
          </p:sp>
        </mc:Choice>
        <mc:Fallback xmlns="">
          <p:sp>
            <p:nvSpPr>
              <p:cNvPr id="275459" name="Rectangle 4"/>
              <p:cNvSpPr>
                <a:spLocks noGrp="1" noRot="1" noChangeAspect="1" noMove="1" noResize="1" noEditPoints="1" noAdjustHandles="1" noChangeArrowheads="1" noChangeShapeType="1" noTextEdit="1"/>
              </p:cNvSpPr>
              <p:nvPr>
                <p:ph type="body" sz="half" idx="4294967295"/>
              </p:nvPr>
            </p:nvSpPr>
            <p:spPr>
              <a:xfrm>
                <a:off x="605069" y="1023890"/>
                <a:ext cx="4267200" cy="5791200"/>
              </a:xfrm>
              <a:blipFill>
                <a:blip r:embed="rId2"/>
                <a:stretch>
                  <a:fillRect l="-1429" t="-737"/>
                </a:stretch>
              </a:blipFill>
            </p:spPr>
            <p:txBody>
              <a:bodyPr/>
              <a:lstStyle/>
              <a:p>
                <a:r>
                  <a:rPr lang="zh-CN" altLang="en-US">
                    <a:noFill/>
                  </a:rPr>
                  <a:t> </a:t>
                </a:r>
              </a:p>
            </p:txBody>
          </p:sp>
        </mc:Fallback>
      </mc:AlternateContent>
      <p:pic>
        <p:nvPicPr>
          <p:cNvPr id="275460" name="Picture 41" descr="yukaw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082" y="5900690"/>
            <a:ext cx="6461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1" name="Text Box 42"/>
          <p:cNvSpPr txBox="1">
            <a:spLocks noChangeArrowheads="1"/>
          </p:cNvSpPr>
          <p:nvPr/>
        </p:nvSpPr>
        <p:spPr bwMode="auto">
          <a:xfrm>
            <a:off x="4578583" y="6586490"/>
            <a:ext cx="682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FFFFFF"/>
                </a:solidFill>
                <a:effectLst/>
                <a:uLnTx/>
                <a:uFillTx/>
                <a:latin typeface="Calibri" pitchFamily="34" charset="0"/>
                <a:ea typeface="宋体" charset="-122"/>
                <a:cs typeface="Arial" charset="0"/>
              </a:rPr>
              <a:t>Yukawa</a:t>
            </a:r>
          </a:p>
        </p:txBody>
      </p:sp>
      <p:pic>
        <p:nvPicPr>
          <p:cNvPr id="275462" name="Picture 6" descr="zhao_zhong_y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2632" y="4637040"/>
            <a:ext cx="8826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3" name="Text Box 40"/>
          <p:cNvSpPr txBox="1">
            <a:spLocks noChangeArrowheads="1"/>
          </p:cNvSpPr>
          <p:nvPr/>
        </p:nvSpPr>
        <p:spPr bwMode="auto">
          <a:xfrm>
            <a:off x="2616433" y="5519691"/>
            <a:ext cx="981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FFFFFF"/>
                </a:solidFill>
                <a:effectLst/>
                <a:uLnTx/>
                <a:uFillTx/>
                <a:latin typeface="Calibri" pitchFamily="34" charset="0"/>
                <a:ea typeface="宋体" charset="-122"/>
                <a:cs typeface="Arial" charset="0"/>
              </a:rPr>
              <a:t>C.-Y. Chao</a:t>
            </a:r>
          </a:p>
        </p:txBody>
      </p:sp>
      <p:pic>
        <p:nvPicPr>
          <p:cNvPr id="27546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0669" y="4640215"/>
            <a:ext cx="8382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5" name="Text Box 40"/>
          <p:cNvSpPr txBox="1">
            <a:spLocks noChangeArrowheads="1"/>
          </p:cNvSpPr>
          <p:nvPr/>
        </p:nvSpPr>
        <p:spPr bwMode="auto">
          <a:xfrm>
            <a:off x="3378433" y="5519691"/>
            <a:ext cx="960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FFFFFF"/>
                </a:solidFill>
                <a:effectLst/>
                <a:uLnTx/>
                <a:uFillTx/>
                <a:latin typeface="Calibri" pitchFamily="34" charset="0"/>
                <a:ea typeface="宋体" charset="-122"/>
                <a:cs typeface="Arial" charset="0"/>
              </a:rPr>
              <a:t>Anderson</a:t>
            </a:r>
          </a:p>
        </p:txBody>
      </p:sp>
      <p:pic>
        <p:nvPicPr>
          <p:cNvPr id="275466" name="Picture 18" descr="chadwik"/>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2525050" y="3320049"/>
            <a:ext cx="896938" cy="1139825"/>
          </a:xfrm>
        </p:spPr>
      </p:pic>
      <p:pic>
        <p:nvPicPr>
          <p:cNvPr id="275469"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7669" y="2090691"/>
            <a:ext cx="9906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70" name="Text Box 29"/>
          <p:cNvSpPr txBox="1">
            <a:spLocks noChangeArrowheads="1"/>
          </p:cNvSpPr>
          <p:nvPr/>
        </p:nvSpPr>
        <p:spPr bwMode="auto">
          <a:xfrm>
            <a:off x="2566326" y="4212223"/>
            <a:ext cx="962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FFFFFF"/>
                </a:solidFill>
                <a:effectLst/>
                <a:uLnTx/>
                <a:uFillTx/>
                <a:latin typeface="Calibri" pitchFamily="34" charset="0"/>
                <a:ea typeface="宋体" charset="-122"/>
                <a:cs typeface="Arial" charset="0"/>
              </a:rPr>
              <a:t>Chadwick</a:t>
            </a:r>
          </a:p>
        </p:txBody>
      </p:sp>
      <p:sp>
        <p:nvSpPr>
          <p:cNvPr id="27" name="Text Box 29"/>
          <p:cNvSpPr txBox="1">
            <a:spLocks noChangeArrowheads="1"/>
          </p:cNvSpPr>
          <p:nvPr/>
        </p:nvSpPr>
        <p:spPr bwMode="auto">
          <a:xfrm>
            <a:off x="2357669" y="2852690"/>
            <a:ext cx="990600" cy="274638"/>
          </a:xfrm>
          <a:prstGeom prst="rect">
            <a:avLst/>
          </a:prstGeom>
          <a:solidFill>
            <a:schemeClr val="tx1">
              <a:lumMod val="50000"/>
              <a:lumOff val="50000"/>
            </a:schemeClr>
          </a:solidFill>
          <a:ln w="9525">
            <a:noFill/>
            <a:miter lim="800000"/>
            <a:headEnd/>
            <a:tailEnd/>
          </a:ln>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Calibri" pitchFamily="34" charset="0"/>
                <a:cs typeface="Arial" pitchFamily="34" charset="0"/>
              </a:rPr>
              <a:t>Rutherford</a:t>
            </a:r>
          </a:p>
        </p:txBody>
      </p:sp>
      <p:pic>
        <p:nvPicPr>
          <p:cNvPr id="275472"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7507" y="795290"/>
            <a:ext cx="971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73" name="Text Box 29"/>
          <p:cNvSpPr txBox="1">
            <a:spLocks noChangeArrowheads="1"/>
          </p:cNvSpPr>
          <p:nvPr/>
        </p:nvSpPr>
        <p:spPr bwMode="auto">
          <a:xfrm>
            <a:off x="2479907" y="1557291"/>
            <a:ext cx="838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200" b="1" i="0" u="none" strike="noStrike" kern="0" cap="none" spc="0" normalizeH="0" baseline="0" noProof="0">
                <a:ln>
                  <a:noFill/>
                </a:ln>
                <a:solidFill>
                  <a:srgbClr val="FFFFFF"/>
                </a:solidFill>
                <a:effectLst/>
                <a:uLnTx/>
                <a:uFillTx/>
                <a:latin typeface="Calibri" pitchFamily="34" charset="0"/>
                <a:ea typeface="宋体" charset="-122"/>
                <a:cs typeface="Arial" charset="0"/>
              </a:rPr>
              <a:t>Thomson</a:t>
            </a:r>
          </a:p>
        </p:txBody>
      </p:sp>
      <mc:AlternateContent xmlns:mc="http://schemas.openxmlformats.org/markup-compatibility/2006" xmlns:a14="http://schemas.microsoft.com/office/drawing/2010/main">
        <mc:Choice Requires="a14">
          <p:sp>
            <p:nvSpPr>
              <p:cNvPr id="10" name="TextBox 9"/>
              <p:cNvSpPr txBox="1"/>
              <p:nvPr/>
            </p:nvSpPr>
            <p:spPr>
              <a:xfrm>
                <a:off x="8369902" y="5204438"/>
                <a:ext cx="109440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𝜋</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 </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𝜎</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 </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𝜌</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 </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𝜔</m:t>
                      </m:r>
                    </m:oMath>
                  </m:oMathPara>
                </a14:m>
                <a:endParaRPr kumimoji="0" lang="zh-CN" altLang="en-US" sz="1800" b="0" i="0" u="none" strike="noStrike" kern="0" cap="none" spc="0" normalizeH="0" baseline="0" noProof="0" dirty="0">
                  <a:ln>
                    <a:noFill/>
                  </a:ln>
                  <a:solidFill>
                    <a:sysClr val="windowText" lastClr="000000"/>
                  </a:solidFill>
                  <a:effectLst/>
                  <a:uLnTx/>
                  <a:uFillTx/>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8369902" y="5204438"/>
                <a:ext cx="1094402" cy="369332"/>
              </a:xfrm>
              <a:prstGeom prst="rect">
                <a:avLst/>
              </a:prstGeom>
              <a:blipFill>
                <a:blip r:embed="rId9"/>
                <a:stretch>
                  <a:fillRect b="-8333"/>
                </a:stretch>
              </a:blipFill>
            </p:spPr>
            <p:txBody>
              <a:bodyPr/>
              <a:lstStyle/>
              <a:p>
                <a:r>
                  <a:rPr lang="zh-CN" altLang="en-US">
                    <a:noFill/>
                  </a:rPr>
                  <a:t> </a:t>
                </a:r>
              </a:p>
            </p:txBody>
          </p:sp>
        </mc:Fallback>
      </mc:AlternateContent>
      <p:sp>
        <p:nvSpPr>
          <p:cNvPr id="30" name="Line 2"/>
          <p:cNvSpPr>
            <a:spLocks noChangeShapeType="1"/>
          </p:cNvSpPr>
          <p:nvPr/>
        </p:nvSpPr>
        <p:spPr bwMode="auto">
          <a:xfrm>
            <a:off x="7926157" y="5492197"/>
            <a:ext cx="782638" cy="452885"/>
          </a:xfrm>
          <a:prstGeom prst="line">
            <a:avLst/>
          </a:prstGeom>
          <a:noFill/>
          <a:ln w="5715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SimSun"/>
            </a:endParaRPr>
          </a:p>
        </p:txBody>
      </p:sp>
      <p:sp>
        <p:nvSpPr>
          <p:cNvPr id="31" name="Oval 7"/>
          <p:cNvSpPr>
            <a:spLocks noChangeArrowheads="1"/>
          </p:cNvSpPr>
          <p:nvPr/>
        </p:nvSpPr>
        <p:spPr bwMode="auto">
          <a:xfrm>
            <a:off x="7507521" y="5141344"/>
            <a:ext cx="817563" cy="842735"/>
          </a:xfrm>
          <a:prstGeom prst="ellipse">
            <a:avLst/>
          </a:prstGeom>
          <a:gradFill rotWithShape="1">
            <a:gsLst>
              <a:gs pos="0">
                <a:srgbClr val="99CCFF"/>
              </a:gs>
              <a:gs pos="100000">
                <a:srgbClr val="475E76"/>
              </a:gs>
            </a:gsLst>
            <a:path path="rect">
              <a:fillToRect r="100000" b="100000"/>
            </a:path>
          </a:gradFill>
          <a:ln>
            <a:noFill/>
          </a:ln>
          <a:effectLst/>
          <a:extLst>
            <a:ext uri="{91240B29-F687-4F45-9708-019B960494DF}">
              <a14:hiddenLine xmlns:a14="http://schemas.microsoft.com/office/drawing/2010/main" w="9525">
                <a:solidFill>
                  <a:srgbClr val="FFCC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宋体" charset="-122"/>
            </a:endParaRPr>
          </a:p>
        </p:txBody>
      </p:sp>
      <p:sp>
        <p:nvSpPr>
          <p:cNvPr id="32" name="Oval 15"/>
          <p:cNvSpPr>
            <a:spLocks noChangeArrowheads="1"/>
          </p:cNvSpPr>
          <p:nvPr/>
        </p:nvSpPr>
        <p:spPr bwMode="auto">
          <a:xfrm>
            <a:off x="8428833" y="5611693"/>
            <a:ext cx="792164" cy="820737"/>
          </a:xfrm>
          <a:prstGeom prst="ellipse">
            <a:avLst/>
          </a:prstGeom>
          <a:gradFill rotWithShape="1">
            <a:gsLst>
              <a:gs pos="0">
                <a:srgbClr val="99CCFF"/>
              </a:gs>
              <a:gs pos="100000">
                <a:srgbClr val="475E76"/>
              </a:gs>
            </a:gsLst>
            <a:path path="rect">
              <a:fillToRect r="100000" b="100000"/>
            </a:path>
          </a:gradFill>
          <a:ln>
            <a:noFill/>
          </a:ln>
          <a:effectLst/>
          <a:extLst>
            <a:ext uri="{91240B29-F687-4F45-9708-019B960494DF}">
              <a14:hiddenLine xmlns:a14="http://schemas.microsoft.com/office/drawing/2010/main" w="9525">
                <a:solidFill>
                  <a:srgbClr val="FFCC99"/>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宋体" charset="-122"/>
            </a:endParaRPr>
          </a:p>
        </p:txBody>
      </p:sp>
      <p:sp>
        <p:nvSpPr>
          <p:cNvPr id="36" name="TextBox 8"/>
          <p:cNvSpPr txBox="1"/>
          <p:nvPr/>
        </p:nvSpPr>
        <p:spPr>
          <a:xfrm>
            <a:off x="7574712" y="5246513"/>
            <a:ext cx="64633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rgbClr val="FF0000"/>
                </a:solidFill>
                <a:effectLst/>
                <a:uLnTx/>
                <a:uFillTx/>
              </a:rPr>
              <a:t>质子</a:t>
            </a:r>
          </a:p>
        </p:txBody>
      </p:sp>
      <p:sp>
        <p:nvSpPr>
          <p:cNvPr id="37" name="TextBox 34"/>
          <p:cNvSpPr txBox="1"/>
          <p:nvPr/>
        </p:nvSpPr>
        <p:spPr>
          <a:xfrm>
            <a:off x="8501749" y="5863509"/>
            <a:ext cx="64633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rgbClr val="0000FF"/>
                </a:solidFill>
                <a:effectLst/>
                <a:uLnTx/>
                <a:uFillTx/>
              </a:rPr>
              <a:t>中子</a:t>
            </a:r>
          </a:p>
        </p:txBody>
      </p:sp>
      <p:sp>
        <p:nvSpPr>
          <p:cNvPr id="39" name="TextBox 8"/>
          <p:cNvSpPr txBox="1"/>
          <p:nvPr/>
        </p:nvSpPr>
        <p:spPr>
          <a:xfrm>
            <a:off x="6925453" y="5984079"/>
            <a:ext cx="12933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rgbClr val="0000CC"/>
                </a:solidFill>
                <a:effectLst/>
                <a:uLnTx/>
                <a:uFillTx/>
              </a:rPr>
              <a:t>氘核</a:t>
            </a:r>
          </a:p>
        </p:txBody>
      </p:sp>
      <p:sp>
        <p:nvSpPr>
          <p:cNvPr id="11" name="文本框 10"/>
          <p:cNvSpPr txBox="1"/>
          <p:nvPr/>
        </p:nvSpPr>
        <p:spPr>
          <a:xfrm>
            <a:off x="5261208" y="2229452"/>
            <a:ext cx="6508600" cy="17081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altLang="zh-CN" sz="1800" b="1" i="0" u="none" strike="noStrike" kern="0" cap="none" spc="0" normalizeH="0" baseline="0" noProof="0" dirty="0">
                <a:ln>
                  <a:noFill/>
                </a:ln>
                <a:solidFill>
                  <a:srgbClr val="0000CC"/>
                </a:solidFill>
                <a:effectLst/>
                <a:uLnTx/>
                <a:uFillTx/>
              </a:rPr>
              <a:t>1928: Dirac (</a:t>
            </a:r>
            <a:r>
              <a:rPr kumimoji="0" lang="en-US" altLang="zh-CN" sz="1800" b="1" i="0" u="none" strike="noStrike" kern="0" cap="none" spc="0" normalizeH="0" baseline="0" noProof="0" dirty="0">
                <a:ln>
                  <a:noFill/>
                </a:ln>
                <a:solidFill>
                  <a:srgbClr val="FF0000"/>
                </a:solidFill>
                <a:effectLst/>
                <a:uLnTx/>
                <a:uFillTx/>
              </a:rPr>
              <a:t>Nobel prize, 1933</a:t>
            </a:r>
            <a:r>
              <a:rPr kumimoji="0" lang="en-US" altLang="zh-CN" sz="1800" b="1" i="0" u="none" strike="noStrike" kern="0" cap="none" spc="0" normalizeH="0" baseline="0" noProof="0" dirty="0">
                <a:ln>
                  <a:noFill/>
                </a:ln>
                <a:solidFill>
                  <a:srgbClr val="0000CC"/>
                </a:solidFill>
                <a:effectLst/>
                <a:uLnTx/>
                <a:uFillTx/>
              </a:rPr>
              <a:t>) equation was postulated, the existence of  anti-electron, i.e. positron, was predicted. </a:t>
            </a:r>
          </a:p>
          <a:p>
            <a:pPr marL="0" marR="0" lvl="0" indent="0" defTabSz="914400" eaLnBrk="1" fontAlgn="auto" latinLnBrk="0" hangingPunct="1">
              <a:lnSpc>
                <a:spcPct val="100000"/>
              </a:lnSpc>
              <a:spcBef>
                <a:spcPts val="0"/>
              </a:spcBef>
              <a:spcAft>
                <a:spcPts val="600"/>
              </a:spcAft>
              <a:buClrTx/>
              <a:buSzTx/>
              <a:buFontTx/>
              <a:buNone/>
              <a:tabLst/>
              <a:defRPr/>
            </a:pPr>
            <a:r>
              <a:rPr kumimoji="0" lang="en-US" altLang="zh-CN" sz="1800" b="1" i="0" u="none" strike="noStrike" kern="0" cap="none" spc="0" normalizeH="0" baseline="0" noProof="0" dirty="0">
                <a:ln>
                  <a:noFill/>
                </a:ln>
                <a:solidFill>
                  <a:srgbClr val="FF0000"/>
                </a:solidFill>
                <a:effectLst/>
                <a:uLnTx/>
                <a:uFillTx/>
              </a:rPr>
              <a:t>1929: Chao, </a:t>
            </a:r>
            <a:r>
              <a:rPr kumimoji="0" lang="pl-PL" altLang="zh-CN" sz="1800" b="1" i="0" u="none" strike="noStrike" kern="0" cap="none" spc="0" normalizeH="0" baseline="0" noProof="0" dirty="0">
                <a:ln>
                  <a:noFill/>
                </a:ln>
                <a:solidFill>
                  <a:srgbClr val="FF0000"/>
                </a:solidFill>
                <a:effectLst/>
                <a:uLnTx/>
                <a:uFillTx/>
              </a:rPr>
              <a:t>Proc. Nat. Acad. Sci. 16, 431 (1930</a:t>
            </a:r>
            <a:r>
              <a:rPr kumimoji="0" lang="en-US" altLang="zh-CN" sz="1800" b="1" i="0" u="none" strike="noStrike" kern="0" cap="none" spc="0" normalizeH="0" baseline="0" noProof="0" dirty="0">
                <a:ln>
                  <a:noFill/>
                </a:ln>
                <a:solidFill>
                  <a:srgbClr val="FF0000"/>
                </a:solidFill>
                <a:effectLst/>
                <a:uLnTx/>
                <a:uFillTx/>
              </a:rPr>
              <a:t>);</a:t>
            </a:r>
          </a:p>
          <a:p>
            <a:pPr marL="0" marR="0" lvl="0" indent="0" defTabSz="914400" eaLnBrk="1" fontAlgn="auto" latinLnBrk="0" hangingPunct="1">
              <a:lnSpc>
                <a:spcPct val="100000"/>
              </a:lnSpc>
              <a:spcBef>
                <a:spcPts val="0"/>
              </a:spcBef>
              <a:spcAft>
                <a:spcPts val="600"/>
              </a:spcAft>
              <a:buClrTx/>
              <a:buSzTx/>
              <a:buFontTx/>
              <a:buNone/>
              <a:tabLst/>
              <a:defRPr/>
            </a:pPr>
            <a:r>
              <a:rPr kumimoji="0" lang="en-US" altLang="zh-CN" sz="1800" b="1" i="0" u="none" strike="noStrike" kern="0" cap="none" spc="0" normalizeH="0" baseline="0" noProof="0" dirty="0">
                <a:ln>
                  <a:noFill/>
                </a:ln>
                <a:solidFill>
                  <a:srgbClr val="FF0000"/>
                </a:solidFill>
                <a:effectLst/>
                <a:uLnTx/>
                <a:uFillTx/>
              </a:rPr>
              <a:t>1930: C.Y. Chao, Phys. Rev. 36, 1519 (1930);</a:t>
            </a:r>
          </a:p>
          <a:p>
            <a:pPr marL="0" marR="0" lvl="0" indent="0" defTabSz="914400" eaLnBrk="1" fontAlgn="auto" latinLnBrk="0" hangingPunct="1">
              <a:lnSpc>
                <a:spcPct val="100000"/>
              </a:lnSpc>
              <a:spcBef>
                <a:spcPts val="0"/>
              </a:spcBef>
              <a:spcAft>
                <a:spcPts val="600"/>
              </a:spcAft>
              <a:buClrTx/>
              <a:buSzTx/>
              <a:buFontTx/>
              <a:buNone/>
              <a:tabLst/>
              <a:defRPr/>
            </a:pPr>
            <a:r>
              <a:rPr kumimoji="0" lang="en-US" altLang="zh-CN" sz="1800" b="1" i="0" u="none" strike="noStrike" kern="0" cap="none" spc="0" normalizeH="0" baseline="0" noProof="0" dirty="0">
                <a:ln>
                  <a:noFill/>
                </a:ln>
                <a:solidFill>
                  <a:srgbClr val="FF0000"/>
                </a:solidFill>
                <a:effectLst/>
                <a:uLnTx/>
                <a:uFillTx/>
              </a:rPr>
              <a:t>1932: C.D. Anderson, Science 76, 238 (1932);</a:t>
            </a:r>
          </a:p>
        </p:txBody>
      </p:sp>
      <p:pic>
        <p:nvPicPr>
          <p:cNvPr id="29" name="图片 28"/>
          <p:cNvPicPr>
            <a:picLocks noChangeAspect="1"/>
          </p:cNvPicPr>
          <p:nvPr/>
        </p:nvPicPr>
        <p:blipFill>
          <a:blip r:embed="rId10"/>
          <a:stretch>
            <a:fillRect/>
          </a:stretch>
        </p:blipFill>
        <p:spPr>
          <a:xfrm>
            <a:off x="3498667" y="2183787"/>
            <a:ext cx="830153" cy="786695"/>
          </a:xfrm>
          <a:prstGeom prst="rect">
            <a:avLst/>
          </a:prstGeom>
        </p:spPr>
      </p:pic>
      <p:pic>
        <p:nvPicPr>
          <p:cNvPr id="33" name="图片 32"/>
          <p:cNvPicPr>
            <a:picLocks noChangeAspect="1"/>
          </p:cNvPicPr>
          <p:nvPr/>
        </p:nvPicPr>
        <p:blipFill>
          <a:blip r:embed="rId10"/>
          <a:stretch>
            <a:fillRect/>
          </a:stretch>
        </p:blipFill>
        <p:spPr>
          <a:xfrm>
            <a:off x="3348269" y="955276"/>
            <a:ext cx="830153" cy="786695"/>
          </a:xfrm>
          <a:prstGeom prst="rect">
            <a:avLst/>
          </a:prstGeom>
        </p:spPr>
      </p:pic>
      <p:pic>
        <p:nvPicPr>
          <p:cNvPr id="34" name="图片 33"/>
          <p:cNvPicPr>
            <a:picLocks noChangeAspect="1"/>
          </p:cNvPicPr>
          <p:nvPr/>
        </p:nvPicPr>
        <p:blipFill>
          <a:blip r:embed="rId10"/>
          <a:stretch>
            <a:fillRect/>
          </a:stretch>
        </p:blipFill>
        <p:spPr>
          <a:xfrm>
            <a:off x="3569627" y="3426382"/>
            <a:ext cx="830153" cy="786695"/>
          </a:xfrm>
          <a:prstGeom prst="rect">
            <a:avLst/>
          </a:prstGeom>
        </p:spPr>
      </p:pic>
      <p:pic>
        <p:nvPicPr>
          <p:cNvPr id="35" name="图片 34"/>
          <p:cNvPicPr>
            <a:picLocks noChangeAspect="1"/>
          </p:cNvPicPr>
          <p:nvPr/>
        </p:nvPicPr>
        <p:blipFill>
          <a:blip r:embed="rId10"/>
          <a:stretch>
            <a:fillRect/>
          </a:stretch>
        </p:blipFill>
        <p:spPr>
          <a:xfrm>
            <a:off x="5283342" y="5854652"/>
            <a:ext cx="830153" cy="786695"/>
          </a:xfrm>
          <a:prstGeom prst="rect">
            <a:avLst/>
          </a:prstGeom>
        </p:spPr>
      </p:pic>
      <p:pic>
        <p:nvPicPr>
          <p:cNvPr id="38" name="图片 37"/>
          <p:cNvPicPr>
            <a:picLocks noChangeAspect="1"/>
          </p:cNvPicPr>
          <p:nvPr/>
        </p:nvPicPr>
        <p:blipFill>
          <a:blip r:embed="rId10"/>
          <a:stretch>
            <a:fillRect/>
          </a:stretch>
        </p:blipFill>
        <p:spPr>
          <a:xfrm>
            <a:off x="4431055" y="4776017"/>
            <a:ext cx="830153" cy="786695"/>
          </a:xfrm>
          <a:prstGeom prst="rect">
            <a:avLst/>
          </a:prstGeom>
        </p:spPr>
      </p:pic>
      <p:sp>
        <p:nvSpPr>
          <p:cNvPr id="4" name="文本框 3"/>
          <p:cNvSpPr txBox="1"/>
          <p:nvPr/>
        </p:nvSpPr>
        <p:spPr>
          <a:xfrm>
            <a:off x="3421988" y="1659467"/>
            <a:ext cx="63991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rPr>
              <a:t>1906</a:t>
            </a:r>
            <a:endParaRPr kumimoji="0" lang="zh-CN" altLang="en-US" sz="1600" b="1" i="0" u="none" strike="noStrike" kern="0" cap="none" spc="0" normalizeH="0" baseline="0" noProof="0" dirty="0">
              <a:ln>
                <a:noFill/>
              </a:ln>
              <a:solidFill>
                <a:srgbClr val="FF0000"/>
              </a:solidFill>
              <a:effectLst/>
              <a:uLnTx/>
              <a:uFillTx/>
            </a:endParaRPr>
          </a:p>
        </p:txBody>
      </p:sp>
      <p:sp>
        <p:nvSpPr>
          <p:cNvPr id="40" name="文本框 39"/>
          <p:cNvSpPr txBox="1"/>
          <p:nvPr/>
        </p:nvSpPr>
        <p:spPr>
          <a:xfrm>
            <a:off x="3538691" y="2877497"/>
            <a:ext cx="63991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rPr>
              <a:t>1908</a:t>
            </a:r>
            <a:endParaRPr kumimoji="0" lang="zh-CN" altLang="en-US" sz="1600" b="1" i="0" u="none" strike="noStrike" kern="0" cap="none" spc="0" normalizeH="0" baseline="0" noProof="0" dirty="0">
              <a:ln>
                <a:noFill/>
              </a:ln>
              <a:solidFill>
                <a:srgbClr val="FF0000"/>
              </a:solidFill>
              <a:effectLst/>
              <a:uLnTx/>
              <a:uFillTx/>
            </a:endParaRPr>
          </a:p>
        </p:txBody>
      </p:sp>
      <p:sp>
        <p:nvSpPr>
          <p:cNvPr id="41" name="文本框 40"/>
          <p:cNvSpPr txBox="1"/>
          <p:nvPr/>
        </p:nvSpPr>
        <p:spPr>
          <a:xfrm>
            <a:off x="3621674" y="4165441"/>
            <a:ext cx="63991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rPr>
              <a:t>1935</a:t>
            </a:r>
            <a:endParaRPr kumimoji="0" lang="zh-CN" altLang="en-US" sz="1600" b="1" i="0" u="none" strike="noStrike" kern="0" cap="none" spc="0" normalizeH="0" baseline="0" noProof="0" dirty="0">
              <a:ln>
                <a:noFill/>
              </a:ln>
              <a:solidFill>
                <a:srgbClr val="FF0000"/>
              </a:solidFill>
              <a:effectLst/>
              <a:uLnTx/>
              <a:uFillTx/>
            </a:endParaRPr>
          </a:p>
        </p:txBody>
      </p:sp>
      <p:sp>
        <p:nvSpPr>
          <p:cNvPr id="42" name="文本框 41"/>
          <p:cNvSpPr txBox="1"/>
          <p:nvPr/>
        </p:nvSpPr>
        <p:spPr>
          <a:xfrm>
            <a:off x="4488451" y="5516098"/>
            <a:ext cx="63991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rPr>
              <a:t>1936</a:t>
            </a:r>
            <a:endParaRPr kumimoji="0" lang="zh-CN" altLang="en-US" sz="1600" b="1" i="0" u="none" strike="noStrike" kern="0" cap="none" spc="0" normalizeH="0" baseline="0" noProof="0" dirty="0">
              <a:ln>
                <a:noFill/>
              </a:ln>
              <a:solidFill>
                <a:srgbClr val="FF0000"/>
              </a:solidFill>
              <a:effectLst/>
              <a:uLnTx/>
              <a:uFillTx/>
            </a:endParaRPr>
          </a:p>
        </p:txBody>
      </p:sp>
      <p:sp>
        <p:nvSpPr>
          <p:cNvPr id="43" name="文本框 42"/>
          <p:cNvSpPr txBox="1"/>
          <p:nvPr/>
        </p:nvSpPr>
        <p:spPr>
          <a:xfrm>
            <a:off x="5316166" y="6542556"/>
            <a:ext cx="63991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FF0000"/>
                </a:solidFill>
                <a:effectLst/>
                <a:uLnTx/>
                <a:uFillTx/>
              </a:rPr>
              <a:t>1949</a:t>
            </a:r>
            <a:endParaRPr kumimoji="0" lang="zh-CN" altLang="en-US" sz="1600" b="1" i="0" u="none" strike="noStrike" kern="0" cap="none" spc="0" normalizeH="0" baseline="0" noProof="0" dirty="0">
              <a:ln>
                <a:noFill/>
              </a:ln>
              <a:solidFill>
                <a:srgbClr val="FF0000"/>
              </a:solidFill>
              <a:effectLst/>
              <a:uLnTx/>
              <a:uFillTx/>
            </a:endParaRPr>
          </a:p>
        </p:txBody>
      </p:sp>
      <p:sp>
        <p:nvSpPr>
          <p:cNvPr id="44" name="文本框 43"/>
          <p:cNvSpPr txBox="1"/>
          <p:nvPr/>
        </p:nvSpPr>
        <p:spPr>
          <a:xfrm>
            <a:off x="4872269" y="928187"/>
            <a:ext cx="3316934" cy="907941"/>
          </a:xfrm>
          <a:prstGeom prst="rect">
            <a:avLst/>
          </a:prstGeom>
          <a:solidFill>
            <a:srgbClr val="0000FF"/>
          </a:solidFill>
        </p:spPr>
        <p:txBody>
          <a:bodyPr wrap="non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zh-CN" altLang="en-US" sz="2400" b="1" i="0" u="none" strike="noStrike" kern="0" cap="none" spc="0" normalizeH="0" baseline="0" noProof="0" dirty="0">
                <a:ln>
                  <a:noFill/>
                </a:ln>
                <a:solidFill>
                  <a:srgbClr val="FFFF00"/>
                </a:solidFill>
                <a:effectLst/>
                <a:uLnTx/>
                <a:uFillTx/>
                <a:ea typeface="黑体" panose="02010609060101010101" pitchFamily="49" charset="-122"/>
                <a:sym typeface="Symbol" pitchFamily="18" charset="2"/>
              </a:rPr>
              <a:t>正电子的发现</a:t>
            </a:r>
            <a:endParaRPr kumimoji="0" lang="en-US" altLang="zh-CN" sz="2400" b="1" i="0" u="none" strike="noStrike" kern="0" cap="none" spc="0" normalizeH="0" baseline="0" noProof="0" dirty="0">
              <a:ln>
                <a:noFill/>
              </a:ln>
              <a:solidFill>
                <a:srgbClr val="FFFF00"/>
              </a:solidFill>
              <a:effectLst/>
              <a:uLnTx/>
              <a:uFillTx/>
              <a:ea typeface="黑体" panose="02010609060101010101" pitchFamily="49" charset="-122"/>
              <a:sym typeface="Symbol" pitchFamily="18" charset="2"/>
            </a:endParaRPr>
          </a:p>
          <a:p>
            <a:pPr marL="0" marR="0" lvl="0" indent="0" defTabSz="914400" eaLnBrk="1" fontAlgn="auto" latinLnBrk="0" hangingPunct="1">
              <a:lnSpc>
                <a:spcPct val="100000"/>
              </a:lnSpc>
              <a:spcBef>
                <a:spcPts val="0"/>
              </a:spcBef>
              <a:spcAft>
                <a:spcPts val="600"/>
              </a:spcAft>
              <a:buClrTx/>
              <a:buSzTx/>
              <a:buFontTx/>
              <a:buNone/>
              <a:tabLst/>
              <a:defRPr/>
            </a:pPr>
            <a:r>
              <a:rPr kumimoji="0" lang="en-US" altLang="zh-CN" sz="2400" b="1" i="0" u="none" strike="noStrike" kern="0" cap="none" spc="0" normalizeH="0" baseline="0" noProof="0" dirty="0">
                <a:ln>
                  <a:noFill/>
                </a:ln>
                <a:solidFill>
                  <a:srgbClr val="FFFF00"/>
                </a:solidFill>
                <a:effectLst/>
                <a:uLnTx/>
                <a:uFillTx/>
                <a:ea typeface="黑体" panose="02010609060101010101" pitchFamily="49" charset="-122"/>
                <a:sym typeface="Symbol" pitchFamily="18" charset="2"/>
              </a:rPr>
              <a:t>1928</a:t>
            </a:r>
            <a:r>
              <a:rPr kumimoji="0" lang="zh-CN" altLang="en-US" sz="2400" b="1" i="0" u="none" strike="noStrike" kern="0" cap="none" spc="0" normalizeH="0" baseline="0" noProof="0" dirty="0">
                <a:ln>
                  <a:noFill/>
                </a:ln>
                <a:solidFill>
                  <a:srgbClr val="FFFF00"/>
                </a:solidFill>
                <a:effectLst/>
                <a:uLnTx/>
                <a:uFillTx/>
                <a:ea typeface="黑体" panose="02010609060101010101" pitchFamily="49" charset="-122"/>
                <a:sym typeface="Symbol" pitchFamily="18" charset="2"/>
              </a:rPr>
              <a:t>：</a:t>
            </a:r>
            <a:r>
              <a:rPr kumimoji="0" lang="en-US" altLang="zh-CN" sz="2400" b="1" i="0" u="none" strike="noStrike" kern="0" cap="none" spc="0" normalizeH="0" baseline="0" noProof="0" dirty="0">
                <a:ln>
                  <a:noFill/>
                </a:ln>
                <a:solidFill>
                  <a:srgbClr val="FFFF00"/>
                </a:solidFill>
                <a:effectLst/>
                <a:uLnTx/>
                <a:uFillTx/>
                <a:ea typeface="黑体" panose="02010609060101010101" pitchFamily="49" charset="-122"/>
                <a:sym typeface="Symbol" pitchFamily="18" charset="2"/>
              </a:rPr>
              <a:t>Dirac equation</a:t>
            </a:r>
            <a:endParaRPr kumimoji="0" lang="zh-CN" altLang="en-US" sz="2400" b="0" i="0" u="none" strike="noStrike" kern="0" cap="none" spc="0" normalizeH="0" baseline="0" noProof="0" dirty="0">
              <a:ln>
                <a:noFill/>
              </a:ln>
              <a:solidFill>
                <a:srgbClr val="FFFF00"/>
              </a:solidFill>
              <a:effectLst/>
              <a:uLnTx/>
              <a:uFillTx/>
              <a:ea typeface="黑体" panose="02010609060101010101" pitchFamily="49" charset="-122"/>
            </a:endParaRPr>
          </a:p>
        </p:txBody>
      </p:sp>
      <p:sp>
        <p:nvSpPr>
          <p:cNvPr id="3" name="矩形 2"/>
          <p:cNvSpPr/>
          <p:nvPr/>
        </p:nvSpPr>
        <p:spPr>
          <a:xfrm>
            <a:off x="5283342" y="4221088"/>
            <a:ext cx="6538544"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altLang="zh-CN" sz="1800" b="1" i="0" u="none" strike="noStrike" kern="0" cap="none" spc="0" normalizeH="0" baseline="0" noProof="0" dirty="0">
                <a:ln>
                  <a:noFill/>
                </a:ln>
                <a:solidFill>
                  <a:srgbClr val="0000CC"/>
                </a:solidFill>
                <a:effectLst/>
                <a:uLnTx/>
                <a:uFillTx/>
              </a:rPr>
              <a:t>1936, Anderson and </a:t>
            </a:r>
            <a:r>
              <a:rPr kumimoji="0" lang="en-US" altLang="zh-CN" sz="1800" b="1" i="0" u="none" strike="noStrike" kern="0" cap="none" spc="0" normalizeH="0" baseline="0" noProof="0" dirty="0" err="1">
                <a:ln>
                  <a:noFill/>
                </a:ln>
                <a:solidFill>
                  <a:srgbClr val="0000CC"/>
                </a:solidFill>
                <a:effectLst/>
                <a:uLnTx/>
                <a:uFillTx/>
              </a:rPr>
              <a:t>Neddermeyer</a:t>
            </a:r>
            <a:r>
              <a:rPr kumimoji="0" lang="en-US" altLang="zh-CN" sz="1800" b="1" i="0" u="none" strike="noStrike" kern="0" cap="none" spc="0" normalizeH="0" baseline="0" noProof="0" dirty="0">
                <a:ln>
                  <a:noFill/>
                </a:ln>
                <a:solidFill>
                  <a:srgbClr val="0000CC"/>
                </a:solidFill>
                <a:effectLst/>
                <a:uLnTx/>
                <a:uFillTx/>
              </a:rPr>
              <a:t> discovered the muon</a:t>
            </a:r>
            <a:endParaRPr kumimoji="0" lang="zh-CN" altLang="en-US" sz="1800" b="1" i="0" u="none" strike="noStrike" kern="0" cap="none" spc="0" normalizeH="0" baseline="0" noProof="0" dirty="0">
              <a:ln>
                <a:noFill/>
              </a:ln>
              <a:solidFill>
                <a:srgbClr val="0000CC"/>
              </a:solidFill>
              <a:effectLst/>
              <a:uLnTx/>
              <a:uFillTx/>
            </a:endParaRPr>
          </a:p>
        </p:txBody>
      </p:sp>
    </p:spTree>
    <p:extLst>
      <p:ext uri="{BB962C8B-B14F-4D97-AF65-F5344CB8AC3E}">
        <p14:creationId xmlns:p14="http://schemas.microsoft.com/office/powerpoint/2010/main" val="405447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animBg="1"/>
      <p:bldP spid="31" grpId="0" animBg="1"/>
      <p:bldP spid="32" grpId="0" animBg="1"/>
      <p:bldP spid="36" grpId="0"/>
      <p:bldP spid="37" grpId="0"/>
      <p:bldP spid="39" grpId="0"/>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918083" y="524127"/>
            <a:ext cx="7659826" cy="5704055"/>
          </a:xfrm>
          <a:prstGeom prst="rect">
            <a:avLst/>
          </a:prstGeom>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4914" y="6314281"/>
            <a:ext cx="4354513"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5742553-499A-4341-915C-A25881279E0A}" type="slidenum">
              <a:rPr kumimoji="0" lang="en-US" altLang="zh-CN"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80</a:t>
            </a:fld>
            <a:endParaRPr kumimoji="0" lang="en-US" altLang="zh-CN" sz="1800" b="0" i="0" u="none" strike="noStrike" kern="0" cap="none" spc="0" normalizeH="0" baseline="0" noProof="0">
              <a:ln>
                <a:noFill/>
              </a:ln>
              <a:solidFill>
                <a:srgbClr val="000000"/>
              </a:solidFill>
              <a:effectLst/>
              <a:uLnTx/>
              <a:uFillTx/>
            </a:endParaRPr>
          </a:p>
        </p:txBody>
      </p:sp>
      <p:sp>
        <p:nvSpPr>
          <p:cNvPr id="3" name="文本框 2"/>
          <p:cNvSpPr txBox="1"/>
          <p:nvPr/>
        </p:nvSpPr>
        <p:spPr>
          <a:xfrm>
            <a:off x="7477248" y="1772816"/>
            <a:ext cx="342914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rgbClr val="FF0000"/>
                </a:solidFill>
                <a:effectLst/>
                <a:uLnTx/>
                <a:uFillTx/>
              </a:rPr>
              <a:t>作业</a:t>
            </a:r>
            <a:r>
              <a:rPr kumimoji="0" lang="zh-CN" altLang="en-US" sz="2400" b="1" i="0" u="none" strike="noStrike" kern="0" cap="none" spc="0" normalizeH="0" baseline="0" noProof="0">
                <a:ln>
                  <a:noFill/>
                </a:ln>
                <a:solidFill>
                  <a:srgbClr val="FF0000"/>
                </a:solidFill>
                <a:effectLst/>
                <a:uLnTx/>
                <a:uFillTx/>
              </a:rPr>
              <a:t>：验证公式</a:t>
            </a:r>
            <a:r>
              <a:rPr kumimoji="0" lang="en-US" altLang="zh-CN" sz="2400" b="1" i="0" u="none" strike="noStrike" kern="0" cap="none" spc="0" normalizeH="0" baseline="0" noProof="0" dirty="0">
                <a:ln>
                  <a:noFill/>
                </a:ln>
                <a:solidFill>
                  <a:srgbClr val="FF0000"/>
                </a:solidFill>
                <a:effectLst/>
                <a:uLnTx/>
                <a:uFillTx/>
              </a:rPr>
              <a:t>(47-51).</a:t>
            </a:r>
            <a:endParaRPr kumimoji="0" lang="zh-CN" altLang="en-US" sz="2400" b="1"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34775431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2135188" y="1073150"/>
            <a:ext cx="7993062"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35000"/>
              </a:spcBef>
              <a:spcAft>
                <a:spcPct val="0"/>
              </a:spcAft>
              <a:buClrTx/>
              <a:buSzTx/>
              <a:buFont typeface="Wingdings" pitchFamily="2" charset="2"/>
              <a:buChar char="n"/>
              <a:tabLst/>
              <a:defRPr/>
            </a:pPr>
            <a:r>
              <a:rPr kumimoji="0" lang="en-US" altLang="zh-CN" sz="2000" b="0" i="0" u="none" strike="noStrike" kern="0" cap="none" spc="0" normalizeH="0" baseline="0" noProof="0">
                <a:ln>
                  <a:noFill/>
                </a:ln>
                <a:solidFill>
                  <a:srgbClr val="0000FF"/>
                </a:solidFill>
                <a:effectLst/>
                <a:uLnTx/>
                <a:uFillTx/>
              </a:rPr>
              <a:t> One essential point is that one cannot neglect the “color” degrees of freedom at all. If one anti-symmetrizes the total wavefunction without the color part taken into account, the ratio of the magnetic moment between proton and neutron will be -1/2, which is far away from reality. </a:t>
            </a:r>
          </a:p>
          <a:p>
            <a:pPr marL="0" marR="0" lvl="0" indent="0" defTabSz="914400" eaLnBrk="1" fontAlgn="base" latinLnBrk="0" hangingPunct="1">
              <a:lnSpc>
                <a:spcPct val="100000"/>
              </a:lnSpc>
              <a:spcBef>
                <a:spcPct val="35000"/>
              </a:spcBef>
              <a:spcAft>
                <a:spcPct val="0"/>
              </a:spcAft>
              <a:buClrTx/>
              <a:buSzTx/>
              <a:buFont typeface="Wingdings" pitchFamily="2" charset="2"/>
              <a:buChar char="n"/>
              <a:tabLst/>
              <a:defRPr/>
            </a:pPr>
            <a:r>
              <a:rPr kumimoji="0" lang="en-US" altLang="zh-CN" sz="2000" b="0" i="0" u="none" strike="noStrike" kern="0" cap="none" spc="0" normalizeH="0" baseline="0" noProof="0">
                <a:ln>
                  <a:noFill/>
                </a:ln>
                <a:solidFill>
                  <a:srgbClr val="0000FF"/>
                </a:solidFill>
                <a:effectLst/>
                <a:uLnTx/>
                <a:uFillTx/>
              </a:rPr>
              <a:t> The CQM is indeed tackling something essential, we are however confronted with big difficulties to disentangle it based on this model itself. More elaborate models are needed for the study the baryon properties at more accurate level. </a:t>
            </a:r>
          </a:p>
          <a:p>
            <a:pPr marL="0" marR="0" lvl="0" indent="0" defTabSz="914400" eaLnBrk="1" fontAlgn="base" latinLnBrk="0" hangingPunct="1">
              <a:lnSpc>
                <a:spcPct val="100000"/>
              </a:lnSpc>
              <a:spcBef>
                <a:spcPct val="35000"/>
              </a:spcBef>
              <a:spcAft>
                <a:spcPct val="0"/>
              </a:spcAft>
              <a:buClrTx/>
              <a:buSzTx/>
              <a:buFont typeface="Wingdings" pitchFamily="2" charset="2"/>
              <a:buChar char="n"/>
              <a:tabLst/>
              <a:defRPr/>
            </a:pPr>
            <a:r>
              <a:rPr kumimoji="0" lang="en-US" altLang="zh-CN" sz="2000" b="0" i="0" u="none" strike="noStrike" kern="0" cap="none" spc="0" normalizeH="0" baseline="0" noProof="0">
                <a:ln>
                  <a:noFill/>
                </a:ln>
                <a:solidFill>
                  <a:srgbClr val="0000FF"/>
                </a:solidFill>
                <a:effectLst/>
                <a:uLnTx/>
                <a:uFillTx/>
              </a:rPr>
              <a:t> Lattice QCD studies, which are base on the first principle, are also needed for understanding not only the non-perturbative phenomena, but also successes of phenomenological models.</a:t>
            </a:r>
          </a:p>
        </p:txBody>
      </p:sp>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5742553-499A-4341-915C-A25881279E0A}" type="slidenum">
              <a:rPr kumimoji="0" lang="en-US" altLang="zh-CN"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81</a:t>
            </a:fld>
            <a:endParaRPr kumimoji="0" lang="en-US" altLang="zh-CN"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5294440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620713" y="1373188"/>
            <a:ext cx="81375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rPr>
              <a:t>Supposing the constituent quark has a mass </a:t>
            </a:r>
            <a:r>
              <a:rPr kumimoji="0" lang="en-US" altLang="zh-CN" sz="1800" b="0" i="1"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rPr>
              <a:t>m</a:t>
            </a:r>
            <a:r>
              <a:rPr kumimoji="0" lang="en-US" altLang="zh-CN" sz="1800" b="0" i="1" u="none" strike="noStrike" kern="0" cap="none" spc="0" normalizeH="0" baseline="-25000" noProof="0">
                <a:ln>
                  <a:noFill/>
                </a:ln>
                <a:solidFill>
                  <a:schemeClr val="tx1"/>
                </a:solidFill>
                <a:effectLst/>
                <a:uLnTx/>
                <a:uFillTx/>
                <a:latin typeface="Arial" panose="020B0604020202020204" pitchFamily="34" charset="0"/>
                <a:ea typeface="宋体" panose="02010600030101010101" pitchFamily="2" charset="-122"/>
              </a:rPr>
              <a:t>i</a:t>
            </a:r>
            <a:r>
              <a:rPr kumimoji="0" lang="en-US" altLang="zh-CN"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rPr>
              <a:t> (≈ 330 MeV for the </a:t>
            </a:r>
            <a:r>
              <a:rPr kumimoji="0" lang="en-US" altLang="zh-CN" sz="1800" b="0" i="1"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rPr>
              <a:t>u </a:t>
            </a:r>
            <a:r>
              <a:rPr kumimoji="0" lang="en-US" altLang="zh-CN"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rPr>
              <a:t>and </a:t>
            </a:r>
            <a:r>
              <a:rPr kumimoji="0" lang="en-US" altLang="zh-CN" sz="1800" b="0" i="1"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rPr>
              <a:t>d</a:t>
            </a:r>
            <a:r>
              <a:rPr kumimoji="0" lang="en-US" altLang="zh-CN"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rPr>
              <a:t>), the magnetic moment of the constituent quark thus can be expressed as</a:t>
            </a:r>
            <a:endParaRPr kumimoji="0" lang="zh-CN" altLang="en-US"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p:txBody>
      </p:sp>
      <p:pic>
        <p:nvPicPr>
          <p:cNvPr id="819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1238" y="2276475"/>
            <a:ext cx="2058987" cy="60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Rectangle 7"/>
          <p:cNvSpPr>
            <a:spLocks noChangeArrowheads="1"/>
          </p:cNvSpPr>
          <p:nvPr/>
        </p:nvSpPr>
        <p:spPr bwMode="auto">
          <a:xfrm>
            <a:off x="693738" y="3913188"/>
            <a:ext cx="81359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rPr>
              <a:t>The electromagnetic field of a photon in form of the second quantization is</a:t>
            </a:r>
            <a:endParaRPr kumimoji="0" lang="zh-CN" altLang="en-US"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p:txBody>
      </p:sp>
      <p:pic>
        <p:nvPicPr>
          <p:cNvPr id="819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4397375"/>
            <a:ext cx="40830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8" name="Text Box 9"/>
          <p:cNvSpPr txBox="1">
            <a:spLocks noChangeArrowheads="1"/>
          </p:cNvSpPr>
          <p:nvPr/>
        </p:nvSpPr>
        <p:spPr bwMode="auto">
          <a:xfrm>
            <a:off x="836613" y="320675"/>
            <a:ext cx="5832475" cy="519113"/>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zh-CN" sz="2800" b="0" i="0" u="none" strike="noStrike" kern="0" cap="none" spc="0" normalizeH="0" baseline="0" noProof="0">
                <a:ln>
                  <a:noFill/>
                </a:ln>
                <a:solidFill>
                  <a:schemeClr val="accent2"/>
                </a:solidFill>
                <a:effectLst/>
                <a:uLnTx/>
                <a:uFillTx/>
                <a:latin typeface="Arial" panose="020B0604020202020204" pitchFamily="34" charset="0"/>
                <a:ea typeface="宋体" panose="02010600030101010101" pitchFamily="2" charset="-122"/>
              </a:rPr>
              <a:t>  Baryon EM transitions</a:t>
            </a:r>
          </a:p>
        </p:txBody>
      </p:sp>
      <p:sp>
        <p:nvSpPr>
          <p:cNvPr id="8199" name="Line 11"/>
          <p:cNvSpPr>
            <a:spLocks noChangeShapeType="1"/>
          </p:cNvSpPr>
          <p:nvPr/>
        </p:nvSpPr>
        <p:spPr bwMode="auto">
          <a:xfrm flipH="1">
            <a:off x="9769475" y="2106613"/>
            <a:ext cx="719138" cy="503237"/>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00" name="Line 12"/>
          <p:cNvSpPr>
            <a:spLocks noChangeShapeType="1"/>
          </p:cNvSpPr>
          <p:nvPr/>
        </p:nvSpPr>
        <p:spPr bwMode="auto">
          <a:xfrm>
            <a:off x="10488613" y="2106613"/>
            <a:ext cx="792162"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01" name="Text Box 14"/>
          <p:cNvSpPr txBox="1">
            <a:spLocks noChangeArrowheads="1"/>
          </p:cNvSpPr>
          <p:nvPr/>
        </p:nvSpPr>
        <p:spPr bwMode="auto">
          <a:xfrm>
            <a:off x="9453563" y="3187700"/>
            <a:ext cx="968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zh-CN" sz="2400" b="0"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N, ½</a:t>
            </a:r>
            <a:r>
              <a:rPr kumimoji="0" lang="en-GB" altLang="zh-CN" sz="2800" b="0" i="0" u="none" strike="noStrike" kern="0" cap="none" spc="0" normalizeH="0" baseline="30000" noProof="0">
                <a:ln>
                  <a:noFill/>
                </a:ln>
                <a:solidFill>
                  <a:srgbClr val="333399"/>
                </a:solidFill>
                <a:effectLst/>
                <a:uLnTx/>
                <a:uFillTx/>
                <a:latin typeface="Arial" panose="020B0604020202020204" pitchFamily="34" charset="0"/>
                <a:ea typeface="宋体" panose="02010600030101010101" pitchFamily="2" charset="-122"/>
              </a:rPr>
              <a:t>+</a:t>
            </a:r>
          </a:p>
        </p:txBody>
      </p:sp>
      <p:sp>
        <p:nvSpPr>
          <p:cNvPr id="8202" name="Freeform 16"/>
          <p:cNvSpPr>
            <a:spLocks/>
          </p:cNvSpPr>
          <p:nvPr/>
        </p:nvSpPr>
        <p:spPr bwMode="auto">
          <a:xfrm rot="2340276">
            <a:off x="9826625" y="1752600"/>
            <a:ext cx="762000" cy="152400"/>
          </a:xfrm>
          <a:custGeom>
            <a:avLst/>
            <a:gdLst>
              <a:gd name="T0" fmla="*/ 0 w 576"/>
              <a:gd name="T1" fmla="*/ 2147483646 h 200"/>
              <a:gd name="T2" fmla="*/ 2147483646 w 576"/>
              <a:gd name="T3" fmla="*/ 2147483646 h 200"/>
              <a:gd name="T4" fmla="*/ 2147483646 w 576"/>
              <a:gd name="T5" fmla="*/ 2147483646 h 200"/>
              <a:gd name="T6" fmla="*/ 2147483646 w 576"/>
              <a:gd name="T7" fmla="*/ 2147483646 h 200"/>
              <a:gd name="T8" fmla="*/ 2147483646 w 576"/>
              <a:gd name="T9" fmla="*/ 2147483646 h 200"/>
              <a:gd name="T10" fmla="*/ 2147483646 w 576"/>
              <a:gd name="T11" fmla="*/ 2147483646 h 200"/>
              <a:gd name="T12" fmla="*/ 2147483646 w 576"/>
              <a:gd name="T13" fmla="*/ 2147483646 h 200"/>
              <a:gd name="T14" fmla="*/ 2147483646 w 576"/>
              <a:gd name="T15" fmla="*/ 2147483646 h 200"/>
              <a:gd name="T16" fmla="*/ 2147483646 w 576"/>
              <a:gd name="T17" fmla="*/ 2147483646 h 200"/>
              <a:gd name="T18" fmla="*/ 2147483646 w 576"/>
              <a:gd name="T19" fmla="*/ 2147483646 h 200"/>
              <a:gd name="T20" fmla="*/ 2147483646 w 576"/>
              <a:gd name="T21" fmla="*/ 2147483646 h 200"/>
              <a:gd name="T22" fmla="*/ 2147483646 w 576"/>
              <a:gd name="T23" fmla="*/ 2147483646 h 200"/>
              <a:gd name="T24" fmla="*/ 2147483646 w 576"/>
              <a:gd name="T25" fmla="*/ 2147483646 h 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6" h="200">
                <a:moveTo>
                  <a:pt x="0" y="152"/>
                </a:moveTo>
                <a:cubicBezTo>
                  <a:pt x="16" y="76"/>
                  <a:pt x="32" y="0"/>
                  <a:pt x="48" y="8"/>
                </a:cubicBezTo>
                <a:cubicBezTo>
                  <a:pt x="64" y="16"/>
                  <a:pt x="80" y="200"/>
                  <a:pt x="96" y="200"/>
                </a:cubicBezTo>
                <a:cubicBezTo>
                  <a:pt x="112" y="200"/>
                  <a:pt x="128" y="8"/>
                  <a:pt x="144" y="8"/>
                </a:cubicBezTo>
                <a:cubicBezTo>
                  <a:pt x="160" y="8"/>
                  <a:pt x="176" y="200"/>
                  <a:pt x="192" y="200"/>
                </a:cubicBezTo>
                <a:cubicBezTo>
                  <a:pt x="208" y="200"/>
                  <a:pt x="224" y="8"/>
                  <a:pt x="240" y="8"/>
                </a:cubicBezTo>
                <a:cubicBezTo>
                  <a:pt x="256" y="8"/>
                  <a:pt x="272" y="200"/>
                  <a:pt x="288" y="200"/>
                </a:cubicBezTo>
                <a:cubicBezTo>
                  <a:pt x="304" y="200"/>
                  <a:pt x="320" y="8"/>
                  <a:pt x="336" y="8"/>
                </a:cubicBezTo>
                <a:cubicBezTo>
                  <a:pt x="352" y="8"/>
                  <a:pt x="368" y="200"/>
                  <a:pt x="384" y="200"/>
                </a:cubicBezTo>
                <a:cubicBezTo>
                  <a:pt x="400" y="200"/>
                  <a:pt x="416" y="8"/>
                  <a:pt x="432" y="8"/>
                </a:cubicBezTo>
                <a:cubicBezTo>
                  <a:pt x="448" y="8"/>
                  <a:pt x="464" y="200"/>
                  <a:pt x="480" y="200"/>
                </a:cubicBezTo>
                <a:cubicBezTo>
                  <a:pt x="496" y="200"/>
                  <a:pt x="512" y="8"/>
                  <a:pt x="528" y="8"/>
                </a:cubicBezTo>
                <a:cubicBezTo>
                  <a:pt x="544" y="8"/>
                  <a:pt x="560" y="104"/>
                  <a:pt x="576" y="200"/>
                </a:cubicBezTo>
              </a:path>
            </a:pathLst>
          </a:custGeom>
          <a:noFill/>
          <a:ln w="19050" cmpd="sng">
            <a:solidFill>
              <a:srgbClr val="FF3300"/>
            </a:solidFill>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03" name="Line 11"/>
          <p:cNvSpPr>
            <a:spLocks noChangeShapeType="1"/>
          </p:cNvSpPr>
          <p:nvPr/>
        </p:nvSpPr>
        <p:spPr bwMode="auto">
          <a:xfrm flipH="1">
            <a:off x="9840913" y="2276475"/>
            <a:ext cx="719137" cy="503238"/>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04" name="Line 12"/>
          <p:cNvSpPr>
            <a:spLocks noChangeShapeType="1"/>
          </p:cNvSpPr>
          <p:nvPr/>
        </p:nvSpPr>
        <p:spPr bwMode="auto">
          <a:xfrm>
            <a:off x="10560050" y="2276475"/>
            <a:ext cx="792163"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05" name="Line 11"/>
          <p:cNvSpPr>
            <a:spLocks noChangeShapeType="1"/>
          </p:cNvSpPr>
          <p:nvPr/>
        </p:nvSpPr>
        <p:spPr bwMode="auto">
          <a:xfrm flipH="1">
            <a:off x="9913938" y="2492375"/>
            <a:ext cx="719137" cy="503238"/>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06" name="Line 12"/>
          <p:cNvSpPr>
            <a:spLocks noChangeShapeType="1"/>
          </p:cNvSpPr>
          <p:nvPr/>
        </p:nvSpPr>
        <p:spPr bwMode="auto">
          <a:xfrm>
            <a:off x="10633075" y="2492375"/>
            <a:ext cx="792163"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07" name="椭圆 3"/>
          <p:cNvSpPr>
            <a:spLocks noChangeArrowheads="1"/>
          </p:cNvSpPr>
          <p:nvPr/>
        </p:nvSpPr>
        <p:spPr bwMode="auto">
          <a:xfrm rot="-1913730">
            <a:off x="9561513" y="2425700"/>
            <a:ext cx="576262" cy="720725"/>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p:txBody>
      </p:sp>
      <p:sp>
        <p:nvSpPr>
          <p:cNvPr id="8208" name="椭圆 18"/>
          <p:cNvSpPr>
            <a:spLocks noChangeArrowheads="1"/>
          </p:cNvSpPr>
          <p:nvPr/>
        </p:nvSpPr>
        <p:spPr bwMode="auto">
          <a:xfrm>
            <a:off x="11134725" y="1916113"/>
            <a:ext cx="574675" cy="720725"/>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p:txBody>
      </p:sp>
      <p:sp>
        <p:nvSpPr>
          <p:cNvPr id="8209" name="Text Box 14"/>
          <p:cNvSpPr txBox="1">
            <a:spLocks noChangeArrowheads="1"/>
          </p:cNvSpPr>
          <p:nvPr/>
        </p:nvSpPr>
        <p:spPr bwMode="auto">
          <a:xfrm>
            <a:off x="10920413" y="2708275"/>
            <a:ext cx="10302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GB" altLang="zh-CN" sz="2400" b="0" i="0" u="none" strike="noStrike" kern="0" cap="none" spc="0" normalizeH="0" baseline="0" noProof="0">
                <a:ln>
                  <a:noFill/>
                </a:ln>
                <a:solidFill>
                  <a:srgbClr val="333399"/>
                </a:solidFill>
                <a:effectLst/>
                <a:uLnTx/>
                <a:uFillTx/>
                <a:latin typeface="Arial" panose="020B0604020202020204" pitchFamily="34" charset="0"/>
                <a:ea typeface="宋体" panose="02010600030101010101" pitchFamily="2" charset="-122"/>
              </a:rPr>
              <a:t>N*, J</a:t>
            </a:r>
            <a:r>
              <a:rPr kumimoji="0" lang="en-GB" altLang="zh-CN" sz="2800" b="0" i="0" u="none" strike="noStrike" kern="0" cap="none" spc="0" normalizeH="0" baseline="30000" noProof="0">
                <a:ln>
                  <a:noFill/>
                </a:ln>
                <a:solidFill>
                  <a:srgbClr val="333399"/>
                </a:solidFill>
                <a:effectLst/>
                <a:uLnTx/>
                <a:uFillTx/>
                <a:latin typeface="Arial" panose="020B0604020202020204" pitchFamily="34" charset="0"/>
                <a:ea typeface="宋体" panose="02010600030101010101" pitchFamily="2" charset="-122"/>
              </a:rPr>
              <a:t>P</a:t>
            </a:r>
          </a:p>
        </p:txBody>
      </p:sp>
      <p:sp>
        <p:nvSpPr>
          <p:cNvPr id="21" name="Text Box 13"/>
          <p:cNvSpPr txBox="1">
            <a:spLocks noRot="1" noChangeAspect="1" noMove="1" noResize="1" noEditPoints="1" noAdjustHandles="1" noChangeArrowheads="1" noChangeShapeType="1" noTextEdit="1"/>
          </p:cNvSpPr>
          <p:nvPr/>
        </p:nvSpPr>
        <p:spPr bwMode="auto">
          <a:xfrm>
            <a:off x="10160890" y="1138367"/>
            <a:ext cx="1625317" cy="491160"/>
          </a:xfrm>
          <a:prstGeom prst="rect">
            <a:avLst/>
          </a:prstGeom>
          <a:blipFill>
            <a:blip r:embed="rId4"/>
            <a:stretch>
              <a:fillRect l="-6015" t="-11250" b="-22500"/>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noFill/>
                <a:effectLst/>
                <a:uLnTx/>
                <a:uFillTx/>
              </a:rPr>
              <a:t> </a:t>
            </a:r>
          </a:p>
        </p:txBody>
      </p:sp>
      <p:sp>
        <p:nvSpPr>
          <p:cNvPr id="8211" name="灯片编号占位符 3"/>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7A1566FD-D0EF-4CB0-9156-341CC1E9E1FA}" type="slidenum">
              <a:rPr kumimoji="0" lang="zh-CN" altLang="en-GB" sz="14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82</a:t>
            </a:fld>
            <a:endParaRPr kumimoji="0" lang="en-GB" altLang="zh-CN" sz="14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2" name="文本框 1"/>
          <p:cNvSpPr txBox="1">
            <a:spLocks noRot="1" noChangeAspect="1" noMove="1" noResize="1" noEditPoints="1" noAdjustHandles="1" noChangeArrowheads="1" noChangeShapeType="1" noTextEdit="1"/>
          </p:cNvSpPr>
          <p:nvPr/>
        </p:nvSpPr>
        <p:spPr>
          <a:xfrm>
            <a:off x="693738" y="5334001"/>
            <a:ext cx="8440644" cy="1154932"/>
          </a:xfrm>
          <a:prstGeom prst="rect">
            <a:avLst/>
          </a:prstGeom>
          <a:blipFill>
            <a:blip r:embed="rId5"/>
            <a:stretch>
              <a:fillRect l="-650" t="-2646"/>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noFill/>
                <a:effectLst/>
                <a:uLnTx/>
                <a:uFillTx/>
              </a:rPr>
              <a:t> </a:t>
            </a:r>
          </a:p>
        </p:txBody>
      </p:sp>
      <p:pic>
        <p:nvPicPr>
          <p:cNvPr id="8213" name="图片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9450" y="3098800"/>
            <a:ext cx="85121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72373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2063750" y="323850"/>
            <a:ext cx="8135938"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rPr>
              <a:t>Taking the direction of the photon momentum </a:t>
            </a:r>
            <a:r>
              <a:rPr kumimoji="0" lang="en-US" altLang="zh-CN" sz="1800" b="0" i="1"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rPr>
              <a:t>k</a:t>
            </a:r>
            <a:r>
              <a:rPr kumimoji="0" lang="en-US" altLang="zh-CN"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rPr>
              <a:t> as the </a:t>
            </a:r>
            <a:r>
              <a:rPr kumimoji="0" lang="en-US" altLang="zh-CN" sz="1800" b="0" i="1"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rPr>
              <a:t>z</a:t>
            </a:r>
            <a:r>
              <a:rPr kumimoji="0" lang="en-US" altLang="zh-CN"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rPr>
              <a:t>-axis, and taking the advantage of the permutation symmetry of the baryon wavefunctions, we can express the EM interaction Hamiltonian as</a:t>
            </a:r>
            <a:endParaRPr kumimoji="0" lang="zh-CN" altLang="en-US"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p:txBody>
      </p:sp>
      <p:pic>
        <p:nvPicPr>
          <p:cNvPr id="92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763" y="3071813"/>
            <a:ext cx="7864475" cy="34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0" name="Rectangle 8"/>
          <p:cNvSpPr>
            <a:spLocks noChangeArrowheads="1"/>
          </p:cNvSpPr>
          <p:nvPr/>
        </p:nvSpPr>
        <p:spPr bwMode="auto">
          <a:xfrm>
            <a:off x="6816725" y="6094413"/>
            <a:ext cx="3600450" cy="503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p:txBody>
      </p:sp>
      <p:pic>
        <p:nvPicPr>
          <p:cNvPr id="9221"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412875"/>
            <a:ext cx="6205538"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灯片编号占位符 2"/>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D9473BD4-BE8B-43B6-BC8E-9D4C180048EF}" type="slidenum">
              <a:rPr kumimoji="0" lang="zh-CN" altLang="en-GB" sz="14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83</a:t>
            </a:fld>
            <a:endParaRPr kumimoji="0" lang="en-GB" altLang="zh-CN" sz="14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26195302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2192338" y="404813"/>
            <a:ext cx="77041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2000" b="0" i="0" u="none" strike="noStrike" kern="0" cap="none" spc="0" normalizeH="0" baseline="0" noProof="0">
                <a:ln>
                  <a:noFill/>
                </a:ln>
                <a:solidFill>
                  <a:srgbClr val="0000CC"/>
                </a:solidFill>
                <a:effectLst/>
                <a:uLnTx/>
                <a:uFillTx/>
                <a:latin typeface="Arial" panose="020B0604020202020204" pitchFamily="34" charset="0"/>
                <a:ea typeface="宋体" panose="02010600030101010101" pitchFamily="2" charset="-122"/>
              </a:rPr>
              <a:t>A more compact form for the transition operator:</a:t>
            </a:r>
            <a:endParaRPr kumimoji="0" lang="zh-CN" altLang="en-US" sz="2000" b="0" i="0" u="none" strike="noStrike" kern="0" cap="none" spc="0" normalizeH="0" baseline="0" noProof="0">
              <a:ln>
                <a:noFill/>
              </a:ln>
              <a:solidFill>
                <a:srgbClr val="0000CC"/>
              </a:solidFill>
              <a:effectLst/>
              <a:uLnTx/>
              <a:uFillTx/>
              <a:latin typeface="Arial" panose="020B0604020202020204" pitchFamily="34" charset="0"/>
              <a:ea typeface="宋体" panose="02010600030101010101" pitchFamily="2" charset="-122"/>
            </a:endParaRPr>
          </a:p>
        </p:txBody>
      </p:sp>
      <p:pic>
        <p:nvPicPr>
          <p:cNvPr id="102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1341438"/>
            <a:ext cx="7864475" cy="262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4" name="Text Box 13"/>
          <p:cNvSpPr txBox="1">
            <a:spLocks noChangeArrowheads="1"/>
          </p:cNvSpPr>
          <p:nvPr/>
        </p:nvSpPr>
        <p:spPr bwMode="auto">
          <a:xfrm>
            <a:off x="2143125" y="4797425"/>
            <a:ext cx="8280400"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800" b="0" i="0" u="none" strike="noStrike" kern="0" cap="none" spc="0" normalizeH="0" baseline="0" noProof="0">
                <a:ln>
                  <a:noFill/>
                </a:ln>
                <a:solidFill>
                  <a:srgbClr val="0033CC"/>
                </a:solidFill>
                <a:effectLst/>
                <a:uLnTx/>
                <a:uFillTx/>
                <a:latin typeface="Arial" panose="020B0604020202020204" pitchFamily="34" charset="0"/>
                <a:ea typeface="宋体" panose="02010600030101010101" pitchFamily="2" charset="-122"/>
              </a:rPr>
              <a:t>Given the initial and final state baryon wavefunctions, one can calculate the EM transition amplitudes between these two states in terms of two independent helicity amplitudes. </a:t>
            </a:r>
          </a:p>
        </p:txBody>
      </p:sp>
      <p:sp>
        <p:nvSpPr>
          <p:cNvPr id="10245" name="灯片编号占位符 2"/>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4E2D5F12-9B44-448F-8299-493F0E4EEB00}" type="slidenum">
              <a:rPr kumimoji="0" lang="zh-CN" altLang="en-GB" sz="14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84</a:t>
            </a:fld>
            <a:endParaRPr kumimoji="0" lang="en-GB" altLang="zh-CN" sz="14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3978174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174875" y="2354263"/>
            <a:ext cx="5084763" cy="4378325"/>
          </a:xfrm>
          <a:prstGeom prst="rect">
            <a:avLst/>
          </a:prstGeom>
          <a:ln>
            <a:solidFill>
              <a:srgbClr val="0033CC"/>
            </a:solidFill>
          </a:ln>
          <a:effectLst>
            <a:outerShdw blurRad="50800" dist="38100" dir="2700000" algn="tl" rotWithShape="0">
              <a:prstClr val="black">
                <a:alpha val="40000"/>
              </a:prstClr>
            </a:outerShdw>
          </a:effectLst>
        </p:spPr>
      </p:pic>
      <p:pic>
        <p:nvPicPr>
          <p:cNvPr id="112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981075"/>
            <a:ext cx="51181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0" y="1557338"/>
            <a:ext cx="511810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9" name="AutoShape 9"/>
          <p:cNvSpPr>
            <a:spLocks/>
          </p:cNvSpPr>
          <p:nvPr/>
        </p:nvSpPr>
        <p:spPr bwMode="auto">
          <a:xfrm>
            <a:off x="2030413" y="1125538"/>
            <a:ext cx="144462" cy="935037"/>
          </a:xfrm>
          <a:prstGeom prst="leftBrace">
            <a:avLst>
              <a:gd name="adj1" fmla="val 5393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p:txBody>
      </p:sp>
      <mc:AlternateContent xmlns:mc="http://schemas.openxmlformats.org/markup-compatibility/2006" xmlns:a14="http://schemas.microsoft.com/office/drawing/2010/main">
        <mc:Choice Requires="a14">
          <p:sp>
            <p:nvSpPr>
              <p:cNvPr id="11270" name="文本框 6"/>
              <p:cNvSpPr txBox="1">
                <a:spLocks noChangeArrowheads="1"/>
              </p:cNvSpPr>
              <p:nvPr/>
            </p:nvSpPr>
            <p:spPr bwMode="auto">
              <a:xfrm>
                <a:off x="1847850" y="123825"/>
                <a:ext cx="8640763" cy="7639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2000" b="0" i="0" u="none" strike="noStrike" kern="0" cap="none" spc="0" normalizeH="0" baseline="0" noProof="0" dirty="0">
                    <a:ln>
                      <a:noFill/>
                    </a:ln>
                    <a:solidFill>
                      <a:srgbClr val="0000CC"/>
                    </a:solidFill>
                    <a:effectLst/>
                    <a:uLnTx/>
                    <a:uFillTx/>
                    <a:latin typeface="Arial" panose="020B0604020202020204" pitchFamily="34" charset="0"/>
                    <a:ea typeface="宋体" panose="02010600030101010101" pitchFamily="2" charset="-122"/>
                  </a:rPr>
                  <a:t>Two independent </a:t>
                </a:r>
                <a:r>
                  <a:rPr kumimoji="0" lang="en-US" altLang="zh-CN" sz="2000" b="0"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rPr>
                  <a:t>helicity amplitudes </a:t>
                </a:r>
                <a14:m>
                  <m:oMath xmlns:m="http://schemas.openxmlformats.org/officeDocument/2006/math">
                    <m:sSub>
                      <m:sSubPr>
                        <m:ctrlP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ctrlPr>
                      </m:sSubPr>
                      <m:e>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𝐴</m:t>
                        </m:r>
                      </m:e>
                      <m:sub>
                        <m:sSub>
                          <m:sSubPr>
                            <m:ctrlP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ctrlPr>
                          </m:sSubPr>
                          <m:e>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𝜆</m:t>
                            </m:r>
                          </m:e>
                          <m:sub>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𝛾</m:t>
                            </m:r>
                          </m:sub>
                        </m:sSub>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m:t>
                        </m:r>
                        <m:sSub>
                          <m:sSubPr>
                            <m:ctrlP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ctrlPr>
                          </m:sSubPr>
                          <m:e>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𝜆</m:t>
                            </m:r>
                          </m:e>
                          <m:sub>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𝑁</m:t>
                            </m:r>
                          </m:sub>
                        </m:sSub>
                      </m:sub>
                    </m:sSub>
                  </m:oMath>
                </a14:m>
                <a:r>
                  <a:rPr kumimoji="0" lang="en-US" altLang="zh-CN" sz="2000" b="0" i="0" u="none" strike="noStrike" kern="0" cap="none" spc="0" normalizeH="0" baseline="0" noProof="0" dirty="0">
                    <a:ln>
                      <a:noFill/>
                    </a:ln>
                    <a:solidFill>
                      <a:srgbClr val="0000CC"/>
                    </a:solidFill>
                    <a:effectLst/>
                    <a:uLnTx/>
                    <a:uFillTx/>
                    <a:latin typeface="Arial" panose="020B0604020202020204" pitchFamily="34" charset="0"/>
                    <a:ea typeface="宋体" panose="02010600030101010101" pitchFamily="2" charset="-122"/>
                  </a:rPr>
                  <a:t> for the initial photon-nucleon helicity parallel or anti-parallel, respectively. : </a:t>
                </a:r>
                <a:endParaRPr kumimoji="0" lang="zh-CN" altLang="en-US" sz="2000" b="0" i="0" u="none" strike="noStrike" kern="0" cap="none" spc="0" normalizeH="0" baseline="0" noProof="0" dirty="0">
                  <a:ln>
                    <a:noFill/>
                  </a:ln>
                  <a:solidFill>
                    <a:srgbClr val="0000CC"/>
                  </a:solidFill>
                  <a:effectLst/>
                  <a:uLnTx/>
                  <a:uFillTx/>
                  <a:latin typeface="Arial" panose="020B0604020202020204" pitchFamily="34" charset="0"/>
                  <a:ea typeface="宋体" panose="02010600030101010101" pitchFamily="2" charset="-122"/>
                </a:endParaRPr>
              </a:p>
            </p:txBody>
          </p:sp>
        </mc:Choice>
        <mc:Fallback xmlns="">
          <p:sp>
            <p:nvSpPr>
              <p:cNvPr id="11270" name="文本框 6"/>
              <p:cNvSpPr txBox="1">
                <a:spLocks noRot="1" noChangeAspect="1" noMove="1" noResize="1" noEditPoints="1" noAdjustHandles="1" noChangeArrowheads="1" noChangeShapeType="1" noTextEdit="1"/>
              </p:cNvSpPr>
              <p:nvPr/>
            </p:nvSpPr>
            <p:spPr bwMode="auto">
              <a:xfrm>
                <a:off x="1847850" y="123825"/>
                <a:ext cx="8640763" cy="763992"/>
              </a:xfrm>
              <a:prstGeom prst="rect">
                <a:avLst/>
              </a:prstGeom>
              <a:blipFill>
                <a:blip r:embed="rId5"/>
                <a:stretch>
                  <a:fillRect l="-705" t="-3968" b="-134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11271" name="灯片编号占位符 3"/>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64DB55F0-F394-4713-842B-E4EEE6A3819B}" type="slidenum">
              <a:rPr kumimoji="0" lang="zh-CN" altLang="en-GB" sz="14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85</a:t>
            </a:fld>
            <a:endParaRPr kumimoji="0" lang="en-GB" altLang="zh-CN" sz="14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7367516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763" y="379413"/>
            <a:ext cx="7864475" cy="609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灯片编号占位符 2"/>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BFA4A65D-E8B7-472A-88B8-AF65190F7ADF}" type="slidenum">
              <a:rPr kumimoji="0" lang="zh-CN" altLang="en-GB" sz="14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86</a:t>
            </a:fld>
            <a:endParaRPr kumimoji="0" lang="en-GB" altLang="zh-CN" sz="14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36773886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695325" y="476250"/>
            <a:ext cx="77755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rPr>
              <a:t>Given the spin and flavor wavefunctions, one can easily compute the following elements in spin and flavor space:</a:t>
            </a:r>
            <a:endParaRPr kumimoji="0" lang="zh-CN" altLang="en-US"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p:txBody>
      </p:sp>
      <p:pic>
        <p:nvPicPr>
          <p:cNvPr id="1331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1341438"/>
            <a:ext cx="2508250" cy="1090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900" y="1341438"/>
            <a:ext cx="2014538"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AutoShape 7"/>
          <p:cNvSpPr>
            <a:spLocks/>
          </p:cNvSpPr>
          <p:nvPr/>
        </p:nvSpPr>
        <p:spPr bwMode="auto">
          <a:xfrm>
            <a:off x="766763" y="1484313"/>
            <a:ext cx="142875" cy="792162"/>
          </a:xfrm>
          <a:prstGeom prst="leftBrace">
            <a:avLst>
              <a:gd name="adj1" fmla="val 46204"/>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p:txBody>
      </p:sp>
      <p:sp>
        <p:nvSpPr>
          <p:cNvPr id="13318" name="AutoShape 8"/>
          <p:cNvSpPr>
            <a:spLocks/>
          </p:cNvSpPr>
          <p:nvPr/>
        </p:nvSpPr>
        <p:spPr bwMode="auto">
          <a:xfrm>
            <a:off x="3938588" y="1484313"/>
            <a:ext cx="142875" cy="792162"/>
          </a:xfrm>
          <a:prstGeom prst="leftBrace">
            <a:avLst>
              <a:gd name="adj1" fmla="val 46204"/>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p:txBody>
      </p:sp>
      <p:pic>
        <p:nvPicPr>
          <p:cNvPr id="1331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363" y="1330325"/>
            <a:ext cx="2193925"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0" name="AutoShape 12"/>
          <p:cNvSpPr>
            <a:spLocks/>
          </p:cNvSpPr>
          <p:nvPr/>
        </p:nvSpPr>
        <p:spPr bwMode="auto">
          <a:xfrm>
            <a:off x="6527800" y="1484313"/>
            <a:ext cx="142875" cy="792162"/>
          </a:xfrm>
          <a:prstGeom prst="leftBrace">
            <a:avLst>
              <a:gd name="adj1" fmla="val 46204"/>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p:txBody>
      </p:sp>
      <p:pic>
        <p:nvPicPr>
          <p:cNvPr id="1332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75" y="2711450"/>
            <a:ext cx="7864475" cy="345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2" name="矩形 1"/>
          <p:cNvSpPr>
            <a:spLocks noChangeArrowheads="1"/>
          </p:cNvSpPr>
          <p:nvPr/>
        </p:nvSpPr>
        <p:spPr bwMode="auto">
          <a:xfrm>
            <a:off x="650875" y="1268413"/>
            <a:ext cx="8253413" cy="1223962"/>
          </a:xfrm>
          <a:prstGeom prst="rect">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p:txBody>
      </p:sp>
      <p:sp>
        <p:nvSpPr>
          <p:cNvPr id="13323" name="灯片编号占位符 2"/>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1A7D838D-A518-4CA8-A7CC-3CEB5505FEA4}" type="slidenum">
              <a:rPr kumimoji="0" lang="zh-CN" altLang="en-GB" sz="14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87</a:t>
            </a:fld>
            <a:endParaRPr kumimoji="0" lang="en-GB" altLang="zh-CN" sz="1400" b="0" i="0" u="none" strike="noStrike" kern="0" cap="none" spc="0" normalizeH="0" baseline="0" noProof="0">
              <a:ln>
                <a:noFill/>
              </a:ln>
              <a:solidFill>
                <a:schemeClr val="tx1"/>
              </a:solidFill>
              <a:effectLst/>
              <a:uLnTx/>
              <a:uFillTx/>
              <a:latin typeface="Arial" panose="020B0604020202020204" pitchFamily="34" charset="0"/>
            </a:endParaRPr>
          </a:p>
        </p:txBody>
      </p:sp>
      <p:sp>
        <p:nvSpPr>
          <p:cNvPr id="13324" name="文本框 3"/>
          <p:cNvSpPr txBox="1">
            <a:spLocks noChangeArrowheads="1"/>
          </p:cNvSpPr>
          <p:nvPr/>
        </p:nvSpPr>
        <p:spPr bwMode="auto">
          <a:xfrm>
            <a:off x="9236075" y="1235075"/>
            <a:ext cx="28971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zh-CN" altLang="en-US" sz="1800" b="0" i="0" u="none" strike="noStrike" kern="0" cap="none" spc="0" normalizeH="0" baseline="0" noProof="0">
                <a:ln>
                  <a:noFill/>
                </a:ln>
                <a:solidFill>
                  <a:srgbClr val="FF0000"/>
                </a:solidFill>
                <a:effectLst/>
                <a:uLnTx/>
                <a:uFillTx/>
                <a:latin typeface="Arial" panose="020B0604020202020204" pitchFamily="34" charset="0"/>
                <a:ea typeface="宋体" panose="02010600030101010101" pitchFamily="2" charset="-122"/>
              </a:rPr>
              <a:t>作业：证明左面方框列出的关系式，并推导（</a:t>
            </a:r>
            <a:r>
              <a:rPr kumimoji="0" lang="en-US" altLang="zh-CN" sz="1800" b="0" i="0" u="none" strike="noStrike" kern="0" cap="none" spc="0" normalizeH="0" baseline="0" noProof="0">
                <a:ln>
                  <a:noFill/>
                </a:ln>
                <a:solidFill>
                  <a:srgbClr val="FF0000"/>
                </a:solidFill>
                <a:effectLst/>
                <a:uLnTx/>
                <a:uFillTx/>
                <a:latin typeface="Arial" panose="020B0604020202020204" pitchFamily="34" charset="0"/>
                <a:ea typeface="宋体" panose="02010600030101010101" pitchFamily="2" charset="-122"/>
              </a:rPr>
              <a:t>66</a:t>
            </a:r>
            <a:r>
              <a:rPr kumimoji="0" lang="zh-CN" altLang="en-US" sz="1800" b="0" i="0" u="none" strike="noStrike" kern="0" cap="none" spc="0" normalizeH="0" baseline="0" noProof="0">
                <a:ln>
                  <a:noFill/>
                </a:ln>
                <a:solidFill>
                  <a:srgbClr val="FF0000"/>
                </a:solidFill>
                <a:effectLst/>
                <a:uLnTx/>
                <a:uFillTx/>
                <a:latin typeface="Arial" panose="020B0604020202020204" pitchFamily="34" charset="0"/>
                <a:ea typeface="宋体" panose="02010600030101010101" pitchFamily="2" charset="-122"/>
              </a:rPr>
              <a:t>）式。</a:t>
            </a:r>
          </a:p>
        </p:txBody>
      </p:sp>
    </p:spTree>
    <p:extLst>
      <p:ext uri="{BB962C8B-B14F-4D97-AF65-F5344CB8AC3E}">
        <p14:creationId xmlns:p14="http://schemas.microsoft.com/office/powerpoint/2010/main" val="26136971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9B23154-9050-490F-BA38-FDF997C2ED36}"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88</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5" name="图片 4"/>
          <p:cNvPicPr>
            <a:picLocks noChangeAspect="1"/>
          </p:cNvPicPr>
          <p:nvPr/>
        </p:nvPicPr>
        <p:blipFill>
          <a:blip r:embed="rId2"/>
          <a:stretch>
            <a:fillRect/>
          </a:stretch>
        </p:blipFill>
        <p:spPr>
          <a:xfrm>
            <a:off x="6760727" y="2531606"/>
            <a:ext cx="4821673" cy="712336"/>
          </a:xfrm>
          <a:prstGeom prst="rect">
            <a:avLst/>
          </a:prstGeom>
        </p:spPr>
      </p:pic>
      <p:pic>
        <p:nvPicPr>
          <p:cNvPr id="6" name="图片 5"/>
          <p:cNvPicPr>
            <a:picLocks noChangeAspect="1"/>
          </p:cNvPicPr>
          <p:nvPr/>
        </p:nvPicPr>
        <p:blipFill>
          <a:blip r:embed="rId3"/>
          <a:stretch>
            <a:fillRect/>
          </a:stretch>
        </p:blipFill>
        <p:spPr>
          <a:xfrm>
            <a:off x="673241" y="370296"/>
            <a:ext cx="5371960" cy="488365"/>
          </a:xfrm>
          <a:prstGeom prst="rect">
            <a:avLst/>
          </a:prstGeom>
        </p:spPr>
      </p:pic>
      <p:pic>
        <p:nvPicPr>
          <p:cNvPr id="7" name="图片 6"/>
          <p:cNvPicPr>
            <a:picLocks noChangeAspect="1"/>
          </p:cNvPicPr>
          <p:nvPr/>
        </p:nvPicPr>
        <p:blipFill>
          <a:blip r:embed="rId4"/>
          <a:stretch>
            <a:fillRect/>
          </a:stretch>
        </p:blipFill>
        <p:spPr>
          <a:xfrm>
            <a:off x="942180" y="963420"/>
            <a:ext cx="5422333" cy="4626777"/>
          </a:xfrm>
          <a:prstGeom prst="rect">
            <a:avLst/>
          </a:prstGeom>
        </p:spPr>
      </p:pic>
      <p:pic>
        <p:nvPicPr>
          <p:cNvPr id="8" name="图片 7"/>
          <p:cNvPicPr>
            <a:picLocks noChangeAspect="1"/>
          </p:cNvPicPr>
          <p:nvPr/>
        </p:nvPicPr>
        <p:blipFill>
          <a:blip r:embed="rId5"/>
          <a:stretch>
            <a:fillRect/>
          </a:stretch>
        </p:blipFill>
        <p:spPr>
          <a:xfrm>
            <a:off x="942180" y="5728066"/>
            <a:ext cx="3643986" cy="517159"/>
          </a:xfrm>
          <a:prstGeom prst="rect">
            <a:avLst/>
          </a:prstGeom>
        </p:spPr>
      </p:pic>
      <p:sp>
        <p:nvSpPr>
          <p:cNvPr id="9" name="矩形 8"/>
          <p:cNvSpPr/>
          <p:nvPr/>
        </p:nvSpPr>
        <p:spPr>
          <a:xfrm>
            <a:off x="6618514" y="1545548"/>
            <a:ext cx="5450116"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and the orthogonal relation for the spherical</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harmonics is used,</a:t>
            </a:r>
            <a:endParaRPr kumimoji="0" lang="zh-CN" alt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3468513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538" y="958850"/>
            <a:ext cx="7908925"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Text Box 5"/>
          <p:cNvSpPr txBox="1">
            <a:spLocks noChangeArrowheads="1"/>
          </p:cNvSpPr>
          <p:nvPr/>
        </p:nvSpPr>
        <p:spPr bwMode="auto">
          <a:xfrm>
            <a:off x="2259013" y="333375"/>
            <a:ext cx="3116262" cy="396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2000" b="0" i="0" u="none" strike="noStrike" kern="0" cap="none" spc="0" normalizeH="0" baseline="0" noProof="0">
                <a:ln>
                  <a:noFill/>
                </a:ln>
                <a:solidFill>
                  <a:srgbClr val="0033CC"/>
                </a:solidFill>
                <a:effectLst/>
                <a:uLnTx/>
                <a:uFillTx/>
                <a:latin typeface="Arial" panose="020B0604020202020204" pitchFamily="34" charset="0"/>
                <a:ea typeface="宋体" panose="02010600030101010101" pitchFamily="2" charset="-122"/>
              </a:rPr>
              <a:t>Some numerical results </a:t>
            </a:r>
          </a:p>
        </p:txBody>
      </p:sp>
      <p:sp>
        <p:nvSpPr>
          <p:cNvPr id="14340" name="Text Box 6"/>
          <p:cNvSpPr txBox="1">
            <a:spLocks noChangeArrowheads="1"/>
          </p:cNvSpPr>
          <p:nvPr/>
        </p:nvSpPr>
        <p:spPr bwMode="auto">
          <a:xfrm>
            <a:off x="2332038" y="3022600"/>
            <a:ext cx="297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800" b="0" i="0" u="sng" strike="noStrike" kern="0" cap="none" spc="0" normalizeH="0" baseline="0" noProof="0">
                <a:ln>
                  <a:noFill/>
                </a:ln>
                <a:solidFill>
                  <a:srgbClr val="0033CC"/>
                </a:solidFill>
                <a:effectLst/>
                <a:uLnTx/>
                <a:uFillTx/>
                <a:latin typeface="Arial" panose="020B0604020202020204" pitchFamily="34" charset="0"/>
                <a:ea typeface="宋体" panose="02010600030101010101" pitchFamily="2" charset="-122"/>
              </a:rPr>
              <a:t>Relativistic corrections (I)</a:t>
            </a:r>
          </a:p>
        </p:txBody>
      </p:sp>
      <p:pic>
        <p:nvPicPr>
          <p:cNvPr id="1434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3533775"/>
            <a:ext cx="7864475" cy="297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2" name="灯片编号占位符 2"/>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F89B6F87-1F24-466B-A5DC-9FDAA6CCABC5}" type="slidenum">
              <a:rPr kumimoji="0" lang="zh-CN" altLang="en-GB" sz="14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89</a:t>
            </a:fld>
            <a:endParaRPr kumimoji="0" lang="en-GB" altLang="zh-CN" sz="14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2604805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090940" y="78510"/>
            <a:ext cx="6963353" cy="6728690"/>
          </a:xfrm>
          <a:prstGeom prst="rect">
            <a:avLst/>
          </a:prstGeom>
        </p:spPr>
      </p:pic>
      <p:sp>
        <p:nvSpPr>
          <p:cNvPr id="3" name="矩形 2"/>
          <p:cNvSpPr/>
          <p:nvPr/>
        </p:nvSpPr>
        <p:spPr>
          <a:xfrm>
            <a:off x="128247" y="196334"/>
            <a:ext cx="4748553" cy="101566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0000FF"/>
                </a:solidFill>
                <a:effectLst/>
                <a:uLnTx/>
                <a:uFillTx/>
                <a:ea typeface="宋体" charset="-122"/>
              </a:rPr>
              <a:t>1963</a:t>
            </a:r>
            <a:r>
              <a:rPr kumimoji="0" lang="zh-CN" altLang="en-US" sz="2000" b="1" i="0" u="none" strike="noStrike" kern="0" cap="none" spc="0" normalizeH="0" baseline="0" noProof="0" dirty="0">
                <a:ln>
                  <a:noFill/>
                </a:ln>
                <a:solidFill>
                  <a:srgbClr val="0000FF"/>
                </a:solidFill>
                <a:effectLst/>
                <a:uLnTx/>
                <a:uFillTx/>
                <a:ea typeface="宋体" charset="-122"/>
              </a:rPr>
              <a:t>年的粒子数据表（</a:t>
            </a:r>
            <a:r>
              <a:rPr kumimoji="0" lang="en-US" altLang="zh-CN" sz="2000" b="1" i="0" u="none" strike="noStrike" kern="0" cap="none" spc="0" normalizeH="0" baseline="0" noProof="0" dirty="0">
                <a:ln>
                  <a:noFill/>
                </a:ln>
                <a:solidFill>
                  <a:srgbClr val="0000FF"/>
                </a:solidFill>
                <a:effectLst/>
                <a:uLnTx/>
                <a:uFillTx/>
                <a:ea typeface="宋体" charset="-122"/>
              </a:rPr>
              <a:t>Particle Data Group</a:t>
            </a:r>
            <a:r>
              <a:rPr kumimoji="0" lang="zh-CN" altLang="en-US" sz="2000" b="1" i="0" u="none" strike="noStrike" kern="0" cap="none" spc="0" normalizeH="0" baseline="0" noProof="0" dirty="0">
                <a:ln>
                  <a:noFill/>
                </a:ln>
                <a:solidFill>
                  <a:srgbClr val="0000FF"/>
                </a:solidFill>
                <a:effectLst/>
                <a:uLnTx/>
                <a:uFillTx/>
                <a:ea typeface="宋体" charset="-122"/>
              </a:rPr>
              <a:t>）</a:t>
            </a:r>
            <a:r>
              <a:rPr kumimoji="0" lang="en-US" altLang="zh-CN" sz="2000" b="1" i="0" u="none" strike="noStrike" kern="0" cap="none" spc="0" normalizeH="0" baseline="0" noProof="0" dirty="0">
                <a:ln>
                  <a:noFill/>
                </a:ln>
                <a:solidFill>
                  <a:srgbClr val="0000FF"/>
                </a:solidFill>
                <a:effectLst/>
                <a:uLnTx/>
                <a:uFillTx/>
                <a:ea typeface="宋体" charset="-122"/>
              </a:rPr>
              <a:t>Review of Modern Physics 35 (1963) 314-324, </a:t>
            </a:r>
            <a:r>
              <a:rPr kumimoji="0" lang="zh-CN" altLang="en-US" sz="2000" b="1" i="0" u="none" strike="noStrike" kern="0" cap="none" spc="0" normalizeH="0" baseline="0" noProof="0" dirty="0">
                <a:ln>
                  <a:noFill/>
                </a:ln>
                <a:solidFill>
                  <a:srgbClr val="0000FF"/>
                </a:solidFill>
                <a:effectLst/>
                <a:uLnTx/>
                <a:uFillTx/>
                <a:ea typeface="宋体" charset="-122"/>
              </a:rPr>
              <a:t>共</a:t>
            </a:r>
            <a:r>
              <a:rPr kumimoji="0" lang="en-US" altLang="zh-CN" sz="2000" b="1" i="0" u="none" strike="noStrike" kern="0" cap="none" spc="0" normalizeH="0" baseline="0" noProof="0" dirty="0">
                <a:ln>
                  <a:noFill/>
                </a:ln>
                <a:solidFill>
                  <a:srgbClr val="0000FF"/>
                </a:solidFill>
                <a:effectLst/>
                <a:uLnTx/>
                <a:uFillTx/>
                <a:ea typeface="宋体" charset="-122"/>
              </a:rPr>
              <a:t>10</a:t>
            </a:r>
            <a:r>
              <a:rPr kumimoji="0" lang="zh-CN" altLang="en-US" sz="2000" b="1" i="0" u="none" strike="noStrike" kern="0" cap="none" spc="0" normalizeH="0" baseline="0" noProof="0" dirty="0">
                <a:ln>
                  <a:noFill/>
                </a:ln>
                <a:solidFill>
                  <a:srgbClr val="0000FF"/>
                </a:solidFill>
                <a:effectLst/>
                <a:uLnTx/>
                <a:uFillTx/>
                <a:ea typeface="宋体" charset="-122"/>
              </a:rPr>
              <a:t>页</a:t>
            </a:r>
            <a:endParaRPr kumimoji="0" lang="zh-CN" altLang="en-US" sz="2000" b="0" i="0" u="none" strike="noStrike" kern="0" cap="none" spc="0" normalizeH="0" baseline="0" noProof="0" dirty="0">
              <a:ln>
                <a:noFill/>
              </a:ln>
              <a:solidFill>
                <a:sysClr val="windowText" lastClr="000000"/>
              </a:solidFill>
              <a:effectLst/>
              <a:uLnTx/>
              <a:uFillTx/>
            </a:endParaRPr>
          </a:p>
        </p:txBody>
      </p:sp>
      <p:pic>
        <p:nvPicPr>
          <p:cNvPr id="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47" y="1504247"/>
            <a:ext cx="4962693" cy="836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文本框 4"/>
              <p:cNvSpPr txBox="1"/>
              <p:nvPr/>
            </p:nvSpPr>
            <p:spPr>
              <a:xfrm>
                <a:off x="128247" y="2735943"/>
                <a:ext cx="4493923" cy="1169551"/>
              </a:xfrm>
              <a:prstGeom prst="rect">
                <a:avLst/>
              </a:prstGeom>
              <a:noFill/>
            </p:spPr>
            <p:txBody>
              <a:bodyPr wrap="none" rtlCol="0">
                <a:spAutoFit/>
              </a:bodyPr>
              <a:lstStyle/>
              <a:p>
                <a:pPr marL="342900" marR="0" lvl="0" indent="-34290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zh-CN" altLang="en-US" sz="2000" b="0" i="0" u="none" strike="noStrike" kern="0" cap="none" spc="0" normalizeH="0" baseline="0" noProof="0" dirty="0">
                    <a:ln>
                      <a:noFill/>
                    </a:ln>
                    <a:solidFill>
                      <a:srgbClr val="FF0000"/>
                    </a:solidFill>
                    <a:effectLst/>
                    <a:uLnTx/>
                    <a:uFillTx/>
                  </a:rPr>
                  <a:t>稳定粒子：</a:t>
                </a:r>
                <a14:m>
                  <m:oMath xmlns:m="http://schemas.openxmlformats.org/officeDocument/2006/math">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𝑝</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 </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𝑛</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 </m:t>
                    </m:r>
                    <m:r>
                      <m:rPr>
                        <m:sty m:val="p"/>
                      </m:rPr>
                      <a:rPr kumimoji="0" lang="en-US" altLang="zh-CN" sz="2000" b="0" i="0" u="none" strike="noStrike" kern="0" cap="none" spc="0" normalizeH="0" baseline="0" noProof="0" smtClean="0">
                        <a:ln>
                          <a:noFill/>
                        </a:ln>
                        <a:solidFill>
                          <a:srgbClr val="FF0000"/>
                        </a:solidFill>
                        <a:effectLst/>
                        <a:uLnTx/>
                        <a:uFillTx/>
                        <a:latin typeface="Cambria Math" panose="02040503050406030204" pitchFamily="18" charset="0"/>
                      </a:rPr>
                      <m:t>Σ</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 </m:t>
                    </m:r>
                    <m:r>
                      <m:rPr>
                        <m:sty m:val="p"/>
                      </m:rPr>
                      <a:rPr kumimoji="0" lang="en-US" altLang="zh-CN" sz="2000" b="0" i="0" u="none" strike="noStrike" kern="0" cap="none" spc="0" normalizeH="0" baseline="0" noProof="0" smtClean="0">
                        <a:ln>
                          <a:noFill/>
                        </a:ln>
                        <a:solidFill>
                          <a:srgbClr val="FF0000"/>
                        </a:solidFill>
                        <a:effectLst/>
                        <a:uLnTx/>
                        <a:uFillTx/>
                        <a:latin typeface="Cambria Math" panose="02040503050406030204" pitchFamily="18" charset="0"/>
                      </a:rPr>
                      <m:t>Λ</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 </m:t>
                    </m:r>
                    <m:r>
                      <m:rPr>
                        <m:sty m:val="p"/>
                      </m:rPr>
                      <a:rPr kumimoji="0" lang="en-US" altLang="zh-CN" sz="2000" b="0" i="0" u="none" strike="noStrike" kern="0" cap="none" spc="0" normalizeH="0" baseline="0" noProof="0" smtClean="0">
                        <a:ln>
                          <a:noFill/>
                        </a:ln>
                        <a:solidFill>
                          <a:srgbClr val="FF0000"/>
                        </a:solidFill>
                        <a:effectLst/>
                        <a:uLnTx/>
                        <a:uFillTx/>
                        <a:latin typeface="Cambria Math" panose="02040503050406030204" pitchFamily="18" charset="0"/>
                      </a:rPr>
                      <m:t>Ξ</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𝜋</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 </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𝐾</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𝜇</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 </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𝑒</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 </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𝜈</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 …</m:t>
                    </m:r>
                  </m:oMath>
                </a14:m>
                <a:endParaRPr kumimoji="0" lang="en-US" altLang="zh-CN" sz="2000" b="0" i="1" u="none" strike="noStrike" kern="0" cap="none" spc="0" normalizeH="0" baseline="0" noProof="0" dirty="0">
                  <a:ln>
                    <a:noFill/>
                  </a:ln>
                  <a:solidFill>
                    <a:srgbClr val="FF0000"/>
                  </a:solidFill>
                  <a:effectLst/>
                  <a:uLnTx/>
                  <a:uFillTx/>
                  <a:latin typeface="Cambria Math" panose="02040503050406030204" pitchFamily="18" charset="0"/>
                </a:endParaRPr>
              </a:p>
              <a:p>
                <a:pPr marL="342900" marR="0" lvl="0" indent="-34290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zh-CN" altLang="en-US" sz="2000" b="0" i="0" u="none" strike="noStrike" kern="0" cap="none" spc="0" normalizeH="0" baseline="0" noProof="0" dirty="0">
                    <a:ln>
                      <a:noFill/>
                    </a:ln>
                    <a:solidFill>
                      <a:srgbClr val="FF0000"/>
                    </a:solidFill>
                    <a:effectLst/>
                    <a:uLnTx/>
                    <a:uFillTx/>
                  </a:rPr>
                  <a:t>介子共振态：</a:t>
                </a:r>
                <a14:m>
                  <m:oMath xmlns:m="http://schemas.openxmlformats.org/officeDocument/2006/math">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𝜌</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 </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𝜔</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 </m:t>
                    </m:r>
                    <m:sSup>
                      <m:sSupPr>
                        <m:ctrlP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ctrlPr>
                      </m:sSupPr>
                      <m:e>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𝐾</m:t>
                        </m:r>
                      </m:e>
                      <m:sup>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m:t>
                        </m:r>
                      </m:sup>
                    </m:sSup>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m:t>
                    </m:r>
                  </m:oMath>
                </a14:m>
                <a:endParaRPr kumimoji="0" lang="en-US" altLang="zh-CN" sz="2000" b="0" i="0" u="none" strike="noStrike" kern="0" cap="none" spc="0" normalizeH="0" baseline="0" noProof="0" dirty="0">
                  <a:ln>
                    <a:noFill/>
                  </a:ln>
                  <a:solidFill>
                    <a:srgbClr val="FF0000"/>
                  </a:solidFill>
                  <a:effectLst/>
                  <a:uLnTx/>
                  <a:uFillTx/>
                </a:endParaRPr>
              </a:p>
              <a:p>
                <a:pPr marL="342900" marR="0" lvl="0" indent="-34290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zh-CN" altLang="en-US" sz="2000" b="0" i="0" u="none" strike="noStrike" kern="0" cap="none" spc="0" normalizeH="0" baseline="0" noProof="0" dirty="0">
                    <a:ln>
                      <a:noFill/>
                    </a:ln>
                    <a:solidFill>
                      <a:srgbClr val="FF0000"/>
                    </a:solidFill>
                    <a:effectLst/>
                    <a:uLnTx/>
                    <a:uFillTx/>
                  </a:rPr>
                  <a:t>重子共振态：</a:t>
                </a:r>
                <a14:m>
                  <m:oMath xmlns:m="http://schemas.openxmlformats.org/officeDocument/2006/math">
                    <m:r>
                      <m:rPr>
                        <m:sty m:val="p"/>
                      </m:rPr>
                      <a:rPr kumimoji="0" lang="en-US" altLang="zh-CN" sz="2000" b="0" i="0" u="none" strike="noStrike" kern="0" cap="none" spc="0" normalizeH="0" baseline="0" noProof="0" smtClean="0">
                        <a:ln>
                          <a:noFill/>
                        </a:ln>
                        <a:solidFill>
                          <a:srgbClr val="FF0000"/>
                        </a:solidFill>
                        <a:effectLst/>
                        <a:uLnTx/>
                        <a:uFillTx/>
                        <a:latin typeface="Cambria Math" panose="02040503050406030204" pitchFamily="18" charset="0"/>
                      </a:rPr>
                      <m:t>Δ</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 </m:t>
                    </m:r>
                    <m:sSup>
                      <m:sSupPr>
                        <m:ctrlP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ctrlPr>
                      </m:sSupPr>
                      <m:e>
                        <m:r>
                          <m:rPr>
                            <m:sty m:val="p"/>
                          </m:rPr>
                          <a:rPr kumimoji="0" lang="en-US" altLang="zh-CN" sz="2000" b="0" i="0" u="none" strike="noStrike" kern="0" cap="none" spc="0" normalizeH="0" baseline="0" noProof="0" smtClean="0">
                            <a:ln>
                              <a:noFill/>
                            </a:ln>
                            <a:solidFill>
                              <a:srgbClr val="FF0000"/>
                            </a:solidFill>
                            <a:effectLst/>
                            <a:uLnTx/>
                            <a:uFillTx/>
                            <a:latin typeface="Cambria Math" panose="02040503050406030204" pitchFamily="18" charset="0"/>
                          </a:rPr>
                          <m:t>Ξ</m:t>
                        </m:r>
                      </m:e>
                      <m:sup>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m:t>
                        </m:r>
                      </m:sup>
                    </m:sSup>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 </m:t>
                    </m:r>
                    <m:sSup>
                      <m:sSupPr>
                        <m:ctrlP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ctrlPr>
                      </m:sSupPr>
                      <m:e>
                        <m:r>
                          <m:rPr>
                            <m:sty m:val="p"/>
                          </m:rPr>
                          <a:rPr kumimoji="0" lang="en-US" altLang="zh-CN" sz="2000" b="0" i="0" u="none" strike="noStrike" kern="0" cap="none" spc="0" normalizeH="0" baseline="0" noProof="0" smtClean="0">
                            <a:ln>
                              <a:noFill/>
                            </a:ln>
                            <a:solidFill>
                              <a:srgbClr val="FF0000"/>
                            </a:solidFill>
                            <a:effectLst/>
                            <a:uLnTx/>
                            <a:uFillTx/>
                            <a:latin typeface="Cambria Math" panose="02040503050406030204" pitchFamily="18" charset="0"/>
                          </a:rPr>
                          <m:t>Λ</m:t>
                        </m:r>
                      </m:e>
                      <m:sup>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m:t>
                        </m:r>
                      </m:sup>
                    </m:sSup>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 </m:t>
                    </m:r>
                    <m:sSup>
                      <m:sSupPr>
                        <m:ctrlP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ctrlPr>
                      </m:sSupPr>
                      <m:e>
                        <m:r>
                          <m:rPr>
                            <m:sty m:val="p"/>
                          </m:rPr>
                          <a:rPr kumimoji="0" lang="en-US" altLang="zh-CN" sz="2000" b="0" i="0" u="none" strike="noStrike" kern="0" cap="none" spc="0" normalizeH="0" baseline="0" noProof="0" smtClean="0">
                            <a:ln>
                              <a:noFill/>
                            </a:ln>
                            <a:solidFill>
                              <a:srgbClr val="FF0000"/>
                            </a:solidFill>
                            <a:effectLst/>
                            <a:uLnTx/>
                            <a:uFillTx/>
                            <a:latin typeface="Cambria Math" panose="02040503050406030204" pitchFamily="18" charset="0"/>
                          </a:rPr>
                          <m:t>Σ</m:t>
                        </m:r>
                      </m:e>
                      <m:sup>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m:t>
                        </m:r>
                      </m:sup>
                    </m:sSup>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m:t>
                    </m:r>
                  </m:oMath>
                </a14:m>
                <a:endParaRPr kumimoji="0" lang="zh-CN" altLang="en-US" sz="2000" b="0" i="0" u="none" strike="noStrike" kern="0" cap="none" spc="0" normalizeH="0" baseline="0" noProof="0" dirty="0">
                  <a:ln>
                    <a:noFill/>
                  </a:ln>
                  <a:solidFill>
                    <a:srgbClr val="FF0000"/>
                  </a:solidFill>
                  <a:effectLst/>
                  <a:uLnTx/>
                  <a:uFillTx/>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128247" y="2735943"/>
                <a:ext cx="4493923" cy="1169551"/>
              </a:xfrm>
              <a:prstGeom prst="rect">
                <a:avLst/>
              </a:prstGeom>
              <a:blipFill>
                <a:blip r:embed="rId4"/>
                <a:stretch>
                  <a:fillRect l="-1221" t="-3125" b="-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p:cNvSpPr txBox="1"/>
              <p:nvPr/>
            </p:nvSpPr>
            <p:spPr>
              <a:xfrm>
                <a:off x="128247" y="4300654"/>
                <a:ext cx="4786140" cy="1938992"/>
              </a:xfrm>
              <a:prstGeom prst="rect">
                <a:avLst/>
              </a:prstGeom>
              <a:noFill/>
            </p:spPr>
            <p:txBody>
              <a:bodyPr wrap="square" rtlCol="0">
                <a:spAutoFit/>
              </a:bodyPr>
              <a:lstStyle/>
              <a:p>
                <a:pPr marL="0" marR="0" lvl="0" indent="0" defTabSz="914400" eaLnBrk="1" fontAlgn="auto" latinLnBrk="0" hangingPunct="1">
                  <a:lnSpc>
                    <a:spcPct val="100000"/>
                  </a:lnSpc>
                  <a:spcBef>
                    <a:spcPts val="600"/>
                  </a:spcBef>
                  <a:spcAft>
                    <a:spcPts val="600"/>
                  </a:spcAft>
                  <a:buClrTx/>
                  <a:buSzTx/>
                  <a:buFontTx/>
                  <a:buNone/>
                  <a:tabLst/>
                  <a:defRPr/>
                </a:pPr>
                <a:r>
                  <a:rPr kumimoji="0" lang="zh-CN" altLang="en-US" sz="2000" b="0" i="0" u="none" strike="noStrike" kern="0" cap="none" spc="0" normalizeH="0" baseline="0" noProof="0" dirty="0">
                    <a:ln>
                      <a:noFill/>
                    </a:ln>
                    <a:solidFill>
                      <a:srgbClr val="FF0000"/>
                    </a:solidFill>
                    <a:effectLst/>
                    <a:uLnTx/>
                    <a:uFillTx/>
                  </a:rPr>
                  <a:t>“两类”粒子：</a:t>
                </a:r>
                <a:endParaRPr kumimoji="0" lang="en-US" altLang="zh-CN" sz="2000" b="0" i="0" u="none" strike="noStrike" kern="0" cap="none" spc="0" normalizeH="0" baseline="0" noProof="0" dirty="0">
                  <a:ln>
                    <a:noFill/>
                  </a:ln>
                  <a:solidFill>
                    <a:srgbClr val="FF0000"/>
                  </a:solidFill>
                  <a:effectLst/>
                  <a:uLnTx/>
                  <a:uFillTx/>
                </a:endParaRPr>
              </a:p>
              <a:p>
                <a:pPr marL="457200" marR="0" lvl="0" indent="-457200" defTabSz="914400" eaLnBrk="1" fontAlgn="auto" latinLnBrk="0" hangingPunct="1">
                  <a:lnSpc>
                    <a:spcPct val="100000"/>
                  </a:lnSpc>
                  <a:spcBef>
                    <a:spcPts val="600"/>
                  </a:spcBef>
                  <a:spcAft>
                    <a:spcPts val="600"/>
                  </a:spcAft>
                  <a:buClrTx/>
                  <a:buSzTx/>
                  <a:buFont typeface="+mj-lt"/>
                  <a:buAutoNum type="arabicPeriod"/>
                  <a:tabLst/>
                  <a:defRPr/>
                </a:pPr>
                <a:r>
                  <a:rPr kumimoji="0" lang="zh-CN" altLang="en-US" sz="2000" b="0" i="0" u="none" strike="noStrike" kern="0" cap="none" spc="0" normalizeH="0" baseline="0" noProof="0" dirty="0">
                    <a:ln>
                      <a:noFill/>
                    </a:ln>
                    <a:solidFill>
                      <a:srgbClr val="0000FF"/>
                    </a:solidFill>
                    <a:effectLst/>
                    <a:uLnTx/>
                    <a:uFillTx/>
                  </a:rPr>
                  <a:t>非奇异（</a:t>
                </a:r>
                <a:r>
                  <a:rPr kumimoji="0" lang="en-US" altLang="zh-CN" sz="2000" b="0" i="0" u="none" strike="noStrike" kern="0" cap="none" spc="0" normalizeH="0" baseline="0" noProof="0" dirty="0">
                    <a:ln>
                      <a:noFill/>
                    </a:ln>
                    <a:solidFill>
                      <a:srgbClr val="0000FF"/>
                    </a:solidFill>
                    <a:effectLst/>
                    <a:uLnTx/>
                    <a:uFillTx/>
                  </a:rPr>
                  <a:t>Non-strange</a:t>
                </a:r>
                <a:r>
                  <a:rPr kumimoji="0" lang="zh-CN" altLang="en-US" sz="2000" b="0" i="0" u="none" strike="noStrike" kern="0" cap="none" spc="0" normalizeH="0" baseline="0" noProof="0" dirty="0">
                    <a:ln>
                      <a:noFill/>
                    </a:ln>
                    <a:solidFill>
                      <a:srgbClr val="0000FF"/>
                    </a:solidFill>
                    <a:effectLst/>
                    <a:uLnTx/>
                    <a:uFillTx/>
                  </a:rPr>
                  <a:t>）</a:t>
                </a:r>
                <a:r>
                  <a:rPr kumimoji="0" lang="en-US" altLang="zh-CN" sz="2000" b="0" i="0" u="none" strike="noStrike" kern="0" cap="none" spc="0" normalizeH="0" baseline="0" noProof="0" dirty="0">
                    <a:ln>
                      <a:noFill/>
                    </a:ln>
                    <a:solidFill>
                      <a:srgbClr val="0000FF"/>
                    </a:solidFill>
                    <a:effectLst/>
                    <a:uLnTx/>
                    <a:uFillTx/>
                  </a:rPr>
                  <a:t>: </a:t>
                </a:r>
                <a:r>
                  <a:rPr kumimoji="0" lang="zh-CN" altLang="en-US" sz="2000" b="0" i="0" u="none" strike="noStrike" kern="0" cap="none" spc="0" normalizeH="0" baseline="0" noProof="0" dirty="0">
                    <a:ln>
                      <a:noFill/>
                    </a:ln>
                    <a:solidFill>
                      <a:srgbClr val="0000FF"/>
                    </a:solidFill>
                    <a:effectLst/>
                    <a:uLnTx/>
                    <a:uFillTx/>
                  </a:rPr>
                  <a:t>强子对撞产生，衰变寿命短（</a:t>
                </a:r>
                <a:r>
                  <a:rPr kumimoji="0" lang="en-US" altLang="zh-CN" sz="2000" b="0" i="0" u="none" strike="noStrike" kern="0" cap="none" spc="0" normalizeH="0" baseline="0" noProof="0" dirty="0">
                    <a:ln>
                      <a:noFill/>
                    </a:ln>
                    <a:solidFill>
                      <a:srgbClr val="FF0000"/>
                    </a:solidFill>
                    <a:effectLst/>
                    <a:uLnTx/>
                    <a:uFillTx/>
                  </a:rPr>
                  <a:t> </a:t>
                </a:r>
                <a14:m>
                  <m:oMath xmlns:m="http://schemas.openxmlformats.org/officeDocument/2006/math">
                    <m:r>
                      <a:rPr kumimoji="0" lang="en-US" altLang="zh-CN" sz="2000" b="0" i="1" u="none" strike="noStrike" kern="0" cap="none" spc="0" normalizeH="0" baseline="0" noProof="0">
                        <a:ln>
                          <a:noFill/>
                        </a:ln>
                        <a:solidFill>
                          <a:srgbClr val="FF0000"/>
                        </a:solidFill>
                        <a:effectLst/>
                        <a:uLnTx/>
                        <a:uFillTx/>
                        <a:latin typeface="Cambria Math" panose="02040503050406030204" pitchFamily="18" charset="0"/>
                      </a:rPr>
                      <m:t>𝜌</m:t>
                    </m:r>
                    <m:r>
                      <a:rPr kumimoji="0" lang="en-US" altLang="zh-CN" sz="2000" b="0" i="1" u="none" strike="noStrike" kern="0" cap="none" spc="0" normalizeH="0" baseline="0" noProof="0">
                        <a:ln>
                          <a:noFill/>
                        </a:ln>
                        <a:solidFill>
                          <a:srgbClr val="FF0000"/>
                        </a:solidFill>
                        <a:effectLst/>
                        <a:uLnTx/>
                        <a:uFillTx/>
                        <a:latin typeface="Cambria Math" panose="02040503050406030204" pitchFamily="18" charset="0"/>
                      </a:rPr>
                      <m:t>, </m:t>
                    </m:r>
                    <m:r>
                      <a:rPr kumimoji="0" lang="en-US" altLang="zh-CN" sz="2000" b="0" i="1" u="none" strike="noStrike" kern="0" cap="none" spc="0" normalizeH="0" baseline="0" noProof="0">
                        <a:ln>
                          <a:noFill/>
                        </a:ln>
                        <a:solidFill>
                          <a:srgbClr val="FF0000"/>
                        </a:solidFill>
                        <a:effectLst/>
                        <a:uLnTx/>
                        <a:uFillTx/>
                        <a:latin typeface="Cambria Math" panose="02040503050406030204" pitchFamily="18" charset="0"/>
                      </a:rPr>
                      <m:t>𝜔</m:t>
                    </m:r>
                    <m:r>
                      <a:rPr kumimoji="0" lang="en-US" altLang="zh-CN" sz="2000" b="0" i="1" u="none" strike="noStrike" kern="0" cap="none" spc="0" normalizeH="0" baseline="0" noProof="0">
                        <a:ln>
                          <a:noFill/>
                        </a:ln>
                        <a:solidFill>
                          <a:srgbClr val="FF0000"/>
                        </a:solidFill>
                        <a:effectLst/>
                        <a:uLnTx/>
                        <a:uFillTx/>
                        <a:latin typeface="Cambria Math" panose="02040503050406030204" pitchFamily="18" charset="0"/>
                      </a:rPr>
                      <m:t>,</m:t>
                    </m:r>
                    <m:r>
                      <m:rPr>
                        <m:sty m:val="p"/>
                      </m:rPr>
                      <a:rPr kumimoji="0" lang="en-US" altLang="zh-CN" sz="2000" b="0" i="0" u="none" strike="noStrike" kern="0" cap="none" spc="0" normalizeH="0" baseline="0" noProof="0">
                        <a:ln>
                          <a:noFill/>
                        </a:ln>
                        <a:solidFill>
                          <a:srgbClr val="FF0000"/>
                        </a:solidFill>
                        <a:effectLst/>
                        <a:uLnTx/>
                        <a:uFillTx/>
                        <a:latin typeface="Cambria Math" panose="02040503050406030204" pitchFamily="18" charset="0"/>
                      </a:rPr>
                      <m:t>Δ</m:t>
                    </m:r>
                    <m:r>
                      <a:rPr kumimoji="0" lang="en-US" altLang="zh-CN" sz="2000" b="0" i="0" u="none" strike="noStrike" kern="0" cap="none" spc="0" normalizeH="0" baseline="0" noProof="0" smtClean="0">
                        <a:ln>
                          <a:noFill/>
                        </a:ln>
                        <a:solidFill>
                          <a:srgbClr val="FF0000"/>
                        </a:solidFill>
                        <a:effectLst/>
                        <a:uLnTx/>
                        <a:uFillTx/>
                        <a:latin typeface="Cambria Math" panose="02040503050406030204" pitchFamily="18" charset="0"/>
                      </a:rPr>
                      <m:t>…</m:t>
                    </m:r>
                  </m:oMath>
                </a14:m>
                <a:r>
                  <a:rPr kumimoji="0" lang="zh-CN" altLang="en-US" sz="2000" b="0" i="0" u="none" strike="noStrike" kern="0" cap="none" spc="0" normalizeH="0" baseline="0" noProof="0" dirty="0">
                    <a:ln>
                      <a:noFill/>
                    </a:ln>
                    <a:solidFill>
                      <a:srgbClr val="0000FF"/>
                    </a:solidFill>
                    <a:effectLst/>
                    <a:uLnTx/>
                    <a:uFillTx/>
                  </a:rPr>
                  <a:t>）；</a:t>
                </a:r>
                <a:endParaRPr kumimoji="0" lang="en-US" altLang="zh-CN" sz="2000" b="0" i="0" u="none" strike="noStrike" kern="0" cap="none" spc="0" normalizeH="0" baseline="0" noProof="0" dirty="0">
                  <a:ln>
                    <a:noFill/>
                  </a:ln>
                  <a:solidFill>
                    <a:srgbClr val="0000FF"/>
                  </a:solidFill>
                  <a:effectLst/>
                  <a:uLnTx/>
                  <a:uFillTx/>
                </a:endParaRPr>
              </a:p>
              <a:p>
                <a:pPr marL="457200" marR="0" lvl="0" indent="-457200" defTabSz="914400" eaLnBrk="1" fontAlgn="auto" latinLnBrk="0" hangingPunct="1">
                  <a:lnSpc>
                    <a:spcPct val="100000"/>
                  </a:lnSpc>
                  <a:spcBef>
                    <a:spcPts val="600"/>
                  </a:spcBef>
                  <a:spcAft>
                    <a:spcPts val="600"/>
                  </a:spcAft>
                  <a:buClrTx/>
                  <a:buSzTx/>
                  <a:buFont typeface="+mj-lt"/>
                  <a:buAutoNum type="arabicPeriod"/>
                  <a:tabLst/>
                  <a:defRPr/>
                </a:pPr>
                <a:r>
                  <a:rPr kumimoji="0" lang="zh-CN" altLang="en-US" sz="2000" b="0" i="0" u="none" strike="noStrike" kern="0" cap="none" spc="0" normalizeH="0" baseline="0" noProof="0" dirty="0">
                    <a:ln>
                      <a:noFill/>
                    </a:ln>
                    <a:solidFill>
                      <a:srgbClr val="FF0000"/>
                    </a:solidFill>
                    <a:effectLst/>
                    <a:uLnTx/>
                    <a:uFillTx/>
                  </a:rPr>
                  <a:t>奇异（</a:t>
                </a:r>
                <a:r>
                  <a:rPr kumimoji="0" lang="en-US" altLang="zh-CN" sz="2000" b="0" i="0" u="none" strike="noStrike" kern="0" cap="none" spc="0" normalizeH="0" baseline="0" noProof="0" dirty="0">
                    <a:ln>
                      <a:noFill/>
                    </a:ln>
                    <a:solidFill>
                      <a:srgbClr val="FF0000"/>
                    </a:solidFill>
                    <a:effectLst/>
                    <a:uLnTx/>
                    <a:uFillTx/>
                  </a:rPr>
                  <a:t>Strange</a:t>
                </a:r>
                <a:r>
                  <a:rPr kumimoji="0" lang="zh-CN" altLang="en-US" sz="2000" b="0" i="0" u="none" strike="noStrike" kern="0" cap="none" spc="0" normalizeH="0" baseline="0" noProof="0" dirty="0">
                    <a:ln>
                      <a:noFill/>
                    </a:ln>
                    <a:solidFill>
                      <a:srgbClr val="FF0000"/>
                    </a:solidFill>
                    <a:effectLst/>
                    <a:uLnTx/>
                    <a:uFillTx/>
                  </a:rPr>
                  <a:t>）</a:t>
                </a:r>
                <a:r>
                  <a:rPr kumimoji="0" lang="en-US" altLang="zh-CN" sz="2000" b="0" i="0" u="none" strike="noStrike" kern="0" cap="none" spc="0" normalizeH="0" baseline="0" noProof="0" dirty="0">
                    <a:ln>
                      <a:noFill/>
                    </a:ln>
                    <a:solidFill>
                      <a:srgbClr val="FF0000"/>
                    </a:solidFill>
                    <a:effectLst/>
                    <a:uLnTx/>
                    <a:uFillTx/>
                  </a:rPr>
                  <a:t>: </a:t>
                </a:r>
                <a:r>
                  <a:rPr kumimoji="0" lang="zh-CN" altLang="en-US" sz="2000" b="0" i="0" u="none" strike="noStrike" kern="0" cap="none" spc="0" normalizeH="0" baseline="0" noProof="0" dirty="0">
                    <a:ln>
                      <a:noFill/>
                    </a:ln>
                    <a:solidFill>
                      <a:srgbClr val="FF0000"/>
                    </a:solidFill>
                    <a:effectLst/>
                    <a:uLnTx/>
                    <a:uFillTx/>
                  </a:rPr>
                  <a:t>强子对撞产生，衰变寿命较长（</a:t>
                </a:r>
                <a:r>
                  <a:rPr kumimoji="0" lang="en-US" altLang="zh-CN" sz="2000" b="0" i="0" u="none" strike="noStrike" kern="0" cap="none" spc="0" normalizeH="0" baseline="0" noProof="0" dirty="0">
                    <a:ln>
                      <a:noFill/>
                    </a:ln>
                    <a:solidFill>
                      <a:srgbClr val="FF0000"/>
                    </a:solidFill>
                    <a:effectLst/>
                    <a:uLnTx/>
                    <a:uFillTx/>
                  </a:rPr>
                  <a:t> </a:t>
                </a:r>
                <a14:m>
                  <m:oMath xmlns:m="http://schemas.openxmlformats.org/officeDocument/2006/math">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𝐾</m:t>
                    </m:r>
                    <m:r>
                      <a:rPr kumimoji="0" lang="en-US" altLang="zh-CN" sz="2000" b="0" i="0" u="none" strike="noStrike" kern="0" cap="none" spc="0" normalizeH="0" baseline="0" noProof="0" smtClean="0">
                        <a:ln>
                          <a:noFill/>
                        </a:ln>
                        <a:solidFill>
                          <a:srgbClr val="FF0000"/>
                        </a:solidFill>
                        <a:effectLst/>
                        <a:uLnTx/>
                        <a:uFillTx/>
                        <a:latin typeface="Cambria Math" panose="02040503050406030204" pitchFamily="18" charset="0"/>
                      </a:rPr>
                      <m:t>,</m:t>
                    </m:r>
                    <m:r>
                      <m:rPr>
                        <m:sty m:val="p"/>
                      </m:rPr>
                      <a:rPr kumimoji="0" lang="en-US" altLang="zh-CN" sz="2000" b="0" i="0" u="none" strike="noStrike" kern="0" cap="none" spc="0" normalizeH="0" baseline="0" noProof="0">
                        <a:ln>
                          <a:noFill/>
                        </a:ln>
                        <a:solidFill>
                          <a:srgbClr val="FF0000"/>
                        </a:solidFill>
                        <a:effectLst/>
                        <a:uLnTx/>
                        <a:uFillTx/>
                        <a:latin typeface="Cambria Math" panose="02040503050406030204" pitchFamily="18" charset="0"/>
                      </a:rPr>
                      <m:t>Σ</m:t>
                    </m:r>
                    <m:r>
                      <a:rPr kumimoji="0" lang="en-US" altLang="zh-CN" sz="2000" b="0" i="1" u="none" strike="noStrike" kern="0" cap="none" spc="0" normalizeH="0" baseline="0" noProof="0">
                        <a:ln>
                          <a:noFill/>
                        </a:ln>
                        <a:solidFill>
                          <a:srgbClr val="FF0000"/>
                        </a:solidFill>
                        <a:effectLst/>
                        <a:uLnTx/>
                        <a:uFillTx/>
                        <a:latin typeface="Cambria Math" panose="02040503050406030204" pitchFamily="18" charset="0"/>
                      </a:rPr>
                      <m:t>, </m:t>
                    </m:r>
                    <m:r>
                      <m:rPr>
                        <m:sty m:val="p"/>
                      </m:rPr>
                      <a:rPr kumimoji="0" lang="en-US" altLang="zh-CN" sz="2000" b="0" i="0" u="none" strike="noStrike" kern="0" cap="none" spc="0" normalizeH="0" baseline="0" noProof="0">
                        <a:ln>
                          <a:noFill/>
                        </a:ln>
                        <a:solidFill>
                          <a:srgbClr val="FF0000"/>
                        </a:solidFill>
                        <a:effectLst/>
                        <a:uLnTx/>
                        <a:uFillTx/>
                        <a:latin typeface="Cambria Math" panose="02040503050406030204" pitchFamily="18" charset="0"/>
                      </a:rPr>
                      <m:t>Λ</m:t>
                    </m:r>
                    <m:r>
                      <a:rPr kumimoji="0" lang="en-US" altLang="zh-CN" sz="2000" b="0" i="1" u="none" strike="noStrike" kern="0" cap="none" spc="0" normalizeH="0" baseline="0" noProof="0">
                        <a:ln>
                          <a:noFill/>
                        </a:ln>
                        <a:solidFill>
                          <a:srgbClr val="FF0000"/>
                        </a:solidFill>
                        <a:effectLst/>
                        <a:uLnTx/>
                        <a:uFillTx/>
                        <a:latin typeface="Cambria Math" panose="02040503050406030204" pitchFamily="18" charset="0"/>
                      </a:rPr>
                      <m:t>, </m:t>
                    </m:r>
                    <m:r>
                      <m:rPr>
                        <m:sty m:val="p"/>
                      </m:rPr>
                      <a:rPr kumimoji="0" lang="en-US" altLang="zh-CN" sz="2000" b="0" i="0" u="none" strike="noStrike" kern="0" cap="none" spc="0" normalizeH="0" baseline="0" noProof="0">
                        <a:ln>
                          <a:noFill/>
                        </a:ln>
                        <a:solidFill>
                          <a:srgbClr val="FF0000"/>
                        </a:solidFill>
                        <a:effectLst/>
                        <a:uLnTx/>
                        <a:uFillTx/>
                        <a:latin typeface="Cambria Math" panose="02040503050406030204" pitchFamily="18" charset="0"/>
                      </a:rPr>
                      <m:t>Ξ</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m:t>
                    </m:r>
                    <m:r>
                      <a:rPr kumimoji="0" lang="en-US" altLang="zh-CN" sz="2000" b="0" i="1" u="none" strike="noStrike" kern="0" cap="none" spc="0" normalizeH="0" baseline="0" noProof="0">
                        <a:ln>
                          <a:noFill/>
                        </a:ln>
                        <a:solidFill>
                          <a:srgbClr val="FF0000"/>
                        </a:solidFill>
                        <a:effectLst/>
                        <a:uLnTx/>
                        <a:uFillTx/>
                        <a:latin typeface="Cambria Math" panose="02040503050406030204" pitchFamily="18" charset="0"/>
                      </a:rPr>
                      <m:t> </m:t>
                    </m:r>
                  </m:oMath>
                </a14:m>
                <a:r>
                  <a:rPr kumimoji="0" lang="zh-CN" altLang="en-US" sz="2000" b="0" i="0" u="none" strike="noStrike" kern="0" cap="none" spc="0" normalizeH="0" baseline="0" noProof="0" dirty="0">
                    <a:ln>
                      <a:noFill/>
                    </a:ln>
                    <a:solidFill>
                      <a:srgbClr val="FF0000"/>
                    </a:solidFill>
                    <a:effectLst/>
                    <a:uLnTx/>
                    <a:uFillTx/>
                  </a:rPr>
                  <a:t>）</a:t>
                </a:r>
              </a:p>
            </p:txBody>
          </p:sp>
        </mc:Choice>
        <mc:Fallback xmlns="">
          <p:sp>
            <p:nvSpPr>
              <p:cNvPr id="7" name="文本框 6"/>
              <p:cNvSpPr txBox="1">
                <a:spLocks noRot="1" noChangeAspect="1" noMove="1" noResize="1" noEditPoints="1" noAdjustHandles="1" noChangeArrowheads="1" noChangeShapeType="1" noTextEdit="1"/>
              </p:cNvSpPr>
              <p:nvPr/>
            </p:nvSpPr>
            <p:spPr>
              <a:xfrm>
                <a:off x="128247" y="4300654"/>
                <a:ext cx="4786140" cy="1938992"/>
              </a:xfrm>
              <a:prstGeom prst="rect">
                <a:avLst/>
              </a:prstGeom>
              <a:blipFill>
                <a:blip r:embed="rId5"/>
                <a:stretch>
                  <a:fillRect l="-1274" t="-1567" r="-255" b="-43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326341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2332038" y="404813"/>
            <a:ext cx="304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800" b="0" i="0" u="sng" strike="noStrike" kern="0" cap="none" spc="0" normalizeH="0" baseline="0" noProof="0">
                <a:ln>
                  <a:noFill/>
                </a:ln>
                <a:solidFill>
                  <a:srgbClr val="0033CC"/>
                </a:solidFill>
                <a:effectLst/>
                <a:uLnTx/>
                <a:uFillTx/>
                <a:latin typeface="Arial" panose="020B0604020202020204" pitchFamily="34" charset="0"/>
                <a:ea typeface="宋体" panose="02010600030101010101" pitchFamily="2" charset="-122"/>
              </a:rPr>
              <a:t>Relativistic corrections (II)</a:t>
            </a:r>
          </a:p>
        </p:txBody>
      </p:sp>
      <p:pic>
        <p:nvPicPr>
          <p:cNvPr id="1536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1581150"/>
            <a:ext cx="1833562"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313" y="1574800"/>
            <a:ext cx="798512"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9825" y="1574800"/>
            <a:ext cx="979488"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9775" y="1557338"/>
            <a:ext cx="1068388"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3375" y="1570038"/>
            <a:ext cx="1068388"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5063" y="1557338"/>
            <a:ext cx="1203325"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9"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7575" y="1558925"/>
            <a:ext cx="1158875"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0" name="Line 13"/>
          <p:cNvSpPr>
            <a:spLocks noChangeShapeType="1"/>
          </p:cNvSpPr>
          <p:nvPr/>
        </p:nvSpPr>
        <p:spPr bwMode="auto">
          <a:xfrm>
            <a:off x="2566988" y="1917700"/>
            <a:ext cx="70580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15371"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3113" y="2782888"/>
            <a:ext cx="5180012"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2" name="Text Box 15"/>
          <p:cNvSpPr txBox="1">
            <a:spLocks noChangeArrowheads="1"/>
          </p:cNvSpPr>
          <p:nvPr/>
        </p:nvSpPr>
        <p:spPr bwMode="auto">
          <a:xfrm>
            <a:off x="2306638" y="928688"/>
            <a:ext cx="69437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rPr>
              <a:t>Including O(v</a:t>
            </a:r>
            <a:r>
              <a:rPr kumimoji="0" lang="en-US" altLang="zh-CN" sz="1800" b="0" i="0" u="none" strike="noStrike" kern="0" cap="none" spc="0" normalizeH="0" baseline="30000" noProof="0">
                <a:ln>
                  <a:noFill/>
                </a:ln>
                <a:solidFill>
                  <a:schemeClr val="tx1"/>
                </a:solidFill>
                <a:effectLst/>
                <a:uLnTx/>
                <a:uFillTx/>
                <a:latin typeface="Arial" panose="020B0604020202020204" pitchFamily="34" charset="0"/>
                <a:ea typeface="宋体" panose="02010600030101010101" pitchFamily="2" charset="-122"/>
              </a:rPr>
              <a:t>2</a:t>
            </a:r>
            <a:r>
              <a:rPr kumimoji="0" lang="en-US" altLang="zh-CN"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rPr>
              <a:t>/c</a:t>
            </a:r>
            <a:r>
              <a:rPr kumimoji="0" lang="en-US" altLang="zh-CN" sz="1800" b="0" i="0" u="none" strike="noStrike" kern="0" cap="none" spc="0" normalizeH="0" baseline="30000" noProof="0">
                <a:ln>
                  <a:noFill/>
                </a:ln>
                <a:solidFill>
                  <a:schemeClr val="tx1"/>
                </a:solidFill>
                <a:effectLst/>
                <a:uLnTx/>
                <a:uFillTx/>
                <a:latin typeface="Arial" panose="020B0604020202020204" pitchFamily="34" charset="0"/>
                <a:ea typeface="宋体" panose="02010600030101010101" pitchFamily="2" charset="-122"/>
              </a:rPr>
              <a:t>2</a:t>
            </a:r>
            <a:r>
              <a:rPr kumimoji="0" lang="en-US" altLang="zh-CN"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rPr>
              <a:t>) terms in the EM operator and QCD mixings: </a:t>
            </a:r>
          </a:p>
        </p:txBody>
      </p:sp>
      <p:sp>
        <p:nvSpPr>
          <p:cNvPr id="15373" name="Text Box 16"/>
          <p:cNvSpPr txBox="1">
            <a:spLocks noChangeArrowheads="1"/>
          </p:cNvSpPr>
          <p:nvPr/>
        </p:nvSpPr>
        <p:spPr bwMode="auto">
          <a:xfrm>
            <a:off x="2351088" y="3789363"/>
            <a:ext cx="294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800" b="0" i="0" u="sng" strike="noStrike" kern="0" cap="none" spc="0" normalizeH="0" baseline="0" noProof="0">
                <a:ln>
                  <a:noFill/>
                </a:ln>
                <a:solidFill>
                  <a:srgbClr val="0033CC"/>
                </a:solidFill>
                <a:effectLst/>
                <a:uLnTx/>
                <a:uFillTx/>
                <a:latin typeface="Arial" panose="020B0604020202020204" pitchFamily="34" charset="0"/>
                <a:ea typeface="宋体" panose="02010600030101010101" pitchFamily="2" charset="-122"/>
              </a:rPr>
              <a:t>Relativistic quark models</a:t>
            </a:r>
          </a:p>
        </p:txBody>
      </p:sp>
      <p:sp>
        <p:nvSpPr>
          <p:cNvPr id="15374" name="Text Box 17"/>
          <p:cNvSpPr txBox="1">
            <a:spLocks noChangeArrowheads="1"/>
          </p:cNvSpPr>
          <p:nvPr/>
        </p:nvSpPr>
        <p:spPr bwMode="auto">
          <a:xfrm>
            <a:off x="2403475" y="4076700"/>
            <a:ext cx="150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800" b="0" i="0" u="none" strike="noStrike" kern="0" cap="none" spc="0" normalizeH="0" baseline="0" noProof="0">
                <a:ln>
                  <a:noFill/>
                </a:ln>
                <a:solidFill>
                  <a:srgbClr val="0033CC"/>
                </a:solidFill>
                <a:effectLst/>
                <a:uLnTx/>
                <a:uFillTx/>
                <a:latin typeface="Arial" panose="020B0604020202020204" pitchFamily="34" charset="0"/>
                <a:ea typeface="宋体" panose="02010600030101010101" pitchFamily="2" charset="-122"/>
              </a:rPr>
              <a:t>See review: </a:t>
            </a:r>
          </a:p>
        </p:txBody>
      </p:sp>
      <p:pic>
        <p:nvPicPr>
          <p:cNvPr id="15375"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78088" y="4489450"/>
            <a:ext cx="7234237"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6" name="Text Box 19"/>
          <p:cNvSpPr txBox="1">
            <a:spLocks noChangeArrowheads="1"/>
          </p:cNvSpPr>
          <p:nvPr/>
        </p:nvSpPr>
        <p:spPr bwMode="auto">
          <a:xfrm>
            <a:off x="2474913" y="4797425"/>
            <a:ext cx="65738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rPr>
              <a:t>Aznauryan, Burkert and Lee, arXiv:0810.0997 [nucl-th]. </a:t>
            </a:r>
            <a:endParaRPr kumimoji="0" lang="zh-CN" altLang="en-US" sz="1800" b="0" i="0" u="none" strike="noStrike" kern="0" cap="none" spc="0" normalizeH="0" baseline="0" noProof="0">
              <a:ln>
                <a:noFill/>
              </a:ln>
              <a:solidFill>
                <a:schemeClr val="tx1"/>
              </a:solidFill>
              <a:effectLst/>
              <a:uLnTx/>
              <a:uFillTx/>
              <a:latin typeface="Arial" panose="020B0604020202020204" pitchFamily="34" charset="0"/>
              <a:ea typeface="宋体" panose="02010600030101010101" pitchFamily="2" charset="-122"/>
            </a:endParaRPr>
          </a:p>
        </p:txBody>
      </p:sp>
      <p:sp>
        <p:nvSpPr>
          <p:cNvPr id="15377" name="Text Box 20"/>
          <p:cNvSpPr txBox="1">
            <a:spLocks noChangeArrowheads="1"/>
          </p:cNvSpPr>
          <p:nvPr/>
        </p:nvSpPr>
        <p:spPr bwMode="auto">
          <a:xfrm>
            <a:off x="2351088" y="5438775"/>
            <a:ext cx="563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800" b="0" i="0" u="sng" strike="noStrike" kern="0" cap="none" spc="0" normalizeH="0" baseline="0" noProof="0">
                <a:ln>
                  <a:noFill/>
                </a:ln>
                <a:solidFill>
                  <a:srgbClr val="0033CC"/>
                </a:solidFill>
                <a:effectLst/>
                <a:uLnTx/>
                <a:uFillTx/>
                <a:latin typeface="Arial" panose="020B0604020202020204" pitchFamily="34" charset="0"/>
                <a:ea typeface="宋体" panose="02010600030101010101" pitchFamily="2" charset="-122"/>
              </a:rPr>
              <a:t>Possible five-quark component inside S11(1535)? </a:t>
            </a:r>
          </a:p>
        </p:txBody>
      </p:sp>
      <p:sp>
        <p:nvSpPr>
          <p:cNvPr id="15378" name="Text Box 21"/>
          <p:cNvSpPr txBox="1">
            <a:spLocks noChangeArrowheads="1"/>
          </p:cNvSpPr>
          <p:nvPr/>
        </p:nvSpPr>
        <p:spPr bwMode="auto">
          <a:xfrm>
            <a:off x="2474913" y="5969000"/>
            <a:ext cx="333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1800" b="0" i="0" u="none" strike="noStrike" kern="0" cap="none" spc="0" normalizeH="0" baseline="0" noProof="0">
                <a:ln>
                  <a:noFill/>
                </a:ln>
                <a:solidFill>
                  <a:srgbClr val="0033CC"/>
                </a:solidFill>
                <a:effectLst/>
                <a:uLnTx/>
                <a:uFillTx/>
                <a:latin typeface="Arial" panose="020B0604020202020204" pitchFamily="34" charset="0"/>
                <a:ea typeface="宋体" panose="02010600030101010101" pitchFamily="2" charset="-122"/>
              </a:rPr>
              <a:t>See e.g. Prof. B.S. Zou’s talk.</a:t>
            </a:r>
          </a:p>
        </p:txBody>
      </p:sp>
      <p:sp>
        <p:nvSpPr>
          <p:cNvPr id="15379" name="灯片编号占位符 2"/>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54AEA729-5582-48D1-8BE0-1AE925CD6143}" type="slidenum">
              <a:rPr kumimoji="0" lang="zh-CN" altLang="en-GB" sz="14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90</a:t>
            </a:fld>
            <a:endParaRPr kumimoji="0" lang="en-GB" altLang="zh-CN" sz="14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27219058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2259013" y="260350"/>
            <a:ext cx="5484812" cy="396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zh-CN" sz="2000" b="0" i="0" u="none" strike="noStrike" kern="0" cap="none" spc="0" normalizeH="0" baseline="0" noProof="0">
                <a:ln>
                  <a:noFill/>
                </a:ln>
                <a:solidFill>
                  <a:srgbClr val="0033CC"/>
                </a:solidFill>
                <a:effectLst/>
                <a:uLnTx/>
                <a:uFillTx/>
                <a:latin typeface="Arial" panose="020B0604020202020204" pitchFamily="34" charset="0"/>
                <a:ea typeface="宋体" panose="02010600030101010101" pitchFamily="2" charset="-122"/>
              </a:rPr>
              <a:t>Some other results from NRCQM symmetry </a:t>
            </a:r>
          </a:p>
        </p:txBody>
      </p:sp>
      <p:pic>
        <p:nvPicPr>
          <p:cNvPr id="1638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6963" y="727075"/>
            <a:ext cx="7458075" cy="608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8" name="灯片编号占位符 2"/>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5023A809-0288-4F12-B358-0591A922D7AD}" type="slidenum">
              <a:rPr kumimoji="0" lang="zh-CN" altLang="en-GB" sz="14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91</a:t>
            </a:fld>
            <a:endParaRPr kumimoji="0" lang="en-GB" altLang="zh-CN" sz="14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26709919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925" y="850900"/>
            <a:ext cx="7548563"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灯片编号占位符 2"/>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203ACD2F-F21A-42A3-B942-A4E791B93BC4}" type="slidenum">
              <a:rPr kumimoji="0" lang="zh-CN" altLang="en-GB" sz="1400" b="0" i="0" u="none" strike="noStrike" kern="0" cap="none" spc="0" normalizeH="0" baseline="0" noProof="0" smtClean="0">
                <a:ln>
                  <a:noFill/>
                </a:ln>
                <a:solidFill>
                  <a:schemeClr val="tx1"/>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92</a:t>
            </a:fld>
            <a:endParaRPr kumimoji="0" lang="en-GB" altLang="zh-CN" sz="1400" b="0" i="0" u="none" strike="noStrike" kern="0" cap="none" spc="0" normalizeH="0" baseline="0" noProof="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38014459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1631504" y="2781300"/>
            <a:ext cx="9073008" cy="1143000"/>
          </a:xfrm>
          <a:solidFill>
            <a:srgbClr val="99CCFF"/>
          </a:solidFill>
          <a:effectLst>
            <a:outerShdw dist="107763" dir="2700000" algn="ctr" rotWithShape="0">
              <a:schemeClr val="bg2">
                <a:alpha val="50000"/>
              </a:schemeClr>
            </a:outerShdw>
          </a:effectLst>
        </p:spPr>
        <p:txBody>
          <a:bodyPr/>
          <a:lstStyle/>
          <a:p>
            <a:pPr algn="l"/>
            <a:r>
              <a:rPr lang="en-US" altLang="zh-CN" sz="4000" b="1" dirty="0">
                <a:solidFill>
                  <a:schemeClr val="accent2"/>
                </a:solidFill>
                <a:latin typeface="Calibri" pitchFamily="34" charset="0"/>
                <a:ea typeface="宋体" charset="-122"/>
              </a:rPr>
              <a:t>4. Quark model with heavy flavors </a:t>
            </a:r>
          </a:p>
        </p:txBody>
      </p:sp>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00F83A3-73FE-4CEE-B803-B03CC30F4AAF}" type="slidenum">
              <a:rPr kumimoji="0" lang="zh-CN" altLang="en-GB"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a:t>
            </a:fld>
            <a:endParaRPr kumimoji="0" lang="en-GB" altLang="zh-CN"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32731233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94</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4" name="图片 3"/>
          <p:cNvPicPr>
            <a:picLocks noChangeAspect="1"/>
          </p:cNvPicPr>
          <p:nvPr/>
        </p:nvPicPr>
        <p:blipFill>
          <a:blip r:embed="rId2"/>
          <a:stretch>
            <a:fillRect/>
          </a:stretch>
        </p:blipFill>
        <p:spPr>
          <a:xfrm>
            <a:off x="266458" y="1284514"/>
            <a:ext cx="5031519" cy="3229429"/>
          </a:xfrm>
          <a:prstGeom prst="rect">
            <a:avLst/>
          </a:prstGeom>
        </p:spPr>
      </p:pic>
      <p:pic>
        <p:nvPicPr>
          <p:cNvPr id="5" name="图片 4"/>
          <p:cNvPicPr>
            <a:picLocks noChangeAspect="1"/>
          </p:cNvPicPr>
          <p:nvPr/>
        </p:nvPicPr>
        <p:blipFill>
          <a:blip r:embed="rId3"/>
          <a:stretch>
            <a:fillRect/>
          </a:stretch>
        </p:blipFill>
        <p:spPr>
          <a:xfrm>
            <a:off x="6003901" y="1284514"/>
            <a:ext cx="5019698" cy="3238270"/>
          </a:xfrm>
          <a:prstGeom prst="rect">
            <a:avLst/>
          </a:prstGeom>
        </p:spPr>
      </p:pic>
      <p:sp>
        <p:nvSpPr>
          <p:cNvPr id="6" name="TextBox 2"/>
          <p:cNvSpPr txBox="1"/>
          <p:nvPr/>
        </p:nvSpPr>
        <p:spPr>
          <a:xfrm>
            <a:off x="1008743" y="208807"/>
            <a:ext cx="9037887" cy="523220"/>
          </a:xfrm>
          <a:prstGeom prst="rect">
            <a:avLst/>
          </a:prstGeom>
          <a:solidFill>
            <a:srgbClr val="99CCFF"/>
          </a:solidFill>
          <a:ln>
            <a:noFill/>
          </a:ln>
          <a:effectLst>
            <a:outerShdw blurRad="50800" dist="38100" dir="2700000" algn="tl" rotWithShape="0">
              <a:prstClr val="black">
                <a:alpha val="40000"/>
              </a:prstClr>
            </a:outerShdw>
          </a:effectLst>
        </p:spPr>
        <p:txBody>
          <a:bodyPr wrap="square" rtlCol="0">
            <a:spAutoFit/>
          </a:bodyPr>
          <a:lstStyle/>
          <a:p>
            <a:pPr marL="609600" marR="0" lvl="0" indent="-609600" defTabSz="914400" eaLnBrk="1" fontAlgn="auto" latinLnBrk="0" hangingPunct="1">
              <a:lnSpc>
                <a:spcPct val="100000"/>
              </a:lnSpc>
              <a:spcBef>
                <a:spcPct val="35000"/>
              </a:spcBef>
              <a:spcAft>
                <a:spcPts val="0"/>
              </a:spcAft>
              <a:buClrTx/>
              <a:buSzPct val="130000"/>
              <a:buFontTx/>
              <a:buNone/>
              <a:tabLst/>
              <a:defRPr/>
            </a:pPr>
            <a:r>
              <a:rPr kumimoji="0" lang="en-US" altLang="zh-CN" sz="2800" b="1" i="0" u="none" strike="noStrike" kern="0" cap="none" spc="0" normalizeH="0" baseline="0" noProof="0" dirty="0">
                <a:ln>
                  <a:noFill/>
                </a:ln>
                <a:solidFill>
                  <a:schemeClr val="accent2"/>
                </a:solidFill>
                <a:effectLst/>
                <a:uLnTx/>
                <a:uFillTx/>
                <a:latin typeface="Calibri" panose="020F0502020204030204" pitchFamily="34" charset="0"/>
                <a:ea typeface="宋体" panose="02010600030101010101" pitchFamily="2" charset="-122"/>
              </a:rPr>
              <a:t>Fully-heavy </a:t>
            </a:r>
            <a:r>
              <a:rPr kumimoji="0" lang="en-US" altLang="zh-CN" sz="2800" b="1" i="0" u="none" strike="noStrike" kern="0" cap="none" spc="0" normalizeH="0" baseline="0" noProof="0" dirty="0" err="1">
                <a:ln>
                  <a:noFill/>
                </a:ln>
                <a:solidFill>
                  <a:schemeClr val="accent2"/>
                </a:solidFill>
                <a:effectLst/>
                <a:uLnTx/>
                <a:uFillTx/>
                <a:latin typeface="Calibri" panose="020F0502020204030204" pitchFamily="34" charset="0"/>
                <a:ea typeface="宋体" panose="02010600030101010101" pitchFamily="2" charset="-122"/>
              </a:rPr>
              <a:t>tetraquarks</a:t>
            </a:r>
            <a:r>
              <a:rPr kumimoji="0" lang="en-US" altLang="zh-CN" sz="2800" b="1" i="0" u="none" strike="noStrike" kern="0" cap="none" spc="0" normalizeH="0" baseline="0" noProof="0" dirty="0">
                <a:ln>
                  <a:noFill/>
                </a:ln>
                <a:solidFill>
                  <a:schemeClr val="accent2"/>
                </a:solidFill>
                <a:effectLst/>
                <a:uLnTx/>
                <a:uFillTx/>
                <a:latin typeface="Calibri" panose="020F0502020204030204" pitchFamily="34" charset="0"/>
                <a:ea typeface="宋体" panose="02010600030101010101" pitchFamily="2" charset="-122"/>
              </a:rPr>
              <a:t> as ideal exotic candidates</a:t>
            </a:r>
          </a:p>
        </p:txBody>
      </p:sp>
      <p:pic>
        <p:nvPicPr>
          <p:cNvPr id="8" name="图片 7"/>
          <p:cNvPicPr>
            <a:picLocks noChangeAspect="1"/>
          </p:cNvPicPr>
          <p:nvPr/>
        </p:nvPicPr>
        <p:blipFill>
          <a:blip r:embed="rId4"/>
          <a:stretch>
            <a:fillRect/>
          </a:stretch>
        </p:blipFill>
        <p:spPr>
          <a:xfrm>
            <a:off x="878970" y="4890255"/>
            <a:ext cx="3806494" cy="352350"/>
          </a:xfrm>
          <a:prstGeom prst="rect">
            <a:avLst/>
          </a:prstGeom>
        </p:spPr>
      </p:pic>
      <p:pic>
        <p:nvPicPr>
          <p:cNvPr id="9" name="图片 8"/>
          <p:cNvPicPr>
            <a:picLocks noChangeAspect="1"/>
          </p:cNvPicPr>
          <p:nvPr/>
        </p:nvPicPr>
        <p:blipFill>
          <a:blip r:embed="rId5"/>
          <a:stretch>
            <a:fillRect/>
          </a:stretch>
        </p:blipFill>
        <p:spPr>
          <a:xfrm>
            <a:off x="878970" y="5444917"/>
            <a:ext cx="3337200" cy="348000"/>
          </a:xfrm>
          <a:prstGeom prst="rect">
            <a:avLst/>
          </a:prstGeom>
        </p:spPr>
      </p:pic>
      <p:pic>
        <p:nvPicPr>
          <p:cNvPr id="10" name="图片 9"/>
          <p:cNvPicPr>
            <a:picLocks noChangeAspect="1"/>
          </p:cNvPicPr>
          <p:nvPr/>
        </p:nvPicPr>
        <p:blipFill>
          <a:blip r:embed="rId6"/>
          <a:stretch>
            <a:fillRect/>
          </a:stretch>
        </p:blipFill>
        <p:spPr>
          <a:xfrm>
            <a:off x="6567050" y="4912005"/>
            <a:ext cx="3893400" cy="330600"/>
          </a:xfrm>
          <a:prstGeom prst="rect">
            <a:avLst/>
          </a:prstGeom>
        </p:spPr>
      </p:pic>
      <p:pic>
        <p:nvPicPr>
          <p:cNvPr id="11" name="图片 10"/>
          <p:cNvPicPr>
            <a:picLocks noChangeAspect="1"/>
          </p:cNvPicPr>
          <p:nvPr/>
        </p:nvPicPr>
        <p:blipFill>
          <a:blip r:embed="rId7"/>
          <a:stretch>
            <a:fillRect/>
          </a:stretch>
        </p:blipFill>
        <p:spPr>
          <a:xfrm>
            <a:off x="6567050" y="5427517"/>
            <a:ext cx="3458869" cy="365400"/>
          </a:xfrm>
          <a:prstGeom prst="rect">
            <a:avLst/>
          </a:prstGeom>
        </p:spPr>
      </p:pic>
      <p:pic>
        <p:nvPicPr>
          <p:cNvPr id="12" name="图片 11"/>
          <p:cNvPicPr>
            <a:picLocks noChangeAspect="1"/>
          </p:cNvPicPr>
          <p:nvPr/>
        </p:nvPicPr>
        <p:blipFill>
          <a:blip r:embed="rId8"/>
          <a:stretch>
            <a:fillRect/>
          </a:stretch>
        </p:blipFill>
        <p:spPr>
          <a:xfrm>
            <a:off x="10228221" y="114463"/>
            <a:ext cx="1728373" cy="1075707"/>
          </a:xfrm>
          <a:prstGeom prst="rect">
            <a:avLst/>
          </a:prstGeom>
        </p:spPr>
      </p:pic>
      <p:sp>
        <p:nvSpPr>
          <p:cNvPr id="13" name="矩形 12"/>
          <p:cNvSpPr/>
          <p:nvPr/>
        </p:nvSpPr>
        <p:spPr>
          <a:xfrm>
            <a:off x="878970" y="6245225"/>
            <a:ext cx="496161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err="1">
                <a:ln>
                  <a:noFill/>
                </a:ln>
                <a:solidFill>
                  <a:srgbClr val="0000FF"/>
                </a:solidFill>
                <a:effectLst/>
                <a:uLnTx/>
                <a:uFillTx/>
                <a:latin typeface="Times New Roman" panose="02020603050405020304" pitchFamily="18" charset="0"/>
              </a:rPr>
              <a:t>LHCb</a:t>
            </a:r>
            <a:r>
              <a:rPr kumimoji="0" lang="en-US" altLang="zh-CN" sz="1800" b="0" i="0" u="none" strike="noStrike" kern="0" cap="none" spc="0" normalizeH="0" baseline="0" noProof="0" dirty="0">
                <a:ln>
                  <a:noFill/>
                </a:ln>
                <a:solidFill>
                  <a:srgbClr val="0000FF"/>
                </a:solidFill>
                <a:effectLst/>
                <a:uLnTx/>
                <a:uFillTx/>
                <a:latin typeface="Times New Roman" panose="02020603050405020304" pitchFamily="18" charset="0"/>
              </a:rPr>
              <a:t> Collaboration, arXiv:2006.16957v1 [</a:t>
            </a:r>
            <a:r>
              <a:rPr kumimoji="0" lang="en-US" altLang="zh-CN" sz="1800" b="0" i="0" u="none" strike="noStrike" kern="0" cap="none" spc="0" normalizeH="0" baseline="0" noProof="0" dirty="0" err="1">
                <a:ln>
                  <a:noFill/>
                </a:ln>
                <a:solidFill>
                  <a:srgbClr val="0000FF"/>
                </a:solidFill>
                <a:effectLst/>
                <a:uLnTx/>
                <a:uFillTx/>
                <a:latin typeface="Times New Roman" panose="02020603050405020304" pitchFamily="18" charset="0"/>
              </a:rPr>
              <a:t>hep</a:t>
            </a:r>
            <a:r>
              <a:rPr kumimoji="0" lang="en-US" altLang="zh-CN" sz="1800" b="0" i="0" u="none" strike="noStrike" kern="0" cap="none" spc="0" normalizeH="0" baseline="0" noProof="0" dirty="0">
                <a:ln>
                  <a:noFill/>
                </a:ln>
                <a:solidFill>
                  <a:srgbClr val="0000FF"/>
                </a:solidFill>
                <a:effectLst/>
                <a:uLnTx/>
                <a:uFillTx/>
                <a:latin typeface="Times New Roman" panose="02020603050405020304" pitchFamily="18" charset="0"/>
              </a:rPr>
              <a:t>-ex]</a:t>
            </a:r>
            <a:endParaRPr kumimoji="0" lang="zh-CN" altLang="en-US" sz="1800" b="0" i="0" u="none" strike="noStrike" kern="0" cap="none" spc="0" normalizeH="0" baseline="0" noProof="0" dirty="0">
              <a:ln>
                <a:noFill/>
              </a:ln>
              <a:solidFill>
                <a:srgbClr val="0000FF"/>
              </a:solidFill>
              <a:effectLst/>
              <a:uLnTx/>
              <a:uFillTx/>
            </a:endParaRPr>
          </a:p>
        </p:txBody>
      </p:sp>
    </p:spTree>
    <p:extLst>
      <p:ext uri="{BB962C8B-B14F-4D97-AF65-F5344CB8AC3E}">
        <p14:creationId xmlns:p14="http://schemas.microsoft.com/office/powerpoint/2010/main" val="34659007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95</a:t>
            </a:fld>
            <a:endParaRPr kumimoji="0" lang="en-GB" altLang="zh-CN" sz="1800" b="0" i="0" u="none" strike="noStrike" kern="0" cap="none" spc="0" normalizeH="0" baseline="0" noProof="0">
              <a:ln>
                <a:noFill/>
              </a:ln>
              <a:solidFill>
                <a:sysClr val="windowText" lastClr="000000"/>
              </a:solidFill>
              <a:effectLst/>
              <a:uLnTx/>
              <a:uFillTx/>
            </a:endParaRPr>
          </a:p>
        </p:txBody>
      </p:sp>
      <p:sp>
        <p:nvSpPr>
          <p:cNvPr id="6" name="文本框 5"/>
          <p:cNvSpPr txBox="1"/>
          <p:nvPr/>
        </p:nvSpPr>
        <p:spPr>
          <a:xfrm>
            <a:off x="761889" y="478972"/>
            <a:ext cx="10689881" cy="31547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rPr>
              <a:t>Unbound fully-heavy </a:t>
            </a:r>
            <a:r>
              <a:rPr kumimoji="0" lang="en-US" altLang="zh-CN" sz="1800" b="1" i="0" u="none" strike="noStrike" kern="0" cap="none" spc="0" normalizeH="0" baseline="0" noProof="0" dirty="0" err="1">
                <a:ln>
                  <a:noFill/>
                </a:ln>
                <a:solidFill>
                  <a:srgbClr val="0000FF"/>
                </a:solidFill>
                <a:effectLst/>
                <a:uLnTx/>
                <a:uFillTx/>
              </a:rPr>
              <a:t>tetraquarks</a:t>
            </a:r>
            <a:r>
              <a:rPr kumimoji="0" lang="en-US" altLang="zh-CN" sz="1800" b="1" i="0" u="none" strike="noStrike" kern="0" cap="none" spc="0" normalizeH="0" baseline="0" noProof="0" dirty="0">
                <a:ln>
                  <a:noFill/>
                </a:ln>
                <a:solidFill>
                  <a:srgbClr val="0000FF"/>
                </a:solidFill>
                <a:effectLst/>
                <a:uLnTx/>
                <a:uFillTx/>
              </a:rPr>
              <a:t>:</a:t>
            </a:r>
          </a:p>
          <a:p>
            <a:pPr marL="342900" marR="0" lvl="0" indent="-342900" defTabSz="914400" eaLnBrk="1" fontAlgn="auto" latinLnBrk="0" hangingPunct="1">
              <a:lnSpc>
                <a:spcPct val="100000"/>
              </a:lnSpc>
              <a:spcBef>
                <a:spcPts val="0"/>
              </a:spcBef>
              <a:spcAft>
                <a:spcPts val="600"/>
              </a:spcAft>
              <a:buClrTx/>
              <a:buSzTx/>
              <a:buFont typeface="+mj-lt"/>
              <a:buAutoNum type="arabicPeriod"/>
              <a:tabLst/>
              <a:defRPr/>
            </a:pPr>
            <a:r>
              <a:rPr kumimoji="0" lang="en-US" altLang="zh-CN" sz="1800" b="0" i="0" u="none" strike="noStrike" kern="0" cap="none" spc="0" normalizeH="0" baseline="0" noProof="0" dirty="0">
                <a:ln>
                  <a:noFill/>
                </a:ln>
                <a:solidFill>
                  <a:srgbClr val="0000FF"/>
                </a:solidFill>
                <a:effectLst/>
                <a:uLnTx/>
                <a:uFillTx/>
              </a:rPr>
              <a:t>J.~P.~</a:t>
            </a:r>
            <a:r>
              <a:rPr kumimoji="0" lang="en-US" altLang="zh-CN" sz="1800" b="0" i="0" u="none" strike="noStrike" kern="0" cap="none" spc="0" normalizeH="0" baseline="0" noProof="0" dirty="0" err="1">
                <a:ln>
                  <a:noFill/>
                </a:ln>
                <a:solidFill>
                  <a:srgbClr val="0000FF"/>
                </a:solidFill>
                <a:effectLst/>
                <a:uLnTx/>
                <a:uFillTx/>
              </a:rPr>
              <a:t>Ader</a:t>
            </a:r>
            <a:r>
              <a:rPr kumimoji="0" lang="en-US" altLang="zh-CN" sz="1800" b="0" i="0" u="none" strike="noStrike" kern="0" cap="none" spc="0" normalizeH="0" baseline="0" noProof="0" dirty="0">
                <a:ln>
                  <a:noFill/>
                </a:ln>
                <a:solidFill>
                  <a:srgbClr val="0000FF"/>
                </a:solidFill>
                <a:effectLst/>
                <a:uLnTx/>
                <a:uFillTx/>
              </a:rPr>
              <a:t>, </a:t>
            </a:r>
            <a:r>
              <a:rPr kumimoji="0" lang="en-US" altLang="zh-CN" sz="1800" b="0" i="0" u="none" strike="noStrike" kern="0" cap="none" spc="0" normalizeH="0" baseline="0" noProof="0" dirty="0" err="1">
                <a:ln>
                  <a:noFill/>
                </a:ln>
                <a:solidFill>
                  <a:srgbClr val="0000FF"/>
                </a:solidFill>
                <a:effectLst/>
                <a:uLnTx/>
                <a:uFillTx/>
              </a:rPr>
              <a:t>J.~M.~Richard</a:t>
            </a:r>
            <a:r>
              <a:rPr kumimoji="0" lang="en-US" altLang="zh-CN" sz="1800" b="0" i="0" u="none" strike="noStrike" kern="0" cap="none" spc="0" normalizeH="0" baseline="0" noProof="0" dirty="0">
                <a:ln>
                  <a:noFill/>
                </a:ln>
                <a:solidFill>
                  <a:srgbClr val="0000FF"/>
                </a:solidFill>
                <a:effectLst/>
                <a:uLnTx/>
                <a:uFillTx/>
              </a:rPr>
              <a:t> and P.~</a:t>
            </a:r>
            <a:r>
              <a:rPr kumimoji="0" lang="en-US" altLang="zh-CN" sz="1800" b="0" i="0" u="none" strike="noStrike" kern="0" cap="none" spc="0" normalizeH="0" baseline="0" noProof="0" dirty="0" err="1">
                <a:ln>
                  <a:noFill/>
                </a:ln>
                <a:solidFill>
                  <a:srgbClr val="0000FF"/>
                </a:solidFill>
                <a:effectLst/>
                <a:uLnTx/>
                <a:uFillTx/>
              </a:rPr>
              <a:t>Taxil</a:t>
            </a:r>
            <a:r>
              <a:rPr kumimoji="0" lang="en-US" altLang="zh-CN" sz="1800" b="0" i="0" u="none" strike="noStrike" kern="0" cap="none" spc="0" normalizeH="0" baseline="0" noProof="0" dirty="0">
                <a:ln>
                  <a:noFill/>
                </a:ln>
                <a:solidFill>
                  <a:srgbClr val="0000FF"/>
                </a:solidFill>
                <a:effectLst/>
                <a:uLnTx/>
                <a:uFillTx/>
              </a:rPr>
              <a:t>, Phys.\ Rev.\ D {\bf 25}, 2370 (1982)</a:t>
            </a:r>
          </a:p>
          <a:p>
            <a:pPr marL="342900" marR="0" lvl="0" indent="-342900" defTabSz="914400" eaLnBrk="1" fontAlgn="auto" latinLnBrk="0" hangingPunct="1">
              <a:lnSpc>
                <a:spcPct val="100000"/>
              </a:lnSpc>
              <a:spcBef>
                <a:spcPts val="0"/>
              </a:spcBef>
              <a:spcAft>
                <a:spcPts val="600"/>
              </a:spcAft>
              <a:buClrTx/>
              <a:buSzTx/>
              <a:buFont typeface="+mj-lt"/>
              <a:buAutoNum type="arabicPeriod"/>
              <a:tabLst/>
              <a:defRPr/>
            </a:pPr>
            <a:r>
              <a:rPr kumimoji="0" lang="en-US" altLang="zh-CN" sz="1800" b="0" i="0" u="none" strike="noStrike" kern="0" cap="none" spc="0" normalizeH="0" baseline="0" noProof="0" dirty="0" err="1">
                <a:ln>
                  <a:noFill/>
                </a:ln>
                <a:solidFill>
                  <a:srgbClr val="0000FF"/>
                </a:solidFill>
                <a:effectLst/>
                <a:uLnTx/>
                <a:uFillTx/>
              </a:rPr>
              <a:t>J.~M.~Richard</a:t>
            </a:r>
            <a:r>
              <a:rPr kumimoji="0" lang="en-US" altLang="zh-CN" sz="1800" b="0" i="0" u="none" strike="noStrike" kern="0" cap="none" spc="0" normalizeH="0" baseline="0" noProof="0" dirty="0">
                <a:ln>
                  <a:noFill/>
                </a:ln>
                <a:solidFill>
                  <a:srgbClr val="0000FF"/>
                </a:solidFill>
                <a:effectLst/>
                <a:uLnTx/>
                <a:uFillTx/>
              </a:rPr>
              <a:t>, A.~</a:t>
            </a:r>
            <a:r>
              <a:rPr kumimoji="0" lang="en-US" altLang="zh-CN" sz="1800" b="0" i="0" u="none" strike="noStrike" kern="0" cap="none" spc="0" normalizeH="0" baseline="0" noProof="0" dirty="0" err="1">
                <a:ln>
                  <a:noFill/>
                </a:ln>
                <a:solidFill>
                  <a:srgbClr val="0000FF"/>
                </a:solidFill>
                <a:effectLst/>
                <a:uLnTx/>
                <a:uFillTx/>
              </a:rPr>
              <a:t>Valcarce</a:t>
            </a:r>
            <a:r>
              <a:rPr kumimoji="0" lang="en-US" altLang="zh-CN" sz="1800" b="0" i="0" u="none" strike="noStrike" kern="0" cap="none" spc="0" normalizeH="0" baseline="0" noProof="0" dirty="0">
                <a:ln>
                  <a:noFill/>
                </a:ln>
                <a:solidFill>
                  <a:srgbClr val="0000FF"/>
                </a:solidFill>
                <a:effectLst/>
                <a:uLnTx/>
                <a:uFillTx/>
              </a:rPr>
              <a:t> and J.~</a:t>
            </a:r>
            <a:r>
              <a:rPr kumimoji="0" lang="en-US" altLang="zh-CN" sz="1800" b="0" i="0" u="none" strike="noStrike" kern="0" cap="none" spc="0" normalizeH="0" baseline="0" noProof="0" dirty="0" err="1">
                <a:ln>
                  <a:noFill/>
                </a:ln>
                <a:solidFill>
                  <a:srgbClr val="0000FF"/>
                </a:solidFill>
                <a:effectLst/>
                <a:uLnTx/>
                <a:uFillTx/>
              </a:rPr>
              <a:t>Vijande</a:t>
            </a:r>
            <a:r>
              <a:rPr kumimoji="0" lang="en-US" altLang="zh-CN" sz="1800" b="0" i="0" u="none" strike="noStrike" kern="0" cap="none" spc="0" normalizeH="0" baseline="0" noProof="0" dirty="0">
                <a:ln>
                  <a:noFill/>
                </a:ln>
                <a:solidFill>
                  <a:srgbClr val="0000FF"/>
                </a:solidFill>
                <a:effectLst/>
                <a:uLnTx/>
                <a:uFillTx/>
              </a:rPr>
              <a:t>, Phys.\ Rev.\ D {\bf 95}, 054019 (2017); Phys.\ Rev.\ C {\bf 97}, 035211 (2018)</a:t>
            </a:r>
          </a:p>
          <a:p>
            <a:pPr marL="342900" marR="0" lvl="0" indent="-342900" defTabSz="914400" eaLnBrk="1" fontAlgn="auto" latinLnBrk="0" hangingPunct="1">
              <a:lnSpc>
                <a:spcPct val="100000"/>
              </a:lnSpc>
              <a:spcBef>
                <a:spcPts val="0"/>
              </a:spcBef>
              <a:spcAft>
                <a:spcPts val="600"/>
              </a:spcAft>
              <a:buClrTx/>
              <a:buSzTx/>
              <a:buFont typeface="+mj-lt"/>
              <a:buAutoNum type="arabicPeriod"/>
              <a:tabLst/>
              <a:defRPr/>
            </a:pPr>
            <a:r>
              <a:rPr kumimoji="0" lang="en-US" altLang="zh-CN" sz="1800" b="0" i="0" u="none" strike="noStrike" kern="0" cap="none" spc="0" normalizeH="0" baseline="0" noProof="0" dirty="0">
                <a:ln>
                  <a:noFill/>
                </a:ln>
                <a:solidFill>
                  <a:srgbClr val="0000FF"/>
                </a:solidFill>
                <a:effectLst/>
                <a:uLnTx/>
                <a:uFillTx/>
              </a:rPr>
              <a:t>M.~</a:t>
            </a:r>
            <a:r>
              <a:rPr kumimoji="0" lang="en-US" altLang="zh-CN" sz="1800" b="0" i="0" u="none" strike="noStrike" kern="0" cap="none" spc="0" normalizeH="0" baseline="0" noProof="0" dirty="0" err="1">
                <a:ln>
                  <a:noFill/>
                </a:ln>
                <a:solidFill>
                  <a:srgbClr val="0000FF"/>
                </a:solidFill>
                <a:effectLst/>
                <a:uLnTx/>
                <a:uFillTx/>
              </a:rPr>
              <a:t>Karliner</a:t>
            </a:r>
            <a:r>
              <a:rPr kumimoji="0" lang="en-US" altLang="zh-CN" sz="1800" b="0" i="0" u="none" strike="noStrike" kern="0" cap="none" spc="0" normalizeH="0" baseline="0" noProof="0" dirty="0">
                <a:ln>
                  <a:noFill/>
                </a:ln>
                <a:solidFill>
                  <a:srgbClr val="0000FF"/>
                </a:solidFill>
                <a:effectLst/>
                <a:uLnTx/>
                <a:uFillTx/>
              </a:rPr>
              <a:t>, S.~</a:t>
            </a:r>
            <a:r>
              <a:rPr kumimoji="0" lang="en-US" altLang="zh-CN" sz="1800" b="0" i="0" u="none" strike="noStrike" kern="0" cap="none" spc="0" normalizeH="0" baseline="0" noProof="0" dirty="0" err="1">
                <a:ln>
                  <a:noFill/>
                </a:ln>
                <a:solidFill>
                  <a:srgbClr val="0000FF"/>
                </a:solidFill>
                <a:effectLst/>
                <a:uLnTx/>
                <a:uFillTx/>
              </a:rPr>
              <a:t>Nussinov</a:t>
            </a:r>
            <a:r>
              <a:rPr kumimoji="0" lang="en-US" altLang="zh-CN" sz="1800" b="0" i="0" u="none" strike="noStrike" kern="0" cap="none" spc="0" normalizeH="0" baseline="0" noProof="0" dirty="0">
                <a:ln>
                  <a:noFill/>
                </a:ln>
                <a:solidFill>
                  <a:srgbClr val="0000FF"/>
                </a:solidFill>
                <a:effectLst/>
                <a:uLnTx/>
                <a:uFillTx/>
              </a:rPr>
              <a:t> and J.~L.~</a:t>
            </a:r>
            <a:r>
              <a:rPr kumimoji="0" lang="en-US" altLang="zh-CN" sz="1800" b="0" i="0" u="none" strike="noStrike" kern="0" cap="none" spc="0" normalizeH="0" baseline="0" noProof="0" dirty="0" err="1">
                <a:ln>
                  <a:noFill/>
                </a:ln>
                <a:solidFill>
                  <a:srgbClr val="0000FF"/>
                </a:solidFill>
                <a:effectLst/>
                <a:uLnTx/>
                <a:uFillTx/>
              </a:rPr>
              <a:t>Rosner</a:t>
            </a:r>
            <a:r>
              <a:rPr kumimoji="0" lang="en-US" altLang="zh-CN" sz="1800" b="0" i="0" u="none" strike="noStrike" kern="0" cap="none" spc="0" normalizeH="0" baseline="0" noProof="0" dirty="0">
                <a:ln>
                  <a:noFill/>
                </a:ln>
                <a:solidFill>
                  <a:srgbClr val="0000FF"/>
                </a:solidFill>
                <a:effectLst/>
                <a:uLnTx/>
                <a:uFillTx/>
              </a:rPr>
              <a:t>, Phys.\ Rev.\ D {\bf 95}, 034011 (2017)</a:t>
            </a:r>
          </a:p>
          <a:p>
            <a:pPr marL="342900" marR="0" lvl="0" indent="-342900" defTabSz="914400" eaLnBrk="1" fontAlgn="auto" latinLnBrk="0" hangingPunct="1">
              <a:lnSpc>
                <a:spcPct val="100000"/>
              </a:lnSpc>
              <a:spcBef>
                <a:spcPts val="0"/>
              </a:spcBef>
              <a:spcAft>
                <a:spcPts val="600"/>
              </a:spcAft>
              <a:buClrTx/>
              <a:buSzTx/>
              <a:buFont typeface="+mj-lt"/>
              <a:buAutoNum type="arabicPeriod"/>
              <a:tabLst/>
              <a:defRPr/>
            </a:pPr>
            <a:r>
              <a:rPr kumimoji="0" lang="en-US" altLang="zh-CN" sz="1800" b="0" i="0" u="none" strike="noStrike" kern="0" cap="none" spc="0" normalizeH="0" baseline="0" noProof="0" dirty="0" err="1">
                <a:ln>
                  <a:noFill/>
                </a:ln>
                <a:solidFill>
                  <a:srgbClr val="0000FF"/>
                </a:solidFill>
                <a:effectLst/>
                <a:uLnTx/>
                <a:uFillTx/>
              </a:rPr>
              <a:t>J.~Wu</a:t>
            </a:r>
            <a:r>
              <a:rPr kumimoji="0" lang="en-US" altLang="zh-CN" sz="1800" b="0" i="0" u="none" strike="noStrike" kern="0" cap="none" spc="0" normalizeH="0" baseline="0" noProof="0" dirty="0">
                <a:ln>
                  <a:noFill/>
                </a:ln>
                <a:solidFill>
                  <a:srgbClr val="0000FF"/>
                </a:solidFill>
                <a:effectLst/>
                <a:uLnTx/>
                <a:uFillTx/>
              </a:rPr>
              <a:t>, </a:t>
            </a:r>
            <a:r>
              <a:rPr kumimoji="0" lang="en-US" altLang="zh-CN" sz="1800" b="0" i="0" u="none" strike="noStrike" kern="0" cap="none" spc="0" normalizeH="0" baseline="0" noProof="0" dirty="0" err="1">
                <a:ln>
                  <a:noFill/>
                </a:ln>
                <a:solidFill>
                  <a:srgbClr val="0000FF"/>
                </a:solidFill>
                <a:effectLst/>
                <a:uLnTx/>
                <a:uFillTx/>
              </a:rPr>
              <a:t>Y.~R.~Liu</a:t>
            </a:r>
            <a:r>
              <a:rPr kumimoji="0" lang="en-US" altLang="zh-CN" sz="1800" b="0" i="0" u="none" strike="noStrike" kern="0" cap="none" spc="0" normalizeH="0" baseline="0" noProof="0" dirty="0">
                <a:ln>
                  <a:noFill/>
                </a:ln>
                <a:solidFill>
                  <a:srgbClr val="0000FF"/>
                </a:solidFill>
                <a:effectLst/>
                <a:uLnTx/>
                <a:uFillTx/>
              </a:rPr>
              <a:t>, </a:t>
            </a:r>
            <a:r>
              <a:rPr kumimoji="0" lang="en-US" altLang="zh-CN" sz="1800" b="0" i="0" u="none" strike="noStrike" kern="0" cap="none" spc="0" normalizeH="0" baseline="0" noProof="0" dirty="0" err="1">
                <a:ln>
                  <a:noFill/>
                </a:ln>
                <a:solidFill>
                  <a:srgbClr val="0000FF"/>
                </a:solidFill>
                <a:effectLst/>
                <a:uLnTx/>
                <a:uFillTx/>
              </a:rPr>
              <a:t>K.~Chen</a:t>
            </a:r>
            <a:r>
              <a:rPr kumimoji="0" lang="en-US" altLang="zh-CN" sz="1800" b="0" i="0" u="none" strike="noStrike" kern="0" cap="none" spc="0" normalizeH="0" baseline="0" noProof="0" dirty="0">
                <a:ln>
                  <a:noFill/>
                </a:ln>
                <a:solidFill>
                  <a:srgbClr val="0000FF"/>
                </a:solidFill>
                <a:effectLst/>
                <a:uLnTx/>
                <a:uFillTx/>
              </a:rPr>
              <a:t>, </a:t>
            </a:r>
            <a:r>
              <a:rPr kumimoji="0" lang="en-US" altLang="zh-CN" sz="1800" b="0" i="0" u="none" strike="noStrike" kern="0" cap="none" spc="0" normalizeH="0" baseline="0" noProof="0" dirty="0" err="1">
                <a:ln>
                  <a:noFill/>
                </a:ln>
                <a:solidFill>
                  <a:srgbClr val="0000FF"/>
                </a:solidFill>
                <a:effectLst/>
                <a:uLnTx/>
                <a:uFillTx/>
              </a:rPr>
              <a:t>X.~Liu</a:t>
            </a:r>
            <a:r>
              <a:rPr kumimoji="0" lang="en-US" altLang="zh-CN" sz="1800" b="0" i="0" u="none" strike="noStrike" kern="0" cap="none" spc="0" normalizeH="0" baseline="0" noProof="0" dirty="0">
                <a:ln>
                  <a:noFill/>
                </a:ln>
                <a:solidFill>
                  <a:srgbClr val="0000FF"/>
                </a:solidFill>
                <a:effectLst/>
                <a:uLnTx/>
                <a:uFillTx/>
              </a:rPr>
              <a:t>, and </a:t>
            </a:r>
            <a:r>
              <a:rPr kumimoji="0" lang="en-US" altLang="zh-CN" sz="1800" b="0" i="0" u="none" strike="noStrike" kern="0" cap="none" spc="0" normalizeH="0" baseline="0" noProof="0" dirty="0" err="1">
                <a:ln>
                  <a:noFill/>
                </a:ln>
                <a:solidFill>
                  <a:srgbClr val="0000FF"/>
                </a:solidFill>
                <a:effectLst/>
                <a:uLnTx/>
                <a:uFillTx/>
              </a:rPr>
              <a:t>S.~L.~Zhu</a:t>
            </a:r>
            <a:r>
              <a:rPr kumimoji="0" lang="en-US" altLang="zh-CN" sz="1800" b="0" i="0" u="none" strike="noStrike" kern="0" cap="none" spc="0" normalizeH="0" baseline="0" noProof="0" dirty="0">
                <a:ln>
                  <a:noFill/>
                </a:ln>
                <a:solidFill>
                  <a:srgbClr val="0000FF"/>
                </a:solidFill>
                <a:effectLst/>
                <a:uLnTx/>
                <a:uFillTx/>
              </a:rPr>
              <a:t>, Phys.\ Rev.\ D {\bf 97}, 094015 (2018)</a:t>
            </a:r>
          </a:p>
          <a:p>
            <a:pPr marL="342900" marR="0" lvl="0" indent="-342900" defTabSz="914400" eaLnBrk="1" fontAlgn="auto" latinLnBrk="0" hangingPunct="1">
              <a:lnSpc>
                <a:spcPct val="100000"/>
              </a:lnSpc>
              <a:spcBef>
                <a:spcPts val="0"/>
              </a:spcBef>
              <a:spcAft>
                <a:spcPts val="600"/>
              </a:spcAft>
              <a:buClrTx/>
              <a:buSzTx/>
              <a:buFont typeface="+mj-lt"/>
              <a:buAutoNum type="arabicPeriod"/>
              <a:tabLst/>
              <a:defRPr/>
            </a:pPr>
            <a:r>
              <a:rPr kumimoji="0" lang="en-US" altLang="zh-CN" sz="1800" b="0" i="0" u="none" strike="noStrike" kern="0" cap="none" spc="0" normalizeH="0" baseline="0" noProof="0" dirty="0">
                <a:ln>
                  <a:noFill/>
                </a:ln>
                <a:solidFill>
                  <a:srgbClr val="0000FF"/>
                </a:solidFill>
                <a:effectLst/>
                <a:uLnTx/>
                <a:uFillTx/>
              </a:rPr>
              <a:t>M. S. Liu, Q. F. Lu, X. H. </a:t>
            </a:r>
            <a:r>
              <a:rPr kumimoji="0" lang="en-US" altLang="zh-CN" sz="1800" b="0" i="0" u="none" strike="noStrike" kern="0" cap="none" spc="0" normalizeH="0" baseline="0" noProof="0" dirty="0" err="1">
                <a:ln>
                  <a:noFill/>
                </a:ln>
                <a:solidFill>
                  <a:srgbClr val="0000FF"/>
                </a:solidFill>
                <a:effectLst/>
                <a:uLnTx/>
                <a:uFillTx/>
              </a:rPr>
              <a:t>Zhong</a:t>
            </a:r>
            <a:r>
              <a:rPr kumimoji="0" lang="en-US" altLang="zh-CN" sz="1800" b="0" i="0" u="none" strike="noStrike" kern="0" cap="none" spc="0" normalizeH="0" baseline="0" noProof="0" dirty="0">
                <a:ln>
                  <a:noFill/>
                </a:ln>
                <a:solidFill>
                  <a:srgbClr val="0000FF"/>
                </a:solidFill>
                <a:effectLst/>
                <a:uLnTx/>
                <a:uFillTx/>
              </a:rPr>
              <a:t> and Q. Zhao, Phys. Rev. D 100, 016006 (2019). </a:t>
            </a:r>
          </a:p>
          <a:p>
            <a:pPr marL="342900" marR="0" lvl="0" indent="-342900" defTabSz="914400" eaLnBrk="1" fontAlgn="auto" latinLnBrk="0" hangingPunct="1">
              <a:lnSpc>
                <a:spcPct val="100000"/>
              </a:lnSpc>
              <a:spcBef>
                <a:spcPts val="0"/>
              </a:spcBef>
              <a:spcAft>
                <a:spcPts val="600"/>
              </a:spcAft>
              <a:buClrTx/>
              <a:buSzTx/>
              <a:buFont typeface="+mj-lt"/>
              <a:buAutoNum type="arabicPeriod"/>
              <a:tabLst/>
              <a:defRPr/>
            </a:pPr>
            <a:r>
              <a:rPr kumimoji="0" lang="en-US" altLang="zh-CN" sz="1800" b="0" i="0" u="none" strike="noStrike" kern="0" cap="none" spc="0" normalizeH="0" baseline="0" noProof="0" dirty="0">
                <a:ln>
                  <a:noFill/>
                </a:ln>
                <a:solidFill>
                  <a:srgbClr val="0000FF"/>
                </a:solidFill>
                <a:effectLst/>
                <a:uLnTx/>
                <a:uFillTx/>
              </a:rPr>
              <a:t>M.S. Liu, F.X. Liu, X.H. </a:t>
            </a:r>
            <a:r>
              <a:rPr kumimoji="0" lang="en-US" altLang="zh-CN" sz="1800" b="0" i="0" u="none" strike="noStrike" kern="0" cap="none" spc="0" normalizeH="0" baseline="0" noProof="0" dirty="0" err="1">
                <a:ln>
                  <a:noFill/>
                </a:ln>
                <a:solidFill>
                  <a:srgbClr val="0000FF"/>
                </a:solidFill>
                <a:effectLst/>
                <a:uLnTx/>
                <a:uFillTx/>
              </a:rPr>
              <a:t>Zhong</a:t>
            </a:r>
            <a:r>
              <a:rPr kumimoji="0" lang="en-US" altLang="zh-CN" sz="1800" b="0" i="0" u="none" strike="noStrike" kern="0" cap="none" spc="0" normalizeH="0" baseline="0" noProof="0" dirty="0">
                <a:ln>
                  <a:noFill/>
                </a:ln>
                <a:solidFill>
                  <a:srgbClr val="0000FF"/>
                </a:solidFill>
                <a:effectLst/>
                <a:uLnTx/>
                <a:uFillTx/>
              </a:rPr>
              <a:t> and Q. Zhao, 2006.11952 [</a:t>
            </a:r>
            <a:r>
              <a:rPr kumimoji="0" lang="en-US" altLang="zh-CN" sz="1800" b="0" i="0" u="none" strike="noStrike" kern="0" cap="none" spc="0" normalizeH="0" baseline="0" noProof="0" dirty="0" err="1">
                <a:ln>
                  <a:noFill/>
                </a:ln>
                <a:solidFill>
                  <a:srgbClr val="0000FF"/>
                </a:solidFill>
                <a:effectLst/>
                <a:uLnTx/>
                <a:uFillTx/>
              </a:rPr>
              <a:t>hep-ph</a:t>
            </a:r>
            <a:r>
              <a:rPr kumimoji="0" lang="en-US" altLang="zh-CN" sz="1800" b="0" i="0" u="none" strike="noStrike" kern="0" cap="none" spc="0" normalizeH="0" baseline="0" noProof="0" dirty="0">
                <a:ln>
                  <a:noFill/>
                </a:ln>
                <a:solidFill>
                  <a:srgbClr val="0000FF"/>
                </a:solidFill>
                <a:effectLst/>
                <a:uLnTx/>
                <a:uFillTx/>
              </a:rPr>
              <a:t>].</a:t>
            </a:r>
          </a:p>
          <a:p>
            <a:pPr marL="342900" marR="0" lvl="0" indent="-342900" defTabSz="914400" eaLnBrk="1" fontAlgn="auto" latinLnBrk="0" hangingPunct="1">
              <a:lnSpc>
                <a:spcPct val="100000"/>
              </a:lnSpc>
              <a:spcBef>
                <a:spcPts val="0"/>
              </a:spcBef>
              <a:spcAft>
                <a:spcPts val="600"/>
              </a:spcAft>
              <a:buClrTx/>
              <a:buSzTx/>
              <a:buFont typeface="+mj-lt"/>
              <a:buAutoNum type="arabicPeriod"/>
              <a:tabLst/>
              <a:defRPr/>
            </a:pPr>
            <a:r>
              <a:rPr kumimoji="0" lang="en-US" altLang="zh-CN" sz="1800" b="0" i="0" u="none" strike="noStrike" kern="0" cap="none" spc="0" normalizeH="0" baseline="0" noProof="0" dirty="0">
                <a:ln>
                  <a:noFill/>
                </a:ln>
                <a:solidFill>
                  <a:srgbClr val="0000FF"/>
                </a:solidFill>
                <a:effectLst/>
                <a:uLnTx/>
                <a:uFillTx/>
              </a:rPr>
              <a:t>X.Z. </a:t>
            </a:r>
            <a:r>
              <a:rPr kumimoji="0" lang="en-US" altLang="zh-CN" sz="1800" b="0" i="0" u="none" strike="noStrike" kern="0" cap="none" spc="0" normalizeH="0" baseline="0" noProof="0" dirty="0" err="1">
                <a:ln>
                  <a:noFill/>
                </a:ln>
                <a:solidFill>
                  <a:srgbClr val="0000FF"/>
                </a:solidFill>
                <a:effectLst/>
                <a:uLnTx/>
                <a:uFillTx/>
              </a:rPr>
              <a:t>Weng</a:t>
            </a:r>
            <a:r>
              <a:rPr kumimoji="0" lang="en-US" altLang="zh-CN" sz="1800" b="0" i="0" u="none" strike="noStrike" kern="0" cap="none" spc="0" normalizeH="0" baseline="0" noProof="0" dirty="0">
                <a:ln>
                  <a:noFill/>
                </a:ln>
                <a:solidFill>
                  <a:srgbClr val="0000FF"/>
                </a:solidFill>
                <a:effectLst/>
                <a:uLnTx/>
                <a:uFillTx/>
              </a:rPr>
              <a:t>, X.L. Chen, W.Z. Deng, and S.L. Zhu, arXiv:2010.05163v1 [</a:t>
            </a:r>
            <a:r>
              <a:rPr kumimoji="0" lang="en-US" altLang="zh-CN" sz="1800" b="0" i="0" u="none" strike="noStrike" kern="0" cap="none" spc="0" normalizeH="0" baseline="0" noProof="0" dirty="0" err="1">
                <a:ln>
                  <a:noFill/>
                </a:ln>
                <a:solidFill>
                  <a:srgbClr val="0000FF"/>
                </a:solidFill>
                <a:effectLst/>
                <a:uLnTx/>
                <a:uFillTx/>
              </a:rPr>
              <a:t>hep-ph</a:t>
            </a:r>
            <a:r>
              <a:rPr kumimoji="0" lang="en-US" altLang="zh-CN" sz="1800" b="0" i="0" u="none" strike="noStrike" kern="0" cap="none" spc="0" normalizeH="0" baseline="0" noProof="0" dirty="0">
                <a:ln>
                  <a:noFill/>
                </a:ln>
                <a:solidFill>
                  <a:srgbClr val="0000FF"/>
                </a:solidFill>
                <a:effectLst/>
                <a:uLnTx/>
                <a:uFillTx/>
              </a:rPr>
              <a:t>]</a:t>
            </a:r>
            <a:endParaRPr kumimoji="0" lang="zh-CN" altLang="en-US" sz="1800" b="0" i="0" u="none" strike="noStrike" kern="0" cap="none" spc="0" normalizeH="0" baseline="0" noProof="0" dirty="0">
              <a:ln>
                <a:noFill/>
              </a:ln>
              <a:solidFill>
                <a:srgbClr val="0000FF"/>
              </a:solidFill>
              <a:effectLst/>
              <a:uLnTx/>
              <a:uFillTx/>
            </a:endParaRPr>
          </a:p>
        </p:txBody>
      </p:sp>
      <p:sp>
        <p:nvSpPr>
          <p:cNvPr id="7" name="文本框 6"/>
          <p:cNvSpPr txBox="1"/>
          <p:nvPr/>
        </p:nvSpPr>
        <p:spPr>
          <a:xfrm>
            <a:off x="761889" y="4088011"/>
            <a:ext cx="11072455" cy="2769989"/>
          </a:xfrm>
          <a:prstGeom prst="rect">
            <a:avLst/>
          </a:prstGeom>
          <a:noFill/>
        </p:spPr>
        <p:txBody>
          <a:bodyPr wrap="square" rtlCol="0">
            <a:spAutoFit/>
          </a:bodyPr>
          <a:lstStyle>
            <a:defPPr>
              <a:defRPr lang="en-US"/>
            </a:defPPr>
            <a:lvl1pPr>
              <a:spcAft>
                <a:spcPts val="600"/>
              </a:spcAft>
            </a:lvl1p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altLang="zh-CN" sz="1800" b="1" i="0" u="none" strike="noStrike" kern="0" cap="none" spc="0" normalizeH="0" baseline="0" noProof="0" dirty="0">
                <a:ln>
                  <a:noFill/>
                </a:ln>
                <a:solidFill>
                  <a:srgbClr val="C00000"/>
                </a:solidFill>
                <a:effectLst/>
                <a:uLnTx/>
                <a:uFillTx/>
              </a:rPr>
              <a:t>Bound fully-heavy </a:t>
            </a:r>
            <a:r>
              <a:rPr kumimoji="0" lang="en-US" altLang="zh-CN" sz="1800" b="1" i="0" u="none" strike="noStrike" kern="0" cap="none" spc="0" normalizeH="0" baseline="0" noProof="0" dirty="0" err="1">
                <a:ln>
                  <a:noFill/>
                </a:ln>
                <a:solidFill>
                  <a:srgbClr val="C00000"/>
                </a:solidFill>
                <a:effectLst/>
                <a:uLnTx/>
                <a:uFillTx/>
              </a:rPr>
              <a:t>tetraquarks</a:t>
            </a:r>
            <a:r>
              <a:rPr kumimoji="0" lang="en-US" altLang="zh-CN" sz="1800" b="1" i="0" u="none" strike="noStrike" kern="0" cap="none" spc="0" normalizeH="0" baseline="0" noProof="0" dirty="0">
                <a:ln>
                  <a:noFill/>
                </a:ln>
                <a:solidFill>
                  <a:srgbClr val="C00000"/>
                </a:solidFill>
                <a:effectLst/>
                <a:uLnTx/>
                <a:uFillTx/>
              </a:rPr>
              <a:t>:</a:t>
            </a:r>
          </a:p>
          <a:p>
            <a:pPr marL="342900" marR="0" lvl="0" indent="-342900" defTabSz="914400" eaLnBrk="1" fontAlgn="auto" latinLnBrk="0" hangingPunct="1">
              <a:lnSpc>
                <a:spcPct val="100000"/>
              </a:lnSpc>
              <a:spcBef>
                <a:spcPts val="0"/>
              </a:spcBef>
              <a:spcAft>
                <a:spcPts val="600"/>
              </a:spcAft>
              <a:buClrTx/>
              <a:buSzTx/>
              <a:buFont typeface="+mj-lt"/>
              <a:buAutoNum type="arabicPeriod"/>
              <a:tabLst/>
              <a:defRPr/>
            </a:pPr>
            <a:r>
              <a:rPr kumimoji="0" lang="en-US" altLang="zh-CN" sz="1800" b="0" i="0" u="none" strike="noStrike" kern="0" cap="none" spc="0" normalizeH="0" baseline="0" noProof="0" dirty="0" err="1">
                <a:ln>
                  <a:noFill/>
                </a:ln>
                <a:solidFill>
                  <a:srgbClr val="C00000"/>
                </a:solidFill>
                <a:effectLst/>
                <a:uLnTx/>
                <a:uFillTx/>
              </a:rPr>
              <a:t>L.~Heller</a:t>
            </a:r>
            <a:r>
              <a:rPr kumimoji="0" lang="en-US" altLang="zh-CN" sz="1800" b="0" i="0" u="none" strike="noStrike" kern="0" cap="none" spc="0" normalizeH="0" baseline="0" noProof="0" dirty="0">
                <a:ln>
                  <a:noFill/>
                </a:ln>
                <a:solidFill>
                  <a:srgbClr val="C00000"/>
                </a:solidFill>
                <a:effectLst/>
                <a:uLnTx/>
                <a:uFillTx/>
              </a:rPr>
              <a:t> and J.~A.~</a:t>
            </a:r>
            <a:r>
              <a:rPr kumimoji="0" lang="en-US" altLang="zh-CN" sz="1800" b="0" i="0" u="none" strike="noStrike" kern="0" cap="none" spc="0" normalizeH="0" baseline="0" noProof="0" dirty="0" err="1">
                <a:ln>
                  <a:noFill/>
                </a:ln>
                <a:solidFill>
                  <a:srgbClr val="C00000"/>
                </a:solidFill>
                <a:effectLst/>
                <a:uLnTx/>
                <a:uFillTx/>
              </a:rPr>
              <a:t>Tjon</a:t>
            </a:r>
            <a:r>
              <a:rPr kumimoji="0" lang="en-US" altLang="zh-CN" sz="1800" b="0" i="0" u="none" strike="noStrike" kern="0" cap="none" spc="0" normalizeH="0" baseline="0" noProof="0" dirty="0">
                <a:ln>
                  <a:noFill/>
                </a:ln>
                <a:solidFill>
                  <a:srgbClr val="C00000"/>
                </a:solidFill>
                <a:effectLst/>
                <a:uLnTx/>
                <a:uFillTx/>
              </a:rPr>
              <a:t>, Phys.\ Rev.\ D {\bf 32}, 755 (1985)</a:t>
            </a:r>
          </a:p>
          <a:p>
            <a:pPr marL="342900" marR="0" lvl="0" indent="-342900" defTabSz="914400" eaLnBrk="1" fontAlgn="auto" latinLnBrk="0" hangingPunct="1">
              <a:lnSpc>
                <a:spcPct val="100000"/>
              </a:lnSpc>
              <a:spcBef>
                <a:spcPts val="0"/>
              </a:spcBef>
              <a:spcAft>
                <a:spcPts val="600"/>
              </a:spcAft>
              <a:buClrTx/>
              <a:buSzTx/>
              <a:buFont typeface="+mj-lt"/>
              <a:buAutoNum type="arabicPeriod"/>
              <a:tabLst/>
              <a:defRPr/>
            </a:pPr>
            <a:r>
              <a:rPr kumimoji="0" lang="en-US" altLang="zh-CN" sz="1800" b="0" i="0" u="none" strike="noStrike" kern="0" cap="none" spc="0" normalizeH="0" baseline="0" noProof="0" dirty="0" err="1">
                <a:ln>
                  <a:noFill/>
                </a:ln>
                <a:solidFill>
                  <a:srgbClr val="C00000"/>
                </a:solidFill>
                <a:effectLst/>
                <a:uLnTx/>
                <a:uFillTx/>
              </a:rPr>
              <a:t>R.~J.~Lloyd</a:t>
            </a:r>
            <a:r>
              <a:rPr kumimoji="0" lang="en-US" altLang="zh-CN" sz="1800" b="0" i="0" u="none" strike="noStrike" kern="0" cap="none" spc="0" normalizeH="0" baseline="0" noProof="0" dirty="0">
                <a:ln>
                  <a:noFill/>
                </a:ln>
                <a:solidFill>
                  <a:srgbClr val="C00000"/>
                </a:solidFill>
                <a:effectLst/>
                <a:uLnTx/>
                <a:uFillTx/>
              </a:rPr>
              <a:t> and </a:t>
            </a:r>
            <a:r>
              <a:rPr kumimoji="0" lang="en-US" altLang="zh-CN" sz="1800" b="0" i="0" u="none" strike="noStrike" kern="0" cap="none" spc="0" normalizeH="0" baseline="0" noProof="0" dirty="0" err="1">
                <a:ln>
                  <a:noFill/>
                </a:ln>
                <a:solidFill>
                  <a:srgbClr val="C00000"/>
                </a:solidFill>
                <a:effectLst/>
                <a:uLnTx/>
                <a:uFillTx/>
              </a:rPr>
              <a:t>J.~P.~Vary</a:t>
            </a:r>
            <a:r>
              <a:rPr kumimoji="0" lang="en-US" altLang="zh-CN" sz="1800" b="0" i="0" u="none" strike="noStrike" kern="0" cap="none" spc="0" normalizeH="0" baseline="0" noProof="0" dirty="0">
                <a:ln>
                  <a:noFill/>
                </a:ln>
                <a:solidFill>
                  <a:srgbClr val="C00000"/>
                </a:solidFill>
                <a:effectLst/>
                <a:uLnTx/>
                <a:uFillTx/>
              </a:rPr>
              <a:t>, Phys.\ Rev.\ D {\bf 70}, 014009 (2004)</a:t>
            </a:r>
          </a:p>
          <a:p>
            <a:pPr marL="342900" marR="0" lvl="0" indent="-342900" defTabSz="914400" eaLnBrk="1" fontAlgn="auto" latinLnBrk="0" hangingPunct="1">
              <a:lnSpc>
                <a:spcPct val="100000"/>
              </a:lnSpc>
              <a:spcBef>
                <a:spcPts val="0"/>
              </a:spcBef>
              <a:spcAft>
                <a:spcPts val="600"/>
              </a:spcAft>
              <a:buClrTx/>
              <a:buSzTx/>
              <a:buFont typeface="+mj-lt"/>
              <a:buAutoNum type="arabicPeriod"/>
              <a:tabLst/>
              <a:defRPr/>
            </a:pPr>
            <a:r>
              <a:rPr kumimoji="0" lang="en-US" altLang="zh-CN" sz="1800" b="0" i="0" u="none" strike="noStrike" kern="0" cap="none" spc="0" normalizeH="0" baseline="0" noProof="0" dirty="0">
                <a:ln>
                  <a:noFill/>
                </a:ln>
                <a:solidFill>
                  <a:srgbClr val="C00000"/>
                </a:solidFill>
                <a:effectLst/>
                <a:uLnTx/>
                <a:uFillTx/>
              </a:rPr>
              <a:t>N.~</a:t>
            </a:r>
            <a:r>
              <a:rPr kumimoji="0" lang="en-US" altLang="zh-CN" sz="1800" b="0" i="0" u="none" strike="noStrike" kern="0" cap="none" spc="0" normalizeH="0" baseline="0" noProof="0" dirty="0" err="1">
                <a:ln>
                  <a:noFill/>
                </a:ln>
                <a:solidFill>
                  <a:srgbClr val="C00000"/>
                </a:solidFill>
                <a:effectLst/>
                <a:uLnTx/>
                <a:uFillTx/>
              </a:rPr>
              <a:t>Barnea</a:t>
            </a:r>
            <a:r>
              <a:rPr kumimoji="0" lang="en-US" altLang="zh-CN" sz="1800" b="0" i="0" u="none" strike="noStrike" kern="0" cap="none" spc="0" normalizeH="0" baseline="0" noProof="0" dirty="0">
                <a:ln>
                  <a:noFill/>
                </a:ln>
                <a:solidFill>
                  <a:srgbClr val="C00000"/>
                </a:solidFill>
                <a:effectLst/>
                <a:uLnTx/>
                <a:uFillTx/>
              </a:rPr>
              <a:t>, J.~</a:t>
            </a:r>
            <a:r>
              <a:rPr kumimoji="0" lang="en-US" altLang="zh-CN" sz="1800" b="0" i="0" u="none" strike="noStrike" kern="0" cap="none" spc="0" normalizeH="0" baseline="0" noProof="0" dirty="0" err="1">
                <a:ln>
                  <a:noFill/>
                </a:ln>
                <a:solidFill>
                  <a:srgbClr val="C00000"/>
                </a:solidFill>
                <a:effectLst/>
                <a:uLnTx/>
                <a:uFillTx/>
              </a:rPr>
              <a:t>Vijande</a:t>
            </a:r>
            <a:r>
              <a:rPr kumimoji="0" lang="en-US" altLang="zh-CN" sz="1800" b="0" i="0" u="none" strike="noStrike" kern="0" cap="none" spc="0" normalizeH="0" baseline="0" noProof="0" dirty="0">
                <a:ln>
                  <a:noFill/>
                </a:ln>
                <a:solidFill>
                  <a:srgbClr val="C00000"/>
                </a:solidFill>
                <a:effectLst/>
                <a:uLnTx/>
                <a:uFillTx/>
              </a:rPr>
              <a:t> and A.~</a:t>
            </a:r>
            <a:r>
              <a:rPr kumimoji="0" lang="en-US" altLang="zh-CN" sz="1800" b="0" i="0" u="none" strike="noStrike" kern="0" cap="none" spc="0" normalizeH="0" baseline="0" noProof="0" dirty="0" err="1">
                <a:ln>
                  <a:noFill/>
                </a:ln>
                <a:solidFill>
                  <a:srgbClr val="C00000"/>
                </a:solidFill>
                <a:effectLst/>
                <a:uLnTx/>
                <a:uFillTx/>
              </a:rPr>
              <a:t>Valcarce</a:t>
            </a:r>
            <a:r>
              <a:rPr kumimoji="0" lang="en-US" altLang="zh-CN" sz="1800" b="0" i="0" u="none" strike="noStrike" kern="0" cap="none" spc="0" normalizeH="0" baseline="0" noProof="0" dirty="0">
                <a:ln>
                  <a:noFill/>
                </a:ln>
                <a:solidFill>
                  <a:srgbClr val="C00000"/>
                </a:solidFill>
                <a:effectLst/>
                <a:uLnTx/>
                <a:uFillTx/>
              </a:rPr>
              <a:t>, Phys.\ Rev.\ D {\bf 73}, 054004 (2006); </a:t>
            </a:r>
          </a:p>
          <a:p>
            <a:pPr marL="342900" marR="0" lvl="0" indent="-342900" defTabSz="914400" eaLnBrk="1" fontAlgn="auto" latinLnBrk="0" hangingPunct="1">
              <a:lnSpc>
                <a:spcPct val="100000"/>
              </a:lnSpc>
              <a:spcBef>
                <a:spcPts val="0"/>
              </a:spcBef>
              <a:spcAft>
                <a:spcPts val="600"/>
              </a:spcAft>
              <a:buClrTx/>
              <a:buSzTx/>
              <a:buFont typeface="+mj-lt"/>
              <a:buAutoNum type="arabicPeriod"/>
              <a:tabLst/>
              <a:defRPr/>
            </a:pPr>
            <a:r>
              <a:rPr kumimoji="0" lang="en-US" altLang="zh-CN" sz="1800" b="0" i="0" u="none" strike="noStrike" kern="0" cap="none" spc="0" normalizeH="0" baseline="0" noProof="0" dirty="0" err="1">
                <a:ln>
                  <a:noFill/>
                </a:ln>
                <a:solidFill>
                  <a:srgbClr val="C00000"/>
                </a:solidFill>
                <a:effectLst/>
                <a:uLnTx/>
                <a:uFillTx/>
              </a:rPr>
              <a:t>M.~N.~Anwar</a:t>
            </a:r>
            <a:r>
              <a:rPr kumimoji="0" lang="en-US" altLang="zh-CN" sz="1800" b="0" i="0" u="none" strike="noStrike" kern="0" cap="none" spc="0" normalizeH="0" baseline="0" noProof="0" dirty="0">
                <a:ln>
                  <a:noFill/>
                </a:ln>
                <a:solidFill>
                  <a:srgbClr val="C00000"/>
                </a:solidFill>
                <a:effectLst/>
                <a:uLnTx/>
                <a:uFillTx/>
              </a:rPr>
              <a:t>, </a:t>
            </a:r>
            <a:r>
              <a:rPr kumimoji="0" lang="en-US" altLang="zh-CN" sz="1800" b="0" i="0" u="none" strike="noStrike" kern="0" cap="none" spc="0" normalizeH="0" baseline="0" noProof="0" dirty="0" err="1">
                <a:ln>
                  <a:noFill/>
                </a:ln>
                <a:solidFill>
                  <a:srgbClr val="C00000"/>
                </a:solidFill>
                <a:effectLst/>
                <a:uLnTx/>
                <a:uFillTx/>
              </a:rPr>
              <a:t>J.~Ferretti</a:t>
            </a:r>
            <a:r>
              <a:rPr kumimoji="0" lang="en-US" altLang="zh-CN" sz="1800" b="0" i="0" u="none" strike="noStrike" kern="0" cap="none" spc="0" normalizeH="0" baseline="0" noProof="0" dirty="0">
                <a:ln>
                  <a:noFill/>
                </a:ln>
                <a:solidFill>
                  <a:srgbClr val="C00000"/>
                </a:solidFill>
                <a:effectLst/>
                <a:uLnTx/>
                <a:uFillTx/>
              </a:rPr>
              <a:t>, F.~K.~</a:t>
            </a:r>
            <a:r>
              <a:rPr kumimoji="0" lang="en-US" altLang="zh-CN" sz="1800" b="0" i="0" u="none" strike="noStrike" kern="0" cap="none" spc="0" normalizeH="0" baseline="0" noProof="0" dirty="0" err="1">
                <a:ln>
                  <a:noFill/>
                </a:ln>
                <a:solidFill>
                  <a:srgbClr val="C00000"/>
                </a:solidFill>
                <a:effectLst/>
                <a:uLnTx/>
                <a:uFillTx/>
              </a:rPr>
              <a:t>Guo</a:t>
            </a:r>
            <a:r>
              <a:rPr kumimoji="0" lang="en-US" altLang="zh-CN" sz="1800" b="0" i="0" u="none" strike="noStrike" kern="0" cap="none" spc="0" normalizeH="0" baseline="0" noProof="0" dirty="0">
                <a:ln>
                  <a:noFill/>
                </a:ln>
                <a:solidFill>
                  <a:srgbClr val="C00000"/>
                </a:solidFill>
                <a:effectLst/>
                <a:uLnTx/>
                <a:uFillTx/>
              </a:rPr>
              <a:t>, E.~</a:t>
            </a:r>
            <a:r>
              <a:rPr kumimoji="0" lang="en-US" altLang="zh-CN" sz="1800" b="0" i="0" u="none" strike="noStrike" kern="0" cap="none" spc="0" normalizeH="0" baseline="0" noProof="0" dirty="0" err="1">
                <a:ln>
                  <a:noFill/>
                </a:ln>
                <a:solidFill>
                  <a:srgbClr val="C00000"/>
                </a:solidFill>
                <a:effectLst/>
                <a:uLnTx/>
                <a:uFillTx/>
              </a:rPr>
              <a:t>Santopinto</a:t>
            </a:r>
            <a:r>
              <a:rPr kumimoji="0" lang="en-US" altLang="zh-CN" sz="1800" b="0" i="0" u="none" strike="noStrike" kern="0" cap="none" spc="0" normalizeH="0" baseline="0" noProof="0" dirty="0">
                <a:ln>
                  <a:noFill/>
                </a:ln>
                <a:solidFill>
                  <a:srgbClr val="C00000"/>
                </a:solidFill>
                <a:effectLst/>
                <a:uLnTx/>
                <a:uFillTx/>
              </a:rPr>
              <a:t> and </a:t>
            </a:r>
            <a:r>
              <a:rPr kumimoji="0" lang="en-US" altLang="zh-CN" sz="1800" b="0" i="0" u="none" strike="noStrike" kern="0" cap="none" spc="0" normalizeH="0" baseline="0" noProof="0" dirty="0" err="1">
                <a:ln>
                  <a:noFill/>
                </a:ln>
                <a:solidFill>
                  <a:srgbClr val="C00000"/>
                </a:solidFill>
                <a:effectLst/>
                <a:uLnTx/>
                <a:uFillTx/>
              </a:rPr>
              <a:t>B.~S.~Zou</a:t>
            </a:r>
            <a:r>
              <a:rPr kumimoji="0" lang="en-US" altLang="zh-CN" sz="1800" b="0" i="0" u="none" strike="noStrike" kern="0" cap="none" spc="0" normalizeH="0" baseline="0" noProof="0" dirty="0">
                <a:ln>
                  <a:noFill/>
                </a:ln>
                <a:solidFill>
                  <a:srgbClr val="C00000"/>
                </a:solidFill>
                <a:effectLst/>
                <a:uLnTx/>
                <a:uFillTx/>
              </a:rPr>
              <a:t>, </a:t>
            </a:r>
            <a:r>
              <a:rPr kumimoji="0" lang="fr-FR" altLang="zh-CN" sz="1800" b="0" i="0" u="none" strike="noStrike" kern="0" cap="none" spc="0" normalizeH="0" baseline="0" noProof="0" dirty="0">
                <a:ln>
                  <a:noFill/>
                </a:ln>
                <a:solidFill>
                  <a:srgbClr val="C00000"/>
                </a:solidFill>
                <a:effectLst/>
                <a:uLnTx/>
                <a:uFillTx/>
              </a:rPr>
              <a:t>Eur.\ Phys.\ J.\ C {\bf 78}, 647 (2018)</a:t>
            </a:r>
          </a:p>
          <a:p>
            <a:pPr marL="342900" marR="0" lvl="0" indent="-342900" defTabSz="914400" eaLnBrk="1" fontAlgn="auto" latinLnBrk="0" hangingPunct="1">
              <a:lnSpc>
                <a:spcPct val="100000"/>
              </a:lnSpc>
              <a:spcBef>
                <a:spcPts val="0"/>
              </a:spcBef>
              <a:spcAft>
                <a:spcPts val="600"/>
              </a:spcAft>
              <a:buClrTx/>
              <a:buSzTx/>
              <a:buFont typeface="+mj-lt"/>
              <a:buAutoNum type="arabicPeriod"/>
              <a:tabLst/>
              <a:defRPr/>
            </a:pPr>
            <a:r>
              <a:rPr kumimoji="0" lang="en-US" altLang="zh-CN" sz="1800" b="0" i="0" u="none" strike="noStrike" kern="0" cap="none" spc="0" normalizeH="0" baseline="0" noProof="0" dirty="0" err="1">
                <a:ln>
                  <a:noFill/>
                </a:ln>
                <a:solidFill>
                  <a:srgbClr val="C00000"/>
                </a:solidFill>
                <a:effectLst/>
                <a:uLnTx/>
                <a:uFillTx/>
              </a:rPr>
              <a:t>Y.~Bai</a:t>
            </a:r>
            <a:r>
              <a:rPr kumimoji="0" lang="en-US" altLang="zh-CN" sz="1800" b="0" i="0" u="none" strike="noStrike" kern="0" cap="none" spc="0" normalizeH="0" baseline="0" noProof="0" dirty="0">
                <a:ln>
                  <a:noFill/>
                </a:ln>
                <a:solidFill>
                  <a:srgbClr val="C00000"/>
                </a:solidFill>
                <a:effectLst/>
                <a:uLnTx/>
                <a:uFillTx/>
              </a:rPr>
              <a:t>, </a:t>
            </a:r>
            <a:r>
              <a:rPr kumimoji="0" lang="en-US" altLang="zh-CN" sz="1800" b="0" i="0" u="none" strike="noStrike" kern="0" cap="none" spc="0" normalizeH="0" baseline="0" noProof="0" dirty="0" err="1">
                <a:ln>
                  <a:noFill/>
                </a:ln>
                <a:solidFill>
                  <a:srgbClr val="C00000"/>
                </a:solidFill>
                <a:effectLst/>
                <a:uLnTx/>
                <a:uFillTx/>
              </a:rPr>
              <a:t>S.~Lu</a:t>
            </a:r>
            <a:r>
              <a:rPr kumimoji="0" lang="en-US" altLang="zh-CN" sz="1800" b="0" i="0" u="none" strike="noStrike" kern="0" cap="none" spc="0" normalizeH="0" baseline="0" noProof="0" dirty="0">
                <a:ln>
                  <a:noFill/>
                </a:ln>
                <a:solidFill>
                  <a:srgbClr val="C00000"/>
                </a:solidFill>
                <a:effectLst/>
                <a:uLnTx/>
                <a:uFillTx/>
              </a:rPr>
              <a:t> and </a:t>
            </a:r>
            <a:r>
              <a:rPr kumimoji="0" lang="en-US" altLang="zh-CN" sz="1800" b="0" i="0" u="none" strike="noStrike" kern="0" cap="none" spc="0" normalizeH="0" baseline="0" noProof="0" dirty="0" err="1">
                <a:ln>
                  <a:noFill/>
                </a:ln>
                <a:solidFill>
                  <a:srgbClr val="C00000"/>
                </a:solidFill>
                <a:effectLst/>
                <a:uLnTx/>
                <a:uFillTx/>
              </a:rPr>
              <a:t>J.~Osborne</a:t>
            </a:r>
            <a:r>
              <a:rPr kumimoji="0" lang="en-US" altLang="zh-CN" sz="1800" b="0" i="0" u="none" strike="noStrike" kern="0" cap="none" spc="0" normalizeH="0" baseline="0" noProof="0" dirty="0">
                <a:ln>
                  <a:noFill/>
                </a:ln>
                <a:solidFill>
                  <a:srgbClr val="C00000"/>
                </a:solidFill>
                <a:effectLst/>
                <a:uLnTx/>
                <a:uFillTx/>
              </a:rPr>
              <a:t>, </a:t>
            </a:r>
            <a:r>
              <a:rPr kumimoji="0" lang="en-US" altLang="zh-CN" sz="1800" b="0" i="0" u="none" strike="noStrike" kern="0" cap="none" spc="0" normalizeH="0" baseline="0" noProof="0" dirty="0" err="1">
                <a:ln>
                  <a:noFill/>
                </a:ln>
                <a:solidFill>
                  <a:srgbClr val="C00000"/>
                </a:solidFill>
                <a:effectLst/>
                <a:uLnTx/>
                <a:uFillTx/>
              </a:rPr>
              <a:t>Phys.Lett.B</a:t>
            </a:r>
            <a:r>
              <a:rPr kumimoji="0" lang="en-US" altLang="zh-CN" sz="1800" b="0" i="0" u="none" strike="noStrike" kern="0" cap="none" spc="0" normalizeH="0" baseline="0" noProof="0" dirty="0">
                <a:ln>
                  <a:noFill/>
                </a:ln>
                <a:solidFill>
                  <a:srgbClr val="C00000"/>
                </a:solidFill>
                <a:effectLst/>
                <a:uLnTx/>
                <a:uFillTx/>
              </a:rPr>
              <a:t> 798 (2019) 134930</a:t>
            </a:r>
          </a:p>
          <a:p>
            <a:pPr marL="0" marR="0" lvl="0" indent="0" defTabSz="914400" eaLnBrk="1" fontAlgn="auto" latinLnBrk="0" hangingPunct="1">
              <a:lnSpc>
                <a:spcPct val="100000"/>
              </a:lnSpc>
              <a:spcBef>
                <a:spcPts val="0"/>
              </a:spcBef>
              <a:spcAft>
                <a:spcPts val="600"/>
              </a:spcAft>
              <a:buClrTx/>
              <a:buSzTx/>
              <a:buFontTx/>
              <a:buNone/>
              <a:tabLst/>
              <a:defRPr/>
            </a:pPr>
            <a:endParaRPr kumimoji="0" lang="zh-CN" altLang="en-US" sz="1800" b="0" i="0" u="none"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31737035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96</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3" name="图片 2"/>
          <p:cNvPicPr>
            <a:picLocks noChangeAspect="1"/>
          </p:cNvPicPr>
          <p:nvPr/>
        </p:nvPicPr>
        <p:blipFill>
          <a:blip r:embed="rId2"/>
          <a:stretch>
            <a:fillRect/>
          </a:stretch>
        </p:blipFill>
        <p:spPr>
          <a:xfrm>
            <a:off x="672699" y="677071"/>
            <a:ext cx="8064901" cy="2905800"/>
          </a:xfrm>
          <a:prstGeom prst="rect">
            <a:avLst/>
          </a:prstGeom>
        </p:spPr>
      </p:pic>
      <p:pic>
        <p:nvPicPr>
          <p:cNvPr id="4" name="图片 3"/>
          <p:cNvPicPr>
            <a:picLocks noChangeAspect="1"/>
          </p:cNvPicPr>
          <p:nvPr/>
        </p:nvPicPr>
        <p:blipFill>
          <a:blip r:embed="rId3"/>
          <a:stretch>
            <a:fillRect/>
          </a:stretch>
        </p:blipFill>
        <p:spPr>
          <a:xfrm>
            <a:off x="838526" y="3739050"/>
            <a:ext cx="8047519" cy="3118950"/>
          </a:xfrm>
          <a:prstGeom prst="rect">
            <a:avLst/>
          </a:prstGeom>
        </p:spPr>
      </p:pic>
      <p:pic>
        <p:nvPicPr>
          <p:cNvPr id="5" name="图片 4"/>
          <p:cNvPicPr>
            <a:picLocks noChangeAspect="1"/>
          </p:cNvPicPr>
          <p:nvPr/>
        </p:nvPicPr>
        <p:blipFill>
          <a:blip r:embed="rId4"/>
          <a:stretch>
            <a:fillRect/>
          </a:stretch>
        </p:blipFill>
        <p:spPr>
          <a:xfrm>
            <a:off x="8829346" y="1020013"/>
            <a:ext cx="1703363" cy="1465950"/>
          </a:xfrm>
          <a:prstGeom prst="rect">
            <a:avLst/>
          </a:prstGeom>
        </p:spPr>
      </p:pic>
      <p:pic>
        <p:nvPicPr>
          <p:cNvPr id="6" name="图片 5"/>
          <p:cNvPicPr>
            <a:picLocks noChangeAspect="1"/>
          </p:cNvPicPr>
          <p:nvPr/>
        </p:nvPicPr>
        <p:blipFill>
          <a:blip r:embed="rId5"/>
          <a:stretch>
            <a:fillRect/>
          </a:stretch>
        </p:blipFill>
        <p:spPr>
          <a:xfrm>
            <a:off x="8907561" y="4310750"/>
            <a:ext cx="1546931" cy="1487700"/>
          </a:xfrm>
          <a:prstGeom prst="rect">
            <a:avLst/>
          </a:prstGeom>
        </p:spPr>
      </p:pic>
    </p:spTree>
    <p:extLst>
      <p:ext uri="{BB962C8B-B14F-4D97-AF65-F5344CB8AC3E}">
        <p14:creationId xmlns:p14="http://schemas.microsoft.com/office/powerpoint/2010/main" val="39726449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97</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3" name="图片 2"/>
          <p:cNvPicPr>
            <a:picLocks noChangeAspect="1"/>
          </p:cNvPicPr>
          <p:nvPr/>
        </p:nvPicPr>
        <p:blipFill>
          <a:blip r:embed="rId2"/>
          <a:stretch>
            <a:fillRect/>
          </a:stretch>
        </p:blipFill>
        <p:spPr>
          <a:xfrm>
            <a:off x="1055069" y="371365"/>
            <a:ext cx="6767529" cy="3125611"/>
          </a:xfrm>
          <a:prstGeom prst="rect">
            <a:avLst/>
          </a:prstGeom>
        </p:spPr>
      </p:pic>
      <p:pic>
        <p:nvPicPr>
          <p:cNvPr id="4" name="图片 3"/>
          <p:cNvPicPr>
            <a:picLocks noChangeAspect="1"/>
          </p:cNvPicPr>
          <p:nvPr/>
        </p:nvPicPr>
        <p:blipFill>
          <a:blip r:embed="rId3"/>
          <a:stretch>
            <a:fillRect/>
          </a:stretch>
        </p:blipFill>
        <p:spPr>
          <a:xfrm>
            <a:off x="1105870" y="3555999"/>
            <a:ext cx="6716729" cy="3091543"/>
          </a:xfrm>
          <a:prstGeom prst="rect">
            <a:avLst/>
          </a:prstGeom>
        </p:spPr>
      </p:pic>
      <p:pic>
        <p:nvPicPr>
          <p:cNvPr id="5" name="图片 4"/>
          <p:cNvPicPr>
            <a:picLocks noChangeAspect="1"/>
          </p:cNvPicPr>
          <p:nvPr/>
        </p:nvPicPr>
        <p:blipFill>
          <a:blip r:embed="rId4"/>
          <a:stretch>
            <a:fillRect/>
          </a:stretch>
        </p:blipFill>
        <p:spPr>
          <a:xfrm>
            <a:off x="10402532" y="371365"/>
            <a:ext cx="1546931" cy="1487700"/>
          </a:xfrm>
          <a:prstGeom prst="rect">
            <a:avLst/>
          </a:prstGeom>
        </p:spPr>
      </p:pic>
      <p:sp>
        <p:nvSpPr>
          <p:cNvPr id="6" name="文本框 5"/>
          <p:cNvSpPr txBox="1"/>
          <p:nvPr/>
        </p:nvSpPr>
        <p:spPr>
          <a:xfrm>
            <a:off x="7999057" y="5834743"/>
            <a:ext cx="4192943"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CC"/>
                </a:solidFill>
                <a:effectLst/>
                <a:uLnTx/>
                <a:uFillTx/>
              </a:rPr>
              <a:t>ATLAS </a:t>
            </a:r>
            <a:r>
              <a:rPr kumimoji="0" lang="en-US" altLang="zh-CN" sz="1600" b="0" i="0" u="none" strike="noStrike" kern="0" cap="none" spc="0" normalizeH="0" baseline="0" noProof="0" dirty="0" err="1">
                <a:ln>
                  <a:noFill/>
                </a:ln>
                <a:solidFill>
                  <a:srgbClr val="0000CC"/>
                </a:solidFill>
                <a:effectLst/>
                <a:uLnTx/>
                <a:uFillTx/>
              </a:rPr>
              <a:t>Colla</a:t>
            </a:r>
            <a:r>
              <a:rPr kumimoji="0" lang="en-US" altLang="zh-CN" sz="1600" b="0" i="0" u="none" strike="noStrike" kern="0" cap="none" spc="0" normalizeH="0" baseline="0" noProof="0" dirty="0">
                <a:ln>
                  <a:noFill/>
                </a:ln>
                <a:solidFill>
                  <a:srgbClr val="0000CC"/>
                </a:solidFill>
                <a:effectLst/>
                <a:uLnTx/>
                <a:uFillTx/>
              </a:rPr>
              <a:t>., arXiv:2304.08962v1 [</a:t>
            </a:r>
            <a:r>
              <a:rPr kumimoji="0" lang="en-US" altLang="zh-CN" sz="1600" b="0" i="0" u="none" strike="noStrike" kern="0" cap="none" spc="0" normalizeH="0" baseline="0" noProof="0" dirty="0" err="1">
                <a:ln>
                  <a:noFill/>
                </a:ln>
                <a:solidFill>
                  <a:srgbClr val="0000CC"/>
                </a:solidFill>
                <a:effectLst/>
                <a:uLnTx/>
                <a:uFillTx/>
              </a:rPr>
              <a:t>hep</a:t>
            </a:r>
            <a:r>
              <a:rPr kumimoji="0" lang="en-US" altLang="zh-CN" sz="1600" b="0" i="0" u="none" strike="noStrike" kern="0" cap="none" spc="0" normalizeH="0" baseline="0" noProof="0" dirty="0">
                <a:ln>
                  <a:noFill/>
                </a:ln>
                <a:solidFill>
                  <a:srgbClr val="0000CC"/>
                </a:solidFill>
                <a:effectLst/>
                <a:uLnTx/>
                <a:uFillTx/>
              </a:rPr>
              <a:t>-ex] </a:t>
            </a:r>
            <a:endParaRPr kumimoji="0" lang="zh-CN" altLang="en-US" sz="1600" b="0" i="0" u="none" strike="noStrike" kern="0" cap="none" spc="0" normalizeH="0" baseline="0" noProof="0" dirty="0">
              <a:ln>
                <a:noFill/>
              </a:ln>
              <a:solidFill>
                <a:srgbClr val="0000CC"/>
              </a:solidFill>
              <a:effectLst/>
              <a:uLnTx/>
              <a:uFillTx/>
            </a:endParaRPr>
          </a:p>
        </p:txBody>
      </p:sp>
      <mc:AlternateContent xmlns:mc="http://schemas.openxmlformats.org/markup-compatibility/2006" xmlns:a14="http://schemas.microsoft.com/office/drawing/2010/main">
        <mc:Choice Requires="a14">
          <p:sp>
            <p:nvSpPr>
              <p:cNvPr id="7" name="文本框 6"/>
              <p:cNvSpPr txBox="1"/>
              <p:nvPr/>
            </p:nvSpPr>
            <p:spPr>
              <a:xfrm>
                <a:off x="7715269" y="1197428"/>
                <a:ext cx="102233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FF0000"/>
                    </a:solidFill>
                    <a:effectLst/>
                    <a:uLnTx/>
                    <a:uFillTx/>
                  </a:rPr>
                  <a:t>di-</a:t>
                </a:r>
                <a14:m>
                  <m:oMath xmlns:m="http://schemas.openxmlformats.org/officeDocument/2006/math">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𝐽</m:t>
                    </m:r>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m:t>
                    </m:r>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𝜓</m:t>
                    </m:r>
                  </m:oMath>
                </a14:m>
                <a:endParaRPr kumimoji="0" lang="zh-CN" altLang="en-US" sz="2400" b="0" i="0" u="none" strike="noStrike" kern="0" cap="none" spc="0" normalizeH="0" baseline="0" noProof="0" dirty="0">
                  <a:ln>
                    <a:noFill/>
                  </a:ln>
                  <a:solidFill>
                    <a:srgbClr val="FF0000"/>
                  </a:solidFill>
                  <a:effectLst/>
                  <a:uLnTx/>
                  <a:uFillTx/>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7715269" y="1197428"/>
                <a:ext cx="1022331" cy="461665"/>
              </a:xfrm>
              <a:prstGeom prst="rect">
                <a:avLst/>
              </a:prstGeom>
              <a:blipFill>
                <a:blip r:embed="rId5"/>
                <a:stretch>
                  <a:fillRect l="-9581" t="-9211" r="-4790" b="-302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p:cNvSpPr txBox="1"/>
              <p:nvPr/>
            </p:nvSpPr>
            <p:spPr>
              <a:xfrm>
                <a:off x="7715269" y="4604275"/>
                <a:ext cx="1598707"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𝐽</m:t>
                    </m:r>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m:t>
                    </m:r>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𝜓</m:t>
                    </m:r>
                  </m:oMath>
                </a14:m>
                <a:r>
                  <a:rPr kumimoji="0" lang="en-US" altLang="zh-CN" sz="2400" b="0" i="0" u="none" strike="noStrike" kern="0" cap="none" spc="0" normalizeH="0" baseline="0" noProof="0" dirty="0">
                    <a:ln>
                      <a:noFill/>
                    </a:ln>
                    <a:solidFill>
                      <a:srgbClr val="FF0000"/>
                    </a:solidFill>
                    <a:effectLst/>
                    <a:uLnTx/>
                    <a:uFillTx/>
                  </a:rPr>
                  <a:t>-</a:t>
                </a:r>
                <a14:m>
                  <m:oMath xmlns:m="http://schemas.openxmlformats.org/officeDocument/2006/math">
                    <m:r>
                      <a:rPr kumimoji="0" lang="en-US" altLang="zh-CN" sz="2400" b="0" i="1" u="none" strike="noStrike" kern="0" cap="none" spc="0" normalizeH="0" baseline="0" noProof="0" dirty="0" smtClean="0">
                        <a:ln>
                          <a:noFill/>
                        </a:ln>
                        <a:solidFill>
                          <a:srgbClr val="FF0000"/>
                        </a:solidFill>
                        <a:effectLst/>
                        <a:uLnTx/>
                        <a:uFillTx/>
                        <a:latin typeface="Cambria Math" panose="02040503050406030204" pitchFamily="18" charset="0"/>
                      </a:rPr>
                      <m:t>𝜓</m:t>
                    </m:r>
                    <m:r>
                      <a:rPr kumimoji="0" lang="en-US" altLang="zh-CN" sz="2400" b="0" i="1" u="none" strike="noStrike" kern="0" cap="none" spc="0" normalizeH="0" baseline="0" noProof="0" dirty="0" smtClean="0">
                        <a:ln>
                          <a:noFill/>
                        </a:ln>
                        <a:solidFill>
                          <a:srgbClr val="FF0000"/>
                        </a:solidFill>
                        <a:effectLst/>
                        <a:uLnTx/>
                        <a:uFillTx/>
                        <a:latin typeface="Cambria Math" panose="02040503050406030204" pitchFamily="18" charset="0"/>
                      </a:rPr>
                      <m:t>(2</m:t>
                    </m:r>
                    <m:r>
                      <a:rPr kumimoji="0" lang="en-US" altLang="zh-CN" sz="2400" b="0" i="1" u="none" strike="noStrike" kern="0" cap="none" spc="0" normalizeH="0" baseline="0" noProof="0" dirty="0" smtClean="0">
                        <a:ln>
                          <a:noFill/>
                        </a:ln>
                        <a:solidFill>
                          <a:srgbClr val="FF0000"/>
                        </a:solidFill>
                        <a:effectLst/>
                        <a:uLnTx/>
                        <a:uFillTx/>
                        <a:latin typeface="Cambria Math" panose="02040503050406030204" pitchFamily="18" charset="0"/>
                      </a:rPr>
                      <m:t>𝑆</m:t>
                    </m:r>
                    <m:r>
                      <a:rPr kumimoji="0" lang="en-US" altLang="zh-CN" sz="2400" b="0" i="1" u="none" strike="noStrike" kern="0" cap="none" spc="0" normalizeH="0" baseline="0" noProof="0" dirty="0" smtClean="0">
                        <a:ln>
                          <a:noFill/>
                        </a:ln>
                        <a:solidFill>
                          <a:srgbClr val="FF0000"/>
                        </a:solidFill>
                        <a:effectLst/>
                        <a:uLnTx/>
                        <a:uFillTx/>
                        <a:latin typeface="Cambria Math" panose="02040503050406030204" pitchFamily="18" charset="0"/>
                      </a:rPr>
                      <m:t>)</m:t>
                    </m:r>
                  </m:oMath>
                </a14:m>
                <a:endParaRPr kumimoji="0" lang="zh-CN" altLang="en-US" sz="2400" b="0" i="0" u="none" strike="noStrike" kern="0" cap="none" spc="0" normalizeH="0" baseline="0" noProof="0" dirty="0">
                  <a:ln>
                    <a:noFill/>
                  </a:ln>
                  <a:solidFill>
                    <a:srgbClr val="FF0000"/>
                  </a:solidFill>
                  <a:effectLst/>
                  <a:uLnTx/>
                  <a:uFillTx/>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7715269" y="4604275"/>
                <a:ext cx="1598707" cy="461665"/>
              </a:xfrm>
              <a:prstGeom prst="rect">
                <a:avLst/>
              </a:prstGeom>
              <a:blipFill>
                <a:blip r:embed="rId6"/>
                <a:stretch>
                  <a:fillRect l="-2672" t="-9211" r="-2290" b="-3026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224730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98</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3" name="图片 2"/>
          <p:cNvPicPr>
            <a:picLocks noChangeAspect="1"/>
          </p:cNvPicPr>
          <p:nvPr/>
        </p:nvPicPr>
        <p:blipFill>
          <a:blip r:embed="rId2"/>
          <a:stretch>
            <a:fillRect/>
          </a:stretch>
        </p:blipFill>
        <p:spPr>
          <a:xfrm>
            <a:off x="447210" y="2030753"/>
            <a:ext cx="5457713" cy="3945450"/>
          </a:xfrm>
          <a:prstGeom prst="rect">
            <a:avLst/>
          </a:prstGeom>
        </p:spPr>
      </p:pic>
      <p:pic>
        <p:nvPicPr>
          <p:cNvPr id="4" name="图片 3"/>
          <p:cNvPicPr>
            <a:picLocks noChangeAspect="1"/>
          </p:cNvPicPr>
          <p:nvPr/>
        </p:nvPicPr>
        <p:blipFill>
          <a:blip r:embed="rId3"/>
          <a:stretch>
            <a:fillRect/>
          </a:stretch>
        </p:blipFill>
        <p:spPr>
          <a:xfrm>
            <a:off x="672016" y="231251"/>
            <a:ext cx="5232907" cy="1799502"/>
          </a:xfrm>
          <a:prstGeom prst="rect">
            <a:avLst/>
          </a:prstGeom>
        </p:spPr>
      </p:pic>
      <mc:AlternateContent xmlns:mc="http://schemas.openxmlformats.org/markup-compatibility/2006" xmlns:a14="http://schemas.microsoft.com/office/drawing/2010/main">
        <mc:Choice Requires="a14">
          <p:sp>
            <p:nvSpPr>
              <p:cNvPr id="5" name="文本框 4"/>
              <p:cNvSpPr txBox="1"/>
              <p:nvPr/>
            </p:nvSpPr>
            <p:spPr>
              <a:xfrm>
                <a:off x="447210" y="6182107"/>
                <a:ext cx="5487656" cy="407099"/>
              </a:xfrm>
              <a:prstGeom prst="rect">
                <a:avLst/>
              </a:prstGeom>
              <a:noFill/>
              <a:ln>
                <a:solidFill>
                  <a:srgbClr val="FF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ctrlPr>
                      </m:sSupPr>
                      <m:e>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𝑱</m:t>
                        </m:r>
                      </m:e>
                      <m:sup>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𝑷𝑪</m:t>
                        </m:r>
                      </m:sup>
                    </m:sSup>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m:t>
                    </m:r>
                    <m:sSup>
                      <m:sSupPr>
                        <m:ctrlP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ctrlPr>
                      </m:sSupPr>
                      <m:e>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𝟐</m:t>
                        </m:r>
                      </m:e>
                      <m:sup>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m:t>
                        </m:r>
                      </m:sup>
                    </m:sSup>
                  </m:oMath>
                </a14:m>
                <a:r>
                  <a:rPr kumimoji="0" lang="zh-CN" altLang="en-US" sz="2000" b="0" i="0" u="none" strike="noStrike" kern="0" cap="none" spc="0" normalizeH="0" baseline="0" noProof="0" dirty="0">
                    <a:ln>
                      <a:noFill/>
                    </a:ln>
                    <a:solidFill>
                      <a:srgbClr val="FF0000"/>
                    </a:solidFill>
                    <a:effectLst/>
                    <a:uLnTx/>
                    <a:uFillTx/>
                  </a:rPr>
                  <a:t> </a:t>
                </a:r>
                <a:r>
                  <a:rPr kumimoji="0" lang="en-US" altLang="zh-CN" sz="2000" b="0" i="0" u="none" strike="noStrike" kern="0" cap="none" spc="0" normalizeH="0" baseline="0" noProof="0" dirty="0">
                    <a:ln>
                      <a:noFill/>
                    </a:ln>
                    <a:solidFill>
                      <a:srgbClr val="FF0000"/>
                    </a:solidFill>
                    <a:effectLst/>
                    <a:uLnTx/>
                    <a:uFillTx/>
                  </a:rPr>
                  <a:t>are favored for all these three states</a:t>
                </a:r>
                <a:endParaRPr kumimoji="0" lang="zh-CN" altLang="en-US" sz="2000" b="0" i="0" u="none" strike="noStrike" kern="0" cap="none" spc="0" normalizeH="0" baseline="0" noProof="0" dirty="0">
                  <a:ln>
                    <a:noFill/>
                  </a:ln>
                  <a:solidFill>
                    <a:srgbClr val="FF0000"/>
                  </a:solidFill>
                  <a:effectLst/>
                  <a:uLnTx/>
                  <a:uFillTx/>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447210" y="6182107"/>
                <a:ext cx="5487656" cy="407099"/>
              </a:xfrm>
              <a:prstGeom prst="rect">
                <a:avLst/>
              </a:prstGeom>
              <a:blipFill>
                <a:blip r:embed="rId4"/>
                <a:stretch>
                  <a:fillRect l="-221" t="-2899" b="-24638"/>
                </a:stretch>
              </a:blipFill>
              <a:ln>
                <a:solidFill>
                  <a:srgbClr val="FF0000"/>
                </a:solidFill>
              </a:ln>
            </p:spPr>
            <p:txBody>
              <a:bodyPr/>
              <a:lstStyle/>
              <a:p>
                <a:r>
                  <a:rPr lang="zh-CN" altLang="en-US">
                    <a:noFill/>
                  </a:rPr>
                  <a:t> </a:t>
                </a:r>
              </a:p>
            </p:txBody>
          </p:sp>
        </mc:Fallback>
      </mc:AlternateContent>
      <p:pic>
        <p:nvPicPr>
          <p:cNvPr id="7" name="图片 6"/>
          <p:cNvPicPr>
            <a:picLocks noChangeAspect="1"/>
          </p:cNvPicPr>
          <p:nvPr/>
        </p:nvPicPr>
        <p:blipFill>
          <a:blip r:embed="rId5"/>
          <a:stretch>
            <a:fillRect/>
          </a:stretch>
        </p:blipFill>
        <p:spPr>
          <a:xfrm>
            <a:off x="6535172" y="2111761"/>
            <a:ext cx="5083086" cy="3933598"/>
          </a:xfrm>
          <a:prstGeom prst="rect">
            <a:avLst/>
          </a:prstGeom>
        </p:spPr>
      </p:pic>
      <p:pic>
        <p:nvPicPr>
          <p:cNvPr id="8" name="图片 7"/>
          <p:cNvPicPr>
            <a:picLocks noChangeAspect="1"/>
          </p:cNvPicPr>
          <p:nvPr/>
        </p:nvPicPr>
        <p:blipFill>
          <a:blip r:embed="rId6"/>
          <a:stretch>
            <a:fillRect/>
          </a:stretch>
        </p:blipFill>
        <p:spPr>
          <a:xfrm>
            <a:off x="6448100" y="231251"/>
            <a:ext cx="5257230" cy="1799502"/>
          </a:xfrm>
          <a:prstGeom prst="rect">
            <a:avLst/>
          </a:prstGeom>
        </p:spPr>
      </p:pic>
      <p:pic>
        <p:nvPicPr>
          <p:cNvPr id="9" name="图片 8"/>
          <p:cNvPicPr>
            <a:picLocks noChangeAspect="1"/>
          </p:cNvPicPr>
          <p:nvPr/>
        </p:nvPicPr>
        <p:blipFill>
          <a:blip r:embed="rId7"/>
          <a:stretch>
            <a:fillRect/>
          </a:stretch>
        </p:blipFill>
        <p:spPr>
          <a:xfrm>
            <a:off x="6029837" y="231251"/>
            <a:ext cx="1703363" cy="1465950"/>
          </a:xfrm>
          <a:prstGeom prst="rect">
            <a:avLst/>
          </a:prstGeom>
        </p:spPr>
      </p:pic>
    </p:spTree>
    <p:extLst>
      <p:ext uri="{BB962C8B-B14F-4D97-AF65-F5344CB8AC3E}">
        <p14:creationId xmlns:p14="http://schemas.microsoft.com/office/powerpoint/2010/main" val="18282133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99</a:t>
            </a:fld>
            <a:endParaRPr kumimoji="0" lang="en-GB" altLang="zh-CN" sz="1800" b="0" i="0" u="none" strike="noStrike" kern="0" cap="none" spc="0" normalizeH="0" baseline="0" noProof="0" dirty="0">
              <a:ln>
                <a:noFill/>
              </a:ln>
              <a:solidFill>
                <a:sysClr val="windowText" lastClr="000000"/>
              </a:solidFill>
              <a:effectLst/>
              <a:uLnTx/>
              <a:uFillTx/>
            </a:endParaRPr>
          </a:p>
        </p:txBody>
      </p:sp>
      <p:pic>
        <p:nvPicPr>
          <p:cNvPr id="3" name="图片 2"/>
          <p:cNvPicPr>
            <a:picLocks noChangeAspect="1"/>
          </p:cNvPicPr>
          <p:nvPr/>
        </p:nvPicPr>
        <p:blipFill>
          <a:blip r:embed="rId2"/>
          <a:stretch>
            <a:fillRect/>
          </a:stretch>
        </p:blipFill>
        <p:spPr>
          <a:xfrm>
            <a:off x="5687724" y="678661"/>
            <a:ext cx="5894676" cy="4600269"/>
          </a:xfrm>
          <a:prstGeom prst="rect">
            <a:avLst/>
          </a:prstGeom>
        </p:spPr>
      </p:pic>
      <p:pic>
        <p:nvPicPr>
          <p:cNvPr id="4" name="图片 3"/>
          <p:cNvPicPr>
            <a:picLocks noChangeAspect="1"/>
          </p:cNvPicPr>
          <p:nvPr/>
        </p:nvPicPr>
        <p:blipFill>
          <a:blip r:embed="rId3"/>
          <a:stretch>
            <a:fillRect/>
          </a:stretch>
        </p:blipFill>
        <p:spPr>
          <a:xfrm>
            <a:off x="377546" y="1709876"/>
            <a:ext cx="5241019" cy="3838911"/>
          </a:xfrm>
          <a:prstGeom prst="rect">
            <a:avLst/>
          </a:prstGeom>
        </p:spPr>
      </p:pic>
      <p:pic>
        <p:nvPicPr>
          <p:cNvPr id="8" name="图片 7"/>
          <p:cNvPicPr>
            <a:picLocks noChangeAspect="1"/>
          </p:cNvPicPr>
          <p:nvPr/>
        </p:nvPicPr>
        <p:blipFill>
          <a:blip r:embed="rId4"/>
          <a:stretch>
            <a:fillRect/>
          </a:stretch>
        </p:blipFill>
        <p:spPr>
          <a:xfrm>
            <a:off x="653534" y="243926"/>
            <a:ext cx="1703363" cy="1465950"/>
          </a:xfrm>
          <a:prstGeom prst="rect">
            <a:avLst/>
          </a:prstGeom>
        </p:spPr>
      </p:pic>
    </p:spTree>
    <p:extLst>
      <p:ext uri="{BB962C8B-B14F-4D97-AF65-F5344CB8AC3E}">
        <p14:creationId xmlns:p14="http://schemas.microsoft.com/office/powerpoint/2010/main" val="116486376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zh-CN"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zh-CN"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zh-CN"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zh-CN"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zh-CN"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zh-CN"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zh-CN"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zh-CN"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73144</TotalTime>
  <Words>6007</Words>
  <Application>Microsoft Office PowerPoint</Application>
  <PresentationFormat>宽屏</PresentationFormat>
  <Paragraphs>1080</Paragraphs>
  <Slides>114</Slides>
  <Notes>7</Notes>
  <HiddenSlides>0</HiddenSlides>
  <MMClips>0</MMClips>
  <ScaleCrop>false</ScaleCrop>
  <HeadingPairs>
    <vt:vector size="6" baseType="variant">
      <vt:variant>
        <vt:lpstr>已用的字体</vt:lpstr>
      </vt:variant>
      <vt:variant>
        <vt:i4>13</vt:i4>
      </vt:variant>
      <vt:variant>
        <vt:lpstr>主题</vt:lpstr>
      </vt:variant>
      <vt:variant>
        <vt:i4>8</vt:i4>
      </vt:variant>
      <vt:variant>
        <vt:lpstr>幻灯片标题</vt:lpstr>
      </vt:variant>
      <vt:variant>
        <vt:i4>114</vt:i4>
      </vt:variant>
    </vt:vector>
  </HeadingPairs>
  <TitlesOfParts>
    <vt:vector size="135" baseType="lpstr">
      <vt:lpstr>黑体</vt:lpstr>
      <vt:lpstr>黑体</vt:lpstr>
      <vt:lpstr>华文琥珀</vt:lpstr>
      <vt:lpstr>楷体</vt:lpstr>
      <vt:lpstr>宋体</vt:lpstr>
      <vt:lpstr>宋体</vt:lpstr>
      <vt:lpstr>Arial</vt:lpstr>
      <vt:lpstr>Calibri</vt:lpstr>
      <vt:lpstr>Cambria Math</vt:lpstr>
      <vt:lpstr>Comic Sans MS</vt:lpstr>
      <vt:lpstr>Symbol</vt:lpstr>
      <vt:lpstr>Times New Roman</vt:lpstr>
      <vt:lpstr>Wingdings</vt:lpstr>
      <vt:lpstr>Default Design</vt:lpstr>
      <vt:lpstr>默认设计模板</vt:lpstr>
      <vt:lpstr>4_Default Design</vt:lpstr>
      <vt:lpstr>3_Default Design</vt:lpstr>
      <vt:lpstr>1_Default Design</vt:lpstr>
      <vt:lpstr>6_Default Design</vt:lpstr>
      <vt:lpstr>2_Default Design</vt:lpstr>
      <vt:lpstr>5_Default Design</vt:lpstr>
      <vt:lpstr>PowerPoint 演示文稿</vt:lpstr>
      <vt:lpstr>Outline</vt:lpstr>
      <vt:lpstr>PowerPoint 演示文稿</vt:lpstr>
      <vt:lpstr>1. A brief review of hadron physics </vt:lpstr>
      <vt:lpstr>粒子物理标准模型建立之前，人类对亚原子结构的认知</vt:lpstr>
      <vt:lpstr>粒子物理标准模型建立之前，人类对亚原子结构的认知</vt:lpstr>
      <vt:lpstr>粒子物理标准模型建立之前，人类对亚原子结构的认知</vt:lpstr>
      <vt:lpstr>粒子物理标准模型建立之前，人类对亚原子结构的认知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4. Quark model with heavy flavors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zq</dc:creator>
  <cp:lastModifiedBy>zhao qiang</cp:lastModifiedBy>
  <cp:revision>203</cp:revision>
  <dcterms:created xsi:type="dcterms:W3CDTF">2016-02-25T09:02:55Z</dcterms:created>
  <dcterms:modified xsi:type="dcterms:W3CDTF">2025-08-18T14:44:31Z</dcterms:modified>
</cp:coreProperties>
</file>