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65"/>
  </p:notesMasterIdLst>
  <p:handoutMasterIdLst>
    <p:handoutMasterId r:id="rId66"/>
  </p:handoutMasterIdLst>
  <p:sldIdLst>
    <p:sldId id="1260" r:id="rId3"/>
    <p:sldId id="2719" r:id="rId4"/>
    <p:sldId id="2841" r:id="rId5"/>
    <p:sldId id="2543" r:id="rId6"/>
    <p:sldId id="2542" r:id="rId7"/>
    <p:sldId id="2544" r:id="rId8"/>
    <p:sldId id="5006" r:id="rId9"/>
    <p:sldId id="2848" r:id="rId10"/>
    <p:sldId id="2530" r:id="rId11"/>
    <p:sldId id="2551" r:id="rId12"/>
    <p:sldId id="2552" r:id="rId13"/>
    <p:sldId id="5007" r:id="rId14"/>
    <p:sldId id="2751" r:id="rId15"/>
    <p:sldId id="2752" r:id="rId16"/>
    <p:sldId id="2849" r:id="rId17"/>
    <p:sldId id="2503" r:id="rId18"/>
    <p:sldId id="5008" r:id="rId19"/>
    <p:sldId id="2850" r:id="rId20"/>
    <p:sldId id="5012" r:id="rId21"/>
    <p:sldId id="5046" r:id="rId22"/>
    <p:sldId id="5035" r:id="rId23"/>
    <p:sldId id="2445" r:id="rId24"/>
    <p:sldId id="2457" r:id="rId25"/>
    <p:sldId id="2578" r:id="rId26"/>
    <p:sldId id="2534" r:id="rId27"/>
    <p:sldId id="2575" r:id="rId28"/>
    <p:sldId id="2576" r:id="rId29"/>
    <p:sldId id="2876" r:id="rId30"/>
    <p:sldId id="2529" r:id="rId31"/>
    <p:sldId id="2527" r:id="rId32"/>
    <p:sldId id="2538" r:id="rId33"/>
    <p:sldId id="2877" r:id="rId34"/>
    <p:sldId id="2531" r:id="rId35"/>
    <p:sldId id="2430" r:id="rId36"/>
    <p:sldId id="2851" r:id="rId37"/>
    <p:sldId id="2532" r:id="rId38"/>
    <p:sldId id="2533" r:id="rId39"/>
    <p:sldId id="2442" r:id="rId40"/>
    <p:sldId id="2519" r:id="rId41"/>
    <p:sldId id="2518" r:id="rId42"/>
    <p:sldId id="2548" r:id="rId43"/>
    <p:sldId id="2594" r:id="rId44"/>
    <p:sldId id="2601" r:id="rId45"/>
    <p:sldId id="2878" r:id="rId46"/>
    <p:sldId id="2540" r:id="rId47"/>
    <p:sldId id="2541" r:id="rId48"/>
    <p:sldId id="2535" r:id="rId49"/>
    <p:sldId id="2435" r:id="rId50"/>
    <p:sldId id="2536" r:id="rId51"/>
    <p:sldId id="2432" r:id="rId52"/>
    <p:sldId id="2539" r:id="rId53"/>
    <p:sldId id="2545" r:id="rId54"/>
    <p:sldId id="2546" r:id="rId55"/>
    <p:sldId id="2879" r:id="rId56"/>
    <p:sldId id="2564" r:id="rId57"/>
    <p:sldId id="2565" r:id="rId58"/>
    <p:sldId id="2566" r:id="rId59"/>
    <p:sldId id="2567" r:id="rId60"/>
    <p:sldId id="2569" r:id="rId61"/>
    <p:sldId id="2880" r:id="rId62"/>
    <p:sldId id="5011" r:id="rId63"/>
    <p:sldId id="2468" r:id="rId64"/>
  </p:sldIdLst>
  <p:sldSz cx="12192000" cy="6858000"/>
  <p:notesSz cx="6797675" cy="9928225"/>
  <p:custDataLst>
    <p:tags r:id="rId6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719"/>
            <p14:sldId id="2841"/>
            <p14:sldId id="2543"/>
            <p14:sldId id="2542"/>
            <p14:sldId id="2544"/>
            <p14:sldId id="5006"/>
            <p14:sldId id="2848"/>
            <p14:sldId id="2530"/>
            <p14:sldId id="2551"/>
            <p14:sldId id="2552"/>
            <p14:sldId id="5007"/>
            <p14:sldId id="2751"/>
            <p14:sldId id="2752"/>
            <p14:sldId id="2849"/>
            <p14:sldId id="2503"/>
            <p14:sldId id="5008"/>
            <p14:sldId id="2850"/>
            <p14:sldId id="5012"/>
            <p14:sldId id="5046"/>
            <p14:sldId id="5035"/>
            <p14:sldId id="2445"/>
            <p14:sldId id="2457"/>
            <p14:sldId id="2578"/>
            <p14:sldId id="2534"/>
            <p14:sldId id="2575"/>
            <p14:sldId id="2576"/>
            <p14:sldId id="2876"/>
            <p14:sldId id="2529"/>
            <p14:sldId id="2527"/>
            <p14:sldId id="2538"/>
            <p14:sldId id="2877"/>
            <p14:sldId id="2531"/>
            <p14:sldId id="2430"/>
            <p14:sldId id="2851"/>
            <p14:sldId id="2532"/>
            <p14:sldId id="2533"/>
            <p14:sldId id="2442"/>
            <p14:sldId id="2519"/>
            <p14:sldId id="2518"/>
            <p14:sldId id="2548"/>
            <p14:sldId id="2594"/>
            <p14:sldId id="2601"/>
            <p14:sldId id="2878"/>
            <p14:sldId id="2540"/>
            <p14:sldId id="2541"/>
            <p14:sldId id="2535"/>
            <p14:sldId id="2435"/>
            <p14:sldId id="2536"/>
            <p14:sldId id="2432"/>
            <p14:sldId id="2539"/>
            <p14:sldId id="2545"/>
            <p14:sldId id="2546"/>
            <p14:sldId id="2879"/>
            <p14:sldId id="2564"/>
            <p14:sldId id="2565"/>
            <p14:sldId id="2566"/>
            <p14:sldId id="2567"/>
            <p14:sldId id="2569"/>
            <p14:sldId id="2880"/>
            <p14:sldId id="5011"/>
            <p14:sldId id="2468"/>
          </p14:sldIdLst>
        </p14:section>
        <p14:section name="无标题节" id="{1EF0D668-6969-46E2-8FDE-F967F503A33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73E7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90" autoAdjust="0"/>
    <p:restoredTop sz="96065" autoAdjust="0"/>
  </p:normalViewPr>
  <p:slideViewPr>
    <p:cSldViewPr snapToGrid="0">
      <p:cViewPr varScale="1">
        <p:scale>
          <a:sx n="71" d="100"/>
          <a:sy n="71" d="100"/>
        </p:scale>
        <p:origin x="72" y="5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#2" loCatId="process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D21E3AE-4FA6-4C6D-8BC5-AACB4D9D6095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C3251451-25D7-47DA-AAE9-F22B4C2FF24A}">
      <dgm:prSet phldrT="[文本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F432DA90-039B-4647-B7FB-27105312738E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#2"/>
    <dgm:cxn modelId="{0810F589-9AEF-4D5E-A27A-C6E118850107}" type="presOf" srcId="{DD21E3AE-4FA6-4C6D-8BC5-AACB4D9D6095}" destId="{6F039A85-68E3-4562-9D44-51D40D411B28}" srcOrd="0" destOrd="0" presId="urn:microsoft.com/office/officeart/2009/3/layout/StepUpProcess#2"/>
    <dgm:cxn modelId="{9E735CB4-67E0-4916-BC72-54062E91893F}" type="presOf" srcId="{F432DA90-039B-4647-B7FB-27105312738E}" destId="{4132DC14-D62E-4735-BA2E-A88C95FF902A}" srcOrd="0" destOrd="0" presId="urn:microsoft.com/office/officeart/2009/3/layout/StepUpProcess#2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414EA9C1-CDCB-4F99-AC59-BBC5315CCCF2}" type="presOf" srcId="{04A7A1D6-3A86-454A-A885-7467AE38C408}" destId="{1E2A7D4A-BBF9-44FB-B5E3-136FA086F385}" srcOrd="0" destOrd="0" presId="urn:microsoft.com/office/officeart/2009/3/layout/StepUpProcess#2"/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A2C46FE3-8CE1-4A43-869A-8F2C1BEBFB1C}" type="presParOf" srcId="{1E2A7D4A-BBF9-44FB-B5E3-136FA086F385}" destId="{5237CC22-1EA6-4AE4-9BBD-288A5E2B43C7}" srcOrd="0" destOrd="0" presId="urn:microsoft.com/office/officeart/2009/3/layout/StepUpProcess#2"/>
    <dgm:cxn modelId="{9DB70BC3-6A34-4DCC-9867-20A60D556358}" type="presParOf" srcId="{5237CC22-1EA6-4AE4-9BBD-288A5E2B43C7}" destId="{3AA49FFF-D550-42A9-A042-FC2609E11FE0}" srcOrd="0" destOrd="0" presId="urn:microsoft.com/office/officeart/2009/3/layout/StepUpProcess#2"/>
    <dgm:cxn modelId="{CB32AFA8-EFEA-4258-A271-5E9A8A7E954F}" type="presParOf" srcId="{5237CC22-1EA6-4AE4-9BBD-288A5E2B43C7}" destId="{6F039A85-68E3-4562-9D44-51D40D411B28}" srcOrd="1" destOrd="0" presId="urn:microsoft.com/office/officeart/2009/3/layout/StepUpProcess#2"/>
    <dgm:cxn modelId="{4C6F06ED-C597-4EDA-8F94-119C8D4BF935}" type="presParOf" srcId="{5237CC22-1EA6-4AE4-9BBD-288A5E2B43C7}" destId="{026848C6-42DF-480D-85B7-76924AFB759E}" srcOrd="2" destOrd="0" presId="urn:microsoft.com/office/officeart/2009/3/layout/StepUpProcess#2"/>
    <dgm:cxn modelId="{B9582010-4465-44B7-8020-1DE93417C43F}" type="presParOf" srcId="{1E2A7D4A-BBF9-44FB-B5E3-136FA086F385}" destId="{4FF5C0A8-D15D-49E1-836A-E3D565E21E8A}" srcOrd="1" destOrd="0" presId="urn:microsoft.com/office/officeart/2009/3/layout/StepUpProcess#2"/>
    <dgm:cxn modelId="{C1CFAE5F-57EA-4E10-B061-601285015478}" type="presParOf" srcId="{4FF5C0A8-D15D-49E1-836A-E3D565E21E8A}" destId="{D84338E1-5A72-4082-9E51-55BB0F4A446C}" srcOrd="0" destOrd="0" presId="urn:microsoft.com/office/officeart/2009/3/layout/StepUpProcess#2"/>
    <dgm:cxn modelId="{EC9B3F44-1100-4748-AEE0-71F7D244C372}" type="presParOf" srcId="{1E2A7D4A-BBF9-44FB-B5E3-136FA086F385}" destId="{5849B939-8C0A-4DC8-A087-C60FAFCA453C}" srcOrd="2" destOrd="0" presId="urn:microsoft.com/office/officeart/2009/3/layout/StepUpProcess#2"/>
    <dgm:cxn modelId="{91A02435-073B-459A-9A18-90288108DF22}" type="presParOf" srcId="{5849B939-8C0A-4DC8-A087-C60FAFCA453C}" destId="{F39DF936-6545-4F60-8477-22698853C5C3}" srcOrd="0" destOrd="0" presId="urn:microsoft.com/office/officeart/2009/3/layout/StepUpProcess#2"/>
    <dgm:cxn modelId="{96FE8216-07DF-463A-8FEB-F0460755B103}" type="presParOf" srcId="{5849B939-8C0A-4DC8-A087-C60FAFCA453C}" destId="{3C814126-AC9C-40DE-85B9-1C5BA0A826DF}" srcOrd="1" destOrd="0" presId="urn:microsoft.com/office/officeart/2009/3/layout/StepUpProcess#2"/>
    <dgm:cxn modelId="{85F510E7-D969-4367-9B36-E6C401BCD20D}" type="presParOf" srcId="{5849B939-8C0A-4DC8-A087-C60FAFCA453C}" destId="{4F7CFE50-A70E-4E57-A859-1584B1F2F3A9}" srcOrd="2" destOrd="0" presId="urn:microsoft.com/office/officeart/2009/3/layout/StepUpProcess#2"/>
    <dgm:cxn modelId="{A4F169E6-56B6-4A69-B6F6-70CBFA56A2E4}" type="presParOf" srcId="{1E2A7D4A-BBF9-44FB-B5E3-136FA086F385}" destId="{CD4D48B4-EA81-4AB7-954C-15246E70DAAE}" srcOrd="3" destOrd="0" presId="urn:microsoft.com/office/officeart/2009/3/layout/StepUpProcess#2"/>
    <dgm:cxn modelId="{1292780C-C86A-4246-949E-ADA259E0F27E}" type="presParOf" srcId="{CD4D48B4-EA81-4AB7-954C-15246E70DAAE}" destId="{27EE91D0-9717-423D-895A-A6646C7988BC}" srcOrd="0" destOrd="0" presId="urn:microsoft.com/office/officeart/2009/3/layout/StepUpProcess#2"/>
    <dgm:cxn modelId="{93545416-6381-470A-8238-FCD5B6779EA6}" type="presParOf" srcId="{1E2A7D4A-BBF9-44FB-B5E3-136FA086F385}" destId="{7EA5307E-B4E9-4E7C-A8A2-508A6C317621}" srcOrd="4" destOrd="0" presId="urn:microsoft.com/office/officeart/2009/3/layout/StepUpProcess#2"/>
    <dgm:cxn modelId="{8A3F0400-BEC1-45B5-97E3-C8BE64CB2AA2}" type="presParOf" srcId="{7EA5307E-B4E9-4E7C-A8A2-508A6C317621}" destId="{D9DD6032-63D6-4C84-B3A1-402D4D97CFB2}" srcOrd="0" destOrd="0" presId="urn:microsoft.com/office/officeart/2009/3/layout/StepUpProcess#2"/>
    <dgm:cxn modelId="{0E94C1A1-756B-459B-AC19-8E804E6230B7}" type="presParOf" srcId="{7EA5307E-B4E9-4E7C-A8A2-508A6C317621}" destId="{4132DC14-D62E-4735-BA2E-A88C95FF902A}" srcOrd="1" destOrd="0" presId="urn:microsoft.com/office/officeart/2009/3/layout/StepUpProcess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7EAC7F-6F66-D643-9EE7-7181FFE795C6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447CB05-045F-5B4F-B3A4-0B31DFC0397F}">
      <dgm:prSet phldrT="[文本]"/>
      <dgm:spPr/>
      <dgm:t>
        <a:bodyPr/>
        <a:lstStyle/>
        <a:p>
          <a:r>
            <a:rPr lang="en-US" altLang="zh-CN" b="1" dirty="0">
              <a:solidFill>
                <a:srgbClr val="183884"/>
              </a:solidFill>
            </a:rPr>
            <a:t>Eightfold</a:t>
          </a:r>
          <a:r>
            <a:rPr lang="zh-CN" altLang="en-US" b="1" dirty="0">
              <a:solidFill>
                <a:srgbClr val="183884"/>
              </a:solidFill>
            </a:rPr>
            <a:t> </a:t>
          </a:r>
          <a:r>
            <a:rPr lang="en-US" altLang="zh-CN" b="1" dirty="0">
              <a:solidFill>
                <a:srgbClr val="183884"/>
              </a:solidFill>
            </a:rPr>
            <a:t>way-1961</a:t>
          </a:r>
          <a:endParaRPr lang="zh-CN" altLang="en-US" b="1" dirty="0">
            <a:solidFill>
              <a:srgbClr val="183884"/>
            </a:solidFill>
          </a:endParaRPr>
        </a:p>
      </dgm:t>
    </dgm:pt>
    <dgm:pt modelId="{515AEC6A-72CE-764F-A59A-1FDD0F261605}" type="parTrans" cxnId="{BEA4BEE4-09C5-614F-A80D-F798B9D956C8}">
      <dgm:prSet/>
      <dgm:spPr/>
      <dgm:t>
        <a:bodyPr/>
        <a:lstStyle/>
        <a:p>
          <a:endParaRPr lang="zh-CN" altLang="en-US"/>
        </a:p>
      </dgm:t>
    </dgm:pt>
    <dgm:pt modelId="{10C251D8-56C6-C14A-B615-93C69BD80E1D}" type="sibTrans" cxnId="{BEA4BEE4-09C5-614F-A80D-F798B9D956C8}">
      <dgm:prSet/>
      <dgm:spPr/>
      <dgm:t>
        <a:bodyPr/>
        <a:lstStyle/>
        <a:p>
          <a:endParaRPr lang="zh-CN" altLang="en-US"/>
        </a:p>
      </dgm:t>
    </dgm:pt>
    <dgm:pt modelId="{BE37F407-182E-EC48-BEBE-6BA3969D12AF}">
      <dgm:prSet phldrT="[文本]"/>
      <dgm:spPr/>
      <dgm:t>
        <a:bodyPr/>
        <a:lstStyle/>
        <a:p>
          <a:r>
            <a:rPr lang="en-US" altLang="zh-CN" b="1" dirty="0">
              <a:solidFill>
                <a:srgbClr val="C00000"/>
              </a:solidFill>
            </a:rPr>
            <a:t>Quark</a:t>
          </a:r>
          <a:r>
            <a:rPr lang="zh-CN" altLang="en-US" b="1" baseline="0" dirty="0">
              <a:solidFill>
                <a:srgbClr val="C00000"/>
              </a:solidFill>
            </a:rPr>
            <a:t> </a:t>
          </a:r>
          <a:r>
            <a:rPr lang="en-US" altLang="zh-CN" b="1" baseline="0" dirty="0">
              <a:solidFill>
                <a:srgbClr val="C00000"/>
              </a:solidFill>
            </a:rPr>
            <a:t>model-1964</a:t>
          </a:r>
          <a:r>
            <a:rPr lang="zh-CN" altLang="en-US" b="1" baseline="0" dirty="0">
              <a:solidFill>
                <a:srgbClr val="C00000"/>
              </a:solidFill>
            </a:rPr>
            <a:t> </a:t>
          </a:r>
          <a:endParaRPr lang="zh-CN" altLang="en-US" b="1" dirty="0">
            <a:solidFill>
              <a:srgbClr val="C00000"/>
            </a:solidFill>
          </a:endParaRPr>
        </a:p>
      </dgm:t>
    </dgm:pt>
    <dgm:pt modelId="{CF706BB2-58C4-AB4E-8931-6F989C042630}" type="parTrans" cxnId="{7EF6DDA4-17C0-604E-B3B9-D95EAF27DDD6}">
      <dgm:prSet/>
      <dgm:spPr/>
      <dgm:t>
        <a:bodyPr/>
        <a:lstStyle/>
        <a:p>
          <a:endParaRPr lang="zh-CN" altLang="en-US"/>
        </a:p>
      </dgm:t>
    </dgm:pt>
    <dgm:pt modelId="{AC633632-9358-3D46-8B05-FA652125C9B0}" type="sibTrans" cxnId="{7EF6DDA4-17C0-604E-B3B9-D95EAF27DDD6}">
      <dgm:prSet/>
      <dgm:spPr/>
      <dgm:t>
        <a:bodyPr/>
        <a:lstStyle/>
        <a:p>
          <a:endParaRPr lang="zh-CN" altLang="en-US"/>
        </a:p>
      </dgm:t>
    </dgm:pt>
    <dgm:pt modelId="{C0B1C17D-4CCD-2F4A-B27C-D627BF71D0C5}">
      <dgm:prSet phldrT="[文本]"/>
      <dgm:spPr/>
      <dgm:t>
        <a:bodyPr/>
        <a:lstStyle/>
        <a:p>
          <a:r>
            <a:rPr lang="en-US" altLang="zh-CN" dirty="0">
              <a:solidFill>
                <a:srgbClr val="183884"/>
              </a:solidFill>
            </a:rPr>
            <a:t>QCD/SM</a:t>
          </a:r>
          <a:endParaRPr lang="zh-CN" altLang="en-US" dirty="0">
            <a:solidFill>
              <a:srgbClr val="183884"/>
            </a:solidFill>
          </a:endParaRPr>
        </a:p>
      </dgm:t>
    </dgm:pt>
    <dgm:pt modelId="{0F4CD1F9-11B0-924E-8650-569C2E99B8AC}" type="parTrans" cxnId="{792CDD25-B3FB-0744-8A98-D273028013D2}">
      <dgm:prSet/>
      <dgm:spPr/>
      <dgm:t>
        <a:bodyPr/>
        <a:lstStyle/>
        <a:p>
          <a:endParaRPr lang="zh-CN" altLang="en-US"/>
        </a:p>
      </dgm:t>
    </dgm:pt>
    <dgm:pt modelId="{A825A1A9-2070-424C-BE43-FFABFC222337}" type="sibTrans" cxnId="{792CDD25-B3FB-0744-8A98-D273028013D2}">
      <dgm:prSet/>
      <dgm:spPr/>
      <dgm:t>
        <a:bodyPr/>
        <a:lstStyle/>
        <a:p>
          <a:endParaRPr lang="zh-CN" altLang="en-US"/>
        </a:p>
      </dgm:t>
    </dgm:pt>
    <dgm:pt modelId="{9E69E24C-BC93-514F-9C0B-6EDCE8A58913}" type="pres">
      <dgm:prSet presAssocID="{417EAC7F-6F66-D643-9EE7-7181FFE795C6}" presName="rootnode" presStyleCnt="0">
        <dgm:presLayoutVars>
          <dgm:chMax/>
          <dgm:chPref/>
          <dgm:dir/>
          <dgm:animLvl val="lvl"/>
        </dgm:presLayoutVars>
      </dgm:prSet>
      <dgm:spPr/>
    </dgm:pt>
    <dgm:pt modelId="{01CC6A7F-3965-794F-B6FC-130269103814}" type="pres">
      <dgm:prSet presAssocID="{A447CB05-045F-5B4F-B3A4-0B31DFC0397F}" presName="composite" presStyleCnt="0"/>
      <dgm:spPr/>
    </dgm:pt>
    <dgm:pt modelId="{B3FDD524-8B29-9E46-ACBA-09E9374A3FED}" type="pres">
      <dgm:prSet presAssocID="{A447CB05-045F-5B4F-B3A4-0B31DFC0397F}" presName="LShape" presStyleLbl="alignNode1" presStyleIdx="0" presStyleCnt="5"/>
      <dgm:spPr/>
    </dgm:pt>
    <dgm:pt modelId="{31324EC3-7256-8146-BBFF-874E2079488E}" type="pres">
      <dgm:prSet presAssocID="{A447CB05-045F-5B4F-B3A4-0B31DFC0397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09F86E0-14C4-8A46-B35F-19783B2524F9}" type="pres">
      <dgm:prSet presAssocID="{A447CB05-045F-5B4F-B3A4-0B31DFC0397F}" presName="Triangle" presStyleLbl="alignNode1" presStyleIdx="1" presStyleCnt="5"/>
      <dgm:spPr/>
    </dgm:pt>
    <dgm:pt modelId="{3D2ADE6B-9C54-804D-987C-FDA88FE4AC92}" type="pres">
      <dgm:prSet presAssocID="{10C251D8-56C6-C14A-B615-93C69BD80E1D}" presName="sibTrans" presStyleCnt="0"/>
      <dgm:spPr/>
    </dgm:pt>
    <dgm:pt modelId="{EC22F940-075A-7F47-BE8B-D195CDE017F7}" type="pres">
      <dgm:prSet presAssocID="{10C251D8-56C6-C14A-B615-93C69BD80E1D}" presName="space" presStyleCnt="0"/>
      <dgm:spPr/>
    </dgm:pt>
    <dgm:pt modelId="{59332D44-129D-D641-8290-7F850AAE5C0B}" type="pres">
      <dgm:prSet presAssocID="{BE37F407-182E-EC48-BEBE-6BA3969D12AF}" presName="composite" presStyleCnt="0"/>
      <dgm:spPr/>
    </dgm:pt>
    <dgm:pt modelId="{93E2467D-4E62-D54B-A07E-4E1209049D57}" type="pres">
      <dgm:prSet presAssocID="{BE37F407-182E-EC48-BEBE-6BA3969D12AF}" presName="LShape" presStyleLbl="alignNode1" presStyleIdx="2" presStyleCnt="5"/>
      <dgm:spPr/>
    </dgm:pt>
    <dgm:pt modelId="{AB825FA6-7694-974C-A0AD-2D2E459FECA5}" type="pres">
      <dgm:prSet presAssocID="{BE37F407-182E-EC48-BEBE-6BA3969D12A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322D99E-7556-074B-A483-9064647E708A}" type="pres">
      <dgm:prSet presAssocID="{BE37F407-182E-EC48-BEBE-6BA3969D12AF}" presName="Triangle" presStyleLbl="alignNode1" presStyleIdx="3" presStyleCnt="5"/>
      <dgm:spPr/>
    </dgm:pt>
    <dgm:pt modelId="{28C02C7A-63AE-1344-B0F1-491139B92338}" type="pres">
      <dgm:prSet presAssocID="{AC633632-9358-3D46-8B05-FA652125C9B0}" presName="sibTrans" presStyleCnt="0"/>
      <dgm:spPr/>
    </dgm:pt>
    <dgm:pt modelId="{977F48A1-F993-014A-A963-B860037A1B66}" type="pres">
      <dgm:prSet presAssocID="{AC633632-9358-3D46-8B05-FA652125C9B0}" presName="space" presStyleCnt="0"/>
      <dgm:spPr/>
    </dgm:pt>
    <dgm:pt modelId="{EE155F6B-A18C-3A4F-81FA-545399886561}" type="pres">
      <dgm:prSet presAssocID="{C0B1C17D-4CCD-2F4A-B27C-D627BF71D0C5}" presName="composite" presStyleCnt="0"/>
      <dgm:spPr/>
    </dgm:pt>
    <dgm:pt modelId="{25F22C1B-5B7A-3C4A-971C-5B63C24962F3}" type="pres">
      <dgm:prSet presAssocID="{C0B1C17D-4CCD-2F4A-B27C-D627BF71D0C5}" presName="LShape" presStyleLbl="alignNode1" presStyleIdx="4" presStyleCnt="5"/>
      <dgm:spPr/>
    </dgm:pt>
    <dgm:pt modelId="{1ED97A53-C404-F14B-AE76-48285588B1A9}" type="pres">
      <dgm:prSet presAssocID="{C0B1C17D-4CCD-2F4A-B27C-D627BF71D0C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92CDD25-B3FB-0744-8A98-D273028013D2}" srcId="{417EAC7F-6F66-D643-9EE7-7181FFE795C6}" destId="{C0B1C17D-4CCD-2F4A-B27C-D627BF71D0C5}" srcOrd="2" destOrd="0" parTransId="{0F4CD1F9-11B0-924E-8650-569C2E99B8AC}" sibTransId="{A825A1A9-2070-424C-BE43-FFABFC222337}"/>
    <dgm:cxn modelId="{FE89932F-A443-8748-A679-4E1DBB5DD1E8}" type="presOf" srcId="{417EAC7F-6F66-D643-9EE7-7181FFE795C6}" destId="{9E69E24C-BC93-514F-9C0B-6EDCE8A58913}" srcOrd="0" destOrd="0" presId="urn:microsoft.com/office/officeart/2009/3/layout/StepUpProcess"/>
    <dgm:cxn modelId="{E18F7654-48A6-C348-819D-87924A835F36}" type="presOf" srcId="{BE37F407-182E-EC48-BEBE-6BA3969D12AF}" destId="{AB825FA6-7694-974C-A0AD-2D2E459FECA5}" srcOrd="0" destOrd="0" presId="urn:microsoft.com/office/officeart/2009/3/layout/StepUpProcess"/>
    <dgm:cxn modelId="{A0EA3396-562C-824F-8E35-9410A37869A7}" type="presOf" srcId="{A447CB05-045F-5B4F-B3A4-0B31DFC0397F}" destId="{31324EC3-7256-8146-BBFF-874E2079488E}" srcOrd="0" destOrd="0" presId="urn:microsoft.com/office/officeart/2009/3/layout/StepUpProcess"/>
    <dgm:cxn modelId="{7EF6DDA4-17C0-604E-B3B9-D95EAF27DDD6}" srcId="{417EAC7F-6F66-D643-9EE7-7181FFE795C6}" destId="{BE37F407-182E-EC48-BEBE-6BA3969D12AF}" srcOrd="1" destOrd="0" parTransId="{CF706BB2-58C4-AB4E-8931-6F989C042630}" sibTransId="{AC633632-9358-3D46-8B05-FA652125C9B0}"/>
    <dgm:cxn modelId="{21D8B4B5-E5DB-474C-852E-5E39C2909855}" type="presOf" srcId="{C0B1C17D-4CCD-2F4A-B27C-D627BF71D0C5}" destId="{1ED97A53-C404-F14B-AE76-48285588B1A9}" srcOrd="0" destOrd="0" presId="urn:microsoft.com/office/officeart/2009/3/layout/StepUpProcess"/>
    <dgm:cxn modelId="{BEA4BEE4-09C5-614F-A80D-F798B9D956C8}" srcId="{417EAC7F-6F66-D643-9EE7-7181FFE795C6}" destId="{A447CB05-045F-5B4F-B3A4-0B31DFC0397F}" srcOrd="0" destOrd="0" parTransId="{515AEC6A-72CE-764F-A59A-1FDD0F261605}" sibTransId="{10C251D8-56C6-C14A-B615-93C69BD80E1D}"/>
    <dgm:cxn modelId="{679E5C63-3E64-0F48-8F88-D88F515B481E}" type="presParOf" srcId="{9E69E24C-BC93-514F-9C0B-6EDCE8A58913}" destId="{01CC6A7F-3965-794F-B6FC-130269103814}" srcOrd="0" destOrd="0" presId="urn:microsoft.com/office/officeart/2009/3/layout/StepUpProcess"/>
    <dgm:cxn modelId="{41C09021-F29C-E24F-A710-B9845C8AB161}" type="presParOf" srcId="{01CC6A7F-3965-794F-B6FC-130269103814}" destId="{B3FDD524-8B29-9E46-ACBA-09E9374A3FED}" srcOrd="0" destOrd="0" presId="urn:microsoft.com/office/officeart/2009/3/layout/StepUpProcess"/>
    <dgm:cxn modelId="{7BF6AE63-1A45-EE46-B698-99FCF6A20C77}" type="presParOf" srcId="{01CC6A7F-3965-794F-B6FC-130269103814}" destId="{31324EC3-7256-8146-BBFF-874E2079488E}" srcOrd="1" destOrd="0" presId="urn:microsoft.com/office/officeart/2009/3/layout/StepUpProcess"/>
    <dgm:cxn modelId="{67BB1650-9901-7D4B-AFAB-B65A1CC9C328}" type="presParOf" srcId="{01CC6A7F-3965-794F-B6FC-130269103814}" destId="{409F86E0-14C4-8A46-B35F-19783B2524F9}" srcOrd="2" destOrd="0" presId="urn:microsoft.com/office/officeart/2009/3/layout/StepUpProcess"/>
    <dgm:cxn modelId="{01DFA570-CBB6-C646-A9C7-6C3054C1DEA6}" type="presParOf" srcId="{9E69E24C-BC93-514F-9C0B-6EDCE8A58913}" destId="{3D2ADE6B-9C54-804D-987C-FDA88FE4AC92}" srcOrd="1" destOrd="0" presId="urn:microsoft.com/office/officeart/2009/3/layout/StepUpProcess"/>
    <dgm:cxn modelId="{7C13F453-0065-ED49-AB2F-2E08D39FD5A1}" type="presParOf" srcId="{3D2ADE6B-9C54-804D-987C-FDA88FE4AC92}" destId="{EC22F940-075A-7F47-BE8B-D195CDE017F7}" srcOrd="0" destOrd="0" presId="urn:microsoft.com/office/officeart/2009/3/layout/StepUpProcess"/>
    <dgm:cxn modelId="{B830B848-7571-554B-A784-6611825135E4}" type="presParOf" srcId="{9E69E24C-BC93-514F-9C0B-6EDCE8A58913}" destId="{59332D44-129D-D641-8290-7F850AAE5C0B}" srcOrd="2" destOrd="0" presId="urn:microsoft.com/office/officeart/2009/3/layout/StepUpProcess"/>
    <dgm:cxn modelId="{BBB19C7E-46B9-D540-877A-CC7CA0B28FA8}" type="presParOf" srcId="{59332D44-129D-D641-8290-7F850AAE5C0B}" destId="{93E2467D-4E62-D54B-A07E-4E1209049D57}" srcOrd="0" destOrd="0" presId="urn:microsoft.com/office/officeart/2009/3/layout/StepUpProcess"/>
    <dgm:cxn modelId="{DD4A1314-270D-C14F-AC5E-B071A1B721C5}" type="presParOf" srcId="{59332D44-129D-D641-8290-7F850AAE5C0B}" destId="{AB825FA6-7694-974C-A0AD-2D2E459FECA5}" srcOrd="1" destOrd="0" presId="urn:microsoft.com/office/officeart/2009/3/layout/StepUpProcess"/>
    <dgm:cxn modelId="{25697A8C-841F-CA40-A6CB-619F30BAB1E9}" type="presParOf" srcId="{59332D44-129D-D641-8290-7F850AAE5C0B}" destId="{2322D99E-7556-074B-A483-9064647E708A}" srcOrd="2" destOrd="0" presId="urn:microsoft.com/office/officeart/2009/3/layout/StepUpProcess"/>
    <dgm:cxn modelId="{D7466786-83E1-C84B-8F36-F07A9AAD5F7F}" type="presParOf" srcId="{9E69E24C-BC93-514F-9C0B-6EDCE8A58913}" destId="{28C02C7A-63AE-1344-B0F1-491139B92338}" srcOrd="3" destOrd="0" presId="urn:microsoft.com/office/officeart/2009/3/layout/StepUpProcess"/>
    <dgm:cxn modelId="{CA83806F-E17D-4B43-86D7-1AA08CA0281A}" type="presParOf" srcId="{28C02C7A-63AE-1344-B0F1-491139B92338}" destId="{977F48A1-F993-014A-A963-B860037A1B66}" srcOrd="0" destOrd="0" presId="urn:microsoft.com/office/officeart/2009/3/layout/StepUpProcess"/>
    <dgm:cxn modelId="{28643468-9670-6E46-9767-8440EC2065CB}" type="presParOf" srcId="{9E69E24C-BC93-514F-9C0B-6EDCE8A58913}" destId="{EE155F6B-A18C-3A4F-81FA-545399886561}" srcOrd="4" destOrd="0" presId="urn:microsoft.com/office/officeart/2009/3/layout/StepUpProcess"/>
    <dgm:cxn modelId="{C9E2CC58-28FA-3144-9D96-88E953BB2385}" type="presParOf" srcId="{EE155F6B-A18C-3A4F-81FA-545399886561}" destId="{25F22C1B-5B7A-3C4A-971C-5B63C24962F3}" srcOrd="0" destOrd="0" presId="urn:microsoft.com/office/officeart/2009/3/layout/StepUpProcess"/>
    <dgm:cxn modelId="{9574E400-F772-FC42-BA5A-69A1D3DAA961}" type="presParOf" srcId="{EE155F6B-A18C-3A4F-81FA-545399886561}" destId="{1ED97A53-C404-F14B-AE76-48285588B1A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49FFF-D550-42A9-A042-FC2609E11FE0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9A85-68E3-4562-9D44-51D40D411B28}">
      <dsp:nvSpPr>
        <dsp:cNvPr id="0" name=""/>
        <dsp:cNvSpPr/>
      </dsp:nvSpPr>
      <dsp:spPr bwMode="white">
        <a:xfrm>
          <a:off x="190544" y="1894416"/>
          <a:ext cx="1711813" cy="150050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190544" y="1894416"/>
        <a:ext cx="1711813" cy="1500505"/>
      </dsp:txXfrm>
    </dsp:sp>
    <dsp:sp modelId="{026848C6-42DF-480D-85B7-76924AFB759E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F936-6545-4F60-8477-22698853C5C3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14126-AC9C-40DE-85B9-1C5BA0A826DF}">
      <dsp:nvSpPr>
        <dsp:cNvPr id="0" name=""/>
        <dsp:cNvSpPr/>
      </dsp:nvSpPr>
      <dsp:spPr bwMode="white">
        <a:xfrm>
          <a:off x="2286138" y="1375860"/>
          <a:ext cx="1711813" cy="150050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2286138" y="1375860"/>
        <a:ext cx="1711813" cy="1500505"/>
      </dsp:txXfrm>
    </dsp:sp>
    <dsp:sp modelId="{4F7CFE50-A70E-4E57-A859-1584B1F2F3A9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D6032-63D6-4C84-B3A1-402D4D97CFB2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DC14-D62E-4735-BA2E-A88C95FF902A}">
      <dsp:nvSpPr>
        <dsp:cNvPr id="0" name=""/>
        <dsp:cNvSpPr/>
      </dsp:nvSpPr>
      <dsp:spPr bwMode="white">
        <a:xfrm>
          <a:off x="4381732" y="857303"/>
          <a:ext cx="1711813" cy="150050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4381732" y="857303"/>
        <a:ext cx="1711813" cy="1500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DD524-8B29-9E46-ACBA-09E9374A3FED}">
      <dsp:nvSpPr>
        <dsp:cNvPr id="0" name=""/>
        <dsp:cNvSpPr/>
      </dsp:nvSpPr>
      <dsp:spPr>
        <a:xfrm rot="5400000">
          <a:off x="221925" y="1052341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324EC3-7256-8146-BBFF-874E2079488E}">
      <dsp:nvSpPr>
        <dsp:cNvPr id="0" name=""/>
        <dsp:cNvSpPr/>
      </dsp:nvSpPr>
      <dsp:spPr>
        <a:xfrm>
          <a:off x="110439" y="1384395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>
              <a:solidFill>
                <a:srgbClr val="183884"/>
              </a:solidFill>
            </a:rPr>
            <a:t>Eightfold</a:t>
          </a:r>
          <a:r>
            <a:rPr lang="zh-CN" altLang="en-US" sz="1700" b="1" kern="1200" dirty="0">
              <a:solidFill>
                <a:srgbClr val="183884"/>
              </a:solidFill>
            </a:rPr>
            <a:t> </a:t>
          </a:r>
          <a:r>
            <a:rPr lang="en-US" altLang="zh-CN" sz="1700" b="1" kern="1200" dirty="0">
              <a:solidFill>
                <a:srgbClr val="183884"/>
              </a:solidFill>
            </a:rPr>
            <a:t>way-1961</a:t>
          </a:r>
          <a:endParaRPr lang="zh-CN" altLang="en-US" sz="1700" b="1" kern="1200" dirty="0">
            <a:solidFill>
              <a:srgbClr val="183884"/>
            </a:solidFill>
          </a:endParaRPr>
        </a:p>
      </dsp:txBody>
      <dsp:txXfrm>
        <a:off x="110439" y="1384395"/>
        <a:ext cx="1003331" cy="879479"/>
      </dsp:txXfrm>
    </dsp:sp>
    <dsp:sp modelId="{409F86E0-14C4-8A46-B35F-19783B2524F9}">
      <dsp:nvSpPr>
        <dsp:cNvPr id="0" name=""/>
        <dsp:cNvSpPr/>
      </dsp:nvSpPr>
      <dsp:spPr>
        <a:xfrm>
          <a:off x="924462" y="970522"/>
          <a:ext cx="189307" cy="1893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E2467D-4E62-D54B-A07E-4E1209049D57}">
      <dsp:nvSpPr>
        <dsp:cNvPr id="0" name=""/>
        <dsp:cNvSpPr/>
      </dsp:nvSpPr>
      <dsp:spPr>
        <a:xfrm rot="5400000">
          <a:off x="1450200" y="748403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825FA6-7694-974C-A0AD-2D2E459FECA5}">
      <dsp:nvSpPr>
        <dsp:cNvPr id="0" name=""/>
        <dsp:cNvSpPr/>
      </dsp:nvSpPr>
      <dsp:spPr>
        <a:xfrm>
          <a:off x="1338713" y="1080457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b="1" kern="1200" dirty="0">
              <a:solidFill>
                <a:srgbClr val="C00000"/>
              </a:solidFill>
            </a:rPr>
            <a:t>Quark</a:t>
          </a:r>
          <a:r>
            <a:rPr lang="zh-CN" altLang="en-US" sz="1700" b="1" kern="1200" baseline="0" dirty="0">
              <a:solidFill>
                <a:srgbClr val="C00000"/>
              </a:solidFill>
            </a:rPr>
            <a:t> </a:t>
          </a:r>
          <a:r>
            <a:rPr lang="en-US" altLang="zh-CN" sz="1700" b="1" kern="1200" baseline="0" dirty="0">
              <a:solidFill>
                <a:srgbClr val="C00000"/>
              </a:solidFill>
            </a:rPr>
            <a:t>model-1964</a:t>
          </a:r>
          <a:r>
            <a:rPr lang="zh-CN" altLang="en-US" sz="1700" b="1" kern="1200" baseline="0" dirty="0">
              <a:solidFill>
                <a:srgbClr val="C00000"/>
              </a:solidFill>
            </a:rPr>
            <a:t> </a:t>
          </a:r>
          <a:endParaRPr lang="zh-CN" altLang="en-US" sz="1700" b="1" kern="1200" dirty="0">
            <a:solidFill>
              <a:srgbClr val="C00000"/>
            </a:solidFill>
          </a:endParaRPr>
        </a:p>
      </dsp:txBody>
      <dsp:txXfrm>
        <a:off x="1338713" y="1080457"/>
        <a:ext cx="1003331" cy="879479"/>
      </dsp:txXfrm>
    </dsp:sp>
    <dsp:sp modelId="{2322D99E-7556-074B-A483-9064647E708A}">
      <dsp:nvSpPr>
        <dsp:cNvPr id="0" name=""/>
        <dsp:cNvSpPr/>
      </dsp:nvSpPr>
      <dsp:spPr>
        <a:xfrm>
          <a:off x="2152737" y="666584"/>
          <a:ext cx="189307" cy="18930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F22C1B-5B7A-3C4A-971C-5B63C24962F3}">
      <dsp:nvSpPr>
        <dsp:cNvPr id="0" name=""/>
        <dsp:cNvSpPr/>
      </dsp:nvSpPr>
      <dsp:spPr>
        <a:xfrm rot="5400000">
          <a:off x="2678474" y="444465"/>
          <a:ext cx="667886" cy="111134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D97A53-C404-F14B-AE76-48285588B1A9}">
      <dsp:nvSpPr>
        <dsp:cNvPr id="0" name=""/>
        <dsp:cNvSpPr/>
      </dsp:nvSpPr>
      <dsp:spPr>
        <a:xfrm>
          <a:off x="2566987" y="776519"/>
          <a:ext cx="1003331" cy="879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>
              <a:solidFill>
                <a:srgbClr val="183884"/>
              </a:solidFill>
            </a:rPr>
            <a:t>QCD/SM</a:t>
          </a:r>
          <a:endParaRPr lang="zh-CN" altLang="en-US" sz="1700" kern="1200" dirty="0">
            <a:solidFill>
              <a:srgbClr val="183884"/>
            </a:solidFill>
          </a:endParaRPr>
        </a:p>
      </dsp:txBody>
      <dsp:txXfrm>
        <a:off x="2566987" y="776519"/>
        <a:ext cx="1003331" cy="879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2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science/subatomic-particle" TargetMode="External"/><Relationship Id="rId3" Type="http://schemas.openxmlformats.org/officeDocument/2006/relationships/hyperlink" Target="https://www.britannica.com/biography/Murray-Gell-Mann" TargetMode="External"/><Relationship Id="rId7" Type="http://schemas.openxmlformats.org/officeDocument/2006/relationships/hyperlink" Target="https://www.britannica.com/topic/Buddhis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ritannica.com/topic/Eightfold-Path" TargetMode="External"/><Relationship Id="rId5" Type="http://schemas.openxmlformats.org/officeDocument/2006/relationships/hyperlink" Target="https://www.merriam-webster.com/dictionary/analogy" TargetMode="External"/><Relationship Id="rId10" Type="http://schemas.openxmlformats.org/officeDocument/2006/relationships/hyperlink" Target="https://www.britannica.com/science/quark" TargetMode="External"/><Relationship Id="rId4" Type="http://schemas.openxmlformats.org/officeDocument/2006/relationships/hyperlink" Target="https://www.britannica.com/biography/Yuval-Neeman" TargetMode="External"/><Relationship Id="rId9" Type="http://schemas.openxmlformats.org/officeDocument/2006/relationships/hyperlink" Target="https://www.britannica.com/science/omega-minus-particl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763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47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88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074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7691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particle/hadron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physics,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eightfold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paved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 the</a:t>
            </a:r>
            <a:r>
              <a:rPr kumimoji="1" lang="zh-CN" altLang="en-US" baseline="0" dirty="0"/>
              <a:t>  </a:t>
            </a:r>
            <a:r>
              <a:rPr kumimoji="1" lang="en-US" altLang="zh-CN" baseline="0" dirty="0"/>
              <a:t>quark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model,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which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important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position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so-called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standard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model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particle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physics.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basis of their symmetrical properties, the number of members of each group being 1, 8 (most frequently), 10, or 27. The system was proposed in 1961 by the American physicist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Murray Gell-Mann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the Israeli physicist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Yuval </a:t>
            </a:r>
            <a:r>
              <a:rPr lang="en-US" altLang="zh-CN" sz="1200" b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Neʾeman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based on the mathematical symmetry group SU(3); however, the name of the system was suggested by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analogy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the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Eightfold Path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Buddhism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because of the centrality of the number eight. One of the early triumphs of the Eightfold Way was the prediction of the existence of a heavy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subatomic particle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required to complete one of the groups. The particle, called </a:t>
            </a:r>
            <a:r>
              <a:rPr lang="en-US" altLang="zh-CN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omega-minus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discovered in 1964. That same year, Gell-Mann set forth the concept of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quarks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the physical basis for the classification system, thereby establishing the foundation for the modern quark model of hadrons.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also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CN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quark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68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232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706424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3594566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3720350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5032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68655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6487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9820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42828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261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91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2600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47032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847145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7092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716885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78780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2242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561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6019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867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3159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8324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 is a coupled</a:t>
            </a:r>
            <a:r>
              <a:rPr kumimoji="1" lang="en-US" altLang="zh-CN" baseline="0" dirty="0"/>
              <a:t> channel system, although </a:t>
            </a:r>
            <a:r>
              <a:rPr kumimoji="1" lang="en-US" altLang="zh-CN" baseline="0" dirty="0" err="1"/>
              <a:t>Dspi</a:t>
            </a:r>
            <a:r>
              <a:rPr kumimoji="1" lang="en-US" altLang="zh-CN" baseline="0" dirty="0"/>
              <a:t> and Ds eta do not paly an important role here. We use a particular method developed by the </a:t>
            </a:r>
            <a:r>
              <a:rPr kumimoji="1" lang="en-US" altLang="zh-CN" baseline="0" dirty="0" err="1"/>
              <a:t>valencia</a:t>
            </a:r>
            <a:r>
              <a:rPr kumimoji="1" lang="en-US" altLang="zh-CN" baseline="0" dirty="0"/>
              <a:t> group to solve the three-body </a:t>
            </a:r>
            <a:r>
              <a:rPr kumimoji="1" lang="en-US" altLang="zh-CN" baseline="0" dirty="0" err="1"/>
              <a:t>fadieev</a:t>
            </a:r>
            <a:r>
              <a:rPr kumimoji="1" lang="en-US" altLang="zh-CN" baseline="0" dirty="0"/>
              <a:t> equation. Details do not matter here, because we will use another method to check.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06471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/>
              <a:t>.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323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003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73173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4051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257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9779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6829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077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26" Type="http://schemas.openxmlformats.org/officeDocument/2006/relationships/image" Target="../media/image54.png"/><Relationship Id="rId39" Type="http://schemas.openxmlformats.org/officeDocument/2006/relationships/image" Target="../media/image32.png"/><Relationship Id="rId21" Type="http://schemas.openxmlformats.org/officeDocument/2006/relationships/image" Target="../media/image49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50" Type="http://schemas.openxmlformats.org/officeDocument/2006/relationships/image" Target="../media/image76.png"/><Relationship Id="rId55" Type="http://schemas.openxmlformats.org/officeDocument/2006/relationships/image" Target="../media/image3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1" Type="http://schemas.openxmlformats.org/officeDocument/2006/relationships/image" Target="../media/image390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3" Type="http://schemas.openxmlformats.org/officeDocument/2006/relationships/image" Target="../media/image33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19" Type="http://schemas.openxmlformats.org/officeDocument/2006/relationships/image" Target="../media/image470.png"/><Relationship Id="rId31" Type="http://schemas.openxmlformats.org/officeDocument/2006/relationships/image" Target="../media/image580.png"/><Relationship Id="rId44" Type="http://schemas.openxmlformats.org/officeDocument/2006/relationships/image" Target="../media/image71.png"/><Relationship Id="rId52" Type="http://schemas.openxmlformats.org/officeDocument/2006/relationships/image" Target="../media/image32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331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70.png"/><Relationship Id="rId35" Type="http://schemas.openxmlformats.org/officeDocument/2006/relationships/image" Target="../media/image30.png"/><Relationship Id="rId43" Type="http://schemas.openxmlformats.org/officeDocument/2006/relationships/image" Target="../media/image70.png"/><Relationship Id="rId48" Type="http://schemas.openxmlformats.org/officeDocument/2006/relationships/image" Target="../media/image740.png"/><Relationship Id="rId56" Type="http://schemas.openxmlformats.org/officeDocument/2006/relationships/image" Target="../media/image22.GIF"/><Relationship Id="rId8" Type="http://schemas.openxmlformats.org/officeDocument/2006/relationships/image" Target="../media/image360.png"/><Relationship Id="rId51" Type="http://schemas.openxmlformats.org/officeDocument/2006/relationships/image" Target="../media/image77.png"/><Relationship Id="rId3" Type="http://schemas.openxmlformats.org/officeDocument/2006/relationships/image" Target="../media/image24.png"/><Relationship Id="rId12" Type="http://schemas.openxmlformats.org/officeDocument/2006/relationships/image" Target="../media/image400.png"/><Relationship Id="rId17" Type="http://schemas.openxmlformats.org/officeDocument/2006/relationships/image" Target="../media/image450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8.png"/><Relationship Id="rId41" Type="http://schemas.openxmlformats.org/officeDocument/2006/relationships/image" Target="../media/image68.png"/><Relationship Id="rId54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5" Type="http://schemas.openxmlformats.org/officeDocument/2006/relationships/image" Target="../media/image355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3.png"/><Relationship Id="rId4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ternal_symmetry" TargetMode="External"/><Relationship Id="rId3" Type="http://schemas.openxmlformats.org/officeDocument/2006/relationships/hyperlink" Target="https://en.wikipedia.org/wiki/Invariant_(physics)" TargetMode="External"/><Relationship Id="rId7" Type="http://schemas.openxmlformats.org/officeDocument/2006/relationships/hyperlink" Target="https://en.wikipedia.org/wiki/Spacetim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en.wikipedia.org/wiki/Discrete_symmetry" TargetMode="External"/><Relationship Id="rId5" Type="http://schemas.openxmlformats.org/officeDocument/2006/relationships/hyperlink" Target="https://en.wikipedia.org/wiki/Continuous_symmetry" TargetMode="External"/><Relationship Id="rId4" Type="http://schemas.openxmlformats.org/officeDocument/2006/relationships/image" Target="../media/image58.jpeg"/><Relationship Id="rId9" Type="http://schemas.openxmlformats.org/officeDocument/2006/relationships/hyperlink" Target="https://en.wikipedia.org/wiki/Supersymmetry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tif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tiff"/><Relationship Id="rId11" Type="http://schemas.microsoft.com/office/2007/relationships/diagramDrawing" Target="../diagrams/drawing2.xml"/><Relationship Id="rId5" Type="http://schemas.openxmlformats.org/officeDocument/2006/relationships/image" Target="../media/image60.tiff"/><Relationship Id="rId10" Type="http://schemas.openxmlformats.org/officeDocument/2006/relationships/diagramColors" Target="../diagrams/colors2.xml"/><Relationship Id="rId4" Type="http://schemas.openxmlformats.org/officeDocument/2006/relationships/image" Target="../media/image59.tiff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tiff"/><Relationship Id="rId5" Type="http://schemas.openxmlformats.org/officeDocument/2006/relationships/image" Target="../media/image67.jpeg"/><Relationship Id="rId4" Type="http://schemas.openxmlformats.org/officeDocument/2006/relationships/image" Target="../media/image7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2.png"/><Relationship Id="rId3" Type="http://schemas.openxmlformats.org/officeDocument/2006/relationships/image" Target="../media/image66.png"/><Relationship Id="rId7" Type="http://schemas.openxmlformats.org/officeDocument/2006/relationships/image" Target="../media/image660.png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1.png"/><Relationship Id="rId5" Type="http://schemas.openxmlformats.org/officeDocument/2006/relationships/image" Target="../media/image79.png"/><Relationship Id="rId10" Type="http://schemas.openxmlformats.org/officeDocument/2006/relationships/image" Target="../media/image790.png"/><Relationship Id="rId4" Type="http://schemas.openxmlformats.org/officeDocument/2006/relationships/image" Target="../media/image74.png"/><Relationship Id="rId9" Type="http://schemas.openxmlformats.org/officeDocument/2006/relationships/image" Target="../media/image7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britannica.com/biography/Auguste-Rodi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908.0352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png"/><Relationship Id="rId4" Type="http://schemas.openxmlformats.org/officeDocument/2006/relationships/image" Target="../media/image90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98.png"/><Relationship Id="rId3" Type="http://schemas.openxmlformats.org/officeDocument/2006/relationships/image" Target="../media/image97.png"/><Relationship Id="rId7" Type="http://schemas.openxmlformats.org/officeDocument/2006/relationships/image" Target="../media/image980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11" Type="http://schemas.openxmlformats.org/officeDocument/2006/relationships/image" Target="../media/image102.png"/><Relationship Id="rId5" Type="http://schemas.openxmlformats.org/officeDocument/2006/relationships/image" Target="../media/image960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92.pn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png"/><Relationship Id="rId5" Type="http://schemas.openxmlformats.org/officeDocument/2006/relationships/image" Target="../media/image100.tmp"/><Relationship Id="rId4" Type="http://schemas.openxmlformats.org/officeDocument/2006/relationships/image" Target="../media/image99.tm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png"/><Relationship Id="rId5" Type="http://schemas.openxmlformats.org/officeDocument/2006/relationships/image" Target="../media/image113.png"/><Relationship Id="rId10" Type="http://schemas.openxmlformats.org/officeDocument/2006/relationships/image" Target="../media/image115.png"/><Relationship Id="rId4" Type="http://schemas.openxmlformats.org/officeDocument/2006/relationships/image" Target="../media/image112.png"/><Relationship Id="rId9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2.png"/><Relationship Id="rId11" Type="http://schemas.openxmlformats.org/officeDocument/2006/relationships/image" Target="../media/image118.png"/><Relationship Id="rId5" Type="http://schemas.openxmlformats.org/officeDocument/2006/relationships/image" Target="../media/image121.png"/><Relationship Id="rId10" Type="http://schemas.openxmlformats.org/officeDocument/2006/relationships/image" Target="../media/image117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emf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rxiv.org/abs/2410.22755" TargetMode="External"/><Relationship Id="rId4" Type="http://schemas.openxmlformats.org/officeDocument/2006/relationships/image" Target="../media/image132.tif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tmp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45.png"/><Relationship Id="rId12" Type="http://schemas.openxmlformats.org/officeDocument/2006/relationships/image" Target="../media/image1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33.tmp"/><Relationship Id="rId9" Type="http://schemas.openxmlformats.org/officeDocument/2006/relationships/image" Target="../media/image147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49.tmp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2.png"/><Relationship Id="rId11" Type="http://schemas.openxmlformats.org/officeDocument/2006/relationships/image" Target="../media/image178.png"/><Relationship Id="rId5" Type="http://schemas.openxmlformats.org/officeDocument/2006/relationships/image" Target="../media/image151.png"/><Relationship Id="rId10" Type="http://schemas.openxmlformats.org/officeDocument/2006/relationships/image" Target="../media/image177.png"/><Relationship Id="rId4" Type="http://schemas.openxmlformats.org/officeDocument/2006/relationships/image" Target="../media/image150.tmp"/><Relationship Id="rId9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9.png"/><Relationship Id="rId5" Type="http://schemas.openxmlformats.org/officeDocument/2006/relationships/image" Target="../media/image191.png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86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7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6.png"/><Relationship Id="rId5" Type="http://schemas.openxmlformats.org/officeDocument/2006/relationships/image" Target="../media/image172.png"/><Relationship Id="rId4" Type="http://schemas.openxmlformats.org/officeDocument/2006/relationships/image" Target="../media/image1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4.png"/><Relationship Id="rId4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4" y="2172011"/>
            <a:ext cx="12192000" cy="102342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ways to decipher the nature of hadronic molecules </a:t>
            </a: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/>
          <p:cNvPicPr/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C:\Users\lenovo\Desktop\0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 t="12470" b="6028"/>
          <a:stretch>
            <a:fillRect/>
          </a:stretch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47CA033-A3C4-4EB8-8F19-753D39722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18" y="4911225"/>
            <a:ext cx="11364911" cy="1790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Beyond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Naïve QM hadrons, more complicated structures allowed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12" y="1536456"/>
            <a:ext cx="2500942" cy="1803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06" y="3323852"/>
            <a:ext cx="5890986" cy="29251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94349" y="4911516"/>
            <a:ext cx="2387600" cy="1320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箭头: 左 3">
            <a:extLst>
              <a:ext uri="{FF2B5EF4-FFF2-40B4-BE49-F238E27FC236}">
                <a16:creationId xmlns:a16="http://schemas.microsoft.com/office/drawing/2014/main" id="{24FE86FC-266C-4C6D-B5A8-D1E490D1BE9F}"/>
              </a:ext>
            </a:extLst>
          </p:cNvPr>
          <p:cNvSpPr/>
          <p:nvPr/>
        </p:nvSpPr>
        <p:spPr>
          <a:xfrm>
            <a:off x="4723680" y="1705803"/>
            <a:ext cx="4529377" cy="10316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Conventional Hadrons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4C8F37CD-854A-4824-9345-661A117ABFEB}"/>
              </a:ext>
            </a:extLst>
          </p:cNvPr>
          <p:cNvSpPr/>
          <p:nvPr/>
        </p:nvSpPr>
        <p:spPr>
          <a:xfrm>
            <a:off x="1242812" y="4735076"/>
            <a:ext cx="3987873" cy="1213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Exotic Hadrons 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3" b="-2"/>
          <a:stretch>
            <a:fillRect/>
          </a:stretch>
        </p:blipFill>
        <p:spPr bwMode="auto">
          <a:xfrm>
            <a:off x="0" y="-1141507"/>
            <a:ext cx="12192000" cy="79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0" y="288228"/>
            <a:ext cx="900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Naïve quark models more or less fine  until 2003</a:t>
            </a:r>
            <a:endParaRPr lang="zh-CN" altLang="en-US" sz="2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begChr m:val="（"/>
                        <m:endChr m:val="）"/>
                        <m:ctrlP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lang="en-US" altLang="zh-CN" dirty="0"/>
                  <a:t>,…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500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12" t="-556" r="-2887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2003—the beginning of a new era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7" name="图示 26"/>
          <p:cNvGraphicFramePr/>
          <p:nvPr/>
        </p:nvGraphicFramePr>
        <p:xfrm>
          <a:off x="3119055" y="2657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180530" y="3601635"/>
            <a:ext cx="168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LEPS, 0301020</a:t>
            </a:r>
          </a:p>
          <a:p>
            <a:r>
              <a:rPr lang="en-US" altLang="zh-CN" dirty="0"/>
              <a:t> 1206 citations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272584" y="3189169"/>
            <a:ext cx="164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BaBar</a:t>
            </a:r>
            <a:r>
              <a:rPr lang="en-US" altLang="zh-CN" dirty="0"/>
              <a:t>, 0304021</a:t>
            </a:r>
          </a:p>
          <a:p>
            <a:r>
              <a:rPr lang="en-US" altLang="zh-CN" dirty="0"/>
              <a:t> 1038 citations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47670" y="274491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Belle, 0309032</a:t>
            </a:r>
          </a:p>
          <a:p>
            <a:r>
              <a:rPr lang="en-US" altLang="zh-CN" dirty="0"/>
              <a:t> 2804 citations</a:t>
            </a:r>
            <a:endParaRPr lang="zh-CN" altLang="en-US" dirty="0"/>
          </a:p>
        </p:txBody>
      </p:sp>
      <p:pic>
        <p:nvPicPr>
          <p:cNvPr id="31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0" y="1510184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11" y="1057575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68" y="2037183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70" y="4657364"/>
            <a:ext cx="1243990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95" y="4478648"/>
            <a:ext cx="1352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2" y="5580929"/>
            <a:ext cx="1095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004797" y="805404"/>
            <a:ext cx="197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 of 2025.08.20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乘 2">
            <a:extLst>
              <a:ext uri="{FF2B5EF4-FFF2-40B4-BE49-F238E27FC236}">
                <a16:creationId xmlns:a16="http://schemas.microsoft.com/office/drawing/2014/main" id="{AF70D4A5-561B-44F8-9745-0C933483D526}"/>
              </a:ext>
            </a:extLst>
          </p:cNvPr>
          <p:cNvSpPr/>
          <p:nvPr/>
        </p:nvSpPr>
        <p:spPr>
          <a:xfrm>
            <a:off x="3180530" y="1696674"/>
            <a:ext cx="1859879" cy="1828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64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more exotic hadrons discovered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4166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131700" y="3664927"/>
            <a:ext cx="11938379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blipFill rotWithShape="1">
                <a:blip r:embed="rId4"/>
                <a:stretch>
                  <a:fillRect l="41" t="-28" r="15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638635" y="30748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366422" y="36937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blipFill rotWithShape="1">
                <a:blip r:embed="rId5"/>
                <a:stretch>
                  <a:fillRect l="-31" t="-181" r="31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465135" y="39536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6" y="47919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2" y="50186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073136" y="36915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533953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272233" y="33191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7782605" y="39600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  <a:blipFill rotWithShape="1">
                <a:blip r:embed="rId8"/>
                <a:stretch>
                  <a:fillRect l="-28" t="-159" r="47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  <a:blipFill rotWithShape="1">
                <a:blip r:embed="rId9"/>
                <a:stretch>
                  <a:fillRect l="-54" t="-98" r="3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  <a:blipFill rotWithShape="1">
                <a:blip r:embed="rId10"/>
                <a:stretch>
                  <a:fillRect l="-53" t="-181" r="29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  <a:blipFill rotWithShape="1">
                <a:blip r:embed="rId11"/>
                <a:stretch>
                  <a:fillRect l="-58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blipFill rotWithShape="1">
                <a:blip r:embed="rId12"/>
                <a:stretch>
                  <a:fillRect l="-7" t="-88" r="7" b="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281712" y="39394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520015" y="36960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9" y="23166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373166" y="36992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478408" y="30898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blipFill rotWithShape="1">
                <a:blip r:embed="rId14"/>
                <a:stretch>
                  <a:fillRect l="-33" t="-129" r="34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2621699" y="39376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blipFill rotWithShape="1">
                <a:blip r:embed="rId15"/>
                <a:stretch>
                  <a:fillRect l="-21" t="-84" r="22" b="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16544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185209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blipFill rotWithShape="1">
                <a:blip r:embed="rId17"/>
                <a:stretch>
                  <a:fillRect l="-47" t="-140" r="46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72" y="48599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408275" y="38950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95118" y="36989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blipFill rotWithShape="1">
                <a:blip r:embed="rId19"/>
                <a:stretch>
                  <a:fillRect l="-8" t="-209" r="9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直接箭头连接符 118"/>
          <p:cNvCxnSpPr/>
          <p:nvPr/>
        </p:nvCxnSpPr>
        <p:spPr>
          <a:xfrm flipH="1">
            <a:off x="3457329" y="31503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blipFill rotWithShape="1">
                <a:blip r:embed="rId20"/>
                <a:stretch>
                  <a:fillRect l="-53" t="-19" r="53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3646046" y="39246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blipFill rotWithShape="1">
                <a:blip r:embed="rId21"/>
                <a:stretch>
                  <a:fillRect l="-38" t="-75" r="39" b="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3892073" y="36966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blipFill rotWithShape="1">
                <a:blip r:embed="rId22"/>
                <a:stretch>
                  <a:fillRect l="-29" t="-11" r="28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37" y="24289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blipFill rotWithShape="1">
                <a:blip r:embed="rId23"/>
                <a:stretch>
                  <a:fillRect l="-33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2628758" y="32511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blipFill rotWithShape="1">
                <a:blip r:embed="rId24"/>
                <a:stretch>
                  <a:fillRect l="-8" t="-175" r="7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026976" y="36914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blipFill rotWithShape="1">
                <a:blip r:embed="rId25"/>
                <a:stretch>
                  <a:fillRect l="-1" t="-50" r="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338942" y="36911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6659841" y="30952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blipFill rotWithShape="1">
                <a:blip r:embed="rId26"/>
                <a:stretch>
                  <a:fillRect l="-54" t="-43" r="54" b="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515738" y="39381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blipFill rotWithShape="1">
                <a:blip r:embed="rId27"/>
                <a:stretch>
                  <a:fillRect l="-25" t="-183" r="25" b="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blipFill rotWithShape="1">
                <a:blip r:embed="rId28"/>
                <a:stretch>
                  <a:fillRect l="-33" t="-101" r="3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直接箭头连接符 137"/>
          <p:cNvCxnSpPr/>
          <p:nvPr/>
        </p:nvCxnSpPr>
        <p:spPr>
          <a:xfrm flipH="1">
            <a:off x="4090717" y="31142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blipFill rotWithShape="1">
                <a:blip r:embed="rId30"/>
                <a:stretch>
                  <a:fillRect l="-39" t="-3" r="39" b="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blipFill rotWithShape="1">
                <a:blip r:embed="rId31"/>
                <a:stretch>
                  <a:fillRect l="-8" t="-157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260462" y="39460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blipFill rotWithShape="1">
                <a:blip r:embed="rId32"/>
                <a:stretch>
                  <a:fillRect l="-40" t="-161" r="40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blipFill rotWithShape="1">
                <a:blip r:embed="rId33"/>
                <a:stretch>
                  <a:fillRect l="-29" t="-23" r="30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603936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5867676" y="30799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  <a:blipFill rotWithShape="1">
                <a:blip r:embed="rId34"/>
                <a:stretch>
                  <a:fillRect l="-11" r="50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06" y="21572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24" y="52703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5" y="21802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  <a:blipFill rotWithShape="1">
                <a:blip r:embed="rId36"/>
                <a:stretch>
                  <a:fillRect l="-54" t="-153" r="31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blipFill rotWithShape="1">
                <a:blip r:embed="rId37"/>
                <a:stretch>
                  <a:fillRect l="-41" t="-9" r="42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blipFill rotWithShape="1">
                <a:blip r:embed="rId38"/>
                <a:stretch>
                  <a:fillRect l="-40" t="-194" r="41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74" y="12282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272919" y="31620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426963" y="39642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blipFill rotWithShape="1">
                <a:blip r:embed="rId40"/>
                <a:stretch>
                  <a:fillRect l="-27" t="-59" r="28" b="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  <a:blipFill rotWithShape="1">
                <a:blip r:embed="rId41"/>
                <a:stretch>
                  <a:fillRect l="-7" t="-73" r="42" b="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blipFill rotWithShape="1">
                <a:blip r:embed="rId42"/>
                <a:stretch>
                  <a:fillRect l="-31" t="-83" r="32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4794707" y="30961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036213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blipFill rotWithShape="1">
                <a:blip r:embed="rId43"/>
                <a:stretch>
                  <a:fillRect l="-44" t="-95" r="4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图片 16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2067185"/>
            <a:ext cx="538687" cy="406153"/>
          </a:xfrm>
          <a:prstGeom prst="rect">
            <a:avLst/>
          </a:prstGeom>
        </p:spPr>
      </p:pic>
      <p:sp>
        <p:nvSpPr>
          <p:cNvPr id="169" name="文本框 168"/>
          <p:cNvSpPr txBox="1"/>
          <p:nvPr/>
        </p:nvSpPr>
        <p:spPr>
          <a:xfrm>
            <a:off x="1809544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/>
          <p:cNvCxnSpPr/>
          <p:nvPr/>
        </p:nvCxnSpPr>
        <p:spPr>
          <a:xfrm flipV="1">
            <a:off x="2036847" y="39454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/>
              <p:cNvSpPr txBox="1"/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blipFill rotWithShape="1">
                <a:blip r:embed="rId44"/>
                <a:stretch>
                  <a:fillRect l="-29" t="-41" r="29" b="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文本框 173"/>
          <p:cNvSpPr txBox="1"/>
          <p:nvPr/>
        </p:nvSpPr>
        <p:spPr>
          <a:xfrm>
            <a:off x="8955591" y="36870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9720241" y="36761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9213585" y="39246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/>
              <p:cNvSpPr txBox="1"/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blipFill rotWithShape="1">
                <a:blip r:embed="rId45"/>
                <a:stretch>
                  <a:fillRect l="-20" t="-45" r="20" b="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51265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/>
          <p:cNvCxnSpPr/>
          <p:nvPr/>
        </p:nvCxnSpPr>
        <p:spPr>
          <a:xfrm flipH="1">
            <a:off x="9949621" y="30639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/>
              <p:cNvSpPr txBox="1"/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blipFill rotWithShape="1">
                <a:blip r:embed="rId46"/>
                <a:stretch>
                  <a:fillRect l="-17" t="-83" r="17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0" y="53324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/>
          <p:cNvCxnSpPr/>
          <p:nvPr/>
        </p:nvCxnSpPr>
        <p:spPr>
          <a:xfrm flipV="1">
            <a:off x="9977743" y="39536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/>
              <p:cNvSpPr txBox="1"/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blipFill rotWithShape="1">
                <a:blip r:embed="rId48"/>
                <a:stretch>
                  <a:fillRect l="-54" t="-1" r="53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/>
              <p:cNvSpPr/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  <a:blipFill rotWithShape="1">
                <a:blip r:embed="rId49"/>
                <a:stretch>
                  <a:fillRect l="-6" r="41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blipFill rotWithShape="1">
                <a:blip r:embed="rId50"/>
                <a:stretch>
                  <a:fillRect l="-10" t="-38" r="11" b="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/>
          <p:cNvCxnSpPr/>
          <p:nvPr/>
        </p:nvCxnSpPr>
        <p:spPr>
          <a:xfrm flipH="1">
            <a:off x="9255830" y="33174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/>
              <p:cNvSpPr/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  <a:blipFill rotWithShape="1">
                <a:blip r:embed="rId51"/>
                <a:stretch>
                  <a:fillRect l="-18" t="-37" r="57" b="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8" y="2701059"/>
            <a:ext cx="538687" cy="406153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10503098" y="36823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2023</a:t>
            </a:r>
            <a:endParaRPr lang="zh-CN" altLang="en-US" sz="1350" dirty="0"/>
          </a:p>
        </p:txBody>
      </p:sp>
      <p:pic>
        <p:nvPicPr>
          <p:cNvPr id="1026" name="Picture 2" descr="ATLAS Collaboration | ATLAS Experiment at CERN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40" y="1735786"/>
            <a:ext cx="827524" cy="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直接箭头连接符 192"/>
          <p:cNvCxnSpPr/>
          <p:nvPr/>
        </p:nvCxnSpPr>
        <p:spPr>
          <a:xfrm flipH="1">
            <a:off x="10871833" y="3102323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MS Experiment · GitLab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36" y="5328034"/>
            <a:ext cx="808513" cy="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直接箭头连接符 193"/>
          <p:cNvCxnSpPr/>
          <p:nvPr/>
        </p:nvCxnSpPr>
        <p:spPr>
          <a:xfrm flipV="1">
            <a:off x="10985061" y="3960083"/>
            <a:ext cx="0" cy="696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10557733" y="4607585"/>
            <a:ext cx="87919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X(6600)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X(7100)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0432234" y="2584469"/>
            <a:ext cx="879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X(7200)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pic>
        <p:nvPicPr>
          <p:cNvPr id="118" name="Picture 4" descr="See the source image"/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" y="2366592"/>
            <a:ext cx="349780" cy="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1" y="4961401"/>
            <a:ext cx="501876" cy="3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0" y="247073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7004977" y="4410669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椭圆 167"/>
          <p:cNvSpPr/>
          <p:nvPr/>
        </p:nvSpPr>
        <p:spPr>
          <a:xfrm>
            <a:off x="4217663" y="245711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2" name="椭圆 171"/>
          <p:cNvSpPr/>
          <p:nvPr/>
        </p:nvSpPr>
        <p:spPr>
          <a:xfrm>
            <a:off x="10148220" y="2384940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C17FDB21-FDE2-499B-8860-29E67B8A2875}"/>
              </a:ext>
            </a:extLst>
          </p:cNvPr>
          <p:cNvSpPr/>
          <p:nvPr/>
        </p:nvSpPr>
        <p:spPr>
          <a:xfrm>
            <a:off x="8067629" y="447733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椭圆 136">
            <a:extLst>
              <a:ext uri="{FF2B5EF4-FFF2-40B4-BE49-F238E27FC236}">
                <a16:creationId xmlns:a16="http://schemas.microsoft.com/office/drawing/2014/main" id="{91FEC6E1-9227-4782-92AA-6A0A719C2D07}"/>
              </a:ext>
            </a:extLst>
          </p:cNvPr>
          <p:cNvSpPr/>
          <p:nvPr/>
        </p:nvSpPr>
        <p:spPr>
          <a:xfrm>
            <a:off x="7857864" y="227837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6" grpId="0" animBg="1"/>
      <p:bldP spid="168" grpId="0" animBg="1"/>
      <p:bldP spid="172" grpId="0" animBg="1"/>
      <p:bldP spid="173" grpId="0" animBg="1"/>
      <p:bldP spid="1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77338" y="1182012"/>
            <a:ext cx="4060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7338" y="5156431"/>
            <a:ext cx="4891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Hua-Xing Chen, Wei Chen, Xiang Liu 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Shi-Lin Zhu</a:t>
            </a:r>
            <a:r>
              <a:rPr lang="en-GB" altLang="zh-CN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Rept.639 (2016) 1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Most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close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thresholds—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hadronic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EE2FC3-7A23-4BD0-BED8-1DDC6D91246B}"/>
              </a:ext>
            </a:extLst>
          </p:cNvPr>
          <p:cNvSpPr txBox="1"/>
          <p:nvPr/>
        </p:nvSpPr>
        <p:spPr>
          <a:xfrm>
            <a:off x="6577338" y="2525893"/>
            <a:ext cx="50337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F. Lebed, Ryan E. Mitchell,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S. Swanson, </a:t>
            </a:r>
          </a:p>
          <a:p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93 (2017) 143</a:t>
            </a:r>
          </a:p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706887-53D7-4C48-99C3-A49442DDB7C3}"/>
              </a:ext>
            </a:extLst>
          </p:cNvPr>
          <p:cNvSpPr txBox="1"/>
          <p:nvPr/>
        </p:nvSpPr>
        <p:spPr>
          <a:xfrm>
            <a:off x="6577338" y="3690830"/>
            <a:ext cx="46055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Atsushi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Hosaka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Toru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Iijima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Kenkichi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Miyabayashi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Yoshihide Sakai 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Shigehiro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Yasui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PTEP 2016 (2016) 062C01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D98E1-AC05-4850-9B2D-01D34A9C1FF2}"/>
              </a:ext>
            </a:extLst>
          </p:cNvPr>
          <p:cNvSpPr txBox="1"/>
          <p:nvPr/>
        </p:nvSpPr>
        <p:spPr>
          <a:xfrm>
            <a:off x="6771662" y="63521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702721-83B9-4F6D-9332-3CEE4BD7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6099CD-3F6D-408D-9C6A-FD3395AD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26" y="2285820"/>
            <a:ext cx="4907903" cy="355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9E0AFE05-2A72-405B-83E8-65195095FB96}"/>
              </a:ext>
            </a:extLst>
          </p:cNvPr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X(3872) &amp;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Tcc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(3875)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EBE1083-3F22-4AC4-BA28-C6729DB2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54" y="2285820"/>
            <a:ext cx="5846774" cy="355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50CE5D3-4203-42C1-B158-A0EAAA77B8CD}"/>
              </a:ext>
            </a:extLst>
          </p:cNvPr>
          <p:cNvSpPr txBox="1"/>
          <p:nvPr/>
        </p:nvSpPr>
        <p:spPr>
          <a:xfrm flipH="1">
            <a:off x="2301442" y="6125130"/>
            <a:ext cx="255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Below or above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1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495" y="1770907"/>
            <a:ext cx="5413520" cy="46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080B5A-B0B8-4CB8-9880-5C2BA708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C4EFF65-E0B6-412F-8A2F-E6559F33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423443"/>
            <a:ext cx="9631119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verify the molecular picture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86081" y="1049618"/>
            <a:ext cx="11519838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Phys.Rept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 1108 (2025) 1-108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6082" y="1508006"/>
            <a:ext cx="11755354" cy="122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Symmetries in the two-hadron interactions imply the existence of 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multiplets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hadronic molecules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Heavy-quark spin/flavor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seven Pc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59B0AC9-DF9F-433C-BAEE-F6F8F36C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950" y="2772576"/>
            <a:ext cx="3714810" cy="35837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41F03A7-D0AD-4EC2-9F06-09A12F281C12}"/>
              </a:ext>
            </a:extLst>
          </p:cNvPr>
          <p:cNvSpPr/>
          <p:nvPr/>
        </p:nvSpPr>
        <p:spPr>
          <a:xfrm>
            <a:off x="2374323" y="6286612"/>
            <a:ext cx="24288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srgbClr val="0000FF"/>
                </a:solidFill>
                <a:latin typeface="Bahnschrift Light" panose="020B0502040204020203" pitchFamily="34" charset="0"/>
              </a:rPr>
              <a:t>LHCb</a:t>
            </a:r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, PRL</a:t>
            </a:r>
            <a:r>
              <a:rPr lang="zh-CN" altLang="en-US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 </a:t>
            </a:r>
            <a:r>
              <a:rPr lang="nn-NO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122 (2019) 222001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3DF91A6-25EC-4141-9406-B0A58FF0E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602" y="2936353"/>
            <a:ext cx="4201544" cy="321518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9FF877D-E9E7-4705-8705-87E29A1DA948}"/>
              </a:ext>
            </a:extLst>
          </p:cNvPr>
          <p:cNvSpPr txBox="1"/>
          <p:nvPr/>
        </p:nvSpPr>
        <p:spPr>
          <a:xfrm>
            <a:off x="6920016" y="6151542"/>
            <a:ext cx="4603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Liu, Pan, Peng, Sánchez,  LSG, </a:t>
            </a:r>
            <a:r>
              <a:rPr lang="en-US" altLang="zh-CN" sz="1400" dirty="0" err="1">
                <a:solidFill>
                  <a:srgbClr val="0000FF"/>
                </a:solidFill>
                <a:latin typeface="Bahnschrift Light" panose="020B0502040204020203" pitchFamily="34" charset="0"/>
              </a:rPr>
              <a:t>Hosaka</a:t>
            </a:r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, Valderrama, PRL122, 242001 (2019) </a:t>
            </a:r>
            <a:endParaRPr lang="zh-CN" altLang="en-US" sz="1400" dirty="0">
              <a:solidFill>
                <a:srgbClr val="0000FF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A0E7E648-A80E-437C-AB20-885BD93AD4BE}"/>
              </a:ext>
            </a:extLst>
          </p:cNvPr>
          <p:cNvSpPr/>
          <p:nvPr/>
        </p:nvSpPr>
        <p:spPr>
          <a:xfrm>
            <a:off x="5271985" y="4126455"/>
            <a:ext cx="1355392" cy="842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Introduction: exotic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hadrons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hadronic molecules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multiplets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—the pentaquark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Multi-hadron states—the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𝑫𝑫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𝑲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—scattering exp. for unstable particles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1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verify the molecular picture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86081" y="1049618"/>
            <a:ext cx="11519838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Phys.Rept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 1108 (2025) 1-108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86082" y="1594418"/>
                <a:ext cx="11067718" cy="1352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45" indent="-360045">
                  <a:lnSpc>
                    <a:spcPts val="3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hadrons experience pairwise two-body attractions can form three-body molecules</a:t>
                </a:r>
              </a:p>
              <a:p>
                <a:pPr marL="720090" lvl="1" indent="-360045">
                  <a:lnSpc>
                    <a:spcPts val="3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Treating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𝟐𝟑𝟏𝟕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</a:t>
                </a:r>
                <a:r>
                  <a:rPr lang="en-US" altLang="zh-CN" sz="24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82" y="1594418"/>
                <a:ext cx="11067718" cy="1352614"/>
              </a:xfrm>
              <a:prstGeom prst="rect">
                <a:avLst/>
              </a:prstGeom>
              <a:blipFill>
                <a:blip r:embed="rId3"/>
                <a:stretch>
                  <a:fillRect l="-771" t="-4072" b="-9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F52006E7-5030-4C93-8D7B-D161CFA517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42" y="3234097"/>
            <a:ext cx="4393919" cy="251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8FC253-E9B3-4670-9B90-B35027041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77" y="3085293"/>
            <a:ext cx="2854446" cy="28135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D9FD5F3-4935-4ADF-A297-6BBE7E2599C4}"/>
              </a:ext>
            </a:extLst>
          </p:cNvPr>
          <p:cNvSpPr txBox="1"/>
          <p:nvPr/>
        </p:nvSpPr>
        <p:spPr>
          <a:xfrm>
            <a:off x="5515397" y="6152022"/>
            <a:ext cx="619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T.W Wu, M.Z Liu, and LSG, PRL(2025) 031902</a:t>
            </a:r>
            <a:endParaRPr lang="zh-CN" altLang="en-US" sz="1400" dirty="0">
              <a:solidFill>
                <a:srgbClr val="0000FF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D66E26-0A65-449D-9003-0306C5615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87" y="3074474"/>
            <a:ext cx="3225638" cy="307901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79B642-05EE-43D2-9BB0-6069F2E48520}"/>
              </a:ext>
            </a:extLst>
          </p:cNvPr>
          <p:cNvSpPr txBox="1"/>
          <p:nvPr/>
        </p:nvSpPr>
        <p:spPr>
          <a:xfrm>
            <a:off x="934822" y="6177137"/>
            <a:ext cx="6190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T.W. Wu and LSG, </a:t>
            </a:r>
            <a:r>
              <a:rPr lang="en-US" altLang="zh-CN" sz="1400" dirty="0" err="1">
                <a:solidFill>
                  <a:srgbClr val="0000FF"/>
                </a:solidFill>
                <a:latin typeface="Bahnschrift Light" panose="020B0502040204020203" pitchFamily="34" charset="0"/>
              </a:rPr>
              <a:t>Sci.Bull</a:t>
            </a:r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. 67 (2022) 1735-1738</a:t>
            </a:r>
            <a:endParaRPr lang="zh-CN" altLang="en-US" sz="1400" dirty="0">
              <a:solidFill>
                <a:srgbClr val="0000FF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verify the molecular picture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6081" y="1716440"/>
            <a:ext cx="11088425" cy="658742"/>
          </a:xfrm>
        </p:spPr>
        <p:txBody>
          <a:bodyPr>
            <a:norm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 measurement of the two-hadron interactions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86081" y="1049618"/>
            <a:ext cx="11519838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  <a:r>
              <a:rPr lang="zh-CN" altLang="en-US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Phys.Rept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 1108 (2025) 1-108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E1B31B6-4876-4DFD-BF83-35ECA7C6F9D1}"/>
              </a:ext>
            </a:extLst>
          </p:cNvPr>
          <p:cNvGrpSpPr/>
          <p:nvPr/>
        </p:nvGrpSpPr>
        <p:grpSpPr>
          <a:xfrm>
            <a:off x="5675758" y="2782356"/>
            <a:ext cx="5573422" cy="2665788"/>
            <a:chOff x="5469590" y="1262086"/>
            <a:chExt cx="5573422" cy="2665788"/>
          </a:xfrm>
        </p:grpSpPr>
        <p:sp>
          <p:nvSpPr>
            <p:cNvPr id="10" name="右箭头 179">
              <a:extLst>
                <a:ext uri="{FF2B5EF4-FFF2-40B4-BE49-F238E27FC236}">
                  <a16:creationId xmlns:a16="http://schemas.microsoft.com/office/drawing/2014/main" id="{A0BE14C3-5320-447A-A08C-27323C12FA4B}"/>
                </a:ext>
              </a:extLst>
            </p:cNvPr>
            <p:cNvSpPr/>
            <p:nvPr/>
          </p:nvSpPr>
          <p:spPr>
            <a:xfrm>
              <a:off x="8046318" y="2108161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6AC3107-804B-489B-B337-4FBDDEDF063F}"/>
                </a:ext>
              </a:extLst>
            </p:cNvPr>
            <p:cNvGrpSpPr/>
            <p:nvPr/>
          </p:nvGrpSpPr>
          <p:grpSpPr>
            <a:xfrm>
              <a:off x="5469590" y="1262087"/>
              <a:ext cx="2555443" cy="2665787"/>
              <a:chOff x="4580219" y="1234675"/>
              <a:chExt cx="2555443" cy="2665787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C8A715EC-93F9-4896-896B-51103CDF0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59505C3E-477C-44DA-8CE4-FA2F014AACE0}"/>
                  </a:ext>
                </a:extLst>
              </p:cNvPr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572F8377-FC07-4D96-A79B-1BD5A074C8FB}"/>
                      </a:ext>
                    </a:extLst>
                  </p:cNvPr>
                  <p:cNvSpPr txBox="1"/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5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5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5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" name="直接箭头连接符 21">
                <a:extLst>
                  <a:ext uri="{FF2B5EF4-FFF2-40B4-BE49-F238E27FC236}">
                    <a16:creationId xmlns:a16="http://schemas.microsoft.com/office/drawing/2014/main" id="{39C4BCB8-94EE-47CC-B64E-8D606D9BD86A}"/>
                  </a:ext>
                </a:extLst>
              </p:cNvPr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>
                <a:extLst>
                  <a:ext uri="{FF2B5EF4-FFF2-40B4-BE49-F238E27FC236}">
                    <a16:creationId xmlns:a16="http://schemas.microsoft.com/office/drawing/2014/main" id="{49616BFD-C286-4066-878A-A53BD3658A20}"/>
                  </a:ext>
                </a:extLst>
              </p:cNvPr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F1E3673-B193-4D8B-A442-2222040F78B0}"/>
                  </a:ext>
                </a:extLst>
              </p:cNvPr>
              <p:cNvSpPr txBox="1"/>
              <p:nvPr/>
            </p:nvSpPr>
            <p:spPr>
              <a:xfrm>
                <a:off x="5094695" y="3211046"/>
                <a:ext cx="16610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</a:t>
                </a: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equation</a:t>
                </a: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D1F77D0-9809-4B34-8037-F89579642F18}"/>
                  </a:ext>
                </a:extLst>
              </p:cNvPr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699C4AC8-4FE2-47ED-AC6B-AD5B8A5CB60A}"/>
                  </a:ext>
                </a:extLst>
              </p:cNvPr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72C6D0C-0443-413A-876E-2DF076F29796}"/>
                  </a:ext>
                </a:extLst>
              </p:cNvPr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8CC1AF0-901D-4BD9-BB9E-34BCE6B11F26}"/>
                  </a:ext>
                </a:extLst>
              </p:cNvPr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E153413-8532-4140-8394-CC73C6E769DE}"/>
                </a:ext>
              </a:extLst>
            </p:cNvPr>
            <p:cNvGrpSpPr/>
            <p:nvPr/>
          </p:nvGrpSpPr>
          <p:grpSpPr>
            <a:xfrm>
              <a:off x="8715288" y="1262086"/>
              <a:ext cx="2327724" cy="1741318"/>
              <a:chOff x="8283110" y="1234674"/>
              <a:chExt cx="2327724" cy="1741318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BB125153-0B3B-4CA7-BE98-25B7E7AC2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9CD3FD2-38DC-4991-9033-7764FBDA25D8}"/>
                  </a:ext>
                </a:extLst>
              </p:cNvPr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D4F38A4-D919-4759-B641-7322D01B9249}"/>
                  </a:ext>
                </a:extLst>
              </p:cNvPr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10A9DEC-0E8D-4BCC-88C1-FA2F169B7019}"/>
                  </a:ext>
                </a:extLst>
              </p:cNvPr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AC2E817-F57D-451E-ACD5-7E85904F9622}"/>
                  </a:ext>
                </a:extLst>
              </p:cNvPr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411D52F4-35C5-4AB5-8A85-E3817A570D06}"/>
                  </a:ext>
                </a:extLst>
              </p:cNvPr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5A6ED4EF-96FC-43DF-B9E3-A9C052F467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0" y="2923459"/>
            <a:ext cx="3922387" cy="246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446" y="210397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Part 1: symmetry </a:t>
            </a:r>
            <a:r>
              <a:rPr lang="en-US" altLang="zh-CN" sz="3600" b="1" dirty="0" err="1">
                <a:latin typeface="Microsoft YaHei" charset="-122"/>
                <a:ea typeface="Microsoft YaHei" charset="-122"/>
                <a:cs typeface="Microsoft YaHei" charset="-122"/>
              </a:rPr>
              <a:t>mutiplets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E22C20-FA78-4833-B83D-0BD8F7C7C1BD}"/>
              </a:ext>
            </a:extLst>
          </p:cNvPr>
          <p:cNvSpPr txBox="1"/>
          <p:nvPr/>
        </p:nvSpPr>
        <p:spPr>
          <a:xfrm>
            <a:off x="385894" y="1400690"/>
            <a:ext cx="11392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b="0" i="0" dirty="0">
                <a:solidFill>
                  <a:srgbClr val="2021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Symmetry in physics has been generalized to mean </a:t>
            </a:r>
            <a:r>
              <a:rPr lang="en-US" altLang="zh-CN" sz="2400" b="0" i="0" u="none" strike="noStrike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hlinkClick r:id="rId3" tooltip="Invariant (physics)"/>
              </a:rPr>
              <a:t>invariance</a:t>
            </a:r>
            <a:r>
              <a:rPr lang="en-US" altLang="zh-CN" sz="2400" b="0" i="0" dirty="0">
                <a:solidFill>
                  <a:srgbClr val="20212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—that is, lack of change—under any kind of transformation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2543F6-3967-4309-9C98-1E5FAFA9D5F7}"/>
              </a:ext>
            </a:extLst>
          </p:cNvPr>
          <p:cNvSpPr txBox="1"/>
          <p:nvPr/>
        </p:nvSpPr>
        <p:spPr>
          <a:xfrm>
            <a:off x="385894" y="5052298"/>
            <a:ext cx="8355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“it is only slightly overstating the case to say that physics is the study of symmetry.“—More is different, 1972</a:t>
            </a:r>
            <a:endParaRPr lang="zh-CN" altLang="en-US" sz="2400" dirty="0">
              <a:solidFill>
                <a:srgbClr val="2021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03DA6E-EDE8-43E4-853D-8D689CBA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61" y="3747552"/>
            <a:ext cx="2095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1A0471F-F5CB-495B-AFAA-6F272F64AC91}"/>
              </a:ext>
            </a:extLst>
          </p:cNvPr>
          <p:cNvSpPr txBox="1"/>
          <p:nvPr/>
        </p:nvSpPr>
        <p:spPr>
          <a:xfrm>
            <a:off x="385894" y="2614335"/>
            <a:ext cx="11492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Important symmetries in physics include 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 tooltip="Continuous symmet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continuous symmetries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and 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 tooltip="Discrete symmet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discrete symmetries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of 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 tooltip="Spaceti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spacetime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 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8" tooltip="Internal symmet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internal symmetries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of particles; and 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 tooltip="Supersymmetr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supersymmetry</a:t>
            </a:r>
            <a:r>
              <a:rPr lang="en-US" altLang="zh-CN" sz="2400" dirty="0">
                <a:solidFill>
                  <a:srgbClr val="2021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of physical theories.</a:t>
            </a:r>
            <a:endParaRPr lang="zh-CN" altLang="en-US" sz="2400" dirty="0">
              <a:solidFill>
                <a:srgbClr val="2021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94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15" y="1387929"/>
            <a:ext cx="1436915" cy="21553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95487" y="358489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Murray Gell-Mann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037" y="4190216"/>
            <a:ext cx="1513692" cy="21615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982966" y="6371342"/>
            <a:ext cx="179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Yuval Ne'eman</a:t>
            </a:r>
            <a:r>
              <a:rPr lang="en-US" altLang="zh-CN" dirty="0">
                <a:solidFill>
                  <a:srgbClr val="222222"/>
                </a:solidFill>
                <a:latin typeface="Arial" charset="0"/>
              </a:rPr>
              <a:t>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5008" y="1586139"/>
            <a:ext cx="4285949" cy="32144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500" y="1586139"/>
            <a:ext cx="2162015" cy="419190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071758" y="5909677"/>
            <a:ext cx="2596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zh-CN" dirty="0">
                <a:solidFill>
                  <a:srgbClr val="000000"/>
                </a:solidFill>
                <a:latin typeface="-webkit-standard" charset="0"/>
              </a:rPr>
              <a:t>V. E. Barnes et al., </a:t>
            </a:r>
            <a:r>
              <a:rPr lang="nb-NO" altLang="zh-CN" dirty="0" err="1">
                <a:solidFill>
                  <a:srgbClr val="000000"/>
                </a:solidFill>
                <a:latin typeface="-webkit-standard" charset="0"/>
              </a:rPr>
              <a:t>Phys</a:t>
            </a:r>
            <a:r>
              <a:rPr lang="nb-NO" altLang="zh-CN" dirty="0">
                <a:solidFill>
                  <a:srgbClr val="000000"/>
                </a:solidFill>
                <a:latin typeface="-webkit-standard" charset="0"/>
              </a:rPr>
              <a:t>. Rev. Lett. 12, 204 (1964)</a:t>
            </a:r>
            <a:endParaRPr lang="zh-CN" altLang="en-US" dirty="0"/>
          </a:p>
        </p:txBody>
      </p:sp>
      <p:graphicFrame>
        <p:nvGraphicFramePr>
          <p:cNvPr id="11" name="图表 10"/>
          <p:cNvGraphicFramePr/>
          <p:nvPr/>
        </p:nvGraphicFramePr>
        <p:xfrm>
          <a:off x="4258701" y="4313010"/>
          <a:ext cx="3570514" cy="293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椭圆 12"/>
          <p:cNvSpPr/>
          <p:nvPr/>
        </p:nvSpPr>
        <p:spPr>
          <a:xfrm>
            <a:off x="5420139" y="4051423"/>
            <a:ext cx="1245704" cy="7491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48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183884"/>
                </a:solidFill>
                <a:latin typeface="Microsoft YaHei" charset="-122"/>
                <a:ea typeface="Microsoft YaHei" charset="-122"/>
                <a:cs typeface="Microsoft YaHei" charset="-122"/>
              </a:rPr>
              <a:t>Hadron</a:t>
            </a:r>
            <a:r>
              <a:rPr lang="zh-CN" altLang="en-US" sz="3200" b="1" dirty="0">
                <a:solidFill>
                  <a:srgbClr val="183884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183884"/>
                </a:solidFill>
                <a:latin typeface="Microsoft YaHei" charset="-122"/>
                <a:ea typeface="Microsoft YaHei" charset="-122"/>
                <a:cs typeface="Microsoft YaHei" charset="-122"/>
              </a:rPr>
              <a:t>spectroscopy—QM—QCD</a:t>
            </a:r>
            <a:r>
              <a:rPr lang="zh-CN" altLang="en-US" sz="3200" b="1" dirty="0">
                <a:solidFill>
                  <a:srgbClr val="183884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3555750-98F9-8342-8303-49545A9AFBFC}"/>
              </a:ext>
            </a:extLst>
          </p:cNvPr>
          <p:cNvSpPr txBox="1"/>
          <p:nvPr/>
        </p:nvSpPr>
        <p:spPr>
          <a:xfrm>
            <a:off x="6453764" y="977692"/>
            <a:ext cx="397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i="1" dirty="0">
                <a:solidFill>
                  <a:srgbClr val="C00000"/>
                </a:solidFill>
              </a:rPr>
              <a:t>Put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an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end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to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the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then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chaotic</a:t>
            </a:r>
            <a:r>
              <a:rPr kumimoji="1" lang="zh-CN" altLang="en-US" b="1" i="1" dirty="0">
                <a:solidFill>
                  <a:srgbClr val="C00000"/>
                </a:solidFill>
              </a:rPr>
              <a:t> </a:t>
            </a:r>
            <a:r>
              <a:rPr kumimoji="1" lang="en-US" altLang="zh-CN" b="1" i="1" dirty="0">
                <a:solidFill>
                  <a:srgbClr val="C00000"/>
                </a:solidFill>
              </a:rPr>
              <a:t>situation</a:t>
            </a:r>
            <a:endParaRPr kumimoji="1" lang="zh-CN" altLang="en-US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8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1393" y="14260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paradigm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strong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few selected topics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</m:acc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molecules—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 quark spin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Spins of pentaquarks from those of triply charmed dibaryons—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 quark diquark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—SU(3) flavor symmetry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blipFill>
                <a:blip r:embed="rId3"/>
                <a:stretch>
                  <a:fillRect l="-488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3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9A4364A5-1724-7B47-8A8E-0F50846C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8" y="2187086"/>
            <a:ext cx="4106923" cy="381878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C4A056F-AC37-6B49-A136-DE145A9D1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967" y="1152221"/>
            <a:ext cx="1082781" cy="86622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ACFC17F7-64DF-9240-9158-4162F4685A42}"/>
              </a:ext>
            </a:extLst>
          </p:cNvPr>
          <p:cNvSpPr/>
          <p:nvPr/>
        </p:nvSpPr>
        <p:spPr>
          <a:xfrm>
            <a:off x="3921512" y="6506405"/>
            <a:ext cx="1387166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E84D64B-05D6-8043-B7B3-AE42C02B87A0}"/>
              </a:ext>
            </a:extLst>
          </p:cNvPr>
          <p:cNvSpPr/>
          <p:nvPr/>
        </p:nvSpPr>
        <p:spPr>
          <a:xfrm>
            <a:off x="3444905" y="2295714"/>
            <a:ext cx="953215" cy="5232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2015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8B9548-BF8E-5D4E-BC7D-5ACFEAA656C8}"/>
              </a:ext>
            </a:extLst>
          </p:cNvPr>
          <p:cNvSpPr/>
          <p:nvPr/>
        </p:nvSpPr>
        <p:spPr>
          <a:xfrm>
            <a:off x="2060632" y="5983312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PRL</a:t>
            </a:r>
            <a:r>
              <a:rPr lang="zh-CN" altLang="en-US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115 (2015) 072001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1894 citations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/>
              <p:nvPr/>
            </p:nvSpPr>
            <p:spPr>
              <a:xfrm>
                <a:off x="244750" y="124757"/>
                <a:ext cx="7851778" cy="62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200" b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sz="3200" b="1" smtClean="0">
                          <a:latin typeface="Cambria Math" panose="02040503050406030204" pitchFamily="18" charset="0"/>
                        </a:rPr>
                        <m:t>𝟎𝟏𝟓</m:t>
                      </m:r>
                      <m:r>
                        <a:rPr lang="en-US" altLang="zh-CN" sz="3200" b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CN" sz="32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b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𝐩𝐞𝐧𝐭𝐚𝐪𝐮𝐚𝐫𝐤𝐬</m:t>
                      </m:r>
                      <m:r>
                        <a:rPr lang="zh-CN" altLang="en-US" sz="32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b="1">
                          <a:latin typeface="Cambria Math" panose="02040503050406030204" pitchFamily="18" charset="0"/>
                        </a:rPr>
                        <m:t>𝐟𝐫𝐨𝐦</m:t>
                      </m:r>
                      <m:r>
                        <a:rPr lang="zh-CN" altLang="en-US" sz="3200" b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𝝍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50" y="124757"/>
                <a:ext cx="7851778" cy="6287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灯片编号占位符 5">
            <a:extLst>
              <a:ext uri="{FF2B5EF4-FFF2-40B4-BE49-F238E27FC236}">
                <a16:creationId xmlns:a16="http://schemas.microsoft.com/office/drawing/2014/main" id="{177BDC20-6A8A-DE44-BBA3-AA05662F19B0}"/>
              </a:ext>
            </a:extLst>
          </p:cNvPr>
          <p:cNvSpPr txBox="1">
            <a:spLocks/>
          </p:cNvSpPr>
          <p:nvPr/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D42386-0B3A-47AB-8788-B376FB785E1A}" type="slidenum">
              <a:rPr lang="zh-CN" altLang="en-US"/>
              <a:pPr/>
              <a:t>25</a:t>
            </a:fld>
            <a:endParaRPr lang="zh-CN" altLang="en-US"/>
          </a:p>
        </p:txBody>
      </p:sp>
      <p:pic>
        <p:nvPicPr>
          <p:cNvPr id="27" name="Picture 2" descr="See the source image">
            <a:extLst>
              <a:ext uri="{FF2B5EF4-FFF2-40B4-BE49-F238E27FC236}">
                <a16:creationId xmlns:a16="http://schemas.microsoft.com/office/drawing/2014/main" id="{9276895B-6535-46B6-9B5E-E26423D90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/>
          <a:stretch/>
        </p:blipFill>
        <p:spPr bwMode="auto">
          <a:xfrm>
            <a:off x="6210475" y="1152220"/>
            <a:ext cx="4083102" cy="24131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07B3D70-4084-4B0E-BAB2-9EAC01CBA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475" y="3752194"/>
            <a:ext cx="4083102" cy="2041551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7435E93E-7DF5-42A9-8782-11BBFFD0BF8D}"/>
              </a:ext>
            </a:extLst>
          </p:cNvPr>
          <p:cNvSpPr/>
          <p:nvPr/>
        </p:nvSpPr>
        <p:spPr>
          <a:xfrm>
            <a:off x="6111897" y="5875590"/>
            <a:ext cx="4551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-webkit-standard"/>
              </a:rPr>
              <a:t>Highlights of the year, Particle High Five/</a:t>
            </a:r>
            <a:r>
              <a:rPr lang="en-US" altLang="zh-CN" b="1" dirty="0" err="1">
                <a:solidFill>
                  <a:srgbClr val="0432FF"/>
                </a:solidFill>
                <a:latin typeface="-webkit-standard"/>
              </a:rPr>
              <a:t>LHCb</a:t>
            </a:r>
            <a:endParaRPr lang="en-US" altLang="zh-CN" b="1" dirty="0">
              <a:solidFill>
                <a:srgbClr val="0432FF"/>
              </a:solidFill>
              <a:latin typeface="-webkit-standard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91A15A-D7F2-4078-8028-2EF740B57FA8}"/>
              </a:ext>
            </a:extLst>
          </p:cNvPr>
          <p:cNvSpPr/>
          <p:nvPr/>
        </p:nvSpPr>
        <p:spPr>
          <a:xfrm>
            <a:off x="4191674" y="6321945"/>
            <a:ext cx="8479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Arial" panose="020B0604020202020204" pitchFamily="34" charset="0"/>
              </a:rPr>
              <a:t>the research covered in </a:t>
            </a:r>
            <a:r>
              <a:rPr lang="en" altLang="zh-CN" sz="1400" dirty="0">
                <a:latin typeface="Arial,Italic"/>
              </a:rPr>
              <a:t>Physics </a:t>
            </a:r>
            <a:r>
              <a:rPr lang="en" altLang="zh-CN" sz="1400" dirty="0">
                <a:latin typeface="Arial" panose="020B0604020202020204" pitchFamily="34" charset="0"/>
              </a:rPr>
              <a:t>that </a:t>
            </a:r>
            <a:r>
              <a:rPr lang="en" altLang="zh-CN" sz="1400" b="1" dirty="0">
                <a:solidFill>
                  <a:srgbClr val="FF0000"/>
                </a:solidFill>
                <a:latin typeface="Arial" panose="020B0604020202020204" pitchFamily="34" charset="0"/>
              </a:rPr>
              <a:t>really made waves in and beyond the physics community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637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7BF19-9990-AD4D-9E67-79E19D76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8B0C1B7-0281-574F-AA1E-56518C4FA782}"/>
              </a:ext>
            </a:extLst>
          </p:cNvPr>
          <p:cNvSpPr/>
          <p:nvPr/>
        </p:nvSpPr>
        <p:spPr>
          <a:xfrm>
            <a:off x="7872488" y="578757"/>
            <a:ext cx="2664419" cy="225683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B00B925-362C-D345-BBE2-5CD73C935496}"/>
              </a:ext>
            </a:extLst>
          </p:cNvPr>
          <p:cNvSpPr/>
          <p:nvPr/>
        </p:nvSpPr>
        <p:spPr>
          <a:xfrm>
            <a:off x="7902527" y="3407012"/>
            <a:ext cx="2684062" cy="316530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9A4364A5-1724-7B47-8A8E-0F50846C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64" y="2187086"/>
            <a:ext cx="4106923" cy="381878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8C4A056F-AC37-6B49-A136-DE145A9D1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763" y="1152221"/>
            <a:ext cx="1082781" cy="866225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ACFC17F7-64DF-9240-9158-4162F4685A42}"/>
              </a:ext>
            </a:extLst>
          </p:cNvPr>
          <p:cNvSpPr/>
          <p:nvPr/>
        </p:nvSpPr>
        <p:spPr>
          <a:xfrm>
            <a:off x="3921512" y="6506405"/>
            <a:ext cx="1387166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E84D64B-05D6-8043-B7B3-AE42C02B87A0}"/>
              </a:ext>
            </a:extLst>
          </p:cNvPr>
          <p:cNvSpPr/>
          <p:nvPr/>
        </p:nvSpPr>
        <p:spPr>
          <a:xfrm>
            <a:off x="3444905" y="2295714"/>
            <a:ext cx="953215" cy="5232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2015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8B9548-BF8E-5D4E-BC7D-5ACFEAA656C8}"/>
              </a:ext>
            </a:extLst>
          </p:cNvPr>
          <p:cNvSpPr/>
          <p:nvPr/>
        </p:nvSpPr>
        <p:spPr>
          <a:xfrm>
            <a:off x="2570428" y="5983312"/>
            <a:ext cx="1888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PRL</a:t>
            </a:r>
            <a:r>
              <a:rPr lang="zh-CN" altLang="en-US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115 (2015) 072001</a:t>
            </a:r>
          </a:p>
          <a:p>
            <a:pPr algn="ctr"/>
            <a:r>
              <a:rPr lang="en-US" altLang="zh-CN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1894 citations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ECD6145-C637-8A4B-A7B4-FC5808F09316}"/>
              </a:ext>
            </a:extLst>
          </p:cNvPr>
          <p:cNvSpPr txBox="1"/>
          <p:nvPr/>
        </p:nvSpPr>
        <p:spPr>
          <a:xfrm>
            <a:off x="6755391" y="1856358"/>
            <a:ext cx="763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4450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96DB2B9-890B-BE42-B2FE-65CBDE70F1BA}"/>
              </a:ext>
            </a:extLst>
          </p:cNvPr>
          <p:cNvSpPr/>
          <p:nvPr/>
        </p:nvSpPr>
        <p:spPr>
          <a:xfrm>
            <a:off x="7751785" y="3756300"/>
            <a:ext cx="197680" cy="2703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B40E99D8-313F-5241-90F2-787CDB6C5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9" y="2300404"/>
            <a:ext cx="2383268" cy="31815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51815323-E3D5-214B-9E8C-2D1CFD4F8211}"/>
              </a:ext>
            </a:extLst>
          </p:cNvPr>
          <p:cNvSpPr txBox="1"/>
          <p:nvPr/>
        </p:nvSpPr>
        <p:spPr>
          <a:xfrm>
            <a:off x="6269938" y="1843260"/>
            <a:ext cx="763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4380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E1DEA61-BFCE-3A4C-A289-CD8986BFC1B1}"/>
              </a:ext>
            </a:extLst>
          </p:cNvPr>
          <p:cNvSpPr txBox="1"/>
          <p:nvPr/>
        </p:nvSpPr>
        <p:spPr>
          <a:xfrm>
            <a:off x="5796225" y="1848531"/>
            <a:ext cx="763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</a:rPr>
              <a:t>4320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cxnSp>
        <p:nvCxnSpPr>
          <p:cNvPr id="54" name="直接箭头连接符 50">
            <a:extLst>
              <a:ext uri="{FF2B5EF4-FFF2-40B4-BE49-F238E27FC236}">
                <a16:creationId xmlns:a16="http://schemas.microsoft.com/office/drawing/2014/main" id="{3CC2CC78-92BF-7D4C-86EC-6C8F7B79B538}"/>
              </a:ext>
            </a:extLst>
          </p:cNvPr>
          <p:cNvCxnSpPr>
            <a:cxnSpLocks/>
          </p:cNvCxnSpPr>
          <p:nvPr/>
        </p:nvCxnSpPr>
        <p:spPr>
          <a:xfrm flipV="1">
            <a:off x="2994992" y="2841150"/>
            <a:ext cx="3232889" cy="83632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C1AB49DD-2AC0-854E-98A1-3FF143A45712}"/>
              </a:ext>
            </a:extLst>
          </p:cNvPr>
          <p:cNvSpPr/>
          <p:nvPr/>
        </p:nvSpPr>
        <p:spPr>
          <a:xfrm>
            <a:off x="5566651" y="5975811"/>
            <a:ext cx="190789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PRL</a:t>
            </a:r>
            <a:r>
              <a:rPr lang="zh-CN" altLang="en-US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 </a:t>
            </a:r>
            <a:r>
              <a:rPr lang="nn-NO" altLang="zh-CN" sz="1400" dirty="0">
                <a:solidFill>
                  <a:srgbClr val="0000FF"/>
                </a:solidFill>
                <a:latin typeface="Bahnschrift Light" panose="020B0502040204020203" pitchFamily="34" charset="0"/>
              </a:rPr>
              <a:t>122 (2019) 222001</a:t>
            </a:r>
          </a:p>
          <a:p>
            <a:pPr algn="ctr"/>
            <a:r>
              <a:rPr lang="nn-NO" altLang="zh-CN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850 citations</a:t>
            </a:r>
            <a:endParaRPr lang="zh-CN" altLang="en-US" sz="1400" dirty="0">
              <a:solidFill>
                <a:srgbClr val="FF0000"/>
              </a:solidFill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/>
              <p:nvPr/>
            </p:nvSpPr>
            <p:spPr>
              <a:xfrm>
                <a:off x="154258" y="124758"/>
                <a:ext cx="9086845" cy="62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/>
                  <a:t>2019: </a:t>
                </a:r>
                <a:r>
                  <a:rPr lang="en-US" altLang="zh-CN" sz="3200" b="1" dirty="0">
                    <a:solidFill>
                      <a:srgbClr val="C00000"/>
                    </a:solidFill>
                  </a:rPr>
                  <a:t>3 p</a:t>
                </a:r>
                <a14:m>
                  <m:oMath xmlns:m="http://schemas.openxmlformats.org/officeDocument/2006/math">
                    <m:r>
                      <a:rPr lang="en-US" altLang="zh-CN" sz="32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𝐞𝐧𝐭𝐚𝐪𝐮𝐚𝐫𝐤𝐬</m:t>
                    </m:r>
                    <m:r>
                      <a:rPr lang="zh-CN" altLang="en-US" sz="32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3200" b="1">
                        <a:latin typeface="Cambria Math" panose="02040503050406030204" pitchFamily="18" charset="0"/>
                      </a:rPr>
                      <m:t>𝐟𝐫𝐨𝐦</m:t>
                    </m:r>
                    <m:r>
                      <a:rPr lang="zh-CN" altLang="en-US" sz="3200" b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sz="3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8" y="124758"/>
                <a:ext cx="9086845" cy="628762"/>
              </a:xfrm>
              <a:prstGeom prst="rect">
                <a:avLst/>
              </a:prstGeom>
              <a:blipFill>
                <a:blip r:embed="rId5"/>
                <a:stretch>
                  <a:fillRect l="-1677" t="-4808" b="-3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本框 63">
            <a:extLst>
              <a:ext uri="{FF2B5EF4-FFF2-40B4-BE49-F238E27FC236}">
                <a16:creationId xmlns:a16="http://schemas.microsoft.com/office/drawing/2014/main" id="{2FE9E266-E45B-8142-B4A6-0DA76F46397B}"/>
              </a:ext>
            </a:extLst>
          </p:cNvPr>
          <p:cNvSpPr txBox="1"/>
          <p:nvPr/>
        </p:nvSpPr>
        <p:spPr>
          <a:xfrm>
            <a:off x="8713761" y="2881168"/>
            <a:ext cx="190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2019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0C89811-5471-1B45-8EC9-0F308BD31BA3}"/>
              </a:ext>
            </a:extLst>
          </p:cNvPr>
          <p:cNvSpPr txBox="1"/>
          <p:nvPr/>
        </p:nvSpPr>
        <p:spPr>
          <a:xfrm>
            <a:off x="8822611" y="31822"/>
            <a:ext cx="240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2015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BBAF8FA5-1A47-2641-ABB0-79DBDE1558D3}"/>
                  </a:ext>
                </a:extLst>
              </p:cNvPr>
              <p:cNvSpPr txBox="1"/>
              <p:nvPr/>
            </p:nvSpPr>
            <p:spPr>
              <a:xfrm>
                <a:off x="7569599" y="902602"/>
                <a:ext cx="3004272" cy="796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=4380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±8±29</m:t>
                      </m:r>
                    </m:oMath>
                  </m:oMathPara>
                </a14:m>
                <a:endParaRPr lang="en-US" altLang="zh-CN" sz="16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±18±86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BBAF8FA5-1A47-2641-ABB0-79DBDE15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599" y="902602"/>
                <a:ext cx="3004272" cy="7962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F7F196FE-17FE-E74B-9A61-FC3DC247B477}"/>
                  </a:ext>
                </a:extLst>
              </p:cNvPr>
              <p:cNvSpPr txBox="1"/>
              <p:nvPr/>
            </p:nvSpPr>
            <p:spPr>
              <a:xfrm>
                <a:off x="7688885" y="2022690"/>
                <a:ext cx="3077790" cy="796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=4449.8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±1.7±2.5</m:t>
                      </m:r>
                    </m:oMath>
                  </m:oMathPara>
                </a14:m>
                <a:endParaRPr lang="en-US" altLang="zh-CN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±5±19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F7F196FE-17FE-E74B-9A61-FC3DC247B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85" y="2022690"/>
                <a:ext cx="3077790" cy="7962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0DA8E3E5-E91E-3449-9088-BD3A95D0DD21}"/>
                  </a:ext>
                </a:extLst>
              </p:cNvPr>
              <p:cNvSpPr txBox="1"/>
              <p:nvPr/>
            </p:nvSpPr>
            <p:spPr>
              <a:xfrm>
                <a:off x="7618577" y="3646315"/>
                <a:ext cx="3004272" cy="88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=4311.9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−0.6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+6.8</m:t>
                          </m:r>
                        </m:sup>
                      </m:sSubSup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9.8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2.7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−4.5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+3.7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0DA8E3E5-E91E-3449-9088-BD3A95D0D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577" y="3646315"/>
                <a:ext cx="3004272" cy="884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240ED50-6D05-7849-8E19-543497EE65C5}"/>
                  </a:ext>
                </a:extLst>
              </p:cNvPr>
              <p:cNvSpPr txBox="1"/>
              <p:nvPr/>
            </p:nvSpPr>
            <p:spPr>
              <a:xfrm>
                <a:off x="7654110" y="5591965"/>
                <a:ext cx="3004272" cy="88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=4457.3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0.6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−1.7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+4.1</m:t>
                          </m:r>
                        </m:sup>
                      </m:sSubSup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6.4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−1.9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+5.7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4240ED50-6D05-7849-8E19-543497EE6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10" y="5591965"/>
                <a:ext cx="3004272" cy="8842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灯片编号占位符 5">
            <a:extLst>
              <a:ext uri="{FF2B5EF4-FFF2-40B4-BE49-F238E27FC236}">
                <a16:creationId xmlns:a16="http://schemas.microsoft.com/office/drawing/2014/main" id="{177BDC20-6A8A-DE44-BBA3-AA05662F19B0}"/>
              </a:ext>
            </a:extLst>
          </p:cNvPr>
          <p:cNvSpPr txBox="1">
            <a:spLocks/>
          </p:cNvSpPr>
          <p:nvPr/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D42386-0B3A-47AB-8788-B376FB785E1A}" type="slidenum">
              <a:rPr lang="zh-CN" altLang="en-US"/>
              <a:pPr/>
              <a:t>26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39154CEC-8DEE-AF45-925A-29ECC8556F14}"/>
                  </a:ext>
                </a:extLst>
              </p:cNvPr>
              <p:cNvSpPr txBox="1"/>
              <p:nvPr/>
            </p:nvSpPr>
            <p:spPr>
              <a:xfrm>
                <a:off x="7663728" y="4612144"/>
                <a:ext cx="3004272" cy="88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=4440.3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1.3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−4.7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+4.1</m:t>
                          </m:r>
                        </m:sup>
                      </m:sSubSup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20.6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4.9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−10.1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+8.7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39154CEC-8DEE-AF45-925A-29ECC8556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728" y="4612144"/>
                <a:ext cx="3004272" cy="8842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6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7BF19-9990-AD4D-9E67-79E19D76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CFC17F7-64DF-9240-9158-4162F4685A42}"/>
              </a:ext>
            </a:extLst>
          </p:cNvPr>
          <p:cNvSpPr/>
          <p:nvPr/>
        </p:nvSpPr>
        <p:spPr>
          <a:xfrm>
            <a:off x="3921512" y="6506405"/>
            <a:ext cx="1387166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8B9548-BF8E-5D4E-BC7D-5ACFEAA656C8}"/>
              </a:ext>
            </a:extLst>
          </p:cNvPr>
          <p:cNvSpPr/>
          <p:nvPr/>
        </p:nvSpPr>
        <p:spPr>
          <a:xfrm>
            <a:off x="3670480" y="6066392"/>
            <a:ext cx="33666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0" i="1" dirty="0" err="1">
                <a:effectLst/>
                <a:latin typeface="-apple-system"/>
              </a:rPr>
              <a:t>Sci.Bull</a:t>
            </a:r>
            <a:r>
              <a:rPr lang="en-US" altLang="zh-CN" sz="1400" b="0" i="1" dirty="0">
                <a:effectLst/>
                <a:latin typeface="-apple-system"/>
              </a:rPr>
              <a:t>.</a:t>
            </a:r>
            <a:r>
              <a:rPr lang="en-US" altLang="zh-CN" sz="1400" b="0" i="0" dirty="0">
                <a:effectLst/>
                <a:latin typeface="-apple-system"/>
              </a:rPr>
              <a:t> 66 (2021) 1278-1287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267 citations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/>
              <p:nvPr/>
            </p:nvSpPr>
            <p:spPr>
              <a:xfrm>
                <a:off x="80832" y="72450"/>
                <a:ext cx="8777942" cy="586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𝐩𝐞𝐧𝐭𝐚𝐪𝐮𝐚𝐫𝐤</m:t>
                      </m:r>
                      <m:r>
                        <a:rPr lang="zh-CN" altLang="en-US" sz="32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𝐜𝐚𝐧𝐝𝐢𝐝𝐚𝐭𝐞</m:t>
                      </m:r>
                      <m:r>
                        <a:rPr lang="en-US" altLang="zh-CN" sz="32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3200" b="1">
                          <a:latin typeface="Cambria Math" panose="02040503050406030204" pitchFamily="18" charset="0"/>
                        </a:rPr>
                        <m:t>𝐟𝐫𝐨𝐦</m:t>
                      </m:r>
                      <m:r>
                        <a:rPr lang="zh-CN" altLang="en-US" sz="3200" b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3200" b="1" i="1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zh-CN" alt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𝝍</m:t>
                      </m:r>
                      <m:r>
                        <a:rPr lang="zh-CN" altLang="en-US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2" y="72450"/>
                <a:ext cx="8777942" cy="5861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文本框 64">
            <a:extLst>
              <a:ext uri="{FF2B5EF4-FFF2-40B4-BE49-F238E27FC236}">
                <a16:creationId xmlns:a16="http://schemas.microsoft.com/office/drawing/2014/main" id="{50C89811-5471-1B45-8EC9-0F308BD31BA3}"/>
              </a:ext>
            </a:extLst>
          </p:cNvPr>
          <p:cNvSpPr txBox="1"/>
          <p:nvPr/>
        </p:nvSpPr>
        <p:spPr>
          <a:xfrm>
            <a:off x="9197308" y="1036063"/>
            <a:ext cx="118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2020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1" name="灯片编号占位符 5">
            <a:extLst>
              <a:ext uri="{FF2B5EF4-FFF2-40B4-BE49-F238E27FC236}">
                <a16:creationId xmlns:a16="http://schemas.microsoft.com/office/drawing/2014/main" id="{177BDC20-6A8A-DE44-BBA3-AA05662F19B0}"/>
              </a:ext>
            </a:extLst>
          </p:cNvPr>
          <p:cNvSpPr txBox="1">
            <a:spLocks/>
          </p:cNvSpPr>
          <p:nvPr/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D42386-0B3A-47AB-8788-B376FB785E1A}" type="slidenum">
              <a:rPr lang="zh-CN" altLang="en-US"/>
              <a:pPr/>
              <a:t>27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FF4BAE-12A6-42A3-8C3F-411B1C0B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607" y="1297832"/>
            <a:ext cx="6143790" cy="4732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内容占位符 2">
                <a:extLst>
                  <a:ext uri="{FF2B5EF4-FFF2-40B4-BE49-F238E27FC236}">
                    <a16:creationId xmlns:a16="http://schemas.microsoft.com/office/drawing/2014/main" id="{6CFF3640-AAB4-46F4-AC17-37ED8899FF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5850" y="3530603"/>
                <a:ext cx="4132274" cy="109588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=4458.8±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2.9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−1.1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+4.71</m:t>
                        </m:r>
                      </m:sup>
                    </m:sSubSup>
                  </m:oMath>
                </a14:m>
                <a:r>
                  <a:rPr lang="en-US" altLang="zh-CN" sz="2400" dirty="0"/>
                  <a:t> MeV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=17.3±</m:t>
                    </m:r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6.5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−5.7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+8.0</m:t>
                        </m:r>
                      </m:sup>
                    </m:sSubSup>
                  </m:oMath>
                </a14:m>
                <a:r>
                  <a:rPr lang="en-US" altLang="zh-CN" sz="2400" dirty="0"/>
                  <a:t> MeV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8" name="内容占位符 2">
                <a:extLst>
                  <a:ext uri="{FF2B5EF4-FFF2-40B4-BE49-F238E27FC236}">
                    <a16:creationId xmlns:a16="http://schemas.microsoft.com/office/drawing/2014/main" id="{6CFF3640-AAB4-46F4-AC17-37ED8899F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5850" y="3530603"/>
                <a:ext cx="4132274" cy="1095883"/>
              </a:xfrm>
              <a:blipFill>
                <a:blip r:embed="rId4"/>
                <a:stretch>
                  <a:fillRect l="-442" t="-7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1D31E4B-B47B-4E4C-B3FD-F81A9296820B}"/>
                  </a:ext>
                </a:extLst>
              </p:cNvPr>
              <p:cNvSpPr txBox="1"/>
              <p:nvPr/>
            </p:nvSpPr>
            <p:spPr>
              <a:xfrm>
                <a:off x="9788927" y="2964337"/>
                <a:ext cx="807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3.1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1D31E4B-B47B-4E4C-B3FD-F81A92968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927" y="2964337"/>
                <a:ext cx="807722" cy="461665"/>
              </a:xfrm>
              <a:prstGeom prst="rect">
                <a:avLst/>
              </a:prstGeom>
              <a:blipFill>
                <a:blip r:embed="rId5"/>
                <a:stretch>
                  <a:fillRect l="-12121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FE33BF16-69F8-407B-9B3B-5850EAA45A41}"/>
              </a:ext>
            </a:extLst>
          </p:cNvPr>
          <p:cNvSpPr txBox="1"/>
          <p:nvPr/>
        </p:nvSpPr>
        <p:spPr>
          <a:xfrm>
            <a:off x="3215081" y="3246431"/>
            <a:ext cx="6446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1" dirty="0">
                <a:effectLst/>
                <a:latin typeface="KaTeX_Math"/>
              </a:rPr>
              <a:t>Pcs</a:t>
            </a:r>
            <a:r>
              <a:rPr lang="en-US" altLang="zh-CN" b="0" i="0" dirty="0">
                <a:effectLst/>
                <a:latin typeface="KaTeX_Main"/>
              </a:rPr>
              <a:t>​(4459)</a:t>
            </a:r>
            <a:r>
              <a:rPr lang="en-US" altLang="zh-CN" b="0" i="0" dirty="0">
                <a:effectLst/>
                <a:latin typeface="-apple-system"/>
              </a:rPr>
              <a:t>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533A28-4B2F-4672-AB9A-04FA5EF5DD88}"/>
              </a:ext>
            </a:extLst>
          </p:cNvPr>
          <p:cNvSpPr txBox="1"/>
          <p:nvPr/>
        </p:nvSpPr>
        <p:spPr>
          <a:xfrm>
            <a:off x="243510" y="3154098"/>
            <a:ext cx="1860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1" i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Pcs</a:t>
            </a: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​(4459) </a:t>
            </a:r>
          </a:p>
        </p:txBody>
      </p:sp>
    </p:spTree>
    <p:extLst>
      <p:ext uri="{BB962C8B-B14F-4D97-AF65-F5344CB8AC3E}">
        <p14:creationId xmlns:p14="http://schemas.microsoft.com/office/powerpoint/2010/main" val="42613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7BF19-9990-AD4D-9E67-79E19D76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28</a:t>
            </a:fld>
            <a:endParaRPr 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CFC17F7-64DF-9240-9158-4162F4685A42}"/>
              </a:ext>
            </a:extLst>
          </p:cNvPr>
          <p:cNvSpPr/>
          <p:nvPr/>
        </p:nvSpPr>
        <p:spPr>
          <a:xfrm>
            <a:off x="3921512" y="6506405"/>
            <a:ext cx="1387166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8B9548-BF8E-5D4E-BC7D-5ACFEAA656C8}"/>
              </a:ext>
            </a:extLst>
          </p:cNvPr>
          <p:cNvSpPr/>
          <p:nvPr/>
        </p:nvSpPr>
        <p:spPr>
          <a:xfrm>
            <a:off x="3670480" y="6066392"/>
            <a:ext cx="3624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b="0" i="1" dirty="0" err="1">
                <a:effectLst/>
                <a:latin typeface="-apple-system"/>
              </a:rPr>
              <a:t>Phys.Rev.Lett</a:t>
            </a:r>
            <a:r>
              <a:rPr lang="en-US" altLang="zh-CN" sz="1400" b="0" i="1" dirty="0">
                <a:effectLst/>
                <a:latin typeface="-apple-system"/>
              </a:rPr>
              <a:t>.</a:t>
            </a:r>
            <a:r>
              <a:rPr lang="en-US" altLang="zh-CN" sz="1400" b="0" i="0" dirty="0">
                <a:effectLst/>
                <a:latin typeface="-apple-system"/>
              </a:rPr>
              <a:t> 131 (2023) 031901</a:t>
            </a:r>
            <a:r>
              <a:rPr lang="en-US" altLang="zh-CN" sz="1400" b="0" i="0" dirty="0">
                <a:solidFill>
                  <a:srgbClr val="0000FF"/>
                </a:solidFill>
                <a:effectLst/>
                <a:latin typeface="Bahnschrift Light" panose="020B0502040204020203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163 citations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/>
              <p:nvPr/>
            </p:nvSpPr>
            <p:spPr>
              <a:xfrm>
                <a:off x="156332" y="55732"/>
                <a:ext cx="96512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pentaquark candidate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zh-CN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zh-CN" alt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zh-CN" alt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zh-CN" altLang="en-US" sz="3200" b="1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4A6809B-54F4-D54E-9ADA-40D9B2EA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32" y="55732"/>
                <a:ext cx="9651215" cy="584775"/>
              </a:xfrm>
              <a:prstGeom prst="rect">
                <a:avLst/>
              </a:prstGeom>
              <a:blipFill>
                <a:blip r:embed="rId2"/>
                <a:stretch>
                  <a:fillRect l="-1642" t="-14583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灯片编号占位符 5">
            <a:extLst>
              <a:ext uri="{FF2B5EF4-FFF2-40B4-BE49-F238E27FC236}">
                <a16:creationId xmlns:a16="http://schemas.microsoft.com/office/drawing/2014/main" id="{177BDC20-6A8A-DE44-BBA3-AA05662F19B0}"/>
              </a:ext>
            </a:extLst>
          </p:cNvPr>
          <p:cNvSpPr txBox="1">
            <a:spLocks/>
          </p:cNvSpPr>
          <p:nvPr/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D42386-0B3A-47AB-8788-B376FB785E1A}" type="slidenum">
              <a:rPr lang="zh-CN" altLang="en-US"/>
              <a:pPr/>
              <a:t>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内容占位符 2">
                <a:extLst>
                  <a:ext uri="{FF2B5EF4-FFF2-40B4-BE49-F238E27FC236}">
                    <a16:creationId xmlns:a16="http://schemas.microsoft.com/office/drawing/2014/main" id="{6CFF3640-AAB4-46F4-AC17-37ED8899FF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25125" y="3538992"/>
                <a:ext cx="4187910" cy="109588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400" dirty="0"/>
                      <m:t>4338.2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altLang="zh-CN" sz="2400" dirty="0"/>
                      <m:t>0.7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altLang="zh-CN" sz="2400" dirty="0"/>
                      <m:t> 0.4</m:t>
                    </m:r>
                  </m:oMath>
                </a14:m>
                <a:r>
                  <a:rPr lang="en-US" altLang="zh-CN" sz="2400" dirty="0"/>
                  <a:t>MeV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n-US" altLang="zh-CN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400" dirty="0"/>
                      <m:t>7.0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altLang="zh-CN" sz="2400" dirty="0"/>
                      <m:t>1.2 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altLang="zh-CN" sz="2400" dirty="0"/>
                      <m:t>1.3</m:t>
                    </m:r>
                    <m:r>
                      <m:rPr>
                        <m:nor/>
                      </m:rPr>
                      <a:rPr lang="en-US" altLang="zh-CN" sz="2400" b="0" i="0" dirty="0" smtClean="0"/>
                      <m:t> </m:t>
                    </m:r>
                    <m:r>
                      <m:rPr>
                        <m:nor/>
                      </m:rPr>
                      <a:rPr lang="en-US" altLang="zh-CN" sz="2400" b="0" i="0" dirty="0" smtClean="0"/>
                      <m:t>MeV</m:t>
                    </m:r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8" name="内容占位符 2">
                <a:extLst>
                  <a:ext uri="{FF2B5EF4-FFF2-40B4-BE49-F238E27FC236}">
                    <a16:creationId xmlns:a16="http://schemas.microsoft.com/office/drawing/2014/main" id="{6CFF3640-AAB4-46F4-AC17-37ED8899FF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25125" y="3538992"/>
                <a:ext cx="4187910" cy="1095883"/>
              </a:xfrm>
              <a:blipFill>
                <a:blip r:embed="rId3"/>
                <a:stretch>
                  <a:fillRect l="-437" t="-7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1D31E4B-B47B-4E4C-B3FD-F81A9296820B}"/>
                  </a:ext>
                </a:extLst>
              </p:cNvPr>
              <p:cNvSpPr txBox="1"/>
              <p:nvPr/>
            </p:nvSpPr>
            <p:spPr>
              <a:xfrm>
                <a:off x="8625442" y="2967335"/>
                <a:ext cx="12936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1D31E4B-B47B-4E4C-B3FD-F81A92968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442" y="2967335"/>
                <a:ext cx="1293638" cy="461665"/>
              </a:xfrm>
              <a:prstGeom prst="rect">
                <a:avLst/>
              </a:prstGeom>
              <a:blipFill>
                <a:blip r:embed="rId4"/>
                <a:stretch>
                  <a:fillRect l="-754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DAB07DC-4E3E-43E4-8C9E-D822E49BB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666" y="1268029"/>
            <a:ext cx="5033684" cy="47007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8082263-0F74-4AFE-A19B-B8D8079FF613}"/>
              </a:ext>
            </a:extLst>
          </p:cNvPr>
          <p:cNvSpPr txBox="1"/>
          <p:nvPr/>
        </p:nvSpPr>
        <p:spPr>
          <a:xfrm>
            <a:off x="9506608" y="883239"/>
            <a:ext cx="118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2023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F3C9835-F7E7-4569-B1CD-CD84B39BDDBF}"/>
              </a:ext>
            </a:extLst>
          </p:cNvPr>
          <p:cNvSpPr txBox="1"/>
          <p:nvPr/>
        </p:nvSpPr>
        <p:spPr>
          <a:xfrm>
            <a:off x="388418" y="3089449"/>
            <a:ext cx="1761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1" i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Pcs</a:t>
            </a:r>
            <a:r>
              <a:rPr lang="en-US" altLang="zh-CN" sz="2400" b="1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​(4338) </a:t>
            </a:r>
          </a:p>
        </p:txBody>
      </p:sp>
    </p:spTree>
    <p:extLst>
      <p:ext uri="{BB962C8B-B14F-4D97-AF65-F5344CB8AC3E}">
        <p14:creationId xmlns:p14="http://schemas.microsoft.com/office/powerpoint/2010/main" val="35023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3" y="222370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Before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2015 </a:t>
            </a:r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LHCb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discovery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34E6B5-57CA-4DD7-B3C2-BFF9FFDC5A30}"/>
              </a:ext>
            </a:extLst>
          </p:cNvPr>
          <p:cNvSpPr txBox="1"/>
          <p:nvPr/>
        </p:nvSpPr>
        <p:spPr>
          <a:xfrm>
            <a:off x="756453" y="1209109"/>
            <a:ext cx="5686551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Wu, Molina, Oset, Zou, PRL105, 232001(2010)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/>
              <a:t>Wang, Huang, Zhang, Zou, PRC84, 015203(2011)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/>
              <a:t>Yang, Sun, He, Liu, Zhu, CPC36,6(2012)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dirty="0"/>
              <a:t>Wu, Lee, Zou, PRC85,044002(2012)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2343E3-3E45-4866-8276-210B6BB12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44" y="3896896"/>
            <a:ext cx="4057680" cy="2024077"/>
          </a:xfrm>
          <a:prstGeom prst="rect">
            <a:avLst/>
          </a:prstGeom>
          <a:ln>
            <a:solidFill>
              <a:srgbClr val="0432FF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63D04A-57D7-49F0-B888-D7216A9C7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295" y="3890666"/>
            <a:ext cx="4329055" cy="2018862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F46DE780-0323-48E2-BCE4-559FE41C72D6}"/>
              </a:ext>
            </a:extLst>
          </p:cNvPr>
          <p:cNvSpPr/>
          <p:nvPr/>
        </p:nvSpPr>
        <p:spPr>
          <a:xfrm>
            <a:off x="3424295" y="4597509"/>
            <a:ext cx="530087" cy="344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1E5826E-6E63-4A77-8FCB-3D34DAEE7616}"/>
              </a:ext>
            </a:extLst>
          </p:cNvPr>
          <p:cNvSpPr/>
          <p:nvPr/>
        </p:nvSpPr>
        <p:spPr>
          <a:xfrm>
            <a:off x="7745427" y="4590883"/>
            <a:ext cx="530087" cy="344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A79C6C-6BF0-40CC-97AC-404EB55FD157}"/>
              </a:ext>
            </a:extLst>
          </p:cNvPr>
          <p:cNvSpPr/>
          <p:nvPr/>
        </p:nvSpPr>
        <p:spPr>
          <a:xfrm>
            <a:off x="4270377" y="5146025"/>
            <a:ext cx="530772" cy="427574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E79974-ED95-4E71-B6A1-E8AD0DBB6F82}"/>
              </a:ext>
            </a:extLst>
          </p:cNvPr>
          <p:cNvSpPr/>
          <p:nvPr/>
        </p:nvSpPr>
        <p:spPr>
          <a:xfrm>
            <a:off x="8663701" y="5146026"/>
            <a:ext cx="492015" cy="421149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61FBBE-B551-46CC-A2F9-575AB1955301}"/>
              </a:ext>
            </a:extLst>
          </p:cNvPr>
          <p:cNvSpPr txBox="1"/>
          <p:nvPr/>
        </p:nvSpPr>
        <p:spPr>
          <a:xfrm>
            <a:off x="6443004" y="1171477"/>
            <a:ext cx="5212805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Xiao, Nieves, Oset, PRD88,056012(2013)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 err="1"/>
              <a:t>Karliner</a:t>
            </a:r>
            <a:r>
              <a:rPr lang="en-US" altLang="zh-CN" sz="1800" dirty="0"/>
              <a:t>, Rosner, PRL115, 122001(2015)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Hofmann, Lutz, NPA763,90(2005)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862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09143" y="2538431"/>
            <a:ext cx="56291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are the basic building blocks of NATURE?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kumimoji="1"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do they interact with each other?</a:t>
            </a:r>
          </a:p>
        </p:txBody>
      </p:sp>
      <p:pic>
        <p:nvPicPr>
          <p:cNvPr id="1026" name="Picture 2" descr="The Thinker - rodin statue">
            <a:extLst>
              <a:ext uri="{FF2B5EF4-FFF2-40B4-BE49-F238E27FC236}">
                <a16:creationId xmlns:a16="http://schemas.microsoft.com/office/drawing/2014/main" id="{095DEEA8-4299-4F6D-8D51-55C53D46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" y="1105696"/>
            <a:ext cx="5034708" cy="50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0A8F18-7AF9-4AA0-8035-51C5AE25EA34}"/>
              </a:ext>
            </a:extLst>
          </p:cNvPr>
          <p:cNvSpPr txBox="1"/>
          <p:nvPr/>
        </p:nvSpPr>
        <p:spPr>
          <a:xfrm>
            <a:off x="1554389" y="6322705"/>
            <a:ext cx="353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Georgia" panose="02040502050405020303" pitchFamily="18" charset="0"/>
              </a:rPr>
              <a:t>The Thinker by </a:t>
            </a:r>
            <a:r>
              <a:rPr lang="en-US" altLang="zh-CN" b="0" i="0" u="sng" dirty="0">
                <a:effectLst/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Auguste Rodin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E9567E-697B-449B-8E2B-D5BF6CA5C800}"/>
              </a:ext>
            </a:extLst>
          </p:cNvPr>
          <p:cNvSpPr txBox="1"/>
          <p:nvPr/>
        </p:nvSpPr>
        <p:spPr>
          <a:xfrm>
            <a:off x="1925010" y="165963"/>
            <a:ext cx="988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central theme in physics (Science)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52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6" y="207722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Fine</a:t>
            </a:r>
            <a:r>
              <a:rPr lang="zh-CN" altLang="en-US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structure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–new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era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exotic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hadrons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D3080B0-1764-1246-85AE-EAAAB1B2A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74" y="1158972"/>
            <a:ext cx="5273789" cy="50877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65FA67-6DB8-4486-8B9B-7A5DEC019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228" y="1726656"/>
            <a:ext cx="3116217" cy="18326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箭头: 燕尾形 1">
            <a:extLst>
              <a:ext uri="{FF2B5EF4-FFF2-40B4-BE49-F238E27FC236}">
                <a16:creationId xmlns:a16="http://schemas.microsoft.com/office/drawing/2014/main" id="{6B0B3F7B-6F62-4C7C-9C94-8885A2C1DC49}"/>
              </a:ext>
            </a:extLst>
          </p:cNvPr>
          <p:cNvSpPr/>
          <p:nvPr/>
        </p:nvSpPr>
        <p:spPr>
          <a:xfrm>
            <a:off x="7458489" y="3883164"/>
            <a:ext cx="1046922" cy="49708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9EAE93-9B6D-4D40-A2CB-17988638D511}"/>
              </a:ext>
            </a:extLst>
          </p:cNvPr>
          <p:cNvSpPr txBox="1"/>
          <p:nvPr/>
        </p:nvSpPr>
        <p:spPr>
          <a:xfrm>
            <a:off x="7378377" y="4704126"/>
            <a:ext cx="3893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existence of 7 molecules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—likely existence of 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(first) complete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multiplet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73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41CC4A0-D134-FF48-A844-F3607F34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1" y="332594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After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2019 </a:t>
            </a:r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LHCb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 discovery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04B7E6-9BBB-A845-8420-D8151099DCCF}"/>
              </a:ext>
            </a:extLst>
          </p:cNvPr>
          <p:cNvSpPr txBox="1"/>
          <p:nvPr/>
        </p:nvSpPr>
        <p:spPr>
          <a:xfrm>
            <a:off x="606553" y="1131765"/>
            <a:ext cx="41440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/>
              <a:t>Molecular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states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Rui Chen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1903.11013</a:t>
            </a:r>
            <a:r>
              <a:rPr lang="zh-CN" altLang="en-US" i="1" dirty="0">
                <a:latin typeface="NimbusRomNo9L"/>
              </a:rPr>
              <a:t> </a:t>
            </a:r>
            <a:endParaRPr lang="en-US" altLang="zh-CN" i="1" dirty="0">
              <a:latin typeface="NimbusRomNo9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 err="1">
                <a:latin typeface="NimbusRomNo9L"/>
              </a:rPr>
              <a:t>Mingzhu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Liu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1903.11560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altLang="zh-CN" i="1" dirty="0">
              <a:latin typeface="NimbusRomNo9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Jun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He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1903.11872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 err="1">
                <a:latin typeface="NimbusRomNo9L"/>
              </a:rPr>
              <a:t>Chuwen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Xiao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1904.01296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Jun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He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1909.05681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T.J.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Burns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</a:t>
            </a:r>
            <a:r>
              <a:rPr lang="en-US" altLang="zh-CN" i="1" dirty="0">
                <a:latin typeface="NimbusRomNo9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.,</a:t>
            </a:r>
            <a:r>
              <a:rPr lang="zh-CN" altLang="en-US" i="1" dirty="0">
                <a:latin typeface="NimbusRomNo9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i="1" dirty="0">
                <a:latin typeface="NimbusRomNo9L"/>
              </a:rPr>
              <a:t>1908.03528</a:t>
            </a:r>
            <a:r>
              <a:rPr lang="zh-CN" altLang="en-US" i="1" dirty="0">
                <a:latin typeface="NimbusRomNo9L"/>
              </a:rPr>
              <a:t> </a:t>
            </a:r>
            <a:endParaRPr lang="en-US" altLang="zh-CN" i="1" dirty="0">
              <a:latin typeface="NimbusRomNo9L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600" i="1" dirty="0">
                <a:latin typeface="NimbusRomNo9L"/>
              </a:rPr>
              <a:t>Yasuhiro Yamaguchi 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al.,1907.04684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600" i="1" dirty="0" err="1">
                <a:latin typeface="NimbusRomNo9L"/>
              </a:rPr>
              <a:t>Mingzhu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Liu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1907.06093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1600" i="1" dirty="0" err="1">
                <a:latin typeface="NimbusRomNo9L"/>
              </a:rPr>
              <a:t>Menglin</a:t>
            </a:r>
            <a:r>
              <a:rPr lang="en-US" altLang="zh-CN" sz="1600" i="1" dirty="0">
                <a:latin typeface="NimbusRomNo9L"/>
              </a:rPr>
              <a:t> Du et al., 1910.11846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78F501-0A51-4A40-87BC-243198FBA34D}"/>
              </a:ext>
            </a:extLst>
          </p:cNvPr>
          <p:cNvSpPr txBox="1"/>
          <p:nvPr/>
        </p:nvSpPr>
        <p:spPr>
          <a:xfrm>
            <a:off x="6124357" y="1097425"/>
            <a:ext cx="42422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/>
              <a:t>hadrocharmonium states</a:t>
            </a:r>
            <a:r>
              <a:rPr lang="en-US" altLang="zh-CN" sz="2000" dirty="0"/>
              <a:t> 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/>
              <a:t> Michael I. </a:t>
            </a:r>
            <a:r>
              <a:rPr lang="en-US" altLang="zh-CN" dirty="0" err="1"/>
              <a:t>Eides</a:t>
            </a:r>
            <a:r>
              <a:rPr lang="en-US" altLang="zh-CN" dirty="0"/>
              <a:t> et</a:t>
            </a:r>
            <a:r>
              <a:rPr lang="zh-CN" altLang="en-US" dirty="0"/>
              <a:t> </a:t>
            </a:r>
            <a:r>
              <a:rPr lang="en-US" altLang="zh-CN" dirty="0"/>
              <a:t>al., 1904.11616</a:t>
            </a:r>
            <a:r>
              <a:rPr lang="en-US" altLang="zh-CN" b="1" dirty="0"/>
              <a:t> 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C62B45-08B9-3942-B9DB-B8A2181C513B}"/>
              </a:ext>
            </a:extLst>
          </p:cNvPr>
          <p:cNvSpPr txBox="1"/>
          <p:nvPr/>
        </p:nvSpPr>
        <p:spPr>
          <a:xfrm>
            <a:off x="6124358" y="1962762"/>
            <a:ext cx="36619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/>
              <a:t>Virtual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states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--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Pc(4312)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/>
              <a:t>JPAC,</a:t>
            </a:r>
            <a:r>
              <a:rPr lang="zh-CN" altLang="en-US" dirty="0"/>
              <a:t> </a:t>
            </a:r>
            <a:r>
              <a:rPr lang="en-US" altLang="zh-CN" dirty="0"/>
              <a:t>1904.10021</a:t>
            </a:r>
            <a:r>
              <a:rPr lang="en-US" altLang="zh-CN" b="1" dirty="0"/>
              <a:t>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BED1933-C23A-A148-AC3F-25BEE833E583}"/>
              </a:ext>
            </a:extLst>
          </p:cNvPr>
          <p:cNvSpPr/>
          <p:nvPr/>
        </p:nvSpPr>
        <p:spPr>
          <a:xfrm>
            <a:off x="642323" y="4415256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dirty="0"/>
              <a:t>Compact pentaquark states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Ahmed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Ali,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1904.00446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 err="1">
                <a:latin typeface="NimbusRomNo9L"/>
              </a:rPr>
              <a:t>Zhi</a:t>
            </a:r>
            <a:r>
              <a:rPr lang="en-US" altLang="zh-CN" i="1" dirty="0">
                <a:latin typeface="NimbusRomNo9L"/>
              </a:rPr>
              <a:t>-Gang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Wang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et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al.,</a:t>
            </a:r>
            <a:r>
              <a:rPr lang="zh-CN" altLang="en-US" i="1" dirty="0">
                <a:latin typeface="NimbusRomNo9L"/>
              </a:rPr>
              <a:t> </a:t>
            </a:r>
            <a:r>
              <a:rPr lang="en-US" altLang="zh-CN" i="1" dirty="0">
                <a:latin typeface="NimbusRomNo9L"/>
              </a:rPr>
              <a:t>1905.0892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Jian-Bo Chen et al., 1905.08605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X. –Z. Weng et al., 1904.09891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R. Zhu et al., 1904.10285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i="1" dirty="0">
                <a:latin typeface="NimbusRomNo9L"/>
              </a:rPr>
              <a:t>…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B77421-B857-48FB-9C90-1E88E29A89CE}"/>
              </a:ext>
            </a:extLst>
          </p:cNvPr>
          <p:cNvSpPr/>
          <p:nvPr/>
        </p:nvSpPr>
        <p:spPr>
          <a:xfrm>
            <a:off x="6166072" y="2925280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400" b="1" u="sng" dirty="0"/>
              <a:t>Triangle singularities </a:t>
            </a:r>
            <a:r>
              <a:rPr kumimoji="1" lang="en-US" altLang="zh-CN" sz="2400" b="1" dirty="0"/>
              <a:t>or cusp effects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i="1" dirty="0">
                <a:latin typeface="NimbusRomNo9L"/>
              </a:rPr>
              <a:t>Satoshi. X. Nakamura, 2103.06817,Pc(4312), Pc(4380), Pc(4457)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243BE7-505A-465C-8D99-0882B9AE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640" y="4581805"/>
            <a:ext cx="2437683" cy="16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1393" y="14260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paradigm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strong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few selected topics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</m:acc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molecules—heavy quark spin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Spins of pentaquarks from those of triply charmed dibaryons—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 quark diquark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SU(3) flavor symmetry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blipFill>
                <a:blip r:embed="rId3"/>
                <a:stretch>
                  <a:fillRect l="-488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4DD26B-41D3-48C9-B7DA-283ABFDD273B}"/>
              </a:ext>
            </a:extLst>
          </p:cNvPr>
          <p:cNvSpPr txBox="1"/>
          <p:nvPr/>
        </p:nvSpPr>
        <p:spPr>
          <a:xfrm>
            <a:off x="1148592" y="6018252"/>
            <a:ext cx="9875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Liu, Pan, Peng, Sánchez,  Geng, </a:t>
            </a:r>
            <a:r>
              <a:rPr lang="en-US" altLang="zh-CN" sz="20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Hosaka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Valderrama, PRL122, 242001 (2019)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箭头: 右弧形 3">
            <a:extLst>
              <a:ext uri="{FF2B5EF4-FFF2-40B4-BE49-F238E27FC236}">
                <a16:creationId xmlns:a16="http://schemas.microsoft.com/office/drawing/2014/main" id="{A045B4D0-3B4A-44A8-9EB2-DDAB7AE549A5}"/>
              </a:ext>
            </a:extLst>
          </p:cNvPr>
          <p:cNvSpPr/>
          <p:nvPr/>
        </p:nvSpPr>
        <p:spPr>
          <a:xfrm>
            <a:off x="11121005" y="2843868"/>
            <a:ext cx="755009" cy="3229761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85893" y="244925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Effective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field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theories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ED36C46-8A80-EE41-BD26-BE0AEBDB3809}"/>
                  </a:ext>
                </a:extLst>
              </p:cNvPr>
              <p:cNvSpPr txBox="1"/>
              <p:nvPr/>
            </p:nvSpPr>
            <p:spPr>
              <a:xfrm>
                <a:off x="536895" y="1339073"/>
                <a:ext cx="7893401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400" b="1" dirty="0">
                    <a:solidFill>
                      <a:srgbClr val="0432FF"/>
                    </a:solidFill>
                  </a:rPr>
                  <a:t>Three</a:t>
                </a:r>
                <a:r>
                  <a:rPr lang="zh-CN" altLang="en-US" sz="2400" b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432FF"/>
                    </a:solidFill>
                  </a:rPr>
                  <a:t>essential</a:t>
                </a:r>
                <a:r>
                  <a:rPr lang="zh-CN" altLang="en-US" sz="2400" b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432FF"/>
                    </a:solidFill>
                  </a:rPr>
                  <a:t>ingredients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Effective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degrees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of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freedom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Relevant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symmetries</a:t>
                </a:r>
                <a:r>
                  <a:rPr lang="zh-CN" altLang="en-US" sz="2400" dirty="0"/>
                  <a:t> </a:t>
                </a:r>
                <a:endParaRPr lang="en-US" altLang="zh-CN" sz="2400" dirty="0"/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Power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counting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rules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400" b="1" dirty="0">
                    <a:solidFill>
                      <a:srgbClr val="0432FF"/>
                    </a:solidFill>
                  </a:rPr>
                  <a:t>Advantages</a:t>
                </a:r>
              </a:p>
              <a:p>
                <a:pPr marL="800100" lvl="1" indent="-342900">
                  <a:buFont typeface="Wingdings" pitchFamily="2" charset="2"/>
                  <a:buChar char="p"/>
                </a:pPr>
                <a:r>
                  <a:rPr lang="en-US" altLang="zh-CN" sz="2400" dirty="0"/>
                  <a:t>Close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relation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with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underlying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‘full’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theory</a:t>
                </a:r>
              </a:p>
              <a:p>
                <a:pPr marL="800100" lvl="1" indent="-342900">
                  <a:buFont typeface="Wingdings" pitchFamily="2" charset="2"/>
                  <a:buChar char="p"/>
                </a:pPr>
                <a:r>
                  <a:rPr lang="en-US" altLang="zh-CN" sz="2400" dirty="0"/>
                  <a:t>Systematically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improvable/uncertainties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quantifiable</a:t>
                </a:r>
                <a:r>
                  <a:rPr lang="zh-CN" altLang="en-US" sz="2400" dirty="0"/>
                  <a:t>  </a:t>
                </a:r>
                <a:endParaRPr lang="en-US" altLang="zh-CN" sz="2400" dirty="0"/>
              </a:p>
              <a:p>
                <a:pPr marL="800100" lvl="1" indent="-342900">
                  <a:buFont typeface="Wingdings" pitchFamily="2" charset="2"/>
                  <a:buChar char="p"/>
                </a:pPr>
                <a:r>
                  <a:rPr lang="en-US" altLang="zh-CN" sz="2400" dirty="0"/>
                  <a:t>Self-consistent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treatment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of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many-body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interactions</a:t>
                </a:r>
              </a:p>
              <a:p>
                <a:pPr marL="342900" indent="-342900">
                  <a:buFont typeface="Wingdings" pitchFamily="2" charset="2"/>
                  <a:buChar char="p"/>
                </a:pPr>
                <a:r>
                  <a:rPr lang="en-US" altLang="zh-CN" sz="2400" b="1" dirty="0">
                    <a:solidFill>
                      <a:srgbClr val="0432FF"/>
                    </a:solidFill>
                  </a:rPr>
                  <a:t>Some</a:t>
                </a:r>
                <a:r>
                  <a:rPr lang="zh-CN" altLang="en-US" sz="2400" b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432FF"/>
                    </a:solidFill>
                  </a:rPr>
                  <a:t>prominent</a:t>
                </a:r>
                <a:r>
                  <a:rPr lang="zh-CN" altLang="en-US" sz="2400" b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432FF"/>
                    </a:solidFill>
                  </a:rPr>
                  <a:t>examples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Chiral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perturbation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theory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(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zh-CN" sz="2400" dirty="0"/>
                  <a:t>)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Heavy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quark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effective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field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theory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Non-relativistic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QCD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altLang="zh-CN" sz="2400" dirty="0"/>
                  <a:t>Soft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collinear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effective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field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theory</a:t>
                </a:r>
                <a:endParaRPr lang="en-US" altLang="zh-CN" sz="24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ED36C46-8A80-EE41-BD26-BE0AEBDB3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95" y="1339073"/>
                <a:ext cx="7893401" cy="4893647"/>
              </a:xfrm>
              <a:prstGeom prst="rect">
                <a:avLst/>
              </a:prstGeom>
              <a:blipFill>
                <a:blip r:embed="rId3"/>
                <a:stretch>
                  <a:fillRect l="-1004" t="-998" b="-19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F4E8762-D22A-F645-AF31-3A7FE2F5B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896" y="3051853"/>
            <a:ext cx="1993900" cy="249555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EA268F1-AA0A-C741-A8D6-52AAEE1C1267}"/>
              </a:ext>
            </a:extLst>
          </p:cNvPr>
          <p:cNvSpPr/>
          <p:nvPr/>
        </p:nvSpPr>
        <p:spPr>
          <a:xfrm>
            <a:off x="9203396" y="57289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Alfred Serif Regular"/>
              </a:rPr>
              <a:t>Steven Weinberg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DC428C-5CD1-4844-8160-BE634B3D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360" y="328488"/>
            <a:ext cx="6016972" cy="111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35953" y="124266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Heavy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quark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spin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symmetry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55C856-202D-4D43-BE6B-3B25554190FA}"/>
                  </a:ext>
                </a:extLst>
              </p:cNvPr>
              <p:cNvSpPr txBox="1"/>
              <p:nvPr/>
            </p:nvSpPr>
            <p:spPr>
              <a:xfrm>
                <a:off x="296750" y="1225177"/>
                <a:ext cx="10541826" cy="423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ctr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strong interaction is independent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spin of heavy quark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955C856-202D-4D43-BE6B-3B2555419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50" y="1225177"/>
                <a:ext cx="10541826" cy="423321"/>
              </a:xfrm>
              <a:prstGeom prst="rect">
                <a:avLst/>
              </a:prstGeom>
              <a:blipFill>
                <a:blip r:embed="rId3"/>
                <a:stretch>
                  <a:fillRect t="-8696" b="-20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6D73C654-971C-1049-9F2D-51E0196C0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06" y="1896397"/>
            <a:ext cx="1168494" cy="1028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672ADDA-749C-564E-BE3F-886B06682224}"/>
                  </a:ext>
                </a:extLst>
              </p:cNvPr>
              <p:cNvSpPr txBox="1"/>
              <p:nvPr/>
            </p:nvSpPr>
            <p:spPr>
              <a:xfrm>
                <a:off x="1042368" y="3084510"/>
                <a:ext cx="3097619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672ADDA-749C-564E-BE3F-886B06682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368" y="3084510"/>
                <a:ext cx="3097619" cy="668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图片 30">
            <a:extLst>
              <a:ext uri="{FF2B5EF4-FFF2-40B4-BE49-F238E27FC236}">
                <a16:creationId xmlns:a16="http://schemas.microsoft.com/office/drawing/2014/main" id="{E9568123-8E9B-0942-8626-5050B89AE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41" y="2944407"/>
            <a:ext cx="1180663" cy="1028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B72480-9FD6-FB4C-8CDD-AEB8E9A31744}"/>
                  </a:ext>
                </a:extLst>
              </p:cNvPr>
              <p:cNvSpPr txBox="1"/>
              <p:nvPr/>
            </p:nvSpPr>
            <p:spPr>
              <a:xfrm>
                <a:off x="1030430" y="1928308"/>
                <a:ext cx="3074822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B72480-9FD6-FB4C-8CDD-AEB8E9A31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430" y="1928308"/>
                <a:ext cx="3074822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97959ED6-C3AF-9F47-AA10-669D70E95542}"/>
                  </a:ext>
                </a:extLst>
              </p:cNvPr>
              <p:cNvSpPr txBox="1"/>
              <p:nvPr/>
            </p:nvSpPr>
            <p:spPr>
              <a:xfrm>
                <a:off x="5231976" y="2441803"/>
                <a:ext cx="3194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142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4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97959ED6-C3AF-9F47-AA10-669D70E95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76" y="2441803"/>
                <a:ext cx="3194700" cy="46166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C1C574D-BD18-864D-92A9-45DF3712C63C}"/>
                  </a:ext>
                </a:extLst>
              </p:cNvPr>
              <p:cNvSpPr/>
              <p:nvPr/>
            </p:nvSpPr>
            <p:spPr>
              <a:xfrm>
                <a:off x="5392562" y="2882411"/>
                <a:ext cx="27793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46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4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C1C574D-BD18-864D-92A9-45DF3712C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562" y="2882411"/>
                <a:ext cx="2779351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 48">
            <a:extLst>
              <a:ext uri="{FF2B5EF4-FFF2-40B4-BE49-F238E27FC236}">
                <a16:creationId xmlns:a16="http://schemas.microsoft.com/office/drawing/2014/main" id="{573CADE4-D9EB-7741-8E92-E38E1B929AA9}"/>
              </a:ext>
            </a:extLst>
          </p:cNvPr>
          <p:cNvSpPr/>
          <p:nvPr/>
        </p:nvSpPr>
        <p:spPr>
          <a:xfrm>
            <a:off x="5010470" y="1768677"/>
            <a:ext cx="4805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HQSS is broken in charm and bottom sector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C56E809-F0D3-CD4E-90C1-E150B6401568}"/>
                  </a:ext>
                </a:extLst>
              </p:cNvPr>
              <p:cNvSpPr txBox="1"/>
              <p:nvPr/>
            </p:nvSpPr>
            <p:spPr>
              <a:xfrm>
                <a:off x="2698447" y="4886404"/>
                <a:ext cx="3194700" cy="49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4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C56E809-F0D3-CD4E-90C1-E150B6401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447" y="4886404"/>
                <a:ext cx="3194700" cy="4953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F60D45FF-6871-964D-A4AD-0E49F96746B6}"/>
                  </a:ext>
                </a:extLst>
              </p:cNvPr>
              <p:cNvSpPr txBox="1"/>
              <p:nvPr/>
            </p:nvSpPr>
            <p:spPr>
              <a:xfrm>
                <a:off x="2698447" y="5322130"/>
                <a:ext cx="3194700" cy="522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4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F60D45FF-6871-964D-A4AD-0E49F9674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447" y="5322130"/>
                <a:ext cx="3194700" cy="522194"/>
              </a:xfrm>
              <a:prstGeom prst="rect">
                <a:avLst/>
              </a:prstGeom>
              <a:blipFill>
                <a:blip r:embed="rId11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6CDE2643-AA09-5144-A825-0D43DE8727C0}"/>
              </a:ext>
            </a:extLst>
          </p:cNvPr>
          <p:cNvGrpSpPr/>
          <p:nvPr/>
        </p:nvGrpSpPr>
        <p:grpSpPr>
          <a:xfrm>
            <a:off x="8588801" y="5521354"/>
            <a:ext cx="1488544" cy="1153483"/>
            <a:chOff x="5577772" y="3683287"/>
            <a:chExt cx="2672902" cy="243773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FD92A03-3BB7-D54E-9FF0-AC7D4CDA0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7772" y="3683287"/>
              <a:ext cx="2672902" cy="2437732"/>
            </a:xfrm>
            <a:prstGeom prst="rect">
              <a:avLst/>
            </a:prstGeom>
          </p:spPr>
        </p:pic>
        <p:sp>
          <p:nvSpPr>
            <p:cNvPr id="20" name="箭头: 下 37">
              <a:extLst>
                <a:ext uri="{FF2B5EF4-FFF2-40B4-BE49-F238E27FC236}">
                  <a16:creationId xmlns:a16="http://schemas.microsoft.com/office/drawing/2014/main" id="{BA14495A-0C8F-AD41-83C6-692E0EFE8EFC}"/>
                </a:ext>
              </a:extLst>
            </p:cNvPr>
            <p:cNvSpPr/>
            <p:nvPr/>
          </p:nvSpPr>
          <p:spPr>
            <a:xfrm rot="10800000">
              <a:off x="7345082" y="4393834"/>
              <a:ext cx="144000" cy="324000"/>
            </a:xfrm>
            <a:prstGeom prst="downArrow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箭头: 下 39">
              <a:extLst>
                <a:ext uri="{FF2B5EF4-FFF2-40B4-BE49-F238E27FC236}">
                  <a16:creationId xmlns:a16="http://schemas.microsoft.com/office/drawing/2014/main" id="{C5CB00AD-2645-1F41-84E6-CBF1786DB0E3}"/>
                </a:ext>
              </a:extLst>
            </p:cNvPr>
            <p:cNvSpPr/>
            <p:nvPr/>
          </p:nvSpPr>
          <p:spPr>
            <a:xfrm rot="10800000">
              <a:off x="7325633" y="4964957"/>
              <a:ext cx="144000" cy="324000"/>
            </a:xfrm>
            <a:prstGeom prst="downArrow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箭头: 上 40">
              <a:extLst>
                <a:ext uri="{FF2B5EF4-FFF2-40B4-BE49-F238E27FC236}">
                  <a16:creationId xmlns:a16="http://schemas.microsoft.com/office/drawing/2014/main" id="{FE270A0A-C935-E94D-A0BC-5B2106F25435}"/>
                </a:ext>
              </a:extLst>
            </p:cNvPr>
            <p:cNvSpPr/>
            <p:nvPr/>
          </p:nvSpPr>
          <p:spPr>
            <a:xfrm rot="10800000">
              <a:off x="6326917" y="4648679"/>
              <a:ext cx="196655" cy="407522"/>
            </a:xfrm>
            <a:prstGeom prst="up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B626B29-B501-6C40-BB5A-38B95402F907}"/>
              </a:ext>
            </a:extLst>
          </p:cNvPr>
          <p:cNvGrpSpPr/>
          <p:nvPr/>
        </p:nvGrpSpPr>
        <p:grpSpPr>
          <a:xfrm>
            <a:off x="8588801" y="4267507"/>
            <a:ext cx="1382304" cy="1153483"/>
            <a:chOff x="6977965" y="1828166"/>
            <a:chExt cx="2672902" cy="243773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4B9C41F-EAFC-314D-A619-15D8B112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965" y="1828166"/>
              <a:ext cx="2672902" cy="2437732"/>
            </a:xfrm>
            <a:prstGeom prst="rect">
              <a:avLst/>
            </a:prstGeom>
          </p:spPr>
        </p:pic>
        <p:sp>
          <p:nvSpPr>
            <p:cNvPr id="26" name="箭头: 上 12">
              <a:extLst>
                <a:ext uri="{FF2B5EF4-FFF2-40B4-BE49-F238E27FC236}">
                  <a16:creationId xmlns:a16="http://schemas.microsoft.com/office/drawing/2014/main" id="{02B04419-28BA-354E-BCEB-17D0279C05CD}"/>
                </a:ext>
              </a:extLst>
            </p:cNvPr>
            <p:cNvSpPr/>
            <p:nvPr/>
          </p:nvSpPr>
          <p:spPr>
            <a:xfrm>
              <a:off x="7757020" y="2761091"/>
              <a:ext cx="196655" cy="407522"/>
            </a:xfrm>
            <a:prstGeom prst="up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箭头: 下 34">
              <a:extLst>
                <a:ext uri="{FF2B5EF4-FFF2-40B4-BE49-F238E27FC236}">
                  <a16:creationId xmlns:a16="http://schemas.microsoft.com/office/drawing/2014/main" id="{1660B207-4140-C745-A946-113C2F288DB1}"/>
                </a:ext>
              </a:extLst>
            </p:cNvPr>
            <p:cNvSpPr/>
            <p:nvPr/>
          </p:nvSpPr>
          <p:spPr>
            <a:xfrm rot="10800000">
              <a:off x="8751291" y="2537629"/>
              <a:ext cx="144000" cy="324000"/>
            </a:xfrm>
            <a:prstGeom prst="downArrow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箭头: 下 35">
              <a:extLst>
                <a:ext uri="{FF2B5EF4-FFF2-40B4-BE49-F238E27FC236}">
                  <a16:creationId xmlns:a16="http://schemas.microsoft.com/office/drawing/2014/main" id="{455E47C8-5B70-CB4C-9C29-37D210D987C8}"/>
                </a:ext>
              </a:extLst>
            </p:cNvPr>
            <p:cNvSpPr/>
            <p:nvPr/>
          </p:nvSpPr>
          <p:spPr>
            <a:xfrm rot="10800000">
              <a:off x="8730271" y="3128676"/>
              <a:ext cx="144000" cy="324000"/>
            </a:xfrm>
            <a:prstGeom prst="downArrow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42C23D-E9C8-474E-BB5C-565CE129DF2E}"/>
                  </a:ext>
                </a:extLst>
              </p:cNvPr>
              <p:cNvSpPr txBox="1"/>
              <p:nvPr/>
            </p:nvSpPr>
            <p:spPr>
              <a:xfrm>
                <a:off x="5956398" y="5715555"/>
                <a:ext cx="3097619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42C23D-E9C8-474E-BB5C-565CE129D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398" y="5715555"/>
                <a:ext cx="3097619" cy="6685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9385E51-C37F-A84B-A929-CC654F931100}"/>
                  </a:ext>
                </a:extLst>
              </p:cNvPr>
              <p:cNvSpPr txBox="1"/>
              <p:nvPr/>
            </p:nvSpPr>
            <p:spPr>
              <a:xfrm>
                <a:off x="5856103" y="4623645"/>
                <a:ext cx="3074822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9385E51-C37F-A84B-A929-CC654F931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103" y="4623645"/>
                <a:ext cx="3074822" cy="6685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6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08266" y="127279"/>
                <a:ext cx="9144000" cy="54887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Effective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field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:r>
                  <a:rPr lang="en-US" altLang="zh-CN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theory:</a:t>
                </a:r>
                <a:r>
                  <a:rPr lang="zh-CN" altLang="en-US" sz="3200" b="1" dirty="0"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accPr>
                      <m:e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𝑫</m:t>
                        </m:r>
                      </m:e>
                    </m:acc>
                    <m:r>
                      <a:rPr lang="zh-CN" alt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（</m:t>
                    </m:r>
                    <m:acc>
                      <m:accPr>
                        <m:chr m:val="̅"/>
                        <m:ctrlPr>
                          <a:rPr lang="zh-CN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D</m:t>
                            </m:r>
                          </m:e>
                          <m:sup>
                            <m:r>
                              <a:rPr lang="zh-CN" alt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zh-CN" alt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）</m:t>
                    </m:r>
                    <m:sSub>
                      <m:sSubPr>
                        <m:ctrlP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Pr>
                      <m:e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c</m:t>
                        </m:r>
                      </m:sub>
                    </m:sSub>
                    <m:r>
                      <a:rPr lang="zh-CN" alt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（</m:t>
                    </m:r>
                    <m:sSubSup>
                      <m:sSubSupPr>
                        <m:ctrlP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c</m:t>
                        </m:r>
                      </m:sub>
                      <m:sup>
                        <m:r>
                          <a:rPr lang="zh-CN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∗</m:t>
                        </m:r>
                      </m:sup>
                    </m:sSubSup>
                    <m:r>
                      <a:rPr lang="zh-CN" alt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）</m:t>
                    </m:r>
                  </m:oMath>
                </a14:m>
                <a:endParaRPr lang="zh-CN" altLang="en-US" sz="3200" b="1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mc:Choice>
        <mc:Fallback xmlns="">
          <p:sp>
            <p:nvSpPr>
              <p:cNvPr id="4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8266" y="127279"/>
                <a:ext cx="9144000" cy="548877"/>
              </a:xfrm>
              <a:blipFill>
                <a:blip r:embed="rId3"/>
                <a:stretch>
                  <a:fillRect l="-1733" t="-22222" b="-3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CED36C46-8A80-EE41-BD26-BE0AEBDB3809}"/>
              </a:ext>
            </a:extLst>
          </p:cNvPr>
          <p:cNvSpPr txBox="1"/>
          <p:nvPr/>
        </p:nvSpPr>
        <p:spPr>
          <a:xfrm>
            <a:off x="494950" y="2154350"/>
            <a:ext cx="292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 order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E460F69-8A15-C243-B78D-6DFF1C3E61A3}"/>
              </a:ext>
            </a:extLst>
          </p:cNvPr>
          <p:cNvSpPr txBox="1"/>
          <p:nvPr/>
        </p:nvSpPr>
        <p:spPr>
          <a:xfrm>
            <a:off x="494950" y="3872417"/>
            <a:ext cx="641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Next to leading order—</a:t>
            </a:r>
            <a:r>
              <a:rPr lang="en-US" altLang="zh-CN" sz="24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pion</a:t>
            </a:r>
            <a:r>
              <a:rPr lang="zh-CN" altLang="en-US" sz="24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</a:t>
            </a:r>
            <a:endParaRPr lang="zh-CN" altLang="en-US" sz="2400" b="1" dirty="0">
              <a:solidFill>
                <a:srgbClr val="0432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686F46C7-A444-D44C-B037-F3C8EF70458B}"/>
              </a:ext>
            </a:extLst>
          </p:cNvPr>
          <p:cNvSpPr/>
          <p:nvPr/>
        </p:nvSpPr>
        <p:spPr>
          <a:xfrm>
            <a:off x="4467397" y="1895716"/>
            <a:ext cx="133781" cy="79235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45FD430-1597-BD43-98A7-1766C91837FB}"/>
              </a:ext>
            </a:extLst>
          </p:cNvPr>
          <p:cNvSpPr txBox="1"/>
          <p:nvPr/>
        </p:nvSpPr>
        <p:spPr>
          <a:xfrm>
            <a:off x="4641961" y="2423256"/>
            <a:ext cx="336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One pion exchange</a:t>
            </a:r>
            <a:endParaRPr lang="zh-CN" altLang="en-US" sz="2400" b="1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B780F21-1AA0-A74B-9AE3-27BEC4D9B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8181" y="2306552"/>
            <a:ext cx="755318" cy="88988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3C4E132-360E-EF46-B458-B636601B9429}"/>
              </a:ext>
            </a:extLst>
          </p:cNvPr>
          <p:cNvSpPr txBox="1"/>
          <p:nvPr/>
        </p:nvSpPr>
        <p:spPr>
          <a:xfrm>
            <a:off x="4680266" y="1602431"/>
            <a:ext cx="2444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Contact</a:t>
            </a:r>
            <a:r>
              <a:rPr lang="en-US" altLang="zh-CN" sz="2800" b="1" dirty="0"/>
              <a:t> </a:t>
            </a:r>
            <a:endParaRPr lang="zh-CN" altLang="en-US" sz="2800" b="1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2C04421-2143-4D4A-999C-397B36C8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1308" y="1134435"/>
            <a:ext cx="1081683" cy="1332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3958F276-8B0C-254B-A1EA-FF6C4F3606EC}"/>
              </a:ext>
            </a:extLst>
          </p:cNvPr>
          <p:cNvSpPr txBox="1"/>
          <p:nvPr/>
        </p:nvSpPr>
        <p:spPr>
          <a:xfrm>
            <a:off x="1459798" y="3184808"/>
            <a:ext cx="1051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 is perturbative in charm hadronic interactions—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al.,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PRD99 (2019)  074026</a:t>
            </a:r>
            <a:endParaRPr lang="zh-CN" altLang="en-US" sz="1400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5112512-BC69-5E41-A50F-69A1FEE96A17}"/>
              </a:ext>
            </a:extLst>
          </p:cNvPr>
          <p:cNvSpPr/>
          <p:nvPr/>
        </p:nvSpPr>
        <p:spPr>
          <a:xfrm>
            <a:off x="5282902" y="6461170"/>
            <a:ext cx="6009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Meng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al.,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PRD100 (2019)  014031; Bo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al.,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1909.13054 </a:t>
            </a:r>
            <a:endParaRPr lang="zh-CN" altLang="en-US" sz="1400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FD39862-9671-AF4F-83BE-B4018FFEB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116" y="4447639"/>
            <a:ext cx="5330305" cy="199924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556AED7-FAE1-4B4A-AB16-217F74DF6A6C}"/>
              </a:ext>
            </a:extLst>
          </p:cNvPr>
          <p:cNvSpPr/>
          <p:nvPr/>
        </p:nvSpPr>
        <p:spPr>
          <a:xfrm>
            <a:off x="7855488" y="3554613"/>
            <a:ext cx="2525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M.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Valderrama,</a:t>
            </a:r>
            <a:r>
              <a:rPr lang="zh-CN" altLang="en-US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1907.05294</a:t>
            </a:r>
            <a:endParaRPr lang="zh-CN" altLang="en-US" sz="1400" i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466972-58F7-2B41-9E08-96E4F73600EA}"/>
              </a:ext>
            </a:extLst>
          </p:cNvPr>
          <p:cNvSpPr txBox="1"/>
          <p:nvPr/>
        </p:nvSpPr>
        <p:spPr>
          <a:xfrm>
            <a:off x="9353206" y="155870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rgbClr val="FF0000"/>
                </a:solidFill>
              </a:rPr>
              <a:t>pionless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6F95AD-9F70-4875-9CAE-E59B62FA4B51}"/>
              </a:ext>
            </a:extLst>
          </p:cNvPr>
          <p:cNvSpPr txBox="1"/>
          <p:nvPr/>
        </p:nvSpPr>
        <p:spPr>
          <a:xfrm>
            <a:off x="150325" y="1213484"/>
            <a:ext cx="6916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 counting: naïve dimensional analysis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73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4672" y="234811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Leading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order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Lagrangian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satisfying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HQS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0CC588A-152B-5841-899C-3646D5C8F4B8}"/>
                  </a:ext>
                </a:extLst>
              </p:cNvPr>
              <p:cNvSpPr txBox="1"/>
              <p:nvPr/>
            </p:nvSpPr>
            <p:spPr>
              <a:xfrm>
                <a:off x="1838198" y="1305972"/>
                <a:ext cx="9811872" cy="5930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𝑻𝒓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altLang="zh-CN" sz="2800" b="1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en-US" altLang="zh-CN" sz="28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800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𝑻𝒓</m:t>
                        </m:r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CN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800" b="1" i="1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8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CN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zh-CN" altLang="en-US" sz="2800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0CC588A-152B-5841-899C-3646D5C8F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198" y="1305972"/>
                <a:ext cx="9811872" cy="593047"/>
              </a:xfrm>
              <a:prstGeom prst="rect">
                <a:avLst/>
              </a:prstGeom>
              <a:blipFill>
                <a:blip r:embed="rId3"/>
                <a:stretch>
                  <a:fillRect b="-3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0ED2ECE-AC57-4A42-ABD2-033CDED65D12}"/>
                  </a:ext>
                </a:extLst>
              </p:cNvPr>
              <p:cNvSpPr txBox="1"/>
              <p:nvPr/>
            </p:nvSpPr>
            <p:spPr>
              <a:xfrm>
                <a:off x="2295047" y="2336953"/>
                <a:ext cx="3452962" cy="8899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0ED2ECE-AC57-4A42-ABD2-033CDED65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047" y="2336953"/>
                <a:ext cx="3452962" cy="889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54325C3-2088-A542-823A-AD9CCADDED5E}"/>
                  </a:ext>
                </a:extLst>
              </p:cNvPr>
              <p:cNvSpPr txBox="1"/>
              <p:nvPr/>
            </p:nvSpPr>
            <p:spPr>
              <a:xfrm>
                <a:off x="5917096" y="2331582"/>
                <a:ext cx="3452962" cy="8899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800" i="1"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54325C3-2088-A542-823A-AD9CCAD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096" y="2331582"/>
                <a:ext cx="3452962" cy="8899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3E0784AA-E7DA-AC4D-8B46-81415895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62" y="5389597"/>
            <a:ext cx="1344304" cy="889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D3B3E16-A3EB-3A44-937A-84A8E690D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96" y="5388811"/>
            <a:ext cx="1236821" cy="88998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C13CEB7-8AA6-CD41-8B7B-ED051623C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79" y="5389597"/>
            <a:ext cx="1508574" cy="889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E4E3AC-C84A-704D-97C6-AE493C97F8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388811"/>
            <a:ext cx="1369210" cy="889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50D19E-969F-4845-9813-AD098773F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6" y="3283465"/>
            <a:ext cx="4403845" cy="204026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6AC9971-E549-8D42-8945-D73BE7247101}"/>
              </a:ext>
            </a:extLst>
          </p:cNvPr>
          <p:cNvSpPr txBox="1"/>
          <p:nvPr/>
        </p:nvSpPr>
        <p:spPr>
          <a:xfrm>
            <a:off x="2573868" y="3996266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matrices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105A537-3290-2044-9D7B-898A2201EE12}"/>
              </a:ext>
            </a:extLst>
          </p:cNvPr>
          <p:cNvSpPr txBox="1"/>
          <p:nvPr/>
        </p:nvSpPr>
        <p:spPr>
          <a:xfrm>
            <a:off x="297596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0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653F14-21C6-9449-822D-D1FF2CBA971B}"/>
              </a:ext>
            </a:extLst>
          </p:cNvPr>
          <p:cNvSpPr txBox="1"/>
          <p:nvPr/>
        </p:nvSpPr>
        <p:spPr>
          <a:xfrm>
            <a:off x="4586672" y="651115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64</a:t>
            </a:r>
            <a:r>
              <a:rPr kumimoji="1" lang="zh-CN" altLang="en-US" dirty="0"/>
              <a:t> </a:t>
            </a:r>
            <a:r>
              <a:rPr kumimoji="1" lang="en-US" altLang="zh-CN" dirty="0"/>
              <a:t>MeV</a:t>
            </a:r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4655866-F76A-3845-8569-F6040AF62D22}"/>
              </a:ext>
            </a:extLst>
          </p:cNvPr>
          <p:cNvSpPr txBox="1"/>
          <p:nvPr/>
        </p:nvSpPr>
        <p:spPr>
          <a:xfrm>
            <a:off x="6483576" y="6488668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142</a:t>
            </a:r>
            <a:r>
              <a:rPr kumimoji="1" lang="zh-CN" altLang="en-US" dirty="0"/>
              <a:t> </a:t>
            </a:r>
            <a:r>
              <a:rPr kumimoji="1" lang="en-US" altLang="zh-CN" dirty="0"/>
              <a:t>MeV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A49E386-299B-464D-A043-F2D23F60388B}"/>
              </a:ext>
            </a:extLst>
          </p:cNvPr>
          <p:cNvSpPr txBox="1"/>
          <p:nvPr/>
        </p:nvSpPr>
        <p:spPr>
          <a:xfrm>
            <a:off x="8370140" y="648708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208</a:t>
            </a:r>
            <a:r>
              <a:rPr kumimoji="1" lang="zh-CN" altLang="en-US" dirty="0"/>
              <a:t> </a:t>
            </a:r>
            <a:r>
              <a:rPr kumimoji="1" lang="en-US" altLang="zh-CN" dirty="0"/>
              <a:t>MeV</a:t>
            </a:r>
            <a:endParaRPr kumimoji="1" lang="zh-CN" altLang="en-US" dirty="0"/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5E6CF842-5946-094A-BBC3-885E12E099A5}"/>
              </a:ext>
            </a:extLst>
          </p:cNvPr>
          <p:cNvCxnSpPr>
            <a:cxnSpLocks/>
          </p:cNvCxnSpPr>
          <p:nvPr/>
        </p:nvCxnSpPr>
        <p:spPr>
          <a:xfrm flipV="1">
            <a:off x="2573868" y="6511151"/>
            <a:ext cx="6931255" cy="1203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9C1A96A-3932-104D-BD37-8A69E835B75F}"/>
              </a:ext>
            </a:extLst>
          </p:cNvPr>
          <p:cNvSpPr txBox="1"/>
          <p:nvPr/>
        </p:nvSpPr>
        <p:spPr>
          <a:xfrm>
            <a:off x="1480722" y="6313811"/>
            <a:ext cx="111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Threshold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9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34834" y="234779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Leading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order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potentials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49FB106-B460-0144-BB81-16D7EE602D81}"/>
                  </a:ext>
                </a:extLst>
              </p:cNvPr>
              <p:cNvSpPr txBox="1"/>
              <p:nvPr/>
            </p:nvSpPr>
            <p:spPr>
              <a:xfrm>
                <a:off x="1900094" y="1258062"/>
                <a:ext cx="4195907" cy="529889"/>
              </a:xfrm>
              <a:prstGeom prst="rect">
                <a:avLst/>
              </a:prstGeom>
              <a:solidFill>
                <a:srgbClr val="CCFFCC"/>
              </a:solidFill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)=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en-US" sz="2000" dirty="0"/>
                  <a:t>   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49FB106-B460-0144-BB81-16D7EE602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094" y="1258062"/>
                <a:ext cx="4195907" cy="529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0B7018-CEAD-F542-A4C2-71DECAF75B14}"/>
                  </a:ext>
                </a:extLst>
              </p:cNvPr>
              <p:cNvSpPr txBox="1"/>
              <p:nvPr/>
            </p:nvSpPr>
            <p:spPr>
              <a:xfrm>
                <a:off x="1900094" y="2118400"/>
                <a:ext cx="4195907" cy="530530"/>
              </a:xfrm>
              <a:prstGeom prst="rect">
                <a:avLst/>
              </a:prstGeom>
              <a:solidFill>
                <a:srgbClr val="CCFFCC"/>
              </a:solidFill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CN" altLang="en-US" sz="2000" dirty="0"/>
                  <a:t>        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50B7018-CEAD-F542-A4C2-71DECAF75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094" y="2118400"/>
                <a:ext cx="4195907" cy="530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A8E2E3-0448-4641-BC43-5C43AEB86E22}"/>
                  </a:ext>
                </a:extLst>
              </p:cNvPr>
              <p:cNvSpPr txBox="1"/>
              <p:nvPr/>
            </p:nvSpPr>
            <p:spPr>
              <a:xfrm>
                <a:off x="1881111" y="3000362"/>
                <a:ext cx="4214890" cy="669479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1/2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1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A8E2E3-0448-4641-BC43-5C43AEB86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1111" y="3000362"/>
                <a:ext cx="4214890" cy="6694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6CFA1CA-DC9D-1740-A85C-3735B0579DDB}"/>
                  </a:ext>
                </a:extLst>
              </p:cNvPr>
              <p:cNvSpPr txBox="1"/>
              <p:nvPr/>
            </p:nvSpPr>
            <p:spPr>
              <a:xfrm>
                <a:off x="1876128" y="3820775"/>
                <a:ext cx="4214890" cy="670568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6CFA1CA-DC9D-1740-A85C-3735B0579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128" y="3820775"/>
                <a:ext cx="4214890" cy="670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4CD9576-A3A8-0F48-81C6-F0F4514CBF98}"/>
                  </a:ext>
                </a:extLst>
              </p:cNvPr>
              <p:cNvSpPr txBox="1"/>
              <p:nvPr/>
            </p:nvSpPr>
            <p:spPr>
              <a:xfrm>
                <a:off x="6317680" y="1584792"/>
                <a:ext cx="4214890" cy="533608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1/2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zh-CN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altLang="zh-CN" sz="2000" dirty="0"/>
                      <m:t>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4CD9576-A3A8-0F48-81C6-F0F4514CB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680" y="1584792"/>
                <a:ext cx="4214890" cy="5336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B941661-D63D-D84A-8604-24E834C9EA41}"/>
                  </a:ext>
                </a:extLst>
              </p:cNvPr>
              <p:cNvSpPr txBox="1"/>
              <p:nvPr/>
            </p:nvSpPr>
            <p:spPr>
              <a:xfrm>
                <a:off x="6317679" y="2236560"/>
                <a:ext cx="4214891" cy="670568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B941661-D63D-D84A-8604-24E834C9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7679" y="2236560"/>
                <a:ext cx="4214891" cy="6705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05B7386-87BB-384F-8A90-2FFB5CBDE9F5}"/>
                  </a:ext>
                </a:extLst>
              </p:cNvPr>
              <p:cNvSpPr txBox="1"/>
              <p:nvPr/>
            </p:nvSpPr>
            <p:spPr>
              <a:xfrm>
                <a:off x="6322661" y="3064666"/>
                <a:ext cx="4209909" cy="400110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05B7386-87BB-384F-8A90-2FFB5CBDE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661" y="3064666"/>
                <a:ext cx="4209909" cy="400110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58C229E-DBD8-F94B-A2D3-37C739F78B4C}"/>
                  </a:ext>
                </a:extLst>
              </p:cNvPr>
              <p:cNvSpPr txBox="1"/>
              <p:nvPr/>
            </p:nvSpPr>
            <p:spPr>
              <a:xfrm>
                <a:off x="981512" y="4767904"/>
                <a:ext cx="58205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:responsible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overall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</a:t>
                </a:r>
              </a:p>
              <a:p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responsible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splitting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Without</a:t>
                </a:r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experimental</a:t>
                </a:r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inputs,</a:t>
                </a:r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there</a:t>
                </a:r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</a:t>
                </a:r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kumimoji="1"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 (not much)</a:t>
                </a:r>
                <a:r>
                  <a:rPr kumimoji="1" lang="zh-CN" altLang="en-US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predictive</a:t>
                </a:r>
                <a:r>
                  <a:rPr kumimoji="1" lang="zh-CN" altLang="en-US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power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58C229E-DBD8-F94B-A2D3-37C739F78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12" y="4767904"/>
                <a:ext cx="5820501" cy="1477328"/>
              </a:xfrm>
              <a:prstGeom prst="rect">
                <a:avLst/>
              </a:prstGeom>
              <a:blipFill>
                <a:blip r:embed="rId10"/>
                <a:stretch>
                  <a:fillRect l="-628" t="-2066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0C9590-C634-AB48-AEB5-BA9FBADD6F8D}"/>
                  </a:ext>
                </a:extLst>
              </p:cNvPr>
              <p:cNvSpPr/>
              <p:nvPr/>
            </p:nvSpPr>
            <p:spPr>
              <a:xfrm>
                <a:off x="6322661" y="4767725"/>
                <a:ext cx="46165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inputs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are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needed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fix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</a:t>
                </a:r>
              </a:p>
              <a:p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LECs,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LHCb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provides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</a:t>
                </a:r>
              </a:p>
              <a:p>
                <a:endParaRPr kumimoji="1"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Ambiguity: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D</m:t>
                            </m:r>
                          </m:e>
                          <m:sup>
                            <m: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∗</m:t>
                            </m:r>
                          </m:sup>
                        </m:sSup>
                      </m:e>
                    </m:acc>
                    <m:r>
                      <a:rPr lang="zh-CN" alt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charset="-122"/>
                      </a:rPr>
                      <m:t> 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c</m:t>
                        </m:r>
                      </m:sub>
                    </m:sSub>
                  </m:oMath>
                </a14:m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</a:t>
                </a:r>
                <a:r>
                  <a:rPr kumimoji="1"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7E0C9590-C634-AB48-AEB5-BA9FBADD6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661" y="4767725"/>
                <a:ext cx="4616583" cy="1200329"/>
              </a:xfrm>
              <a:prstGeom prst="rect">
                <a:avLst/>
              </a:prstGeom>
              <a:blipFill>
                <a:blip r:embed="rId11"/>
                <a:stretch>
                  <a:fillRect l="-793"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A6E4EB88-A58D-6B4E-A9E6-B04F231DFFBC}"/>
              </a:ext>
            </a:extLst>
          </p:cNvPr>
          <p:cNvSpPr/>
          <p:nvPr/>
        </p:nvSpPr>
        <p:spPr>
          <a:xfrm>
            <a:off x="1876129" y="3000361"/>
            <a:ext cx="4214890" cy="14909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21398F-29D9-C04A-BA55-5EB1A080D90D}"/>
              </a:ext>
            </a:extLst>
          </p:cNvPr>
          <p:cNvSpPr/>
          <p:nvPr/>
        </p:nvSpPr>
        <p:spPr>
          <a:xfrm>
            <a:off x="6312698" y="1573684"/>
            <a:ext cx="4209909" cy="185531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59DCEB-E406-A945-A7D7-40AAD5DE2214}"/>
              </a:ext>
            </a:extLst>
          </p:cNvPr>
          <p:cNvSpPr txBox="1"/>
          <p:nvPr/>
        </p:nvSpPr>
        <p:spPr>
          <a:xfrm>
            <a:off x="7952654" y="5980473"/>
            <a:ext cx="1939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Pc(4440)/Pc(4457)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212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56594" y="165420"/>
            <a:ext cx="9144000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Searching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for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bound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states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DDE5A2-D2E2-C143-AFDF-33735244B9C8}"/>
              </a:ext>
            </a:extLst>
          </p:cNvPr>
          <p:cNvSpPr txBox="1"/>
          <p:nvPr/>
        </p:nvSpPr>
        <p:spPr>
          <a:xfrm>
            <a:off x="744121" y="1366137"/>
            <a:ext cx="871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Lippmann-Schwinger Equation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E330C9-EC0F-3049-B621-DD758482A263}"/>
              </a:ext>
            </a:extLst>
          </p:cNvPr>
          <p:cNvSpPr txBox="1"/>
          <p:nvPr/>
        </p:nvSpPr>
        <p:spPr>
          <a:xfrm>
            <a:off x="744121" y="3730849"/>
            <a:ext cx="871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Separable potential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F0A1CD0-EBB2-4249-9E86-3FA957D73E3E}"/>
                  </a:ext>
                </a:extLst>
              </p:cNvPr>
              <p:cNvSpPr txBox="1"/>
              <p:nvPr/>
            </p:nvSpPr>
            <p:spPr>
              <a:xfrm>
                <a:off x="1524001" y="2121147"/>
                <a:ext cx="8807787" cy="1232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zh-CN" alt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F0A1CD0-EBB2-4249-9E86-3FA957D7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1" y="2121147"/>
                <a:ext cx="8807787" cy="1232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2AAA75D-7B09-A144-8C96-53E8A34BC18C}"/>
                  </a:ext>
                </a:extLst>
              </p:cNvPr>
              <p:cNvSpPr txBox="1"/>
              <p:nvPr/>
            </p:nvSpPr>
            <p:spPr>
              <a:xfrm>
                <a:off x="1895954" y="4871524"/>
                <a:ext cx="4732563" cy="1035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1+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acc>
                              <m:accPr>
                                <m:chr m:val="⃗"/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num>
                          <m:den>
                            <m:sSup>
                              <m:s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(2</m:t>
                                </m:r>
                                <m:r>
                                  <a:rPr lang="zh-CN" altLang="en-US" sz="2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nary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l-GR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el-GR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l-GR" altLang="zh-CN" sz="2800" i="1"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</m:e>
                            </m:d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8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/>
                  <a:t>=0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2AAA75D-7B09-A144-8C96-53E8A34BC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954" y="4871524"/>
                <a:ext cx="4732563" cy="10356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78F5A9C-9AF9-FB4D-9D3C-EEFBAED6B47F}"/>
                  </a:ext>
                </a:extLst>
              </p:cNvPr>
              <p:cNvSpPr txBox="1"/>
              <p:nvPr/>
            </p:nvSpPr>
            <p:spPr>
              <a:xfrm>
                <a:off x="4262236" y="3604534"/>
                <a:ext cx="5693454" cy="732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78F5A9C-9AF9-FB4D-9D3C-EEFBAED6B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236" y="3604534"/>
                <a:ext cx="5693454" cy="7320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15104D36-18AF-314E-BD9D-59933399F9F2}"/>
              </a:ext>
            </a:extLst>
          </p:cNvPr>
          <p:cNvSpPr txBox="1"/>
          <p:nvPr/>
        </p:nvSpPr>
        <p:spPr>
          <a:xfrm>
            <a:off x="9240621" y="5127717"/>
            <a:ext cx="79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</a:rPr>
              <a:t>RGI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8D7F3C-D9A4-4E41-9DCB-F0D68312A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37" y="4569763"/>
            <a:ext cx="3009051" cy="21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B196E-222B-9D42-9FE6-F989CCC1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8" y="-46788"/>
            <a:ext cx="78867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Fits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to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the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 err="1">
                <a:latin typeface="Microsoft YaHei" charset="-122"/>
                <a:ea typeface="Microsoft YaHei" charset="-122"/>
              </a:rPr>
              <a:t>LHCb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data: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two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scenarios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</a:p>
        </p:txBody>
      </p:sp>
      <p:sp>
        <p:nvSpPr>
          <p:cNvPr id="11" name="流程图: 过程 5">
            <a:extLst>
              <a:ext uri="{FF2B5EF4-FFF2-40B4-BE49-F238E27FC236}">
                <a16:creationId xmlns:a16="http://schemas.microsoft.com/office/drawing/2014/main" id="{21E978FC-9EB4-354B-A375-08A602D5CA0F}"/>
              </a:ext>
            </a:extLst>
          </p:cNvPr>
          <p:cNvSpPr/>
          <p:nvPr/>
        </p:nvSpPr>
        <p:spPr>
          <a:xfrm>
            <a:off x="5600021" y="1511311"/>
            <a:ext cx="5047329" cy="1786994"/>
          </a:xfrm>
          <a:prstGeom prst="flowChartProcess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过程 4">
            <a:extLst>
              <a:ext uri="{FF2B5EF4-FFF2-40B4-BE49-F238E27FC236}">
                <a16:creationId xmlns:a16="http://schemas.microsoft.com/office/drawing/2014/main" id="{022CACA7-8FEC-7F44-BB9B-473D723AD929}"/>
              </a:ext>
            </a:extLst>
          </p:cNvPr>
          <p:cNvSpPr/>
          <p:nvPr/>
        </p:nvSpPr>
        <p:spPr>
          <a:xfrm>
            <a:off x="1903939" y="1197820"/>
            <a:ext cx="3498595" cy="4159913"/>
          </a:xfrm>
          <a:prstGeom prst="flowChartProcess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66B870-7092-4D45-8A66-B9AF02D9D74F}"/>
              </a:ext>
            </a:extLst>
          </p:cNvPr>
          <p:cNvSpPr txBox="1"/>
          <p:nvPr/>
        </p:nvSpPr>
        <p:spPr>
          <a:xfrm>
            <a:off x="6820558" y="971267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00FF"/>
                </a:solidFill>
              </a:rPr>
              <a:t>LHCb</a:t>
            </a:r>
            <a:r>
              <a:rPr lang="en-US" altLang="zh-CN" sz="2800" b="1" dirty="0">
                <a:solidFill>
                  <a:srgbClr val="0000FF"/>
                </a:solidFill>
              </a:rPr>
              <a:t> data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0291B55-51BA-0649-98F1-2EB3A3875DB7}"/>
              </a:ext>
            </a:extLst>
          </p:cNvPr>
          <p:cNvSpPr txBox="1"/>
          <p:nvPr/>
        </p:nvSpPr>
        <p:spPr>
          <a:xfrm>
            <a:off x="5918585" y="3615712"/>
            <a:ext cx="46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 experimental data and two unknown coupling constants</a:t>
            </a:r>
            <a:endParaRPr lang="zh-CN" altLang="en-US" sz="2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下 23">
            <a:extLst>
              <a:ext uri="{FF2B5EF4-FFF2-40B4-BE49-F238E27FC236}">
                <a16:creationId xmlns:a16="http://schemas.microsoft.com/office/drawing/2014/main" id="{6DDD2A19-8B87-8642-9782-5501CE1F09DE}"/>
              </a:ext>
            </a:extLst>
          </p:cNvPr>
          <p:cNvSpPr/>
          <p:nvPr/>
        </p:nvSpPr>
        <p:spPr>
          <a:xfrm>
            <a:off x="9683142" y="4283155"/>
            <a:ext cx="177524" cy="462566"/>
          </a:xfrm>
          <a:prstGeom prst="down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360880E-8F00-1343-B80E-FBA1488510E1}"/>
                  </a:ext>
                </a:extLst>
              </p:cNvPr>
              <p:cNvSpPr txBox="1"/>
              <p:nvPr/>
            </p:nvSpPr>
            <p:spPr>
              <a:xfrm>
                <a:off x="5782473" y="4782898"/>
                <a:ext cx="5525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can be determined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!</a:t>
                </a:r>
                <a:endPara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360880E-8F00-1343-B80E-FBA14885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473" y="4782898"/>
                <a:ext cx="5525849" cy="523220"/>
              </a:xfrm>
              <a:prstGeom prst="rect">
                <a:avLst/>
              </a:prstGeom>
              <a:blipFill>
                <a:blip r:embed="rId2"/>
                <a:stretch>
                  <a:fillRect t="-12941" r="-4415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46E5C75-9803-8040-88D4-8DA407F16FD7}"/>
                  </a:ext>
                </a:extLst>
              </p:cNvPr>
              <p:cNvSpPr txBox="1"/>
              <p:nvPr/>
            </p:nvSpPr>
            <p:spPr>
              <a:xfrm>
                <a:off x="3697470" y="5798354"/>
                <a:ext cx="87046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𝑃𝑐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4457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          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𝑃𝑐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4440</m:t>
                          </m:r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46E5C75-9803-8040-88D4-8DA407F16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470" y="5798354"/>
                <a:ext cx="8704691" cy="307777"/>
              </a:xfrm>
              <a:prstGeom prst="rect">
                <a:avLst/>
              </a:prstGeom>
              <a:blipFill>
                <a:blip r:embed="rId3"/>
                <a:stretch>
                  <a:fillRect l="-10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左大括号 17">
            <a:extLst>
              <a:ext uri="{FF2B5EF4-FFF2-40B4-BE49-F238E27FC236}">
                <a16:creationId xmlns:a16="http://schemas.microsoft.com/office/drawing/2014/main" id="{B3FC544F-6E09-F14A-9902-60D7117BF06E}"/>
              </a:ext>
            </a:extLst>
          </p:cNvPr>
          <p:cNvSpPr/>
          <p:nvPr/>
        </p:nvSpPr>
        <p:spPr>
          <a:xfrm>
            <a:off x="3047169" y="5743793"/>
            <a:ext cx="236574" cy="831753"/>
          </a:xfrm>
          <a:prstGeom prst="leftBrac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7697583-7032-8247-96B4-7510DD589BED}"/>
              </a:ext>
            </a:extLst>
          </p:cNvPr>
          <p:cNvSpPr txBox="1"/>
          <p:nvPr/>
        </p:nvSpPr>
        <p:spPr>
          <a:xfrm>
            <a:off x="1704137" y="5873979"/>
            <a:ext cx="141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75DED72-2DA2-F441-ACB7-6436302D229E}"/>
                  </a:ext>
                </a:extLst>
              </p:cNvPr>
              <p:cNvSpPr txBox="1"/>
              <p:nvPr/>
            </p:nvSpPr>
            <p:spPr>
              <a:xfrm>
                <a:off x="3713170" y="6276826"/>
                <a:ext cx="870469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𝑃𝑐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4457</m:t>
                          </m:r>
                        </m:e>
                      </m:d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acc>
                            <m:accPr>
                              <m:chr m:val="̅"/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𝑃𝑐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4440</m:t>
                          </m:r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75DED72-2DA2-F441-ACB7-6436302D2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70" y="6276826"/>
                <a:ext cx="8704691" cy="307777"/>
              </a:xfrm>
              <a:prstGeom prst="rect">
                <a:avLst/>
              </a:prstGeom>
              <a:blipFill>
                <a:blip r:embed="rId4"/>
                <a:stretch>
                  <a:fillRect l="-980" t="-2000" b="-3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7AF00A6-1C81-5642-8E4D-4E242C948B97}"/>
                  </a:ext>
                </a:extLst>
              </p:cNvPr>
              <p:cNvSpPr txBox="1"/>
              <p:nvPr/>
            </p:nvSpPr>
            <p:spPr>
              <a:xfrm>
                <a:off x="1524000" y="1272459"/>
                <a:ext cx="3696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sup>
                              <m:r>
                                <a:rPr lang="en-US" altLang="zh-CN" sz="20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 )=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7AF00A6-1C81-5642-8E4D-4E242C948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272459"/>
                <a:ext cx="3696082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739E7F2-DDF3-E940-B147-70BF51252369}"/>
                  </a:ext>
                </a:extLst>
              </p:cNvPr>
              <p:cNvSpPr txBox="1"/>
              <p:nvPr/>
            </p:nvSpPr>
            <p:spPr>
              <a:xfrm>
                <a:off x="2025066" y="1727575"/>
                <a:ext cx="269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3/2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739E7F2-DDF3-E940-B147-70BF51252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066" y="1727575"/>
                <a:ext cx="2693950" cy="400110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31E1C5D-F746-C040-BA9F-5F449EDA16DF}"/>
                  </a:ext>
                </a:extLst>
              </p:cNvPr>
              <p:cNvSpPr txBox="1"/>
              <p:nvPr/>
            </p:nvSpPr>
            <p:spPr>
              <a:xfrm>
                <a:off x="1749857" y="2032918"/>
                <a:ext cx="4100433" cy="66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B31E1C5D-F746-C040-BA9F-5F449EDA1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857" y="2032918"/>
                <a:ext cx="4100433" cy="6694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18844A-04B6-3D42-A109-4ED18A2DE131}"/>
                  </a:ext>
                </a:extLst>
              </p:cNvPr>
              <p:cNvSpPr txBox="1"/>
              <p:nvPr/>
            </p:nvSpPr>
            <p:spPr>
              <a:xfrm>
                <a:off x="1622991" y="3399649"/>
                <a:ext cx="4305639" cy="67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𝛴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18844A-04B6-3D42-A109-4ED18A2DE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91" y="3399649"/>
                <a:ext cx="4305639" cy="6768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997C806-5FF4-C04B-9CD7-F08594CE683D}"/>
                  </a:ext>
                </a:extLst>
              </p:cNvPr>
              <p:cNvSpPr txBox="1"/>
              <p:nvPr/>
            </p:nvSpPr>
            <p:spPr>
              <a:xfrm>
                <a:off x="1749857" y="2701779"/>
                <a:ext cx="4100433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d>
                        <m:d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𝜮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2997C806-5FF4-C04B-9CD7-F08594CE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857" y="2701779"/>
                <a:ext cx="4100433" cy="6705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EF36CC6-92F8-084F-943C-FEC1652EDC98}"/>
                  </a:ext>
                </a:extLst>
              </p:cNvPr>
              <p:cNvSpPr txBox="1"/>
              <p:nvPr/>
            </p:nvSpPr>
            <p:spPr>
              <a:xfrm>
                <a:off x="1622991" y="4159779"/>
                <a:ext cx="4305639" cy="670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1EF36CC6-92F8-084F-943C-FEC1652ED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91" y="4159779"/>
                <a:ext cx="4305639" cy="6705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F537838-1BD3-4B47-BD8A-90E7A2D4D63B}"/>
                  </a:ext>
                </a:extLst>
              </p:cNvPr>
              <p:cNvSpPr txBox="1"/>
              <p:nvPr/>
            </p:nvSpPr>
            <p:spPr>
              <a:xfrm>
                <a:off x="1544651" y="4962486"/>
                <a:ext cx="43056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zh-CN" sz="2000" dirty="0"/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F537838-1BD3-4B47-BD8A-90E7A2D4D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651" y="4962486"/>
                <a:ext cx="4305639" cy="400110"/>
              </a:xfrm>
              <a:prstGeom prst="rect">
                <a:avLst/>
              </a:prstGeom>
              <a:blipFill>
                <a:blip r:embed="rId11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77D0230-3483-C744-8B8D-09D5AC5C48AF}"/>
                  </a:ext>
                </a:extLst>
              </p:cNvPr>
              <p:cNvSpPr txBox="1"/>
              <p:nvPr/>
            </p:nvSpPr>
            <p:spPr>
              <a:xfrm>
                <a:off x="5282280" y="1493655"/>
                <a:ext cx="5431666" cy="66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=4311.9</m:t>
                      </m:r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−0.6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+6.8</m:t>
                          </m:r>
                        </m:sup>
                      </m:sSubSup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9.8</m:t>
                      </m:r>
                      <m:r>
                        <a:rPr lang="en-US" altLang="zh-CN" sz="2000" i="1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2.7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−4.5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+3.7</m:t>
                          </m:r>
                        </m:sup>
                      </m:sSubSup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77D0230-3483-C744-8B8D-09D5AC5C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280" y="1493655"/>
                <a:ext cx="5431666" cy="66441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9824AC1-53EF-7444-AA7E-BB8C8B3048CA}"/>
                  </a:ext>
                </a:extLst>
              </p:cNvPr>
              <p:cNvSpPr txBox="1"/>
              <p:nvPr/>
            </p:nvSpPr>
            <p:spPr>
              <a:xfrm>
                <a:off x="4963141" y="2061253"/>
                <a:ext cx="6388724" cy="66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b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9824AC1-53EF-7444-AA7E-BB8C8B304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141" y="2061253"/>
                <a:ext cx="6388724" cy="66441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8D48DBD-C06E-7F41-93C2-1DB69FA8AAD0}"/>
                  </a:ext>
                </a:extLst>
              </p:cNvPr>
              <p:cNvSpPr txBox="1"/>
              <p:nvPr/>
            </p:nvSpPr>
            <p:spPr>
              <a:xfrm>
                <a:off x="4639287" y="2657223"/>
                <a:ext cx="6707503" cy="66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</m:num>
                        <m:den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sup>
                      </m:sSubSup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8D48DBD-C06E-7F41-93C2-1DB69FA8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287" y="2657223"/>
                <a:ext cx="6707503" cy="6644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3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27" y="217363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612710" y="289118"/>
            <a:ext cx="9055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world was once very simple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53933" y="3380021"/>
            <a:ext cx="4402951" cy="122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20789" y="4609465"/>
            <a:ext cx="5899288" cy="195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724127" y="1170336"/>
            <a:ext cx="7169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Particles discovered before 1932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47B7FB-98B7-424D-8F76-CA3942CC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4" y="1622530"/>
            <a:ext cx="5034633" cy="483599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FFF210-32ED-E244-AF5A-BD9D9A40801E}"/>
              </a:ext>
            </a:extLst>
          </p:cNvPr>
          <p:cNvSpPr txBox="1"/>
          <p:nvPr/>
        </p:nvSpPr>
        <p:spPr>
          <a:xfrm>
            <a:off x="3933931" y="1879233"/>
            <a:ext cx="1512851" cy="442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A76E66-A541-5140-A1B8-0D17C40C8B40}"/>
              </a:ext>
            </a:extLst>
          </p:cNvPr>
          <p:cNvSpPr txBox="1"/>
          <p:nvPr/>
        </p:nvSpPr>
        <p:spPr>
          <a:xfrm>
            <a:off x="3845815" y="4168598"/>
            <a:ext cx="1600967" cy="442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182567-0811-3E41-967E-D10C0CD81667}"/>
              </a:ext>
            </a:extLst>
          </p:cNvPr>
          <p:cNvSpPr/>
          <p:nvPr/>
        </p:nvSpPr>
        <p:spPr>
          <a:xfrm>
            <a:off x="8839201" y="6142072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43C944-6C44-E748-A38A-F111525CCFD0}"/>
              </a:ext>
            </a:extLst>
          </p:cNvPr>
          <p:cNvSpPr/>
          <p:nvPr/>
        </p:nvSpPr>
        <p:spPr>
          <a:xfrm>
            <a:off x="9568071" y="5141533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863F57-1289-8E44-BCF8-B89856A70CCC}"/>
              </a:ext>
            </a:extLst>
          </p:cNvPr>
          <p:cNvSpPr/>
          <p:nvPr/>
        </p:nvSpPr>
        <p:spPr>
          <a:xfrm>
            <a:off x="10270435" y="4057786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324002-C407-FB41-A0D1-5E8C2635E320}"/>
              </a:ext>
            </a:extLst>
          </p:cNvPr>
          <p:cNvSpPr/>
          <p:nvPr/>
        </p:nvSpPr>
        <p:spPr>
          <a:xfrm>
            <a:off x="9853820" y="3622880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0D72914-D31C-B141-9000-BEE26EBAA88B}"/>
              </a:ext>
            </a:extLst>
          </p:cNvPr>
          <p:cNvSpPr/>
          <p:nvPr/>
        </p:nvSpPr>
        <p:spPr>
          <a:xfrm>
            <a:off x="7817275" y="3455379"/>
            <a:ext cx="648098" cy="585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FD4BB39-A85A-4441-83A3-B34A7D53CA82}"/>
              </a:ext>
            </a:extLst>
          </p:cNvPr>
          <p:cNvSpPr/>
          <p:nvPr/>
        </p:nvSpPr>
        <p:spPr>
          <a:xfrm>
            <a:off x="8206088" y="2520939"/>
            <a:ext cx="1922088" cy="735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84FFF48-7348-CA4B-9621-77439AACA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42" y="1987891"/>
            <a:ext cx="5743487" cy="4395145"/>
          </a:xfrm>
          <a:prstGeom prst="rect">
            <a:avLst/>
          </a:prstGeom>
        </p:spPr>
      </p:pic>
      <p:sp>
        <p:nvSpPr>
          <p:cNvPr id="26" name="标题 1">
            <a:extLst>
              <a:ext uri="{FF2B5EF4-FFF2-40B4-BE49-F238E27FC236}">
                <a16:creationId xmlns:a16="http://schemas.microsoft.com/office/drawing/2014/main" id="{177828B4-FB4E-2F42-909D-00181A3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43" y="-127452"/>
            <a:ext cx="9162498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Emergence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a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complete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HQS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 err="1">
                <a:latin typeface="Microsoft YaHei" charset="-122"/>
                <a:ea typeface="Microsoft YaHei" charset="-122"/>
              </a:rPr>
              <a:t>multiplet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(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</a:rPr>
              <a:t>7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)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238FA08-5D49-004E-B7B5-6B5A7CBFAC08}"/>
              </a:ext>
            </a:extLst>
          </p:cNvPr>
          <p:cNvSpPr/>
          <p:nvPr/>
        </p:nvSpPr>
        <p:spPr>
          <a:xfrm>
            <a:off x="7193331" y="1403116"/>
            <a:ext cx="2754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</a:rPr>
              <a:t>3 new states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D29D6570-C699-8C44-BA35-72B98AFC3F2B}"/>
              </a:ext>
            </a:extLst>
          </p:cNvPr>
          <p:cNvSpPr/>
          <p:nvPr/>
        </p:nvSpPr>
        <p:spPr>
          <a:xfrm>
            <a:off x="8716161" y="2969703"/>
            <a:ext cx="2575421" cy="97312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3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D182567-0811-3E41-967E-D10C0CD81667}"/>
              </a:ext>
            </a:extLst>
          </p:cNvPr>
          <p:cNvSpPr/>
          <p:nvPr/>
        </p:nvSpPr>
        <p:spPr>
          <a:xfrm>
            <a:off x="8839201" y="6142072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43C944-6C44-E748-A38A-F111525CCFD0}"/>
              </a:ext>
            </a:extLst>
          </p:cNvPr>
          <p:cNvSpPr/>
          <p:nvPr/>
        </p:nvSpPr>
        <p:spPr>
          <a:xfrm>
            <a:off x="9568071" y="5141533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863F57-1289-8E44-BCF8-B89856A70CCC}"/>
              </a:ext>
            </a:extLst>
          </p:cNvPr>
          <p:cNvSpPr/>
          <p:nvPr/>
        </p:nvSpPr>
        <p:spPr>
          <a:xfrm>
            <a:off x="10270435" y="4057786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324002-C407-FB41-A0D1-5E8C2635E320}"/>
              </a:ext>
            </a:extLst>
          </p:cNvPr>
          <p:cNvSpPr/>
          <p:nvPr/>
        </p:nvSpPr>
        <p:spPr>
          <a:xfrm>
            <a:off x="9853820" y="3622880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77828B4-FB4E-2F42-909D-00181A3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11" y="-168478"/>
            <a:ext cx="9162498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RGI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binding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energy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the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pentaquarks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FF8FEC-B5B2-AC49-97A3-3D4EE5DC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970423"/>
            <a:ext cx="9144000" cy="63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EC7B6B-AF4F-4BD8-BBA7-EF1DD526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28F475-6E28-4B1D-A566-4D7CE021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76" y="1482688"/>
            <a:ext cx="8358249" cy="50101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3E4C4D1-63A9-421D-8552-1DE1C0D0C6A2}"/>
              </a:ext>
            </a:extLst>
          </p:cNvPr>
          <p:cNvSpPr/>
          <p:nvPr/>
        </p:nvSpPr>
        <p:spPr>
          <a:xfrm>
            <a:off x="1884086" y="1157586"/>
            <a:ext cx="881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dirty="0"/>
              <a:t>Meng-Lin Du, Vadim </a:t>
            </a:r>
            <a:r>
              <a:rPr lang="en-US" altLang="zh-CN" sz="1200" dirty="0" err="1"/>
              <a:t>Baru</a:t>
            </a:r>
            <a:r>
              <a:rPr lang="en-US" altLang="zh-CN" sz="1200" dirty="0"/>
              <a:t>, Feng-Kun Guo, Christoph </a:t>
            </a:r>
            <a:r>
              <a:rPr lang="en-US" altLang="zh-CN" sz="1200" dirty="0" err="1"/>
              <a:t>Hanhar</a:t>
            </a:r>
            <a:r>
              <a:rPr lang="en-US" altLang="zh-CN" sz="1200" dirty="0"/>
              <a:t>, Ulf-G </a:t>
            </a:r>
            <a:r>
              <a:rPr lang="en-US" altLang="zh-CN" sz="1200" dirty="0" err="1"/>
              <a:t>Meißner</a:t>
            </a:r>
            <a:r>
              <a:rPr lang="en-US" altLang="zh-CN" sz="1200" dirty="0"/>
              <a:t>, Jose A </a:t>
            </a:r>
            <a:r>
              <a:rPr lang="en-US" altLang="zh-CN" sz="1200" dirty="0" err="1"/>
              <a:t>Oller</a:t>
            </a:r>
            <a:r>
              <a:rPr lang="en-US" altLang="zh-CN" sz="1200" dirty="0"/>
              <a:t>, Qian Wang, </a:t>
            </a:r>
            <a:r>
              <a:rPr lang="en-US" altLang="zh-CN" sz="1200" b="0" i="1" dirty="0" err="1">
                <a:effectLst/>
                <a:latin typeface="-apple-system"/>
              </a:rPr>
              <a:t>Phys.Rev.Lett</a:t>
            </a:r>
            <a:r>
              <a:rPr lang="en-US" altLang="zh-CN" sz="1200" b="0" i="1" dirty="0">
                <a:effectLst/>
                <a:latin typeface="-apple-system"/>
              </a:rPr>
              <a:t>.</a:t>
            </a:r>
            <a:r>
              <a:rPr lang="en-US" altLang="zh-CN" sz="1200" b="0" i="0" dirty="0">
                <a:effectLst/>
                <a:latin typeface="-apple-system"/>
              </a:rPr>
              <a:t> 124 (2020) 072001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9DE805C-0DB9-41D4-B975-C78F2942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0" y="-143778"/>
            <a:ext cx="9724968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Supported by all the following studies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44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696F-C3B3-4888-BA17-DA364D89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40" y="-197521"/>
            <a:ext cx="78867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Even considering 5q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D6A8DC-D114-4C52-A9FB-17ECC31D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B6F3BC5-12D1-4B79-83A5-3B198236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111" y="1394425"/>
            <a:ext cx="5679072" cy="4346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D9AFAA-A06F-4430-A0E4-672A997E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52" y="514837"/>
            <a:ext cx="3829078" cy="8286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E32A173-B218-4C84-A703-8A965A863544}"/>
              </a:ext>
            </a:extLst>
          </p:cNvPr>
          <p:cNvSpPr/>
          <p:nvPr/>
        </p:nvSpPr>
        <p:spPr>
          <a:xfrm>
            <a:off x="6624252" y="5981521"/>
            <a:ext cx="458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-apple-system"/>
              </a:rPr>
              <a:t>Yamaguchi et al.</a:t>
            </a:r>
            <a:r>
              <a:rPr lang="zh-CN" altLang="en-US" dirty="0">
                <a:latin typeface="-apple-system"/>
              </a:rPr>
              <a:t> </a:t>
            </a:r>
            <a:r>
              <a:rPr lang="en-US" altLang="zh-CN" b="0" i="1" dirty="0" err="1">
                <a:effectLst/>
                <a:latin typeface="-apple-system"/>
              </a:rPr>
              <a:t>Phys.Rev.D</a:t>
            </a:r>
            <a:r>
              <a:rPr lang="en-US" altLang="zh-CN" b="0" i="0" dirty="0">
                <a:effectLst/>
                <a:latin typeface="-apple-system"/>
              </a:rPr>
              <a:t> 101 (2020) 091502</a:t>
            </a:r>
            <a:endParaRPr lang="en-US" altLang="zh-CN" dirty="0"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8107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1393" y="14260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paradigm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strong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few selected topics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</m:acc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molecules—heavy quark spin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Spins of pentaquarks from those of triply charmed dibaryons—heavy quark diquark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SU(3) flavor symmetry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blipFill>
                <a:blip r:embed="rId3"/>
                <a:stretch>
                  <a:fillRect l="-488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60934" y="6389687"/>
            <a:ext cx="27432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6A44DE-2981-44AC-85EC-92E7BECA2BFF}"/>
              </a:ext>
            </a:extLst>
          </p:cNvPr>
          <p:cNvSpPr txBox="1"/>
          <p:nvPr/>
        </p:nvSpPr>
        <p:spPr>
          <a:xfrm>
            <a:off x="1346432" y="5870419"/>
            <a:ext cx="9479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Pan, Liu , Peng, Sánchez, Geng , Valderrama1, PRD102, 011504(R) (2020)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右弧形 6">
            <a:extLst>
              <a:ext uri="{FF2B5EF4-FFF2-40B4-BE49-F238E27FC236}">
                <a16:creationId xmlns:a16="http://schemas.microsoft.com/office/drawing/2014/main" id="{292D751E-1247-477A-BC13-B3569C6B7F9C}"/>
              </a:ext>
            </a:extLst>
          </p:cNvPr>
          <p:cNvSpPr/>
          <p:nvPr/>
        </p:nvSpPr>
        <p:spPr>
          <a:xfrm>
            <a:off x="11241247" y="3481431"/>
            <a:ext cx="634767" cy="2772320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50A26B2D-FE1B-CE45-BBB4-00F8371A837D}"/>
              </a:ext>
            </a:extLst>
          </p:cNvPr>
          <p:cNvSpPr/>
          <p:nvPr/>
        </p:nvSpPr>
        <p:spPr>
          <a:xfrm>
            <a:off x="6243409" y="2027583"/>
            <a:ext cx="2941983" cy="2251827"/>
          </a:xfrm>
          <a:prstGeom prst="rect">
            <a:avLst/>
          </a:prstGeom>
          <a:solidFill>
            <a:srgbClr val="0432FF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AAFF444-7172-EF42-A6D1-6B5130304DC4}"/>
              </a:ext>
            </a:extLst>
          </p:cNvPr>
          <p:cNvSpPr txBox="1"/>
          <p:nvPr/>
        </p:nvSpPr>
        <p:spPr>
          <a:xfrm>
            <a:off x="620785" y="1162757"/>
            <a:ext cx="7608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Spins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Pc(4457)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Pc(4440)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undetermined</a:t>
            </a: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models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show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preferences</a:t>
            </a: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lang="en-US" altLang="zh-CN" sz="2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Other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predictions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are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even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</a:t>
            </a: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distinct</a:t>
            </a:r>
            <a:endParaRPr kumimoji="1"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D213E7-B8D5-9E43-A9AA-8D0A4E43DAD7}"/>
              </a:ext>
            </a:extLst>
          </p:cNvPr>
          <p:cNvSpPr/>
          <p:nvPr/>
        </p:nvSpPr>
        <p:spPr>
          <a:xfrm>
            <a:off x="2319131" y="2027584"/>
            <a:ext cx="2941983" cy="2251827"/>
          </a:xfrm>
          <a:prstGeom prst="rect">
            <a:avLst/>
          </a:prstGeom>
          <a:solidFill>
            <a:srgbClr val="0432FF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182567-0811-3E41-967E-D10C0CD81667}"/>
              </a:ext>
            </a:extLst>
          </p:cNvPr>
          <p:cNvSpPr/>
          <p:nvPr/>
        </p:nvSpPr>
        <p:spPr>
          <a:xfrm>
            <a:off x="8839201" y="6142072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43C944-6C44-E748-A38A-F111525CCFD0}"/>
              </a:ext>
            </a:extLst>
          </p:cNvPr>
          <p:cNvSpPr/>
          <p:nvPr/>
        </p:nvSpPr>
        <p:spPr>
          <a:xfrm>
            <a:off x="9568071" y="5141533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863F57-1289-8E44-BCF8-B89856A70CCC}"/>
              </a:ext>
            </a:extLst>
          </p:cNvPr>
          <p:cNvSpPr/>
          <p:nvPr/>
        </p:nvSpPr>
        <p:spPr>
          <a:xfrm>
            <a:off x="10270435" y="4057786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324002-C407-FB41-A0D1-5E8C2635E320}"/>
              </a:ext>
            </a:extLst>
          </p:cNvPr>
          <p:cNvSpPr/>
          <p:nvPr/>
        </p:nvSpPr>
        <p:spPr>
          <a:xfrm>
            <a:off x="9853820" y="3622880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77828B4-FB4E-2F42-909D-00181A3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11" y="-199960"/>
            <a:ext cx="8555990" cy="1325563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charset="-122"/>
                <a:ea typeface="Microsoft YaHei" charset="-122"/>
              </a:rPr>
              <a:t>Spin-parities</a:t>
            </a:r>
            <a:r>
              <a:rPr lang="zh-CN" altLang="en-US" sz="28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</a:rPr>
              <a:t>important</a:t>
            </a:r>
            <a:r>
              <a:rPr lang="zh-CN" altLang="en-US" sz="28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</a:rPr>
              <a:t>to</a:t>
            </a:r>
            <a:r>
              <a:rPr lang="zh-CN" altLang="en-US" sz="28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</a:rPr>
              <a:t>understand</a:t>
            </a:r>
            <a:r>
              <a:rPr lang="zh-CN" altLang="en-US" sz="28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</a:rPr>
              <a:t>the</a:t>
            </a:r>
            <a:r>
              <a:rPr lang="zh-CN" altLang="en-US" sz="28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2800" b="1" dirty="0">
                <a:latin typeface="Microsoft YaHei" charset="-122"/>
                <a:ea typeface="Microsoft YaHei" charset="-122"/>
              </a:rPr>
              <a:t>Pcs</a:t>
            </a:r>
            <a:endParaRPr lang="zh-CN" altLang="en-US" sz="28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BB74D6-9952-524E-8653-5026805F86AC}"/>
              </a:ext>
            </a:extLst>
          </p:cNvPr>
          <p:cNvSpPr txBox="1"/>
          <p:nvPr/>
        </p:nvSpPr>
        <p:spPr>
          <a:xfrm>
            <a:off x="2480766" y="2239849"/>
            <a:ext cx="1615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Pc(4457):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3/2</a:t>
            </a:r>
            <a:r>
              <a:rPr kumimoji="1" lang="en-US" altLang="zh-CN" b="1" baseline="30000" dirty="0">
                <a:solidFill>
                  <a:srgbClr val="FF0000"/>
                </a:solidFill>
              </a:rPr>
              <a:t>-</a:t>
            </a:r>
            <a:r>
              <a:rPr kumimoji="1" lang="zh-CN" altLang="en-US" b="1" dirty="0">
                <a:solidFill>
                  <a:srgbClr val="FF0000"/>
                </a:solidFill>
              </a:rPr>
              <a:t>  </a:t>
            </a:r>
            <a:endParaRPr kumimoji="1" lang="en-US" altLang="zh-CN" b="1" dirty="0">
              <a:solidFill>
                <a:srgbClr val="FF0000"/>
              </a:solidFill>
            </a:endParaRPr>
          </a:p>
          <a:p>
            <a:r>
              <a:rPr kumimoji="1" lang="en-US" altLang="zh-CN" b="1" dirty="0">
                <a:solidFill>
                  <a:srgbClr val="FF0000"/>
                </a:solidFill>
              </a:rPr>
              <a:t>Pc(4440):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</a:rPr>
              <a:t>1/2</a:t>
            </a:r>
            <a:r>
              <a:rPr kumimoji="1" lang="en-US" altLang="zh-CN" b="1" baseline="30000" dirty="0">
                <a:solidFill>
                  <a:srgbClr val="FF0000"/>
                </a:solidFill>
              </a:rPr>
              <a:t>-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endParaRPr kumimoji="1" lang="en-US" altLang="zh-CN" b="1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49644B-92FC-914A-8697-FC9FE44F23E4}"/>
              </a:ext>
            </a:extLst>
          </p:cNvPr>
          <p:cNvSpPr txBox="1"/>
          <p:nvPr/>
        </p:nvSpPr>
        <p:spPr>
          <a:xfrm>
            <a:off x="6245237" y="2239850"/>
            <a:ext cx="1615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432FF"/>
                </a:solidFill>
              </a:rPr>
              <a:t>Pc(4457):</a:t>
            </a:r>
            <a:r>
              <a:rPr kumimoji="1" lang="zh-CN" altLang="en-US" b="1" dirty="0">
                <a:solidFill>
                  <a:srgbClr val="0432FF"/>
                </a:solidFill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</a:rPr>
              <a:t>1/2</a:t>
            </a:r>
            <a:r>
              <a:rPr kumimoji="1" lang="en-US" altLang="zh-CN" b="1" baseline="30000" dirty="0">
                <a:solidFill>
                  <a:srgbClr val="0432FF"/>
                </a:solidFill>
              </a:rPr>
              <a:t>-</a:t>
            </a:r>
            <a:r>
              <a:rPr kumimoji="1" lang="zh-CN" altLang="en-US" b="1" dirty="0">
                <a:solidFill>
                  <a:srgbClr val="0432FF"/>
                </a:solidFill>
              </a:rPr>
              <a:t>  </a:t>
            </a:r>
            <a:endParaRPr kumimoji="1" lang="en-US" altLang="zh-CN" b="1" dirty="0">
              <a:solidFill>
                <a:srgbClr val="0432FF"/>
              </a:solidFill>
            </a:endParaRPr>
          </a:p>
          <a:p>
            <a:r>
              <a:rPr kumimoji="1" lang="en-US" altLang="zh-CN" b="1" dirty="0">
                <a:solidFill>
                  <a:srgbClr val="0432FF"/>
                </a:solidFill>
              </a:rPr>
              <a:t>Pc(4440):</a:t>
            </a:r>
            <a:r>
              <a:rPr kumimoji="1" lang="zh-CN" altLang="en-US" b="1" dirty="0">
                <a:solidFill>
                  <a:srgbClr val="0432FF"/>
                </a:solidFill>
              </a:rPr>
              <a:t> </a:t>
            </a:r>
            <a:r>
              <a:rPr kumimoji="1" lang="en-US" altLang="zh-CN" b="1" dirty="0">
                <a:solidFill>
                  <a:srgbClr val="0432FF"/>
                </a:solidFill>
              </a:rPr>
              <a:t>3/2</a:t>
            </a:r>
            <a:r>
              <a:rPr kumimoji="1" lang="en-US" altLang="zh-CN" b="1" baseline="30000" dirty="0">
                <a:solidFill>
                  <a:srgbClr val="0432FF"/>
                </a:solidFill>
              </a:rPr>
              <a:t>-</a:t>
            </a:r>
            <a:r>
              <a:rPr kumimoji="1" lang="zh-CN" altLang="en-US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F87E33-6C0E-444F-B8CC-B8CBE77F5C6A}"/>
              </a:ext>
            </a:extLst>
          </p:cNvPr>
          <p:cNvSpPr txBox="1"/>
          <p:nvPr/>
        </p:nvSpPr>
        <p:spPr>
          <a:xfrm>
            <a:off x="5394000" y="2673633"/>
            <a:ext cx="46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Vs.</a:t>
            </a:r>
            <a:endParaRPr kumimoji="1" lang="zh-CN" altLang="en-US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140DF31-B6BF-2940-805F-967216929D14}"/>
              </a:ext>
            </a:extLst>
          </p:cNvPr>
          <p:cNvSpPr/>
          <p:nvPr/>
        </p:nvSpPr>
        <p:spPr>
          <a:xfrm>
            <a:off x="2480766" y="310146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i="1" dirty="0">
                <a:latin typeface="NimbusRomNo9L"/>
              </a:rPr>
              <a:t>Rui Chen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1903.11013</a:t>
            </a:r>
            <a:r>
              <a:rPr lang="zh-CN" altLang="en-US" sz="1600" i="1" dirty="0">
                <a:latin typeface="NimbusRomNo9L"/>
              </a:rPr>
              <a:t> </a:t>
            </a:r>
            <a:endParaRPr lang="en-US" altLang="zh-CN" sz="1600" i="1" dirty="0">
              <a:latin typeface="NimbusRomNo9L"/>
            </a:endParaRPr>
          </a:p>
          <a:p>
            <a:r>
              <a:rPr lang="en-US" altLang="zh-CN" sz="1600" i="1" dirty="0">
                <a:latin typeface="NimbusRomNo9L"/>
              </a:rPr>
              <a:t>Jun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He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1903.11872</a:t>
            </a:r>
          </a:p>
          <a:p>
            <a:r>
              <a:rPr lang="en-US" altLang="zh-CN" sz="1600" i="1" dirty="0" err="1">
                <a:latin typeface="NimbusRomNo9L"/>
              </a:rPr>
              <a:t>Chuwen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Xiao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1904.01296</a:t>
            </a:r>
          </a:p>
          <a:p>
            <a:r>
              <a:rPr lang="en-US" altLang="zh-CN" sz="1600" i="1" dirty="0">
                <a:latin typeface="NimbusRomNo9L"/>
              </a:rPr>
              <a:t>Jun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He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1909.05681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232A2C6-B9CD-F24A-A8E3-A6381A7BAC2A}"/>
              </a:ext>
            </a:extLst>
          </p:cNvPr>
          <p:cNvSpPr/>
          <p:nvPr/>
        </p:nvSpPr>
        <p:spPr>
          <a:xfrm>
            <a:off x="6266734" y="3059669"/>
            <a:ext cx="30187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latin typeface="NimbusRomNo9L"/>
              </a:rPr>
              <a:t>Y.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Yamaguchi 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al.,1907.04684</a:t>
            </a:r>
          </a:p>
          <a:p>
            <a:r>
              <a:rPr lang="en-US" altLang="zh-CN" sz="1600" i="1" dirty="0" err="1">
                <a:latin typeface="NimbusRomNo9L"/>
              </a:rPr>
              <a:t>Mingzhu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Liu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et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al.,</a:t>
            </a:r>
            <a:r>
              <a:rPr lang="zh-CN" altLang="en-US" sz="1600" i="1" dirty="0">
                <a:latin typeface="NimbusRomNo9L"/>
              </a:rPr>
              <a:t> </a:t>
            </a:r>
            <a:r>
              <a:rPr lang="en-US" altLang="zh-CN" sz="1600" i="1" dirty="0">
                <a:latin typeface="NimbusRomNo9L"/>
              </a:rPr>
              <a:t>1907.06093</a:t>
            </a:r>
            <a:r>
              <a:rPr lang="zh-CN" altLang="en-US" b="1" dirty="0"/>
              <a:t>  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87434A8-DDF8-AF41-84C8-3DC924D12EE0}"/>
              </a:ext>
            </a:extLst>
          </p:cNvPr>
          <p:cNvSpPr txBox="1"/>
          <p:nvPr/>
        </p:nvSpPr>
        <p:spPr>
          <a:xfrm>
            <a:off x="1541490" y="5020044"/>
            <a:ext cx="2494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C00000"/>
                </a:solidFill>
              </a:rPr>
              <a:t>Compact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diquark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model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endParaRPr kumimoji="1" lang="en-US" altLang="zh-CN" sz="1400" b="1" dirty="0">
              <a:solidFill>
                <a:srgbClr val="C00000"/>
              </a:solidFill>
            </a:endParaRPr>
          </a:p>
          <a:p>
            <a:r>
              <a:rPr kumimoji="1" lang="en-US" altLang="zh-CN" sz="1400" b="1" dirty="0">
                <a:solidFill>
                  <a:srgbClr val="C00000"/>
                </a:solidFill>
              </a:rPr>
              <a:t>Ahmed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Ali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et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al.,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1904.00446</a:t>
            </a:r>
          </a:p>
          <a:p>
            <a:r>
              <a:rPr kumimoji="1" lang="en-US" altLang="zh-CN" sz="1400" b="1" dirty="0">
                <a:solidFill>
                  <a:srgbClr val="C00000"/>
                </a:solidFill>
              </a:rPr>
              <a:t>Pc(4457):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5/2</a:t>
            </a:r>
            <a:r>
              <a:rPr kumimoji="1" lang="en-US" altLang="zh-CN" sz="1400" b="1" baseline="30000" dirty="0">
                <a:solidFill>
                  <a:srgbClr val="C00000"/>
                </a:solidFill>
              </a:rPr>
              <a:t>+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 </a:t>
            </a:r>
            <a:endParaRPr kumimoji="1" lang="en-US" altLang="zh-CN" sz="1400" b="1" dirty="0">
              <a:solidFill>
                <a:srgbClr val="C00000"/>
              </a:solidFill>
            </a:endParaRPr>
          </a:p>
          <a:p>
            <a:r>
              <a:rPr kumimoji="1" lang="en-US" altLang="zh-CN" sz="1400" b="1" dirty="0">
                <a:solidFill>
                  <a:srgbClr val="C00000"/>
                </a:solidFill>
              </a:rPr>
              <a:t>Pc(4440):</a:t>
            </a:r>
            <a:r>
              <a:rPr kumimoji="1" lang="zh-CN" altLang="en-US" sz="14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</a:rPr>
              <a:t>3/2</a:t>
            </a:r>
            <a:r>
              <a:rPr kumimoji="1" lang="en-US" altLang="zh-CN" sz="1400" b="1" baseline="30000" dirty="0">
                <a:solidFill>
                  <a:srgbClr val="C00000"/>
                </a:solidFill>
              </a:rPr>
              <a:t>+</a:t>
            </a:r>
          </a:p>
          <a:p>
            <a:r>
              <a:rPr kumimoji="1" lang="en-US" altLang="zh-CN" sz="1400" b="1" dirty="0">
                <a:solidFill>
                  <a:schemeClr val="tx2"/>
                </a:solidFill>
              </a:rPr>
              <a:t>Pc(4312):</a:t>
            </a:r>
            <a:r>
              <a:rPr kumimoji="1" lang="zh-CN" altLang="en-US" sz="1400" b="1" dirty="0">
                <a:solidFill>
                  <a:schemeClr val="tx2"/>
                </a:solidFill>
              </a:rPr>
              <a:t> </a:t>
            </a:r>
            <a:r>
              <a:rPr kumimoji="1" lang="en-US" altLang="zh-CN" sz="1400" b="1" dirty="0">
                <a:solidFill>
                  <a:schemeClr val="tx2"/>
                </a:solidFill>
              </a:rPr>
              <a:t>3/2</a:t>
            </a:r>
            <a:r>
              <a:rPr kumimoji="1" lang="en-US" altLang="zh-CN" sz="1400" b="1" baseline="30000" dirty="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68DC39-57E7-7440-AA78-32D9DABA7F98}"/>
              </a:ext>
            </a:extLst>
          </p:cNvPr>
          <p:cNvSpPr txBox="1"/>
          <p:nvPr/>
        </p:nvSpPr>
        <p:spPr>
          <a:xfrm>
            <a:off x="3753048" y="5009676"/>
            <a:ext cx="29652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</a:rPr>
              <a:t>QCD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sum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rule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(M)</a:t>
            </a: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H.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X.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Chen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et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al.,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1904.00446</a:t>
            </a: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Pc(4457):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3/2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(5/2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)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endParaRPr kumimoji="1" lang="en-US" altLang="zh-CN" sz="1400" dirty="0">
              <a:solidFill>
                <a:srgbClr val="C00000"/>
              </a:solidFill>
            </a:endParaRP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Pc(4440):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3/2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en-US" altLang="zh-CN" sz="1400" dirty="0">
                <a:solidFill>
                  <a:srgbClr val="C00000"/>
                </a:solidFill>
              </a:rPr>
              <a:t>(1/2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en-US" altLang="zh-CN" sz="1400" dirty="0">
                <a:solidFill>
                  <a:srgbClr val="C00000"/>
                </a:solidFill>
              </a:rPr>
              <a:t>)</a:t>
            </a:r>
            <a:endParaRPr kumimoji="1" lang="en-US" altLang="zh-CN" sz="1400" baseline="30000" dirty="0">
              <a:solidFill>
                <a:srgbClr val="C00000"/>
              </a:solidFill>
            </a:endParaRPr>
          </a:p>
          <a:p>
            <a:r>
              <a:rPr kumimoji="1" lang="en-US" altLang="zh-CN" sz="1400" dirty="0">
                <a:solidFill>
                  <a:schemeClr val="tx2"/>
                </a:solidFill>
              </a:rPr>
              <a:t>Pc(4312):</a:t>
            </a:r>
            <a:r>
              <a:rPr kumimoji="1" lang="zh-CN" altLang="en-US" sz="1400" dirty="0">
                <a:solidFill>
                  <a:schemeClr val="tx2"/>
                </a:solidFill>
              </a:rPr>
              <a:t> </a:t>
            </a:r>
            <a:r>
              <a:rPr kumimoji="1" lang="en-US" altLang="zh-CN" sz="1400" dirty="0">
                <a:solidFill>
                  <a:schemeClr val="tx2"/>
                </a:solidFill>
              </a:rPr>
              <a:t>1/2</a:t>
            </a:r>
            <a:r>
              <a:rPr kumimoji="1" lang="en-US" altLang="zh-CN" sz="1400" baseline="30000" dirty="0">
                <a:solidFill>
                  <a:schemeClr val="tx2"/>
                </a:solidFill>
              </a:rPr>
              <a:t>-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7B582A-32F3-BA4F-8403-BB00F375BEBC}"/>
              </a:ext>
            </a:extLst>
          </p:cNvPr>
          <p:cNvSpPr txBox="1"/>
          <p:nvPr/>
        </p:nvSpPr>
        <p:spPr>
          <a:xfrm>
            <a:off x="5922645" y="4972522"/>
            <a:ext cx="27305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</a:rPr>
              <a:t>NR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Quark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model</a:t>
            </a:r>
          </a:p>
          <a:p>
            <a:r>
              <a:rPr kumimoji="1" lang="en-US" altLang="zh-CN" sz="1400" dirty="0" err="1">
                <a:solidFill>
                  <a:srgbClr val="C00000"/>
                </a:solidFill>
              </a:rPr>
              <a:t>Ruilin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Zhu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et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al.,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1904.00446</a:t>
            </a: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Pc(4457):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zh-CN" altLang="en-US" sz="1400" dirty="0">
                <a:solidFill>
                  <a:srgbClr val="C00000"/>
                </a:solidFill>
              </a:rPr>
              <a:t>  </a:t>
            </a:r>
            <a:endParaRPr kumimoji="1" lang="en-US" altLang="zh-CN" sz="1400" dirty="0">
              <a:solidFill>
                <a:srgbClr val="C00000"/>
              </a:solidFill>
            </a:endParaRP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Pc(4440):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</a:p>
          <a:p>
            <a:r>
              <a:rPr kumimoji="1" lang="en-US" altLang="zh-CN" sz="1400" dirty="0">
                <a:solidFill>
                  <a:schemeClr val="tx2"/>
                </a:solidFill>
              </a:rPr>
              <a:t>Pc(4312):</a:t>
            </a:r>
            <a:r>
              <a:rPr kumimoji="1" lang="zh-CN" altLang="en-US" sz="1400" dirty="0">
                <a:solidFill>
                  <a:schemeClr val="tx2"/>
                </a:solidFill>
              </a:rPr>
              <a:t> </a:t>
            </a:r>
            <a:r>
              <a:rPr kumimoji="1" lang="en-US" altLang="zh-CN" sz="1400" dirty="0">
                <a:solidFill>
                  <a:schemeClr val="tx2"/>
                </a:solidFill>
              </a:rPr>
              <a:t>3/2</a:t>
            </a:r>
            <a:r>
              <a:rPr kumimoji="1" lang="en-US" altLang="zh-CN" sz="1400" baseline="30000" dirty="0">
                <a:solidFill>
                  <a:schemeClr val="tx2"/>
                </a:solidFill>
              </a:rPr>
              <a:t>-</a:t>
            </a:r>
            <a:r>
              <a:rPr kumimoji="1" lang="en-US" altLang="zh-CN" sz="1400" dirty="0">
                <a:solidFill>
                  <a:schemeClr val="tx2"/>
                </a:solidFill>
              </a:rPr>
              <a:t> (1/2</a:t>
            </a:r>
            <a:r>
              <a:rPr kumimoji="1" lang="en-US" altLang="zh-CN" sz="1400" baseline="30000" dirty="0">
                <a:solidFill>
                  <a:schemeClr val="tx2"/>
                </a:solidFill>
              </a:rPr>
              <a:t>-</a:t>
            </a:r>
            <a:r>
              <a:rPr kumimoji="1" lang="en-US" altLang="zh-CN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3F8A20F-2F45-C24D-808D-D7D161CAB71A}"/>
              </a:ext>
            </a:extLst>
          </p:cNvPr>
          <p:cNvSpPr txBox="1"/>
          <p:nvPr/>
        </p:nvSpPr>
        <p:spPr>
          <a:xfrm>
            <a:off x="8117946" y="4935368"/>
            <a:ext cx="2550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</a:rPr>
              <a:t>QCD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sum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rule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(C)</a:t>
            </a:r>
          </a:p>
          <a:p>
            <a:r>
              <a:rPr kumimoji="1" lang="en-US" altLang="zh-CN" sz="1400" dirty="0" err="1">
                <a:solidFill>
                  <a:srgbClr val="C00000"/>
                </a:solidFill>
              </a:rPr>
              <a:t>Zhi</a:t>
            </a:r>
            <a:r>
              <a:rPr kumimoji="1" lang="en-US" altLang="zh-CN" sz="1400" dirty="0">
                <a:solidFill>
                  <a:srgbClr val="C00000"/>
                </a:solidFill>
              </a:rPr>
              <a:t>-Gang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Wang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et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al.,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1905.0892</a:t>
            </a: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Pc(4457):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1,3/2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  <a:r>
              <a:rPr kumimoji="1" lang="zh-CN" altLang="en-US" sz="1400" dirty="0">
                <a:solidFill>
                  <a:srgbClr val="C00000"/>
                </a:solidFill>
              </a:rPr>
              <a:t>  </a:t>
            </a:r>
            <a:endParaRPr kumimoji="1" lang="en-US" altLang="zh-CN" sz="1400" dirty="0">
              <a:solidFill>
                <a:srgbClr val="C00000"/>
              </a:solidFill>
            </a:endParaRPr>
          </a:p>
          <a:p>
            <a:r>
              <a:rPr kumimoji="1" lang="en-US" altLang="zh-CN" sz="1400" dirty="0">
                <a:solidFill>
                  <a:srgbClr val="C00000"/>
                </a:solidFill>
              </a:rPr>
              <a:t>Pc(4440):</a:t>
            </a:r>
            <a:r>
              <a:rPr kumimoji="1" lang="zh-CN" altLang="en-US" sz="1400" dirty="0">
                <a:solidFill>
                  <a:srgbClr val="C00000"/>
                </a:solidFill>
              </a:rPr>
              <a:t> </a:t>
            </a:r>
            <a:r>
              <a:rPr kumimoji="1" lang="en-US" altLang="zh-CN" sz="1400" dirty="0">
                <a:solidFill>
                  <a:srgbClr val="C00000"/>
                </a:solidFill>
              </a:rPr>
              <a:t>1,3,5/2</a:t>
            </a:r>
            <a:r>
              <a:rPr kumimoji="1" lang="en-US" altLang="zh-CN" sz="1400" baseline="30000" dirty="0">
                <a:solidFill>
                  <a:srgbClr val="C00000"/>
                </a:solidFill>
              </a:rPr>
              <a:t>-</a:t>
            </a:r>
          </a:p>
          <a:p>
            <a:r>
              <a:rPr kumimoji="1" lang="en-US" altLang="zh-CN" sz="1400" dirty="0">
                <a:solidFill>
                  <a:schemeClr val="tx2"/>
                </a:solidFill>
              </a:rPr>
              <a:t>Pc(4312):</a:t>
            </a:r>
            <a:r>
              <a:rPr kumimoji="1" lang="zh-CN" altLang="en-US" sz="1400" dirty="0">
                <a:solidFill>
                  <a:schemeClr val="tx2"/>
                </a:solidFill>
              </a:rPr>
              <a:t> </a:t>
            </a:r>
            <a:r>
              <a:rPr kumimoji="1" lang="en-US" altLang="zh-CN" sz="1400" dirty="0">
                <a:solidFill>
                  <a:schemeClr val="tx2"/>
                </a:solidFill>
              </a:rPr>
              <a:t>1/2</a:t>
            </a:r>
            <a:r>
              <a:rPr kumimoji="1" lang="en-US" altLang="zh-CN" sz="1400" baseline="30000" dirty="0">
                <a:solidFill>
                  <a:schemeClr val="tx2"/>
                </a:solidFill>
              </a:rPr>
              <a:t>-</a:t>
            </a:r>
            <a:endParaRPr kumimoji="1" lang="en-US" altLang="zh-CN" sz="1400" dirty="0">
              <a:solidFill>
                <a:schemeClr val="tx2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4FDE19E-15BC-A344-9A1A-BF011EA7F44D}"/>
              </a:ext>
            </a:extLst>
          </p:cNvPr>
          <p:cNvSpPr/>
          <p:nvPr/>
        </p:nvSpPr>
        <p:spPr>
          <a:xfrm>
            <a:off x="1581731" y="4947911"/>
            <a:ext cx="9028539" cy="1325563"/>
          </a:xfrm>
          <a:prstGeom prst="rect">
            <a:avLst/>
          </a:prstGeom>
          <a:solidFill>
            <a:srgbClr val="0432FF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96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D182567-0811-3E41-967E-D10C0CD81667}"/>
              </a:ext>
            </a:extLst>
          </p:cNvPr>
          <p:cNvSpPr/>
          <p:nvPr/>
        </p:nvSpPr>
        <p:spPr>
          <a:xfrm>
            <a:off x="8839201" y="6142072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043C944-6C44-E748-A38A-F111525CCFD0}"/>
              </a:ext>
            </a:extLst>
          </p:cNvPr>
          <p:cNvSpPr/>
          <p:nvPr/>
        </p:nvSpPr>
        <p:spPr>
          <a:xfrm>
            <a:off x="9568071" y="5141533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6863F57-1289-8E44-BCF8-B89856A70CCC}"/>
              </a:ext>
            </a:extLst>
          </p:cNvPr>
          <p:cNvSpPr/>
          <p:nvPr/>
        </p:nvSpPr>
        <p:spPr>
          <a:xfrm>
            <a:off x="10270435" y="4057786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324002-C407-FB41-A0D1-5E8C2635E320}"/>
              </a:ext>
            </a:extLst>
          </p:cNvPr>
          <p:cNvSpPr/>
          <p:nvPr/>
        </p:nvSpPr>
        <p:spPr>
          <a:xfrm>
            <a:off x="9853820" y="3622880"/>
            <a:ext cx="163381" cy="2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177828B4-FB4E-2F42-909D-00181A3F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77" y="-78454"/>
            <a:ext cx="7886700" cy="1325563"/>
          </a:xfrm>
        </p:spPr>
        <p:txBody>
          <a:bodyPr/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</a:rPr>
              <a:t>Turn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to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lattice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QCD?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AAFF444-7172-EF42-A6D1-6B5130304DC4}"/>
                  </a:ext>
                </a:extLst>
              </p:cNvPr>
              <p:cNvSpPr txBox="1"/>
              <p:nvPr/>
            </p:nvSpPr>
            <p:spPr>
              <a:xfrm>
                <a:off x="661924" y="1256467"/>
                <a:ext cx="10277320" cy="529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Coupled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channel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difficult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Up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now,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only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groups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zh-CN" sz="20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kumimoji="1"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interactions,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found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2019, a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study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1+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𝒄𝒄</m:t>
                            </m:r>
                          </m:sub>
                        </m:s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baryons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was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successfully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performed,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some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were</a:t>
                </a:r>
                <a:r>
                  <a:rPr kumimoji="1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found</a:t>
                </a:r>
              </a:p>
              <a:p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itchFamily="2" charset="2"/>
                  <a:buChar char="p"/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showed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that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it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possible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determine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studying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spectroscopy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dibaryon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system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via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heavy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antidquark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diquark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symmetry.</a:t>
                </a:r>
              </a:p>
              <a:p>
                <a:pPr marL="285750" indent="-285750">
                  <a:buFont typeface="Wingdings" pitchFamily="2" charset="2"/>
                  <a:buChar char="p"/>
                </a:pPr>
                <a:endParaRPr kumimoji="1" lang="en-US" altLang="zh-CN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AAFF444-7172-EF42-A6D1-6B513030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24" y="1256467"/>
                <a:ext cx="10277320" cy="5293757"/>
              </a:xfrm>
              <a:prstGeom prst="rect">
                <a:avLst/>
              </a:prstGeom>
              <a:blipFill>
                <a:blip r:embed="rId3"/>
                <a:stretch>
                  <a:fillRect l="-534" t="-5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5149587C-DFA8-294D-8EE0-03F5E7D9D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435" y="148876"/>
            <a:ext cx="1550238" cy="167216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8C8ADA6-A361-134A-B877-BD53BB4A2597}"/>
              </a:ext>
            </a:extLst>
          </p:cNvPr>
          <p:cNvSpPr/>
          <p:nvPr/>
        </p:nvSpPr>
        <p:spPr>
          <a:xfrm>
            <a:off x="2302933" y="2551838"/>
            <a:ext cx="7829974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T. </a:t>
            </a:r>
            <a:r>
              <a:rPr lang="en-US" altLang="zh-CN" i="1" dirty="0" err="1">
                <a:solidFill>
                  <a:srgbClr val="0432FF"/>
                </a:solidFill>
                <a:latin typeface="NimbusRomNo9L"/>
              </a:rPr>
              <a:t>Sugiura</a:t>
            </a: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 et al., 1905.02336. </a:t>
            </a:r>
            <a:endParaRPr lang="en-US" altLang="zh-CN" i="1" dirty="0">
              <a:solidFill>
                <a:srgbClr val="0432FF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 U. </a:t>
            </a:r>
            <a:r>
              <a:rPr lang="en-US" altLang="zh-CN" i="1" dirty="0" err="1">
                <a:solidFill>
                  <a:srgbClr val="0432FF"/>
                </a:solidFill>
                <a:latin typeface="NimbusRomNo9L"/>
              </a:rPr>
              <a:t>Skerbis</a:t>
            </a: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 et al., 1811.02285.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Yan </a:t>
            </a:r>
            <a:r>
              <a:rPr lang="en-US" altLang="zh-CN" i="1" dirty="0" err="1">
                <a:solidFill>
                  <a:srgbClr val="0432FF"/>
                </a:solidFill>
                <a:latin typeface="NimbusRomNo9L"/>
              </a:rPr>
              <a:t>Lyu</a:t>
            </a:r>
            <a:r>
              <a:rPr lang="en-US" altLang="zh-CN" i="1" dirty="0">
                <a:solidFill>
                  <a:srgbClr val="0432FF"/>
                </a:solidFill>
                <a:latin typeface="NimbusRomNo9L"/>
              </a:rPr>
              <a:t> et al. </a:t>
            </a:r>
            <a:r>
              <a:rPr lang="en-US" altLang="zh-CN" i="1" dirty="0">
                <a:solidFill>
                  <a:srgbClr val="0432FF"/>
                </a:solidFill>
                <a:latin typeface="NimbusRomNo9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2410.22755</a:t>
            </a:r>
            <a:r>
              <a:rPr lang="zh-CN" altLang="en-US" i="1" dirty="0">
                <a:solidFill>
                  <a:srgbClr val="0432FF"/>
                </a:solidFill>
                <a:latin typeface="NimbusRomNo9L"/>
              </a:rPr>
              <a:t> </a:t>
            </a:r>
            <a:endParaRPr lang="en-US" altLang="zh-CN" i="1" dirty="0">
              <a:solidFill>
                <a:srgbClr val="0432FF"/>
              </a:solidFill>
              <a:latin typeface="NimbusRomNo9L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09E75A-C41C-EA4B-BB39-FF46E57D2B49}"/>
              </a:ext>
            </a:extLst>
          </p:cNvPr>
          <p:cNvSpPr/>
          <p:nvPr/>
        </p:nvSpPr>
        <p:spPr>
          <a:xfrm>
            <a:off x="4534748" y="4677891"/>
            <a:ext cx="531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432FF"/>
                </a:solidFill>
                <a:latin typeface="CMR10"/>
              </a:rPr>
              <a:t>B=8(17)MeV,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Parikshit </a:t>
            </a:r>
            <a:r>
              <a:rPr lang="en-US" altLang="zh-CN" i="1" dirty="0" err="1">
                <a:solidFill>
                  <a:srgbClr val="0432FF"/>
                </a:solidFill>
                <a:latin typeface="CMR10"/>
              </a:rPr>
              <a:t>Junnarkar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et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al.,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1906.06054</a:t>
            </a:r>
            <a:endParaRPr lang="en-US" altLang="zh-CN" i="1" dirty="0">
              <a:solidFill>
                <a:srgbClr val="0432FF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32E59F-5AB0-784F-ADAE-5187E27FBBE7}"/>
              </a:ext>
            </a:extLst>
          </p:cNvPr>
          <p:cNvSpPr/>
          <p:nvPr/>
        </p:nvSpPr>
        <p:spPr>
          <a:xfrm>
            <a:off x="4555963" y="6459868"/>
            <a:ext cx="3080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>
                <a:solidFill>
                  <a:srgbClr val="0432FF"/>
                </a:solidFill>
                <a:latin typeface="CMR10"/>
              </a:rPr>
              <a:t>Ya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-Wen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Pan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et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al.,</a:t>
            </a:r>
            <a:r>
              <a:rPr lang="zh-CN" altLang="en-US" i="1" dirty="0">
                <a:solidFill>
                  <a:srgbClr val="0432FF"/>
                </a:solidFill>
                <a:latin typeface="CMR10"/>
              </a:rPr>
              <a:t> </a:t>
            </a:r>
            <a:r>
              <a:rPr lang="en-US" altLang="zh-CN" i="1" dirty="0">
                <a:solidFill>
                  <a:srgbClr val="0432FF"/>
                </a:solidFill>
                <a:latin typeface="CMR10"/>
              </a:rPr>
              <a:t>1907.11220</a:t>
            </a:r>
            <a:endParaRPr lang="zh-CN" altLang="en-US" i="1" dirty="0">
              <a:solidFill>
                <a:srgbClr val="0432FF"/>
              </a:solidFill>
              <a:latin typeface="CMR10"/>
            </a:endParaRPr>
          </a:p>
        </p:txBody>
      </p:sp>
    </p:spTree>
    <p:extLst>
      <p:ext uri="{BB962C8B-B14F-4D97-AF65-F5344CB8AC3E}">
        <p14:creationId xmlns:p14="http://schemas.microsoft.com/office/powerpoint/2010/main" val="172165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11063" y="185473"/>
            <a:ext cx="9394613" cy="548877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Heavy Antiquark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Diquark</a:t>
            </a:r>
            <a:r>
              <a:rPr lang="zh-CN" altLang="en-US" sz="3200" b="1" dirty="0">
                <a:latin typeface="Microsoft YaHei" charset="-122"/>
                <a:ea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</a:rPr>
              <a:t>symmetry (HADS)</a:t>
            </a:r>
            <a:endParaRPr lang="zh-CN" altLang="en-US" sz="3200" b="1" dirty="0">
              <a:latin typeface="Microsoft YaHei" charset="-122"/>
              <a:ea typeface="Microsoft YaHei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6657C13-A28A-CB4E-9728-3CFA8B1315C0}"/>
              </a:ext>
            </a:extLst>
          </p:cNvPr>
          <p:cNvSpPr txBox="1"/>
          <p:nvPr/>
        </p:nvSpPr>
        <p:spPr>
          <a:xfrm>
            <a:off x="389339" y="1173439"/>
            <a:ext cx="1091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diquark behaves as a heavy anti-quark from color freedom  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8300B8C-FE71-1E4B-B4BB-B15B0DC45064}"/>
                  </a:ext>
                </a:extLst>
              </p:cNvPr>
              <p:cNvSpPr txBox="1"/>
              <p:nvPr/>
            </p:nvSpPr>
            <p:spPr>
              <a:xfrm>
                <a:off x="2180961" y="2258984"/>
                <a:ext cx="23655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⊗3=6⨁</m:t>
                      </m:r>
                      <m:acc>
                        <m:accPr>
                          <m:chr m:val="̅"/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8300B8C-FE71-1E4B-B4BB-B15B0DC45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961" y="2258984"/>
                <a:ext cx="2365513" cy="461665"/>
              </a:xfrm>
              <a:prstGeom prst="rect">
                <a:avLst/>
              </a:prstGeom>
              <a:blipFill>
                <a:blip r:embed="rId3"/>
                <a:stretch>
                  <a:fillRect r="-5412" b="-1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箭头: 右 7">
            <a:extLst>
              <a:ext uri="{FF2B5EF4-FFF2-40B4-BE49-F238E27FC236}">
                <a16:creationId xmlns:a16="http://schemas.microsoft.com/office/drawing/2014/main" id="{44534697-3E1C-FF4F-A0ED-C0BBBA4EBF71}"/>
              </a:ext>
            </a:extLst>
          </p:cNvPr>
          <p:cNvSpPr/>
          <p:nvPr/>
        </p:nvSpPr>
        <p:spPr>
          <a:xfrm>
            <a:off x="3046296" y="3128359"/>
            <a:ext cx="741962" cy="227467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046F5A09-6EEF-E14E-A1E6-FC723057E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79" y="2892516"/>
            <a:ext cx="749339" cy="666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FB08514-1135-A34B-87DE-D43A4CB255AA}"/>
                  </a:ext>
                </a:extLst>
              </p:cNvPr>
              <p:cNvSpPr txBox="1"/>
              <p:nvPr/>
            </p:nvSpPr>
            <p:spPr>
              <a:xfrm>
                <a:off x="4149998" y="3009584"/>
                <a:ext cx="281846" cy="46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FB08514-1135-A34B-87DE-D43A4CB255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998" y="3009584"/>
                <a:ext cx="281846" cy="462434"/>
              </a:xfrm>
              <a:prstGeom prst="rect">
                <a:avLst/>
              </a:prstGeom>
              <a:blipFill>
                <a:blip r:embed="rId5"/>
                <a:stretch>
                  <a:fillRect l="-6522" r="-3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D584185-AEE6-E84C-B3BB-EFE7E9412903}"/>
                  </a:ext>
                </a:extLst>
              </p:cNvPr>
              <p:cNvSpPr txBox="1"/>
              <p:nvPr/>
            </p:nvSpPr>
            <p:spPr>
              <a:xfrm>
                <a:off x="2997658" y="4923413"/>
                <a:ext cx="5460722" cy="1244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3/2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1/2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≈106.5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3/2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1/2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𝐷𝑠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≈107.9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D584185-AEE6-E84C-B3BB-EFE7E9412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658" y="4923413"/>
                <a:ext cx="5460722" cy="1244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图片 41">
            <a:extLst>
              <a:ext uri="{FF2B5EF4-FFF2-40B4-BE49-F238E27FC236}">
                <a16:creationId xmlns:a16="http://schemas.microsoft.com/office/drawing/2014/main" id="{A921ECC1-96F8-B142-A93A-4F3BDEF0E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41" y="2753859"/>
            <a:ext cx="950079" cy="107008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07F10218-0B21-4F45-93F7-83D8EE504661}"/>
              </a:ext>
            </a:extLst>
          </p:cNvPr>
          <p:cNvSpPr/>
          <p:nvPr/>
        </p:nvSpPr>
        <p:spPr>
          <a:xfrm>
            <a:off x="4981828" y="1688817"/>
            <a:ext cx="5686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Savage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et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al.,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de-DE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PLB248 (1990) 177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;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Hu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et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al.,</a:t>
            </a:r>
            <a:r>
              <a:rPr lang="zh-CN" altLang="en-US" sz="14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00FF"/>
                </a:solidFill>
                <a:latin typeface="arial" panose="020B0604020202020204" pitchFamily="34" charset="0"/>
              </a:rPr>
              <a:t>PRD73 (2006) 054003 </a:t>
            </a:r>
            <a:endParaRPr lang="zh-CN" altLang="en-US" sz="1400" i="1" dirty="0">
              <a:solidFill>
                <a:srgbClr val="0000FF"/>
              </a:solidFill>
            </a:endParaRPr>
          </a:p>
        </p:txBody>
      </p:sp>
      <p:sp>
        <p:nvSpPr>
          <p:cNvPr id="12" name="流程图: 过程 1">
            <a:extLst>
              <a:ext uri="{FF2B5EF4-FFF2-40B4-BE49-F238E27FC236}">
                <a16:creationId xmlns:a16="http://schemas.microsoft.com/office/drawing/2014/main" id="{E0128AD6-D23F-8340-9FF0-23D2B96FECD3}"/>
              </a:ext>
            </a:extLst>
          </p:cNvPr>
          <p:cNvSpPr/>
          <p:nvPr/>
        </p:nvSpPr>
        <p:spPr>
          <a:xfrm>
            <a:off x="5640260" y="2565154"/>
            <a:ext cx="45719" cy="733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8E43FD9-ABCC-7647-BABC-A3984CE03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60" y="2087595"/>
            <a:ext cx="1354211" cy="17889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9C5928-C9DA-D34E-A60D-98A980047F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15" y="2169245"/>
            <a:ext cx="1181161" cy="1625684"/>
          </a:xfrm>
          <a:prstGeom prst="rect">
            <a:avLst/>
          </a:prstGeom>
        </p:spPr>
      </p:pic>
      <p:sp>
        <p:nvSpPr>
          <p:cNvPr id="15" name="箭头: 右 9">
            <a:extLst>
              <a:ext uri="{FF2B5EF4-FFF2-40B4-BE49-F238E27FC236}">
                <a16:creationId xmlns:a16="http://schemas.microsoft.com/office/drawing/2014/main" id="{B2DDEBE8-6505-2D45-AB16-3666CFD6A730}"/>
              </a:ext>
            </a:extLst>
          </p:cNvPr>
          <p:cNvSpPr/>
          <p:nvPr/>
        </p:nvSpPr>
        <p:spPr>
          <a:xfrm>
            <a:off x="6828984" y="2724722"/>
            <a:ext cx="1766712" cy="363652"/>
          </a:xfrm>
          <a:prstGeom prst="rightArrow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75AE50C-5CA8-3E4D-9CE1-D8C618EE59EB}"/>
              </a:ext>
            </a:extLst>
          </p:cNvPr>
          <p:cNvSpPr txBox="1"/>
          <p:nvPr/>
        </p:nvSpPr>
        <p:spPr>
          <a:xfrm>
            <a:off x="7038977" y="2320949"/>
            <a:ext cx="1497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HADS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4A592A-6D34-C049-B282-057A2937EF4C}"/>
                  </a:ext>
                </a:extLst>
              </p:cNvPr>
              <p:cNvSpPr txBox="1"/>
              <p:nvPr/>
            </p:nvSpPr>
            <p:spPr>
              <a:xfrm>
                <a:off x="8800856" y="2334322"/>
                <a:ext cx="4284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64A592A-6D34-C049-B282-057A2937E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856" y="2334322"/>
                <a:ext cx="428476" cy="461665"/>
              </a:xfrm>
              <a:prstGeom prst="rect">
                <a:avLst/>
              </a:prstGeom>
              <a:blipFill>
                <a:blip r:embed="rId10"/>
                <a:stretch>
                  <a:fillRect l="-4286" r="-3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DF7050-F050-424F-A547-AE4D73813192}"/>
                  </a:ext>
                </a:extLst>
              </p:cNvPr>
              <p:cNvSpPr txBox="1"/>
              <p:nvPr/>
            </p:nvSpPr>
            <p:spPr>
              <a:xfrm>
                <a:off x="6173511" y="3183394"/>
                <a:ext cx="4284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l-G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9DF7050-F050-424F-A547-AE4D73813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511" y="3183394"/>
                <a:ext cx="428476" cy="461665"/>
              </a:xfrm>
              <a:prstGeom prst="rect">
                <a:avLst/>
              </a:prstGeom>
              <a:blipFill>
                <a:blip r:embed="rId11"/>
                <a:stretch>
                  <a:fillRect l="-4286" r="-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EFA085C-28FB-7B44-B2A0-89D6A662A075}"/>
                  </a:ext>
                </a:extLst>
              </p:cNvPr>
              <p:cNvSpPr txBox="1"/>
              <p:nvPr/>
            </p:nvSpPr>
            <p:spPr>
              <a:xfrm>
                <a:off x="8800856" y="3088375"/>
                <a:ext cx="4284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l-G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5EFA085C-28FB-7B44-B2A0-89D6A662A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856" y="3088375"/>
                <a:ext cx="428476" cy="461665"/>
              </a:xfrm>
              <a:prstGeom prst="rect">
                <a:avLst/>
              </a:prstGeom>
              <a:blipFill>
                <a:blip r:embed="rId12"/>
                <a:stretch>
                  <a:fillRect l="-4286" r="-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1593754-C2C3-B642-9381-20D263481176}"/>
                  </a:ext>
                </a:extLst>
              </p:cNvPr>
              <p:cNvSpPr txBox="1"/>
              <p:nvPr/>
            </p:nvSpPr>
            <p:spPr>
              <a:xfrm>
                <a:off x="5775438" y="2289590"/>
                <a:ext cx="10535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1593754-C2C3-B642-9381-20D263481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438" y="2289590"/>
                <a:ext cx="1053547" cy="461665"/>
              </a:xfrm>
              <a:prstGeom prst="rect">
                <a:avLst/>
              </a:prstGeom>
              <a:blipFill>
                <a:blip r:embed="rId13"/>
                <a:stretch>
                  <a:fillRect r="-13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314B0295-C137-984C-A3C3-D28E136CD9BE}"/>
              </a:ext>
            </a:extLst>
          </p:cNvPr>
          <p:cNvSpPr txBox="1"/>
          <p:nvPr/>
        </p:nvSpPr>
        <p:spPr>
          <a:xfrm>
            <a:off x="486588" y="4142203"/>
            <a:ext cx="1002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Predictions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tested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lattice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(satisfied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level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25%)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395A12C-C68E-1141-A80D-6652058A6A89}"/>
              </a:ext>
            </a:extLst>
          </p:cNvPr>
          <p:cNvSpPr/>
          <p:nvPr/>
        </p:nvSpPr>
        <p:spPr>
          <a:xfrm>
            <a:off x="3775655" y="6312926"/>
            <a:ext cx="6739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M. </a:t>
            </a:r>
            <a:r>
              <a:rPr lang="en-US" altLang="zh-CN" sz="1000" i="1" dirty="0" err="1">
                <a:solidFill>
                  <a:srgbClr val="0432FF"/>
                </a:solidFill>
                <a:latin typeface="NimbusRomNo9L"/>
              </a:rPr>
              <a:t>Padmanath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et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al.,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Phys. Rev. D91, 094502 (2015), 1502.01845;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Y.-C. Chen et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al.,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Phys. Lett. B767, 193 (2017), 1701.02581;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endParaRPr lang="en-US" altLang="zh-CN" sz="1000" i="1" dirty="0">
              <a:solidFill>
                <a:srgbClr val="0432FF"/>
              </a:solidFill>
              <a:latin typeface="NimbusRomNo9L"/>
            </a:endParaRPr>
          </a:p>
          <a:p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C. </a:t>
            </a:r>
            <a:r>
              <a:rPr lang="en-US" altLang="zh-CN" sz="1000" i="1" dirty="0" err="1">
                <a:solidFill>
                  <a:srgbClr val="0432FF"/>
                </a:solidFill>
                <a:latin typeface="NimbusRomNo9L"/>
              </a:rPr>
              <a:t>Alexandrou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et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al., Phys. Rev. D96, 034511 (2017), 1704.02647;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N. Mathur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et</a:t>
            </a:r>
            <a:r>
              <a:rPr lang="zh-CN" altLang="en-US" sz="1000" i="1" dirty="0">
                <a:solidFill>
                  <a:srgbClr val="0432FF"/>
                </a:solidFill>
                <a:latin typeface="NimbusRomNo9L"/>
              </a:rPr>
              <a:t> </a:t>
            </a:r>
            <a:r>
              <a:rPr lang="en-US" altLang="zh-CN" sz="1000" i="1" dirty="0">
                <a:solidFill>
                  <a:srgbClr val="0432FF"/>
                </a:solidFill>
                <a:latin typeface="NimbusRomNo9L"/>
              </a:rPr>
              <a:t>al., Phys. Rev. D99, 031501 (2019), 1807.00174</a:t>
            </a:r>
            <a:r>
              <a:rPr lang="en-US" altLang="zh-CN" sz="1000" dirty="0">
                <a:latin typeface="NimbusRomNo9L"/>
              </a:rPr>
              <a:t>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48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614" y="208417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Dibaryon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systems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F7DDFCC-3F16-EC44-9D32-69A54DBAF313}"/>
                  </a:ext>
                </a:extLst>
              </p:cNvPr>
              <p:cNvSpPr txBox="1"/>
              <p:nvPr/>
            </p:nvSpPr>
            <p:spPr>
              <a:xfrm>
                <a:off x="2099506" y="1238990"/>
                <a:ext cx="8077743" cy="451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𝑫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l-G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𝑻𝒓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altLang="zh-CN" sz="2000" b="1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𝑻𝒓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F7DDFCC-3F16-EC44-9D32-69A54DBAF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06" y="1238990"/>
                <a:ext cx="8077743" cy="451598"/>
              </a:xfrm>
              <a:prstGeom prst="rect">
                <a:avLst/>
              </a:prstGeom>
              <a:blipFill>
                <a:blip r:embed="rId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EA65C5-ACAA-E242-BF2E-4D114F8A53DC}"/>
                  </a:ext>
                </a:extLst>
              </p:cNvPr>
              <p:cNvSpPr txBox="1"/>
              <p:nvPr/>
            </p:nvSpPr>
            <p:spPr>
              <a:xfrm>
                <a:off x="2099505" y="4587230"/>
                <a:ext cx="8360594" cy="451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l-G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𝚺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𝑻𝒓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[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]</m:t>
                    </m:r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altLang="zh-CN" sz="2000" b="1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nary>
                      <m:naryPr>
                        <m:chr m:val="∑"/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000" b="1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𝑻𝒓</m:t>
                        </m:r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[</m:t>
                        </m:r>
                        <m:sSubSup>
                          <m:sSubSup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</m:s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EA65C5-ACAA-E242-BF2E-4D114F8A5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05" y="4587230"/>
                <a:ext cx="8360594" cy="451598"/>
              </a:xfrm>
              <a:prstGeom prst="rect">
                <a:avLst/>
              </a:prstGeom>
              <a:blipFill>
                <a:blip r:embed="rId4"/>
                <a:stretch>
                  <a:fillRect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4BC844F-2838-574F-8699-11B4057141DD}"/>
                  </a:ext>
                </a:extLst>
              </p:cNvPr>
              <p:cNvSpPr txBox="1"/>
              <p:nvPr/>
            </p:nvSpPr>
            <p:spPr>
              <a:xfrm>
                <a:off x="5440621" y="2625403"/>
                <a:ext cx="3452962" cy="63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den>
                      </m:f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</m:acc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</a:rPr>
                                    <m:t>𝚵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𝒄𝒄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4BC844F-2838-574F-8699-11B405714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21" y="2625403"/>
                <a:ext cx="3452962" cy="6357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32076E6-5853-104F-AC9C-B8C60D81D015}"/>
                  </a:ext>
                </a:extLst>
              </p:cNvPr>
              <p:cNvSpPr txBox="1"/>
              <p:nvPr/>
            </p:nvSpPr>
            <p:spPr>
              <a:xfrm>
                <a:off x="2099505" y="2642918"/>
                <a:ext cx="3452962" cy="63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b="1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</m:acc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832076E6-5853-104F-AC9C-B8C60D81D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05" y="2642918"/>
                <a:ext cx="3452962" cy="6357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头: 下 21">
            <a:extLst>
              <a:ext uri="{FF2B5EF4-FFF2-40B4-BE49-F238E27FC236}">
                <a16:creationId xmlns:a16="http://schemas.microsoft.com/office/drawing/2014/main" id="{59C65558-28DC-4245-96FF-09E0C37518F0}"/>
              </a:ext>
            </a:extLst>
          </p:cNvPr>
          <p:cNvSpPr/>
          <p:nvPr/>
        </p:nvSpPr>
        <p:spPr>
          <a:xfrm>
            <a:off x="2099506" y="2073029"/>
            <a:ext cx="460815" cy="2282224"/>
          </a:xfrm>
          <a:prstGeom prst="downArrow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灯片编号占位符 11">
            <a:extLst>
              <a:ext uri="{FF2B5EF4-FFF2-40B4-BE49-F238E27FC236}">
                <a16:creationId xmlns:a16="http://schemas.microsoft.com/office/drawing/2014/main" id="{D7DDD4FD-C2FA-1D48-8F8F-04BCA78D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4" name="燕尾形箭头 3">
            <a:extLst>
              <a:ext uri="{FF2B5EF4-FFF2-40B4-BE49-F238E27FC236}">
                <a16:creationId xmlns:a16="http://schemas.microsoft.com/office/drawing/2014/main" id="{E0636483-FD38-504F-9A17-FEC595CB4E0F}"/>
              </a:ext>
            </a:extLst>
          </p:cNvPr>
          <p:cNvSpPr/>
          <p:nvPr/>
        </p:nvSpPr>
        <p:spPr>
          <a:xfrm>
            <a:off x="5073227" y="2851573"/>
            <a:ext cx="663786" cy="25061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6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0393" y="217422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 same potentials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in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the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HQS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limit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547D281-106B-1C4F-94EF-3FF4D33D4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68" y="1432058"/>
            <a:ext cx="5315768" cy="413635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EBD6F1A-9B3B-0043-AFD7-98C7A14B6730}"/>
              </a:ext>
            </a:extLst>
          </p:cNvPr>
          <p:cNvSpPr txBox="1"/>
          <p:nvPr/>
        </p:nvSpPr>
        <p:spPr>
          <a:xfrm>
            <a:off x="1859208" y="6069857"/>
            <a:ext cx="845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data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dibaryon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灯片编号占位符 11">
            <a:extLst>
              <a:ext uri="{FF2B5EF4-FFF2-40B4-BE49-F238E27FC236}">
                <a16:creationId xmlns:a16="http://schemas.microsoft.com/office/drawing/2014/main" id="{D7DDD4FD-C2FA-1D48-8F8F-04BCA78D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5113" y="5289130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9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4" y="643467"/>
            <a:ext cx="3495843" cy="55710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05927" y="5329089"/>
            <a:ext cx="6204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Building up the atomic world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9314" y="97618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-15</a:t>
            </a:r>
            <a:endParaRPr kumimoji="1" lang="zh-CN" altLang="en-US" baseline="30000" dirty="0"/>
          </a:p>
        </p:txBody>
      </p:sp>
      <p:sp>
        <p:nvSpPr>
          <p:cNvPr id="6" name="文本框 5"/>
          <p:cNvSpPr txBox="1"/>
          <p:nvPr/>
        </p:nvSpPr>
        <p:spPr>
          <a:xfrm>
            <a:off x="1699314" y="168313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-14</a:t>
            </a:r>
            <a:endParaRPr kumimoji="1" lang="zh-CN" altLang="en-US" baseline="30000" dirty="0"/>
          </a:p>
        </p:txBody>
      </p:sp>
      <p:sp>
        <p:nvSpPr>
          <p:cNvPr id="7" name="文本框 6"/>
          <p:cNvSpPr txBox="1"/>
          <p:nvPr/>
        </p:nvSpPr>
        <p:spPr>
          <a:xfrm>
            <a:off x="1699314" y="270050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-10</a:t>
            </a:r>
            <a:endParaRPr kumimoji="1" lang="zh-CN" altLang="en-US" baseline="30000" dirty="0"/>
          </a:p>
        </p:txBody>
      </p:sp>
      <p:sp>
        <p:nvSpPr>
          <p:cNvPr id="8" name="文本框 7"/>
          <p:cNvSpPr txBox="1"/>
          <p:nvPr/>
        </p:nvSpPr>
        <p:spPr>
          <a:xfrm>
            <a:off x="1699315" y="36034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-6</a:t>
            </a:r>
            <a:endParaRPr kumimoji="1" lang="zh-CN" altLang="en-US" baseline="30000" dirty="0"/>
          </a:p>
        </p:txBody>
      </p:sp>
      <p:cxnSp>
        <p:nvCxnSpPr>
          <p:cNvPr id="4" name="直线箭头连接符 3"/>
          <p:cNvCxnSpPr/>
          <p:nvPr/>
        </p:nvCxnSpPr>
        <p:spPr>
          <a:xfrm>
            <a:off x="2331638" y="976185"/>
            <a:ext cx="0" cy="5112209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699315" y="556548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</a:t>
            </a:r>
            <a:endParaRPr kumimoji="1" lang="zh-CN" altLang="en-US" baseline="30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70" y="1070350"/>
            <a:ext cx="5135516" cy="35625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21541" y="573207"/>
            <a:ext cx="1727381" cy="839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83758" y="1339666"/>
            <a:ext cx="923030" cy="68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43576" y="1664410"/>
            <a:ext cx="967439" cy="388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D6422927-F5C7-4747-81FA-61E032D9E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7428"/>
            <a:ext cx="4750722" cy="33023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597" y="173325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From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(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)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dibaryons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to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(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7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lang="en-US" altLang="zh-CN" sz="3200" b="1" dirty="0" err="1">
                <a:latin typeface="Microsoft YaHei" charset="-122"/>
                <a:ea typeface="Microsoft YaHei" charset="-122"/>
                <a:cs typeface="Microsoft YaHei" charset="-122"/>
              </a:rPr>
              <a:t>pentquarks</a:t>
            </a:r>
            <a:endParaRPr lang="zh-CN" altLang="en-US" sz="32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0D811E2-213E-AC40-A293-9C2803ABF3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51" y="1141163"/>
            <a:ext cx="4444986" cy="32104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940C4A-06E5-4F47-82DE-C7AB66C3F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59" y="5436908"/>
            <a:ext cx="1068748" cy="101105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B59D29D-173B-F845-A8D5-3721612FA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57" y="5434441"/>
            <a:ext cx="967806" cy="958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DEF4234-6958-3443-AB72-F935A0B2F44B}"/>
                  </a:ext>
                </a:extLst>
              </p:cNvPr>
              <p:cNvSpPr txBox="1"/>
              <p:nvPr/>
            </p:nvSpPr>
            <p:spPr>
              <a:xfrm>
                <a:off x="946832" y="4513928"/>
                <a:ext cx="5008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Mass splitting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</m:sSub>
                    <m:sSub>
                      <m:sSubPr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system</a:t>
                </a:r>
                <a:endPara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DEF4234-6958-3443-AB72-F935A0B2F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32" y="4513928"/>
                <a:ext cx="5008683" cy="461665"/>
              </a:xfrm>
              <a:prstGeom prst="rect">
                <a:avLst/>
              </a:prstGeom>
              <a:blipFill>
                <a:blip r:embed="rId7"/>
                <a:stretch>
                  <a:fillRect l="-1825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40">
            <a:extLst>
              <a:ext uri="{FF2B5EF4-FFF2-40B4-BE49-F238E27FC236}">
                <a16:creationId xmlns:a16="http://schemas.microsoft.com/office/drawing/2014/main" id="{9AEBC5C6-B376-4C45-8EA5-77D70465E9AE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161075" y="3129072"/>
            <a:ext cx="618358" cy="23078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748956A-AF02-0040-B18C-A7E4B40F0E14}"/>
                  </a:ext>
                </a:extLst>
              </p:cNvPr>
              <p:cNvSpPr/>
              <p:nvPr/>
            </p:nvSpPr>
            <p:spPr>
              <a:xfrm>
                <a:off x="1662810" y="5513547"/>
                <a:ext cx="256249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=−8.4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748956A-AF02-0040-B18C-A7E4B40F0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810" y="5513547"/>
                <a:ext cx="256249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D01151B-647D-F84D-BE60-0DA1960C2DC7}"/>
                  </a:ext>
                </a:extLst>
              </p:cNvPr>
              <p:cNvSpPr/>
              <p:nvPr/>
            </p:nvSpPr>
            <p:spPr>
              <a:xfrm>
                <a:off x="6877806" y="5531360"/>
                <a:ext cx="2370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=9.7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D01151B-647D-F84D-BE60-0DA1960C2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806" y="5531360"/>
                <a:ext cx="237013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FC414D0E-6368-DA4F-B36D-6CB4F8E35B66}"/>
              </a:ext>
            </a:extLst>
          </p:cNvPr>
          <p:cNvSpPr txBox="1"/>
          <p:nvPr/>
        </p:nvSpPr>
        <p:spPr>
          <a:xfrm>
            <a:off x="8816082" y="4513928"/>
            <a:ext cx="229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Lattice QCD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箭头: 左 52">
            <a:extLst>
              <a:ext uri="{FF2B5EF4-FFF2-40B4-BE49-F238E27FC236}">
                <a16:creationId xmlns:a16="http://schemas.microsoft.com/office/drawing/2014/main" id="{493B2222-8610-D340-A763-265BDE38E433}"/>
              </a:ext>
            </a:extLst>
          </p:cNvPr>
          <p:cNvSpPr/>
          <p:nvPr/>
        </p:nvSpPr>
        <p:spPr>
          <a:xfrm>
            <a:off x="5955515" y="4672294"/>
            <a:ext cx="2598645" cy="178722"/>
          </a:xfrm>
          <a:prstGeom prst="leftArrow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FEABEB-521D-084A-981C-F01E11914920}"/>
                  </a:ext>
                </a:extLst>
              </p:cNvPr>
              <p:cNvSpPr txBox="1"/>
              <p:nvPr/>
            </p:nvSpPr>
            <p:spPr>
              <a:xfrm>
                <a:off x="2098467" y="6023541"/>
                <a:ext cx="1898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FEABEB-521D-084A-981C-F01E11914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467" y="6023541"/>
                <a:ext cx="18983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65137F-CF4E-604E-B1BD-156A1053C3F3}"/>
                  </a:ext>
                </a:extLst>
              </p:cNvPr>
              <p:cNvSpPr txBox="1"/>
              <p:nvPr/>
            </p:nvSpPr>
            <p:spPr>
              <a:xfrm>
                <a:off x="7147539" y="5937180"/>
                <a:ext cx="1898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65137F-CF4E-604E-B1BD-156A1053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539" y="5937180"/>
                <a:ext cx="189837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2F89D541-1566-E34F-97D2-BB4EE4F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50</a:t>
            </a:fld>
            <a:endParaRPr lang="zh-CN" altLang="en-US"/>
          </a:p>
        </p:txBody>
      </p:sp>
      <p:cxnSp>
        <p:nvCxnSpPr>
          <p:cNvPr id="35" name="直接箭头连接符 40">
            <a:extLst>
              <a:ext uri="{FF2B5EF4-FFF2-40B4-BE49-F238E27FC236}">
                <a16:creationId xmlns:a16="http://schemas.microsoft.com/office/drawing/2014/main" id="{60E2C2E7-8BA8-F240-944D-5C182E3B7CF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430708" y="2954088"/>
            <a:ext cx="1329753" cy="24803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C2404224-007A-AE43-AD3B-A198D4424D33}"/>
              </a:ext>
            </a:extLst>
          </p:cNvPr>
          <p:cNvSpPr/>
          <p:nvPr/>
        </p:nvSpPr>
        <p:spPr>
          <a:xfrm>
            <a:off x="9095584" y="4937683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1906.06054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2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319" y="315160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Correlations seem to be 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robust</a:t>
            </a:r>
            <a:endParaRPr lang="zh-CN" altLang="en-US" sz="3200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DEF4234-6958-3443-AB72-F935A0B2F44B}"/>
              </a:ext>
            </a:extLst>
          </p:cNvPr>
          <p:cNvSpPr txBox="1"/>
          <p:nvPr/>
        </p:nvSpPr>
        <p:spPr>
          <a:xfrm>
            <a:off x="475013" y="1474998"/>
            <a:ext cx="78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quark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breaking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748956A-AF02-0040-B18C-A7E4B40F0E14}"/>
                  </a:ext>
                </a:extLst>
              </p:cNvPr>
              <p:cNvSpPr/>
              <p:nvPr/>
            </p:nvSpPr>
            <p:spPr>
              <a:xfrm>
                <a:off x="1912563" y="3968827"/>
                <a:ext cx="33816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−(4.9~11.8)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748956A-AF02-0040-B18C-A7E4B40F0E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563" y="3968827"/>
                <a:ext cx="3381631" cy="400110"/>
              </a:xfrm>
              <a:prstGeom prst="rect">
                <a:avLst/>
              </a:prstGeom>
              <a:blipFill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D01151B-647D-F84D-BE60-0DA1960C2DC7}"/>
                  </a:ext>
                </a:extLst>
              </p:cNvPr>
              <p:cNvSpPr/>
              <p:nvPr/>
            </p:nvSpPr>
            <p:spPr>
              <a:xfrm>
                <a:off x="6898127" y="3892214"/>
                <a:ext cx="30337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=6.3~13.1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2D01151B-647D-F84D-BE60-0DA1960C2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127" y="3892214"/>
                <a:ext cx="3033779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FEABEB-521D-084A-981C-F01E11914920}"/>
                  </a:ext>
                </a:extLst>
              </p:cNvPr>
              <p:cNvSpPr txBox="1"/>
              <p:nvPr/>
            </p:nvSpPr>
            <p:spPr>
              <a:xfrm>
                <a:off x="2118787" y="4384395"/>
                <a:ext cx="1898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21FEABEB-521D-084A-981C-F01E11914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787" y="4384395"/>
                <a:ext cx="189837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65137F-CF4E-604E-B1BD-156A1053C3F3}"/>
                  </a:ext>
                </a:extLst>
              </p:cNvPr>
              <p:cNvSpPr txBox="1"/>
              <p:nvPr/>
            </p:nvSpPr>
            <p:spPr>
              <a:xfrm>
                <a:off x="7167859" y="4298034"/>
                <a:ext cx="1898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65137F-CF4E-604E-B1BD-156A1053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7859" y="4298034"/>
                <a:ext cx="189837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2F89D541-1566-E34F-97D2-BB4EE4F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0674F1-81EB-8544-B565-98DAED0E4E34}"/>
              </a:ext>
            </a:extLst>
          </p:cNvPr>
          <p:cNvSpPr txBox="1"/>
          <p:nvPr/>
        </p:nvSpPr>
        <p:spPr>
          <a:xfrm>
            <a:off x="475013" y="2576988"/>
            <a:ext cx="788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antiquark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diquark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breaking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7526F38-D094-1A43-B0EC-07EB344D4985}"/>
                  </a:ext>
                </a:extLst>
              </p:cNvPr>
              <p:cNvSpPr txBox="1"/>
              <p:nvPr/>
            </p:nvSpPr>
            <p:spPr>
              <a:xfrm>
                <a:off x="7456480" y="1363942"/>
                <a:ext cx="1346458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𝑸𝑪𝑫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7526F38-D094-1A43-B0EC-07EB344D4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480" y="1363942"/>
                <a:ext cx="1346458" cy="572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31B86C-7233-1740-B2BE-EAD95473DD82}"/>
                  </a:ext>
                </a:extLst>
              </p:cNvPr>
              <p:cNvSpPr txBox="1"/>
              <p:nvPr/>
            </p:nvSpPr>
            <p:spPr>
              <a:xfrm>
                <a:off x="8154425" y="2514227"/>
                <a:ext cx="1346458" cy="572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𝜦</m:t>
                              </m:r>
                            </m:e>
                            <m:sub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𝑸𝑪𝑫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kumimoji="1" lang="zh-CN" alt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zh-CN" altLang="en-US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den>
                      </m:f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𝟐𝟓</m:t>
                      </m:r>
                      <m:r>
                        <a:rPr kumimoji="1" lang="en-US" altLang="zh-CN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031B86C-7233-1740-B2BE-EAD95473D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425" y="2514227"/>
                <a:ext cx="1346458" cy="5727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37EAF033-1186-0A45-AE55-830C9780B924}"/>
              </a:ext>
            </a:extLst>
          </p:cNvPr>
          <p:cNvSpPr txBox="1"/>
          <p:nvPr/>
        </p:nvSpPr>
        <p:spPr>
          <a:xfrm>
            <a:off x="2691494" y="4975243"/>
            <a:ext cx="218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Scenario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3/2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higher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23013D-873B-B346-9E2F-B5DD6B200EF0}"/>
              </a:ext>
            </a:extLst>
          </p:cNvPr>
          <p:cNvSpPr txBox="1"/>
          <p:nvPr/>
        </p:nvSpPr>
        <p:spPr>
          <a:xfrm>
            <a:off x="7323761" y="4975243"/>
            <a:ext cx="218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Scenario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higher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3/2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</a:t>
            </a:r>
          </a:p>
        </p:txBody>
      </p:sp>
    </p:spTree>
    <p:extLst>
      <p:ext uri="{BB962C8B-B14F-4D97-AF65-F5344CB8AC3E}">
        <p14:creationId xmlns:p14="http://schemas.microsoft.com/office/powerpoint/2010/main" val="3013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764" y="20128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HADS Breaking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up to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39%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2F89D541-1566-E34F-97D2-BB4EE4F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82F395-A945-3949-8110-0FF850959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2" y="1541049"/>
            <a:ext cx="4219253" cy="30335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B26978-1C37-DF41-AE81-E255317A2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7" y="1541049"/>
            <a:ext cx="4219253" cy="3033551"/>
          </a:xfrm>
          <a:prstGeom prst="rect">
            <a:avLst/>
          </a:prstGeom>
        </p:spPr>
      </p:pic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DDF39653-354C-A544-A9C5-F574FFFC905C}"/>
              </a:ext>
            </a:extLst>
          </p:cNvPr>
          <p:cNvCxnSpPr/>
          <p:nvPr/>
        </p:nvCxnSpPr>
        <p:spPr>
          <a:xfrm flipV="1">
            <a:off x="6859929" y="2893672"/>
            <a:ext cx="682906" cy="535329"/>
          </a:xfrm>
          <a:prstGeom prst="straightConnector1">
            <a:avLst/>
          </a:prstGeom>
          <a:ln w="6350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3F05FE30-F480-F544-9100-A10833AA94CB}"/>
              </a:ext>
            </a:extLst>
          </p:cNvPr>
          <p:cNvCxnSpPr>
            <a:cxnSpLocks/>
          </p:cNvCxnSpPr>
          <p:nvPr/>
        </p:nvCxnSpPr>
        <p:spPr>
          <a:xfrm>
            <a:off x="2484700" y="2777926"/>
            <a:ext cx="838883" cy="590308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B924897-6BAB-7649-86EF-8D594B00DB40}"/>
              </a:ext>
            </a:extLst>
          </p:cNvPr>
          <p:cNvSpPr txBox="1"/>
          <p:nvPr/>
        </p:nvSpPr>
        <p:spPr>
          <a:xfrm>
            <a:off x="2484700" y="4959299"/>
            <a:ext cx="2698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Pc(4457):</a:t>
            </a:r>
            <a:r>
              <a:rPr kumimoji="1" lang="zh-CN" altLang="en-US" sz="3600" dirty="0"/>
              <a:t> </a:t>
            </a:r>
            <a:r>
              <a:rPr kumimoji="1" lang="en-US" altLang="zh-CN" sz="3600" dirty="0">
                <a:solidFill>
                  <a:srgbClr val="FF0000"/>
                </a:solidFill>
              </a:rPr>
              <a:t>3/2</a:t>
            </a:r>
          </a:p>
          <a:p>
            <a:r>
              <a:rPr kumimoji="1" lang="en-US" altLang="zh-CN" sz="3600" dirty="0"/>
              <a:t>Pc(4440):</a:t>
            </a:r>
            <a:r>
              <a:rPr kumimoji="1" lang="zh-CN" altLang="en-US" sz="3600" dirty="0"/>
              <a:t> </a:t>
            </a:r>
            <a:r>
              <a:rPr kumimoji="1" lang="en-US" altLang="zh-CN" sz="3600" dirty="0">
                <a:solidFill>
                  <a:srgbClr val="FF0000"/>
                </a:solidFill>
              </a:rPr>
              <a:t>1/2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8A8F387-7BF4-9C49-B7F8-85EA1C0204A2}"/>
              </a:ext>
            </a:extLst>
          </p:cNvPr>
          <p:cNvSpPr txBox="1"/>
          <p:nvPr/>
        </p:nvSpPr>
        <p:spPr>
          <a:xfrm>
            <a:off x="6859930" y="4959298"/>
            <a:ext cx="2698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/>
              <a:t>Pc(4457):</a:t>
            </a:r>
            <a:r>
              <a:rPr kumimoji="1" lang="zh-CN" altLang="en-US" sz="3600" dirty="0"/>
              <a:t> </a:t>
            </a:r>
            <a:r>
              <a:rPr kumimoji="1" lang="en-US" altLang="zh-CN" sz="3600" dirty="0">
                <a:solidFill>
                  <a:srgbClr val="0432FF"/>
                </a:solidFill>
              </a:rPr>
              <a:t>1/2</a:t>
            </a:r>
          </a:p>
          <a:p>
            <a:r>
              <a:rPr kumimoji="1" lang="en-US" altLang="zh-CN" sz="3600" dirty="0"/>
              <a:t>Pc(4440):</a:t>
            </a:r>
            <a:r>
              <a:rPr kumimoji="1" lang="zh-CN" altLang="en-US" sz="3600" dirty="0"/>
              <a:t> </a:t>
            </a:r>
            <a:r>
              <a:rPr kumimoji="1" lang="en-US" altLang="zh-CN" sz="3600" dirty="0">
                <a:solidFill>
                  <a:srgbClr val="0432FF"/>
                </a:solidFill>
              </a:rPr>
              <a:t>3/2</a:t>
            </a:r>
            <a:endParaRPr kumimoji="1" lang="zh-CN" altLang="en-US" sz="3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3206" y="200499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Correlation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in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case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of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even</a:t>
            </a:r>
            <a:r>
              <a:rPr lang="zh-CN" altLang="en-US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larger</a:t>
            </a:r>
            <a:r>
              <a:rPr lang="zh-CN" altLang="en-US" sz="3200" b="1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breaking</a:t>
            </a:r>
            <a:r>
              <a:rPr lang="zh-CN" altLang="en-US" sz="3200" b="1" dirty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</a:p>
        </p:txBody>
      </p:sp>
      <p:sp>
        <p:nvSpPr>
          <p:cNvPr id="34" name="灯片编号占位符 3">
            <a:extLst>
              <a:ext uri="{FF2B5EF4-FFF2-40B4-BE49-F238E27FC236}">
                <a16:creationId xmlns:a16="http://schemas.microsoft.com/office/drawing/2014/main" id="{2F89D541-1566-E34F-97D2-BB4EE4F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</p:spPr>
        <p:txBody>
          <a:bodyPr/>
          <a:lstStyle/>
          <a:p>
            <a:fld id="{F0D42386-0B3A-47AB-8788-B376FB785E1A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18D5F0-1AB1-E041-9D54-BE3E4BD2D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22" y="1096894"/>
            <a:ext cx="8235879" cy="5761107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A808B8B-932A-46EA-BC49-28E4292A7509}"/>
              </a:ext>
            </a:extLst>
          </p:cNvPr>
          <p:cNvCxnSpPr/>
          <p:nvPr/>
        </p:nvCxnSpPr>
        <p:spPr>
          <a:xfrm>
            <a:off x="4186280" y="2670373"/>
            <a:ext cx="647362" cy="849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349DD5C-CEE2-45F5-B861-217904DECF54}"/>
              </a:ext>
            </a:extLst>
          </p:cNvPr>
          <p:cNvCxnSpPr>
            <a:cxnSpLocks/>
          </p:cNvCxnSpPr>
          <p:nvPr/>
        </p:nvCxnSpPr>
        <p:spPr>
          <a:xfrm flipV="1">
            <a:off x="4186280" y="3977447"/>
            <a:ext cx="647362" cy="844059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63BD9C6-73F0-40FF-A2F3-02478E312471}"/>
              </a:ext>
            </a:extLst>
          </p:cNvPr>
          <p:cNvSpPr txBox="1"/>
          <p:nvPr/>
        </p:nvSpPr>
        <p:spPr>
          <a:xfrm>
            <a:off x="4333017" y="6117210"/>
            <a:ext cx="361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/>
              <a:t>Scattering lengths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5038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1393" y="14260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Contents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Motivation: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paradigm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studies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strong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interaction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few selected topics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</m:acc>
                    <m:sSub>
                      <m:sSub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molecules—heavy quark spin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Spins of pentaquarks from those of triply charmed dibaryons—heavy quark diquark symmetry</a:t>
                </a:r>
              </a:p>
              <a:p>
                <a:pPr marL="914400" lvl="1" indent="-4572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SU(3) flavor symmetry</a:t>
                </a:r>
              </a:p>
              <a:p>
                <a:pPr marL="342900" indent="-342900">
                  <a:lnSpc>
                    <a:spcPct val="20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outlook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95" y="1274820"/>
                <a:ext cx="11249636" cy="4308359"/>
              </a:xfrm>
              <a:prstGeom prst="rect">
                <a:avLst/>
              </a:prstGeom>
              <a:blipFill>
                <a:blip r:embed="rId3"/>
                <a:stretch>
                  <a:fillRect l="-488" b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D3C35A-7CD0-49D4-A383-585EB993BBE4}"/>
              </a:ext>
            </a:extLst>
          </p:cNvPr>
          <p:cNvSpPr txBox="1"/>
          <p:nvPr/>
        </p:nvSpPr>
        <p:spPr>
          <a:xfrm>
            <a:off x="3141676" y="5956240"/>
            <a:ext cx="6480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Liu, Pan, Geng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PRD(2021)034003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右弧形 6">
            <a:extLst>
              <a:ext uri="{FF2B5EF4-FFF2-40B4-BE49-F238E27FC236}">
                <a16:creationId xmlns:a16="http://schemas.microsoft.com/office/drawing/2014/main" id="{800A9381-98CC-499B-A0EB-88006D0AE138}"/>
              </a:ext>
            </a:extLst>
          </p:cNvPr>
          <p:cNvSpPr/>
          <p:nvPr/>
        </p:nvSpPr>
        <p:spPr>
          <a:xfrm>
            <a:off x="8959442" y="4588778"/>
            <a:ext cx="1052118" cy="1834684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004" y="278883"/>
            <a:ext cx="612685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SU(3) flavor symmetry 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>
                <a:defRPr/>
              </a:pPr>
              <a:t>55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F86D26-5781-4857-80DA-167343F09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55" y="2851272"/>
            <a:ext cx="4472020" cy="2409843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450274-7CC0-444E-BB80-63E20484E217}"/>
                  </a:ext>
                </a:extLst>
              </p:cNvPr>
              <p:cNvSpPr txBox="1"/>
              <p:nvPr/>
            </p:nvSpPr>
            <p:spPr>
              <a:xfrm>
                <a:off x="528037" y="1526943"/>
                <a:ext cx="93709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is straightforward, the same light quark spin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450274-7CC0-444E-BB80-63E20484E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37" y="1526943"/>
                <a:ext cx="9370972" cy="461665"/>
              </a:xfrm>
              <a:prstGeom prst="rect">
                <a:avLst/>
              </a:prstGeom>
              <a:blipFill>
                <a:blip r:embed="rId4"/>
                <a:stretch>
                  <a:fillRect l="-1041" t="-10526" r="-520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54C35E2-0994-4AA5-927D-C3521FC0A278}"/>
                  </a:ext>
                </a:extLst>
              </p:cNvPr>
              <p:cNvSpPr/>
              <p:nvPr/>
            </p:nvSpPr>
            <p:spPr>
              <a:xfrm>
                <a:off x="6697515" y="370219"/>
                <a:ext cx="2325317" cy="454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zh-CN" alt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⟶</m:t>
                      </m:r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zh-CN" alt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𝚵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(′∗)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54C35E2-0994-4AA5-927D-C3521FC0A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515" y="370219"/>
                <a:ext cx="2325317" cy="454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05013C5F-3AE9-4836-9224-4DA441745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082" y="2280498"/>
            <a:ext cx="2790845" cy="3900516"/>
          </a:xfrm>
          <a:prstGeom prst="rect">
            <a:avLst/>
          </a:prstGeom>
          <a:solidFill>
            <a:srgbClr val="0432FF"/>
          </a:solidFill>
          <a:ln w="28575">
            <a:solidFill>
              <a:srgbClr val="0432FF"/>
            </a:solidFill>
          </a:ln>
        </p:spPr>
      </p:pic>
      <p:sp>
        <p:nvSpPr>
          <p:cNvPr id="8" name="箭头: 右弧形 7">
            <a:extLst>
              <a:ext uri="{FF2B5EF4-FFF2-40B4-BE49-F238E27FC236}">
                <a16:creationId xmlns:a16="http://schemas.microsoft.com/office/drawing/2014/main" id="{2AACD390-A6B5-47FE-AD0C-773978C91863}"/>
              </a:ext>
            </a:extLst>
          </p:cNvPr>
          <p:cNvSpPr/>
          <p:nvPr/>
        </p:nvSpPr>
        <p:spPr>
          <a:xfrm>
            <a:off x="6453353" y="3429001"/>
            <a:ext cx="488325" cy="832945"/>
          </a:xfrm>
          <a:prstGeom prst="curvedLeftArrow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9" name="箭头: 左 8">
            <a:extLst>
              <a:ext uri="{FF2B5EF4-FFF2-40B4-BE49-F238E27FC236}">
                <a16:creationId xmlns:a16="http://schemas.microsoft.com/office/drawing/2014/main" id="{35ECE4B4-E2AF-4203-8DDF-61D08A4AEE78}"/>
              </a:ext>
            </a:extLst>
          </p:cNvPr>
          <p:cNvSpPr/>
          <p:nvPr/>
        </p:nvSpPr>
        <p:spPr>
          <a:xfrm rot="19078944">
            <a:off x="3770683" y="3651488"/>
            <a:ext cx="511859" cy="25064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0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0727" y="301126"/>
            <a:ext cx="9160871" cy="497086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  <a:cs typeface="Microsoft YaHei" charset="-122"/>
              </a:rPr>
              <a:t>SU(3) flavor symmetry </a:t>
            </a:r>
            <a:endParaRPr lang="zh-CN" altLang="en-US" sz="36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>
                <a:defRPr/>
              </a:pPr>
              <a:t>56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450274-7CC0-444E-BB80-63E20484E217}"/>
                  </a:ext>
                </a:extLst>
              </p:cNvPr>
              <p:cNvSpPr txBox="1"/>
              <p:nvPr/>
            </p:nvSpPr>
            <p:spPr>
              <a:xfrm>
                <a:off x="507746" y="1363383"/>
                <a:ext cx="8628699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/>
                    </m:sSubSup>
                    <m:r>
                      <a:rPr lang="en-US" altLang="zh-CN" sz="24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more assumptions are needed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9D450274-7CC0-444E-BB80-63E20484E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46" y="1363383"/>
                <a:ext cx="8628699" cy="493277"/>
              </a:xfrm>
              <a:prstGeom prst="rect">
                <a:avLst/>
              </a:prstGeom>
              <a:blipFill>
                <a:blip r:embed="rId3"/>
                <a:stretch>
                  <a:fillRect l="-1059" t="-3704" b="-271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8DF4D8-A394-412A-98A3-42617C02DAD6}"/>
                  </a:ext>
                </a:extLst>
              </p:cNvPr>
              <p:cNvSpPr/>
              <p:nvPr/>
            </p:nvSpPr>
            <p:spPr>
              <a:xfrm>
                <a:off x="6941677" y="495756"/>
                <a:ext cx="2194768" cy="45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zh-CN" alt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r>
                        <a:rPr lang="en-US" altLang="zh-CN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⟶</m:t>
                      </m:r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zh-CN" altLang="en-US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zh-CN" alt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𝚵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0F8DF4D8-A394-412A-98A3-42617C02DA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677" y="495756"/>
                <a:ext cx="2194768" cy="4507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CDCA4DA-BFB0-4F6D-AD33-6AADA7C1B1AF}"/>
                  </a:ext>
                </a:extLst>
              </p:cNvPr>
              <p:cNvSpPr txBox="1"/>
              <p:nvPr/>
            </p:nvSpPr>
            <p:spPr>
              <a:xfrm>
                <a:off x="4631647" y="3000258"/>
                <a:ext cx="2310030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1=</m:t>
                        </m:r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zh-CN" sz="2800" dirty="0"/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CDCA4DA-BFB0-4F6D-AD33-6AADA7C1B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47" y="3000258"/>
                <a:ext cx="2310030" cy="7016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F6E1BAA-0C12-4B6A-BC89-1B0551AE0267}"/>
                  </a:ext>
                </a:extLst>
              </p:cNvPr>
              <p:cNvSpPr/>
              <p:nvPr/>
            </p:nvSpPr>
            <p:spPr>
              <a:xfrm>
                <a:off x="522856" y="2132499"/>
                <a:ext cx="8696611" cy="45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zh-CN" alt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𝚵</m:t>
                        </m:r>
                      </m:e>
                      <m:sub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′(∗)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one can denote the contact range interaction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F6E1BAA-0C12-4B6A-BC89-1B0551AE0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56" y="2132499"/>
                <a:ext cx="8696611" cy="450764"/>
              </a:xfrm>
              <a:prstGeom prst="rect">
                <a:avLst/>
              </a:prstGeom>
              <a:blipFill>
                <a:blip r:embed="rId6"/>
                <a:stretch>
                  <a:fillRect l="-491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AA9A525-8661-4FB4-A266-625669A5C509}"/>
                  </a:ext>
                </a:extLst>
              </p:cNvPr>
              <p:cNvSpPr/>
              <p:nvPr/>
            </p:nvSpPr>
            <p:spPr>
              <a:xfrm>
                <a:off x="616909" y="4049356"/>
                <a:ext cx="7624972" cy="45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b="1" i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zh-CN" altLang="en-US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𝜩</m:t>
                        </m:r>
                      </m:e>
                      <m:sub>
                        <m:r>
                          <a:rPr lang="en-US" altLang="zh-CN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en-US" altLang="zh-CN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one can denote the contact range interaction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/>
                    </m:sSubSup>
                  </m:oMath>
                </a14:m>
                <a:endParaRPr lang="zh-CN" altLang="en-US" b="1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AA9A525-8661-4FB4-A266-625669A5C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09" y="4049356"/>
                <a:ext cx="7624972" cy="450764"/>
              </a:xfrm>
              <a:prstGeom prst="rect">
                <a:avLst/>
              </a:prstGeom>
              <a:blipFill>
                <a:blip r:embed="rId7"/>
                <a:stretch>
                  <a:fillRect l="-480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07500E-4A18-4CFC-9B63-429F7CF4FD29}"/>
                  </a:ext>
                </a:extLst>
              </p:cNvPr>
              <p:cNvSpPr txBox="1"/>
              <p:nvPr/>
            </p:nvSpPr>
            <p:spPr>
              <a:xfrm>
                <a:off x="4790673" y="4960400"/>
                <a:ext cx="2310030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0=</m:t>
                        </m:r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zh-CN" sz="2800" dirty="0"/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DD07500E-4A18-4CFC-9B63-429F7CF4F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673" y="4960400"/>
                <a:ext cx="2310030" cy="7016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98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C2FB37-BB7D-4A5E-A023-08E570F9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7" y="-159039"/>
            <a:ext cx="7886700" cy="1325563"/>
          </a:xfrm>
        </p:spPr>
        <p:txBody>
          <a:bodyPr/>
          <a:lstStyle/>
          <a:p>
            <a:r>
              <a:rPr lang="en-US" altLang="zh-CN" sz="3600" b="1" dirty="0">
                <a:latin typeface="Microsoft YaHei" charset="-122"/>
                <a:ea typeface="Microsoft YaHei" charset="-122"/>
              </a:rPr>
              <a:t>Two scenarios: undetermined</a:t>
            </a:r>
            <a:endParaRPr lang="zh-CN" altLang="en-US" sz="3600" b="1" dirty="0">
              <a:latin typeface="Microsoft YaHei" charset="-122"/>
              <a:ea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65E1FF9-262F-4BC6-8B4D-0AE726E3EA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1535" y="1708466"/>
                <a:ext cx="3658428" cy="639279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65E1FF9-262F-4BC6-8B4D-0AE726E3EA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1535" y="1708466"/>
                <a:ext cx="3658428" cy="639279"/>
              </a:xfrm>
              <a:blipFill>
                <a:blip r:embed="rId2"/>
                <a:stretch>
                  <a:fillRect l="-1830" t="-152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708FB-5D37-48FF-899D-6EC57F21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57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B52941-A691-4A21-9854-2FE6A623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73" y="2944457"/>
            <a:ext cx="2533669" cy="1581162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ADC2A065-7A9E-4E00-A0C0-1E4C05B3F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1386" y="1708466"/>
                <a:ext cx="3658428" cy="6392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𝐿𝐻𝐺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ADC2A065-7A9E-4E00-A0C0-1E4C05B3F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386" y="1708466"/>
                <a:ext cx="3658428" cy="639279"/>
              </a:xfrm>
              <a:prstGeom prst="rect">
                <a:avLst/>
              </a:prstGeom>
              <a:blipFill>
                <a:blip r:embed="rId4"/>
                <a:stretch>
                  <a:fillRect l="-2829" t="-104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5DE6BF15-7058-4AAA-BB49-1EB41EB2F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380" y="2889688"/>
            <a:ext cx="2143141" cy="1690700"/>
          </a:xfrm>
          <a:prstGeom prst="rect">
            <a:avLst/>
          </a:prstGeom>
          <a:ln>
            <a:solidFill>
              <a:srgbClr val="0432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091FB8-EDB3-40DA-B2F1-19C4A8FF9883}"/>
                  </a:ext>
                </a:extLst>
              </p:cNvPr>
              <p:cNvSpPr txBox="1"/>
              <p:nvPr/>
            </p:nvSpPr>
            <p:spPr>
              <a:xfrm>
                <a:off x="1760781" y="5516099"/>
                <a:ext cx="83902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can be determined from reproducing Pc(4440) and Pc(4457) 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091FB8-EDB3-40DA-B2F1-19C4A8FF9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781" y="5516099"/>
                <a:ext cx="8390246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2DBD40AF-1B92-492B-936A-635FFFEEE3FA}"/>
              </a:ext>
            </a:extLst>
          </p:cNvPr>
          <p:cNvSpPr/>
          <p:nvPr/>
        </p:nvSpPr>
        <p:spPr>
          <a:xfrm>
            <a:off x="9250933" y="1765677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1906.0901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89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C2FB37-BB7D-4A5E-A023-08E570F909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6527" y="-169766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0432FF"/>
                    </a:solidFill>
                    <a:latin typeface="Microsoft YaHei" charset="-122"/>
                    <a:ea typeface="Microsoft YaHei" charset="-122"/>
                  </a:rPr>
                  <a:t>Seven</a:t>
                </a:r>
                <a:r>
                  <a:rPr lang="en-US" altLang="zh-CN" sz="3600" b="1" dirty="0">
                    <a:latin typeface="Microsoft YaHei" charset="-122"/>
                    <a:ea typeface="Microsoft YaHei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zh-CN" altLang="en-US" sz="3600" b="1" i="1">
                                <a:latin typeface="Cambria Math" panose="02040503050406030204" pitchFamily="18" charset="0"/>
                                <a:ea typeface="Microsoft YaHei" charset="-122"/>
                              </a:rPr>
                            </m:ctrlPr>
                          </m:accPr>
                          <m:e>
                            <m:r>
                              <a:rPr lang="en-US" altLang="zh-CN" sz="3600" b="1"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𝑫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en-US" altLang="zh-CN" sz="3600" b="1" i="1"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r>
                          <a:rPr lang="zh-CN" altLang="en-US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𝚵</m:t>
                        </m:r>
                      </m:e>
                      <m:sub>
                        <m:r>
                          <a:rPr lang="en-US" altLang="zh-CN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′(∗)</m:t>
                        </m:r>
                      </m:sup>
                    </m:sSubSup>
                  </m:oMath>
                </a14:m>
                <a:r>
                  <a:rPr lang="zh-CN" altLang="en-US" sz="3600" b="1" dirty="0">
                    <a:latin typeface="Microsoft YaHei" charset="-122"/>
                    <a:ea typeface="Microsoft YaHei" charset="-122"/>
                  </a:rPr>
                  <a:t> </a:t>
                </a:r>
                <a:r>
                  <a:rPr lang="en-US" altLang="zh-CN" sz="3600" b="1" dirty="0">
                    <a:latin typeface="Microsoft YaHei" charset="-122"/>
                    <a:ea typeface="Microsoft YaHei" charset="-122"/>
                  </a:rPr>
                  <a:t>molecules (I=1/2)</a:t>
                </a:r>
                <a:endParaRPr lang="zh-CN" altLang="en-US" sz="3600" b="1" dirty="0">
                  <a:latin typeface="Microsoft YaHei" charset="-122"/>
                  <a:ea typeface="Microsoft YaHei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C2FB37-BB7D-4A5E-A023-08E570F909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6527" y="-169766"/>
                <a:ext cx="7886700" cy="1325563"/>
              </a:xfrm>
              <a:blipFill>
                <a:blip r:embed="rId3"/>
                <a:stretch>
                  <a:fillRect l="-23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708FB-5D37-48FF-899D-6EC57F21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58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E669F0-2554-49E3-98FD-3839D5A27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90" y="1432794"/>
            <a:ext cx="7929620" cy="353856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7C6C46A-EE4B-44AB-8D61-6B5FE1FDD487}"/>
              </a:ext>
            </a:extLst>
          </p:cNvPr>
          <p:cNvSpPr txBox="1"/>
          <p:nvPr/>
        </p:nvSpPr>
        <p:spPr>
          <a:xfrm>
            <a:off x="1064670" y="5439513"/>
            <a:ext cx="9799073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Consistent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Chu-Wen Xiao et al [1906.0901], Bo Wang et al. [1912.12592],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which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favor that Pc(4440) ½ and Pc(4457) 3/2 </a:t>
            </a:r>
          </a:p>
        </p:txBody>
      </p:sp>
    </p:spTree>
    <p:extLst>
      <p:ext uri="{BB962C8B-B14F-4D97-AF65-F5344CB8AC3E}">
        <p14:creationId xmlns:p14="http://schemas.microsoft.com/office/powerpoint/2010/main" val="32982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C2FB37-BB7D-4A5E-A023-08E570F909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8137" y="-199378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Microsoft YaHei" charset="-122"/>
                    <a:ea typeface="Microsoft YaHei" charset="-122"/>
                  </a:rPr>
                  <a:t>Three</a:t>
                </a:r>
                <a:r>
                  <a:rPr lang="en-US" altLang="zh-CN" sz="3600" b="1" dirty="0">
                    <a:latin typeface="Microsoft YaHei" charset="-122"/>
                    <a:ea typeface="Microsoft YaHei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zh-CN" altLang="en-US" sz="3600" b="1" i="1">
                                <a:latin typeface="Cambria Math" panose="02040503050406030204" pitchFamily="18" charset="0"/>
                                <a:ea typeface="Microsoft YaHei" charset="-122"/>
                              </a:rPr>
                            </m:ctrlPr>
                          </m:accPr>
                          <m:e>
                            <m:r>
                              <a:rPr lang="en-US" altLang="zh-CN" sz="3600" b="1"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𝑫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en-US" altLang="zh-CN" sz="3600" b="1" i="1"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r>
                          <a:rPr lang="zh-CN" altLang="en-US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𝚵</m:t>
                        </m:r>
                      </m:e>
                      <m:sub>
                        <m:r>
                          <a:rPr lang="en-US" altLang="zh-CN" sz="3600" b="1">
                            <a:latin typeface="Cambria Math" panose="02040503050406030204" pitchFamily="18" charset="0"/>
                            <a:ea typeface="Microsoft YaHei" charset="-122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zh-CN" altLang="en-US" sz="3600" b="1" dirty="0">
                    <a:latin typeface="Microsoft YaHei" charset="-122"/>
                    <a:ea typeface="Microsoft YaHei" charset="-122"/>
                  </a:rPr>
                  <a:t> </a:t>
                </a:r>
                <a:r>
                  <a:rPr lang="en-US" altLang="zh-CN" sz="3600" b="1" dirty="0">
                    <a:latin typeface="Microsoft YaHei" charset="-122"/>
                    <a:ea typeface="Microsoft YaHei" charset="-122"/>
                  </a:rPr>
                  <a:t>molecules (I=1/2)</a:t>
                </a:r>
                <a:endParaRPr lang="zh-CN" altLang="en-US" sz="3600" b="1" dirty="0">
                  <a:latin typeface="Microsoft YaHei" charset="-122"/>
                  <a:ea typeface="Microsoft YaHei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C2FB37-BB7D-4A5E-A023-08E570F909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8137" y="-199378"/>
                <a:ext cx="7886700" cy="1325563"/>
              </a:xfrm>
              <a:blipFill>
                <a:blip r:embed="rId3"/>
                <a:stretch>
                  <a:fillRect l="-2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C708FB-5D37-48FF-899D-6EC57F21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59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C6C46A-EE4B-44AB-8D61-6B5FE1FDD487}"/>
                  </a:ext>
                </a:extLst>
              </p:cNvPr>
              <p:cNvSpPr txBox="1"/>
              <p:nvPr/>
            </p:nvSpPr>
            <p:spPr>
              <a:xfrm>
                <a:off x="1176958" y="4854088"/>
                <a:ext cx="9611284" cy="1606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Binding energies from the LHG theory are much larger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zh-CN" altLang="en-US" sz="20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</m:ctrlPr>
                          </m:accPr>
                          <m:e>
                            <m:r>
                              <a:rPr lang="en-US" altLang="zh-CN" sz="2000" b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Microsoft YaHei" charset="-122"/>
                              </a:rPr>
                              <m:t>𝑫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∗</m:t>
                        </m:r>
                      </m:sup>
                    </m:sSub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</m:ctrlPr>
                      </m:sSubSupPr>
                      <m:e>
                        <m:r>
                          <a:rPr lang="zh-CN" altLang="en-US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𝚵</m:t>
                        </m:r>
                      </m:e>
                      <m:sub>
                        <m:r>
                          <a:rPr lang="en-US" altLang="zh-CN" sz="20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icrosoft YaHei" charset="-122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 could correspond to Pcs(4459), but spin could be either 1/2 or 3/2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7C6C46A-EE4B-44AB-8D61-6B5FE1FDD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8" y="4854088"/>
                <a:ext cx="9611284" cy="1606274"/>
              </a:xfrm>
              <a:prstGeom prst="rect">
                <a:avLst/>
              </a:prstGeom>
              <a:blipFill>
                <a:blip r:embed="rId4"/>
                <a:stretch>
                  <a:fillRect l="-571" b="-56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3A4CDFC-1BB7-49AE-B8EF-FD2C26AB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02" y="1504468"/>
            <a:ext cx="8186797" cy="3148036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6186F3C4-30F9-4F7D-A072-B1953BE323E8}"/>
              </a:ext>
            </a:extLst>
          </p:cNvPr>
          <p:cNvSpPr/>
          <p:nvPr/>
        </p:nvSpPr>
        <p:spPr>
          <a:xfrm>
            <a:off x="2533650" y="3699898"/>
            <a:ext cx="990600" cy="717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7C20A67-2EFA-4481-875C-A1956BBC3572}"/>
              </a:ext>
            </a:extLst>
          </p:cNvPr>
          <p:cNvSpPr/>
          <p:nvPr/>
        </p:nvSpPr>
        <p:spPr>
          <a:xfrm>
            <a:off x="2533650" y="2475053"/>
            <a:ext cx="990600" cy="717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54" y="123137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578475" y="346848"/>
            <a:ext cx="9565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particles observed in the 1950/60s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2996C2-7F3E-4F4A-8C81-07C4D1F8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60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93EE0B-8B54-4535-BE92-0E3CDD02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" y="0"/>
            <a:ext cx="12186518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E3EE6D-F92D-4D1F-B140-52054027DDAF}"/>
              </a:ext>
            </a:extLst>
          </p:cNvPr>
          <p:cNvSpPr/>
          <p:nvPr/>
        </p:nvSpPr>
        <p:spPr>
          <a:xfrm>
            <a:off x="1560352" y="5176007"/>
            <a:ext cx="3305263" cy="2852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1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2996C2-7F3E-4F4A-8C81-07C4D1F8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61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93EE0B-8B54-4535-BE92-0E3CDD02D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" y="0"/>
            <a:ext cx="12186518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E3EE6D-F92D-4D1F-B140-52054027DDAF}"/>
              </a:ext>
            </a:extLst>
          </p:cNvPr>
          <p:cNvSpPr/>
          <p:nvPr/>
        </p:nvSpPr>
        <p:spPr>
          <a:xfrm>
            <a:off x="1560352" y="5176007"/>
            <a:ext cx="3305263" cy="2852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E50B4C-AD1E-4801-899D-3A8AA2311C6C}"/>
              </a:ext>
            </a:extLst>
          </p:cNvPr>
          <p:cNvSpPr txBox="1"/>
          <p:nvPr/>
        </p:nvSpPr>
        <p:spPr>
          <a:xfrm>
            <a:off x="5897461" y="4945174"/>
            <a:ext cx="5541453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Our scenario 1 is preferred 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13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373" y="-104911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latin typeface="Microsoft YaHei" charset="-122"/>
                <a:ea typeface="Microsoft YaHei" charset="-122"/>
                <a:cs typeface="Microsoft YaHei" charset="-122"/>
              </a:rPr>
              <a:t>Summary</a:t>
            </a:r>
            <a:endParaRPr lang="zh-CN" altLang="en-US" sz="32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78840" y="1220652"/>
                <a:ext cx="10922466" cy="503237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studied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kumimoji="1" lang="en-US" altLang="zh-CN" sz="24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LHCb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pentaquark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using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contact-range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effective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field</a:t>
                </a:r>
                <a:r>
                  <a:rPr kumimoji="1"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theory. </a:t>
                </a:r>
                <a:r>
                  <a:rPr kumimoji="1"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showed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that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they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can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be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accommodated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rather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nicely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kumimoji="1"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</m:acc>
                    <m:sSub>
                      <m:sSubPr>
                        <m:ctrlP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predicted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existence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more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states.</a:t>
                </a:r>
                <a:r>
                  <a:rPr lang="zh-CN" altLang="en-US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Their spins are correlated with their HADS partners—triply charmed dibaryons, which could be useful for lattice QCD studies</a:t>
                </a:r>
              </a:p>
              <a:p>
                <a:pPr>
                  <a:lnSpc>
                    <a:spcPct val="200000"/>
                  </a:lnSpc>
                  <a:buFont typeface="Wingdings" pitchFamily="2" charset="2"/>
                  <a:buChar char="p"/>
                </a:pPr>
                <a:r>
                  <a:rPr lang="en-US" altLang="zh-CN" sz="2400" b="1" dirty="0">
                    <a:solidFill>
                      <a:srgbClr val="0432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Their SU(3) partners, i.e., Pcs, are very likely to exist,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8840" y="1220652"/>
                <a:ext cx="10922466" cy="5032375"/>
              </a:xfrm>
              <a:blipFill>
                <a:blip r:embed="rId3"/>
                <a:stretch>
                  <a:fillRect l="-781" r="-1283" b="-92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5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54" y="123137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578475" y="346848"/>
            <a:ext cx="9565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particles observed in the 1950/60s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12481" y="5815895"/>
            <a:ext cx="5567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They cannot all be “elementary”!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217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2CF5AD9-5B8C-4456-904E-5A00ADC41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0326" y="1073791"/>
            <a:ext cx="6445538" cy="4214638"/>
          </a:xfrm>
        </p:spPr>
        <p:txBody>
          <a:bodyPr>
            <a:noAutofit/>
          </a:bodyPr>
          <a:lstStyle/>
          <a:p>
            <a:pPr algn="l"/>
            <a:r>
              <a:rPr lang="en-US" altLang="zh-CN" sz="3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However, in 1936 the muon was discovered – a new particle having such surprising properties that Nobel laureate I.I. Rabi quipped, "</a:t>
            </a:r>
            <a:r>
              <a:rPr lang="en-US" altLang="zh-CN" sz="3600" b="1" i="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who ordered that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?" when informed of the discovery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9A9108-1F49-4137-96C6-1F695439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8950AB-FEBE-4614-BA83-B7600281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09" y="755228"/>
            <a:ext cx="3022134" cy="45332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16B4C5-4FD4-4EFA-B9F8-FC55A4BFA9AF}"/>
              </a:ext>
            </a:extLst>
          </p:cNvPr>
          <p:cNvSpPr txBox="1"/>
          <p:nvPr/>
        </p:nvSpPr>
        <p:spPr>
          <a:xfrm>
            <a:off x="896924" y="5521146"/>
            <a:ext cx="42595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2E2A25"/>
                </a:solidFill>
                <a:effectLst/>
                <a:latin typeface="Alfred Serif"/>
              </a:rPr>
              <a:t>The Nobel Prize in Physics 1944 was awarded to Isidor Isaac Rabi "for his resonance method for recording the magnetic properties of atomic nuclei"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34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Naive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QM: hadron structure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4" y="2236894"/>
            <a:ext cx="4492350" cy="32393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13" y="2573436"/>
            <a:ext cx="1436915" cy="215537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8885" y="4770400"/>
            <a:ext cx="1976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Murray Gell-Mann</a:t>
            </a:r>
          </a:p>
        </p:txBody>
      </p:sp>
      <p:pic>
        <p:nvPicPr>
          <p:cNvPr id="1026" name="Picture 2" descr="ЦВЕЙГ Джордж (Zweig George) | Объединение учителей Санкт-Петербур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120" y="2526734"/>
            <a:ext cx="1743067" cy="22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9465757" y="4770400"/>
            <a:ext cx="1543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sourcesans-regular"/>
              </a:rPr>
              <a:t>George Zweig 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71361" y="1542361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1964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82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5127</TotalTime>
  <Words>3514</Words>
  <Application>Microsoft Office PowerPoint</Application>
  <PresentationFormat>宽屏</PresentationFormat>
  <Paragraphs>559</Paragraphs>
  <Slides>62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91" baseType="lpstr">
      <vt:lpstr>Alfred Serif</vt:lpstr>
      <vt:lpstr>Alfred Serif Regular</vt:lpstr>
      <vt:lpstr>-apple-system</vt:lpstr>
      <vt:lpstr>Arial,Italic</vt:lpstr>
      <vt:lpstr>CMR10</vt:lpstr>
      <vt:lpstr>Helvetica Neue</vt:lpstr>
      <vt:lpstr>KaTeX_Main</vt:lpstr>
      <vt:lpstr>KaTeX_Math</vt:lpstr>
      <vt:lpstr>Linux Libertine</vt:lpstr>
      <vt:lpstr>NimbusRomNo9L</vt:lpstr>
      <vt:lpstr>sourcesans-regular</vt:lpstr>
      <vt:lpstr>-webkit-standard</vt:lpstr>
      <vt:lpstr>等线</vt:lpstr>
      <vt:lpstr>Microsoft YaHei</vt:lpstr>
      <vt:lpstr>Microsoft YaHei</vt:lpstr>
      <vt:lpstr>系统字体常规体</vt:lpstr>
      <vt:lpstr>Arial</vt:lpstr>
      <vt:lpstr>Arial</vt:lpstr>
      <vt:lpstr>Arial Black</vt:lpstr>
      <vt:lpstr>Arial Narrow</vt:lpstr>
      <vt:lpstr>Bahnschrift Light</vt:lpstr>
      <vt:lpstr>Calibri</vt:lpstr>
      <vt:lpstr>Calibri Light</vt:lpstr>
      <vt:lpstr>Cambria Math</vt:lpstr>
      <vt:lpstr>Georgia</vt:lpstr>
      <vt:lpstr>Times New Roman</vt:lpstr>
      <vt:lpstr>Wingdings</vt:lpstr>
      <vt:lpstr>Office 主题</vt:lpstr>
      <vt:lpstr>1_Office 主题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However, in 1936 the muon was discovered – a new particle having such surprising properties that Nobel laureate I.I. Rabi quipped, "who ordered that?" when informed of the discovery</vt:lpstr>
      <vt:lpstr>Naive QM: hadron structure</vt:lpstr>
      <vt:lpstr>Beyond Naïve QM hadrons, more complicated structures allowed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verify the molecular picture</vt:lpstr>
      <vt:lpstr>How to verify the molecular picture</vt:lpstr>
      <vt:lpstr>How to verify the molecular picture</vt:lpstr>
      <vt:lpstr>Part 1: symmetry mutiplets</vt:lpstr>
      <vt:lpstr>Hadron spectroscopy—QM—QCD </vt:lpstr>
      <vt:lpstr>Contents</vt:lpstr>
      <vt:lpstr>PowerPoint 演示文稿</vt:lpstr>
      <vt:lpstr>PowerPoint 演示文稿</vt:lpstr>
      <vt:lpstr>PowerPoint 演示文稿</vt:lpstr>
      <vt:lpstr>PowerPoint 演示文稿</vt:lpstr>
      <vt:lpstr>Before the 2015 LHCb discovery</vt:lpstr>
      <vt:lpstr>Fine structure–new era of exotic hadrons</vt:lpstr>
      <vt:lpstr>After the 2019 LHCb discovery</vt:lpstr>
      <vt:lpstr>Contents</vt:lpstr>
      <vt:lpstr>Effective field theories</vt:lpstr>
      <vt:lpstr>Heavy quark spin symmetry</vt:lpstr>
      <vt:lpstr>Effective field theory: D ̅（(D^∗ ) ̅）Σ_c （Σ_c^∗）</vt:lpstr>
      <vt:lpstr>Leading order Lagrangian satisfying HQS </vt:lpstr>
      <vt:lpstr>Leading order potentials </vt:lpstr>
      <vt:lpstr>Searching for bound states</vt:lpstr>
      <vt:lpstr>Fits to the LHCb data: two scenarios </vt:lpstr>
      <vt:lpstr>Emergence of a complete HQS multiplet (7)</vt:lpstr>
      <vt:lpstr>RGI of binding energy of the pentaquarks</vt:lpstr>
      <vt:lpstr>Supported by all the following studies</vt:lpstr>
      <vt:lpstr>Even considering 5q</vt:lpstr>
      <vt:lpstr>Contents</vt:lpstr>
      <vt:lpstr>Spin-parities important to understand the Pcs</vt:lpstr>
      <vt:lpstr>Turn to lattice QCD?</vt:lpstr>
      <vt:lpstr> Heavy Antiquark Diquark symmetry (HADS)</vt:lpstr>
      <vt:lpstr>Dibaryon systems</vt:lpstr>
      <vt:lpstr>The same potentials in the HQS limit</vt:lpstr>
      <vt:lpstr>From (10) dibaryons to (7）pentquarks</vt:lpstr>
      <vt:lpstr>Correlations seem to be robust</vt:lpstr>
      <vt:lpstr>HADS Breaking up to 39%</vt:lpstr>
      <vt:lpstr>Correlation in case of even larger breaking </vt:lpstr>
      <vt:lpstr>Contents</vt:lpstr>
      <vt:lpstr>SU(3) flavor symmetry </vt:lpstr>
      <vt:lpstr>SU(3) flavor symmetry </vt:lpstr>
      <vt:lpstr>Two scenarios: undetermined</vt:lpstr>
      <vt:lpstr>Seven D ̅_^((∗)) Ξ_c^(′(∗)) molecules (I=1/2)</vt:lpstr>
      <vt:lpstr>Three D ̅_^((∗)) Ξ_c^  molecules (I=1/2)</vt:lpstr>
      <vt:lpstr>PowerPoint 演示文稿</vt:lpstr>
      <vt:lpstr>PowerPoint 演示文稿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1382</cp:revision>
  <dcterms:created xsi:type="dcterms:W3CDTF">2022-03-30T06:37:00Z</dcterms:created>
  <dcterms:modified xsi:type="dcterms:W3CDTF">2025-08-20T12:40:29Z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