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32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930.xml" ContentType="application/vnd.openxmlformats-officedocument.presentationml.tags+xml"/>
  <Override PartName="/ppt/tags/tag9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75"/>
  </p:notesMasterIdLst>
  <p:handoutMasterIdLst>
    <p:handoutMasterId r:id="rId76"/>
  </p:handoutMasterIdLst>
  <p:sldIdLst>
    <p:sldId id="1260" r:id="rId4"/>
    <p:sldId id="2719" r:id="rId5"/>
    <p:sldId id="5003" r:id="rId6"/>
    <p:sldId id="2554" r:id="rId7"/>
    <p:sldId id="2888" r:id="rId8"/>
    <p:sldId id="2559" r:id="rId9"/>
    <p:sldId id="2561" r:id="rId10"/>
    <p:sldId id="2421" r:id="rId11"/>
    <p:sldId id="2484" r:id="rId12"/>
    <p:sldId id="2422" r:id="rId13"/>
    <p:sldId id="2555" r:id="rId14"/>
    <p:sldId id="2427" r:id="rId15"/>
    <p:sldId id="2429" r:id="rId16"/>
    <p:sldId id="2861" r:id="rId17"/>
    <p:sldId id="2862" r:id="rId18"/>
    <p:sldId id="2889" r:id="rId19"/>
    <p:sldId id="5002" r:id="rId20"/>
    <p:sldId id="2890" r:id="rId21"/>
    <p:sldId id="2864" r:id="rId22"/>
    <p:sldId id="2556" r:id="rId23"/>
    <p:sldId id="2865" r:id="rId24"/>
    <p:sldId id="2866" r:id="rId25"/>
    <p:sldId id="2436" r:id="rId26"/>
    <p:sldId id="2437" r:id="rId27"/>
    <p:sldId id="2524" r:id="rId28"/>
    <p:sldId id="2483" r:id="rId29"/>
    <p:sldId id="2510" r:id="rId30"/>
    <p:sldId id="2516" r:id="rId31"/>
    <p:sldId id="2517" r:id="rId32"/>
    <p:sldId id="2882" r:id="rId33"/>
    <p:sldId id="2883" r:id="rId34"/>
    <p:sldId id="2884" r:id="rId35"/>
    <p:sldId id="2886" r:id="rId36"/>
    <p:sldId id="2885" r:id="rId37"/>
    <p:sldId id="2887" r:id="rId38"/>
    <p:sldId id="2557" r:id="rId39"/>
    <p:sldId id="2439" r:id="rId40"/>
    <p:sldId id="2440" r:id="rId41"/>
    <p:sldId id="2867" r:id="rId42"/>
    <p:sldId id="2868" r:id="rId43"/>
    <p:sldId id="2869" r:id="rId44"/>
    <p:sldId id="2528" r:id="rId45"/>
    <p:sldId id="2870" r:id="rId46"/>
    <p:sldId id="2563" r:id="rId47"/>
    <p:sldId id="2558" r:id="rId48"/>
    <p:sldId id="649" r:id="rId49"/>
    <p:sldId id="579" r:id="rId50"/>
    <p:sldId id="580" r:id="rId51"/>
    <p:sldId id="638" r:id="rId52"/>
    <p:sldId id="636" r:id="rId53"/>
    <p:sldId id="692" r:id="rId54"/>
    <p:sldId id="639" r:id="rId55"/>
    <p:sldId id="664" r:id="rId56"/>
    <p:sldId id="646" r:id="rId57"/>
    <p:sldId id="645" r:id="rId58"/>
    <p:sldId id="637" r:id="rId59"/>
    <p:sldId id="668" r:id="rId60"/>
    <p:sldId id="680" r:id="rId61"/>
    <p:sldId id="665" r:id="rId62"/>
    <p:sldId id="5004" r:id="rId63"/>
    <p:sldId id="2526" r:id="rId64"/>
    <p:sldId id="2871" r:id="rId65"/>
    <p:sldId id="2547" r:id="rId66"/>
    <p:sldId id="2872" r:id="rId67"/>
    <p:sldId id="2891" r:id="rId68"/>
    <p:sldId id="2553" r:id="rId69"/>
    <p:sldId id="2623" r:id="rId70"/>
    <p:sldId id="2627" r:id="rId71"/>
    <p:sldId id="2873" r:id="rId72"/>
    <p:sldId id="2572" r:id="rId73"/>
    <p:sldId id="2852" r:id="rId74"/>
  </p:sldIdLst>
  <p:sldSz cx="12192000" cy="6858000"/>
  <p:notesSz cx="6797675" cy="9928225"/>
  <p:custDataLst>
    <p:tags r:id="rId7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12CA28-131F-401D-946B-7C1A1C5ABBA2}">
          <p14:sldIdLst>
            <p14:sldId id="1260"/>
            <p14:sldId id="2719"/>
            <p14:sldId id="5003"/>
            <p14:sldId id="2554"/>
            <p14:sldId id="2888"/>
            <p14:sldId id="2559"/>
            <p14:sldId id="2561"/>
            <p14:sldId id="2421"/>
            <p14:sldId id="2484"/>
            <p14:sldId id="2422"/>
            <p14:sldId id="2555"/>
            <p14:sldId id="2427"/>
            <p14:sldId id="2429"/>
            <p14:sldId id="2861"/>
            <p14:sldId id="2862"/>
            <p14:sldId id="2889"/>
            <p14:sldId id="5002"/>
            <p14:sldId id="2890"/>
            <p14:sldId id="2864"/>
            <p14:sldId id="2556"/>
            <p14:sldId id="2865"/>
            <p14:sldId id="2866"/>
            <p14:sldId id="2436"/>
            <p14:sldId id="2437"/>
            <p14:sldId id="2524"/>
            <p14:sldId id="2483"/>
            <p14:sldId id="2510"/>
            <p14:sldId id="2516"/>
            <p14:sldId id="2517"/>
            <p14:sldId id="2882"/>
            <p14:sldId id="2883"/>
            <p14:sldId id="2884"/>
            <p14:sldId id="2886"/>
            <p14:sldId id="2885"/>
            <p14:sldId id="2887"/>
            <p14:sldId id="2557"/>
            <p14:sldId id="2439"/>
            <p14:sldId id="2440"/>
            <p14:sldId id="2867"/>
            <p14:sldId id="2868"/>
            <p14:sldId id="2869"/>
            <p14:sldId id="2528"/>
            <p14:sldId id="2870"/>
            <p14:sldId id="2563"/>
            <p14:sldId id="2558"/>
            <p14:sldId id="649"/>
            <p14:sldId id="579"/>
            <p14:sldId id="580"/>
            <p14:sldId id="638"/>
            <p14:sldId id="636"/>
            <p14:sldId id="692"/>
            <p14:sldId id="639"/>
            <p14:sldId id="664"/>
            <p14:sldId id="646"/>
            <p14:sldId id="645"/>
            <p14:sldId id="637"/>
            <p14:sldId id="668"/>
            <p14:sldId id="680"/>
            <p14:sldId id="665"/>
            <p14:sldId id="5004"/>
            <p14:sldId id="2526"/>
            <p14:sldId id="2871"/>
            <p14:sldId id="2547"/>
            <p14:sldId id="2872"/>
            <p14:sldId id="2891"/>
            <p14:sldId id="2553"/>
            <p14:sldId id="2623"/>
            <p14:sldId id="2627"/>
            <p14:sldId id="2873"/>
            <p14:sldId id="2572"/>
            <p14:sldId id="2852"/>
          </p14:sldIdLst>
        </p14:section>
        <p14:section name="无标题节" id="{1EF0D668-6969-46E2-8FDE-F967F503A33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-Sheng Geng" initials="LSG" lastIdx="2" clrIdx="0"/>
  <p:cmAuthor id="2" name="刘 志伟" initials="刘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73E7"/>
    <a:srgbClr val="F77331"/>
    <a:srgbClr val="008400"/>
    <a:srgbClr val="3385C6"/>
    <a:srgbClr val="0D6FC5"/>
    <a:srgbClr val="26C6DA"/>
    <a:srgbClr val="92D050"/>
    <a:srgbClr val="B8CAC6"/>
    <a:srgbClr val="EF8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790" autoAdjust="0"/>
    <p:restoredTop sz="96065" autoAdjust="0"/>
  </p:normalViewPr>
  <p:slideViewPr>
    <p:cSldViewPr snapToGrid="0">
      <p:cViewPr varScale="1">
        <p:scale>
          <a:sx n="71" d="100"/>
          <a:sy n="71" d="100"/>
        </p:scale>
        <p:origin x="72" y="5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AA7F-3044-438C-8B03-54D0453B54B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26D2-B6DD-4384-AEA6-8068C7DC6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3A1F4-B63D-4184-A89D-2E46A94932A5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A36F-42B4-4698-A17E-BC46F3BF5D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Chiral perturbation theory is the Low</a:t>
            </a:r>
            <a:r>
              <a:rPr lang="zh-CN" altLang="en-US" dirty="0"/>
              <a:t> </a:t>
            </a:r>
            <a:r>
              <a:rPr lang="en-US" altLang="zh-CN" dirty="0"/>
              <a:t>energy effective field theory of QCD</a:t>
            </a:r>
          </a:p>
        </p:txBody>
      </p:sp>
    </p:spTree>
    <p:extLst>
      <p:ext uri="{BB962C8B-B14F-4D97-AF65-F5344CB8AC3E}">
        <p14:creationId xmlns:p14="http://schemas.microsoft.com/office/powerpoint/2010/main" val="902191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99813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6487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2600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8239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47032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7738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8672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61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82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It cannot decay into DDK but can decay strongly nevertheless via triangle diagrams shown 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437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5296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262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5136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4900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/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8272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016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3133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48594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459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0517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1908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7877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3559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Because of the limited statistics, and the open charm nature of the DDK state, no signal was found and only an upper limit on production yield was given.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4484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37166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did not have any signal yet. It should be searched for once more data are accumulated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21546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3472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97793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405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这可以从核物理的研究中得到启示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418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12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1529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Ds0</a:t>
            </a:r>
            <a:r>
              <a:rPr lang="zh-CN" altLang="en-US" dirty="0"/>
              <a:t>*</a:t>
            </a:r>
            <a:r>
              <a:rPr lang="en-US" altLang="zh-CN" dirty="0"/>
              <a:t>(2317):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BaBar</a:t>
            </a:r>
            <a:r>
              <a:rPr lang="en-US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confirmed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CLEO</a:t>
            </a:r>
          </a:p>
          <a:p>
            <a:r>
              <a:rPr lang="en-US" altLang="zh-CN" baseline="0" dirty="0"/>
              <a:t>Ds0</a:t>
            </a:r>
            <a:r>
              <a:rPr lang="zh-CN" altLang="en-US" baseline="0" dirty="0"/>
              <a:t>*</a:t>
            </a:r>
            <a:r>
              <a:rPr lang="en-US" altLang="zh-CN" baseline="0" dirty="0"/>
              <a:t>(2460):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BaBar</a:t>
            </a:r>
            <a:r>
              <a:rPr lang="en-US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discovered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CLEO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2753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4608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95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6FDDD-5320-40B6-8AB0-A70583DC6E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624-436E-4144-9FD1-6263439649A8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5E4-78D1-43E8-86F0-65B24232214E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240"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0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188720" y="1943100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3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对象"/>
          <p:cNvSpPr txBox="1">
            <a:spLocks noGrp="1"/>
          </p:cNvSpPr>
          <p:nvPr>
            <p:ph idx="3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60147" y="192722"/>
            <a:ext cx="344555" cy="24901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73DC9-A1D2-2243-B66B-DF68CC7026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B446-8B49-E84B-B41D-566FBBD75222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83884"/>
          </a:solidFill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8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83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CC83C-4E83-9C40-8FBF-25CE164E57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C2F0-76AF-4424-A318-C92AAAE5A84C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2B1F0E-E78F-BA40-A11B-AAFE7FB8E2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E0BC-C395-BE4F-B82A-0DA062D17C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D8E0-DB65-9749-8C24-B5BC30559C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EC9CB-1C51-EB4E-B0D7-CD970DC997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6E2E-9420-B742-95FE-F76FB61272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 userDrawn="1"/>
        </p:nvSpPr>
        <p:spPr>
          <a:xfrm>
            <a:off x="9498013" y="6230938"/>
            <a:ext cx="2693987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805613" y="628491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38" y="174094"/>
            <a:ext cx="10187929" cy="736490"/>
          </a:xfrm>
        </p:spPr>
        <p:txBody>
          <a:bodyPr>
            <a:normAutofit/>
          </a:bodyPr>
          <a:lstStyle>
            <a:lvl1pPr>
              <a:defRPr sz="3000" b="1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 bwMode="auto">
          <a:xfrm>
            <a:off x="838200" y="1318163"/>
            <a:ext cx="10515600" cy="46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marR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 sz="27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57530" marR="0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8572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2001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15430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marL="257175" marR="0" lvl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1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单击此处编辑母版文本样式</a:t>
            </a:r>
          </a:p>
          <a:p>
            <a:pPr marL="557530" marR="0" lvl="1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第二级</a:t>
            </a:r>
          </a:p>
          <a:p>
            <a:pPr marL="857250" marR="0" lvl="2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/>
            </a:pPr>
            <a:r>
              <a:rPr kumimoji="1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第三级</a:t>
            </a:r>
          </a:p>
          <a:p>
            <a:pPr marL="1200150" marR="0" lvl="3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/>
            </a:pP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第四级</a:t>
            </a:r>
          </a:p>
          <a:p>
            <a:pPr marL="1543050" marR="0" lvl="4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/>
            </a:pPr>
            <a:r>
              <a:rPr kumimoji="1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第五级</a:t>
            </a:r>
          </a:p>
        </p:txBody>
      </p:sp>
      <p:pic>
        <p:nvPicPr>
          <p:cNvPr id="9" name="图片 8" descr="C:\Users\len\Desktop\7-140129231040534.png"/>
          <p:cNvPicPr/>
          <p:nvPr userDrawn="1"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9747839" y="6362638"/>
            <a:ext cx="2222475" cy="45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6117C-F36B-154F-9CD4-5C99281DD249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5684" y="154745"/>
            <a:ext cx="6736667" cy="656673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1391" y="-16334"/>
            <a:ext cx="12192000" cy="392488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-11391" y="3900806"/>
            <a:ext cx="12192000" cy="2933114"/>
          </a:xfrm>
          <a:prstGeom prst="rect">
            <a:avLst/>
          </a:prstGeom>
          <a:solidFill>
            <a:srgbClr val="0052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7916092" y="6421185"/>
            <a:ext cx="4275909" cy="300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草檀斋毛泽东字体" panose="02010601030101010101" pitchFamily="2" charset="-122"/>
                <a:ea typeface="草檀斋毛泽东字体" panose="02010601030101010101" pitchFamily="2" charset="-122"/>
              </a:rPr>
              <a:t>北京航空航天大学医工交叉创新研究院</a:t>
            </a:r>
          </a:p>
        </p:txBody>
      </p:sp>
    </p:spTree>
    <p:extLst>
      <p:ext uri="{BB962C8B-B14F-4D97-AF65-F5344CB8AC3E}">
        <p14:creationId xmlns:p14="http://schemas.microsoft.com/office/powerpoint/2010/main" val="6809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895A-413C-F644-B784-236F8A485BC1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45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cxnSp>
        <p:nvCxnSpPr>
          <p:cNvPr id="8" name="直接连接符 12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453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C323-CF42-4C3B-BFA6-816D4DB624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60B1-B5B8-D840-8DE4-5BFBECA5A223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881BB-93A3-524F-8D9B-1F8C8DE7AAA7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63389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B7-B04F-6A45-918E-CE1B7A92E1CC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21C3-CEAB-994B-BF12-3D42E27832C4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2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153E-E643-5D4B-952A-B0EC094EBCE5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BFCB-823E-3C47-86E1-A6041827A2B0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339A-7D2F-484F-8324-7A9298ACCDDE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0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881BB-93A3-524F-8D9B-1F8C8DE7AAA7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8334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881BB-93A3-524F-8D9B-1F8C8DE7AAA7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32646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6237-EC33-4F9C-B3F4-B1847318EBE1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DA781-48A5-4F3B-B8B8-2159B3B51B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06437-C533-4E1E-BECE-D1D2296E09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3B318-B836-433F-BAC9-D5089C5515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039DF-B5B1-4B62-8940-A2CD4312F3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8765DA-FCF4-413E-913F-A82FC77F17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5EBA-5B9E-4838-B51A-07EF41C043DF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C01F6A9A-018A-2740-B939-8EA3E5167F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>
            <a:fillRect/>
          </a:stretch>
        </p:blipFill>
        <p:spPr bwMode="auto">
          <a:xfrm>
            <a:off x="1" y="0"/>
            <a:ext cx="121883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76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inspirehep.net/authors/983852" TargetMode="External"/><Relationship Id="rId5" Type="http://schemas.openxmlformats.org/officeDocument/2006/relationships/hyperlink" Target="https://inspirehep.net/authors/2572045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292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1.png"/><Relationship Id="rId7" Type="http://schemas.openxmlformats.org/officeDocument/2006/relationships/image" Target="../media/image258.png"/><Relationship Id="rId2" Type="http://schemas.openxmlformats.org/officeDocument/2006/relationships/image" Target="../media/image25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70.png"/><Relationship Id="rId5" Type="http://schemas.openxmlformats.org/officeDocument/2006/relationships/image" Target="../media/image2560.png"/><Relationship Id="rId4" Type="http://schemas.openxmlformats.org/officeDocument/2006/relationships/image" Target="../media/image25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3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3.png"/><Relationship Id="rId4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arxiv.org/abs/0806.4917" TargetMode="External"/><Relationship Id="rId5" Type="http://schemas.openxmlformats.org/officeDocument/2006/relationships/image" Target="../media/image275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3.png"/><Relationship Id="rId3" Type="http://schemas.openxmlformats.org/officeDocument/2006/relationships/tags" Target="../tags/tag5.xml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81.png"/><Relationship Id="rId5" Type="http://schemas.openxmlformats.org/officeDocument/2006/relationships/tags" Target="../tags/tag7.xml"/><Relationship Id="rId10" Type="http://schemas.openxmlformats.org/officeDocument/2006/relationships/image" Target="../media/image78.jpeg"/><Relationship Id="rId4" Type="http://schemas.openxmlformats.org/officeDocument/2006/relationships/tags" Target="../tags/tag6.xml"/><Relationship Id="rId9" Type="http://schemas.openxmlformats.org/officeDocument/2006/relationships/image" Target="../media/image77.jpeg"/><Relationship Id="rId1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2.xml"/><Relationship Id="rId12" Type="http://schemas.openxmlformats.org/officeDocument/2006/relationships/tags" Target="../tags/tag1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90.png"/><Relationship Id="rId5" Type="http://schemas.openxmlformats.org/officeDocument/2006/relationships/tags" Target="../tags/tag12.xml"/><Relationship Id="rId15" Type="http://schemas.openxmlformats.org/officeDocument/2006/relationships/image" Target="../media/image87.png"/><Relationship Id="rId10" Type="http://schemas.openxmlformats.org/officeDocument/2006/relationships/tags" Target="../tags/tag10.xml"/><Relationship Id="rId4" Type="http://schemas.openxmlformats.org/officeDocument/2006/relationships/tags" Target="../tags/tag11.xml"/><Relationship Id="rId9" Type="http://schemas.openxmlformats.org/officeDocument/2006/relationships/image" Target="../media/image85.jpeg"/><Relationship Id="rId1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tags" Target="../tags/tag16.xml"/><Relationship Id="rId7" Type="http://schemas.openxmlformats.org/officeDocument/2006/relationships/image" Target="../media/image95.png"/><Relationship Id="rId12" Type="http://schemas.openxmlformats.org/officeDocument/2006/relationships/image" Target="../media/image8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97.png"/><Relationship Id="rId4" Type="http://schemas.openxmlformats.org/officeDocument/2006/relationships/tags" Target="../tags/tag17.xml"/><Relationship Id="rId9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9.png"/><Relationship Id="rId3" Type="http://schemas.openxmlformats.org/officeDocument/2006/relationships/tags" Target="../tags/tag20.xml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84.png"/><Relationship Id="rId5" Type="http://schemas.openxmlformats.org/officeDocument/2006/relationships/tags" Target="../tags/tag22.xml"/><Relationship Id="rId10" Type="http://schemas.openxmlformats.org/officeDocument/2006/relationships/image" Target="../media/image95.jpeg"/><Relationship Id="rId4" Type="http://schemas.openxmlformats.org/officeDocument/2006/relationships/tags" Target="../tags/tag21.xml"/><Relationship Id="rId9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image" Target="../media/image94.jpeg"/><Relationship Id="rId39" Type="http://schemas.openxmlformats.org/officeDocument/2006/relationships/image" Target="../media/image108.png"/><Relationship Id="rId21" Type="http://schemas.openxmlformats.org/officeDocument/2006/relationships/tags" Target="../tags/tag43.xml"/><Relationship Id="rId34" Type="http://schemas.openxmlformats.org/officeDocument/2006/relationships/tags" Target="../tags/tag9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29" Type="http://schemas.openxmlformats.org/officeDocument/2006/relationships/image" Target="../media/image99.png"/><Relationship Id="rId41" Type="http://schemas.openxmlformats.org/officeDocument/2006/relationships/image" Target="../media/image109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image" Target="../media/image92.png"/><Relationship Id="rId32" Type="http://schemas.openxmlformats.org/officeDocument/2006/relationships/tags" Target="../tags/tag930.xml"/><Relationship Id="rId37" Type="http://schemas.openxmlformats.org/officeDocument/2006/relationships/image" Target="../media/image107.png"/><Relationship Id="rId40" Type="http://schemas.openxmlformats.org/officeDocument/2006/relationships/tags" Target="../tags/tag32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slideLayout" Target="../slideLayouts/slideLayout22.xml"/><Relationship Id="rId28" Type="http://schemas.openxmlformats.org/officeDocument/2006/relationships/image" Target="../media/image84.png"/><Relationship Id="rId36" Type="http://schemas.openxmlformats.org/officeDocument/2006/relationships/tags" Target="../tags/tag30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image" Target="../media/image106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image" Target="../media/image95.jpeg"/><Relationship Id="rId30" Type="http://schemas.openxmlformats.org/officeDocument/2006/relationships/tags" Target="../tags/tag27.xml"/><Relationship Id="rId35" Type="http://schemas.openxmlformats.org/officeDocument/2006/relationships/image" Target="../media/image790.png"/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image" Target="../media/image93.png"/><Relationship Id="rId33" Type="http://schemas.openxmlformats.org/officeDocument/2006/relationships/image" Target="../media/image780.png"/><Relationship Id="rId38" Type="http://schemas.openxmlformats.org/officeDocument/2006/relationships/tags" Target="../tags/tag3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4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101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111.png"/><Relationship Id="rId5" Type="http://schemas.openxmlformats.org/officeDocument/2006/relationships/tags" Target="../tags/tag49.xml"/><Relationship Id="rId10" Type="http://schemas.openxmlformats.org/officeDocument/2006/relationships/tags" Target="../tags/tag46.xml"/><Relationship Id="rId4" Type="http://schemas.openxmlformats.org/officeDocument/2006/relationships/tags" Target="../tags/tag48.xml"/><Relationship Id="rId9" Type="http://schemas.openxmlformats.org/officeDocument/2006/relationships/image" Target="../media/image100.png"/><Relationship Id="rId1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4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2.xml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tags" Target="../tags/tag53.xml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tags" Target="../tags/tag56.xml"/><Relationship Id="rId7" Type="http://schemas.openxmlformats.org/officeDocument/2006/relationships/image" Target="../media/image106.jpe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05.jpe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16.png"/><Relationship Id="rId3" Type="http://schemas.openxmlformats.org/officeDocument/2006/relationships/tags" Target="../tags/tag59.xml"/><Relationship Id="rId7" Type="http://schemas.openxmlformats.org/officeDocument/2006/relationships/image" Target="../media/image123.png"/><Relationship Id="rId12" Type="http://schemas.openxmlformats.org/officeDocument/2006/relationships/image" Target="../media/image115.jpe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14.jpeg"/><Relationship Id="rId5" Type="http://schemas.openxmlformats.org/officeDocument/2006/relationships/tags" Target="../tags/tag61.xml"/><Relationship Id="rId10" Type="http://schemas.openxmlformats.org/officeDocument/2006/relationships/image" Target="../media/image113.jpeg"/><Relationship Id="rId4" Type="http://schemas.openxmlformats.org/officeDocument/2006/relationships/tags" Target="../tags/tag60.xml"/><Relationship Id="rId9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25.png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image" Target="../media/image12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121.png"/><Relationship Id="rId5" Type="http://schemas.openxmlformats.org/officeDocument/2006/relationships/tags" Target="../tags/tag66.xml"/><Relationship Id="rId10" Type="http://schemas.openxmlformats.org/officeDocument/2006/relationships/image" Target="../media/image120.png"/><Relationship Id="rId4" Type="http://schemas.openxmlformats.org/officeDocument/2006/relationships/tags" Target="../tags/tag65.xml"/><Relationship Id="rId9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12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tags" Target="../tags/tag73.xml"/><Relationship Id="rId7" Type="http://schemas.openxmlformats.org/officeDocument/2006/relationships/image" Target="../media/image126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78.xml"/><Relationship Id="rId7" Type="http://schemas.openxmlformats.org/officeDocument/2006/relationships/image" Target="../media/image128.jpe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22.xml"/><Relationship Id="rId5" Type="http://schemas.openxmlformats.org/officeDocument/2006/relationships/tags" Target="../tags/tag80.xml"/><Relationship Id="rId10" Type="http://schemas.openxmlformats.org/officeDocument/2006/relationships/image" Target="../media/image131.png"/><Relationship Id="rId4" Type="http://schemas.openxmlformats.org/officeDocument/2006/relationships/tags" Target="../tags/tag79.xml"/><Relationship Id="rId9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6.png"/><Relationship Id="rId4" Type="http://schemas.openxmlformats.org/officeDocument/2006/relationships/image" Target="../media/image2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3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9.xml"/><Relationship Id="rId6" Type="http://schemas.openxmlformats.org/officeDocument/2006/relationships/image" Target="NUL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NULL"/><Relationship Id="rId9" Type="http://schemas.openxmlformats.org/officeDocument/2006/relationships/image" Target="../media/image1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4" y="2172011"/>
            <a:ext cx="12192000" cy="102342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ways to decipher the nature of hadronic molecules </a:t>
            </a:r>
          </a:p>
        </p:txBody>
      </p:sp>
      <p:sp>
        <p:nvSpPr>
          <p:cNvPr id="6" name="矩形 5"/>
          <p:cNvSpPr/>
          <p:nvPr/>
        </p:nvSpPr>
        <p:spPr>
          <a:xfrm>
            <a:off x="2371727" y="4826210"/>
            <a:ext cx="7448546" cy="34289"/>
          </a:xfrm>
          <a:prstGeom prst="rect">
            <a:avLst/>
          </a:prstGeom>
          <a:solidFill>
            <a:srgbClr val="000064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1486182" y="3992044"/>
            <a:ext cx="9140078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Li-Sheng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（耿立升）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Beihang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U.</a:t>
            </a:r>
          </a:p>
        </p:txBody>
      </p:sp>
      <p:pic>
        <p:nvPicPr>
          <p:cNvPr id="11" name="图片 10" descr="C:\Users\len\Desktop\7-140129231040534.png"/>
          <p:cNvPicPr/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132522" y="713846"/>
            <a:ext cx="5005056" cy="1101764"/>
          </a:xfrm>
          <a:prstGeom prst="rect">
            <a:avLst/>
          </a:prstGeom>
          <a:noFill/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6" descr="C:\Users\lenovo\Desktop\03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71490" y="685253"/>
            <a:ext cx="3051884" cy="1115410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/>
          <a:srcRect t="12470" b="6028"/>
          <a:stretch>
            <a:fillRect/>
          </a:stretch>
        </p:blipFill>
        <p:spPr>
          <a:xfrm>
            <a:off x="5764695" y="685253"/>
            <a:ext cx="2695065" cy="1094386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1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DA54371-19E0-4F18-B2AE-DE065A197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18" y="4911225"/>
            <a:ext cx="11364911" cy="1790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90151" y="223356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What are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special about these two states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236" y="1672794"/>
            <a:ext cx="3149600" cy="317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4342" y="2382504"/>
            <a:ext cx="50691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160/70 MeV lower than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GI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quark model predictions--difficult to be understood as conventional csbar states.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“Dynamically generated” from strong DK interaction               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E. E. Kolomeitsev 2004, 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F. K. Guo 2006,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D. Gamermann 2007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38715"/>
            <a:ext cx="4279900" cy="5549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12" y="5360395"/>
            <a:ext cx="4292600" cy="5842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03807" y="5342414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827</a:t>
            </a:r>
            <a:r>
              <a:rPr kumimoji="1" lang="zh-CN" altLang="en-US" dirty="0"/>
              <a:t> </a:t>
            </a:r>
            <a:r>
              <a:rPr kumimoji="1" lang="en-US" altLang="zh-CN" dirty="0"/>
              <a:t>citations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(20180911)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303808" y="183154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BaBar</a:t>
            </a:r>
            <a:endParaRPr kumimoji="1" lang="zh-CN" altLang="en-US" dirty="0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60D0C11-C5CB-2E49-9CF9-7592B48C4953}"/>
              </a:ext>
            </a:extLst>
          </p:cNvPr>
          <p:cNvSpPr txBox="1"/>
          <p:nvPr/>
        </p:nvSpPr>
        <p:spPr>
          <a:xfrm>
            <a:off x="481502" y="6265312"/>
            <a:ext cx="585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solidFill>
                  <a:srgbClr val="0432FF"/>
                </a:solidFill>
              </a:rPr>
              <a:t>Feng-</a:t>
            </a:r>
            <a:r>
              <a:rPr kumimoji="1" lang="en-US" altLang="zh-CN" i="1" dirty="0" err="1">
                <a:solidFill>
                  <a:srgbClr val="0432FF"/>
                </a:solidFill>
              </a:rPr>
              <a:t>Kun</a:t>
            </a:r>
            <a:r>
              <a:rPr kumimoji="1" lang="zh-CN" altLang="en-US" i="1" dirty="0">
                <a:solidFill>
                  <a:srgbClr val="0432FF"/>
                </a:solidFill>
              </a:rPr>
              <a:t> </a:t>
            </a:r>
            <a:r>
              <a:rPr kumimoji="1" lang="en-US" altLang="zh-CN" i="1" dirty="0">
                <a:solidFill>
                  <a:srgbClr val="0432FF"/>
                </a:solidFill>
              </a:rPr>
              <a:t>Guo,</a:t>
            </a:r>
            <a:r>
              <a:rPr kumimoji="1" lang="zh-CN" altLang="en-US" i="1" dirty="0">
                <a:solidFill>
                  <a:srgbClr val="0432FF"/>
                </a:solidFill>
              </a:rPr>
              <a:t> </a:t>
            </a:r>
            <a:r>
              <a:rPr lang="en" altLang="zh-CN" dirty="0"/>
              <a:t>EPJ Web of Conferences </a:t>
            </a:r>
            <a:r>
              <a:rPr lang="en" altLang="zh-CN" b="1" dirty="0"/>
              <a:t>202</a:t>
            </a:r>
            <a:r>
              <a:rPr lang="en" altLang="zh-CN" dirty="0"/>
              <a:t>, 02001 (2019) </a:t>
            </a:r>
          </a:p>
        </p:txBody>
      </p:sp>
    </p:spTree>
    <p:extLst>
      <p:ext uri="{BB962C8B-B14F-4D97-AF65-F5344CB8AC3E}">
        <p14:creationId xmlns:p14="http://schemas.microsoft.com/office/powerpoint/2010/main" val="8944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0392" y="21672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959874" y="1380901"/>
                <a:ext cx="9022326" cy="492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 new types of clusters of color singlets in addition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atomic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nuclei—as a nontrivial test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picture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Ds0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(2317)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Ds1(2460)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DK/D*K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molecules: theory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lattice 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𝑫𝑫𝑲</m:t>
                    </m:r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molecule: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R++(4140)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molecules: 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(4307) and Kc(4180)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unique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(Future) experimental searches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74" y="1380901"/>
                <a:ext cx="9022326" cy="4923912"/>
              </a:xfrm>
              <a:prstGeom prst="rect">
                <a:avLst/>
              </a:prstGeom>
              <a:blipFill>
                <a:blip r:embed="rId3"/>
                <a:stretch>
                  <a:fillRect l="-608" b="-13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2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87024" y="266391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Microsoft YaHei" charset="-122"/>
                <a:ea typeface="Microsoft YaHei" charset="-122"/>
                <a:cs typeface="Microsoft YaHei" charset="-122"/>
              </a:rPr>
              <a:t>U</a:t>
            </a:r>
            <a:r>
              <a:rPr lang="en-US" altLang="zh-CN" sz="3200" b="1" dirty="0" err="1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ChPT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 in Bethe-</a:t>
            </a:r>
            <a:r>
              <a:rPr lang="en-US" altLang="zh-CN" sz="3200" b="1" dirty="0" err="1">
                <a:latin typeface="Microsoft YaHei" charset="-122"/>
                <a:ea typeface="Microsoft YaHei" charset="-122"/>
                <a:cs typeface="Microsoft YaHei" charset="-122"/>
              </a:rPr>
              <a:t>Salpeter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 equation</a:t>
            </a:r>
            <a:endParaRPr lang="zh-CN" altLang="en-US" sz="3200" b="1" dirty="0">
              <a:solidFill>
                <a:srgbClr val="FF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01" y="5649913"/>
            <a:ext cx="8001000" cy="889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1191" y="1234374"/>
            <a:ext cx="7816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independent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DK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ChPT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1191" y="4931128"/>
            <a:ext cx="11532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Resumed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B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ethe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alpeter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equation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(two-body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elastic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unitarity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8E423B-9DDC-2F41-A682-709A45F7444F}"/>
              </a:ext>
            </a:extLst>
          </p:cNvPr>
          <p:cNvSpPr txBox="1"/>
          <p:nvPr/>
        </p:nvSpPr>
        <p:spPr>
          <a:xfrm>
            <a:off x="7282290" y="1965007"/>
            <a:ext cx="217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Weinberg-</a:t>
            </a:r>
            <a:r>
              <a:rPr kumimoji="1" lang="en-US" altLang="zh-CN" dirty="0" err="1"/>
              <a:t>Tomazawa</a:t>
            </a:r>
            <a:endParaRPr kumimoji="1"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7BD6CEA-725B-BF48-B530-637E2D58E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35" y="1852164"/>
            <a:ext cx="4886779" cy="59720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4D7F961-3548-6440-8A41-947E4A3B5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35" y="2519006"/>
            <a:ext cx="8006707" cy="21550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8F41931-0B97-4C25-AEC8-9A93D738F317}"/>
              </a:ext>
            </a:extLst>
          </p:cNvPr>
          <p:cNvSpPr txBox="1"/>
          <p:nvPr/>
        </p:nvSpPr>
        <p:spPr>
          <a:xfrm>
            <a:off x="3689758" y="882247"/>
            <a:ext cx="8502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zh-CN" dirty="0">
                <a:latin typeface="-apple-system"/>
              </a:rPr>
              <a:t>Altenbuchinger, Geng, Weise, </a:t>
            </a:r>
            <a:r>
              <a:rPr lang="en-US" altLang="zh-CN" dirty="0">
                <a:latin typeface="-apple-system"/>
              </a:rPr>
              <a:t>PRD89 </a:t>
            </a:r>
            <a:r>
              <a:rPr lang="en-US" altLang="zh-CN" b="0" i="0" dirty="0">
                <a:effectLst/>
                <a:latin typeface="-apple-system"/>
              </a:rPr>
              <a:t>(2014)014026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21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06929" y="245329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Fixing the LECs using latest LQCD* data</a:t>
            </a:r>
            <a:endParaRPr lang="zh-CN" altLang="en-US" sz="3200" b="1" dirty="0">
              <a:solidFill>
                <a:srgbClr val="FF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406" y="1573730"/>
            <a:ext cx="4993481" cy="4626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86608" y="1536576"/>
            <a:ext cx="4037986" cy="17543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zh-CN" dirty="0"/>
              <a:t>NLO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ChPT</a:t>
            </a:r>
            <a:r>
              <a:rPr kumimoji="1" lang="zh-CN" altLang="en-US" dirty="0"/>
              <a:t> </a:t>
            </a:r>
            <a:r>
              <a:rPr kumimoji="1" lang="en-US" altLang="zh-CN" dirty="0"/>
              <a:t>kernel: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LECs</a:t>
            </a:r>
          </a:p>
          <a:p>
            <a:pPr marL="285750" indent="-285750">
              <a:buFont typeface="Arial" charset="0"/>
              <a:buChar char="•"/>
            </a:pPr>
            <a:endParaRPr kumimoji="1" lang="en-US" altLang="zh-CN" dirty="0"/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quite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description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20</a:t>
            </a:r>
            <a:r>
              <a:rPr kumimoji="1" lang="zh-CN" altLang="en-US" dirty="0"/>
              <a:t> </a:t>
            </a:r>
            <a:r>
              <a:rPr kumimoji="1" lang="en-US" altLang="zh-CN" dirty="0"/>
              <a:t>Lattice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scattering lengths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of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</a:rPr>
              <a:t>pseudoscalar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mesons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and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D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mesons</a:t>
            </a:r>
            <a:r>
              <a:rPr kumimoji="1" lang="zh-CN" altLang="en-US" b="1" dirty="0">
                <a:solidFill>
                  <a:srgbClr val="FF0000"/>
                </a:solidFill>
              </a:rPr>
              <a:t> （</a:t>
            </a:r>
            <a:r>
              <a:rPr kumimoji="1" lang="en-US" altLang="zh-CN" b="1" dirty="0">
                <a:solidFill>
                  <a:srgbClr val="FF0000"/>
                </a:solidFill>
              </a:rPr>
              <a:t>I=0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DK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excluded</a:t>
            </a:r>
            <a:r>
              <a:rPr kumimoji="1" lang="zh-CN" altLang="en-US" b="1" dirty="0">
                <a:solidFill>
                  <a:srgbClr val="FF0000"/>
                </a:solidFill>
              </a:rPr>
              <a:t>）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achieved.</a:t>
            </a: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2E5B08F-7061-5544-8DF7-3313AB2DB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11" y="3971180"/>
            <a:ext cx="3936695" cy="222886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59E282F-1445-4A97-B378-FA10EEFC08E5}"/>
              </a:ext>
            </a:extLst>
          </p:cNvPr>
          <p:cNvSpPr txBox="1"/>
          <p:nvPr/>
        </p:nvSpPr>
        <p:spPr>
          <a:xfrm>
            <a:off x="3689758" y="882247"/>
            <a:ext cx="8502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zh-CN" dirty="0">
                <a:latin typeface="-apple-system"/>
              </a:rPr>
              <a:t>Altenbuchinger, Geng, Weise, </a:t>
            </a:r>
            <a:r>
              <a:rPr lang="en-US" altLang="zh-CN" dirty="0">
                <a:latin typeface="-apple-system"/>
              </a:rPr>
              <a:t>PRD89 </a:t>
            </a:r>
            <a:r>
              <a:rPr lang="en-US" altLang="zh-CN" b="0" i="0" dirty="0">
                <a:effectLst/>
                <a:latin typeface="-apple-system"/>
              </a:rPr>
              <a:t>(2014)014026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33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32763" y="295429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Ds0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and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Ds1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dynamically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generated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162" y="2044374"/>
            <a:ext cx="5676900" cy="1943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162" y="4657571"/>
            <a:ext cx="5994400" cy="1905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7259" y="1412670"/>
            <a:ext cx="2588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Charm sector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038" y="1771293"/>
            <a:ext cx="3149600" cy="317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77259" y="4014860"/>
            <a:ext cx="2777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Bottom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Sector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线连接符 4"/>
          <p:cNvCxnSpPr>
            <a:cxnSpLocks/>
          </p:cNvCxnSpPr>
          <p:nvPr/>
        </p:nvCxnSpPr>
        <p:spPr>
          <a:xfrm>
            <a:off x="3389243" y="3697781"/>
            <a:ext cx="4772819" cy="1325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295861" y="1311965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“Post-diction”</a:t>
            </a:r>
            <a:endParaRPr kumimoji="1" lang="zh-CN" altLang="en-US" b="1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051" y="3367570"/>
            <a:ext cx="1620039" cy="11089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F35C989-AB06-491C-9A96-27B32BA3EA91}"/>
              </a:ext>
            </a:extLst>
          </p:cNvPr>
          <p:cNvSpPr txBox="1"/>
          <p:nvPr/>
        </p:nvSpPr>
        <p:spPr>
          <a:xfrm>
            <a:off x="3689758" y="882247"/>
            <a:ext cx="8502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zh-CN" dirty="0">
                <a:latin typeface="-apple-system"/>
              </a:rPr>
              <a:t>Altenbuchinger, Geng, Weise, </a:t>
            </a:r>
            <a:r>
              <a:rPr lang="en-US" altLang="zh-CN" dirty="0">
                <a:latin typeface="-apple-system"/>
              </a:rPr>
              <a:t>PRD89 </a:t>
            </a:r>
            <a:r>
              <a:rPr lang="en-US" altLang="zh-CN" b="0" i="0" dirty="0">
                <a:effectLst/>
                <a:latin typeface="-apple-system"/>
              </a:rPr>
              <a:t>(2014)014026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432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57930" y="178136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Predicted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Bs0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and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Bs1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states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6" y="1133929"/>
            <a:ext cx="7266114" cy="31223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7" y="4256315"/>
            <a:ext cx="4007747" cy="2550884"/>
          </a:xfrm>
          <a:prstGeom prst="rect">
            <a:avLst/>
          </a:prstGeom>
        </p:spPr>
      </p:pic>
      <p:cxnSp>
        <p:nvCxnSpPr>
          <p:cNvPr id="15" name="直线箭头连接符 14"/>
          <p:cNvCxnSpPr/>
          <p:nvPr/>
        </p:nvCxnSpPr>
        <p:spPr>
          <a:xfrm flipH="1" flipV="1">
            <a:off x="5929944" y="5018314"/>
            <a:ext cx="1907771" cy="7075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/>
          <p:cNvCxnSpPr/>
          <p:nvPr/>
        </p:nvCxnSpPr>
        <p:spPr>
          <a:xfrm flipH="1">
            <a:off x="6096000" y="5725886"/>
            <a:ext cx="1741714" cy="9144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837714" y="5531757"/>
            <a:ext cx="243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In agreement with </a:t>
            </a:r>
            <a:r>
              <a:rPr kumimoji="1" lang="en-US" altLang="zh-CN" dirty="0" err="1"/>
              <a:t>lQCD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15</a:t>
            </a:fld>
            <a:endParaRPr lang="zh-CN" altLang="en-US"/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0C21A353-8C20-B643-8611-2457406A64CB}"/>
              </a:ext>
            </a:extLst>
          </p:cNvPr>
          <p:cNvCxnSpPr>
            <a:cxnSpLocks/>
          </p:cNvCxnSpPr>
          <p:nvPr/>
        </p:nvCxnSpPr>
        <p:spPr>
          <a:xfrm>
            <a:off x="2356521" y="3548270"/>
            <a:ext cx="4415341" cy="0"/>
          </a:xfrm>
          <a:prstGeom prst="line">
            <a:avLst/>
          </a:prstGeom>
          <a:ln w="635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642E9230-4911-462C-AFA5-D2F5A84CB49D}"/>
              </a:ext>
            </a:extLst>
          </p:cNvPr>
          <p:cNvSpPr txBox="1"/>
          <p:nvPr/>
        </p:nvSpPr>
        <p:spPr>
          <a:xfrm>
            <a:off x="3689758" y="882247"/>
            <a:ext cx="8502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zh-CN" dirty="0"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Altenbuchinger</a:t>
            </a:r>
            <a:r>
              <a:rPr lang="de-DE" altLang="zh-CN" dirty="0">
                <a:latin typeface="-apple-system"/>
              </a:rPr>
              <a:t>, Geng, </a:t>
            </a:r>
            <a:r>
              <a:rPr lang="de-DE" altLang="zh-CN" dirty="0"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Weise</a:t>
            </a:r>
            <a:r>
              <a:rPr lang="de-DE" altLang="zh-CN" dirty="0">
                <a:latin typeface="-apple-system"/>
              </a:rPr>
              <a:t>, </a:t>
            </a:r>
            <a:r>
              <a:rPr lang="en-US" altLang="zh-CN" dirty="0">
                <a:latin typeface="-apple-system"/>
              </a:rPr>
              <a:t>PRD89 </a:t>
            </a:r>
            <a:r>
              <a:rPr lang="en-US" altLang="zh-CN" b="0" i="0" dirty="0">
                <a:effectLst/>
                <a:latin typeface="-apple-system"/>
              </a:rPr>
              <a:t>(2014)014026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884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B196E-222B-9D42-9FE6-F989CCC1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29" y="-67918"/>
            <a:ext cx="8949210" cy="1325563"/>
          </a:xfrm>
        </p:spPr>
        <p:txBody>
          <a:bodyPr/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More support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from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recent </a:t>
            </a:r>
            <a:r>
              <a:rPr lang="en-US" altLang="zh-CN" sz="3200" b="1" dirty="0" err="1">
                <a:latin typeface="Microsoft YaHei" charset="-122"/>
                <a:ea typeface="Microsoft YaHei" charset="-122"/>
              </a:rPr>
              <a:t>lQCD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studies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91EBF-AA37-2047-89A6-E0ACCDE4C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76" y="1686290"/>
            <a:ext cx="5748697" cy="889219"/>
          </a:xfrm>
        </p:spPr>
        <p:txBody>
          <a:bodyPr>
            <a:normAutofit/>
          </a:bodyPr>
          <a:lstStyle/>
          <a:p>
            <a:r>
              <a:rPr lang="en-US" altLang="zh-CN" sz="2000" u="sng" dirty="0"/>
              <a:t>G.K.C. Cheung et al., arXiv:2008.06432[hep-</a:t>
            </a:r>
            <a:r>
              <a:rPr lang="en-US" altLang="zh-CN" sz="2000" u="sng" dirty="0" err="1"/>
              <a:t>lat</a:t>
            </a:r>
            <a:r>
              <a:rPr lang="en-US" altLang="zh-CN" sz="2000" u="sng" dirty="0"/>
              <a:t>].</a:t>
            </a:r>
          </a:p>
          <a:p>
            <a:r>
              <a:rPr lang="en-US" altLang="zh-CN" sz="2000" u="sng" dirty="0"/>
              <a:t>G. S. Bali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et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al.,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arXiv:1706.01247 [hep-</a:t>
            </a:r>
            <a:r>
              <a:rPr lang="en-US" altLang="zh-CN" sz="2000" u="sng" dirty="0" err="1"/>
              <a:t>lat</a:t>
            </a:r>
            <a:r>
              <a:rPr lang="en-US" altLang="zh-CN" sz="2000" u="sng" dirty="0"/>
              <a:t>].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F3C671-5E1F-CC47-82BF-8052EBA9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47E5EB-F082-464F-BE19-97CE374F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56" y="2853152"/>
            <a:ext cx="2827222" cy="37613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6DB9A9-B273-ED40-809F-C886FD3DF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471" y="3452846"/>
            <a:ext cx="4602955" cy="24434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3E644DA-D1BA-854A-B3E9-860F15618A63}"/>
              </a:ext>
            </a:extLst>
          </p:cNvPr>
          <p:cNvSpPr txBox="1"/>
          <p:nvPr/>
        </p:nvSpPr>
        <p:spPr>
          <a:xfrm>
            <a:off x="6011282" y="2991181"/>
            <a:ext cx="394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“DK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components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substantial”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C9D5E4-1162-FF49-BFE5-F6249A3DEB20}"/>
              </a:ext>
            </a:extLst>
          </p:cNvPr>
          <p:cNvSpPr/>
          <p:nvPr/>
        </p:nvSpPr>
        <p:spPr>
          <a:xfrm>
            <a:off x="5263265" y="6168351"/>
            <a:ext cx="5810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99CC"/>
                </a:solidFill>
                <a:latin typeface="arial" panose="020B0604020202020204" pitchFamily="34" charset="0"/>
              </a:rPr>
              <a:t>See</a:t>
            </a:r>
            <a:r>
              <a:rPr lang="zh-CN" altLang="en-US" dirty="0">
                <a:solidFill>
                  <a:srgbClr val="6699CC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6699CC"/>
                </a:solidFill>
                <a:latin typeface="arial" panose="020B0604020202020204" pitchFamily="34" charset="0"/>
              </a:rPr>
              <a:t>as</a:t>
            </a:r>
            <a:r>
              <a:rPr lang="zh-CN" altLang="en-US" dirty="0">
                <a:solidFill>
                  <a:srgbClr val="6699CC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6699CC"/>
                </a:solidFill>
                <a:latin typeface="arial" panose="020B0604020202020204" pitchFamily="34" charset="0"/>
              </a:rPr>
              <a:t>well</a:t>
            </a:r>
            <a:r>
              <a:rPr lang="zh-CN" altLang="en-US" dirty="0">
                <a:solidFill>
                  <a:srgbClr val="6699CC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6699CC"/>
                </a:solidFill>
                <a:latin typeface="arial" panose="020B0604020202020204" pitchFamily="34" charset="0"/>
              </a:rPr>
              <a:t>Miguel Albaladejo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et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al. </a:t>
            </a:r>
            <a:r>
              <a:rPr lang="en-US" altLang="zh-CN" b="1" dirty="0">
                <a:solidFill>
                  <a:srgbClr val="6699CC"/>
                </a:solidFill>
                <a:latin typeface="arial" panose="020B0604020202020204" pitchFamily="34" charset="0"/>
              </a:rPr>
              <a:t>arXiv:1805.07104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705D8A-EB57-48D2-8529-E68AABAA9FCE}"/>
              </a:ext>
            </a:extLst>
          </p:cNvPr>
          <p:cNvSpPr/>
          <p:nvPr/>
        </p:nvSpPr>
        <p:spPr>
          <a:xfrm>
            <a:off x="6260329" y="1686290"/>
            <a:ext cx="52849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u="sng" dirty="0"/>
              <a:t>C. B. Lang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et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al., arXiv:1403.8103 [hep-</a:t>
            </a:r>
            <a:r>
              <a:rPr lang="en-US" altLang="zh-CN" sz="2000" u="sng" dirty="0" err="1"/>
              <a:t>lat</a:t>
            </a:r>
            <a:r>
              <a:rPr lang="en-US" altLang="zh-CN" sz="2000" u="sng" dirty="0"/>
              <a:t>].</a:t>
            </a:r>
          </a:p>
          <a:p>
            <a:r>
              <a:rPr lang="en-US" altLang="zh-CN" sz="2000" u="sng" dirty="0"/>
              <a:t>D. Mohler et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al., arXiv:1308.3175 [hep-</a:t>
            </a:r>
            <a:r>
              <a:rPr lang="en-US" altLang="zh-CN" sz="2000" u="sng" dirty="0" err="1"/>
              <a:t>lat</a:t>
            </a:r>
            <a:r>
              <a:rPr lang="en-US" altLang="zh-CN" sz="2000" u="sng" dirty="0"/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5539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4DFFE4-6FC2-4AB7-B7CC-C4275B7C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0" y="-117265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Many re-analyses of the lattice finite volume data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2D443B-20A4-4B87-BA5A-43FD2CC8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CB0D836-B34B-46E3-BD9F-1033D3CD1549}"/>
              </a:ext>
            </a:extLst>
          </p:cNvPr>
          <p:cNvSpPr txBox="1"/>
          <p:nvPr/>
        </p:nvSpPr>
        <p:spPr>
          <a:xfrm>
            <a:off x="1395842" y="6100711"/>
            <a:ext cx="7905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Torres, Oset,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Prelovsekc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Ramos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0" i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JHEP</a:t>
            </a:r>
            <a:r>
              <a:rPr lang="en-US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05 (2015) 153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8DC728-15F8-4BF8-93F2-A5A3EC61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037" y="1459730"/>
            <a:ext cx="3599421" cy="34367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EF8495-46D0-4F90-8658-48815EFF7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70" y="1459730"/>
            <a:ext cx="4257675" cy="4152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ADE8DDC-A085-40ED-AA12-BB31746A4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978" y="1459730"/>
            <a:ext cx="4363059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B196E-222B-9D42-9FE6-F989CCC1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9" y="40590"/>
            <a:ext cx="8949210" cy="1325563"/>
          </a:xfrm>
        </p:spPr>
        <p:txBody>
          <a:bodyPr/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Support from </a:t>
            </a:r>
            <a:r>
              <a:rPr lang="en-US" altLang="zh-CN" sz="3200" b="1" dirty="0" err="1">
                <a:latin typeface="Microsoft YaHei" charset="-122"/>
                <a:ea typeface="Microsoft YaHei" charset="-122"/>
              </a:rPr>
              <a:t>LQCD+unquenched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 QM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F3C671-5E1F-CC47-82BF-8052EBA9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3C34-1AA1-4AB3-A96F-01890984CF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F81857-BE5D-4C58-97AF-C1005C048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33" y="1292145"/>
            <a:ext cx="4040215" cy="48197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E6DA78-7149-4EE7-940E-E019ED437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645" y="3307546"/>
            <a:ext cx="869872" cy="2429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2A2917-637D-47DD-881A-3956CD0BF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114" y="3112900"/>
            <a:ext cx="5535563" cy="265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A73FC78-256E-4E8C-BF84-783AE2259547}"/>
                  </a:ext>
                </a:extLst>
              </p:cNvPr>
              <p:cNvSpPr txBox="1"/>
              <p:nvPr/>
            </p:nvSpPr>
            <p:spPr>
              <a:xfrm>
                <a:off x="2014906" y="6140906"/>
                <a:ext cx="221535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𝑫𝑲</m:t>
                    </m:r>
                  </m:oMath>
                </a14:m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about 70%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A73FC78-256E-4E8C-BF84-783AE2259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906" y="6140906"/>
                <a:ext cx="2215350" cy="430887"/>
              </a:xfrm>
              <a:prstGeom prst="rect">
                <a:avLst/>
              </a:prstGeom>
              <a:blipFill>
                <a:blip r:embed="rId6"/>
                <a:stretch>
                  <a:fillRect t="-23944" r="-8540" b="-50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椭圆 8">
            <a:extLst>
              <a:ext uri="{FF2B5EF4-FFF2-40B4-BE49-F238E27FC236}">
                <a16:creationId xmlns:a16="http://schemas.microsoft.com/office/drawing/2014/main" id="{A00FEA6F-1254-4D6B-BAE5-629E35B34099}"/>
              </a:ext>
            </a:extLst>
          </p:cNvPr>
          <p:cNvSpPr/>
          <p:nvPr/>
        </p:nvSpPr>
        <p:spPr>
          <a:xfrm>
            <a:off x="7007607" y="4488345"/>
            <a:ext cx="716507" cy="338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9A60A39-DC2A-4178-8E9B-188E61FD6DEE}"/>
                  </a:ext>
                </a:extLst>
              </p:cNvPr>
              <p:cNvSpPr txBox="1"/>
              <p:nvPr/>
            </p:nvSpPr>
            <p:spPr>
              <a:xfrm>
                <a:off x="5716777" y="5982785"/>
                <a:ext cx="5962594" cy="373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ctrlP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𝟐𝟒𝟔𝟎</m:t>
                          </m:r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kumimoji="0" lang="en-US" altLang="zh-CN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CN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ctrlP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𝟐𝟑𝟏𝟕</m:t>
                          </m:r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kumimoji="0" lang="en-US" altLang="zh-CN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CN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𝟏𝟐𝟎</m:t>
                      </m:r>
                      <m:r>
                        <a:rPr kumimoji="0" lang="en-US" altLang="zh-CN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‼</m:t>
                      </m:r>
                      <m:r>
                        <a:rPr kumimoji="0" lang="en-US" altLang="zh-CN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9A60A39-DC2A-4178-8E9B-188E61FD6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77" y="5982785"/>
                <a:ext cx="5962594" cy="373564"/>
              </a:xfrm>
              <a:prstGeom prst="rect">
                <a:avLst/>
              </a:prstGeom>
              <a:blipFill>
                <a:blip r:embed="rId7"/>
                <a:stretch>
                  <a:fillRect l="-613" t="-11290" r="-511" b="-35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FE40BFCA-F1E7-4141-A1CB-70EC1B378ED4}"/>
              </a:ext>
            </a:extLst>
          </p:cNvPr>
          <p:cNvSpPr txBox="1"/>
          <p:nvPr/>
        </p:nvSpPr>
        <p:spPr>
          <a:xfrm>
            <a:off x="5774272" y="1842369"/>
            <a:ext cx="5535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Yang, Wang,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Wu, Oka, Zhu, </a:t>
            </a:r>
          </a:p>
          <a:p>
            <a:pPr algn="l"/>
            <a:r>
              <a:rPr lang="en-US" altLang="zh-CN" sz="2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Phys. Rev. Lett. 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128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 112001 (2022)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5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39816" y="324751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Microsoft YaHei" charset="-122"/>
                <a:ea typeface="Microsoft YaHei" charset="-122"/>
                <a:cs typeface="Microsoft YaHei" charset="-122"/>
              </a:rPr>
              <a:t>Further</a:t>
            </a:r>
            <a:r>
              <a:rPr lang="zh-CN" altLang="en-US" sz="28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tests</a:t>
            </a:r>
            <a:r>
              <a:rPr lang="zh-CN" altLang="en-US" sz="28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lang="zh-CN" altLang="en-US" sz="28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  <a:cs typeface="Microsoft YaHei" charset="-122"/>
              </a:rPr>
              <a:t>the</a:t>
            </a:r>
            <a:r>
              <a:rPr lang="zh-CN" altLang="en-US" sz="28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  <a:cs typeface="Microsoft YaHei" charset="-122"/>
              </a:rPr>
              <a:t>DK</a:t>
            </a:r>
            <a:r>
              <a:rPr lang="zh-CN" altLang="en-US" sz="28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  <a:cs typeface="Microsoft YaHei" charset="-122"/>
              </a:rPr>
              <a:t>interaction</a:t>
            </a:r>
            <a:endParaRPr lang="zh-CN" altLang="en-US" sz="28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47660" y="1559209"/>
                <a:ext cx="10853645" cy="3359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charset="2"/>
                  <a:buChar char="p"/>
                </a:pPr>
                <a:r>
                  <a:rPr lang="en-US" altLang="zh-CN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Experiments,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theory, and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lattice QCD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all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show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that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charset="0"/>
                      </a:rPr>
                      <m:t>𝐷𝐾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charset="0"/>
                      </a:rPr>
                      <m:t>𝐾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interaction is strong enough to form  Ds0*(2317) or Ds1(2460)</a:t>
                </a:r>
              </a:p>
              <a:p>
                <a:pPr marL="285750" indent="-285750">
                  <a:lnSpc>
                    <a:spcPct val="150000"/>
                  </a:lnSpc>
                  <a:buFont typeface="Wingdings" charset="2"/>
                  <a:buChar char="p"/>
                </a:pPr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natural question is: if we add one more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charset="0"/>
                      </a:rPr>
                      <m:t>𝐷</m:t>
                    </m:r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𝐷</m:t>
                        </m:r>
                      </m:e>
                    </m:acc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can they form molecules of three hadrons?</a:t>
                </a:r>
              </a:p>
              <a:p>
                <a:pPr marL="285750" indent="-285750">
                  <a:lnSpc>
                    <a:spcPct val="150000"/>
                  </a:lnSpc>
                  <a:buFont typeface="Wingdings" charset="2"/>
                  <a:buChar char="p"/>
                </a:pPr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This seems to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 a rather straightforward and naive question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but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remains unexplored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until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quite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recently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60" y="1559209"/>
                <a:ext cx="10853645" cy="3359061"/>
              </a:xfrm>
              <a:prstGeom prst="rect">
                <a:avLst/>
              </a:prstGeom>
              <a:blipFill>
                <a:blip r:embed="rId3"/>
                <a:stretch>
                  <a:fillRect l="-730" b="-3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969" y="-129826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Introduction: exotic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hadrons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hadronic molecules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Symmetry </a:t>
                </a: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multiplets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—the pentaquark states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Multi-hadron states—the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𝑫𝑫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</m:d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𝑲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—scattering exp. for unstable particles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8780" y="369921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789997" y="1274820"/>
                <a:ext cx="9022326" cy="492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 new types of clusters of color singlets in addition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atomic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nuclei—as a nontrivial test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picture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Ds0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(2317)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Ds1(2460)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DK/D*K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molecules: theory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lattice 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𝑫𝑫𝑲</m:t>
                    </m:r>
                  </m:oMath>
                </a14:m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molecule: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R++(4140)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molecules: 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(4307) and Kc(4180)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unique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(Future) experimental searches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97" y="1274820"/>
                <a:ext cx="9022326" cy="4923912"/>
              </a:xfrm>
              <a:prstGeom prst="rect">
                <a:avLst/>
              </a:prstGeom>
              <a:blipFill>
                <a:blip r:embed="rId3"/>
                <a:stretch>
                  <a:fillRect l="-608" b="-12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9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980" y="25893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An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explicit</a:t>
            </a:r>
            <a:r>
              <a:rPr lang="zh-CN" altLang="en-US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three-body</a:t>
            </a:r>
            <a:r>
              <a:rPr lang="zh-CN" altLang="en-US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study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DDK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528506" y="1459761"/>
                <a:ext cx="8604847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Coupled-three-channel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problem: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 i="1">
                        <a:latin typeface="Cambria Math" charset="0"/>
                      </a:rPr>
                      <m:t>D</m:t>
                    </m:r>
                    <m:r>
                      <a:rPr kumimoji="1" lang="en-US" altLang="zh-CN" sz="2400" i="1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400" i="1">
                        <a:solidFill>
                          <a:srgbClr val="FF0000"/>
                        </a:solidFill>
                        <a:latin typeface="Cambria Math" charset="0"/>
                      </a:rPr>
                      <m:t>DK</m:t>
                    </m:r>
                    <m:r>
                      <a:rPr kumimoji="1" lang="en-US" altLang="zh-CN" sz="2400" i="1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</m:oMath>
                </a14:m>
                <a:r>
                  <a:rPr kumimoji="1"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Three-body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scattering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matrix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kumimoji="1" lang="en-US" altLang="zh-CN" sz="24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Faddeev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  <a:endPara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06" y="1459761"/>
                <a:ext cx="8604847" cy="1015663"/>
              </a:xfrm>
              <a:prstGeom prst="rect">
                <a:avLst/>
              </a:prstGeom>
              <a:blipFill>
                <a:blip r:embed="rId3"/>
                <a:stretch>
                  <a:fillRect l="-2055" t="-89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12" y="2715448"/>
            <a:ext cx="1791404" cy="1188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13" y="4089937"/>
            <a:ext cx="6481900" cy="20803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7" y="2661556"/>
            <a:ext cx="3038726" cy="129613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433218" y="6235227"/>
            <a:ext cx="8186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altLang="zh-CN" sz="1600" i="1" dirty="0">
                <a:solidFill>
                  <a:srgbClr val="555555"/>
                </a:solidFill>
                <a:latin typeface="Proxima Nova" charset="0"/>
              </a:rPr>
              <a:t>A. Martínez Torres, K. P. </a:t>
            </a:r>
            <a:r>
              <a:rPr lang="es-ES_tradnl" altLang="zh-CN" sz="1600" i="1" dirty="0" err="1">
                <a:solidFill>
                  <a:srgbClr val="555555"/>
                </a:solidFill>
                <a:latin typeface="Proxima Nova" charset="0"/>
              </a:rPr>
              <a:t>Khemchandani</a:t>
            </a:r>
            <a:r>
              <a:rPr lang="es-ES_tradnl" altLang="zh-CN" sz="1600" i="1" dirty="0">
                <a:solidFill>
                  <a:srgbClr val="555555"/>
                </a:solidFill>
                <a:latin typeface="Proxima Nova" charset="0"/>
              </a:rPr>
              <a:t>, and E. </a:t>
            </a:r>
            <a:r>
              <a:rPr lang="es-ES_tradnl" altLang="zh-CN" sz="1600" i="1" dirty="0" err="1">
                <a:solidFill>
                  <a:srgbClr val="555555"/>
                </a:solidFill>
                <a:latin typeface="Proxima Nova" charset="0"/>
              </a:rPr>
              <a:t>Oset</a:t>
            </a:r>
            <a:r>
              <a:rPr lang="zh-CN" altLang="en-US" sz="1600" i="1" dirty="0">
                <a:solidFill>
                  <a:srgbClr val="555555"/>
                </a:solidFill>
                <a:latin typeface="Proxima Nova" charset="0"/>
              </a:rPr>
              <a:t> </a:t>
            </a:r>
            <a:r>
              <a:rPr lang="es-ES_tradnl" altLang="zh-CN" sz="1600" i="1" dirty="0">
                <a:solidFill>
                  <a:srgbClr val="555555"/>
                </a:solidFill>
                <a:latin typeface="Proxima Nova" charset="0"/>
              </a:rPr>
              <a:t>PRC </a:t>
            </a:r>
            <a:r>
              <a:rPr lang="es-ES_tradnl" altLang="zh-CN" sz="1600" b="1" i="1" dirty="0">
                <a:solidFill>
                  <a:srgbClr val="555555"/>
                </a:solidFill>
                <a:latin typeface="Proxima Nova" charset="0"/>
              </a:rPr>
              <a:t>77</a:t>
            </a:r>
            <a:r>
              <a:rPr lang="es-ES_tradnl" altLang="zh-CN" sz="1600" i="1" dirty="0">
                <a:solidFill>
                  <a:srgbClr val="555555"/>
                </a:solidFill>
                <a:latin typeface="Proxima Nova" charset="0"/>
              </a:rPr>
              <a:t>, 042203(R)</a:t>
            </a:r>
          </a:p>
        </p:txBody>
      </p:sp>
      <p:sp>
        <p:nvSpPr>
          <p:cNvPr id="5" name="矩形 4"/>
          <p:cNvSpPr/>
          <p:nvPr/>
        </p:nvSpPr>
        <p:spPr>
          <a:xfrm>
            <a:off x="1804516" y="6537654"/>
            <a:ext cx="8814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zh-CN" sz="1600" i="1" dirty="0">
                <a:solidFill>
                  <a:srgbClr val="555555"/>
                </a:solidFill>
                <a:latin typeface="Proxima Nova" charset="0"/>
              </a:rPr>
              <a:t>A. Martinez Torres, K.P. Khemchandani, </a:t>
            </a:r>
            <a:r>
              <a:rPr lang="pt-BR" altLang="zh-CN" sz="1600" b="1" i="1" dirty="0">
                <a:solidFill>
                  <a:srgbClr val="555555"/>
                </a:solidFill>
                <a:latin typeface="Proxima Nova" charset="0"/>
              </a:rPr>
              <a:t>L</a:t>
            </a:r>
            <a:r>
              <a:rPr lang="en-US" altLang="zh-CN" sz="1600" b="1" i="1" dirty="0">
                <a:solidFill>
                  <a:srgbClr val="555555"/>
                </a:solidFill>
                <a:latin typeface="Proxima Nova" charset="0"/>
              </a:rPr>
              <a:t>SG</a:t>
            </a:r>
            <a:r>
              <a:rPr lang="en-US" altLang="zh-CN" sz="1600" i="1" dirty="0">
                <a:solidFill>
                  <a:srgbClr val="555555"/>
                </a:solidFill>
                <a:latin typeface="Proxima Nova" charset="0"/>
              </a:rPr>
              <a:t>,</a:t>
            </a:r>
            <a:r>
              <a:rPr lang="pt-BR" altLang="zh-CN" sz="1600" i="1" dirty="0">
                <a:solidFill>
                  <a:srgbClr val="555555"/>
                </a:solidFill>
                <a:latin typeface="Proxima Nova" charset="0"/>
              </a:rPr>
              <a:t> M. Napsuciale, E. Oset</a:t>
            </a:r>
            <a:r>
              <a:rPr lang="en-US" altLang="zh-CN" sz="1600" i="1" dirty="0">
                <a:solidFill>
                  <a:srgbClr val="555555"/>
                </a:solidFill>
                <a:latin typeface="Proxima Nova" charset="0"/>
              </a:rPr>
              <a:t>,</a:t>
            </a:r>
            <a:r>
              <a:rPr lang="pt-BR" altLang="zh-CN" sz="1600" i="1" dirty="0">
                <a:solidFill>
                  <a:srgbClr val="555555"/>
                </a:solidFill>
                <a:latin typeface="Proxima Nova" charset="0"/>
              </a:rPr>
              <a:t> </a:t>
            </a:r>
            <a:r>
              <a:rPr lang="pt-BR" altLang="zh-CN" sz="1600" i="1" dirty="0" err="1">
                <a:solidFill>
                  <a:srgbClr val="555555"/>
                </a:solidFill>
                <a:latin typeface="Proxima Nova" charset="0"/>
              </a:rPr>
              <a:t>P</a:t>
            </a:r>
            <a:r>
              <a:rPr lang="en-US" altLang="zh-CN" sz="1600" i="1" dirty="0">
                <a:solidFill>
                  <a:srgbClr val="555555"/>
                </a:solidFill>
                <a:latin typeface="Proxima Nova" charset="0"/>
              </a:rPr>
              <a:t>R</a:t>
            </a:r>
            <a:r>
              <a:rPr lang="pt-BR" altLang="zh-CN" sz="1600" i="1" dirty="0">
                <a:solidFill>
                  <a:srgbClr val="555555"/>
                </a:solidFill>
                <a:latin typeface="Proxima Nova" charset="0"/>
              </a:rPr>
              <a:t>D78 (2008) 074031</a:t>
            </a:r>
            <a:endParaRPr lang="zh-CN" altLang="en-US" sz="1600" i="1" dirty="0">
              <a:solidFill>
                <a:srgbClr val="555555"/>
              </a:solidFill>
              <a:latin typeface="Proxima Nova" charset="0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3698CF0-C459-C346-8DF9-9F2DA7C08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0363" y="2748106"/>
            <a:ext cx="1447317" cy="110764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675C74-892E-4D03-97F3-4FC3DF0BE8B0}"/>
              </a:ext>
            </a:extLst>
          </p:cNvPr>
          <p:cNvSpPr/>
          <p:nvPr/>
        </p:nvSpPr>
        <p:spPr>
          <a:xfrm>
            <a:off x="6938690" y="850405"/>
            <a:ext cx="5136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Torres, </a:t>
            </a:r>
            <a:r>
              <a:rPr lang="en-US" altLang="zh-CN" dirty="0" err="1"/>
              <a:t>Khemchandani</a:t>
            </a:r>
            <a:r>
              <a:rPr lang="en-US" altLang="zh-CN" dirty="0"/>
              <a:t>, Geng, PRD99, 076017 (2019)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537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8781" y="314118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Two-body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inputs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4086" y="1524173"/>
            <a:ext cx="438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DK: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leading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order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UChPT</a:t>
            </a:r>
            <a:endParaRPr kumimoji="1"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22" y="1540910"/>
            <a:ext cx="2594699" cy="457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03" y="2276799"/>
            <a:ext cx="3104243" cy="960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 flipH="1">
                <a:off x="7772401" y="2356012"/>
                <a:ext cx="1959429" cy="9169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i="1">
                          <a:latin typeface="Cambria Math" charset="0"/>
                        </a:rPr>
                        <m:t>𝑎</m:t>
                      </m:r>
                      <m:r>
                        <a:rPr kumimoji="1" lang="en-US" altLang="zh-CN" i="1">
                          <a:latin typeface="Cambria Math" charset="0"/>
                        </a:rPr>
                        <m:t>(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)=−1.846, </m:t>
                      </m:r>
                      <m:r>
                        <a:rPr kumimoji="1" lang="zh-CN" alt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=1000</m:t>
                      </m:r>
                      <m:r>
                        <a:rPr kumimoji="1" lang="zh-CN" alt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𝑀𝑒𝑉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⇒</m:t>
                      </m:r>
                    </m:oMath>
                  </m:oMathPara>
                </a14:m>
                <a:endParaRPr kumimoji="1" lang="en-US" altLang="zh-CN" dirty="0">
                  <a:ea typeface="Cambria Math" charset="0"/>
                  <a:cs typeface="Cambria Math" charset="0"/>
                </a:endParaRPr>
              </a:p>
              <a:p>
                <a:r>
                  <a:rPr kumimoji="1" lang="en-US" altLang="zh-CN" dirty="0"/>
                  <a:t>Pole=2318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772401" y="2356012"/>
                <a:ext cx="1959429" cy="916982"/>
              </a:xfrm>
              <a:prstGeom prst="rect">
                <a:avLst/>
              </a:prstGeom>
              <a:blipFill>
                <a:blip r:embed="rId5"/>
                <a:stretch>
                  <a:fillRect l="-2492" b="-9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534086" y="4192162"/>
            <a:ext cx="590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DD(Ds):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local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hidden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gauge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theory</a:t>
            </a:r>
          </a:p>
        </p:txBody>
      </p:sp>
      <p:sp>
        <p:nvSpPr>
          <p:cNvPr id="12" name="矩形 11"/>
          <p:cNvSpPr/>
          <p:nvPr/>
        </p:nvSpPr>
        <p:spPr>
          <a:xfrm>
            <a:off x="4005943" y="3548376"/>
            <a:ext cx="788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NimbusRomNo9L" charset="0"/>
              </a:rPr>
              <a:t>F.-K. </a:t>
            </a:r>
            <a:r>
              <a:rPr lang="en-US" altLang="zh-CN" i="1" dirty="0" err="1">
                <a:latin typeface="NimbusRomNo9L" charset="0"/>
              </a:rPr>
              <a:t>Guo</a:t>
            </a:r>
            <a:r>
              <a:rPr lang="en-US" altLang="zh-CN" i="1" dirty="0">
                <a:latin typeface="NimbusRomNo9L" charset="0"/>
              </a:rPr>
              <a:t>, P.-N. Shen, H.-C. Chiang, R.-G. Ping, and B.-S. Zou, PL B641, 278 (2006). </a:t>
            </a:r>
            <a:endParaRPr lang="en-US" altLang="zh-CN" i="1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32" y="4928281"/>
            <a:ext cx="3246227" cy="1491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4561114" y="6419617"/>
            <a:ext cx="6183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latin typeface="NimbusRomNo9L" charset="0"/>
              </a:rPr>
              <a:t>S. Sakai, L. Roca, and E. </a:t>
            </a:r>
            <a:r>
              <a:rPr lang="en-US" altLang="zh-CN" i="1" dirty="0" err="1">
                <a:latin typeface="NimbusRomNo9L" charset="0"/>
              </a:rPr>
              <a:t>Oset</a:t>
            </a:r>
            <a:r>
              <a:rPr lang="en-US" altLang="zh-CN" i="1" dirty="0">
                <a:latin typeface="NimbusRomNo9L" charset="0"/>
              </a:rPr>
              <a:t>, PRD96, 054023 (2017). </a:t>
            </a:r>
            <a:endParaRPr lang="en-US" altLang="zh-CN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 flipH="1">
                <a:off x="7576456" y="5122868"/>
                <a:ext cx="3446677" cy="9157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</m:d>
                    <m:r>
                      <a:rPr kumimoji="1" lang="en-US" altLang="zh-CN" i="1">
                        <a:latin typeface="Cambria Math" charset="0"/>
                      </a:rPr>
                      <m:t>=−1.3~−1.5,</m:t>
                    </m:r>
                    <m:r>
                      <a:rPr kumimoji="1" lang="zh-CN" altLang="en-US" i="1">
                        <a:latin typeface="Cambria Math" charset="0"/>
                      </a:rPr>
                      <m:t> </m:t>
                    </m:r>
                    <m:r>
                      <a:rPr kumimoji="1" lang="zh-CN" alt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=1500</m:t>
                    </m:r>
                    <m:r>
                      <a:rPr kumimoji="1" lang="zh-CN" alt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𝑀𝑒𝑉</m:t>
                    </m:r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⟸</m:t>
                    </m:r>
                    <m:r>
                      <m:rPr>
                        <m:nor/>
                      </m:rPr>
                      <a:rPr kumimoji="1" lang="en-US" altLang="zh-CN">
                        <a:latin typeface="Cambria Math" charset="0"/>
                        <a:ea typeface="Cambria Math" charset="0"/>
                        <a:cs typeface="Cambria Math" charset="0"/>
                      </a:rPr>
                      <m:t>fixed</m:t>
                    </m:r>
                    <m:r>
                      <m:rPr>
                        <m:nor/>
                      </m:rPr>
                      <a:rPr kumimoji="1" lang="zh-CN" alt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>
                        <a:latin typeface="Cambria Math" charset="0"/>
                        <a:ea typeface="Cambria Math" charset="0"/>
                        <a:cs typeface="Cambria Math" charset="0"/>
                      </a:rPr>
                      <m:t>from</m:t>
                    </m:r>
                    <m:r>
                      <m:rPr>
                        <m:nor/>
                      </m:rPr>
                      <a:rPr kumimoji="1" lang="zh-CN" alt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</m:acc>
                    <m:r>
                      <a:rPr kumimoji="1" lang="en-US" altLang="zh-CN" i="1">
                        <a:latin typeface="Cambria Math" charset="0"/>
                      </a:rPr>
                      <m:t>/</m:t>
                    </m:r>
                    <m:r>
                      <a:rPr kumimoji="1" lang="en-US" altLang="zh-CN" i="1">
                        <a:latin typeface="Cambria Math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zh-CN" altLang="en-US" i="1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kumimoji="1" lang="en-US" altLang="zh-CN" dirty="0">
                    <a:ea typeface="Cambria Math" charset="0"/>
                    <a:cs typeface="Cambria Math" charset="0"/>
                  </a:rPr>
                  <a:t>--X(3700</a:t>
                </a:r>
                <a:r>
                  <a:rPr kumimoji="1" lang="zh-CN" altLang="en-US" dirty="0">
                    <a:ea typeface="Cambria Math" charset="0"/>
                    <a:cs typeface="Cambria Math" charset="0"/>
                  </a:rPr>
                  <a:t>）</a:t>
                </a:r>
                <a:r>
                  <a:rPr kumimoji="1" lang="en-US" altLang="zh-CN" dirty="0">
                    <a:ea typeface="Cambria Math" charset="0"/>
                    <a:cs typeface="Cambria Math" charset="0"/>
                  </a:rPr>
                  <a:t>/X(3872)</a:t>
                </a: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576456" y="5122868"/>
                <a:ext cx="3446677" cy="915700"/>
              </a:xfrm>
              <a:prstGeom prst="rect">
                <a:avLst/>
              </a:prstGeom>
              <a:blipFill>
                <a:blip r:embed="rId7"/>
                <a:stretch>
                  <a:fillRect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5FCB74C-DE51-4331-ACF9-BDF0A5671DD7}"/>
              </a:ext>
            </a:extLst>
          </p:cNvPr>
          <p:cNvSpPr/>
          <p:nvPr/>
        </p:nvSpPr>
        <p:spPr>
          <a:xfrm>
            <a:off x="6938690" y="850405"/>
            <a:ext cx="5136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Torres, </a:t>
            </a:r>
            <a:r>
              <a:rPr lang="en-US" altLang="zh-CN" dirty="0" err="1"/>
              <a:t>Khemchandani</a:t>
            </a:r>
            <a:r>
              <a:rPr lang="en-US" altLang="zh-CN" dirty="0"/>
              <a:t>, Geng, PRD99, 076017 (2019)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04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5268" y="345725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Three-body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amplitudes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58" y="1611086"/>
            <a:ext cx="4712493" cy="4582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561437" y="2326096"/>
                <a:ext cx="3134769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𝑹</m:t>
                          </m:r>
                        </m:e>
                        <m:sup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++</m:t>
                          </m:r>
                        </m:sup>
                      </m:sSup>
                      <m:r>
                        <a:rPr kumimoji="1" lang="en-US" altLang="zh-CN" sz="2400" b="1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（"/>
                          <m:endChr m:val="）"/>
                          <m:ctrlPr>
                            <a:rPr kumimoji="1" lang="zh-CN" alt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𝑰</m:t>
                          </m:r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1">
                                  <a:latin typeface="Cambria Math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kumimoji="1" lang="en-US" altLang="zh-CN" sz="2400" b="1" i="1">
                                  <a:latin typeface="Cambria Math" charset="0"/>
                                </a:rPr>
                                <m:t>𝟐𝟑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1" i="1">
                          <a:latin typeface="Cambria Math" charset="0"/>
                        </a:rPr>
                        <m:t>=(</m:t>
                      </m:r>
                      <m:f>
                        <m:fPr>
                          <m:ctrlPr>
                            <a:rPr kumimoji="1"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𝟏</m:t>
                          </m:r>
                        </m:num>
                        <m:den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𝟐</m:t>
                          </m:r>
                        </m:den>
                      </m:f>
                      <m:r>
                        <a:rPr kumimoji="1" lang="en-US" altLang="zh-CN" sz="2400" b="1" i="1">
                          <a:latin typeface="Cambria Math" charset="0"/>
                        </a:rPr>
                        <m:t>,</m:t>
                      </m:r>
                      <m:r>
                        <a:rPr kumimoji="1" lang="en-US" altLang="zh-CN" sz="2400" b="1" i="1">
                          <a:latin typeface="Cambria Math" charset="0"/>
                        </a:rPr>
                        <m:t>𝟎</m:t>
                      </m:r>
                      <m:r>
                        <a:rPr kumimoji="1" lang="en-US" altLang="zh-CN" sz="2400" b="1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437" y="2326096"/>
                <a:ext cx="3134769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6537213" y="3280812"/>
                <a:ext cx="26384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𝑹</m:t>
                          </m:r>
                        </m:e>
                        <m:sup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should</m:t>
                      </m:r>
                      <m:r>
                        <m:rPr>
                          <m:nor/>
                        </m:rPr>
                        <a:rPr kumimoji="1" lang="zh-CN" altLang="en-US" sz="2400" b="1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also</m:t>
                      </m:r>
                      <m:r>
                        <m:rPr>
                          <m:nor/>
                        </m:rPr>
                        <a:rPr kumimoji="1" lang="zh-CN" altLang="en-US" sz="2400" b="1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exist</m:t>
                      </m:r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213" y="3280812"/>
                <a:ext cx="2638479" cy="369332"/>
              </a:xfrm>
              <a:prstGeom prst="rect">
                <a:avLst/>
              </a:prstGeom>
              <a:blipFill>
                <a:blip r:embed="rId5"/>
                <a:stretch>
                  <a:fillRect l="-1386" r="-1617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6537212" y="3821292"/>
                <a:ext cx="3898440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𝑹</m:t>
                          </m:r>
                        </m:e>
                        <m:sup>
                          <m:r>
                            <a:rPr kumimoji="1" lang="en-US" altLang="zh-CN" sz="2400" b="1" i="1">
                              <a:latin typeface="Cambria Math" charset="0"/>
                            </a:rPr>
                            <m:t>++</m:t>
                          </m:r>
                        </m:sup>
                      </m:sSup>
                      <m:r>
                        <m:rPr>
                          <m:nor/>
                        </m:rPr>
                        <a:rPr kumimoji="1" lang="zh-CN" altLang="en-US" sz="2400" b="1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is</m:t>
                      </m:r>
                      <m:r>
                        <m:rPr>
                          <m:nor/>
                        </m:rPr>
                        <a:rPr kumimoji="1" lang="zh-CN" altLang="en-US" sz="2400" b="1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1" lang="zh-CN" altLang="en-US" sz="2400" b="1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bound</m:t>
                      </m:r>
                      <m:r>
                        <m:rPr>
                          <m:nor/>
                        </m:rPr>
                        <a:rPr kumimoji="1" lang="zh-CN" altLang="en-US" sz="2400" b="1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state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,</m:t>
                      </m:r>
                      <m:r>
                        <m:rPr>
                          <m:nor/>
                        </m:rPr>
                        <a:rPr kumimoji="1" lang="zh-CN" altLang="en-US" sz="2400" b="1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but</m:t>
                      </m:r>
                      <m:r>
                        <m:rPr>
                          <m:nor/>
                        </m:rPr>
                        <a:rPr kumimoji="1" lang="zh-CN" altLang="en-US" sz="2400" b="1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1">
                          <a:latin typeface="Cambria Math" charset="0"/>
                        </a:rPr>
                        <m:t>can</m:t>
                      </m:r>
                    </m:oMath>
                  </m:oMathPara>
                </a14:m>
                <a:endParaRPr kumimoji="1" lang="en-US" altLang="zh-CN" sz="2400" b="1" dirty="0"/>
              </a:p>
              <a:p>
                <a:r>
                  <a:rPr kumimoji="1" lang="en-US" altLang="zh-CN" sz="2400" b="1" dirty="0"/>
                  <a:t>decay</a:t>
                </a:r>
                <a:r>
                  <a:rPr kumimoji="1" lang="zh-CN" altLang="en-US" sz="2400" b="1" dirty="0"/>
                  <a:t> </a:t>
                </a:r>
                <a:r>
                  <a:rPr kumimoji="1" lang="en-US" altLang="zh-CN" sz="2400" b="1" dirty="0"/>
                  <a:t>strongly</a:t>
                </a:r>
                <a:endParaRPr kumimoji="1" lang="zh-CN" altLang="en-US" sz="2400" b="1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212" y="3821292"/>
                <a:ext cx="3898440" cy="738664"/>
              </a:xfrm>
              <a:prstGeom prst="rect">
                <a:avLst/>
              </a:prstGeom>
              <a:blipFill>
                <a:blip r:embed="rId6"/>
                <a:stretch>
                  <a:fillRect l="-4688" b="-239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椭圆 4"/>
          <p:cNvSpPr/>
          <p:nvPr/>
        </p:nvSpPr>
        <p:spPr>
          <a:xfrm>
            <a:off x="5399314" y="4572001"/>
            <a:ext cx="707572" cy="35922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963703" y="5377544"/>
            <a:ext cx="707572" cy="35922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54B5502-1C16-4EC2-84C3-F77DC77B7C9C}"/>
              </a:ext>
            </a:extLst>
          </p:cNvPr>
          <p:cNvSpPr/>
          <p:nvPr/>
        </p:nvSpPr>
        <p:spPr>
          <a:xfrm>
            <a:off x="6938690" y="850405"/>
            <a:ext cx="5136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Torres, </a:t>
            </a:r>
            <a:r>
              <a:rPr lang="en-US" altLang="zh-CN" dirty="0" err="1"/>
              <a:t>Khemchandani</a:t>
            </a:r>
            <a:r>
              <a:rPr lang="en-US" altLang="zh-CN" dirty="0"/>
              <a:t>, Geng, PRD99, 076017 (2019)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635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670" y="247778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Two-body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decay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width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92497C1-99D8-3343-ADFF-13F3D045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436" y="1943976"/>
            <a:ext cx="6597393" cy="44407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810018-DE89-904A-B37A-AAD3581BE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899" y="535753"/>
            <a:ext cx="3473450" cy="12509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1F133B-E053-4BC6-9BA8-28D240B24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899" y="497321"/>
            <a:ext cx="3473450" cy="12509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407F216-C97F-467C-8D0C-FEF28412BD5C}"/>
              </a:ext>
            </a:extLst>
          </p:cNvPr>
          <p:cNvSpPr/>
          <p:nvPr/>
        </p:nvSpPr>
        <p:spPr>
          <a:xfrm>
            <a:off x="2766243" y="6322424"/>
            <a:ext cx="680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/>
              <a:t>Huang , Liu, Pan, Geng, Torres, </a:t>
            </a:r>
            <a:r>
              <a:rPr lang="en-US" altLang="zh-CN" dirty="0" err="1"/>
              <a:t>Khemchandan</a:t>
            </a:r>
            <a:r>
              <a:rPr lang="en-US" altLang="zh-CN" dirty="0"/>
              <a:t>, PRD101, 014022 (2020)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02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910" y="188229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Two-body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decay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width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1CD9E27-C73B-E846-989F-6A8BED1A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778" y="1389063"/>
            <a:ext cx="6690435" cy="49672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4A81D5-2546-3948-902B-8BA18A86AD22}"/>
              </a:ext>
            </a:extLst>
          </p:cNvPr>
          <p:cNvSpPr txBox="1"/>
          <p:nvPr/>
        </p:nvSpPr>
        <p:spPr>
          <a:xfrm>
            <a:off x="7829233" y="835065"/>
            <a:ext cx="320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Kaon-Exchange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Dominant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678DD47-0D25-4BA8-8B19-3BFC1C313B98}"/>
              </a:ext>
            </a:extLst>
          </p:cNvPr>
          <p:cNvSpPr/>
          <p:nvPr/>
        </p:nvSpPr>
        <p:spPr>
          <a:xfrm>
            <a:off x="2759219" y="6356350"/>
            <a:ext cx="680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/>
              <a:t>Huang , Liu, Pan, Geng, Torres, </a:t>
            </a:r>
            <a:r>
              <a:rPr lang="en-US" altLang="zh-CN" dirty="0" err="1"/>
              <a:t>Khemchandan</a:t>
            </a:r>
            <a:r>
              <a:rPr lang="en-US" altLang="zh-CN" dirty="0"/>
              <a:t>, PRD101, 014022 (2020)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15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116" y="299975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A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DDDK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state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168" y="1409321"/>
            <a:ext cx="8474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if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add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D?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162003" y="108879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1(0</a:t>
            </a:r>
            <a:r>
              <a:rPr kumimoji="1" lang="en-US" altLang="zh-CN" sz="2400" baseline="30000" dirty="0">
                <a:solidFill>
                  <a:srgbClr val="FF0000"/>
                </a:solidFill>
              </a:rPr>
              <a:t>+</a:t>
            </a:r>
            <a:r>
              <a:rPr kumimoji="1" lang="en-US" altLang="zh-CN" sz="2400" dirty="0">
                <a:solidFill>
                  <a:srgbClr val="FF0000"/>
                </a:solidFill>
              </a:rPr>
              <a:t>)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85439" y="1501654"/>
            <a:ext cx="346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Gaussian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Expansion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Method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6700755-2699-3944-BFAA-827B0F87D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35" y="4311072"/>
            <a:ext cx="5705062" cy="17093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3D21EE-195C-9F42-AFAD-8F1A2231F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91" y="1984323"/>
            <a:ext cx="5269606" cy="1752790"/>
          </a:xfrm>
          <a:prstGeom prst="rect">
            <a:avLst/>
          </a:prstGeom>
        </p:spPr>
      </p:pic>
      <p:sp>
        <p:nvSpPr>
          <p:cNvPr id="17" name="左弧形箭头 16">
            <a:extLst>
              <a:ext uri="{FF2B5EF4-FFF2-40B4-BE49-F238E27FC236}">
                <a16:creationId xmlns:a16="http://schemas.microsoft.com/office/drawing/2014/main" id="{CD8DD9AB-C1D7-134D-8655-FF59CCB1DF85}"/>
              </a:ext>
            </a:extLst>
          </p:cNvPr>
          <p:cNvSpPr/>
          <p:nvPr/>
        </p:nvSpPr>
        <p:spPr>
          <a:xfrm>
            <a:off x="8772940" y="2835965"/>
            <a:ext cx="1156253" cy="18022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82399A1-3161-476D-97E8-DAB0703D00CB}"/>
              </a:ext>
            </a:extLst>
          </p:cNvPr>
          <p:cNvSpPr txBox="1"/>
          <p:nvPr/>
        </p:nvSpPr>
        <p:spPr>
          <a:xfrm>
            <a:off x="5125826" y="591707"/>
            <a:ext cx="664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dirty="0"/>
              <a:t>Wu, Liu, Geng, Hiyama, Valderrama, PRD100, 034029 (2019)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60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2061" y="336647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A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DDDK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state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4065" y="1601161"/>
            <a:ext cx="1005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study</a:t>
            </a: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shows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that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DDDK state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exists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well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23" y="2305878"/>
            <a:ext cx="4076765" cy="30745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53" y="2305879"/>
            <a:ext cx="3294204" cy="28951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87" y="5581269"/>
            <a:ext cx="3200400" cy="63693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41788"/>
              </p:ext>
            </p:extLst>
          </p:nvPr>
        </p:nvGraphicFramePr>
        <p:xfrm>
          <a:off x="5492692" y="5493026"/>
          <a:ext cx="5861108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82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DK</a:t>
                      </a:r>
                      <a:r>
                        <a:rPr lang="zh-CN" altLang="en-US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DDK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DDDK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Binding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(67-71)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91-107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MeV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288307" y="421765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1(0</a:t>
            </a:r>
            <a:r>
              <a:rPr kumimoji="1" lang="en-US" altLang="zh-CN" sz="2400" baseline="30000" dirty="0">
                <a:solidFill>
                  <a:srgbClr val="FF0000"/>
                </a:solidFill>
              </a:rPr>
              <a:t>+</a:t>
            </a:r>
            <a:r>
              <a:rPr kumimoji="1" lang="en-US" altLang="zh-CN" sz="2400" dirty="0">
                <a:solidFill>
                  <a:srgbClr val="FF0000"/>
                </a:solidFill>
              </a:rPr>
              <a:t>)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74898" y="5123694"/>
            <a:ext cx="515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Uncertainties are at </a:t>
            </a:r>
            <a:r>
              <a:rPr kumimoji="1"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order of 10-20 MeV</a:t>
            </a:r>
            <a:endParaRPr kumimoji="1"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774DFB9-43C4-4E7D-92DE-E286314D9358}"/>
              </a:ext>
            </a:extLst>
          </p:cNvPr>
          <p:cNvSpPr/>
          <p:nvPr/>
        </p:nvSpPr>
        <p:spPr>
          <a:xfrm>
            <a:off x="3052549" y="5605670"/>
            <a:ext cx="907576" cy="54947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C663843-99EC-41C1-8583-892F10B9F642}"/>
              </a:ext>
            </a:extLst>
          </p:cNvPr>
          <p:cNvSpPr txBox="1"/>
          <p:nvPr/>
        </p:nvSpPr>
        <p:spPr>
          <a:xfrm>
            <a:off x="5125826" y="591707"/>
            <a:ext cx="664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dirty="0"/>
              <a:t>Wu, Liu, Geng, Hiyama, Valderrama, PRD100, 034029 (2019)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61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56282B-24E7-A048-BA6B-C9243045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B1397D-2FD4-C540-A399-A2D8DFE15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1100736"/>
            <a:ext cx="7092950" cy="5757265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C5D63764-54DC-BE45-837E-F88EBAB0A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4" y="214921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DD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interactions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play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a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minor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role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cxnSp>
        <p:nvCxnSpPr>
          <p:cNvPr id="8" name="直线连接符 2">
            <a:extLst>
              <a:ext uri="{FF2B5EF4-FFF2-40B4-BE49-F238E27FC236}">
                <a16:creationId xmlns:a16="http://schemas.microsoft.com/office/drawing/2014/main" id="{9CFB5792-B944-4529-B4D0-FBAD12150500}"/>
              </a:ext>
            </a:extLst>
          </p:cNvPr>
          <p:cNvCxnSpPr/>
          <p:nvPr/>
        </p:nvCxnSpPr>
        <p:spPr>
          <a:xfrm>
            <a:off x="4815385" y="4020592"/>
            <a:ext cx="4813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CEE8B79-7283-4089-A826-C0D2D753EBD6}"/>
              </a:ext>
            </a:extLst>
          </p:cNvPr>
          <p:cNvSpPr txBox="1"/>
          <p:nvPr/>
        </p:nvSpPr>
        <p:spPr>
          <a:xfrm>
            <a:off x="5125826" y="591707"/>
            <a:ext cx="664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dirty="0"/>
              <a:t>Wu, Liu, Geng, Hiyama, Valderrama, PRD100, 034029 (2019)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8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>
            <a:extLst>
              <a:ext uri="{FF2B5EF4-FFF2-40B4-BE49-F238E27FC236}">
                <a16:creationId xmlns:a16="http://schemas.microsoft.com/office/drawing/2014/main" id="{AF049E1D-5629-3E4F-B6AB-37A56A0183DE}"/>
              </a:ext>
            </a:extLst>
          </p:cNvPr>
          <p:cNvSpPr/>
          <p:nvPr/>
        </p:nvSpPr>
        <p:spPr>
          <a:xfrm>
            <a:off x="7936294" y="3981650"/>
            <a:ext cx="2057400" cy="1493689"/>
          </a:xfrm>
          <a:prstGeom prst="ellipse">
            <a:avLst/>
          </a:prstGeom>
          <a:solidFill>
            <a:srgbClr val="FFC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966AF1A-1331-E04F-9708-6F7546ECD8C2}"/>
              </a:ext>
            </a:extLst>
          </p:cNvPr>
          <p:cNvSpPr/>
          <p:nvPr/>
        </p:nvSpPr>
        <p:spPr>
          <a:xfrm>
            <a:off x="8016358" y="2122126"/>
            <a:ext cx="1905000" cy="1078885"/>
          </a:xfrm>
          <a:prstGeom prst="ellipse">
            <a:avLst/>
          </a:prstGeom>
          <a:solidFill>
            <a:srgbClr val="FFC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56282B-24E7-A048-BA6B-C9243045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C5D63764-54DC-BE45-837E-F88EBAB0A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7" y="259063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Spatial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distributions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　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5A917F7-E234-6D41-8D6A-919438F4B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50" y="1156315"/>
            <a:ext cx="5276850" cy="5382598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BBF9063E-D347-AD43-B8AD-2FD45726FEBA}"/>
              </a:ext>
            </a:extLst>
          </p:cNvPr>
          <p:cNvSpPr/>
          <p:nvPr/>
        </p:nvSpPr>
        <p:spPr>
          <a:xfrm>
            <a:off x="8187808" y="2388210"/>
            <a:ext cx="40005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551BAFB-DD3F-4D4E-A1A4-4239AB0FDCE7}"/>
              </a:ext>
            </a:extLst>
          </p:cNvPr>
          <p:cNvSpPr/>
          <p:nvPr/>
        </p:nvSpPr>
        <p:spPr>
          <a:xfrm>
            <a:off x="9318108" y="2388210"/>
            <a:ext cx="40005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K</a:t>
            </a:r>
            <a:endParaRPr kumimoji="1" lang="zh-CN" altLang="en-US" dirty="0"/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DFE409CB-1A1B-E144-8F9A-458DF0780A78}"/>
              </a:ext>
            </a:extLst>
          </p:cNvPr>
          <p:cNvCxnSpPr>
            <a:cxnSpLocks/>
          </p:cNvCxnSpPr>
          <p:nvPr/>
        </p:nvCxnSpPr>
        <p:spPr>
          <a:xfrm>
            <a:off x="8587858" y="2616810"/>
            <a:ext cx="73025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BDC19B5-E8CD-7D41-9C9E-8502CF9EB3B5}"/>
              </a:ext>
            </a:extLst>
          </p:cNvPr>
          <p:cNvSpPr txBox="1"/>
          <p:nvPr/>
        </p:nvSpPr>
        <p:spPr>
          <a:xfrm>
            <a:off x="8510855" y="222964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1.74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 err="1">
                <a:solidFill>
                  <a:srgbClr val="FF0000"/>
                </a:solidFill>
              </a:rPr>
              <a:t>fm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8FE4DB4-ADAB-0545-B2F4-B374C5ECE9D3}"/>
              </a:ext>
            </a:extLst>
          </p:cNvPr>
          <p:cNvSpPr txBox="1"/>
          <p:nvPr/>
        </p:nvSpPr>
        <p:spPr>
          <a:xfrm>
            <a:off x="8259455" y="1721455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Ds0</a:t>
            </a:r>
            <a:r>
              <a:rPr kumimoji="1" lang="zh-CN" altLang="en-US" dirty="0"/>
              <a:t>*</a:t>
            </a:r>
            <a:r>
              <a:rPr kumimoji="1" lang="en-US" altLang="zh-CN" dirty="0"/>
              <a:t>(2317)</a:t>
            </a:r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95311E3-6281-FC47-8118-B7A0D8921946}"/>
              </a:ext>
            </a:extLst>
          </p:cNvPr>
          <p:cNvSpPr/>
          <p:nvPr/>
        </p:nvSpPr>
        <p:spPr>
          <a:xfrm>
            <a:off x="8197834" y="4763110"/>
            <a:ext cx="40005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1A302A9-4ACF-A44C-A446-B427002AFB8B}"/>
              </a:ext>
            </a:extLst>
          </p:cNvPr>
          <p:cNvSpPr/>
          <p:nvPr/>
        </p:nvSpPr>
        <p:spPr>
          <a:xfrm>
            <a:off x="9318108" y="4756348"/>
            <a:ext cx="40005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B35BA619-112F-5F4C-8B22-A25BF6D438E7}"/>
              </a:ext>
            </a:extLst>
          </p:cNvPr>
          <p:cNvSpPr/>
          <p:nvPr/>
        </p:nvSpPr>
        <p:spPr>
          <a:xfrm>
            <a:off x="8752958" y="4076824"/>
            <a:ext cx="40005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K</a:t>
            </a:r>
            <a:endParaRPr kumimoji="1" lang="zh-CN" altLang="en-US" dirty="0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86851924-F19C-1042-A528-E7C31038DEF5}"/>
              </a:ext>
            </a:extLst>
          </p:cNvPr>
          <p:cNvCxnSpPr>
            <a:cxnSpLocks/>
          </p:cNvCxnSpPr>
          <p:nvPr/>
        </p:nvCxnSpPr>
        <p:spPr>
          <a:xfrm>
            <a:off x="8587858" y="4991710"/>
            <a:ext cx="73025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9811541A-0AB4-E949-AEC9-373BE3B459BE}"/>
              </a:ext>
            </a:extLst>
          </p:cNvPr>
          <p:cNvCxnSpPr>
            <a:cxnSpLocks/>
          </p:cNvCxnSpPr>
          <p:nvPr/>
        </p:nvCxnSpPr>
        <p:spPr>
          <a:xfrm>
            <a:off x="9105422" y="4468076"/>
            <a:ext cx="311953" cy="32098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B750BE2F-3F9E-5847-A95E-2635DD2399C4}"/>
              </a:ext>
            </a:extLst>
          </p:cNvPr>
          <p:cNvCxnSpPr>
            <a:cxnSpLocks/>
          </p:cNvCxnSpPr>
          <p:nvPr/>
        </p:nvCxnSpPr>
        <p:spPr>
          <a:xfrm flipV="1">
            <a:off x="8564421" y="4463951"/>
            <a:ext cx="265339" cy="36198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0EAF8E82-E524-3045-9059-AE5020000B5B}"/>
              </a:ext>
            </a:extLst>
          </p:cNvPr>
          <p:cNvSpPr txBox="1"/>
          <p:nvPr/>
        </p:nvSpPr>
        <p:spPr>
          <a:xfrm>
            <a:off x="9202262" y="429539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1.8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 err="1">
                <a:solidFill>
                  <a:srgbClr val="FF0000"/>
                </a:solidFill>
              </a:rPr>
              <a:t>fm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4924629-7703-F94F-8DAE-D704A40827A9}"/>
              </a:ext>
            </a:extLst>
          </p:cNvPr>
          <p:cNvSpPr txBox="1"/>
          <p:nvPr/>
        </p:nvSpPr>
        <p:spPr>
          <a:xfrm>
            <a:off x="7992671" y="429424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1.8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 err="1">
                <a:solidFill>
                  <a:srgbClr val="FF0000"/>
                </a:solidFill>
              </a:rPr>
              <a:t>fm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54171C-68EE-7043-A132-14CC5DBDDCC8}"/>
              </a:ext>
            </a:extLst>
          </p:cNvPr>
          <p:cNvSpPr txBox="1"/>
          <p:nvPr/>
        </p:nvSpPr>
        <p:spPr>
          <a:xfrm>
            <a:off x="8569363" y="499564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1.8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 err="1">
                <a:solidFill>
                  <a:srgbClr val="FF0000"/>
                </a:solidFill>
              </a:rPr>
              <a:t>fm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D341ED-0FEB-D04C-8F11-D9F1E8ECC6C1}"/>
              </a:ext>
            </a:extLst>
          </p:cNvPr>
          <p:cNvSpPr txBox="1"/>
          <p:nvPr/>
        </p:nvSpPr>
        <p:spPr>
          <a:xfrm>
            <a:off x="8528486" y="353778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R(4140)</a:t>
            </a:r>
            <a:endParaRPr kumimoji="1" lang="zh-CN" altLang="en-US" dirty="0"/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33328D53-EE94-1649-8972-CD3299ABCC93}"/>
              </a:ext>
            </a:extLst>
          </p:cNvPr>
          <p:cNvCxnSpPr/>
          <p:nvPr/>
        </p:nvCxnSpPr>
        <p:spPr>
          <a:xfrm>
            <a:off x="2133600" y="3822700"/>
            <a:ext cx="4813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A8CB753F-9324-4867-B0D7-9FF4BABE34A8}"/>
              </a:ext>
            </a:extLst>
          </p:cNvPr>
          <p:cNvSpPr txBox="1"/>
          <p:nvPr/>
        </p:nvSpPr>
        <p:spPr>
          <a:xfrm>
            <a:off x="5125826" y="591707"/>
            <a:ext cx="664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dirty="0"/>
              <a:t>Wu, Liu, Geng, Hiyama, Valderrama, PRD100, 034029 (2019)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12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C13D45-D36E-4DE9-8993-AA82308B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146204-775B-46D3-AF62-33E29441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70" y="1151257"/>
            <a:ext cx="11393490" cy="1267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67787D4-3287-4CBC-830C-C43AD0C63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70" y="3552073"/>
            <a:ext cx="11288700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ACBDD-81F8-4E39-A245-DE352FAA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35" y="-104659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Three-body force—empirical evidence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6D920-6E5D-4C35-8376-B0A3A61D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A5F914-698C-4045-8BEC-7E8503295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03" y="1645547"/>
            <a:ext cx="6160189" cy="45163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5E13219-037E-415C-9382-B4419089CF4C}"/>
              </a:ext>
            </a:extLst>
          </p:cNvPr>
          <p:cNvSpPr/>
          <p:nvPr/>
        </p:nvSpPr>
        <p:spPr>
          <a:xfrm>
            <a:off x="1109632" y="1191470"/>
            <a:ext cx="4905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Annu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Rev. 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Nucl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Part. Sci. 2001. 51:53–90 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1B8072-133F-4269-8D2D-B72B91AD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97" y="1474380"/>
            <a:ext cx="5332800" cy="50904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5B9D9C5-C133-4C60-9ABE-22B858EBD011}"/>
              </a:ext>
            </a:extLst>
          </p:cNvPr>
          <p:cNvSpPr txBox="1"/>
          <p:nvPr/>
        </p:nvSpPr>
        <p:spPr>
          <a:xfrm>
            <a:off x="7331584" y="1105048"/>
            <a:ext cx="4540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Machleidt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&amp; 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Sammarruca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2402.14032</a:t>
            </a:r>
          </a:p>
        </p:txBody>
      </p:sp>
    </p:spTree>
    <p:extLst>
      <p:ext uri="{BB962C8B-B14F-4D97-AF65-F5344CB8AC3E}">
        <p14:creationId xmlns:p14="http://schemas.microsoft.com/office/powerpoint/2010/main" val="25646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EE4D4A-F20B-46F2-872D-C154128D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9BA61E27-5678-421F-8236-13FEFD9D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35" y="-104659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Three-body force—EFT arguments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E49177-27C8-4ADA-9932-98FAD5DC9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27" y="1373208"/>
            <a:ext cx="8612913" cy="48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33DB84-0C80-4838-ABC3-9ABC1C4B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03" y="315524"/>
            <a:ext cx="10515600" cy="535531"/>
          </a:xfr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Adding a three-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boby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force to the DDK system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AFBAB41-887F-437A-91FB-5B0717F683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0086" y="5042803"/>
                <a:ext cx="10515600" cy="1815197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p"/>
                </a:pPr>
                <a:endParaRPr lang="en-US" altLang="zh-CN" sz="2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Coordinate space potential </a:t>
                </a:r>
                <a:endParaRPr lang="en-US" altLang="zh-CN" sz="24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altLang="zh-CN" sz="24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2400" i="1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24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zh-CN" sz="2400" i="1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zh-CN" sz="24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altLang="zh-CN" sz="2400" i="1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𝐶</m:t>
                      </m:r>
                      <m:f>
                        <m:fPr>
                          <m:ctrlPr>
                            <a:rPr lang="zh-CN" altLang="zh-CN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4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zh-CN" altLang="zh-CN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3/2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zh-CN" altLang="zh-CN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CN" sz="24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zh-CN" altLang="zh-CN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3/2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zh-CN" sz="2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endParaRPr lang="zh-CN" altLang="zh-CN" sz="18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AFBAB41-887F-437A-91FB-5B0717F683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0086" y="5042803"/>
                <a:ext cx="10515600" cy="1815197"/>
              </a:xfrm>
              <a:blipFill>
                <a:blip r:embed="rId2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2629A0-EB2F-4EC6-AFDF-9BA58CF2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2310253-16DF-479F-9E54-5CAA39F5D3A1}"/>
                  </a:ext>
                </a:extLst>
              </p:cNvPr>
              <p:cNvSpPr txBox="1"/>
              <p:nvPr/>
            </p:nvSpPr>
            <p:spPr>
              <a:xfrm>
                <a:off x="620086" y="1452851"/>
                <a:ext cx="10733714" cy="887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Leading order </a:t>
                </a:r>
                <a:r>
                  <a:rPr lang="en-US" altLang="zh-CN" sz="240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lang="en-US" altLang="zh-CN" sz="24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sz="2400" i="1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400" i="1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altLang="zh-CN" sz="24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4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en-US" altLang="zh-CN" sz="24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𝐻</m:t>
                          </m:r>
                          <m:sSub>
                            <m:sSub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altLang="zh-CN" sz="2400" i="1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CN" sz="2400" i="1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2310253-16DF-479F-9E54-5CAA39F5D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86" y="1452851"/>
                <a:ext cx="10733714" cy="887166"/>
              </a:xfrm>
              <a:prstGeom prst="rect">
                <a:avLst/>
              </a:prstGeom>
              <a:blipFill>
                <a:blip r:embed="rId3"/>
                <a:stretch>
                  <a:fillRect l="-795" t="-54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F13046-3156-4294-8E5A-64880D6F01F6}"/>
                  </a:ext>
                </a:extLst>
              </p:cNvPr>
              <p:cNvSpPr txBox="1"/>
              <p:nvPr/>
            </p:nvSpPr>
            <p:spPr>
              <a:xfrm>
                <a:off x="620086" y="3801864"/>
                <a:ext cx="10045817" cy="1158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Momentum space potential </a:t>
                </a:r>
                <a:endParaRPr lang="en-US" altLang="zh-CN" sz="24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altLang="zh-CN" sz="24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zh-CN" altLang="zh-CN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sz="24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4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zh-CN" altLang="zh-CN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sz="24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zh-CN" sz="2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altLang="zh-CN" sz="24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sz="2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F13046-3156-4294-8E5A-64880D6F0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86" y="3801864"/>
                <a:ext cx="10045817" cy="1158779"/>
              </a:xfrm>
              <a:prstGeom prst="rect">
                <a:avLst/>
              </a:prstGeom>
              <a:blipFill>
                <a:blip r:embed="rId4"/>
                <a:stretch>
                  <a:fillRect l="-850" t="-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0BB5DAC-8C2A-42AE-A79D-74E24068E58B}"/>
                  </a:ext>
                </a:extLst>
              </p:cNvPr>
              <p:cNvSpPr txBox="1"/>
              <p:nvPr/>
            </p:nvSpPr>
            <p:spPr>
              <a:xfrm>
                <a:off x="5032695" y="2760998"/>
                <a:ext cx="3871520" cy="476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</m:acc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groupChr>
                            <m:groupChrPr>
                              <m:chr m:val="←"/>
                              <m:pos m:val="top"/>
                              <m:vertJc m:val="bot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</m:groupCh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0BB5DAC-8C2A-42AE-A79D-74E24068E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695" y="2760998"/>
                <a:ext cx="3871520" cy="476156"/>
              </a:xfrm>
              <a:prstGeom prst="rect">
                <a:avLst/>
              </a:prstGeom>
              <a:blipFill>
                <a:blip r:embed="rId5"/>
                <a:stretch>
                  <a:fillRect t="-73077" r="-11969" b="-1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D7FDC8-0B27-486E-B751-9DD042353E1E}"/>
                  </a:ext>
                </a:extLst>
              </p:cNvPr>
              <p:cNvSpPr txBox="1"/>
              <p:nvPr/>
            </p:nvSpPr>
            <p:spPr>
              <a:xfrm>
                <a:off x="8825219" y="2387587"/>
                <a:ext cx="3152862" cy="13370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zh-CN" altLang="en-US" sz="12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altLang="en-US" sz="12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zh-CN" altLang="en-US" sz="12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en-US" sz="12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zh-CN" altLang="en-US" sz="12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zh-CN" altLang="en-US" sz="1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en-US" sz="12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zh-CN" altLang="en-US" sz="1200" i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zh-CN" altLang="en-US" sz="120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zh-CN" altLang="en-US" sz="120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zh-CN" altLang="en-US" sz="1200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zh-CN" altLang="en-US" sz="12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altLang="en-US" sz="12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zh-CN" altLang="en-US" sz="12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en-US" sz="12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zh-CN" altLang="en-US" sz="12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zh-CN" altLang="en-US" sz="1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en-US" sz="12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zh-CN" altLang="en-US" sz="1200" i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zh-CN" altLang="en-US" sz="12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zh-CN" altLang="en-US" sz="1200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zh-CN" altLang="en-US" sz="12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zh-CN" altLang="en-US" sz="12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en-US" sz="12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2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zh-CN" altLang="en-US" sz="12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en-US" sz="12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zh-CN" altLang="en-US" sz="1200" i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D7FDC8-0B27-486E-B751-9DD042353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219" y="2387587"/>
                <a:ext cx="3152862" cy="13370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AAB12C1-4C12-4420-BD4F-6A35028B0535}"/>
                  </a:ext>
                </a:extLst>
              </p:cNvPr>
              <p:cNvSpPr txBox="1"/>
              <p:nvPr/>
            </p:nvSpPr>
            <p:spPr>
              <a:xfrm>
                <a:off x="317384" y="2982440"/>
                <a:ext cx="6098796" cy="320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2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18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18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18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altLang="zh-CN" sz="1800" b="1" i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𝝈</m:t>
                    </m:r>
                    <m:r>
                      <a:rPr lang="en-US" altLang="zh-CN" sz="18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altLang="zh-CN" sz="1800" dirty="0">
                    <a:effectLst/>
                    <a:latin typeface="Georgia" panose="02040502050405020303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18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zh-CN" altLang="zh-CN" sz="1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18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  <m:box>
                      <m:box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r>
                          <a:rPr lang="en-US" altLang="zh-CN" sz="18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box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18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zh-CN" altLang="zh-CN" sz="1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∗</m:t>
                                    </m:r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∗</m:t>
                                    </m:r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zh-CN" altLang="zh-CN" sz="18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AAB12C1-4C12-4420-BD4F-6A35028B0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84" y="2982440"/>
                <a:ext cx="6098796" cy="320729"/>
              </a:xfrm>
              <a:prstGeom prst="rect">
                <a:avLst/>
              </a:prstGeom>
              <a:blipFill>
                <a:blip r:embed="rId7"/>
                <a:stretch>
                  <a:fillRect t="-471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AE1AC70C-CED7-48A6-9B62-CDC282137BAA}"/>
              </a:ext>
            </a:extLst>
          </p:cNvPr>
          <p:cNvSpPr txBox="1"/>
          <p:nvPr/>
        </p:nvSpPr>
        <p:spPr>
          <a:xfrm>
            <a:off x="6904139" y="968142"/>
            <a:ext cx="460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Pan, Lu, Hiyama, Geng, </a:t>
            </a:r>
            <a:r>
              <a:rPr lang="en-US" altLang="zh-CN" dirty="0" err="1"/>
              <a:t>Hosaka</a:t>
            </a:r>
            <a:r>
              <a:rPr lang="en-US" altLang="zh-CN" dirty="0"/>
              <a:t>, 2502.00438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69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B7C5DE-7E00-44DD-B4E3-1EC4C769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7EE914-4DA2-4ACE-A7D9-8DCA1EFF4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334" y="1510323"/>
            <a:ext cx="7330668" cy="4530078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5A5E6C11-451B-40AB-A52E-7CF3525F0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03" y="315524"/>
            <a:ext cx="10515600" cy="535531"/>
          </a:xfr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Adding a three-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boby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force to the DDK system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9E22ED0-54D5-4A91-A13E-7D6DE7C7102A}"/>
              </a:ext>
            </a:extLst>
          </p:cNvPr>
          <p:cNvSpPr txBox="1"/>
          <p:nvPr/>
        </p:nvSpPr>
        <p:spPr>
          <a:xfrm>
            <a:off x="6904139" y="968142"/>
            <a:ext cx="460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Pan, Lu, Hiyama, Geng, </a:t>
            </a:r>
            <a:r>
              <a:rPr lang="en-US" altLang="zh-CN" dirty="0" err="1"/>
              <a:t>Hosaka</a:t>
            </a:r>
            <a:r>
              <a:rPr lang="en-US" altLang="zh-CN" dirty="0"/>
              <a:t>, 2502.00438 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0F04486-93F4-4D97-9E4B-802CDA2530E5}"/>
              </a:ext>
            </a:extLst>
          </p:cNvPr>
          <p:cNvSpPr txBox="1"/>
          <p:nvPr/>
        </p:nvSpPr>
        <p:spPr>
          <a:xfrm>
            <a:off x="1503795" y="605106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Motivated by Qian Wang and others and in agreement with their results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508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B7C5DE-7E00-44DD-B4E3-1EC4C769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B30C80-C819-4CE6-93B0-8DB00CB5F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32" y="1497922"/>
            <a:ext cx="10879068" cy="4858428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86D8C844-FA23-4A39-9DF0-1460188C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03" y="315524"/>
            <a:ext cx="10515600" cy="535531"/>
          </a:xfr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Distance between the particle pairs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3407F7-0AF4-45BA-BBC0-BD00D28695BD}"/>
              </a:ext>
            </a:extLst>
          </p:cNvPr>
          <p:cNvSpPr txBox="1"/>
          <p:nvPr/>
        </p:nvSpPr>
        <p:spPr>
          <a:xfrm>
            <a:off x="6904139" y="968142"/>
            <a:ext cx="460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Pan, Lu, Hiyama, Geng, </a:t>
            </a:r>
            <a:r>
              <a:rPr lang="en-US" altLang="zh-CN" dirty="0" err="1"/>
              <a:t>Hosaka</a:t>
            </a:r>
            <a:r>
              <a:rPr lang="en-US" altLang="zh-CN" dirty="0"/>
              <a:t>, 2502.00438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800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2A3363-167C-47AD-8356-C8D234C4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A9BC2B-73BE-49D5-AC98-88C58504F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86" y="1248867"/>
            <a:ext cx="10388987" cy="5290045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74613F98-6AA4-44B6-95D8-F33ACB20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319088"/>
            <a:ext cx="10515600" cy="535531"/>
          </a:xfr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Effective potential between K and the DD* pair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630B3A3-0550-4ED1-9EFE-323CE511CC66}"/>
              </a:ext>
            </a:extLst>
          </p:cNvPr>
          <p:cNvSpPr txBox="1"/>
          <p:nvPr/>
        </p:nvSpPr>
        <p:spPr>
          <a:xfrm>
            <a:off x="6904139" y="968142"/>
            <a:ext cx="460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Pan, Lu, Hiyama, Geng, </a:t>
            </a:r>
            <a:r>
              <a:rPr lang="en-US" altLang="zh-CN" dirty="0" err="1"/>
              <a:t>Hosaka</a:t>
            </a:r>
            <a:r>
              <a:rPr lang="en-US" altLang="zh-CN" dirty="0"/>
              <a:t>, 2502.00438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70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171" y="245020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756440" y="1177401"/>
                <a:ext cx="11202478" cy="492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 new types of clusters of color singlets in addition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atomic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nuclei—as a nontrivial test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picture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Ds0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(2317)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Ds1(2460)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DK/D*K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molecules: theory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lattice 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𝑫𝑫𝑲</m:t>
                    </m:r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molecule: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R++(4140)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molecules: K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(4307) and Kc(4180)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unique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(Future) experimental searches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40" y="1177401"/>
                <a:ext cx="11202478" cy="4923912"/>
              </a:xfrm>
              <a:prstGeom prst="rect">
                <a:avLst/>
              </a:prstGeom>
              <a:blipFill>
                <a:blip r:embed="rId3"/>
                <a:stretch>
                  <a:fillRect l="-490" b="-12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4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341058" y="194686"/>
                <a:ext cx="9160871" cy="497086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Instead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i="1">
                        <a:latin typeface="Cambria Math" charset="0"/>
                      </a:rPr>
                      <m:t>𝑫</m:t>
                    </m:r>
                    <m:r>
                      <a:rPr kumimoji="1" lang="en-US" altLang="zh-CN" sz="2800" b="1" i="1">
                        <a:latin typeface="Cambria Math" charset="0"/>
                      </a:rPr>
                      <m:t>,</m:t>
                    </m:r>
                  </m:oMath>
                </a14:m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adding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mr-IN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1" lang="mr-IN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sz="2800" b="1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pair</a:t>
                </a:r>
                <a:endParaRPr kumimoji="1"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1058" y="194686"/>
                <a:ext cx="9160871" cy="497086"/>
              </a:xfrm>
              <a:blipFill>
                <a:blip r:embed="rId3"/>
                <a:stretch>
                  <a:fillRect l="-1397" t="-1975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494951" y="1245738"/>
            <a:ext cx="770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Fixed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center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approximation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(FCA):</a:t>
            </a:r>
            <a:endParaRPr kumimoji="1"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906570" y="2210535"/>
                <a:ext cx="37946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>
                          <a:latin typeface="Cambria Math" charset="0"/>
                        </a:rPr>
                        <m:t>𝐾</m:t>
                      </m:r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latin typeface="Cambria Math" charset="0"/>
                            </a:rPr>
                            <m:t>𝐷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i="1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kumimoji="1" lang="zh-CN" altLang="en-US" i="1"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acc>
                          <m:r>
                            <a:rPr kumimoji="1" lang="en-US" altLang="zh-CN" i="1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i="1">
                                  <a:latin typeface="Cambria Math" charset="0"/>
                                </a:rPr>
                                <m:t>𝐷</m:t>
                              </m:r>
                            </m:e>
                          </m:acc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1" lang="zh-CN" alt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𝐾𝑋</m:t>
                      </m:r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3872</m:t>
                          </m:r>
                        </m:e>
                      </m:d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𝑍𝑐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(3900)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570" y="2210535"/>
                <a:ext cx="3794629" cy="276999"/>
              </a:xfrm>
              <a:prstGeom prst="rect">
                <a:avLst/>
              </a:prstGeom>
              <a:blipFill>
                <a:blip r:embed="rId4"/>
                <a:stretch>
                  <a:fillRect l="-1125" t="-6667" r="-1929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6" y="2727048"/>
            <a:ext cx="6644194" cy="3027011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1B3FEA-D03E-4501-924D-666BCE749EF7}"/>
              </a:ext>
            </a:extLst>
          </p:cNvPr>
          <p:cNvSpPr/>
          <p:nvPr/>
        </p:nvSpPr>
        <p:spPr>
          <a:xfrm>
            <a:off x="5528344" y="626863"/>
            <a:ext cx="6442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altLang="zh-CN" dirty="0"/>
              <a:t>Ren, </a:t>
            </a:r>
            <a:r>
              <a:rPr lang="en-US" altLang="zh-CN" dirty="0" err="1"/>
              <a:t>Malabarba</a:t>
            </a:r>
            <a:r>
              <a:rPr lang="en-US" altLang="zh-CN" dirty="0"/>
              <a:t>, </a:t>
            </a:r>
            <a:r>
              <a:rPr lang="en-US" altLang="zh-CN" dirty="0" err="1"/>
              <a:t>Geng,Khemchandanie</a:t>
            </a:r>
            <a:r>
              <a:rPr lang="en-US" altLang="zh-CN" dirty="0"/>
              <a:t>, Torres, PLB 785(2018)112</a:t>
            </a:r>
            <a:endParaRPr lang="zh-CN" alt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2252" y="301194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K</a:t>
            </a:r>
            <a:r>
              <a:rPr lang="zh-CN" altLang="en-US" sz="3600" b="1" dirty="0">
                <a:latin typeface="Microsoft YaHei" charset="-122"/>
                <a:ea typeface="Microsoft YaHei" charset="-122"/>
                <a:cs typeface="Microsoft YaHei" charset="-122"/>
              </a:rPr>
              <a:t>*</a:t>
            </a:r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(4307)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48882" y="3117777"/>
            <a:ext cx="39014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zh-CN" sz="2400" b="1" dirty="0"/>
              <a:t>Treating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KX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/>
              <a:t>and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KZ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as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coupled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channel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systems</a:t>
            </a:r>
          </a:p>
          <a:p>
            <a:pPr marL="285750" indent="-285750">
              <a:buFont typeface="Arial" charset="0"/>
              <a:buChar char="•"/>
            </a:pPr>
            <a:endParaRPr kumimoji="1" lang="en-US" altLang="zh-CN" dirty="0"/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sz="2400" b="1" dirty="0"/>
              <a:t>A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resonance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with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M=(</a:t>
            </a:r>
            <a:r>
              <a:rPr lang="en-US" altLang="zh-CN" sz="2400" b="1" dirty="0"/>
              <a:t>4307 ± 2) − </a:t>
            </a:r>
            <a:r>
              <a:rPr lang="en-US" altLang="zh-CN" sz="2400" b="1" dirty="0" err="1"/>
              <a:t>i</a:t>
            </a:r>
            <a:r>
              <a:rPr lang="en-US" altLang="zh-CN" sz="2400" b="1" dirty="0"/>
              <a:t>(9 ± 2) MeV with I(J</a:t>
            </a:r>
            <a:r>
              <a:rPr lang="en-US" altLang="zh-CN" sz="2400" b="1" baseline="30000" dirty="0"/>
              <a:t>P</a:t>
            </a:r>
            <a:r>
              <a:rPr lang="en-US" altLang="zh-CN" sz="2400" b="1" dirty="0"/>
              <a:t> ) = 1/2(1</a:t>
            </a:r>
            <a:r>
              <a:rPr lang="en-US" altLang="zh-CN" sz="2400" b="1" baseline="30000" dirty="0"/>
              <a:t>−</a:t>
            </a:r>
            <a:r>
              <a:rPr lang="en-US" altLang="zh-CN" sz="2400" b="1" dirty="0"/>
              <a:t>)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85" y="1458686"/>
            <a:ext cx="3991429" cy="5043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33" y="1100804"/>
            <a:ext cx="1797313" cy="1909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389914" y="5934670"/>
            <a:ext cx="4454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Calibri" charset="0"/>
              </a:rPr>
              <a:t>In agreement with Li Ma, Qian Wang, </a:t>
            </a:r>
            <a:r>
              <a:rPr lang="en-US" altLang="zh-CN" i="1" dirty="0">
                <a:solidFill>
                  <a:srgbClr val="0432FF"/>
                </a:solidFill>
                <a:latin typeface="Calibri" charset="0"/>
              </a:rPr>
              <a:t>Ulf-G. </a:t>
            </a:r>
            <a:r>
              <a:rPr lang="en-US" altLang="zh-CN" i="1" dirty="0" err="1">
                <a:solidFill>
                  <a:srgbClr val="0432FF"/>
                </a:solidFill>
                <a:latin typeface="Calibri" charset="0"/>
              </a:rPr>
              <a:t>Meißner</a:t>
            </a:r>
            <a:r>
              <a:rPr lang="en-US" altLang="zh-CN" i="1" dirty="0">
                <a:latin typeface="Calibri" charset="0"/>
              </a:rPr>
              <a:t>, 1711.06143, but with completely different dynamics </a:t>
            </a:r>
            <a:endParaRPr lang="en-US" altLang="zh-CN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3C956B-D5F6-445A-B12F-8722B656322A}"/>
              </a:ext>
            </a:extLst>
          </p:cNvPr>
          <p:cNvSpPr/>
          <p:nvPr/>
        </p:nvSpPr>
        <p:spPr>
          <a:xfrm>
            <a:off x="5519955" y="490766"/>
            <a:ext cx="6442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altLang="zh-CN" dirty="0"/>
              <a:t>Ren, </a:t>
            </a:r>
            <a:r>
              <a:rPr lang="en-US" altLang="zh-CN" dirty="0" err="1"/>
              <a:t>Malabarba</a:t>
            </a:r>
            <a:r>
              <a:rPr lang="en-US" altLang="zh-CN" dirty="0"/>
              <a:t>, </a:t>
            </a:r>
            <a:r>
              <a:rPr lang="en-US" altLang="zh-CN" dirty="0" err="1"/>
              <a:t>Geng,Khemchandanie</a:t>
            </a:r>
            <a:r>
              <a:rPr lang="en-US" altLang="zh-CN" dirty="0"/>
              <a:t>, Torres, PLB 785(2018)112</a:t>
            </a:r>
            <a:endParaRPr lang="zh-CN" alt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E4EABC-7D93-438D-AC87-1FC87B46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7F6476-1E9C-48D5-BF85-5FDE0C15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355" y="1916551"/>
            <a:ext cx="7374659" cy="18736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C2844E2-56CF-40A4-8B04-99D244292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780" y="4704718"/>
            <a:ext cx="8944440" cy="136892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6CAA836-8059-4832-B931-75F65DF0C6E0}"/>
              </a:ext>
            </a:extLst>
          </p:cNvPr>
          <p:cNvSpPr txBox="1"/>
          <p:nvPr/>
        </p:nvSpPr>
        <p:spPr>
          <a:xfrm>
            <a:off x="8190931" y="395052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R(4140)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26AF4E6-6C25-46AB-8475-DA8BC2A6B58A}"/>
              </a:ext>
            </a:extLst>
          </p:cNvPr>
          <p:cNvSpPr txBox="1"/>
          <p:nvPr/>
        </p:nvSpPr>
        <p:spPr>
          <a:xfrm>
            <a:off x="3013883" y="395052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Kc(4180)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265013-6ECF-44CA-9AA6-1C047B2BB504}"/>
              </a:ext>
            </a:extLst>
          </p:cNvPr>
          <p:cNvSpPr txBox="1"/>
          <p:nvPr/>
        </p:nvSpPr>
        <p:spPr>
          <a:xfrm>
            <a:off x="5593590" y="390228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K*(4307)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33162F-ED13-4A7F-BA6E-9042F31AA3E6}"/>
              </a:ext>
            </a:extLst>
          </p:cNvPr>
          <p:cNvSpPr/>
          <p:nvPr/>
        </p:nvSpPr>
        <p:spPr>
          <a:xfrm>
            <a:off x="640594" y="1375778"/>
            <a:ext cx="2703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latin typeface="Arial" panose="020B0604020202020204" pitchFamily="34" charset="0"/>
              </a:rPr>
              <a:t>The Three Musketeers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标题 1">
                <a:extLst>
                  <a:ext uri="{FF2B5EF4-FFF2-40B4-BE49-F238E27FC236}">
                    <a16:creationId xmlns:a16="http://schemas.microsoft.com/office/drawing/2014/main" id="{C6B63039-88EB-4566-858C-0EAF42D8D0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0913" y="247472"/>
                <a:ext cx="9160871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Instead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i="1">
                        <a:latin typeface="Cambria Math" charset="0"/>
                      </a:rPr>
                      <m:t>𝑫</m:t>
                    </m:r>
                    <m:r>
                      <a:rPr kumimoji="1" lang="en-US" altLang="zh-CN" sz="2800" b="1" i="1">
                        <a:latin typeface="Cambria Math" charset="0"/>
                      </a:rPr>
                      <m:t>,</m:t>
                    </m:r>
                  </m:oMath>
                </a14:m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adding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mr-IN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kumimoji="1" lang="zh-CN" altLang="en-US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</a:t>
                </a:r>
                <a:r>
                  <a:rPr kumimoji="1"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pair</a:t>
                </a:r>
                <a:endParaRPr kumimoji="1"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标题 1">
                <a:extLst>
                  <a:ext uri="{FF2B5EF4-FFF2-40B4-BE49-F238E27FC236}">
                    <a16:creationId xmlns:a16="http://schemas.microsoft.com/office/drawing/2014/main" id="{C6B63039-88EB-4566-858C-0EAF42D8D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13" y="247472"/>
                <a:ext cx="9160871" cy="497086"/>
              </a:xfrm>
              <a:prstGeom prst="rect">
                <a:avLst/>
              </a:prstGeom>
              <a:blipFill>
                <a:blip r:embed="rId4"/>
                <a:stretch>
                  <a:fillRect l="-1331" t="-19753" b="-320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449DB562-BD35-43D9-89DE-159DBF2AC918}"/>
              </a:ext>
            </a:extLst>
          </p:cNvPr>
          <p:cNvSpPr/>
          <p:nvPr/>
        </p:nvSpPr>
        <p:spPr>
          <a:xfrm>
            <a:off x="2260118" y="1916551"/>
            <a:ext cx="2621231" cy="25054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70B2B07-A70E-4628-9951-F4B42D5B736A}"/>
              </a:ext>
            </a:extLst>
          </p:cNvPr>
          <p:cNvSpPr/>
          <p:nvPr/>
        </p:nvSpPr>
        <p:spPr>
          <a:xfrm>
            <a:off x="7559356" y="904843"/>
            <a:ext cx="425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i="1" dirty="0">
                <a:effectLst/>
                <a:latin typeface="-apple-system"/>
              </a:rPr>
              <a:t>Wu, Liu, and Geng, PRD</a:t>
            </a:r>
            <a:r>
              <a:rPr lang="en-US" altLang="zh-CN" b="0" i="0" dirty="0">
                <a:effectLst/>
                <a:latin typeface="-apple-system"/>
              </a:rPr>
              <a:t>103 (2021) L031501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81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170" y="273255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>
                <a:latin typeface="Microsoft YaHei" charset="-122"/>
                <a:ea typeface="Microsoft YaHei" charset="-122"/>
                <a:cs typeface="Microsoft YaHei" charset="-122"/>
              </a:rPr>
              <a:t>Lecture II 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95714" y="1160623"/>
                <a:ext cx="10958085" cy="5003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 new types of clusters of color singlets in addition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atomic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nuclei—as a nontrivial test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picture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Ds0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(2317)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Ds1(2460)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DK/D*K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molecules: theory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lattice 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𝑫𝑫𝑲</m:t>
                    </m:r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molecule: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R++(4140)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molecules: 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(4307) and Kc(4180)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unique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Where to search for these 3-body molecules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14" y="1160623"/>
                <a:ext cx="10958085" cy="5003293"/>
              </a:xfrm>
              <a:prstGeom prst="rect">
                <a:avLst/>
              </a:prstGeom>
              <a:blipFill>
                <a:blip r:embed="rId3"/>
                <a:stretch>
                  <a:fillRect l="-5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1371162-CE3A-4C59-A8CE-BB7872E235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28130" y="240036"/>
                <a:ext cx="7270359" cy="612579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𝟒𝟏𝟖𝟎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decay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1371162-CE3A-4C59-A8CE-BB7872E235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28130" y="240036"/>
                <a:ext cx="7270359" cy="612579"/>
              </a:xfrm>
              <a:blipFill>
                <a:blip r:embed="rId2"/>
                <a:stretch>
                  <a:fillRect t="-29703" b="-445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E4EABC-7D93-438D-AC87-1FC87B46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93683C-BBDC-4F0A-BFF7-DE3DDF6B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77" y="2470230"/>
            <a:ext cx="8307114" cy="165592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54F3560-8AC1-4B00-839B-D5019F7F60CA}"/>
              </a:ext>
            </a:extLst>
          </p:cNvPr>
          <p:cNvSpPr txBox="1"/>
          <p:nvPr/>
        </p:nvSpPr>
        <p:spPr>
          <a:xfrm>
            <a:off x="8034985" y="4976546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~1 MeV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3E8309-C825-41A8-9D17-1B88D23D0F11}"/>
              </a:ext>
            </a:extLst>
          </p:cNvPr>
          <p:cNvSpPr txBox="1"/>
          <p:nvPr/>
        </p:nvSpPr>
        <p:spPr>
          <a:xfrm>
            <a:off x="3694576" y="5128946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~1 MeV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9E23E4-FA0B-4635-A999-B576C9D72CB2}"/>
              </a:ext>
            </a:extLst>
          </p:cNvPr>
          <p:cNvSpPr/>
          <p:nvPr/>
        </p:nvSpPr>
        <p:spPr>
          <a:xfrm>
            <a:off x="7559356" y="667949"/>
            <a:ext cx="425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i="1" dirty="0">
                <a:effectLst/>
                <a:latin typeface="-apple-system"/>
              </a:rPr>
              <a:t>Wu, Liu, and Geng, PRD</a:t>
            </a:r>
            <a:r>
              <a:rPr lang="en-US" altLang="zh-CN" b="0" i="0" dirty="0">
                <a:effectLst/>
                <a:latin typeface="-apple-system"/>
              </a:rPr>
              <a:t>103 (2021) L031501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20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265" y="-222998"/>
            <a:ext cx="9007522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K*(4307)/Kc(4180)—</a:t>
            </a:r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bosonic counterpart 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Pc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78" y="1463054"/>
            <a:ext cx="3763732" cy="39976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8F9D97-0975-E148-B0EF-5FF9AB535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284" y="2090410"/>
            <a:ext cx="4091938" cy="2301715"/>
          </a:xfrm>
          <a:prstGeom prst="rect">
            <a:avLst/>
          </a:prstGeom>
        </p:spPr>
      </p:pic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976507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E53C34-1AA1-4AB3-A96F-01890984CFFF}" type="slidenum">
              <a:rPr lang="en-US" altLang="zh-CN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 altLang="zh-CN">
              <a:solidFill>
                <a:srgbClr val="898989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E198C2-8CE4-E344-AB8B-6E6B6B2176F5}"/>
              </a:ext>
            </a:extLst>
          </p:cNvPr>
          <p:cNvSpPr txBox="1"/>
          <p:nvPr/>
        </p:nvSpPr>
        <p:spPr>
          <a:xfrm>
            <a:off x="6723941" y="4767591"/>
            <a:ext cx="257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Pentaquark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(N</a:t>
            </a:r>
            <a:r>
              <a:rPr kumimoji="1" lang="zh-CN" altLang="en-US" b="1" dirty="0"/>
              <a:t>*</a:t>
            </a:r>
            <a:r>
              <a:rPr kumimoji="1" lang="en-US" altLang="zh-CN" b="1" dirty="0"/>
              <a:t>)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by</a:t>
            </a:r>
            <a:r>
              <a:rPr kumimoji="1" lang="zh-CN" altLang="en-US" b="1" dirty="0"/>
              <a:t> </a:t>
            </a:r>
            <a:r>
              <a:rPr kumimoji="1" lang="en-US" altLang="zh-CN" b="1" dirty="0" err="1"/>
              <a:t>LHCb</a:t>
            </a:r>
            <a:endParaRPr kumimoji="1" lang="zh-CN" altLang="en-US" b="1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2F7E14A-CBF5-A845-B0E7-BCC6CD49E1B2}"/>
              </a:ext>
            </a:extLst>
          </p:cNvPr>
          <p:cNvSpPr/>
          <p:nvPr/>
        </p:nvSpPr>
        <p:spPr>
          <a:xfrm>
            <a:off x="7724568" y="5259130"/>
            <a:ext cx="2561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1200" i="1" dirty="0">
                <a:solidFill>
                  <a:srgbClr val="000000"/>
                </a:solidFill>
                <a:latin typeface="arial" charset="0"/>
              </a:rPr>
              <a:t>Phys.Rev.Lett. 115 (2015) 072001</a:t>
            </a:r>
            <a:endParaRPr lang="zh-CN" altLang="en-US" sz="1200" i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AD6E10E-BDC5-7549-B696-783EBA8CFBBF}"/>
              </a:ext>
            </a:extLst>
          </p:cNvPr>
          <p:cNvSpPr/>
          <p:nvPr/>
        </p:nvSpPr>
        <p:spPr>
          <a:xfrm>
            <a:off x="1859666" y="6003929"/>
            <a:ext cx="8472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000000"/>
                </a:solidFill>
                <a:latin typeface="arial" panose="020B0604020202020204" pitchFamily="34" charset="0"/>
              </a:rPr>
              <a:t>Prediction of narrow N* and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" altLang="zh-CN" dirty="0">
                <a:solidFill>
                  <a:srgbClr val="000000"/>
                </a:solidFill>
                <a:latin typeface="arial" panose="020B0604020202020204" pitchFamily="34" charset="0"/>
              </a:rPr>
              <a:t>* resonances with hidden charm above 4 GeV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" altLang="zh-CN" dirty="0">
                <a:solidFill>
                  <a:srgbClr val="000000"/>
                </a:solidFill>
                <a:latin typeface="arial" panose="020B0604020202020204" pitchFamily="34" charset="0"/>
              </a:rPr>
              <a:t>Jia-Jun Wu, R. Molina, E. </a:t>
            </a:r>
            <a:r>
              <a:rPr lang="en" altLang="zh-CN" dirty="0" err="1">
                <a:solidFill>
                  <a:srgbClr val="000000"/>
                </a:solidFill>
                <a:latin typeface="arial" panose="020B0604020202020204" pitchFamily="34" charset="0"/>
              </a:rPr>
              <a:t>Oset</a:t>
            </a:r>
            <a:r>
              <a:rPr lang="en" altLang="zh-CN" dirty="0">
                <a:solidFill>
                  <a:srgbClr val="000000"/>
                </a:solidFill>
                <a:latin typeface="arial" panose="020B0604020202020204" pitchFamily="34" charset="0"/>
              </a:rPr>
              <a:t>, B.S. Zou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" altLang="zh-CN" dirty="0">
                <a:solidFill>
                  <a:srgbClr val="000000"/>
                </a:solidFill>
                <a:latin typeface="arial" panose="020B0604020202020204" pitchFamily="34" charset="0"/>
              </a:rPr>
              <a:t>1007.0573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CCB799-412C-4EEB-823D-02C9E2825C7E}"/>
              </a:ext>
            </a:extLst>
          </p:cNvPr>
          <p:cNvSpPr txBox="1"/>
          <p:nvPr/>
        </p:nvSpPr>
        <p:spPr>
          <a:xfrm>
            <a:off x="7515367" y="1323833"/>
            <a:ext cx="239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but with 3 constituents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19746" y="260592"/>
                <a:ext cx="9144000" cy="548877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Analogy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between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𝑲𝑫</m:t>
                    </m:r>
                  </m:oMath>
                </a14:m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and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zh-CN" altLang="en-US" sz="3200" b="1" i="1"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acc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  <a:ea typeface="Microsoft YaHei" charset="-122"/>
                          </a:rPr>
                          <m:t>𝑲</m:t>
                        </m:r>
                      </m:e>
                    </m:acc>
                    <m:r>
                      <a:rPr lang="en-US" altLang="zh-CN" sz="3200" b="1" i="1">
                        <a:latin typeface="Cambria Math" panose="02040503050406030204" pitchFamily="18" charset="0"/>
                        <a:ea typeface="Microsoft YaHei" charset="-122"/>
                      </a:rPr>
                      <m:t>𝑵</m:t>
                    </m:r>
                  </m:oMath>
                </a14:m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4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9746" y="260592"/>
                <a:ext cx="9144000" cy="548877"/>
              </a:xfrm>
              <a:blipFill>
                <a:blip r:embed="rId3"/>
                <a:stretch>
                  <a:fillRect l="-1733" t="-18889" b="-3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031" y="1743771"/>
            <a:ext cx="2273300" cy="50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90864" y="2864335"/>
            <a:ext cx="2911325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dirty="0"/>
              <a:t>DK bound state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b="1" dirty="0"/>
              <a:t>Dynamically generated</a:t>
            </a:r>
            <a:r>
              <a:rPr lang="en-US" altLang="zh-CN" dirty="0"/>
              <a:t>--</a:t>
            </a:r>
            <a:r>
              <a:rPr lang="zh-CN" altLang="en-US" dirty="0"/>
              <a:t>Unitary heavy hadron  chiral perturbation theory </a:t>
            </a:r>
            <a:endParaRPr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6503262" y="2864335"/>
            <a:ext cx="320644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dirty="0"/>
              <a:t>N-Kbar bound state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zh-CN" altLang="en-US" b="1" dirty="0"/>
              <a:t>Dynamically generated</a:t>
            </a:r>
            <a:r>
              <a:rPr lang="en-US" altLang="zh-CN" dirty="0"/>
              <a:t>--</a:t>
            </a:r>
            <a:r>
              <a:rPr lang="zh-CN" altLang="en-US" dirty="0"/>
              <a:t>Unitary baryon chiral perturbation theory</a:t>
            </a:r>
            <a:endParaRPr lang="en-US" altLang="zh-CN" dirty="0"/>
          </a:p>
        </p:txBody>
      </p:sp>
      <p:sp>
        <p:nvSpPr>
          <p:cNvPr id="9" name="矩形 8"/>
          <p:cNvSpPr/>
          <p:nvPr/>
        </p:nvSpPr>
        <p:spPr>
          <a:xfrm>
            <a:off x="1140903" y="5644704"/>
            <a:ext cx="973961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The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interaction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between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b="1" dirty="0">
                <a:latin typeface="Microsoft YaHei" charset="-122"/>
                <a:ea typeface="Microsoft YaHei" charset="-122"/>
                <a:cs typeface="Microsoft YaHei" charset="-122"/>
              </a:rPr>
              <a:t>a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b="1" dirty="0">
                <a:latin typeface="Microsoft YaHei" charset="-122"/>
                <a:ea typeface="Microsoft YaHei" charset="-122"/>
                <a:cs typeface="Microsoft YaHei" charset="-122"/>
              </a:rPr>
              <a:t>kaon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b="1" dirty="0">
                <a:latin typeface="Microsoft YaHei" charset="-122"/>
                <a:ea typeface="Microsoft YaHei" charset="-122"/>
                <a:cs typeface="Microsoft YaHei" charset="-122"/>
              </a:rPr>
              <a:t>and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b="1" dirty="0">
                <a:latin typeface="Microsoft YaHei" charset="-122"/>
                <a:ea typeface="Microsoft YaHei" charset="-122"/>
                <a:cs typeface="Microsoft YaHei" charset="-122"/>
              </a:rPr>
              <a:t>a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b="1" dirty="0">
                <a:latin typeface="Microsoft YaHei" charset="-122"/>
                <a:ea typeface="Microsoft YaHei" charset="-122"/>
                <a:cs typeface="Microsoft YaHei" charset="-122"/>
              </a:rPr>
              <a:t>heavy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b="1" dirty="0">
                <a:latin typeface="Microsoft YaHei" charset="-122"/>
                <a:ea typeface="Microsoft YaHei" charset="-122"/>
                <a:cs typeface="Microsoft YaHei" charset="-122"/>
              </a:rPr>
              <a:t>particle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seems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to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play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an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important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role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212812" y="1699794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zh-CN" sz="3600" b="1" i="1">
                          <a:solidFill>
                            <a:srgbClr val="0432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𝜦</m:t>
                      </m:r>
                      <m:r>
                        <a:rPr kumimoji="1" lang="en-US" altLang="zh-CN" sz="3600" b="1" i="1">
                          <a:solidFill>
                            <a:srgbClr val="0432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kumimoji="1" lang="en-US" altLang="zh-CN" sz="3600" b="1" i="1">
                          <a:solidFill>
                            <a:srgbClr val="0432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𝟏𝟒𝟎𝟓</m:t>
                      </m:r>
                      <m:r>
                        <a:rPr kumimoji="1" lang="en-US" altLang="zh-CN" sz="3600" b="1" i="1">
                          <a:solidFill>
                            <a:srgbClr val="0432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36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812" y="1699794"/>
                <a:ext cx="18915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53490" y="230796"/>
                <a:ext cx="9160871" cy="497086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“Current”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status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on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pPr>
                      <m:e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𝑲</m:t>
                        </m:r>
                      </m:e>
                      <m:sup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−</m:t>
                        </m:r>
                      </m:sup>
                    </m:sSup>
                    <m:r>
                      <a:rPr lang="en-US" altLang="zh-CN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charset="-122"/>
                      </a:rPr>
                      <m:t>𝒑𝒑</m:t>
                    </m:r>
                  </m:oMath>
                </a14:m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”</a:t>
                </a:r>
                <a:endParaRPr lang="zh-CN" altLang="en-US" sz="3200" b="1" baseline="30000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3490" y="230796"/>
                <a:ext cx="9160871" cy="497086"/>
              </a:xfrm>
              <a:blipFill>
                <a:blip r:embed="rId3"/>
                <a:stretch>
                  <a:fillRect l="-1663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43</a:t>
            </a:fld>
            <a:endParaRPr lang="zh-CN" altLang="en-US"/>
          </a:p>
        </p:txBody>
      </p:sp>
      <p:grpSp>
        <p:nvGrpSpPr>
          <p:cNvPr id="18" name="グループ化 10">
            <a:extLst>
              <a:ext uri="{FF2B5EF4-FFF2-40B4-BE49-F238E27FC236}">
                <a16:creationId xmlns:a16="http://schemas.microsoft.com/office/drawing/2014/main" id="{AAEB169C-30DD-9A4B-BF43-078E03D964FF}"/>
              </a:ext>
            </a:extLst>
          </p:cNvPr>
          <p:cNvGrpSpPr/>
          <p:nvPr/>
        </p:nvGrpSpPr>
        <p:grpSpPr>
          <a:xfrm>
            <a:off x="1686193" y="988833"/>
            <a:ext cx="8802743" cy="5973290"/>
            <a:chOff x="141735" y="796429"/>
            <a:chExt cx="8802743" cy="5973290"/>
          </a:xfrm>
        </p:grpSpPr>
        <p:pic>
          <p:nvPicPr>
            <p:cNvPr id="19" name="図 3">
              <a:extLst>
                <a:ext uri="{FF2B5EF4-FFF2-40B4-BE49-F238E27FC236}">
                  <a16:creationId xmlns:a16="http://schemas.microsoft.com/office/drawing/2014/main" id="{25594BBE-1E06-C946-BD20-60BA093EF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35" y="796429"/>
              <a:ext cx="8802743" cy="5973290"/>
            </a:xfrm>
            <a:prstGeom prst="rect">
              <a:avLst/>
            </a:prstGeom>
            <a:effectLst>
              <a:outerShdw blurRad="50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テキスト ボックス 7">
              <a:extLst>
                <a:ext uri="{FF2B5EF4-FFF2-40B4-BE49-F238E27FC236}">
                  <a16:creationId xmlns:a16="http://schemas.microsoft.com/office/drawing/2014/main" id="{0361F60B-A306-F648-93FA-9F464B387758}"/>
                </a:ext>
              </a:extLst>
            </p:cNvPr>
            <p:cNvSpPr txBox="1"/>
            <p:nvPr/>
          </p:nvSpPr>
          <p:spPr>
            <a:xfrm>
              <a:off x="2426208" y="2523744"/>
              <a:ext cx="10816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J-PARC E15</a:t>
              </a:r>
              <a:endParaRPr lang="ja-JP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テキスト ボックス 11">
              <a:extLst>
                <a:ext uri="{FF2B5EF4-FFF2-40B4-BE49-F238E27FC236}">
                  <a16:creationId xmlns:a16="http://schemas.microsoft.com/office/drawing/2014/main" id="{92F83DD0-6AC1-304B-AF6E-A7A10A310B43}"/>
                </a:ext>
              </a:extLst>
            </p:cNvPr>
            <p:cNvSpPr txBox="1"/>
            <p:nvPr/>
          </p:nvSpPr>
          <p:spPr>
            <a:xfrm>
              <a:off x="7138416" y="1164336"/>
              <a:ext cx="10816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J-PARC E27</a:t>
              </a:r>
              <a:endParaRPr lang="ja-JP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テキスト ボックス 12">
              <a:extLst>
                <a:ext uri="{FF2B5EF4-FFF2-40B4-BE49-F238E27FC236}">
                  <a16:creationId xmlns:a16="http://schemas.microsoft.com/office/drawing/2014/main" id="{55284403-754F-E049-8BE3-EBDD1A790BA4}"/>
                </a:ext>
              </a:extLst>
            </p:cNvPr>
            <p:cNvSpPr txBox="1"/>
            <p:nvPr/>
          </p:nvSpPr>
          <p:spPr>
            <a:xfrm>
              <a:off x="7601712" y="2310384"/>
              <a:ext cx="689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DISTO</a:t>
              </a:r>
              <a:endParaRPr lang="ja-JP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13">
              <a:extLst>
                <a:ext uri="{FF2B5EF4-FFF2-40B4-BE49-F238E27FC236}">
                  <a16:creationId xmlns:a16="http://schemas.microsoft.com/office/drawing/2014/main" id="{49CE837D-FE15-0344-9FC8-04A3F16804B7}"/>
                </a:ext>
              </a:extLst>
            </p:cNvPr>
            <p:cNvSpPr txBox="1"/>
            <p:nvPr/>
          </p:nvSpPr>
          <p:spPr>
            <a:xfrm>
              <a:off x="7424928" y="3596640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FINUDA</a:t>
              </a:r>
              <a:endParaRPr lang="ja-JP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9">
              <a:extLst>
                <a:ext uri="{FF2B5EF4-FFF2-40B4-BE49-F238E27FC236}">
                  <a16:creationId xmlns:a16="http://schemas.microsoft.com/office/drawing/2014/main" id="{E7C2A2E8-1754-8A4C-8BED-96B00673BC62}"/>
                </a:ext>
              </a:extLst>
            </p:cNvPr>
            <p:cNvSpPr txBox="1"/>
            <p:nvPr/>
          </p:nvSpPr>
          <p:spPr>
            <a:xfrm>
              <a:off x="5010912" y="2519136"/>
              <a:ext cx="18004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err="1">
                  <a:solidFill>
                    <a:srgbClr val="000000"/>
                  </a:solidFill>
                </a:rPr>
                <a:t>Faddeev</a:t>
              </a:r>
              <a:r>
                <a:rPr lang="en-US" altLang="ja-JP" sz="1400" dirty="0">
                  <a:solidFill>
                    <a:srgbClr val="000000"/>
                  </a:solidFill>
                </a:rPr>
                <a:t>-AGS</a:t>
              </a:r>
            </a:p>
            <a:p>
              <a:r>
                <a:rPr lang="en-US" altLang="ja-JP" sz="1400" b="1" i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Pheno</a:t>
              </a:r>
              <a:r>
                <a:rPr lang="en-US" altLang="ja-JP" sz="1400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pot. (E-</a:t>
              </a:r>
              <a:r>
                <a:rPr lang="en-US" altLang="ja-JP" sz="1400" b="1" i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indep</a:t>
              </a:r>
              <a:r>
                <a:rPr lang="en-US" altLang="ja-JP" sz="1400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.)</a:t>
              </a:r>
              <a:endParaRPr lang="ja-JP" altLang="en-US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テキスト ボックス 15">
              <a:extLst>
                <a:ext uri="{FF2B5EF4-FFF2-40B4-BE49-F238E27FC236}">
                  <a16:creationId xmlns:a16="http://schemas.microsoft.com/office/drawing/2014/main" id="{C6829541-0329-2141-9D0F-C52A38BF4D2A}"/>
                </a:ext>
              </a:extLst>
            </p:cNvPr>
            <p:cNvSpPr txBox="1"/>
            <p:nvPr/>
          </p:nvSpPr>
          <p:spPr>
            <a:xfrm>
              <a:off x="4407408" y="3659088"/>
              <a:ext cx="18004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err="1">
                  <a:solidFill>
                    <a:srgbClr val="000000"/>
                  </a:solidFill>
                </a:rPr>
                <a:t>Variational</a:t>
              </a:r>
              <a:r>
                <a:rPr lang="en-US" altLang="ja-JP" sz="1400" dirty="0">
                  <a:solidFill>
                    <a:srgbClr val="000000"/>
                  </a:solidFill>
                </a:rPr>
                <a:t> (Gauss)</a:t>
              </a:r>
            </a:p>
            <a:p>
              <a:r>
                <a:rPr lang="en-US" altLang="ja-JP" sz="1400" b="1" i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Pheno</a:t>
              </a:r>
              <a:r>
                <a:rPr lang="en-US" altLang="ja-JP" sz="1400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pot. (E-</a:t>
              </a:r>
              <a:r>
                <a:rPr lang="en-US" altLang="ja-JP" sz="1400" b="1" i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indep</a:t>
              </a:r>
              <a:r>
                <a:rPr lang="en-US" altLang="ja-JP" sz="1400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.)</a:t>
              </a:r>
              <a:endParaRPr lang="ja-JP" altLang="en-US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テキスト ボックス 17">
              <a:extLst>
                <a:ext uri="{FF2B5EF4-FFF2-40B4-BE49-F238E27FC236}">
                  <a16:creationId xmlns:a16="http://schemas.microsoft.com/office/drawing/2014/main" id="{E64D289F-3EDA-594F-837C-5D8AA78FBDB1}"/>
                </a:ext>
              </a:extLst>
            </p:cNvPr>
            <p:cNvSpPr txBox="1"/>
            <p:nvPr/>
          </p:nvSpPr>
          <p:spPr>
            <a:xfrm>
              <a:off x="2694432" y="4335744"/>
              <a:ext cx="15648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err="1">
                  <a:solidFill>
                    <a:srgbClr val="000000"/>
                  </a:solidFill>
                </a:rPr>
                <a:t>Variational</a:t>
              </a:r>
              <a:r>
                <a:rPr lang="en-US" altLang="ja-JP" sz="1400" dirty="0">
                  <a:solidFill>
                    <a:srgbClr val="000000"/>
                  </a:solidFill>
                </a:rPr>
                <a:t> (Gauss)</a:t>
              </a:r>
            </a:p>
            <a:p>
              <a:r>
                <a:rPr lang="en-US" altLang="ja-JP" sz="14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Chial</a:t>
              </a:r>
              <a:r>
                <a:rPr lang="en-US" altLang="ja-JP" sz="14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pot. (E-dep.)</a:t>
              </a:r>
              <a:endParaRPr lang="ja-JP" altLang="en-US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テキスト ボックス 18">
              <a:extLst>
                <a:ext uri="{FF2B5EF4-FFF2-40B4-BE49-F238E27FC236}">
                  <a16:creationId xmlns:a16="http://schemas.microsoft.com/office/drawing/2014/main" id="{3F2814AA-5311-C443-900C-ADCB1DE8D581}"/>
                </a:ext>
              </a:extLst>
            </p:cNvPr>
            <p:cNvSpPr txBox="1"/>
            <p:nvPr/>
          </p:nvSpPr>
          <p:spPr>
            <a:xfrm>
              <a:off x="1420368" y="4878288"/>
              <a:ext cx="1579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err="1">
                  <a:solidFill>
                    <a:srgbClr val="000000"/>
                  </a:solidFill>
                </a:rPr>
                <a:t>Faddeev</a:t>
              </a:r>
              <a:r>
                <a:rPr lang="en-US" altLang="ja-JP" sz="1400" dirty="0">
                  <a:solidFill>
                    <a:srgbClr val="000000"/>
                  </a:solidFill>
                </a:rPr>
                <a:t>-AGS</a:t>
              </a:r>
            </a:p>
            <a:p>
              <a:r>
                <a:rPr lang="en-US" altLang="ja-JP" sz="14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Chiral pot. (E-dep.)</a:t>
              </a:r>
              <a:endParaRPr lang="ja-JP" altLang="en-US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正方形/長方形 1">
            <a:extLst>
              <a:ext uri="{FF2B5EF4-FFF2-40B4-BE49-F238E27FC236}">
                <a16:creationId xmlns:a16="http://schemas.microsoft.com/office/drawing/2014/main" id="{88C14710-A52B-D64D-A5B3-D1AE985EB8C6}"/>
              </a:ext>
            </a:extLst>
          </p:cNvPr>
          <p:cNvSpPr/>
          <p:nvPr/>
        </p:nvSpPr>
        <p:spPr bwMode="auto">
          <a:xfrm>
            <a:off x="2907792" y="1060704"/>
            <a:ext cx="2371344" cy="2598384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i="1">
              <a:solidFill>
                <a:srgbClr val="000000"/>
              </a:solidFill>
            </a:endParaRPr>
          </a:p>
        </p:txBody>
      </p:sp>
      <p:sp>
        <p:nvSpPr>
          <p:cNvPr id="29" name="正方形/長方形 14">
            <a:extLst>
              <a:ext uri="{FF2B5EF4-FFF2-40B4-BE49-F238E27FC236}">
                <a16:creationId xmlns:a16="http://schemas.microsoft.com/office/drawing/2014/main" id="{28BCBF76-4C8D-EE46-9E7D-69E74E242635}"/>
              </a:ext>
            </a:extLst>
          </p:cNvPr>
          <p:cNvSpPr/>
          <p:nvPr/>
        </p:nvSpPr>
        <p:spPr bwMode="auto">
          <a:xfrm>
            <a:off x="5279136" y="1054608"/>
            <a:ext cx="4809181" cy="1476720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i="1">
              <a:solidFill>
                <a:srgbClr val="000000"/>
              </a:solidFill>
            </a:endParaRPr>
          </a:p>
        </p:txBody>
      </p:sp>
      <p:sp>
        <p:nvSpPr>
          <p:cNvPr id="30" name="正方形/長方形 19">
            <a:extLst>
              <a:ext uri="{FF2B5EF4-FFF2-40B4-BE49-F238E27FC236}">
                <a16:creationId xmlns:a16="http://schemas.microsoft.com/office/drawing/2014/main" id="{B944050C-9C28-DF48-BD2A-B47729C3BBFC}"/>
              </a:ext>
            </a:extLst>
          </p:cNvPr>
          <p:cNvSpPr/>
          <p:nvPr/>
        </p:nvSpPr>
        <p:spPr bwMode="auto">
          <a:xfrm>
            <a:off x="8494441" y="2529840"/>
            <a:ext cx="1594439" cy="3139440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i="1">
              <a:solidFill>
                <a:srgbClr val="000000"/>
              </a:solidFill>
            </a:endParaRPr>
          </a:p>
        </p:txBody>
      </p:sp>
      <p:sp>
        <p:nvSpPr>
          <p:cNvPr id="31" name="正方形/長方形 2">
            <a:extLst>
              <a:ext uri="{FF2B5EF4-FFF2-40B4-BE49-F238E27FC236}">
                <a16:creationId xmlns:a16="http://schemas.microsoft.com/office/drawing/2014/main" id="{D9EB489F-028A-AD47-9E1C-DED09DCC1066}"/>
              </a:ext>
            </a:extLst>
          </p:cNvPr>
          <p:cNvSpPr/>
          <p:nvPr/>
        </p:nvSpPr>
        <p:spPr bwMode="auto">
          <a:xfrm>
            <a:off x="5268219" y="2548739"/>
            <a:ext cx="3285744" cy="1849795"/>
          </a:xfrm>
          <a:prstGeom prst="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i="1">
              <a:solidFill>
                <a:srgbClr val="000000"/>
              </a:solidFill>
            </a:endParaRPr>
          </a:p>
        </p:txBody>
      </p:sp>
      <p:sp>
        <p:nvSpPr>
          <p:cNvPr id="32" name="正方形/長方形 21">
            <a:extLst>
              <a:ext uri="{FF2B5EF4-FFF2-40B4-BE49-F238E27FC236}">
                <a16:creationId xmlns:a16="http://schemas.microsoft.com/office/drawing/2014/main" id="{F074C52D-E6B6-0046-A048-DDF3D9D451EB}"/>
              </a:ext>
            </a:extLst>
          </p:cNvPr>
          <p:cNvSpPr/>
          <p:nvPr/>
        </p:nvSpPr>
        <p:spPr bwMode="auto">
          <a:xfrm>
            <a:off x="2933325" y="3835946"/>
            <a:ext cx="2578607" cy="2007194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i="1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7C992D-0D07-5E48-BBF7-5DA69D7DF1F7}"/>
              </a:ext>
            </a:extLst>
          </p:cNvPr>
          <p:cNvSpPr txBox="1"/>
          <p:nvPr/>
        </p:nvSpPr>
        <p:spPr>
          <a:xfrm>
            <a:off x="8095045" y="468435"/>
            <a:ext cx="201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A. Dote, Menu2019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12896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B3696D4-00A2-4419-ACC3-90D038E07E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2115" y="-82587"/>
                <a:ext cx="9479176" cy="132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800" b="1" i="1"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</m:ctrlPr>
                      </m:acc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ea typeface="Microsoft YaHei" charset="-122"/>
                            <a:cs typeface="Microsoft YaHei" charset="-122"/>
                          </a:rPr>
                          <m:t>𝐾</m:t>
                        </m:r>
                      </m:e>
                    </m:acc>
                    <m:r>
                      <a:rPr lang="en-US" altLang="zh-CN" sz="2800" b="1">
                        <a:latin typeface="Cambria Math" panose="02040503050406030204" pitchFamily="18" charset="0"/>
                        <a:ea typeface="Microsoft YaHei" charset="-122"/>
                        <a:cs typeface="Microsoft YaHei" charset="-122"/>
                      </a:rPr>
                      <m:t>𝑁𝑁</m:t>
                    </m:r>
                  </m:oMath>
                </a14:m>
                <a:r>
                  <a:rPr lang="zh-CN" altLang="en-US" sz="28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28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in our framework vs. more refined study</a:t>
                </a:r>
                <a:endParaRPr lang="zh-CN" altLang="en-US" sz="28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B3696D4-00A2-4419-ACC3-90D038E07E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2115" y="-82587"/>
                <a:ext cx="9479176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017487-2010-4632-B2CD-F34F6BF9F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44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AAF2C2-29AB-457B-8EA1-873098223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709" y="2290123"/>
            <a:ext cx="7430582" cy="296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85BE36F-B3B0-4DFA-B35B-89A16B840C55}"/>
                  </a:ext>
                </a:extLst>
              </p:cNvPr>
              <p:cNvSpPr txBox="1"/>
              <p:nvPr/>
            </p:nvSpPr>
            <p:spPr>
              <a:xfrm>
                <a:off x="1902940" y="1340677"/>
                <a:ext cx="829169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OPE fixed by reproducing the deuteron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Weinberg-</a:t>
                </a:r>
                <a:r>
                  <a:rPr lang="en-US" altLang="zh-CN" sz="24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Tomozawa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fixed by reproducing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(1405)</m:t>
                    </m:r>
                  </m:oMath>
                </a14:m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85BE36F-B3B0-4DFA-B35B-89A16B840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940" y="1340677"/>
                <a:ext cx="8291693" cy="1107996"/>
              </a:xfrm>
              <a:prstGeom prst="rect">
                <a:avLst/>
              </a:prstGeom>
              <a:blipFill>
                <a:blip r:embed="rId5"/>
                <a:stretch>
                  <a:fillRect l="-147" t="-43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6D7D3707-6F13-4898-ADDE-439C10914CE9}"/>
              </a:ext>
            </a:extLst>
          </p:cNvPr>
          <p:cNvSpPr/>
          <p:nvPr/>
        </p:nvSpPr>
        <p:spPr>
          <a:xfrm>
            <a:off x="2229603" y="52579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Variational method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807F4F6-FB06-48D5-8070-4477FCB683A3}"/>
              </a:ext>
            </a:extLst>
          </p:cNvPr>
          <p:cNvSpPr txBox="1"/>
          <p:nvPr/>
        </p:nvSpPr>
        <p:spPr>
          <a:xfrm>
            <a:off x="6650497" y="5257943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20-40       2.09-2.26    1.85-2.01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710EDDE-4A68-41BB-A5A7-0EBBC3B5770E}"/>
              </a:ext>
            </a:extLst>
          </p:cNvPr>
          <p:cNvSpPr/>
          <p:nvPr/>
        </p:nvSpPr>
        <p:spPr>
          <a:xfrm>
            <a:off x="1442906" y="5853172"/>
            <a:ext cx="9140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Akinobu</a:t>
            </a:r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Dote, Tetsuo Hyodo , Wolfram Weise, </a:t>
            </a:r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0806.4917 </a:t>
            </a:r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en-US" altLang="zh-CN" sz="14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nucl-th</a:t>
            </a:r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], PRC 79 (2009)014003</a:t>
            </a:r>
          </a:p>
        </p:txBody>
      </p:sp>
    </p:spTree>
    <p:extLst>
      <p:ext uri="{BB962C8B-B14F-4D97-AF65-F5344CB8AC3E}">
        <p14:creationId xmlns:p14="http://schemas.microsoft.com/office/powerpoint/2010/main" val="36942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1668" y="21672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608935" y="967798"/>
                <a:ext cx="10744865" cy="492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 new types of clusters of color singlets in addition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atomic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nuclei—as a nontrivial test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picture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Ds0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(2317)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Ds1(2460)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DK/D*K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molecules: theory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lattice 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𝑫𝑫𝑲</m:t>
                    </m:r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molecule: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R++(4140)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molecules: 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(4307) and Kc(4180)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unique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Where to search for these 3-body molecules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35" y="967798"/>
                <a:ext cx="10744865" cy="4923912"/>
              </a:xfrm>
              <a:prstGeom prst="rect">
                <a:avLst/>
              </a:prstGeom>
              <a:blipFill>
                <a:blip r:embed="rId3"/>
                <a:stretch>
                  <a:fillRect l="-510" b="-13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95352" y="6492876"/>
            <a:ext cx="2057400" cy="365125"/>
          </a:xfrm>
        </p:spPr>
        <p:txBody>
          <a:bodyPr/>
          <a:lstStyle/>
          <a:p>
            <a:fld id="{08A06DE9-D9E0-41EE-ADA0-AC032C23FFF6}" type="slidenum">
              <a:rPr lang="zh-CN" altLang="en-US" smtClean="0"/>
              <a:t>46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54424" y="1429983"/>
                <a:ext cx="8313047" cy="447675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square" rtlCol="0">
                <a:noAutofit/>
              </a:bodyPr>
              <a:lstStyle/>
              <a:p>
                <a:r>
                  <a:rPr lang="zh-CN" altLang="en-US" b="1" dirty="0">
                    <a:ea typeface="宋体" charset="0"/>
                    <a:sym typeface="+mn-ea"/>
                  </a:rPr>
                  <a:t>✓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Study on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three-body systems with C-parity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宋体" charset="0"/>
                    <a:sym typeface="+mn-ea"/>
                  </a:rPr>
                  <a:t>  	</a:t>
                </a:r>
              </a:p>
              <a:p>
                <a:r>
                  <a:rPr lang="en-US" altLang="zh-CN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charset="0"/>
                    <a:sym typeface="+mn-ea"/>
                  </a:rPr>
                  <a:t>       </a:t>
                </a:r>
                <a:r>
                  <a:rPr lang="en-US" altLang="zh-CN" sz="20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charset="0"/>
                    <a:sym typeface="+mn-ea"/>
                  </a:rPr>
                  <a:t>C-parity interaction included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✓ No mixture of conventional hadrons</a:t>
                </a:r>
              </a:p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宋体" charset="0"/>
                  </a:rPr>
                  <a:t>  	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rPr>
                          <m:t>     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charset="0"/>
                  </a:rPr>
                  <a:t> exotic quantum numbers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charset="0"/>
                </a:endParaRPr>
              </a:p>
              <a:p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charset="0"/>
                </a:endParaRP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✓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Two-body system can not bind</a:t>
                </a:r>
              </a:p>
              <a:p>
                <a:pPr indent="457200"/>
                <a:endParaRPr lang="en-US" altLang="zh-CN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charset="0"/>
                  <a:sym typeface="+mn-ea"/>
                </a:endParaRPr>
              </a:p>
              <a:p>
                <a:pPr indent="457200"/>
                <a:r>
                  <a:rPr lang="en-US" altLang="zh-CN" sz="20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charset="0"/>
                    <a:sym typeface="+mn-ea"/>
                  </a:rPr>
                  <a:t>Suppressed by the OBE model or OZI rule</a:t>
                </a:r>
              </a:p>
              <a:p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charset="0"/>
                  <a:sym typeface="+mn-ea"/>
                </a:endParaRP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✓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Produced in both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宋体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DejaVu Math TeX Gyre" panose="02000503000000000000" charset="0"/>
                            <a:ea typeface="宋体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altLang="zh-CN" b="1" i="0" smtClean="0">
                            <a:latin typeface="Cambria Math" panose="02040503050406030204" pitchFamily="18" charset="0"/>
                            <a:ea typeface="宋体" charset="0"/>
                            <a:sym typeface="+mn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宋体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DejaVu Math TeX Gyre" panose="02000503000000000000" charset="0"/>
                            <a:ea typeface="宋体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altLang="zh-CN" b="1">
                            <a:latin typeface="DejaVu Math TeX Gyre" panose="02000503000000000000" charset="0"/>
                            <a:ea typeface="宋体" charset="0"/>
                            <a:sym typeface="+mn-ea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pp collisions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charset="0"/>
                </a:endParaRPr>
              </a:p>
              <a:p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charset="0"/>
                </a:endParaRPr>
              </a:p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宋体" charset="0"/>
                  </a:rPr>
                  <a:t>        </a:t>
                </a:r>
                <a:r>
                  <a:rPr lang="en-US" altLang="zh-CN" sz="20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charset="0"/>
                  </a:rPr>
                  <a:t>Hidden charm/strange state easier to observe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654424" y="1429983"/>
                <a:ext cx="8313047" cy="4476750"/>
              </a:xfrm>
              <a:prstGeom prst="rect">
                <a:avLst/>
              </a:prstGeom>
              <a:blipFill>
                <a:blip r:embed="rId4"/>
                <a:stretch>
                  <a:fillRect l="-438" t="-947"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ADACF05-033A-4435-9323-081CFB8D5AD9}"/>
                  </a:ext>
                </a:extLst>
              </p:cNvPr>
              <p:cNvSpPr txBox="1"/>
              <p:nvPr/>
            </p:nvSpPr>
            <p:spPr>
              <a:xfrm>
                <a:off x="215153" y="321839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zh-CN" altLang="en-US" sz="2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 different</a:t>
                </a:r>
                <a:endPara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ADACF05-033A-4435-9323-081CFB8D5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53" y="321839"/>
                <a:ext cx="6096000" cy="523220"/>
              </a:xfrm>
              <a:prstGeom prst="rect">
                <a:avLst/>
              </a:prstGeom>
              <a:blipFill>
                <a:blip r:embed="rId5"/>
                <a:stretch>
                  <a:fillRect l="-2000" t="-12791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32080" y="150136"/>
                <a:ext cx="8245475" cy="5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Wave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sym typeface="+mn-ea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itchFamily="2" charset="-122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sz="2800" b="1" i="1">
                                <a:solidFill>
                                  <a:schemeClr val="tx1"/>
                                </a:solidFill>
                                <a:latin typeface="DejaVu Math TeX Gyre" panose="02000503000000000000" charset="0"/>
                                <a:ea typeface="宋体" pitchFamily="2" charset="-122"/>
                                <a:sym typeface="+mn-ea"/>
                              </a:rPr>
                              <m:t>𝐃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pitchFamily="2" charset="-122"/>
                            <a:sym typeface="+mn-ea"/>
                          </a:rPr>
                          <m:t>𝐬</m:t>
                        </m:r>
                      </m:sub>
                    </m:sSub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DejaVu Math TeX Gyre" panose="02000503000000000000" charset="0"/>
                        <a:ea typeface="宋体" pitchFamily="2" charset="-122"/>
                        <a:sym typeface="+mn-ea"/>
                      </a:rPr>
                      <m:t>𝐃𝐊</m:t>
                    </m:r>
                  </m:oMath>
                </a14:m>
                <a:r>
                  <a:rPr lang="en-US" altLang="zh-CN" sz="2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with C parity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:endParaRPr lang="en-US" altLang="zh-CN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" y="150136"/>
                <a:ext cx="8245475" cy="543739"/>
              </a:xfrm>
              <a:prstGeom prst="rect">
                <a:avLst/>
              </a:prstGeom>
              <a:blipFill>
                <a:blip r:embed="rId7"/>
                <a:stretch>
                  <a:fillRect l="-1553" t="-7865" b="-314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51305" y="3187065"/>
            <a:ext cx="5029200" cy="1028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14491" y="3397886"/>
            <a:ext cx="3557905" cy="602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19605" y="4843781"/>
            <a:ext cx="4292600" cy="734695"/>
          </a:xfrm>
          <a:prstGeom prst="rect">
            <a:avLst/>
          </a:prstGeom>
        </p:spPr>
      </p:pic>
      <p:pic>
        <p:nvPicPr>
          <p:cNvPr id="16" name="334E55B0-647D-440b-865C-3EC943EB4CBC-1" descr="/private/var/folders/74/zr1d98gs50l40hvtrkwnlvvr0000gn/T/com.kingsoft.wpsoffice.mac/wpsoffice.wRbhJbwpsoffi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4491" y="4843780"/>
            <a:ext cx="3557905" cy="414020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flipV="1">
            <a:off x="8377555" y="5251451"/>
            <a:ext cx="381000" cy="3270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533641" y="5585460"/>
            <a:ext cx="1402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Two-body interaction</a:t>
            </a:r>
          </a:p>
        </p:txBody>
      </p:sp>
      <p:cxnSp>
        <p:nvCxnSpPr>
          <p:cNvPr id="24" name="直接箭头连接符 23"/>
          <p:cNvCxnSpPr/>
          <p:nvPr>
            <p:custDataLst>
              <p:tags r:id="rId4"/>
            </p:custDataLst>
          </p:nvPr>
        </p:nvCxnSpPr>
        <p:spPr>
          <a:xfrm flipH="1" flipV="1">
            <a:off x="9868535" y="5313046"/>
            <a:ext cx="292100" cy="328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9180195" y="5603875"/>
            <a:ext cx="1402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C-parity interaction</a:t>
            </a:r>
          </a:p>
        </p:txBody>
      </p:sp>
      <p:pic>
        <p:nvPicPr>
          <p:cNvPr id="27" name="334E55B0-647D-440b-865C-3EC943EB4CBC-3" descr="wpsoffic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2881" y="1235075"/>
            <a:ext cx="1210945" cy="414020"/>
          </a:xfrm>
          <a:prstGeom prst="rect">
            <a:avLst/>
          </a:prstGeom>
        </p:spPr>
      </p:pic>
      <p:pic>
        <p:nvPicPr>
          <p:cNvPr id="26" name="334E55B0-647D-440b-865C-3EC943EB4CBC-2" descr="/private/var/folders/74/zr1d98gs50l40hvtrkwnlvvr0000gn/T/com.kingsoft.wpsoffice.mac/wpsoffice.pWqIPLwpsoffic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4065" y="4282441"/>
            <a:ext cx="1201420" cy="280035"/>
          </a:xfrm>
          <a:prstGeom prst="rect">
            <a:avLst/>
          </a:prstGeom>
        </p:spPr>
      </p:pic>
      <p:pic>
        <p:nvPicPr>
          <p:cNvPr id="3" name="图片 2" descr="0e51afc4-7f34-4de7-951e-31a0d69fb22c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9621" y="969646"/>
            <a:ext cx="6450965" cy="227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15730" y="279485"/>
            <a:ext cx="43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Two-body interactions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553536" y="1692593"/>
            <a:ext cx="571817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with</a:t>
            </a:r>
            <a:r>
              <a:rPr lang="en-US" altLang="zh-CN" sz="2400" b="1" dirty="0"/>
              <a:t> Contact-range EFT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709371" y="1107122"/>
                <a:ext cx="6669405" cy="4610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</a:rPr>
                  <a:t>DK</a:t>
                </a:r>
                <a:r>
                  <a:rPr lang="zh-CN" altLang="en-US" sz="2400"/>
                  <a:t> interactio</a:t>
                </a:r>
                <a:r>
                  <a:rPr lang="en-US" altLang="zh-CN" sz="2400"/>
                  <a:t>n</a:t>
                </a:r>
                <a:r>
                  <a:rPr lang="zh-CN" altLang="en-US" sz="2400"/>
                  <a:t> parameterized by a constant</a:t>
                </a:r>
                <a:r>
                  <a:rPr lang="en-US" altLang="zh-CN" sz="24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altLang="zh-CN" sz="2400" i="1">
                  <a:solidFill>
                    <a:srgbClr val="FF0000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71" y="1107122"/>
                <a:ext cx="6669405" cy="461010"/>
              </a:xfrm>
              <a:prstGeom prst="rect">
                <a:avLst/>
              </a:prstGeom>
              <a:blipFill>
                <a:blip r:embed="rId8"/>
                <a:stretch>
                  <a:fillRect l="-1371" t="-10667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88285" y="2916238"/>
            <a:ext cx="4291330" cy="1354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95705" y="2386012"/>
                <a:ext cx="7837170" cy="4610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𝐷𝐾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PingFang SC" panose="020B0400000000000000" charset="-122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𝜂</m:t>
                    </m:r>
                  </m:oMath>
                </a14:m>
                <a:r>
                  <a:rPr lang="en-US" altLang="zh-CN" sz="2400" i="1">
                    <a:solidFill>
                      <a:srgbClr val="FF0000"/>
                    </a:solidFill>
                    <a:latin typeface="PingFang SC" panose="020B0400000000000000" charset="-122"/>
                    <a:ea typeface="PingFang SC" panose="020B0400000000000000" charset="-122"/>
                    <a:cs typeface="DejaVu Math TeX Gyre" panose="02000503000000000000" charset="0"/>
                  </a:rPr>
                  <a:t> </a:t>
                </a:r>
                <a:r>
                  <a:rPr lang="en-US" altLang="zh-CN" sz="240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</a:rPr>
                  <a:t>coupled channel interaction in matrix form</a:t>
                </a: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95705" y="2386012"/>
                <a:ext cx="7837170" cy="461010"/>
              </a:xfrm>
              <a:prstGeom prst="rect">
                <a:avLst/>
              </a:prstGeom>
              <a:blipFill>
                <a:blip r:embed="rId11"/>
                <a:stretch>
                  <a:fillRect t="-11842" b="-27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09370" y="4278948"/>
                <a:ext cx="7837170" cy="4603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>
                    <a:latin typeface="Times New Roman Regular" panose="02020603050405020304" charset="0"/>
                    <a:cs typeface="Times New Roman Regular" panose="0202060305040502030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𝐷𝐾</m:t>
                        </m:r>
                      </m:sub>
                    </m:sSub>
                  </m:oMath>
                </a14:m>
                <a:r>
                  <a:rPr lang="en-US" altLang="zh-CN" sz="2400">
                    <a:solidFill>
                      <a:srgbClr val="FF0000"/>
                    </a:solidFill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</a:rPr>
                  <a:t> </a:t>
                </a:r>
                <a:r>
                  <a:rPr lang="en-US" altLang="zh-CN" sz="240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</a:rPr>
                  <a:t>in a Gaussian form </a:t>
                </a:r>
                <a:r>
                  <a:rPr lang="en-US" altLang="zh-CN" sz="2400">
                    <a:latin typeface="Times New Roman Regular" panose="02020603050405020304" charset="0"/>
                    <a:cs typeface="Times New Roman Regular" panose="02020603050405020304" charset="0"/>
                    <a:sym typeface="+mn-ea"/>
                  </a:rPr>
                  <a:t>in coordinate space</a:t>
                </a:r>
                <a:endParaRPr lang="en-US" altLang="zh-CN" sz="2400">
                  <a:latin typeface="Times New Roman Regular" panose="02020603050405020304" charset="0"/>
                  <a:ea typeface="PingFang SC" panose="020B0400000000000000" charset="-122"/>
                  <a:cs typeface="Times New Roman Regular" panose="02020603050405020304" charset="0"/>
                </a:endParaRP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709370" y="4278948"/>
                <a:ext cx="7837170" cy="460375"/>
              </a:xfrm>
              <a:prstGeom prst="rect">
                <a:avLst/>
              </a:prstGeom>
              <a:blipFill>
                <a:blip r:embed="rId1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40151" y="4739323"/>
            <a:ext cx="2976245" cy="1238885"/>
          </a:xfrm>
          <a:prstGeom prst="rect">
            <a:avLst/>
          </a:prstGeom>
        </p:spPr>
      </p:pic>
      <p:pic>
        <p:nvPicPr>
          <p:cNvPr id="28" name="334E55B0-647D-440b-865C-3EC943EB4CBC-7" descr="/private/var/folders/74/zr1d98gs50l40hvtrkwnlvvr0000gn/T/com.kingsoft.wpsoffice.mac/wpsoffice.RrihGOwpsoffic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7355" y="6294755"/>
            <a:ext cx="5011420" cy="426720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709370" y="5741988"/>
            <a:ext cx="78371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Times New Roman Regular" panose="02020603050405020304" charset="0"/>
                <a:cs typeface="Times New Roman Regular" panose="02020603050405020304" charset="0"/>
              </a:rPr>
              <a:t> With SU(3) flavor symmtry and experimental fitting</a:t>
            </a:r>
            <a:endParaRPr lang="en-US" altLang="zh-CN" sz="2400">
              <a:latin typeface="Times New Roman Regular" panose="02020603050405020304" charset="0"/>
              <a:ea typeface="PingFang SC" panose="020B0400000000000000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1919605" y="836930"/>
            <a:ext cx="8352790" cy="0"/>
          </a:xfrm>
          <a:prstGeom prst="line">
            <a:avLst/>
          </a:prstGeom>
          <a:ln w="381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04776" y="190520"/>
                <a:ext cx="84829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 interaction fitting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𝐷</m:t>
                        </m:r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𝑆</m:t>
                        </m:r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0</m:t>
                        </m:r>
                      </m:sub>
                    </m:sSub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(2317)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6" y="190520"/>
                <a:ext cx="8482965" cy="523220"/>
              </a:xfrm>
              <a:prstGeom prst="rect">
                <a:avLst/>
              </a:prstGeom>
              <a:blipFill>
                <a:blip r:embed="rId6"/>
                <a:stretch>
                  <a:fillRect l="-1437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标题 1"/>
          <p:cNvSpPr txBox="1"/>
          <p:nvPr/>
        </p:nvSpPr>
        <p:spPr>
          <a:xfrm>
            <a:off x="2389970" y="927099"/>
            <a:ext cx="6669038" cy="709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49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11643" y="1221457"/>
                <a:ext cx="8482965" cy="43326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000" b="1" dirty="0"/>
                  <a:t>Considering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𝑺</m:t>
                        </m:r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𝟎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(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𝟐𝟑𝟏𝟕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)</m:t>
                    </m:r>
                  </m:oMath>
                </a14:m>
                <a:r>
                  <a:rPr lang="en-US" altLang="zh-CN" sz="2000" b="1" i="1" dirty="0">
                    <a:solidFill>
                      <a:srgbClr val="FF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 </a:t>
                </a:r>
                <a:r>
                  <a:rPr lang="en-US" altLang="zh-CN" sz="2000" b="1" dirty="0">
                    <a:latin typeface="Times New Roman Regular" panose="02020603050405020304" charset="0"/>
                    <a:ea typeface="PingFang SC Regular" panose="020B0400000000000000" charset="-122"/>
                    <a:cs typeface="Times New Roman Regular" panose="02020603050405020304" charset="0"/>
                  </a:rPr>
                  <a:t>as a</a:t>
                </a:r>
                <a:r>
                  <a:rPr lang="en-US" altLang="zh-CN" sz="2000" b="1" i="1" dirty="0">
                    <a:solidFill>
                      <a:srgbClr val="FF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𝑫𝑲</m:t>
                        </m:r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PingFang SC" panose="020B0400000000000000" charset="-122"/>
                            <a:cs typeface="DejaVu Math TeX Gyre" panose="02000503000000000000" charset="0"/>
                          </a:rPr>
                          <m:t>𝒔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𝜼</m:t>
                    </m:r>
                  </m:oMath>
                </a14:m>
                <a:r>
                  <a:rPr lang="en-US" altLang="zh-CN" sz="2000" b="1" i="1" dirty="0">
                    <a:solidFill>
                      <a:srgbClr val="FF0000"/>
                    </a:solidFill>
                    <a:latin typeface="PingFang SC" panose="020B0400000000000000" charset="-122"/>
                    <a:ea typeface="PingFang SC" panose="020B0400000000000000" charset="-122"/>
                    <a:cs typeface="DejaVu Math TeX Gyre" panose="02000503000000000000" charset="0"/>
                    <a:sym typeface="+mn-ea"/>
                  </a:rPr>
                  <a:t> </a:t>
                </a:r>
                <a:r>
                  <a:rPr lang="en-US" altLang="zh-CN" sz="2000" b="1" dirty="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  <a:sym typeface="+mn-ea"/>
                  </a:rPr>
                  <a:t>molecule +</a:t>
                </a:r>
                <a:r>
                  <a:rPr lang="en-US" altLang="zh-CN" sz="2000" b="1" i="1" dirty="0">
                    <a:solidFill>
                      <a:srgbClr val="FF0000"/>
                    </a:solidFill>
                    <a:latin typeface="PingFang SC" panose="020B0400000000000000" charset="-122"/>
                    <a:ea typeface="PingFang SC" panose="020B0400000000000000" charset="-122"/>
                    <a:cs typeface="DejaVu Math TeX Gyre" panose="02000503000000000000" charset="0"/>
                    <a:sym typeface="+mn-ea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PingFang SC" panose="020B0400000000000000" charset="-122"/>
                            <a:cs typeface="DejaVu Math TeX Gyre" panose="02000503000000000000" charset="0"/>
                            <a:sym typeface="+mn-ea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PingFang SC" panose="020B0400000000000000" charset="-122"/>
                            <a:cs typeface="DejaVu Math TeX Gyre" panose="02000503000000000000" charset="0"/>
                            <a:sym typeface="+mn-ea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altLang="zh-CN" sz="2000" b="1" dirty="0">
                    <a:latin typeface="Times New Roman Regular" panose="02020603050405020304" charset="0"/>
                    <a:cs typeface="Times New Roman Regular" panose="02020603050405020304" charset="0"/>
                  </a:rPr>
                  <a:t> state </a:t>
                </a: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43" y="1221457"/>
                <a:ext cx="8482965" cy="433260"/>
              </a:xfrm>
              <a:prstGeom prst="rect">
                <a:avLst/>
              </a:prstGeom>
              <a:blipFill>
                <a:blip r:embed="rId7"/>
                <a:stretch>
                  <a:fillRect l="-647" t="-7042" b="-183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36421" y="4506596"/>
            <a:ext cx="8437245" cy="14230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400416" y="1534161"/>
            <a:ext cx="2058035" cy="365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Momentum space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400416" y="4132581"/>
            <a:ext cx="2058035" cy="365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Coordinate space</a:t>
            </a:r>
          </a:p>
        </p:txBody>
      </p:sp>
      <p:sp>
        <p:nvSpPr>
          <p:cNvPr id="16" name="矩形 15"/>
          <p:cNvSpPr/>
          <p:nvPr/>
        </p:nvSpPr>
        <p:spPr>
          <a:xfrm>
            <a:off x="5812791" y="4477386"/>
            <a:ext cx="951865" cy="145224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138806" y="6050280"/>
                <a:ext cx="5448935" cy="501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𝑫𝑲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PingFang SC" panose="020B0400000000000000" charset="-122"/>
                            <a:cs typeface="DejaVu Math TeX Gyre" panose="02000503000000000000" charset="0"/>
                          </a:rPr>
                          <m:t>𝒔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𝜼</m:t>
                    </m:r>
                    <m:r>
                      <a:rPr lang="en-US" altLang="zh-CN" sz="2400" b="1">
                        <a:solidFill>
                          <a:srgbClr val="00B05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  <a:sym typeface="+mn-ea"/>
                      </a:rPr>
                      <m:t>&gt;</m:t>
                    </m:r>
                    <m:r>
                      <a:rPr lang="en-US" altLang="zh-CN" sz="2400" b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 Regular" panose="02020603050405020304" charset="0"/>
                        <a:sym typeface="+mn-ea"/>
                      </a:rPr>
                      <m:t> </m:t>
                    </m:r>
                  </m:oMath>
                </a14:m>
                <a:r>
                  <a:rPr lang="en-US" altLang="zh-CN" sz="2400" b="1" i="1">
                    <a:solidFill>
                      <a:srgbClr val="FF0000"/>
                    </a:solidFill>
                    <a:latin typeface="PingFang SC" panose="020B0400000000000000" charset="-122"/>
                    <a:ea typeface="PingFang SC" panose="020B0400000000000000" charset="-122"/>
                    <a:cs typeface="DejaVu Math TeX Gyre" panose="02000503000000000000" charset="0"/>
                    <a:sym typeface="+mn-ea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PingFang SC" panose="020B0400000000000000" charset="-122"/>
                            <a:cs typeface="DejaVu Math TeX Gyre" panose="02000503000000000000" charset="0"/>
                            <a:sym typeface="+mn-ea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PingFang SC" panose="020B0400000000000000" charset="-122"/>
                            <a:cs typeface="DejaVu Math TeX Gyre" panose="02000503000000000000" charset="0"/>
                            <a:sym typeface="+mn-ea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altLang="zh-CN" sz="2400" b="1">
                    <a:latin typeface="Times New Roman Regular" panose="02020603050405020304" charset="0"/>
                    <a:cs typeface="Times New Roman Regular" panose="02020603050405020304" charset="0"/>
                    <a:sym typeface="+mn-ea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𝑩</m:t>
                    </m:r>
                    <m:r>
                      <a:rPr lang="en-US" altLang="zh-CN" sz="2400" b="1" i="1" baseline="-25000">
                        <a:solidFill>
                          <a:srgbClr val="FF0000"/>
                        </a:solidFill>
                        <a:latin typeface="DejaVu Math TeX Gyre" panose="02000503000000000000" charset="0"/>
                        <a:cs typeface="DejaVu Math TeX Gyre" panose="02000503000000000000" charset="0"/>
                      </a:rPr>
                      <m:t>𝑫𝑲</m:t>
                    </m:r>
                  </m:oMath>
                </a14:m>
                <a:r>
                  <a:rPr lang="en-US" altLang="zh-CN" sz="2400" b="1">
                    <a:solidFill>
                      <a:srgbClr val="00B050"/>
                    </a:solidFill>
                    <a:latin typeface="Times New Roman Regular" panose="02020603050405020304" charset="0"/>
                    <a:cs typeface="Times New Roman Regular" panose="02020603050405020304" charset="0"/>
                    <a:sym typeface="+mn-ea"/>
                  </a:rPr>
                  <a:t> &lt; 45 MeV </a:t>
                </a:r>
                <a:r>
                  <a:rPr lang="en-US" altLang="zh-CN" sz="2400" b="1">
                    <a:latin typeface="Times New Roman Regular" panose="02020603050405020304" charset="0"/>
                    <a:cs typeface="Times New Roman Regular" panose="02020603050405020304" charset="0"/>
                    <a:sym typeface="+mn-ea"/>
                  </a:rPr>
                  <a:t> </a:t>
                </a:r>
                <a:endParaRPr lang="en-US" altLang="zh-CN" sz="2400" b="1" dirty="0">
                  <a:solidFill>
                    <a:srgbClr val="00B050"/>
                  </a:solidFill>
                  <a:latin typeface="Arial" panose="020B0604020202090204" pitchFamily="34" charset="0"/>
                  <a:ea typeface="宋体" pitchFamily="2" charset="-122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3138806" y="6050280"/>
                <a:ext cx="5448935" cy="501548"/>
              </a:xfrm>
              <a:prstGeom prst="rect">
                <a:avLst/>
              </a:prstGeom>
              <a:blipFill>
                <a:blip r:embed="rId10"/>
                <a:stretch>
                  <a:fillRect l="-447" t="-9756" b="-182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3819526" y="3757295"/>
            <a:ext cx="1863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100% molecule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5997576" y="3769360"/>
                <a:ext cx="4460875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b="1" dirty="0">
                    <a:latin typeface="宋体" pitchFamily="2" charset="-122"/>
                    <a:ea typeface="宋体" pitchFamily="2" charset="-122"/>
                    <a:sym typeface="+mn-ea"/>
                  </a:rPr>
                  <a:t>70 % molecule+30 %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latin typeface="Cambria Math" panose="02040503050406030204" pitchFamily="18" charset="0"/>
                        <a:ea typeface="宋体" pitchFamily="2" charset="-122"/>
                      </a:rPr>
                      <m:t>𝐜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宋体" pitchFamily="2" charset="-122"/>
                            <a:cs typeface="DejaVu Math TeX Gyre" panose="02000503000000000000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latin typeface="DejaVu Math TeX Gyre" panose="02000503000000000000" charset="0"/>
                            <a:ea typeface="宋体" pitchFamily="2" charset="-122"/>
                            <a:cs typeface="DejaVu Math TeX Gyre" panose="02000503000000000000" charset="0"/>
                          </a:rPr>
                          <m:t>𝑠</m:t>
                        </m:r>
                      </m:e>
                    </m:acc>
                  </m:oMath>
                </a14:m>
                <a:endParaRPr lang="en-US" altLang="zh-CN" b="1" i="1" dirty="0">
                  <a:latin typeface="DejaVu Math TeX Gyre" panose="02000503000000000000" charset="0"/>
                  <a:ea typeface="宋体" pitchFamily="2" charset="-122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76" y="3769360"/>
                <a:ext cx="4460875" cy="368300"/>
              </a:xfrm>
              <a:prstGeom prst="rect">
                <a:avLst/>
              </a:prstGeom>
              <a:blipFill>
                <a:blip r:embed="rId11"/>
                <a:stretch>
                  <a:fillRect l="-1230" t="-11475" b="-21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 descr="72100bd3-deb3-41d1-a3b6-4f1de3f4ef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6420" y="1931671"/>
            <a:ext cx="8436610" cy="1905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5EBFCFB-5C5E-6C40-954B-09D2A3F449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935" y="313686"/>
            <a:ext cx="8460259" cy="615291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441177E-07E1-6D43-AE00-3CAC87465DC9}"/>
              </a:ext>
            </a:extLst>
          </p:cNvPr>
          <p:cNvGrpSpPr/>
          <p:nvPr/>
        </p:nvGrpSpPr>
        <p:grpSpPr>
          <a:xfrm>
            <a:off x="716990" y="4997470"/>
            <a:ext cx="1113700" cy="720000"/>
            <a:chOff x="4102100" y="622300"/>
            <a:chExt cx="1113700" cy="720000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1A16AF97-47AD-3049-BD69-5AC066C9BD35}"/>
                </a:ext>
              </a:extLst>
            </p:cNvPr>
            <p:cNvSpPr/>
            <p:nvPr/>
          </p:nvSpPr>
          <p:spPr>
            <a:xfrm>
              <a:off x="4102100" y="6223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419F4E4-4601-B949-9350-E4252295C8BD}"/>
                </a:ext>
              </a:extLst>
            </p:cNvPr>
            <p:cNvSpPr/>
            <p:nvPr/>
          </p:nvSpPr>
          <p:spPr>
            <a:xfrm>
              <a:off x="4495800" y="622300"/>
              <a:ext cx="720000" cy="720000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+</a:t>
              </a:r>
              <a:endParaRPr kumimoji="1" lang="zh-CN" altLang="en-US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08A2F4C-B5AA-9D41-A016-2EB663D1027F}"/>
              </a:ext>
            </a:extLst>
          </p:cNvPr>
          <p:cNvGrpSpPr/>
          <p:nvPr/>
        </p:nvGrpSpPr>
        <p:grpSpPr>
          <a:xfrm>
            <a:off x="703917" y="3030144"/>
            <a:ext cx="1289923" cy="1055764"/>
            <a:chOff x="5669886" y="312567"/>
            <a:chExt cx="1289923" cy="1055764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57A64AA-35E4-A648-AC04-B0BE056AC2D1}"/>
                </a:ext>
              </a:extLst>
            </p:cNvPr>
            <p:cNvSpPr/>
            <p:nvPr/>
          </p:nvSpPr>
          <p:spPr>
            <a:xfrm>
              <a:off x="5669886" y="644246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2B46A34-3D22-1440-86E9-26E26C8216DA}"/>
                </a:ext>
              </a:extLst>
            </p:cNvPr>
            <p:cNvSpPr/>
            <p:nvPr/>
          </p:nvSpPr>
          <p:spPr>
            <a:xfrm>
              <a:off x="6239809" y="648331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E957364-187A-7C41-816A-7450F6CF29FE}"/>
                </a:ext>
              </a:extLst>
            </p:cNvPr>
            <p:cNvSpPr/>
            <p:nvPr/>
          </p:nvSpPr>
          <p:spPr>
            <a:xfrm>
              <a:off x="5954174" y="312567"/>
              <a:ext cx="720000" cy="720000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+</a:t>
              </a:r>
              <a:endParaRPr kumimoji="1" lang="zh-CN" altLang="en-US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F810397-3290-2144-93C6-5C81E8B8B299}"/>
              </a:ext>
            </a:extLst>
          </p:cNvPr>
          <p:cNvGrpSpPr/>
          <p:nvPr/>
        </p:nvGrpSpPr>
        <p:grpSpPr>
          <a:xfrm>
            <a:off x="671377" y="1180731"/>
            <a:ext cx="1353656" cy="1184749"/>
            <a:chOff x="7115401" y="266385"/>
            <a:chExt cx="1353656" cy="1184749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089EC58-E8B5-FC47-8A5C-E44D210DBA5D}"/>
                </a:ext>
              </a:extLst>
            </p:cNvPr>
            <p:cNvSpPr/>
            <p:nvPr/>
          </p:nvSpPr>
          <p:spPr>
            <a:xfrm>
              <a:off x="7115401" y="676782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4DC9329-49AB-D949-94F5-1689677EFDFC}"/>
                </a:ext>
              </a:extLst>
            </p:cNvPr>
            <p:cNvSpPr/>
            <p:nvPr/>
          </p:nvSpPr>
          <p:spPr>
            <a:xfrm>
              <a:off x="7749057" y="324952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EA6EF458-811D-1B4E-B6C7-8C4A44537B72}"/>
                </a:ext>
              </a:extLst>
            </p:cNvPr>
            <p:cNvSpPr/>
            <p:nvPr/>
          </p:nvSpPr>
          <p:spPr>
            <a:xfrm>
              <a:off x="7244606" y="266385"/>
              <a:ext cx="720000" cy="720000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+</a:t>
              </a:r>
              <a:endParaRPr kumimoji="1" lang="zh-CN" altLang="en-US" dirty="0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C7A035E-2F83-CD43-985D-C95C9790A1AE}"/>
                </a:ext>
              </a:extLst>
            </p:cNvPr>
            <p:cNvSpPr/>
            <p:nvPr/>
          </p:nvSpPr>
          <p:spPr>
            <a:xfrm>
              <a:off x="7713567" y="731134"/>
              <a:ext cx="720000" cy="720000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0045" h="360680"/>
              <a:bevelB w="360680" h="3606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+</a:t>
              </a:r>
              <a:endParaRPr kumimoji="1" lang="zh-CN" altLang="en-US" dirty="0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869B336E-B456-CE44-9900-82735FC6F54E}"/>
              </a:ext>
            </a:extLst>
          </p:cNvPr>
          <p:cNvSpPr txBox="1"/>
          <p:nvPr/>
        </p:nvSpPr>
        <p:spPr>
          <a:xfrm>
            <a:off x="753111" y="5845161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deuteron</a:t>
            </a:r>
            <a:endParaRPr kumimoji="1"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F40F950-16A6-484F-AD0E-5467A4E971F5}"/>
              </a:ext>
            </a:extLst>
          </p:cNvPr>
          <p:cNvSpPr txBox="1"/>
          <p:nvPr/>
        </p:nvSpPr>
        <p:spPr>
          <a:xfrm>
            <a:off x="927912" y="244742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alpha</a:t>
            </a:r>
            <a:endParaRPr kumimoji="1"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E97B659-80F2-C04A-B7D6-E386270E2BA2}"/>
              </a:ext>
            </a:extLst>
          </p:cNvPr>
          <p:cNvSpPr txBox="1"/>
          <p:nvPr/>
        </p:nvSpPr>
        <p:spPr>
          <a:xfrm>
            <a:off x="916527" y="4295212"/>
            <a:ext cx="71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triton</a:t>
            </a:r>
            <a:endParaRPr kumimoji="1" lang="zh-CN" altLang="en-US" dirty="0"/>
          </a:p>
        </p:txBody>
      </p:sp>
      <p:sp>
        <p:nvSpPr>
          <p:cNvPr id="4" name="箭头: 上 3">
            <a:extLst>
              <a:ext uri="{FF2B5EF4-FFF2-40B4-BE49-F238E27FC236}">
                <a16:creationId xmlns:a16="http://schemas.microsoft.com/office/drawing/2014/main" id="{57BE226F-4C27-489B-BEA8-5BBBA4BFE690}"/>
              </a:ext>
            </a:extLst>
          </p:cNvPr>
          <p:cNvSpPr/>
          <p:nvPr/>
        </p:nvSpPr>
        <p:spPr>
          <a:xfrm>
            <a:off x="2464904" y="1568429"/>
            <a:ext cx="615528" cy="43632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7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15730" y="139381"/>
            <a:ext cx="43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C-parity interaction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2389970" y="927099"/>
            <a:ext cx="6669038" cy="709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50</a:t>
            </a:fld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1" y="3882391"/>
            <a:ext cx="53219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/>
              <a:t>         </a:t>
            </a:r>
            <a:r>
              <a:rPr lang="en-US" altLang="zh-CN" sz="2400"/>
              <a:t>simplified as</a:t>
            </a:r>
            <a:r>
              <a:rPr lang="en-US" altLang="zh-CN" sz="2400" b="1"/>
              <a:t>  </a:t>
            </a:r>
            <a:endParaRPr lang="en-US" altLang="zh-CN" sz="2400" b="1" dirty="0"/>
          </a:p>
        </p:txBody>
      </p:sp>
      <p:pic>
        <p:nvPicPr>
          <p:cNvPr id="4" name="334E55B0-647D-440b-865C-3EC943EB4CBC-4" descr="/private/var/folders/74/zr1d98gs50l40hvtrkwnlvvr0000gn/T/com.kingsoft.wpsoffice.mac/wpsoffice.DEjDnXwpsoffic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956" y="177166"/>
            <a:ext cx="2994660" cy="480060"/>
          </a:xfrm>
          <a:prstGeom prst="rect">
            <a:avLst/>
          </a:prstGeom>
        </p:spPr>
      </p:pic>
      <p:pic>
        <p:nvPicPr>
          <p:cNvPr id="5" name="334E55B0-647D-440b-865C-3EC943EB4CBC-5" descr="/private/var/folders/74/zr1d98gs50l40hvtrkwnlvvr0000gn/T/com.kingsoft.wpsoffice.mac/wpsoffice.elapCMwpsoffic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046" y="4008756"/>
            <a:ext cx="476885" cy="363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8558" b="-11665"/>
          <a:stretch>
            <a:fillRect/>
          </a:stretch>
        </p:blipFill>
        <p:spPr>
          <a:xfrm>
            <a:off x="1919605" y="5812156"/>
            <a:ext cx="3327400" cy="5835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62270" y="5838826"/>
            <a:ext cx="5124450" cy="5238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450455" y="3420110"/>
            <a:ext cx="2548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Times New Roman Regular" panose="02020603050405020304" charset="0"/>
                <a:ea typeface="PingFang SC Semibold" panose="020B0400000000000000" charset="-122"/>
                <a:cs typeface="Times New Roman Regular" panose="02020603050405020304" charset="0"/>
              </a:rPr>
              <a:t>η</a:t>
            </a:r>
            <a:r>
              <a:rPr lang="en-US" altLang="zh-CN" sz="2000" b="1">
                <a:latin typeface="Times New Roman Regular" panose="02020603050405020304" charset="0"/>
                <a:ea typeface="PingFang SC Semibold" panose="020B0400000000000000" charset="-122"/>
                <a:cs typeface="Times New Roman Regular" panose="02020603050405020304" charset="0"/>
              </a:rPr>
              <a:t> exchange potentia</a:t>
            </a:r>
            <a:r>
              <a:rPr lang="en-US" altLang="zh-CN" sz="2000" b="1">
                <a:latin typeface="Times New Roman Regular" panose="02020603050405020304" charset="0"/>
                <a:ea typeface="PingFang SC" panose="020B0400000000000000" charset="-122"/>
                <a:cs typeface="Times New Roman Regular" panose="02020603050405020304" charset="0"/>
              </a:rPr>
              <a:t>l</a:t>
            </a:r>
            <a:r>
              <a:rPr lang="en-US" altLang="zh-CN">
                <a:latin typeface="PingFang SC" panose="020B0400000000000000" charset="-122"/>
                <a:ea typeface="PingFang SC" panose="020B0400000000000000" charset="-122"/>
              </a:rPr>
              <a:t> 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7374255" y="3882390"/>
            <a:ext cx="199390" cy="4914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0e51afc4-7f34-4de7-951e-31a0d69fb22c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5840" y="1276350"/>
            <a:ext cx="4582160" cy="1614170"/>
          </a:xfrm>
          <a:prstGeom prst="rect">
            <a:avLst/>
          </a:prstGeom>
        </p:spPr>
      </p:pic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7573645" y="1080136"/>
            <a:ext cx="1620520" cy="18103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273f9e1c-38c1-47b5-9c74-ca161e9638f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24001" y="913131"/>
            <a:ext cx="4744085" cy="2712085"/>
          </a:xfrm>
          <a:prstGeom prst="rect">
            <a:avLst/>
          </a:prstGeom>
        </p:spPr>
      </p:pic>
      <p:pic>
        <p:nvPicPr>
          <p:cNvPr id="18" name="图片 17" descr="2363d09d-8264-4597-8ac7-bdc86504f3a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185" y="4422776"/>
            <a:ext cx="8030210" cy="1235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21375" y="171561"/>
            <a:ext cx="43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C-parity interaction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2389970" y="927099"/>
            <a:ext cx="6669038" cy="709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51</a:t>
            </a:fld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1" y="3882391"/>
            <a:ext cx="53219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/>
              <a:t>         </a:t>
            </a:r>
            <a:r>
              <a:rPr lang="en-US" altLang="zh-CN" sz="2400"/>
              <a:t>simplified as</a:t>
            </a:r>
            <a:r>
              <a:rPr lang="en-US" altLang="zh-CN" sz="2400" b="1"/>
              <a:t>  </a:t>
            </a:r>
            <a:endParaRPr lang="en-US" altLang="zh-CN" sz="2400" b="1" dirty="0"/>
          </a:p>
        </p:txBody>
      </p:sp>
      <p:pic>
        <p:nvPicPr>
          <p:cNvPr id="4" name="334E55B0-647D-440b-865C-3EC943EB4CBC-22" descr="/private/var/folders/74/zr1d98gs50l40hvtrkwnlvvr0000gn/T/com.kingsoft.wpsoffice.mac/wpsoffice.DEjDnXwpsoffic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87695" y="266700"/>
            <a:ext cx="2994660" cy="480060"/>
          </a:xfrm>
          <a:prstGeom prst="rect">
            <a:avLst/>
          </a:prstGeom>
        </p:spPr>
      </p:pic>
      <p:pic>
        <p:nvPicPr>
          <p:cNvPr id="5" name="334E55B0-647D-440b-865C-3EC943EB4CBC-23" descr="/private/var/folders/74/zr1d98gs50l40hvtrkwnlvvr0000gn/T/com.kingsoft.wpsoffice.mac/wpsoffice.elapCMwpsoffic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65046" y="4008756"/>
            <a:ext cx="476885" cy="363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rcRect l="18558" b="-11665"/>
          <a:stretch>
            <a:fillRect/>
          </a:stretch>
        </p:blipFill>
        <p:spPr>
          <a:xfrm>
            <a:off x="1919605" y="5812156"/>
            <a:ext cx="3327400" cy="5835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5462270" y="5838826"/>
            <a:ext cx="5124450" cy="5238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450455" y="3420110"/>
            <a:ext cx="2548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Times New Roman Regular" panose="02020603050405020304" charset="0"/>
                <a:ea typeface="PingFang SC Semibold" panose="020B0400000000000000" charset="-122"/>
                <a:cs typeface="Times New Roman Regular" panose="02020603050405020304" charset="0"/>
              </a:rPr>
              <a:t>η</a:t>
            </a:r>
            <a:r>
              <a:rPr lang="en-US" altLang="zh-CN" sz="2000" b="1">
                <a:latin typeface="Times New Roman Regular" panose="02020603050405020304" charset="0"/>
                <a:ea typeface="PingFang SC Semibold" panose="020B0400000000000000" charset="-122"/>
                <a:cs typeface="Times New Roman Regular" panose="02020603050405020304" charset="0"/>
              </a:rPr>
              <a:t> exchange potentia</a:t>
            </a:r>
            <a:r>
              <a:rPr lang="en-US" altLang="zh-CN" sz="2000" b="1">
                <a:latin typeface="Times New Roman Regular" panose="02020603050405020304" charset="0"/>
                <a:ea typeface="PingFang SC" panose="020B0400000000000000" charset="-122"/>
                <a:cs typeface="Times New Roman Regular" panose="02020603050405020304" charset="0"/>
              </a:rPr>
              <a:t>l</a:t>
            </a:r>
            <a:r>
              <a:rPr lang="en-US" altLang="zh-CN">
                <a:latin typeface="PingFang SC" panose="020B0400000000000000" charset="-122"/>
                <a:ea typeface="PingFang SC" panose="020B0400000000000000" charset="-122"/>
              </a:rPr>
              <a:t> 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7374255" y="3882390"/>
            <a:ext cx="199390" cy="4914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0e51afc4-7f34-4de7-951e-31a0d69fb22c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85840" y="1276350"/>
            <a:ext cx="4582160" cy="1614170"/>
          </a:xfrm>
          <a:prstGeom prst="rect">
            <a:avLst/>
          </a:prstGeom>
        </p:spPr>
      </p:pic>
      <p:pic>
        <p:nvPicPr>
          <p:cNvPr id="18" name="图片 17" descr="2363d09d-8264-4597-8ac7-bdc86504f3af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42185" y="4422776"/>
            <a:ext cx="8030210" cy="1235075"/>
          </a:xfrm>
          <a:prstGeom prst="rect">
            <a:avLst/>
          </a:prstGeom>
        </p:spPr>
      </p:pic>
      <p:grpSp>
        <p:nvGrpSpPr>
          <p:cNvPr id="65" name="组合 64"/>
          <p:cNvGrpSpPr/>
          <p:nvPr/>
        </p:nvGrpSpPr>
        <p:grpSpPr>
          <a:xfrm>
            <a:off x="1524001" y="1275716"/>
            <a:ext cx="4349115" cy="1613535"/>
            <a:chOff x="2579" y="4352"/>
            <a:chExt cx="7779" cy="2584"/>
          </a:xfrm>
        </p:grpSpPr>
        <p:grpSp>
          <p:nvGrpSpPr>
            <p:cNvPr id="64" name="组合 63"/>
            <p:cNvGrpSpPr/>
            <p:nvPr/>
          </p:nvGrpSpPr>
          <p:grpSpPr>
            <a:xfrm>
              <a:off x="2579" y="4510"/>
              <a:ext cx="7779" cy="2252"/>
              <a:chOff x="2579" y="4510"/>
              <a:chExt cx="7779" cy="2252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4009" y="4840"/>
                <a:ext cx="2126" cy="1728"/>
                <a:chOff x="4009" y="4840"/>
                <a:chExt cx="2126" cy="1728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4009" y="4840"/>
                  <a:ext cx="2127" cy="120"/>
                  <a:chOff x="2695" y="4756"/>
                  <a:chExt cx="2587" cy="0"/>
                </a:xfrm>
              </p:grpSpPr>
              <p:cxnSp>
                <p:nvCxnSpPr>
                  <p:cNvPr id="32" name="直接箭头连接符 31"/>
                  <p:cNvCxnSpPr/>
                  <p:nvPr>
                    <p:custDataLst>
                      <p:tags r:id="rId21"/>
                    </p:custDataLst>
                  </p:nvPr>
                </p:nvCxnSpPr>
                <p:spPr>
                  <a:xfrm flipV="1">
                    <a:off x="2695" y="4756"/>
                    <a:ext cx="1496" cy="0"/>
                  </a:xfrm>
                  <a:prstGeom prst="straightConnector1">
                    <a:avLst/>
                  </a:prstGeom>
                  <a:ln w="38100">
                    <a:tailEnd type="arrow" w="med" len="med"/>
                  </a:ln>
                </p:spPr>
                <p:style>
                  <a:lnRef idx="3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>
                    <p:custDataLst>
                      <p:tags r:id="rId22"/>
                    </p:custDataLst>
                  </p:nvPr>
                </p:nvCxnSpPr>
                <p:spPr>
                  <a:xfrm flipV="1">
                    <a:off x="3984" y="4756"/>
                    <a:ext cx="1298" cy="0"/>
                  </a:xfrm>
                  <a:prstGeom prst="line">
                    <a:avLst/>
                  </a:prstGeom>
                  <a:ln w="38100" cap="rnd">
                    <a:solidFill>
                      <a:schemeClr val="accent1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4009" y="5644"/>
                  <a:ext cx="2127" cy="120"/>
                  <a:chOff x="2695" y="4756"/>
                  <a:chExt cx="2587" cy="0"/>
                </a:xfrm>
              </p:grpSpPr>
              <p:cxnSp>
                <p:nvCxnSpPr>
                  <p:cNvPr id="41" name="直接箭头连接符 40"/>
                  <p:cNvCxnSpPr/>
                  <p:nvPr>
                    <p:custDataLst>
                      <p:tags r:id="rId19"/>
                    </p:custDataLst>
                  </p:nvPr>
                </p:nvCxnSpPr>
                <p:spPr>
                  <a:xfrm flipV="1">
                    <a:off x="2695" y="4756"/>
                    <a:ext cx="1496" cy="0"/>
                  </a:xfrm>
                  <a:prstGeom prst="straightConnector1">
                    <a:avLst/>
                  </a:prstGeom>
                  <a:ln w="38100">
                    <a:tailEnd type="arrow" w="med" len="med"/>
                  </a:ln>
                </p:spPr>
                <p:style>
                  <a:lnRef idx="3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连接符 41"/>
                  <p:cNvCxnSpPr/>
                  <p:nvPr>
                    <p:custDataLst>
                      <p:tags r:id="rId20"/>
                    </p:custDataLst>
                  </p:nvPr>
                </p:nvCxnSpPr>
                <p:spPr>
                  <a:xfrm flipV="1">
                    <a:off x="3984" y="4756"/>
                    <a:ext cx="1298" cy="0"/>
                  </a:xfrm>
                  <a:prstGeom prst="line">
                    <a:avLst/>
                  </a:prstGeom>
                  <a:ln w="38100" cap="rnd">
                    <a:solidFill>
                      <a:schemeClr val="accent1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组合 42"/>
                <p:cNvGrpSpPr/>
                <p:nvPr/>
              </p:nvGrpSpPr>
              <p:grpSpPr>
                <a:xfrm>
                  <a:off x="4009" y="6448"/>
                  <a:ext cx="2127" cy="120"/>
                  <a:chOff x="2695" y="4756"/>
                  <a:chExt cx="2587" cy="0"/>
                </a:xfrm>
              </p:grpSpPr>
              <p:cxnSp>
                <p:nvCxnSpPr>
                  <p:cNvPr id="44" name="直接箭头连接符 43"/>
                  <p:cNvCxnSpPr/>
                  <p:nvPr>
                    <p:custDataLst>
                      <p:tags r:id="rId17"/>
                    </p:custDataLst>
                  </p:nvPr>
                </p:nvCxnSpPr>
                <p:spPr>
                  <a:xfrm flipV="1">
                    <a:off x="2695" y="4756"/>
                    <a:ext cx="1496" cy="0"/>
                  </a:xfrm>
                  <a:prstGeom prst="straightConnector1">
                    <a:avLst/>
                  </a:prstGeom>
                  <a:ln w="38100">
                    <a:tailEnd type="arrow" w="med" len="med"/>
                  </a:ln>
                </p:spPr>
                <p:style>
                  <a:lnRef idx="3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/>
                  <p:cNvCxnSpPr/>
                  <p:nvPr>
                    <p:custDataLst>
                      <p:tags r:id="rId18"/>
                    </p:custDataLst>
                  </p:nvPr>
                </p:nvCxnSpPr>
                <p:spPr>
                  <a:xfrm flipV="1">
                    <a:off x="3984" y="4756"/>
                    <a:ext cx="1298" cy="0"/>
                  </a:xfrm>
                  <a:prstGeom prst="line">
                    <a:avLst/>
                  </a:prstGeom>
                  <a:ln w="38100" cap="rnd">
                    <a:solidFill>
                      <a:schemeClr val="accent1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7" name="组合 46"/>
              <p:cNvGrpSpPr/>
              <p:nvPr/>
            </p:nvGrpSpPr>
            <p:grpSpPr>
              <a:xfrm>
                <a:off x="7146" y="4840"/>
                <a:ext cx="2126" cy="1728"/>
                <a:chOff x="4009" y="4840"/>
                <a:chExt cx="2126" cy="1728"/>
              </a:xfrm>
            </p:grpSpPr>
            <p:grpSp>
              <p:nvGrpSpPr>
                <p:cNvPr id="48" name="组合 47"/>
                <p:cNvGrpSpPr/>
                <p:nvPr/>
              </p:nvGrpSpPr>
              <p:grpSpPr>
                <a:xfrm>
                  <a:off x="4009" y="4840"/>
                  <a:ext cx="2127" cy="120"/>
                  <a:chOff x="2695" y="4756"/>
                  <a:chExt cx="2587" cy="0"/>
                </a:xfrm>
              </p:grpSpPr>
              <p:cxnSp>
                <p:nvCxnSpPr>
                  <p:cNvPr id="49" name="直接箭头连接符 48"/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 flipV="1">
                    <a:off x="2695" y="4756"/>
                    <a:ext cx="1496" cy="0"/>
                  </a:xfrm>
                  <a:prstGeom prst="straightConnector1">
                    <a:avLst/>
                  </a:prstGeom>
                  <a:ln w="38100">
                    <a:tailEnd type="arrow" w="med" len="med"/>
                  </a:ln>
                </p:spPr>
                <p:style>
                  <a:lnRef idx="3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 flipV="1">
                    <a:off x="3984" y="4756"/>
                    <a:ext cx="1298" cy="0"/>
                  </a:xfrm>
                  <a:prstGeom prst="line">
                    <a:avLst/>
                  </a:prstGeom>
                  <a:ln w="38100" cap="rnd">
                    <a:solidFill>
                      <a:schemeClr val="accent1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4009" y="5644"/>
                  <a:ext cx="2127" cy="120"/>
                  <a:chOff x="2695" y="4756"/>
                  <a:chExt cx="2587" cy="0"/>
                </a:xfrm>
              </p:grpSpPr>
              <p:cxnSp>
                <p:nvCxnSpPr>
                  <p:cNvPr id="52" name="直接箭头连接符 51"/>
                  <p:cNvCxnSpPr/>
                  <p:nvPr>
                    <p:custDataLst>
                      <p:tags r:id="rId13"/>
                    </p:custDataLst>
                  </p:nvPr>
                </p:nvCxnSpPr>
                <p:spPr>
                  <a:xfrm flipV="1">
                    <a:off x="2695" y="4756"/>
                    <a:ext cx="1496" cy="0"/>
                  </a:xfrm>
                  <a:prstGeom prst="straightConnector1">
                    <a:avLst/>
                  </a:prstGeom>
                  <a:ln w="38100">
                    <a:tailEnd type="arrow" w="med" len="med"/>
                  </a:ln>
                </p:spPr>
                <p:style>
                  <a:lnRef idx="3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2"/>
                  <p:cNvCxnSpPr/>
                  <p:nvPr>
                    <p:custDataLst>
                      <p:tags r:id="rId14"/>
                    </p:custDataLst>
                  </p:nvPr>
                </p:nvCxnSpPr>
                <p:spPr>
                  <a:xfrm flipV="1">
                    <a:off x="3984" y="4756"/>
                    <a:ext cx="1298" cy="0"/>
                  </a:xfrm>
                  <a:prstGeom prst="line">
                    <a:avLst/>
                  </a:prstGeom>
                  <a:ln w="38100" cap="rnd">
                    <a:solidFill>
                      <a:schemeClr val="accent1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组合 53"/>
                <p:cNvGrpSpPr/>
                <p:nvPr/>
              </p:nvGrpSpPr>
              <p:grpSpPr>
                <a:xfrm>
                  <a:off x="4009" y="6448"/>
                  <a:ext cx="2127" cy="120"/>
                  <a:chOff x="2695" y="4756"/>
                  <a:chExt cx="2587" cy="0"/>
                </a:xfrm>
              </p:grpSpPr>
              <p:cxnSp>
                <p:nvCxnSpPr>
                  <p:cNvPr id="55" name="直接箭头连接符 54"/>
                  <p:cNvCxnSpPr/>
                  <p:nvPr>
                    <p:custDataLst>
                      <p:tags r:id="rId11"/>
                    </p:custDataLst>
                  </p:nvPr>
                </p:nvCxnSpPr>
                <p:spPr>
                  <a:xfrm flipV="1">
                    <a:off x="2695" y="4756"/>
                    <a:ext cx="1496" cy="0"/>
                  </a:xfrm>
                  <a:prstGeom prst="straightConnector1">
                    <a:avLst/>
                  </a:prstGeom>
                  <a:ln w="38100">
                    <a:tailEnd type="arrow" w="med" len="med"/>
                  </a:ln>
                </p:spPr>
                <p:style>
                  <a:lnRef idx="3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接连接符 55"/>
                  <p:cNvCxnSpPr/>
                  <p:nvPr>
                    <p:custDataLst>
                      <p:tags r:id="rId12"/>
                    </p:custDataLst>
                  </p:nvPr>
                </p:nvCxnSpPr>
                <p:spPr>
                  <a:xfrm flipV="1">
                    <a:off x="3984" y="4756"/>
                    <a:ext cx="1298" cy="0"/>
                  </a:xfrm>
                  <a:prstGeom prst="line">
                    <a:avLst/>
                  </a:prstGeom>
                  <a:ln w="38100" cap="rnd">
                    <a:solidFill>
                      <a:schemeClr val="accent1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文本框 56"/>
                  <p:cNvSpPr txBox="1"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3152" y="4510"/>
                    <a:ext cx="907" cy="613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57" name="文本框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3152" y="4510"/>
                    <a:ext cx="907" cy="613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文本框 57"/>
                  <p:cNvSpPr txBox="1"/>
                  <p:nvPr>
                    <p:custDataLst>
                      <p:tags r:id="rId6"/>
                    </p:custDataLst>
                  </p:nvPr>
                </p:nvSpPr>
                <p:spPr>
                  <a:xfrm>
                    <a:off x="2579" y="5354"/>
                    <a:ext cx="1895" cy="59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𝐷</m:t>
                          </m:r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58" name="文本框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2"/>
                    </p:custDataLst>
                  </p:nvPr>
                </p:nvSpPr>
                <p:spPr>
                  <a:xfrm>
                    <a:off x="2579" y="5354"/>
                    <a:ext cx="1895" cy="590"/>
                  </a:xfrm>
                  <a:prstGeom prst="rect">
                    <a:avLst/>
                  </a:prstGeom>
                  <a:blipFill rotWithShape="1">
                    <a:blip r:embed="rId3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文本框 58"/>
                  <p:cNvSpPr txBox="1"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3031" y="6100"/>
                    <a:ext cx="1036" cy="59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𝐾</m:t>
                          </m:r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59" name="文本框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3031" y="6100"/>
                    <a:ext cx="1036" cy="590"/>
                  </a:xfrm>
                  <a:prstGeom prst="rect">
                    <a:avLst/>
                  </a:prstGeom>
                  <a:blipFill rotWithShape="1">
                    <a:blip r:embed="rId3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文本框 59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9342" y="5378"/>
                    <a:ext cx="826" cy="613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𝐷</m:t>
                              </m:r>
                            </m:e>
                          </m:acc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60" name="文本框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9342" y="5378"/>
                    <a:ext cx="826" cy="613"/>
                  </a:xfrm>
                  <a:prstGeom prst="rect">
                    <a:avLst/>
                  </a:prstGeom>
                  <a:blipFill>
                    <a:blip r:embed="rId37"/>
                    <a:stretch>
                      <a:fillRect r="-131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文本框 60"/>
                  <p:cNvSpPr txBox="1"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9410" y="6149"/>
                    <a:ext cx="679" cy="613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𝐾</m:t>
                              </m:r>
                            </m:e>
                          </m:acc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61" name="文本框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8"/>
                    </p:custDataLst>
                  </p:nvPr>
                </p:nvSpPr>
                <p:spPr>
                  <a:xfrm>
                    <a:off x="9410" y="6149"/>
                    <a:ext cx="679" cy="613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 r="-634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文本框 62"/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9255" y="4607"/>
                    <a:ext cx="1103" cy="59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/>
                  </a:p>
                </p:txBody>
              </p:sp>
            </mc:Choice>
            <mc:Fallback xmlns="">
              <p:sp>
                <p:nvSpPr>
                  <p:cNvPr id="63" name="文本框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9255" y="4607"/>
                    <a:ext cx="1103" cy="591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圆角矩形 18"/>
            <p:cNvSpPr/>
            <p:nvPr>
              <p:custDataLst>
                <p:tags r:id="rId4"/>
              </p:custDataLst>
            </p:nvPr>
          </p:nvSpPr>
          <p:spPr>
            <a:xfrm>
              <a:off x="5872" y="4352"/>
              <a:ext cx="1495" cy="2584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/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24142" y="216218"/>
            <a:ext cx="787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Binding, weights and s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patial structure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2389970" y="927099"/>
            <a:ext cx="6669038" cy="709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52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22771" y="2976245"/>
            <a:ext cx="3421380" cy="2847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592580" y="1451610"/>
                <a:ext cx="4382770" cy="35941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US" altLang="zh-CN" sz="2400" i="1">
                    <a:solidFill>
                      <a:srgbClr val="FF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−−</m:t>
                            </m:r>
                          </m:sup>
                        </m:sSup>
                        <m:r>
                          <a:rPr lang="en-US" altLang="zh-CN" sz="24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r>
                      <a:rPr lang="en-US" altLang="zh-CN" sz="2400" i="1"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𝐷𝐾</m:t>
                    </m:r>
                  </m:oMath>
                </a14:m>
                <a:r>
                  <a:rPr lang="en-US" altLang="zh-CN" sz="2400" i="1">
                    <a:solidFill>
                      <a:srgbClr val="FF0000"/>
                    </a:solidFill>
                    <a:latin typeface="PingFang SC" panose="020B0400000000000000" charset="-122"/>
                    <a:ea typeface="PingFang SC" panose="020B0400000000000000" charset="-122"/>
                    <a:cs typeface="DejaVu Math TeX Gyre" panose="02000503000000000000" charset="0"/>
                    <a:sym typeface="+mn-ea"/>
                  </a:rPr>
                  <a:t> </a:t>
                </a:r>
                <a:r>
                  <a:rPr lang="en-US" altLang="zh-CN" sz="240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  <a:sym typeface="+mn-ea"/>
                  </a:rPr>
                  <a:t>molecule: 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  <a:sym typeface="+mn-ea"/>
                  </a:rPr>
                  <a:t>X(4310)</a:t>
                </a:r>
                <a:r>
                  <a:rPr lang="en-US" altLang="zh-CN" sz="240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  <a:sym typeface="+mn-ea"/>
                  </a:rPr>
                  <a:t> </a:t>
                </a:r>
                <a:endParaRPr lang="en-US" altLang="zh-CN" sz="2400">
                  <a:latin typeface="Times New Roman Regular" panose="02020603050405020304" charset="0"/>
                  <a:cs typeface="Times New Roman Regular" panose="02020603050405020304" charset="0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592580" y="1451610"/>
                <a:ext cx="4382770" cy="359410"/>
              </a:xfrm>
              <a:prstGeom prst="rect">
                <a:avLst/>
              </a:prstGeom>
              <a:blipFill>
                <a:blip r:embed="rId11"/>
                <a:stretch>
                  <a:fillRect t="-8475" r="-1669" b="-71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 descr="b3e79292-8ade-4e62-9bc2-0b19762caf5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92580" y="2299335"/>
            <a:ext cx="4939030" cy="3026410"/>
          </a:xfrm>
          <a:prstGeom prst="rect">
            <a:avLst/>
          </a:prstGeom>
        </p:spPr>
      </p:pic>
      <p:pic>
        <p:nvPicPr>
          <p:cNvPr id="11" name="图片 10" descr="0e51afc4-7f34-4de7-951e-31a0d69fb22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13806" y="1023620"/>
            <a:ext cx="4030345" cy="141986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4511040" y="2360295"/>
            <a:ext cx="842010" cy="10312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3595370" y="3391535"/>
            <a:ext cx="915670" cy="17716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0e51afc4-7f34-4de7-951e-31a0d69fb22c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rcRect l="32819" r="32251"/>
          <a:stretch>
            <a:fillRect/>
          </a:stretch>
        </p:blipFill>
        <p:spPr>
          <a:xfrm>
            <a:off x="4910455" y="5485131"/>
            <a:ext cx="1257300" cy="12680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172336" y="5850890"/>
            <a:ext cx="2662555" cy="3987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>
                <a:ln>
                  <a:solidFill>
                    <a:sysClr val="windowText" lastClr="000000"/>
                  </a:solidFill>
                </a:ln>
              </a:rPr>
              <a:t>Mainly contributed by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41136D-1CD6-4983-810E-31550C54FED5}"/>
              </a:ext>
            </a:extLst>
          </p:cNvPr>
          <p:cNvSpPr txBox="1"/>
          <p:nvPr/>
        </p:nvSpPr>
        <p:spPr>
          <a:xfrm>
            <a:off x="7019364" y="5947704"/>
            <a:ext cx="76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Cutoff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6810E6-5323-463C-87B8-D9F97DBA09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9164" y="5947704"/>
            <a:ext cx="2419688" cy="342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-43666" y="217230"/>
                <a:ext cx="58273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Comparion with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0</m:t>
                        </m:r>
                      </m:e>
                      <m:sup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−+</m:t>
                        </m:r>
                      </m:sup>
                    </m:sSup>
                  </m:oMath>
                </a14:m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666" y="217230"/>
                <a:ext cx="5827395" cy="523220"/>
              </a:xfrm>
              <a:prstGeom prst="rect">
                <a:avLst/>
              </a:prstGeom>
              <a:blipFill>
                <a:blip r:embed="rId5"/>
                <a:stretch>
                  <a:fillRect l="-2197" t="-12941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标题 1"/>
          <p:cNvSpPr txBox="1"/>
          <p:nvPr/>
        </p:nvSpPr>
        <p:spPr>
          <a:xfrm>
            <a:off x="2389970" y="927099"/>
            <a:ext cx="6669038" cy="709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53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632585" y="1319531"/>
                <a:ext cx="5170170" cy="47434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US" altLang="zh-CN" sz="2400" i="1" dirty="0">
                    <a:solidFill>
                      <a:srgbClr val="FF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𝐷𝐾</m:t>
                    </m:r>
                  </m:oMath>
                </a14:m>
                <a:r>
                  <a:rPr lang="en-US" altLang="zh-CN" sz="2400" i="1" dirty="0">
                    <a:solidFill>
                      <a:srgbClr val="FF0000"/>
                    </a:solidFill>
                    <a:latin typeface="PingFang SC" panose="020B0400000000000000" charset="-122"/>
                    <a:ea typeface="PingFang SC" panose="020B0400000000000000" charset="-122"/>
                    <a:cs typeface="DejaVu Math TeX Gyre" panose="02000503000000000000" charset="0"/>
                    <a:sym typeface="+mn-ea"/>
                  </a:rPr>
                  <a:t> </a:t>
                </a:r>
                <a:r>
                  <a:rPr lang="en-US" altLang="zh-CN" sz="2400" dirty="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  <a:sym typeface="+mn-ea"/>
                  </a:rPr>
                  <a:t>molecule:    4304 MeV</a:t>
                </a:r>
                <a:r>
                  <a:rPr lang="en-US" altLang="zh-CN" sz="2400" dirty="0">
                    <a:latin typeface="Times New Roman Regular" panose="02020603050405020304" charset="0"/>
                    <a:cs typeface="Times New Roman Regular" panose="0202060305040502030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1632585" y="1319531"/>
                <a:ext cx="5170170" cy="474345"/>
              </a:xfrm>
              <a:prstGeom prst="rect">
                <a:avLst/>
              </a:prstGeom>
              <a:blipFill>
                <a:blip r:embed="rId7"/>
                <a:stretch>
                  <a:fillRect t="-6410" b="-294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243e09a4-ece0-40c7-8cf7-02ccfda9322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2099310"/>
            <a:ext cx="5170170" cy="3181350"/>
          </a:xfrm>
          <a:prstGeom prst="rect">
            <a:avLst/>
          </a:prstGeom>
        </p:spPr>
      </p:pic>
      <p:pic>
        <p:nvPicPr>
          <p:cNvPr id="5" name="图片 4" descr="e135b610-e9cf-456f-945c-fe028f3f47a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4170" y="1186815"/>
            <a:ext cx="4001770" cy="4484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759585" y="5644516"/>
                <a:ext cx="8279130" cy="95186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𝐷𝐾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:</m:t>
                    </m:r>
                  </m:oMath>
                </a14:m>
                <a:r>
                  <a:rPr lang="en-US" altLang="zh-CN" sz="2000" i="1" dirty="0">
                    <a:solidFill>
                      <a:srgbClr val="FF0000"/>
                    </a:solidFill>
                    <a:latin typeface="PingFang SC" panose="020B0400000000000000" charset="-122"/>
                    <a:ea typeface="PingFang SC" panose="020B0400000000000000" charset="-122"/>
                    <a:cs typeface="DejaVu Math TeX Gyre" panose="02000503000000000000" charset="0"/>
                    <a:sym typeface="+mn-ea"/>
                  </a:rPr>
                  <a:t>  </a:t>
                </a:r>
                <a:r>
                  <a:rPr lang="en-US" altLang="zh-CN" sz="2000" dirty="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  <a:sym typeface="+mn-ea"/>
                  </a:rPr>
                  <a:t>coupling with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𝑐</m:t>
                        </m:r>
                      </m:e>
                    </m:acc>
                    <m:r>
                      <a:rPr lang="en-US" altLang="zh-CN" sz="2000">
                        <a:latin typeface="Cambria Math" panose="02040503050406030204" pitchFamily="18" charset="0"/>
                        <a:ea typeface="PingFang SC" panose="020B0400000000000000" charset="-122"/>
                        <a:cs typeface="Times New Roman Regular" panose="02020603050405020304" charset="0"/>
                        <a:sym typeface="+mn-ea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  <a:sym typeface="+mn-ea"/>
                  </a:rPr>
                  <a:t>and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PingFang SC" panose="020B0400000000000000" charset="-122"/>
                        <a:cs typeface="Times New Roman Regular" panose="02020603050405020304" charset="0"/>
                        <a:sym typeface="+mn-ea"/>
                      </a:rPr>
                      <m:t>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000" i="1" dirty="0">
                    <a:solidFill>
                      <a:srgbClr val="FF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−−</m:t>
                            </m:r>
                          </m:sup>
                        </m:s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𝐷𝐾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:</m:t>
                    </m:r>
                  </m:oMath>
                </a14:m>
                <a:r>
                  <a:rPr lang="en-US" altLang="zh-CN" sz="2000" dirty="0">
                    <a:latin typeface="Times New Roman Regular" panose="02020603050405020304" charset="0"/>
                    <a:cs typeface="Times New Roman Regular" panose="02020603050405020304" charset="0"/>
                  </a:rPr>
                  <a:t>   no coupling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CN" sz="2000">
                            <a:latin typeface="Cambria Math" panose="02040503050406030204" pitchFamily="18" charset="0"/>
                            <a:ea typeface="PingFang SC" panose="020B0400000000000000" charset="-122"/>
                            <a:cs typeface="Times New Roman Regular" panose="02020603050405020304" charset="0"/>
                            <a:sym typeface="+mn-ea"/>
                          </a:rPr>
                          <m:t>  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PingFang SC" panose="020B0400000000000000" charset="-122"/>
                            <a:cs typeface="Times New Roman Regular" panose="02020603050405020304" charset="0"/>
                            <a:sym typeface="+mn-ea"/>
                          </a:rPr>
                          <m:t>𝑎𝑛𝑑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PingFang SC" panose="020B0400000000000000" charset="-122"/>
                            <a:cs typeface="Times New Roman Regular" panose="02020603050405020304" charset="0"/>
                            <a:sym typeface="+mn-ea"/>
                          </a:rPr>
                          <m:t> </m:t>
                        </m:r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altLang="zh-CN" sz="2000" i="1" dirty="0"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759585" y="5644516"/>
                <a:ext cx="8279130" cy="951865"/>
              </a:xfrm>
              <a:prstGeom prst="rect">
                <a:avLst/>
              </a:prstGeom>
              <a:blipFill>
                <a:blip r:embed="rId11"/>
                <a:stretch>
                  <a:fillRect l="-147" t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270100" y="185432"/>
                <a:ext cx="74250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Decays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28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8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−−</m:t>
                            </m:r>
                          </m:sup>
                        </m:sSup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8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𝑠</m:t>
                        </m:r>
                      </m:sub>
                    </m:sSub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molecule X(4310)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00" y="185432"/>
                <a:ext cx="7425055" cy="523220"/>
              </a:xfrm>
              <a:prstGeom prst="rect">
                <a:avLst/>
              </a:prstGeom>
              <a:blipFill>
                <a:blip r:embed="rId5"/>
                <a:stretch>
                  <a:fillRect l="-1642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标题 1"/>
          <p:cNvSpPr txBox="1"/>
          <p:nvPr/>
        </p:nvSpPr>
        <p:spPr>
          <a:xfrm>
            <a:off x="2389970" y="927099"/>
            <a:ext cx="6669038" cy="709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54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0100" y="1190960"/>
            <a:ext cx="5737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i="1" dirty="0">
                <a:solidFill>
                  <a:srgbClr val="FF0000"/>
                </a:solidFill>
                <a:latin typeface="DejaVu Math TeX Gyre" panose="02000503000000000000" charset="0"/>
                <a:cs typeface="DejaVu Math TeX Gyre" panose="02000503000000000000" charset="0"/>
              </a:rPr>
              <a:t> </a:t>
            </a:r>
            <a:r>
              <a:rPr lang="en-US" altLang="zh-CN" sz="2400" dirty="0">
                <a:latin typeface="Times New Roman Regular" panose="02020603050405020304" charset="0"/>
                <a:ea typeface="PingFang SC" panose="020B0400000000000000" charset="-122"/>
                <a:cs typeface="Times New Roman Regular" panose="02020603050405020304" charset="0"/>
                <a:sym typeface="+mn-ea"/>
              </a:rPr>
              <a:t>Triangle diagrams of the strong decays</a:t>
            </a:r>
            <a:r>
              <a:rPr lang="en-US" altLang="zh-CN" sz="2400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90141" y="3499486"/>
            <a:ext cx="7425055" cy="16668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92780" y="5528946"/>
            <a:ext cx="2622550" cy="10331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44666" y="5734686"/>
            <a:ext cx="2472055" cy="621665"/>
          </a:xfrm>
          <a:prstGeom prst="rect">
            <a:avLst/>
          </a:prstGeom>
        </p:spPr>
      </p:pic>
      <p:pic>
        <p:nvPicPr>
          <p:cNvPr id="3" name="图片 2" descr="82cc85f6-bea5-4d5b-95b1-0975aa3c7a8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1637031"/>
            <a:ext cx="9144000" cy="163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261134" y="157183"/>
                <a:ext cx="7025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Productions of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28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8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−−</m:t>
                            </m:r>
                          </m:sup>
                        </m:sSup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8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𝑠</m:t>
                        </m:r>
                      </m:sub>
                    </m:sSub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molecule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34" y="157183"/>
                <a:ext cx="7025640" cy="523220"/>
              </a:xfrm>
              <a:prstGeom prst="rect">
                <a:avLst/>
              </a:prstGeom>
              <a:blipFill>
                <a:blip r:embed="rId7"/>
                <a:stretch>
                  <a:fillRect l="-1823" t="-12791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标题 1"/>
          <p:cNvSpPr txBox="1"/>
          <p:nvPr/>
        </p:nvSpPr>
        <p:spPr>
          <a:xfrm>
            <a:off x="2389970" y="927099"/>
            <a:ext cx="6669038" cy="709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55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6894830" y="934721"/>
                <a:ext cx="3468370" cy="48831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 i="1">
                    <a:solidFill>
                      <a:srgbClr val="FF0000"/>
                    </a:solidFill>
                    <a:latin typeface="DejaVu Math TeX Gyre" panose="02000503000000000000" charset="0"/>
                    <a:cs typeface="DejaVu Math TeX Gyre" panose="0200050300000000000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−−</m:t>
                            </m:r>
                          </m:sup>
                        </m:s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0000"/>
                        </a:solidFill>
                        <a:latin typeface="DejaVu Math TeX Gyre" panose="02000503000000000000" charset="0"/>
                        <a:ea typeface="PingFang SC" panose="020B0400000000000000" charset="-122"/>
                        <a:cs typeface="DejaVu Math TeX Gyre" panose="02000503000000000000" charset="0"/>
                      </a:rPr>
                      <m:t>𝐷𝐾</m:t>
                    </m:r>
                  </m:oMath>
                </a14:m>
                <a:r>
                  <a:rPr lang="en-US" altLang="zh-CN" sz="2400" i="1">
                    <a:solidFill>
                      <a:srgbClr val="FF0000"/>
                    </a:solidFill>
                    <a:latin typeface="PingFang SC" panose="020B0400000000000000" charset="-122"/>
                    <a:ea typeface="PingFang SC" panose="020B0400000000000000" charset="-122"/>
                    <a:cs typeface="DejaVu Math TeX Gyre" panose="02000503000000000000" charset="0"/>
                    <a:sym typeface="+mn-ea"/>
                  </a:rPr>
                  <a:t> </a:t>
                </a:r>
                <a:r>
                  <a:rPr lang="en-US" altLang="zh-CN" sz="2400">
                    <a:latin typeface="Times New Roman Regular" panose="02020603050405020304" charset="0"/>
                    <a:ea typeface="PingFang SC" panose="020B0400000000000000" charset="-122"/>
                    <a:cs typeface="Times New Roman Regular" panose="02020603050405020304" charset="0"/>
                    <a:sym typeface="+mn-ea"/>
                  </a:rPr>
                  <a:t>molecule:</a:t>
                </a:r>
                <a:r>
                  <a:rPr lang="en-US" altLang="zh-CN" sz="2400">
                    <a:latin typeface="Times New Roman Regular" panose="02020603050405020304" charset="0"/>
                    <a:cs typeface="Times New Roman Regular" panose="0202060305040502030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830" y="934721"/>
                <a:ext cx="3468370" cy="488315"/>
              </a:xfrm>
              <a:prstGeom prst="rect">
                <a:avLst/>
              </a:prstGeom>
              <a:blipFill>
                <a:blip r:embed="rId8"/>
                <a:stretch>
                  <a:fillRect t="-6250" b="-2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334E55B0-647D-440b-865C-3EC943EB4CBC-9" descr="/private/var/folders/74/zr1d98gs50l40hvtrkwnlvvr0000gn/T/com.kingsoft.wpsoffice.mac/wpsoffice.pshnGqwpsoffic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73271" y="5995670"/>
            <a:ext cx="5986145" cy="360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16100" y="3005455"/>
            <a:ext cx="4240530" cy="11861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43711" y="4450080"/>
            <a:ext cx="8787765" cy="112522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736725" y="5894070"/>
            <a:ext cx="28359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zh-CN" sz="2800" b="1">
                <a:latin typeface="Times New Roman Bold" panose="02020603050405020304" charset="0"/>
                <a:ea typeface="PingFang SC" panose="020B0400000000000000" charset="-122"/>
                <a:cs typeface="Times New Roman Bold" panose="02020603050405020304" charset="0"/>
                <a:sym typeface="+mn-ea"/>
              </a:rPr>
              <a:t>Production rate:</a:t>
            </a:r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736726" y="1130935"/>
            <a:ext cx="4515485" cy="1546860"/>
          </a:xfrm>
          <a:prstGeom prst="rect">
            <a:avLst/>
          </a:prstGeom>
        </p:spPr>
      </p:pic>
      <p:pic>
        <p:nvPicPr>
          <p:cNvPr id="4" name="图片 3" descr="dd5c1bef-459a-4efd-bbb5-d1b9e0eadd7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6631" y="1435735"/>
            <a:ext cx="4502785" cy="3002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6DE9-D9E0-41EE-ADA0-AC032C23FFF6}" type="slidenum">
              <a:rPr lang="zh-CN" altLang="en-US" smtClean="0"/>
              <a:t>56</a:t>
            </a:fld>
            <a:endParaRPr lang="zh-CN" altLang="en-US"/>
          </a:p>
        </p:txBody>
      </p:sp>
      <p:pic>
        <p:nvPicPr>
          <p:cNvPr id="7" name="334E55B0-647D-440b-865C-3EC943EB4CBC-10" descr="/private/var/folders/74/zr1d98gs50l40hvtrkwnlvvr0000gn/T/com.kingsoft.wpsoffice.mac/wpsoffice.PVxVnuwpsoffic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5486" y="4168625"/>
            <a:ext cx="2445385" cy="372110"/>
          </a:xfrm>
          <a:prstGeom prst="rect">
            <a:avLst/>
          </a:prstGeom>
        </p:spPr>
      </p:pic>
      <p:pic>
        <p:nvPicPr>
          <p:cNvPr id="5" name="334E55B0-647D-440b-865C-3EC943EB4CBC-11" descr="/private/var/folders/74/zr1d98gs50l40hvtrkwnlvvr0000gn/T/com.kingsoft.wpsoffice.mac/wpsoffice.HyOMaRwpsoffic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46016" y="4173705"/>
            <a:ext cx="2445385" cy="361950"/>
          </a:xfrm>
          <a:prstGeom prst="rect">
            <a:avLst/>
          </a:prstGeom>
        </p:spPr>
      </p:pic>
      <p:pic>
        <p:nvPicPr>
          <p:cNvPr id="10" name="334E55B0-647D-440b-865C-3EC943EB4CBC-12" descr="/private/var/folders/74/zr1d98gs50l40hvtrkwnlvvr0000gn/T/com.kingsoft.wpsoffice.mac/wpsoffice.zpBcOBwpsoffic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918768" y="4203869"/>
            <a:ext cx="2440940" cy="30162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207328" y="208609"/>
            <a:ext cx="628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Partial decay widths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67511" y="1648311"/>
            <a:ext cx="8452485" cy="200723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2245361" y="5133190"/>
            <a:ext cx="2916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Dominant</a:t>
            </a:r>
            <a:r>
              <a:rPr lang="en-US" altLang="zh-CN" sz="2800" b="1" dirty="0">
                <a:latin typeface="Times New Roman Bold" panose="02020603050405020304" charset="0"/>
                <a:ea typeface="PingFang SC" panose="020B0400000000000000" charset="-122"/>
                <a:cs typeface="Times New Roman Bold" panose="02020603050405020304" charset="0"/>
                <a:sym typeface="+mn-ea"/>
              </a:rPr>
              <a:t> decay:</a:t>
            </a: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</a:p>
        </p:txBody>
      </p:sp>
      <p:pic>
        <p:nvPicPr>
          <p:cNvPr id="15" name="334E55B0-647D-440b-865C-3EC943EB4CBC-13" descr="/private/var/folders/74/zr1d98gs50l40hvtrkwnlvvr0000gn/T/com.kingsoft.wpsoffice.mac/wpsoffice.kNxiDVwpsoffic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459095" y="5133190"/>
            <a:ext cx="2785110" cy="521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4593" y="263525"/>
            <a:ext cx="702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Hints at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074025" y="5795647"/>
            <a:ext cx="2057400" cy="365125"/>
          </a:xfrm>
        </p:spPr>
        <p:txBody>
          <a:bodyPr/>
          <a:lstStyle/>
          <a:p>
            <a:fld id="{08A06DE9-D9E0-41EE-ADA0-AC032C23FFF6}" type="slidenum">
              <a:rPr lang="zh-CN" altLang="en-US" smtClean="0"/>
              <a:t>57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49755" y="898525"/>
            <a:ext cx="8422640" cy="569595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989831" y="6516371"/>
            <a:ext cx="5452745" cy="333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r"/>
            <a:r>
              <a:rPr lang="zh-CN" altLang="en-US"/>
              <a:t>LHCb, Phys. Rev. Lett. 133</a:t>
            </a:r>
            <a:r>
              <a:rPr lang="en-US" altLang="zh-CN"/>
              <a:t>,131902(2024) </a:t>
            </a:r>
            <a:endParaRPr lang="en-US" altLang="zh-CN" baseline="30000"/>
          </a:p>
        </p:txBody>
      </p:sp>
      <p:sp>
        <p:nvSpPr>
          <p:cNvPr id="7" name="矩形 6"/>
          <p:cNvSpPr/>
          <p:nvPr/>
        </p:nvSpPr>
        <p:spPr>
          <a:xfrm>
            <a:off x="1722755" y="5638166"/>
            <a:ext cx="8549640" cy="3651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5620" y="156229"/>
            <a:ext cx="702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Hints at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074025" y="5795647"/>
            <a:ext cx="2057400" cy="365125"/>
          </a:xfrm>
        </p:spPr>
        <p:txBody>
          <a:bodyPr/>
          <a:lstStyle/>
          <a:p>
            <a:fld id="{08A06DE9-D9E0-41EE-ADA0-AC032C23FFF6}" type="slidenum">
              <a:rPr lang="zh-CN" altLang="en-US" smtClean="0"/>
              <a:t>58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t="58763"/>
          <a:stretch>
            <a:fillRect/>
          </a:stretch>
        </p:blipFill>
        <p:spPr>
          <a:xfrm>
            <a:off x="1849755" y="4245611"/>
            <a:ext cx="8422640" cy="234886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989831" y="6516371"/>
            <a:ext cx="5452745" cy="333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r"/>
            <a:r>
              <a:rPr lang="zh-CN" altLang="en-US"/>
              <a:t>LHCb, Phys. Rev. Lett. 133</a:t>
            </a:r>
            <a:r>
              <a:rPr lang="en-US" altLang="zh-CN"/>
              <a:t>,131902(2024) </a:t>
            </a:r>
            <a:endParaRPr lang="en-US" altLang="zh-CN" baseline="30000"/>
          </a:p>
        </p:txBody>
      </p:sp>
      <p:sp>
        <p:nvSpPr>
          <p:cNvPr id="7" name="矩形 6"/>
          <p:cNvSpPr/>
          <p:nvPr/>
        </p:nvSpPr>
        <p:spPr>
          <a:xfrm>
            <a:off x="1722755" y="5638166"/>
            <a:ext cx="8549640" cy="3651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95450" y="1071880"/>
            <a:ext cx="8972550" cy="287655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820796" y="2585085"/>
            <a:ext cx="629285" cy="10706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8392796" y="2585085"/>
            <a:ext cx="629285" cy="10706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0805" y="231457"/>
            <a:ext cx="702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Estimation of events at LHC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074025" y="5795647"/>
            <a:ext cx="2057400" cy="365125"/>
          </a:xfrm>
        </p:spPr>
        <p:txBody>
          <a:bodyPr/>
          <a:lstStyle/>
          <a:p>
            <a:fld id="{08A06DE9-D9E0-41EE-ADA0-AC032C23FFF6}" type="slidenum">
              <a:rPr lang="zh-CN" altLang="en-US" smtClean="0"/>
              <a:t>59</a:t>
            </a:fld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761615" y="5467986"/>
            <a:ext cx="6474460" cy="6927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lstStyle/>
          <a:p>
            <a:r>
              <a:rPr lang="en-US" altLang="zh-CN" sz="2000">
                <a:sym typeface="+mn-ea"/>
              </a:rPr>
              <a:t>  </a:t>
            </a:r>
            <a:r>
              <a:rPr lang="zh-CN" altLang="en-US" sz="2000"/>
              <a:t>LHC</a:t>
            </a:r>
            <a:r>
              <a:rPr lang="en-US" altLang="zh-CN" sz="2000"/>
              <a:t> </a:t>
            </a:r>
            <a:r>
              <a:rPr lang="zh-CN" altLang="en-US" sz="2000"/>
              <a:t>integrated</a:t>
            </a:r>
            <a:r>
              <a:rPr lang="en-US" altLang="zh-CN" sz="2000"/>
              <a:t> </a:t>
            </a:r>
            <a:r>
              <a:rPr lang="zh-CN" altLang="en-US" sz="2000"/>
              <a:t>luminosity</a:t>
            </a:r>
            <a:r>
              <a:rPr lang="en-US" altLang="zh-CN" sz="2000"/>
              <a:t>:   </a:t>
            </a:r>
            <a:r>
              <a:rPr lang="en-US" altLang="zh-CN" sz="2000">
                <a:sym typeface="+mn-ea"/>
              </a:rPr>
              <a:t>50 fb</a:t>
            </a:r>
            <a:r>
              <a:rPr lang="en-US" altLang="zh-CN" sz="2000" baseline="30000">
                <a:sym typeface="+mn-ea"/>
              </a:rPr>
              <a:t>-1</a:t>
            </a:r>
            <a:r>
              <a:rPr lang="en-US" altLang="zh-CN" sz="2000"/>
              <a:t>       </a:t>
            </a:r>
            <a:r>
              <a:rPr lang="en-US" altLang="zh-CN" sz="2000">
                <a:sym typeface="+mn-ea"/>
              </a:rPr>
              <a:t>Events:  10   </a:t>
            </a:r>
            <a:endParaRPr lang="en-US" altLang="zh-CN" sz="2000"/>
          </a:p>
          <a:p>
            <a:r>
              <a:rPr lang="en-US" altLang="zh-CN" sz="2000">
                <a:sym typeface="+mn-ea"/>
              </a:rPr>
              <a:t>                                         </a:t>
            </a:r>
            <a:r>
              <a:rPr lang="zh-CN" altLang="en-US" sz="2000">
                <a:sym typeface="+mn-ea"/>
              </a:rPr>
              <a:t> </a:t>
            </a:r>
            <a:r>
              <a:rPr lang="en-US" altLang="zh-CN" sz="2000">
                <a:sym typeface="+mn-ea"/>
              </a:rPr>
              <a:t>    350 fb</a:t>
            </a:r>
            <a:r>
              <a:rPr lang="en-US" altLang="zh-CN" sz="2000" baseline="30000">
                <a:sym typeface="+mn-ea"/>
              </a:rPr>
              <a:t>-1</a:t>
            </a:r>
            <a:r>
              <a:rPr lang="en-US" altLang="zh-CN" sz="2000">
                <a:sym typeface="+mn-ea"/>
              </a:rPr>
              <a:t>                     100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16606" y="2301241"/>
            <a:ext cx="5381625" cy="2505075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486785" y="197548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LHCb, JHEP 12, 139 (2020)</a:t>
            </a:r>
          </a:p>
        </p:txBody>
      </p:sp>
      <p:pic>
        <p:nvPicPr>
          <p:cNvPr id="9" name="334E55B0-647D-440b-865C-3EC943EB4CBC-14" descr="/private/var/folders/74/zr1d98gs50l40hvtrkwnlvvr0000gn/T/com.kingsoft.wpsoffice.mac/wpsoffice.ayrwXjwpsoffic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85463" y="1515745"/>
            <a:ext cx="3585845" cy="270000"/>
          </a:xfrm>
          <a:prstGeom prst="rect">
            <a:avLst/>
          </a:prstGeom>
          <a:ln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6132830" y="994410"/>
            <a:ext cx="457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/>
              <a:t>LHCb, Phys. Rev. Lett. 133</a:t>
            </a:r>
            <a:r>
              <a:rPr lang="en-US" altLang="zh-CN"/>
              <a:t>,131902(2024)          </a:t>
            </a:r>
            <a:r>
              <a:rPr lang="en-US" altLang="zh-CN">
                <a:solidFill>
                  <a:srgbClr val="FF0000"/>
                </a:solidFill>
              </a:rPr>
              <a:t>9fb</a:t>
            </a:r>
            <a:r>
              <a:rPr lang="en-US" altLang="zh-CN" baseline="3000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2669540" y="4930141"/>
            <a:ext cx="3909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P</a:t>
            </a:r>
            <a:r>
              <a:rPr lang="en-US" altLang="zh-CN" sz="2400" b="1">
                <a:latin typeface="Times New Roman Bold" panose="02020603050405020304" charset="0"/>
                <a:ea typeface="PingFang SC" panose="020B0400000000000000" charset="-122"/>
                <a:cs typeface="Times New Roman Bold" panose="02020603050405020304" charset="0"/>
                <a:sym typeface="+mn-ea"/>
              </a:rPr>
              <a:t>rocess:</a:t>
            </a: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</a:p>
        </p:txBody>
      </p:sp>
      <p:pic>
        <p:nvPicPr>
          <p:cNvPr id="21" name="334E55B0-647D-440b-865C-3EC943EB4CBC-17" descr="/private/var/folders/74/zr1d98gs50l40hvtrkwnlvvr0000gn/T/com.kingsoft.wpsoffice.mac/wpsoffice.ZVQqhLwpsoffice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51301" y="5048326"/>
            <a:ext cx="4986189" cy="307340"/>
          </a:xfrm>
          <a:prstGeom prst="rect">
            <a:avLst/>
          </a:prstGeom>
        </p:spPr>
      </p:pic>
      <p:pic>
        <p:nvPicPr>
          <p:cNvPr id="22" name="334E55B0-647D-440b-865C-3EC943EB4CBC-18" descr="/private/var/folders/74/zr1d98gs50l40hvtrkwnlvvr0000gn/T/com.kingsoft.wpsoffice.mac/wpsoffice.YdKbnJwpsoffic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63778" y="1496551"/>
            <a:ext cx="4124960" cy="324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830071" y="982980"/>
            <a:ext cx="42132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BaBar, Phys. Rev. D 83, 032004</a:t>
            </a:r>
            <a:r>
              <a:rPr lang="en-US" altLang="zh-CN"/>
              <a:t>(2011)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14C51A-25E7-4EBC-A169-2893EB31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50" y="-174508"/>
            <a:ext cx="9294125" cy="1325563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Quantum Monte Carlo Calculations of light Nuclei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1B30D8-6A27-4B20-BD66-4EE56EB9D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1648FA-30F8-42B2-9BAE-18A0AEED8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18" y="1151055"/>
            <a:ext cx="6996164" cy="5129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08BA3BC-D6EF-46A5-AC5D-164E459FBD89}"/>
              </a:ext>
            </a:extLst>
          </p:cNvPr>
          <p:cNvSpPr/>
          <p:nvPr/>
        </p:nvSpPr>
        <p:spPr>
          <a:xfrm>
            <a:off x="6386308" y="6133662"/>
            <a:ext cx="412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Annu</a:t>
            </a:r>
            <a:r>
              <a:rPr lang="en-US" altLang="zh-CN" dirty="0"/>
              <a:t>. Rev. </a:t>
            </a:r>
            <a:r>
              <a:rPr lang="en-US" altLang="zh-CN" dirty="0" err="1"/>
              <a:t>Nucl</a:t>
            </a:r>
            <a:r>
              <a:rPr lang="en-US" altLang="zh-CN" dirty="0"/>
              <a:t>. Part. Sci. 2001. 51:53–90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1668" y="21672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608935" y="967798"/>
                <a:ext cx="10744865" cy="492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 new types of clusters of color singlets in addition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atomic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nuclei—as a nontrivial test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picture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Ds0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(2317)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Ds1(2460)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DK/D*K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molecules: theory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lattice 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𝑫𝑫𝑲</m:t>
                    </m:r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molecule: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R++(4140)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molecules: 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(4307) and Kc(4180)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unique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20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 </a:t>
                </a:r>
              </a:p>
              <a:p>
                <a:pPr marL="342900" indent="-342900">
                  <a:lnSpc>
                    <a:spcPct val="200000"/>
                  </a:lnSpc>
                  <a:buFont typeface="Wingdings" charset="2"/>
                  <a:buChar char="p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Where to search for these 3-body molecules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35" y="967798"/>
                <a:ext cx="10744865" cy="4923912"/>
              </a:xfrm>
              <a:prstGeom prst="rect">
                <a:avLst/>
              </a:prstGeom>
              <a:blipFill>
                <a:blip r:embed="rId3"/>
                <a:stretch>
                  <a:fillRect l="-510" b="-13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92CCD9-E78C-4DDF-8AF4-B35F3C42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24" y="-108831"/>
            <a:ext cx="8965726" cy="1325563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Microsoft Uighur" panose="02000000000000000000" pitchFamily="2" charset="-78"/>
              </a:rPr>
              <a:t>Search for the DDK bound state by Belle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Microsoft Uighur" panose="02000000000000000000" pitchFamily="2" charset="-78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FFF0AB-5912-43DC-A31D-800BEFA2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61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8FD1D6-57BE-40A5-8E34-CABAC2ED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909" y="1384630"/>
            <a:ext cx="8420162" cy="7048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B38EDE0-59F4-49A2-ABE2-B437AADF3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389" y="2609809"/>
            <a:ext cx="8335223" cy="341074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FF0601A-D712-4C67-AF59-3D61362AB2C3}"/>
              </a:ext>
            </a:extLst>
          </p:cNvPr>
          <p:cNvSpPr/>
          <p:nvPr/>
        </p:nvSpPr>
        <p:spPr>
          <a:xfrm>
            <a:off x="8818077" y="994329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2008.13341</a:t>
            </a:r>
          </a:p>
        </p:txBody>
      </p:sp>
    </p:spTree>
    <p:extLst>
      <p:ext uri="{BB962C8B-B14F-4D97-AF65-F5344CB8AC3E}">
        <p14:creationId xmlns:p14="http://schemas.microsoft.com/office/powerpoint/2010/main" val="2601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92CCD9-E78C-4DDF-8AF4-B35F3C42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85" y="-146568"/>
            <a:ext cx="8965726" cy="1325563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Microsoft Uighur" panose="02000000000000000000" pitchFamily="2" charset="-78"/>
              </a:rPr>
              <a:t>Search for the DDK bound state by Belle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Microsoft Uighur" panose="02000000000000000000" pitchFamily="2" charset="-78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FFF0AB-5912-43DC-A31D-800BEFA2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62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8FD1D6-57BE-40A5-8E34-CABAC2EDA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676" y="1383505"/>
            <a:ext cx="8420162" cy="7048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C54E60D-CA55-41E5-8738-A8D994A1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734" y="2830588"/>
            <a:ext cx="8367774" cy="294324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850DFCC-4910-4184-9DB6-146F73397AEB}"/>
              </a:ext>
            </a:extLst>
          </p:cNvPr>
          <p:cNvSpPr/>
          <p:nvPr/>
        </p:nvSpPr>
        <p:spPr>
          <a:xfrm>
            <a:off x="8818077" y="994329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2008.13341</a:t>
            </a:r>
          </a:p>
        </p:txBody>
      </p:sp>
    </p:spTree>
    <p:extLst>
      <p:ext uri="{BB962C8B-B14F-4D97-AF65-F5344CB8AC3E}">
        <p14:creationId xmlns:p14="http://schemas.microsoft.com/office/powerpoint/2010/main" val="16829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169850-7503-4F9A-A881-AC2B28F0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90" y="-210654"/>
            <a:ext cx="7886700" cy="1325563"/>
          </a:xfrm>
        </p:spPr>
        <p:txBody>
          <a:bodyPr/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Where to search for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Kc(4180)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F2CF5D-BE09-4CBA-BD99-20310267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63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7F2696-E2D1-44B7-B252-65F081A20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76165"/>
            <a:ext cx="9144000" cy="3842651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806E693C-2664-453E-B0EE-9F74E3F452C7}"/>
              </a:ext>
            </a:extLst>
          </p:cNvPr>
          <p:cNvCxnSpPr>
            <a:cxnSpLocks/>
          </p:cNvCxnSpPr>
          <p:nvPr/>
        </p:nvCxnSpPr>
        <p:spPr>
          <a:xfrm>
            <a:off x="2492991" y="3336878"/>
            <a:ext cx="128289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907FB83-4A8D-4E42-AD1D-F882F82E5F3E}"/>
              </a:ext>
            </a:extLst>
          </p:cNvPr>
          <p:cNvCxnSpPr>
            <a:cxnSpLocks/>
          </p:cNvCxnSpPr>
          <p:nvPr/>
        </p:nvCxnSpPr>
        <p:spPr>
          <a:xfrm>
            <a:off x="6644185" y="3336878"/>
            <a:ext cx="74152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8D267DF-74CF-4478-A109-3BDC919BD4BA}"/>
                  </a:ext>
                </a:extLst>
              </p:cNvPr>
              <p:cNvSpPr/>
              <p:nvPr/>
            </p:nvSpPr>
            <p:spPr>
              <a:xfrm>
                <a:off x="3029841" y="6030313"/>
                <a:ext cx="5580759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LHCb:1507.03414: </a:t>
                </a:r>
                <a:r>
                  <a:rPr lang="en-US" altLang="zh-CN" dirty="0"/>
                  <a:t>an integrated luminosity of 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8D267DF-74CF-4478-A109-3BDC919BD4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841" y="6030313"/>
                <a:ext cx="5580759" cy="375552"/>
              </a:xfrm>
              <a:prstGeom prst="rect">
                <a:avLst/>
              </a:prstGeom>
              <a:blipFill>
                <a:blip r:embed="rId4"/>
                <a:stretch>
                  <a:fillRect l="-873" t="-8065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72608CC-94F0-4DD6-B627-79ED07F39FAC}"/>
                  </a:ext>
                </a:extLst>
              </p:cNvPr>
              <p:cNvSpPr txBox="1"/>
              <p:nvPr/>
            </p:nvSpPr>
            <p:spPr>
              <a:xfrm>
                <a:off x="4374561" y="1376892"/>
                <a:ext cx="26268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zh-CN" alt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𝐾𝑃</m:t>
                      </m:r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72608CC-94F0-4DD6-B627-79ED07F39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561" y="1376892"/>
                <a:ext cx="262687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3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1043E-11FF-4359-AF92-949A8C702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41" y="-15031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Where to search for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Kc(4180)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01AC04-90C4-493C-9F98-BE98E33A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64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BC8C34-987A-45E4-880B-BFF77FAC2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470" y="1175248"/>
            <a:ext cx="7610531" cy="4876836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155B8C5-C3BC-40DA-8921-85D014BDC1BD}"/>
              </a:ext>
            </a:extLst>
          </p:cNvPr>
          <p:cNvCxnSpPr>
            <a:cxnSpLocks/>
          </p:cNvCxnSpPr>
          <p:nvPr/>
        </p:nvCxnSpPr>
        <p:spPr>
          <a:xfrm flipV="1">
            <a:off x="6922542" y="3862317"/>
            <a:ext cx="0" cy="832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A719EA3-CA0D-4D5A-B5A7-407D56836CBE}"/>
                  </a:ext>
                </a:extLst>
              </p:cNvPr>
              <p:cNvSpPr/>
              <p:nvPr/>
            </p:nvSpPr>
            <p:spPr>
              <a:xfrm>
                <a:off x="4097698" y="6204684"/>
                <a:ext cx="5649688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LHCb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1704.08217: </a:t>
                </a:r>
                <a:r>
                  <a:rPr lang="en-US" altLang="zh-CN" dirty="0"/>
                  <a:t>an integrated luminosity of 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A719EA3-CA0D-4D5A-B5A7-407D56836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698" y="6204684"/>
                <a:ext cx="5649688" cy="375552"/>
              </a:xfrm>
              <a:prstGeom prst="rect">
                <a:avLst/>
              </a:prstGeom>
              <a:blipFill>
                <a:blip r:embed="rId3"/>
                <a:stretch>
                  <a:fillRect l="-863" t="-9836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DDDD349-6F01-42B5-A89B-0EB37D8183EB}"/>
                  </a:ext>
                </a:extLst>
              </p:cNvPr>
              <p:cNvSpPr txBox="1"/>
              <p:nvPr/>
            </p:nvSpPr>
            <p:spPr>
              <a:xfrm>
                <a:off x="1612719" y="3008067"/>
                <a:ext cx="25941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zh-CN" alt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𝐾𝐾</m:t>
                      </m:r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DDDD349-6F01-42B5-A89B-0EB37D818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719" y="3008067"/>
                <a:ext cx="259417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10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D5A280-446C-4807-B28F-1F5E4F8251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2012" y="1325563"/>
            <a:ext cx="4431278" cy="495127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01AC04-90C4-493C-9F98-BE98E33A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3C34-1AA1-4AB3-A96F-01890984CF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155B8C5-C3BC-40DA-8921-85D014BDC1BD}"/>
              </a:ext>
            </a:extLst>
          </p:cNvPr>
          <p:cNvCxnSpPr>
            <a:cxnSpLocks/>
          </p:cNvCxnSpPr>
          <p:nvPr/>
        </p:nvCxnSpPr>
        <p:spPr>
          <a:xfrm flipV="1">
            <a:off x="8213982" y="4241680"/>
            <a:ext cx="0" cy="832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A719EA3-CA0D-4D5A-B5A7-407D56836CBE}"/>
                  </a:ext>
                </a:extLst>
              </p:cNvPr>
              <p:cNvSpPr/>
              <p:nvPr/>
            </p:nvSpPr>
            <p:spPr>
              <a:xfrm>
                <a:off x="3230925" y="6345923"/>
                <a:ext cx="5858079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BESIII: 2011.07855: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an integrated luminosity of 3.7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𝐟𝐛</m:t>
                        </m:r>
                      </m:e>
                      <m:sup>
                        <m:r>
                          <a:rPr kumimoji="0" lang="en-US" altLang="zh-CN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sup>
                    </m:sSup>
                  </m:oMath>
                </a14:m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A719EA3-CA0D-4D5A-B5A7-407D56836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925" y="6345923"/>
                <a:ext cx="5858079" cy="375552"/>
              </a:xfrm>
              <a:prstGeom prst="rect">
                <a:avLst/>
              </a:prstGeom>
              <a:blipFill>
                <a:blip r:embed="rId3"/>
                <a:stretch>
                  <a:fillRect l="-832" t="-9677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19DAC77-1AE8-4642-8CAF-B6D0BF665A2C}"/>
                  </a:ext>
                </a:extLst>
              </p:cNvPr>
              <p:cNvSpPr txBox="1"/>
              <p:nvPr/>
            </p:nvSpPr>
            <p:spPr>
              <a:xfrm>
                <a:off x="1173992" y="3218203"/>
                <a:ext cx="2401683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e</m:t>
                          </m:r>
                        </m:e>
                        <m:sup>
                          <m: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altLang="zh-C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0" lang="en-US" altLang="zh-C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𝐾</m:t>
                      </m:r>
                      <m:sSup>
                        <m:sSupPr>
                          <m:ctrlP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e>
                        <m:sup>
                          <m: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n-US" altLang="zh-CN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kumimoji="0" lang="en-US" altLang="zh-CN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+mn-cs"/>
                            </a:rPr>
                            <m:t>𝑍</m:t>
                          </m:r>
                        </m:e>
                        <m:sub>
                          <m:r>
                            <a:rPr kumimoji="0" lang="en-US" altLang="zh-C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+mn-cs"/>
                            </a:rPr>
                            <m:t>𝑐𝑠</m:t>
                          </m:r>
                        </m:sub>
                      </m:sSub>
                      <m:r>
                        <a:rPr lang="zh-CN" alt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</a:rPr>
                        <m:t>（</m:t>
                      </m:r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</a:rPr>
                        <m:t>3985</m:t>
                      </m:r>
                      <m:r>
                        <a:rPr lang="zh-CN" alt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</a:rPr>
                        <m:t>）</m:t>
                      </m:r>
                    </m:oMath>
                  </m:oMathPara>
                </a14:m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19DAC77-1AE8-4642-8CAF-B6D0BF665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992" y="3218203"/>
                <a:ext cx="2401683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标题 1">
            <a:extLst>
              <a:ext uri="{FF2B5EF4-FFF2-40B4-BE49-F238E27FC236}">
                <a16:creationId xmlns:a16="http://schemas.microsoft.com/office/drawing/2014/main" id="{BE91043E-11FF-4359-AF92-949A8C702BD7}"/>
              </a:ext>
            </a:extLst>
          </p:cNvPr>
          <p:cNvSpPr txBox="1">
            <a:spLocks/>
          </p:cNvSpPr>
          <p:nvPr/>
        </p:nvSpPr>
        <p:spPr>
          <a:xfrm>
            <a:off x="383359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83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Where to search for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Kcc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(4180)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7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1043E-11FF-4359-AF92-949A8C702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21" y="-158575"/>
            <a:ext cx="8611729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Where to search for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Kc(4180)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01AC04-90C4-493C-9F98-BE98E33A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66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A719EA3-CA0D-4D5A-B5A7-407D56836CBE}"/>
                  </a:ext>
                </a:extLst>
              </p:cNvPr>
              <p:cNvSpPr/>
              <p:nvPr/>
            </p:nvSpPr>
            <p:spPr>
              <a:xfrm>
                <a:off x="4579986" y="6137030"/>
                <a:ext cx="3217484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Belle: 1402.6578 : </a:t>
                </a:r>
                <a:r>
                  <a:rPr lang="en-US" altLang="zh-CN" dirty="0"/>
                  <a:t> 980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A719EA3-CA0D-4D5A-B5A7-407D56836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986" y="6137030"/>
                <a:ext cx="3217484" cy="375552"/>
              </a:xfrm>
              <a:prstGeom prst="rect">
                <a:avLst/>
              </a:prstGeom>
              <a:blipFill>
                <a:blip r:embed="rId3"/>
                <a:stretch>
                  <a:fillRect l="-1515" t="-9836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19DAC77-1AE8-4642-8CAF-B6D0BF665A2C}"/>
                  </a:ext>
                </a:extLst>
              </p:cNvPr>
              <p:cNvSpPr txBox="1"/>
              <p:nvPr/>
            </p:nvSpPr>
            <p:spPr>
              <a:xfrm>
                <a:off x="3546658" y="1699579"/>
                <a:ext cx="27406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𝐼𝑆𝑅</m:t>
                              </m:r>
                            </m:e>
                          </m:d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19DAC77-1AE8-4642-8CAF-B6D0BF665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658" y="1699579"/>
                <a:ext cx="2740686" cy="307777"/>
              </a:xfrm>
              <a:prstGeom prst="rect">
                <a:avLst/>
              </a:prstGeom>
              <a:blipFill>
                <a:blip r:embed="rId4"/>
                <a:stretch>
                  <a:fillRect r="-2895" b="-3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1A7DE4FB-41B4-4F92-8D78-13491947F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164" y="2038134"/>
            <a:ext cx="8012186" cy="30362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F83309-18C3-400F-9371-365167143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606" y="1724880"/>
            <a:ext cx="3152798" cy="25717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43B82CF-49B7-4AE3-A910-CDD5040D081F}"/>
              </a:ext>
            </a:extLst>
          </p:cNvPr>
          <p:cNvSpPr txBox="1"/>
          <p:nvPr/>
        </p:nvSpPr>
        <p:spPr>
          <a:xfrm>
            <a:off x="1921424" y="1668801"/>
            <a:ext cx="107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a few pb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219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843C0F-C5A7-30F1-3E9D-243FCB6BF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4B23FA41-B212-3F7A-7E87-51D7808B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14" y="2512647"/>
            <a:ext cx="1008171" cy="13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A84D7F-E5AA-B793-1CF0-E40C93A24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493" y="1064119"/>
            <a:ext cx="4160244" cy="5394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70559F-EB65-8C81-9556-EC129645A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63" y="1064119"/>
            <a:ext cx="3500873" cy="1285680"/>
          </a:xfrm>
          <a:prstGeom prst="rect">
            <a:avLst/>
          </a:prstGeom>
        </p:spPr>
      </p:pic>
      <p:pic>
        <p:nvPicPr>
          <p:cNvPr id="69634" name="Picture 2" descr="See the source image">
            <a:extLst>
              <a:ext uri="{FF2B5EF4-FFF2-40B4-BE49-F238E27FC236}">
                <a16:creationId xmlns:a16="http://schemas.microsoft.com/office/drawing/2014/main" id="{6CB3B798-36B7-1B6C-C2F7-6F6ADABA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" y="2512647"/>
            <a:ext cx="4758362" cy="384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937CB57-0247-21BB-D156-39E95C67BF5E}"/>
                  </a:ext>
                </a:extLst>
              </p:cNvPr>
              <p:cNvSpPr txBox="1"/>
              <p:nvPr/>
            </p:nvSpPr>
            <p:spPr>
              <a:xfrm>
                <a:off x="7858578" y="309058"/>
                <a:ext cx="1991379" cy="492443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zh-C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1" lang="en-US" altLang="zh-C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937CB57-0247-21BB-D156-39E95C67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578" y="309058"/>
                <a:ext cx="1991379" cy="492443"/>
              </a:xfrm>
              <a:prstGeom prst="rect">
                <a:avLst/>
              </a:prstGeom>
              <a:blipFill>
                <a:blip r:embed="rId6"/>
                <a:stretch>
                  <a:fillRect l="-1899" r="-1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49F392E3-756A-A422-D51C-7DF74C08CD10}"/>
              </a:ext>
            </a:extLst>
          </p:cNvPr>
          <p:cNvSpPr txBox="1"/>
          <p:nvPr/>
        </p:nvSpPr>
        <p:spPr>
          <a:xfrm>
            <a:off x="150653" y="209262"/>
            <a:ext cx="6858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83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Where to search for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Kcc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(4180)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8388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41E84-74FA-77D9-B9B3-2AE8938DE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5" y="0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Where to search for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Kcc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(4180)</a:t>
            </a:r>
            <a:endParaRPr lang="zh-CN" altLang="en-US" sz="3200" b="1" dirty="0">
              <a:solidFill>
                <a:srgbClr val="18388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E70948-96DD-D3A1-F771-13D154F8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3C34-1AA1-4AB3-A96F-01890984CF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D7E186E-185B-E8B8-D91C-77C2AED81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7" y="2046749"/>
            <a:ext cx="5587296" cy="450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77AABBA-345A-36E8-607A-A5772A4F8614}"/>
                  </a:ext>
                </a:extLst>
              </p:cNvPr>
              <p:cNvSpPr txBox="1"/>
              <p:nvPr/>
            </p:nvSpPr>
            <p:spPr>
              <a:xfrm>
                <a:off x="7820461" y="1584843"/>
                <a:ext cx="3890296" cy="6638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Production</a:t>
                </a: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1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yield</a:t>
                </a: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1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of</a:t>
                </a: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𝒔</m:t>
                        </m:r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  <m:sup>
                        <m:r>
                          <a:rPr kumimoji="1" lang="zh-CN" alt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𝟐𝟑𝟏𝟕</m:t>
                        </m:r>
                      </m:e>
                    </m:d>
                    <m:r>
                      <a:rPr kumimoji="1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endPara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Production</a:t>
                </a: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1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yield</a:t>
                </a: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1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of</a:t>
                </a: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𝑲</m:t>
                        </m:r>
                      </m:e>
                      <m:sub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𝒄𝒄</m:t>
                        </m:r>
                      </m:sub>
                    </m:sSub>
                    <m:r>
                      <a:rPr kumimoji="1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1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𝟒𝟏𝟖𝟎</m:t>
                    </m:r>
                    <m:r>
                      <a:rPr kumimoji="1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)~</m:t>
                    </m:r>
                    <m:sSup>
                      <m:sSupPr>
                        <m:ctrlP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sup>
                    </m:sSup>
                  </m:oMath>
                </a14:m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77AABBA-345A-36E8-607A-A5772A4F8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461" y="1584843"/>
                <a:ext cx="3890296" cy="663836"/>
              </a:xfrm>
              <a:prstGeom prst="rect">
                <a:avLst/>
              </a:prstGeom>
              <a:blipFill>
                <a:blip r:embed="rId4"/>
                <a:stretch>
                  <a:fillRect l="-1299" t="-1852" b="-1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140B1E53-68A0-E4EC-2063-4E7E8F2B1D45}"/>
              </a:ext>
            </a:extLst>
          </p:cNvPr>
          <p:cNvSpPr txBox="1"/>
          <p:nvPr/>
        </p:nvSpPr>
        <p:spPr>
          <a:xfrm>
            <a:off x="7820461" y="2323293"/>
            <a:ext cx="2704074" cy="369332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can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be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observed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at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Belle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II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8610" name="Picture 2">
            <a:extLst>
              <a:ext uri="{FF2B5EF4-FFF2-40B4-BE49-F238E27FC236}">
                <a16:creationId xmlns:a16="http://schemas.microsoft.com/office/drawing/2014/main" id="{746AAA56-1305-57E9-6A70-8EF490EE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17560"/>
            <a:ext cx="1621291" cy="13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See the source image">
            <a:extLst>
              <a:ext uri="{FF2B5EF4-FFF2-40B4-BE49-F238E27FC236}">
                <a16:creationId xmlns:a16="http://schemas.microsoft.com/office/drawing/2014/main" id="{9CDB908B-6B56-3540-F3FC-EAC3093F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936" y="2864012"/>
            <a:ext cx="4280528" cy="36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65EA7B9-39E4-9FB4-EB22-1A36BA2044EA}"/>
                  </a:ext>
                </a:extLst>
              </p:cNvPr>
              <p:cNvSpPr txBox="1"/>
              <p:nvPr/>
            </p:nvSpPr>
            <p:spPr>
              <a:xfrm>
                <a:off x="7841936" y="1055093"/>
                <a:ext cx="1991379" cy="492443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zh-C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1" lang="en-US" altLang="zh-C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65EA7B9-39E4-9FB4-EB22-1A36BA204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936" y="1055093"/>
                <a:ext cx="1991379" cy="492443"/>
              </a:xfrm>
              <a:prstGeom prst="rect">
                <a:avLst/>
              </a:prstGeom>
              <a:blipFill>
                <a:blip r:embed="rId8"/>
                <a:stretch>
                  <a:fillRect l="-2532" r="-12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B37FEE24-3BA9-E47B-800B-D2122E1A14B0}"/>
              </a:ext>
            </a:extLst>
          </p:cNvPr>
          <p:cNvSpPr txBox="1"/>
          <p:nvPr/>
        </p:nvSpPr>
        <p:spPr>
          <a:xfrm>
            <a:off x="8420077" y="556121"/>
            <a:ext cx="3771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Wu &amp; Geng, PRD108, 014015 (2023)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EB9D90-9BB0-95AC-5FCE-157629BB3C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6" y="996097"/>
            <a:ext cx="7365110" cy="11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7656" y="-57809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Summary</a:t>
            </a:r>
            <a:r>
              <a:rPr lang="zh-CN" altLang="en-US" sz="36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and</a:t>
            </a:r>
            <a:r>
              <a:rPr lang="zh-CN" altLang="en-US" sz="36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outlook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90979" y="1203874"/>
                <a:ext cx="10375436" cy="5032375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Many interpretations exist for newly discovered exotic hadrons and are difficult to distinguish from each other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We proposed a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novel way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to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validate the molecule picture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 Taking the Ds0*(2317) as an example, if it 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is</a:t>
                </a:r>
                <a:r>
                  <a:rPr kumimoji="1" lang="zh-CN" altLang="en-US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indeed</a:t>
                </a:r>
                <a:r>
                  <a:rPr kumimoji="1" lang="zh-CN" altLang="en-US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</a:t>
                </a:r>
                <a:r>
                  <a:rPr kumimoji="1" lang="zh-CN" altLang="en-US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molecule</a:t>
                </a:r>
                <a:r>
                  <a:rPr kumimoji="1" lang="zh-CN" altLang="en-US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of</a:t>
                </a:r>
                <a:r>
                  <a:rPr kumimoji="1" lang="zh-CN" altLang="en-US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DK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then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new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forms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of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matter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may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built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upon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them, similar to the build up of the nuclear chart.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We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have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performed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explicit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few-body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studies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–demonstrating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that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indeed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all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𝐷𝐷𝐾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,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kumimoji="1" lang="en-US" altLang="zh-CN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𝐾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𝐷</m:t>
                        </m:r>
                      </m:e>
                    </m:acc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𝐾</m:t>
                    </m:r>
                  </m:oMath>
                </a14:m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DDDK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states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bind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Now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we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need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experimental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or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lattice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QCD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confirmations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further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theoretical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studies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on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their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production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decay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mechanisms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0979" y="1203874"/>
                <a:ext cx="10375436" cy="5032375"/>
              </a:xfrm>
              <a:blipFill>
                <a:blip r:embed="rId3"/>
                <a:stretch>
                  <a:fillRect l="-6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14C51A-25E7-4EBC-A169-2893EB31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3111"/>
            <a:ext cx="9294125" cy="1325563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Adding hyperons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the 3-D nuclear chart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1B30D8-6A27-4B20-BD66-4EE56EB9D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BE7899D-02BC-4FB8-A0A4-6204845F5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9662"/>
            <a:ext cx="9144000" cy="53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70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A87CB3-6EB3-4B82-8CE5-A8922FEAA4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2168" y="2642615"/>
            <a:ext cx="3633032" cy="3605784"/>
          </a:xfrm>
          <a:prstGeom prst="rect">
            <a:avLst/>
          </a:prstGeom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D142A9A-CB3B-4251-BA8D-53A3523AB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69933" y="3066587"/>
            <a:ext cx="53149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08000" y="321627"/>
            <a:ext cx="118160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 for </a:t>
            </a:r>
          </a:p>
          <a:p>
            <a:r>
              <a:rPr lang="en-US" altLang="zh-CN" sz="66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your attention</a:t>
            </a:r>
            <a:endParaRPr lang="zh-CN" altLang="en-US" sz="6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19C8F23-175D-59A9-3CBD-E6ED4A88A9BC}"/>
              </a:ext>
            </a:extLst>
          </p:cNvPr>
          <p:cNvSpPr txBox="1"/>
          <p:nvPr/>
        </p:nvSpPr>
        <p:spPr>
          <a:xfrm>
            <a:off x="661593" y="6356350"/>
            <a:ext cx="4614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solidFill>
                  <a:srgbClr val="007F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 Bulletin 67 (2022) 1735–1738 </a:t>
            </a:r>
            <a:endParaRPr lang="en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71</a:t>
            </a:fld>
            <a:endParaRPr lang="zh-CN" altLang="en-US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C4ED4352-A2F1-468F-A89B-BB35542367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-1" b="-1"/>
          <a:stretch/>
        </p:blipFill>
        <p:spPr bwMode="auto">
          <a:xfrm>
            <a:off x="620785" y="1478538"/>
            <a:ext cx="7888428" cy="432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486872-11F2-455F-B1D7-0A40CAE556A5}"/>
              </a:ext>
            </a:extLst>
          </p:cNvPr>
          <p:cNvSpPr txBox="1"/>
          <p:nvPr/>
        </p:nvSpPr>
        <p:spPr>
          <a:xfrm>
            <a:off x="620785" y="6078407"/>
            <a:ext cx="11409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3F3F3C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Tao produced One; One produced Two; Two produced Three; Three produced All things. </a:t>
            </a:r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5C24D9-0E56-423B-85EF-A9D3CD1E8265}"/>
              </a:ext>
            </a:extLst>
          </p:cNvPr>
          <p:cNvSpPr txBox="1"/>
          <p:nvPr/>
        </p:nvSpPr>
        <p:spPr>
          <a:xfrm>
            <a:off x="9381689" y="1089537"/>
            <a:ext cx="2189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99999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Tao-</a:t>
            </a:r>
            <a:r>
              <a:rPr lang="en-US" altLang="zh-CN" b="0" i="0" dirty="0" err="1">
                <a:solidFill>
                  <a:srgbClr val="99999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te</a:t>
            </a:r>
            <a:r>
              <a:rPr lang="en-US" altLang="zh-CN" b="0" i="0" dirty="0">
                <a:solidFill>
                  <a:srgbClr val="99999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Ching</a:t>
            </a:r>
            <a:endParaRPr lang="zh-CN" altLang="en-US" dirty="0"/>
          </a:p>
        </p:txBody>
      </p:sp>
      <p:pic>
        <p:nvPicPr>
          <p:cNvPr id="3074" name="Picture 2" descr="老子道德经全文原文阅览_经书网">
            <a:extLst>
              <a:ext uri="{FF2B5EF4-FFF2-40B4-BE49-F238E27FC236}">
                <a16:creationId xmlns:a16="http://schemas.microsoft.com/office/drawing/2014/main" id="{A894D549-826E-478B-AA47-17D23158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64" y="1478538"/>
            <a:ext cx="2646554" cy="17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FF75F3C-AC91-418E-BBD0-A6C4920BDB79}"/>
              </a:ext>
            </a:extLst>
          </p:cNvPr>
          <p:cNvSpPr txBox="1"/>
          <p:nvPr/>
        </p:nvSpPr>
        <p:spPr>
          <a:xfrm>
            <a:off x="8610600" y="3318438"/>
            <a:ext cx="3472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404040"/>
                </a:solidFill>
                <a:effectLst/>
                <a:latin typeface="Inter"/>
              </a:rPr>
              <a:t>Laozi (</a:t>
            </a:r>
            <a:r>
              <a:rPr lang="en-US" altLang="zh-CN" dirty="0">
                <a:solidFill>
                  <a:srgbClr val="404040"/>
                </a:solidFill>
                <a:latin typeface="Inter"/>
              </a:rPr>
              <a:t>about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Inter"/>
              </a:rPr>
              <a:t> 571 BC – 470 BC ]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C19FC3-64A7-437A-A3C6-DA6D521FA9A4}"/>
              </a:ext>
            </a:extLst>
          </p:cNvPr>
          <p:cNvSpPr txBox="1"/>
          <p:nvPr/>
        </p:nvSpPr>
        <p:spPr>
          <a:xfrm>
            <a:off x="8610600" y="3964769"/>
            <a:ext cx="35523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an ancient Chinese thinker, philosopher, writer, and historian, as well as the founder and a key representative of the Daoist school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52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56594" y="242102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Next best two-body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molecule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candidates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1166"/>
            <a:ext cx="9144000" cy="451888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1243DCA-7010-2849-BAB6-5A240FDB2D2C}"/>
              </a:ext>
            </a:extLst>
          </p:cNvPr>
          <p:cNvSpPr/>
          <p:nvPr/>
        </p:nvSpPr>
        <p:spPr>
          <a:xfrm>
            <a:off x="6637784" y="5894687"/>
            <a:ext cx="1639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/>
              <a:t>Ds0</a:t>
            </a:r>
            <a:r>
              <a:rPr kumimoji="1" lang="zh-CN" altLang="en-US" sz="2400" b="1" dirty="0"/>
              <a:t>*</a:t>
            </a:r>
            <a:r>
              <a:rPr kumimoji="1" lang="en-US" altLang="zh-CN" sz="2400" b="1" dirty="0"/>
              <a:t>(2317)</a:t>
            </a:r>
            <a:endParaRPr lang="zh-CN" altLang="en-US" sz="24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78C29F2-5CAB-474C-AA72-F57A3A2FF11A}"/>
              </a:ext>
            </a:extLst>
          </p:cNvPr>
          <p:cNvSpPr/>
          <p:nvPr/>
        </p:nvSpPr>
        <p:spPr>
          <a:xfrm>
            <a:off x="8757435" y="5879794"/>
            <a:ext cx="1446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/>
              <a:t>Ds1(2460</a:t>
            </a:r>
            <a:r>
              <a:rPr kumimoji="1" lang="en-US" altLang="zh-CN" dirty="0"/>
              <a:t>)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1F7693-3656-D24F-BEF0-DB36A5D471D6}"/>
              </a:ext>
            </a:extLst>
          </p:cNvPr>
          <p:cNvSpPr/>
          <p:nvPr/>
        </p:nvSpPr>
        <p:spPr>
          <a:xfrm>
            <a:off x="7556500" y="3198906"/>
            <a:ext cx="889000" cy="800100"/>
          </a:xfrm>
          <a:prstGeom prst="rect">
            <a:avLst/>
          </a:prstGeom>
          <a:noFill/>
          <a:ln w="539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787FE5-CAFC-4C41-A887-E7BFBD549FEB}"/>
              </a:ext>
            </a:extLst>
          </p:cNvPr>
          <p:cNvSpPr txBox="1"/>
          <p:nvPr/>
        </p:nvSpPr>
        <p:spPr>
          <a:xfrm>
            <a:off x="9010650" y="1026628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adding charm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302614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Discovery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channels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32602" y="4125371"/>
            <a:ext cx="6929230" cy="184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50650" y="6167620"/>
            <a:ext cx="2924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/>
              <a:t>CLEO</a:t>
            </a:r>
            <a:r>
              <a:rPr kumimoji="1" lang="zh-CN" altLang="en-US" dirty="0"/>
              <a:t> </a:t>
            </a:r>
            <a:r>
              <a:rPr kumimoji="1" lang="en-US" altLang="zh-CN" dirty="0"/>
              <a:t>PRD68,032002(2003)</a:t>
            </a:r>
            <a:r>
              <a:rPr kumimoji="1" lang="zh-CN" altLang="en-US" dirty="0"/>
              <a:t>                               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60" y="1856454"/>
            <a:ext cx="3322022" cy="4110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3277911" y="1375926"/>
            <a:ext cx="1639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/>
              <a:t>Ds0</a:t>
            </a:r>
            <a:r>
              <a:rPr kumimoji="1" lang="zh-CN" altLang="en-US" sz="2400" b="1" dirty="0"/>
              <a:t>*</a:t>
            </a:r>
            <a:r>
              <a:rPr kumimoji="1" lang="en-US" altLang="zh-CN" sz="2400" b="1" dirty="0"/>
              <a:t>(2317)</a:t>
            </a:r>
            <a:endParaRPr lang="zh-CN" altLang="en-US" sz="2400" b="1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97" y="1840068"/>
            <a:ext cx="4093613" cy="4127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矩形 1"/>
          <p:cNvSpPr/>
          <p:nvPr/>
        </p:nvSpPr>
        <p:spPr>
          <a:xfrm>
            <a:off x="2704686" y="6169581"/>
            <a:ext cx="2786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BaBar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PRL90,242001(2003)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289862" y="1375926"/>
            <a:ext cx="1446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/>
              <a:t>Ds1(2460</a:t>
            </a:r>
            <a:r>
              <a:rPr kumimoji="1"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779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NkYjFmZTA2Mzk4ZWFkYWE0NDExOTY1ZmQzMGEwOG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0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5154</TotalTime>
  <Words>2907</Words>
  <Application>Microsoft Office PowerPoint</Application>
  <PresentationFormat>宽屏</PresentationFormat>
  <Paragraphs>441</Paragraphs>
  <Slides>71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71</vt:i4>
      </vt:variant>
    </vt:vector>
  </HeadingPairs>
  <TitlesOfParts>
    <vt:vector size="99" baseType="lpstr">
      <vt:lpstr>-apple-system</vt:lpstr>
      <vt:lpstr>Helvetica Neue</vt:lpstr>
      <vt:lpstr>Inter</vt:lpstr>
      <vt:lpstr>NimbusRomNo9L</vt:lpstr>
      <vt:lpstr>PingFang SC</vt:lpstr>
      <vt:lpstr>Proxima Nova</vt:lpstr>
      <vt:lpstr>Times New Roman Regular</vt:lpstr>
      <vt:lpstr>草檀斋毛泽东字体</vt:lpstr>
      <vt:lpstr>等线</vt:lpstr>
      <vt:lpstr>宋体</vt:lpstr>
      <vt:lpstr>microsoft yahei</vt:lpstr>
      <vt:lpstr>microsoft yahei</vt:lpstr>
      <vt:lpstr>microsoft yahei</vt:lpstr>
      <vt:lpstr>系统字体常规体</vt:lpstr>
      <vt:lpstr>Arial</vt:lpstr>
      <vt:lpstr>Arial</vt:lpstr>
      <vt:lpstr>Arial Black</vt:lpstr>
      <vt:lpstr>Calibri</vt:lpstr>
      <vt:lpstr>Calibri Light</vt:lpstr>
      <vt:lpstr>Cambria Math</vt:lpstr>
      <vt:lpstr>DejaVu Math TeX Gyre</vt:lpstr>
      <vt:lpstr>Georgia</vt:lpstr>
      <vt:lpstr>Times New Roman</vt:lpstr>
      <vt:lpstr>Times New Roman Bold</vt:lpstr>
      <vt:lpstr>Wingdings</vt:lpstr>
      <vt:lpstr>Office 主题</vt:lpstr>
      <vt:lpstr>1_Office 主题</vt:lpstr>
      <vt:lpstr>1_Office 主题​​</vt:lpstr>
      <vt:lpstr>PowerPoint 演示文稿</vt:lpstr>
      <vt:lpstr>Contents</vt:lpstr>
      <vt:lpstr>PowerPoint 演示文稿</vt:lpstr>
      <vt:lpstr>Lecture II contents</vt:lpstr>
      <vt:lpstr>PowerPoint 演示文稿</vt:lpstr>
      <vt:lpstr>Quantum Monte Carlo Calculations of light Nuclei</vt:lpstr>
      <vt:lpstr>Adding hyperons the 3-D nuclear chart</vt:lpstr>
      <vt:lpstr>Next best two-body molecule candidates</vt:lpstr>
      <vt:lpstr>Discovery channels</vt:lpstr>
      <vt:lpstr>What are special about these two states</vt:lpstr>
      <vt:lpstr>Contents</vt:lpstr>
      <vt:lpstr>UChPT in Bethe-Salpeter equation</vt:lpstr>
      <vt:lpstr>Fixing the LECs using latest LQCD* data</vt:lpstr>
      <vt:lpstr>Ds0 and Ds1 dynamically generated</vt:lpstr>
      <vt:lpstr>Predicted Bs0 and Bs1 states </vt:lpstr>
      <vt:lpstr>More support from recent lQCD studies </vt:lpstr>
      <vt:lpstr>Many re-analyses of the lattice finite volume data</vt:lpstr>
      <vt:lpstr>Support from LQCD+unquenched QM</vt:lpstr>
      <vt:lpstr>Further tests of the DK interaction</vt:lpstr>
      <vt:lpstr>Contents</vt:lpstr>
      <vt:lpstr>An explicit three-body study of DDK</vt:lpstr>
      <vt:lpstr>Two-body inputs</vt:lpstr>
      <vt:lpstr>Three-body amplitudes</vt:lpstr>
      <vt:lpstr>Two-body decay width</vt:lpstr>
      <vt:lpstr>Two-body decay width</vt:lpstr>
      <vt:lpstr>A DDDK state</vt:lpstr>
      <vt:lpstr>A DDDK state</vt:lpstr>
      <vt:lpstr>DD interactions play a minor role</vt:lpstr>
      <vt:lpstr>Spatial distributions　</vt:lpstr>
      <vt:lpstr>Three-body force—empirical evidence</vt:lpstr>
      <vt:lpstr>Three-body force—EFT arguments</vt:lpstr>
      <vt:lpstr>Adding a three-boby force to the DDK system</vt:lpstr>
      <vt:lpstr>Adding a three-boby force to the DDK system</vt:lpstr>
      <vt:lpstr>Distance between the particle pairs</vt:lpstr>
      <vt:lpstr>Effective potential between K and the DD* pair</vt:lpstr>
      <vt:lpstr>Contents</vt:lpstr>
      <vt:lpstr>Instead of a D, adding a (D^∗ ) ̅ to the DK pair</vt:lpstr>
      <vt:lpstr>K*(4307)</vt:lpstr>
      <vt:lpstr>PowerPoint 演示文稿</vt:lpstr>
      <vt:lpstr>K_c (4180) decay</vt:lpstr>
      <vt:lpstr>K*(4307)/Kc(4180)—bosonic counterpart of Pc </vt:lpstr>
      <vt:lpstr>Analogy between KD and K ̿N</vt:lpstr>
      <vt:lpstr>“Current” status on “K^- pp”</vt:lpstr>
      <vt:lpstr>K ̅NN in our framework vs. more refined study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Search for the DDK bound state by Belle</vt:lpstr>
      <vt:lpstr>Search for the DDK bound state by Belle</vt:lpstr>
      <vt:lpstr>Where to search for Kc(4180)</vt:lpstr>
      <vt:lpstr>Where to search for Kc(4180)</vt:lpstr>
      <vt:lpstr>PowerPoint 演示文稿</vt:lpstr>
      <vt:lpstr>Where to search for Kc(4180)</vt:lpstr>
      <vt:lpstr>PowerPoint 演示文稿</vt:lpstr>
      <vt:lpstr>Where to search for Kcc(4180)</vt:lpstr>
      <vt:lpstr>Summary and outlook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Li-Sheng Geng</dc:creator>
  <cp:lastModifiedBy>Lisheng Geng</cp:lastModifiedBy>
  <cp:revision>1385</cp:revision>
  <dcterms:created xsi:type="dcterms:W3CDTF">2022-03-30T06:37:00Z</dcterms:created>
  <dcterms:modified xsi:type="dcterms:W3CDTF">2025-08-20T06:43:53Z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2FA2835C2212414E812A536762AD2E61_12</vt:lpwstr>
  </property>
  <property fmtid="{D5CDD505-2E9C-101B-9397-08002B2CF9AE}" pid="3" name="KSOProductBuildVer">
    <vt:lpwstr>2052-12.1.0.16929</vt:lpwstr>
  </property>
</Properties>
</file>