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0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29.xml" ContentType="application/vnd.openxmlformats-officedocument.presentationml.notesSlide+xml"/>
  <Override PartName="/ppt/tags/tag48.xml" ContentType="application/vnd.openxmlformats-officedocument.presentationml.tags+xml"/>
  <Override PartName="/ppt/notesSlides/notesSlide30.xml" ContentType="application/vnd.openxmlformats-officedocument.presentationml.notesSlide+xml"/>
  <Override PartName="/ppt/tags/tag49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5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54"/>
  </p:notesMasterIdLst>
  <p:handoutMasterIdLst>
    <p:handoutMasterId r:id="rId55"/>
  </p:handoutMasterIdLst>
  <p:sldIdLst>
    <p:sldId id="1260" r:id="rId3"/>
    <p:sldId id="2719" r:id="rId4"/>
    <p:sldId id="4999" r:id="rId5"/>
    <p:sldId id="5008" r:id="rId6"/>
    <p:sldId id="2753" r:id="rId7"/>
    <p:sldId id="2874" r:id="rId8"/>
    <p:sldId id="2721" r:id="rId9"/>
    <p:sldId id="2725" r:id="rId10"/>
    <p:sldId id="2735" r:id="rId11"/>
    <p:sldId id="2845" r:id="rId12"/>
    <p:sldId id="2847" r:id="rId13"/>
    <p:sldId id="5033" r:id="rId14"/>
    <p:sldId id="2839" r:id="rId15"/>
    <p:sldId id="2734" r:id="rId16"/>
    <p:sldId id="2723" r:id="rId17"/>
    <p:sldId id="2822" r:id="rId18"/>
    <p:sldId id="2774" r:id="rId19"/>
    <p:sldId id="2736" r:id="rId20"/>
    <p:sldId id="2737" r:id="rId21"/>
    <p:sldId id="2732" r:id="rId22"/>
    <p:sldId id="2768" r:id="rId23"/>
    <p:sldId id="5041" r:id="rId24"/>
    <p:sldId id="5045" r:id="rId25"/>
    <p:sldId id="2835" r:id="rId26"/>
    <p:sldId id="2775" r:id="rId27"/>
    <p:sldId id="2739" r:id="rId28"/>
    <p:sldId id="2743" r:id="rId29"/>
    <p:sldId id="2741" r:id="rId30"/>
    <p:sldId id="2836" r:id="rId31"/>
    <p:sldId id="2776" r:id="rId32"/>
    <p:sldId id="2762" r:id="rId33"/>
    <p:sldId id="2747" r:id="rId34"/>
    <p:sldId id="5004" r:id="rId35"/>
    <p:sldId id="5005" r:id="rId36"/>
    <p:sldId id="2748" r:id="rId37"/>
    <p:sldId id="5006" r:id="rId38"/>
    <p:sldId id="2760" r:id="rId39"/>
    <p:sldId id="2837" r:id="rId40"/>
    <p:sldId id="2817" r:id="rId41"/>
    <p:sldId id="2827" r:id="rId42"/>
    <p:sldId id="2828" r:id="rId43"/>
    <p:sldId id="2818" r:id="rId44"/>
    <p:sldId id="2820" r:id="rId45"/>
    <p:sldId id="2844" r:id="rId46"/>
    <p:sldId id="2754" r:id="rId47"/>
    <p:sldId id="2764" r:id="rId48"/>
    <p:sldId id="2773" r:id="rId49"/>
    <p:sldId id="2744" r:id="rId50"/>
    <p:sldId id="2831" r:id="rId51"/>
    <p:sldId id="5046" r:id="rId52"/>
    <p:sldId id="5044" r:id="rId53"/>
  </p:sldIdLst>
  <p:sldSz cx="12192000" cy="6858000"/>
  <p:notesSz cx="6797675" cy="9928225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B12CA28-131F-401D-946B-7C1A1C5ABBA2}">
          <p14:sldIdLst>
            <p14:sldId id="1260"/>
            <p14:sldId id="2719"/>
            <p14:sldId id="4999"/>
            <p14:sldId id="5008"/>
            <p14:sldId id="2753"/>
            <p14:sldId id="2874"/>
            <p14:sldId id="2721"/>
            <p14:sldId id="2725"/>
            <p14:sldId id="2735"/>
            <p14:sldId id="2845"/>
            <p14:sldId id="2847"/>
            <p14:sldId id="5033"/>
            <p14:sldId id="2839"/>
            <p14:sldId id="2734"/>
            <p14:sldId id="2723"/>
            <p14:sldId id="2822"/>
            <p14:sldId id="2774"/>
            <p14:sldId id="2736"/>
            <p14:sldId id="2737"/>
          </p14:sldIdLst>
        </p14:section>
        <p14:section name="无标题节" id="{1EF0D668-6969-46E2-8FDE-F967F503A337}">
          <p14:sldIdLst>
            <p14:sldId id="2732"/>
            <p14:sldId id="2768"/>
            <p14:sldId id="5041"/>
            <p14:sldId id="5045"/>
            <p14:sldId id="2835"/>
            <p14:sldId id="2775"/>
            <p14:sldId id="2739"/>
            <p14:sldId id="2743"/>
            <p14:sldId id="2741"/>
            <p14:sldId id="2836"/>
            <p14:sldId id="2776"/>
            <p14:sldId id="2762"/>
            <p14:sldId id="2747"/>
            <p14:sldId id="5004"/>
            <p14:sldId id="5005"/>
            <p14:sldId id="2748"/>
            <p14:sldId id="5006"/>
            <p14:sldId id="2760"/>
            <p14:sldId id="2837"/>
            <p14:sldId id="2817"/>
            <p14:sldId id="2827"/>
            <p14:sldId id="2828"/>
            <p14:sldId id="2818"/>
            <p14:sldId id="2820"/>
            <p14:sldId id="2844"/>
            <p14:sldId id="2754"/>
            <p14:sldId id="2764"/>
            <p14:sldId id="2773"/>
            <p14:sldId id="2744"/>
            <p14:sldId id="2831"/>
            <p14:sldId id="5046"/>
            <p14:sldId id="50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-Sheng Geng" initials="LSG" lastIdx="2" clrIdx="0"/>
  <p:cmAuthor id="2" name="刘 志伟" initials="刘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3E7"/>
    <a:srgbClr val="0000FF"/>
    <a:srgbClr val="F77331"/>
    <a:srgbClr val="008400"/>
    <a:srgbClr val="3385C6"/>
    <a:srgbClr val="0D6FC5"/>
    <a:srgbClr val="26C6DA"/>
    <a:srgbClr val="92D050"/>
    <a:srgbClr val="B8CAC6"/>
    <a:srgbClr val="EF8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33" autoAdjust="0"/>
    <p:restoredTop sz="96065" autoAdjust="0"/>
  </p:normalViewPr>
  <p:slideViewPr>
    <p:cSldViewPr snapToGrid="0">
      <p:cViewPr varScale="1">
        <p:scale>
          <a:sx n="83" d="100"/>
          <a:sy n="83" d="100"/>
        </p:scale>
        <p:origin x="84" y="2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01AA7F-3044-438C-8B03-54D0453B54BE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D26D2-B6DD-4384-AEA6-8068C7DC69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3A1F4-B63D-4184-A89D-2E46A94932A5}" type="datetimeFigureOut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1A36F-42B4-4698-A17E-BC46F3BF5DD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In the same plot, the difference between the free and scattering wave functions squared ∆ ≡ r 2 (|</a:t>
            </a:r>
            <a:r>
              <a:rPr lang="en-US" altLang="zh-CN" dirty="0" err="1"/>
              <a:t>ψl</a:t>
            </a:r>
            <a:r>
              <a:rPr lang="en-US" altLang="zh-CN" dirty="0"/>
              <a:t>=0| 2 − |</a:t>
            </a:r>
            <a:r>
              <a:rPr lang="en-US" altLang="zh-CN" dirty="0" err="1"/>
              <a:t>jl</a:t>
            </a:r>
            <a:r>
              <a:rPr lang="en-US" altLang="zh-CN" dirty="0"/>
              <a:t>=0| 2 ) in Eq. (7) is also shown as the blue solid line. Panels (a3–d3): Correlation function as a function of the relative momentum k. </a:t>
            </a:r>
            <a:endParaRPr kumimoji="1"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4024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0615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3400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52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8329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9643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3482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8659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50046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8472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传统上，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散射实验是研究相互作用的主要实验方法</a:t>
            </a:r>
            <a:endParaRPr lang="en-US" altLang="zh-CN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最成功的例子是卢瑟福散射实验，其揭示原子的核式结构模型，至今仍然是研究强相互作用的</a:t>
            </a:r>
            <a:r>
              <a:rPr lang="zh-CN" altLang="en-US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基本手段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例如核子散射实验，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多个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散射数据是开展高精度核力研究的坚实基础。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然而，对于不稳定了强子，传统的散射实验非常困难。短寿命的强子，很难</a:t>
            </a:r>
            <a:r>
              <a:rPr kumimoji="1"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产生大量炮弹粒子，也无法制作固定靶。</a:t>
            </a:r>
            <a:endParaRPr kumimoji="1" lang="en-US" altLang="zh-CN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例如，超子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核子的散射数据只有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个，这也进一步制约了核物理、天体物理领域的发展。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45622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183353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37165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22517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08613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传统上，</a:t>
            </a:r>
            <a:r>
              <a: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散射实验是研究相互作用的主要实验方法</a:t>
            </a:r>
            <a:endParaRPr lang="en-US" altLang="zh-CN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最成功的例子是卢瑟福散射实验，其揭示原子的核式结构模型，至今仍然是研究强相互作用的</a:t>
            </a:r>
            <a:r>
              <a:rPr lang="zh-CN" altLang="en-US" sz="1200" b="1" kern="1200" dirty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rPr>
              <a:t>基本手段 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例如核子散射实验，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8000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多个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散射数据是开展高精度核力研究的坚实基础。</a:t>
            </a: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然而，对于不稳定了强子，传统的散射实验非常困难。短寿命的强子，很难</a:t>
            </a:r>
            <a:r>
              <a:rPr kumimoji="1" lang="zh-CN" altLang="en-US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产生大量炮弹粒子，也无法制作固定靶。</a:t>
            </a:r>
            <a:endParaRPr kumimoji="1" lang="en-US" altLang="zh-CN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例如，超子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核子的散射数据只有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个，这也进一步制约了核物理、天体物理领域的发展。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82846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6111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168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E6FDDD-5320-40B6-8AB0-A70583DC6E6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6624-436E-4144-9FD1-6263439649A8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7C5E4-78D1-43E8-86F0-65B24232214E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240">
                <a:latin typeface="Arial Black" panose="020B0A04020102020204"/>
                <a:ea typeface="Arial Black" panose="020B0A04020102020204"/>
                <a:cs typeface="Arial Black" panose="020B0A04020102020204"/>
                <a:sym typeface="Arial Black" panose="020B0A04020102020204"/>
              </a:defRPr>
            </a:lvl1pPr>
          </a:lstStyle>
          <a:p>
            <a:r>
              <a:t>标题文本</a:t>
            </a:r>
          </a:p>
        </p:txBody>
      </p:sp>
      <p:sp>
        <p:nvSpPr>
          <p:cNvPr id="408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1188720" y="1943100"/>
            <a:ext cx="9814560" cy="4023360"/>
          </a:xfrm>
          <a:prstGeom prst="rect">
            <a:avLst/>
          </a:prstGeom>
        </p:spPr>
        <p:txBody>
          <a:bodyPr/>
          <a:lstStyle>
            <a:lvl1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spcBef>
                <a:spcPts val="1620"/>
              </a:spcBef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33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对象"/>
          <p:cNvSpPr txBox="1">
            <a:spLocks noGrp="1"/>
          </p:cNvSpPr>
          <p:nvPr>
            <p:ph idx="3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38100" tIns="38100" rIns="38100" bIns="38100"/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ClrTx/>
              <a:buSzTx/>
              <a:buNone/>
              <a:defRPr sz="3800" b="1"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10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>
              <a:defRPr sz="4200"/>
            </a:lvl1pPr>
          </a:lstStyle>
          <a:p>
            <a:r>
              <a:t>标题文本</a:t>
            </a:r>
          </a:p>
        </p:txBody>
      </p:sp>
      <p:sp>
        <p:nvSpPr>
          <p:cNvPr id="1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860147" y="192722"/>
            <a:ext cx="344555" cy="24901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F73DC9-A1D2-2243-B66B-DF68CC7026D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6B446-8B49-E84B-B41D-566FBBD75222}" type="datetime1">
              <a:rPr lang="zh-CN" altLang="en-US" smtClean="0"/>
              <a:t>2025/8/20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183884"/>
          </a:solidFill>
          <a:ln>
            <a:solidFill>
              <a:srgbClr val="1838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8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1838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6CC83C-4E83-9C40-8FBF-25CE164E572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C2F0-76AF-4424-A318-C92AAAE5A84C}" type="datetime1">
              <a:rPr lang="zh-CN" altLang="en-US" smtClean="0"/>
              <a:t>2025/8/20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2B1F0E-E78F-BA40-A11B-AAFE7FB8E23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A0E0BC-C395-BE4F-B82A-0DA062D17CB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DDD8E0-DB65-9749-8C24-B5BC30559C6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6EC9CB-1C51-EB4E-B0D7-CD970DC9971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26E2E-9420-B742-95FE-F76FB61272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F9548-0E7F-1344-AEEF-5057C2C8C73F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3360739" y="100806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 userDrawn="1"/>
        </p:nvSpPr>
        <p:spPr>
          <a:xfrm>
            <a:off x="9498013" y="6230938"/>
            <a:ext cx="2693987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6805613" y="6284913"/>
            <a:ext cx="2692400" cy="0"/>
          </a:xfrm>
          <a:prstGeom prst="line">
            <a:avLst/>
          </a:prstGeom>
          <a:ln w="28575">
            <a:solidFill>
              <a:srgbClr val="0728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3138" y="174094"/>
            <a:ext cx="10187929" cy="736490"/>
          </a:xfrm>
        </p:spPr>
        <p:txBody>
          <a:bodyPr>
            <a:normAutofit/>
          </a:bodyPr>
          <a:lstStyle>
            <a:lvl1pPr>
              <a:defRPr sz="3000" b="1"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90650" y="1543792"/>
            <a:ext cx="1056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文本占位符 2"/>
          <p:cNvSpPr>
            <a:spLocks noGrp="1"/>
          </p:cNvSpPr>
          <p:nvPr>
            <p:ph idx="1"/>
          </p:nvPr>
        </p:nvSpPr>
        <p:spPr bwMode="auto">
          <a:xfrm>
            <a:off x="838200" y="1318163"/>
            <a:ext cx="10515600" cy="46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257175" marR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 sz="27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557530" marR="0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2pPr>
            <a:lvl3pPr marL="8572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2001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1543050" marR="0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</a:lstStyle>
          <a:p>
            <a:pPr marL="257175" marR="0" lvl="0" indent="-257175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75000"/>
              <a:buFont typeface="Wingdings" panose="05000000000000000000" pitchFamily="2" charset="2"/>
              <a:buChar char="p"/>
              <a:defRPr/>
            </a:pPr>
            <a:r>
              <a:rPr kumimoji="1" lang="zh-CN" alt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单击此处编辑母版文本样式</a:t>
            </a:r>
          </a:p>
          <a:p>
            <a:pPr marL="557530" marR="0" lvl="1" indent="-21463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Pct val="60000"/>
              <a:buFont typeface="Wingdings" panose="05000000000000000000" pitchFamily="2" charset="2"/>
              <a:buChar char="Ø"/>
              <a:defRPr/>
            </a:pP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第二级</a:t>
            </a:r>
          </a:p>
          <a:p>
            <a:pPr marL="857250" marR="0" lvl="2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CC"/>
              </a:buClr>
              <a:buSzTx/>
              <a:buFontTx/>
              <a:buChar char="•"/>
              <a:defRPr/>
            </a:pPr>
            <a:r>
              <a:rPr kumimoji="1" lang="zh-CN" alt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第三级</a:t>
            </a:r>
          </a:p>
          <a:p>
            <a:pPr marL="1200150" marR="0" lvl="3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–"/>
              <a:defRPr/>
            </a:pPr>
            <a:r>
              <a: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第四级</a:t>
            </a:r>
          </a:p>
          <a:p>
            <a:pPr marL="1543050" marR="0" lvl="4" indent="-171450" algn="l" defTabSz="685800" rtl="0" eaLnBrk="0" fontAlgn="base" latinLnBrk="0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»"/>
              <a:defRPr/>
            </a:pPr>
            <a:r>
              <a:rPr kumimoji="1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黑体" panose="02010609060101010101" charset="-122"/>
              </a:rPr>
              <a:t>第五级</a:t>
            </a:r>
          </a:p>
        </p:txBody>
      </p:sp>
      <p:pic>
        <p:nvPicPr>
          <p:cNvPr id="9" name="图片 8" descr="C:\Users\len\Desktop\7-140129231040534.png"/>
          <p:cNvPicPr/>
          <p:nvPr userDrawn="1"/>
        </p:nvPicPr>
        <p:blipFill rotWithShape="1">
          <a:blip r:embed="rId2" cstate="email"/>
          <a:srcRect/>
          <a:stretch>
            <a:fillRect/>
          </a:stretch>
        </p:blipFill>
        <p:spPr bwMode="auto">
          <a:xfrm>
            <a:off x="9747839" y="6362638"/>
            <a:ext cx="2222475" cy="458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334435" y="1268416"/>
            <a:ext cx="11523133" cy="5184775"/>
          </a:xfrm>
          <a:prstGeom prst="rect">
            <a:avLst/>
          </a:prstGeom>
        </p:spPr>
        <p:txBody>
          <a:bodyPr/>
          <a:lstStyle>
            <a:lvl1pPr>
              <a:spcBef>
                <a:spcPts val="450"/>
              </a:spcBef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8904" indent="-276225" algn="l" defTabSz="792956" rtl="0" eaLnBrk="0" fontAlgn="base" hangingPunct="0">
              <a:spcBef>
                <a:spcPts val="450"/>
              </a:spcBef>
              <a:spcAft>
                <a:spcPts val="0"/>
              </a:spcAft>
              <a:buClr>
                <a:srgbClr val="3670D1"/>
              </a:buClr>
              <a:buSzPct val="8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944166" indent="-60722" algn="l" defTabSz="792956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3670D1"/>
              </a:buClr>
              <a:buFont typeface="Wingdings 2" pitchFamily="18" charset="2"/>
              <a:buChar char="¡"/>
              <a:defRPr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>
              <a:defRPr>
                <a:latin typeface="黑体" pitchFamily="49" charset="-122"/>
                <a:ea typeface="黑体" pitchFamily="49" charset="-122"/>
              </a:defRPr>
            </a:lvl4pPr>
            <a:lvl5pPr>
              <a:defRPr>
                <a:latin typeface="黑体" pitchFamily="49" charset="-122"/>
                <a:ea typeface="黑体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035641" y="6492449"/>
            <a:ext cx="2290617" cy="3740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467A9-C1E9-5C42-8258-6D975FC76E9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51967-2D8B-40D3-B5B9-9AAB73B256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64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59C323-CF42-4C3B-BFA6-816D4DB6240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787FB-CA10-4AF5-BF0B-94849B09B06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76237-EC33-4F9C-B3F4-B1847318EBE1}" type="datetime1">
              <a:rPr lang="zh-CN" altLang="en-US" smtClean="0"/>
              <a:t>2025/8/20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3C34-1AA1-4AB3-A96F-01890984CFF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DA781-48A5-4F3B-B8B8-2159B3B51B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3093C-1A27-4119-942E-E0EF3DB56B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806437-C533-4E1E-BECE-D1D2296E09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C2F7C-2519-441F-953F-DCAD10EF44A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3B318-B836-433F-BAC9-D5089C55156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B67F1-DEA0-4505-A3D7-68170254FAE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957263"/>
            <a:ext cx="3403600" cy="107950"/>
          </a:xfrm>
          <a:prstGeom prst="rect">
            <a:avLst/>
          </a:prstGeom>
          <a:solidFill>
            <a:srgbClr val="0728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solidFill>
                <a:prstClr val="white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0039DF-B5B1-4B62-8940-A2CD4312F3C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9026B-6DAF-4557-965D-1B383A60BDC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8765DA-FCF4-413E-913F-A82FC77F17C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2025/8/20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99740C-F9E2-47E7-A120-963DCF03B08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5EBA-5B9E-4838-B51A-07EF41C043DF}" type="datetime1">
              <a:rPr lang="zh-CN" altLang="en-US" smtClean="0"/>
              <a:t>2025/8/20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E5E9EF-0889-4BA9-AAF1-25F00514CADD}" type="slidenum">
              <a:rPr lang="en-US" smtClean="0">
                <a:solidFill>
                  <a:srgbClr val="000000"/>
                </a:solidFill>
              </a:rPr>
              <a:t>‹#›</a:t>
            </a:fld>
            <a:r>
              <a:rPr lang="en-US">
                <a:solidFill>
                  <a:srgbClr val="000000"/>
                </a:solidFill>
              </a:rPr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1270.png"/><Relationship Id="rId4" Type="http://schemas.openxmlformats.org/officeDocument/2006/relationships/image" Target="../media/image11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0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4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48.png"/><Relationship Id="rId5" Type="http://schemas.openxmlformats.org/officeDocument/2006/relationships/tags" Target="../tags/tag15.xml"/><Relationship Id="rId10" Type="http://schemas.openxmlformats.org/officeDocument/2006/relationships/image" Target="../media/image47.png"/><Relationship Id="rId4" Type="http://schemas.openxmlformats.org/officeDocument/2006/relationships/tags" Target="../tags/tag14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20.xml"/><Relationship Id="rId7" Type="http://schemas.openxmlformats.org/officeDocument/2006/relationships/image" Target="../media/image5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0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1.xml"/><Relationship Id="rId6" Type="http://schemas.openxmlformats.org/officeDocument/2006/relationships/image" Target="../media/image1390.png"/><Relationship Id="rId11" Type="http://schemas.openxmlformats.org/officeDocument/2006/relationships/image" Target="../media/image1290.png"/><Relationship Id="rId5" Type="http://schemas.openxmlformats.org/officeDocument/2006/relationships/image" Target="../media/image57.png"/><Relationship Id="rId10" Type="http://schemas.openxmlformats.org/officeDocument/2006/relationships/image" Target="../media/image60.jpeg"/><Relationship Id="rId4" Type="http://schemas.openxmlformats.org/officeDocument/2006/relationships/image" Target="../media/image561.png"/><Relationship Id="rId9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24.xml"/><Relationship Id="rId7" Type="http://schemas.openxmlformats.org/officeDocument/2006/relationships/image" Target="../media/image6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tags" Target="../tags/tag27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71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70.png"/><Relationship Id="rId5" Type="http://schemas.openxmlformats.org/officeDocument/2006/relationships/tags" Target="../tags/tag29.xml"/><Relationship Id="rId10" Type="http://schemas.openxmlformats.org/officeDocument/2006/relationships/image" Target="../media/image69.png"/><Relationship Id="rId4" Type="http://schemas.openxmlformats.org/officeDocument/2006/relationships/tags" Target="../tags/tag28.xml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00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6.xml"/><Relationship Id="rId7" Type="http://schemas.openxmlformats.org/officeDocument/2006/relationships/image" Target="NUL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90.png"/><Relationship Id="rId7" Type="http://schemas.openxmlformats.org/officeDocument/2006/relationships/image" Target="../media/image14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14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33.xml"/><Relationship Id="rId7" Type="http://schemas.openxmlformats.org/officeDocument/2006/relationships/image" Target="../media/image8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87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image" Target="../media/image92.png"/><Relationship Id="rId18" Type="http://schemas.openxmlformats.org/officeDocument/2006/relationships/image" Target="../media/image1810.png"/><Relationship Id="rId3" Type="http://schemas.openxmlformats.org/officeDocument/2006/relationships/tags" Target="../tags/tag36.xml"/><Relationship Id="rId21" Type="http://schemas.openxmlformats.org/officeDocument/2006/relationships/image" Target="../media/image97.png"/><Relationship Id="rId7" Type="http://schemas.openxmlformats.org/officeDocument/2006/relationships/tags" Target="../tags/tag40.xml"/><Relationship Id="rId12" Type="http://schemas.openxmlformats.org/officeDocument/2006/relationships/image" Target="../media/image91.png"/><Relationship Id="rId17" Type="http://schemas.openxmlformats.org/officeDocument/2006/relationships/image" Target="../media/image1800.png"/><Relationship Id="rId2" Type="http://schemas.openxmlformats.org/officeDocument/2006/relationships/tags" Target="../tags/tag35.xml"/><Relationship Id="rId16" Type="http://schemas.openxmlformats.org/officeDocument/2006/relationships/image" Target="../media/image94.png"/><Relationship Id="rId20" Type="http://schemas.openxmlformats.org/officeDocument/2006/relationships/image" Target="../media/image96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notesSlide" Target="../notesSlides/notesSlide21.xml"/><Relationship Id="rId24" Type="http://schemas.openxmlformats.org/officeDocument/2006/relationships/image" Target="../media/image100.png"/><Relationship Id="rId5" Type="http://schemas.openxmlformats.org/officeDocument/2006/relationships/tags" Target="../tags/tag38.xml"/><Relationship Id="rId15" Type="http://schemas.openxmlformats.org/officeDocument/2006/relationships/image" Target="../media/image93.png"/><Relationship Id="rId23" Type="http://schemas.openxmlformats.org/officeDocument/2006/relationships/image" Target="../media/image99.png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95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image" Target="../media/image69.png"/><Relationship Id="rId22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10.png"/><Relationship Id="rId5" Type="http://schemas.openxmlformats.org/officeDocument/2006/relationships/image" Target="../media/image1900.png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0.png"/><Relationship Id="rId3" Type="http://schemas.openxmlformats.org/officeDocument/2006/relationships/image" Target="../media/image102.png"/><Relationship Id="rId7" Type="http://schemas.openxmlformats.org/officeDocument/2006/relationships/image" Target="../media/image19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00.png"/><Relationship Id="rId9" Type="http://schemas.openxmlformats.org/officeDocument/2006/relationships/image" Target="../media/image15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tags" Target="../tags/tag45.xml"/><Relationship Id="rId7" Type="http://schemas.openxmlformats.org/officeDocument/2006/relationships/image" Target="../media/image2020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110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8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8.xml"/><Relationship Id="rId6" Type="http://schemas.openxmlformats.org/officeDocument/2006/relationships/image" Target="../media/image119.png"/><Relationship Id="rId5" Type="http://schemas.openxmlformats.org/officeDocument/2006/relationships/hyperlink" Target="https://arxiv.org/abs/2404.18607" TargetMode="External"/><Relationship Id="rId4" Type="http://schemas.openxmlformats.org/officeDocument/2006/relationships/image" Target="../media/image21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9.xml"/><Relationship Id="rId6" Type="http://schemas.openxmlformats.org/officeDocument/2006/relationships/hyperlink" Target="https://arxiv.org/abs/2404.18607" TargetMode="External"/><Relationship Id="rId5" Type="http://schemas.openxmlformats.org/officeDocument/2006/relationships/image" Target="../media/image2160.png"/><Relationship Id="rId4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2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70.png"/><Relationship Id="rId5" Type="http://schemas.openxmlformats.org/officeDocument/2006/relationships/image" Target="../media/image126.png"/><Relationship Id="rId10" Type="http://schemas.openxmlformats.org/officeDocument/2006/relationships/image" Target="../media/image2211.png"/><Relationship Id="rId4" Type="http://schemas.openxmlformats.org/officeDocument/2006/relationships/image" Target="../media/image125.png"/><Relationship Id="rId9" Type="http://schemas.openxmlformats.org/officeDocument/2006/relationships/image" Target="../media/image22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2350.png"/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12" Type="http://schemas.openxmlformats.org/officeDocument/2006/relationships/image" Target="../media/image23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81.PNG"/><Relationship Id="rId11" Type="http://schemas.openxmlformats.org/officeDocument/2006/relationships/image" Target="../media/image2330.png"/><Relationship Id="rId5" Type="http://schemas.openxmlformats.org/officeDocument/2006/relationships/image" Target="../media/image134.png"/><Relationship Id="rId10" Type="http://schemas.openxmlformats.org/officeDocument/2006/relationships/image" Target="../media/image2320.png"/><Relationship Id="rId4" Type="http://schemas.openxmlformats.org/officeDocument/2006/relationships/image" Target="../media/image133.png"/><Relationship Id="rId9" Type="http://schemas.openxmlformats.org/officeDocument/2006/relationships/image" Target="../media/image23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tags" Target="../tags/tag52.xml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notesSlide" Target="../notesSlides/notesSlide36.xml"/><Relationship Id="rId11" Type="http://schemas.openxmlformats.org/officeDocument/2006/relationships/image" Target="../media/image141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44.png"/><Relationship Id="rId10" Type="http://schemas.openxmlformats.org/officeDocument/2006/relationships/image" Target="../media/image140.png"/><Relationship Id="rId4" Type="http://schemas.openxmlformats.org/officeDocument/2006/relationships/tags" Target="../tags/tag53.xml"/><Relationship Id="rId9" Type="http://schemas.openxmlformats.org/officeDocument/2006/relationships/image" Target="../media/image139.png"/><Relationship Id="rId14" Type="http://schemas.openxmlformats.org/officeDocument/2006/relationships/image" Target="../media/image2251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5.png"/><Relationship Id="rId5" Type="http://schemas.openxmlformats.org/officeDocument/2006/relationships/image" Target="../media/image23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0.png"/><Relationship Id="rId13" Type="http://schemas.openxmlformats.org/officeDocument/2006/relationships/image" Target="../media/image2300.png"/><Relationship Id="rId3" Type="http://schemas.openxmlformats.org/officeDocument/2006/relationships/image" Target="../media/image148.png"/><Relationship Id="rId7" Type="http://schemas.openxmlformats.org/officeDocument/2006/relationships/image" Target="../media/image2240.png"/><Relationship Id="rId12" Type="http://schemas.openxmlformats.org/officeDocument/2006/relationships/image" Target="../media/image229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30.png"/><Relationship Id="rId11" Type="http://schemas.openxmlformats.org/officeDocument/2006/relationships/image" Target="../media/image2280.png"/><Relationship Id="rId5" Type="http://schemas.openxmlformats.org/officeDocument/2006/relationships/image" Target="../media/image2220.png"/><Relationship Id="rId10" Type="http://schemas.openxmlformats.org/officeDocument/2006/relationships/image" Target="../media/image2270.png"/><Relationship Id="rId4" Type="http://schemas.openxmlformats.org/officeDocument/2006/relationships/image" Target="../media/image2210.png"/><Relationship Id="rId9" Type="http://schemas.openxmlformats.org/officeDocument/2006/relationships/image" Target="../media/image2260.png"/><Relationship Id="rId14" Type="http://schemas.openxmlformats.org/officeDocument/2006/relationships/image" Target="../media/image23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www.claymath.org/millennium-problems/yang%E2%80%93mills-and-mass-gap" TargetMode="External"/><Relationship Id="rId4" Type="http://schemas.openxmlformats.org/officeDocument/2006/relationships/image" Target="../media/image1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890.png"/><Relationship Id="rId26" Type="http://schemas.openxmlformats.org/officeDocument/2006/relationships/image" Target="../media/image540.png"/><Relationship Id="rId3" Type="http://schemas.openxmlformats.org/officeDocument/2006/relationships/image" Target="../media/image13.jpeg"/><Relationship Id="rId21" Type="http://schemas.openxmlformats.org/officeDocument/2006/relationships/image" Target="../media/image24.png"/><Relationship Id="rId7" Type="http://schemas.openxmlformats.org/officeDocument/2006/relationships/image" Target="../media/image741.png"/><Relationship Id="rId12" Type="http://schemas.openxmlformats.org/officeDocument/2006/relationships/image" Target="../media/image19.png"/><Relationship Id="rId17" Type="http://schemas.openxmlformats.org/officeDocument/2006/relationships/image" Target="../media/image880.png"/><Relationship Id="rId25" Type="http://schemas.openxmlformats.org/officeDocument/2006/relationships/image" Target="../media/image530.png"/><Relationship Id="rId3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70.png"/><Relationship Id="rId20" Type="http://schemas.openxmlformats.org/officeDocument/2006/relationships/image" Target="../media/image23.jpg"/><Relationship Id="rId29" Type="http://schemas.openxmlformats.org/officeDocument/2006/relationships/image" Target="../media/image570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0.png"/><Relationship Id="rId11" Type="http://schemas.openxmlformats.org/officeDocument/2006/relationships/image" Target="../media/image18.png"/><Relationship Id="rId24" Type="http://schemas.openxmlformats.org/officeDocument/2006/relationships/image" Target="../media/image27.png"/><Relationship Id="rId32" Type="http://schemas.openxmlformats.org/officeDocument/2006/relationships/image" Target="../media/image520.png"/><Relationship Id="rId5" Type="http://schemas.openxmlformats.org/officeDocument/2006/relationships/image" Target="../media/image581.png"/><Relationship Id="rId15" Type="http://schemas.openxmlformats.org/officeDocument/2006/relationships/image" Target="../media/image22.png"/><Relationship Id="rId23" Type="http://schemas.openxmlformats.org/officeDocument/2006/relationships/image" Target="../media/image26.jpeg"/><Relationship Id="rId28" Type="http://schemas.openxmlformats.org/officeDocument/2006/relationships/image" Target="../media/image560.png"/><Relationship Id="rId10" Type="http://schemas.openxmlformats.org/officeDocument/2006/relationships/image" Target="../media/image17.png"/><Relationship Id="rId19" Type="http://schemas.openxmlformats.org/officeDocument/2006/relationships/image" Target="../media/image900.png"/><Relationship Id="rId31" Type="http://schemas.openxmlformats.org/officeDocument/2006/relationships/image" Target="../media/image510.png"/><Relationship Id="rId4" Type="http://schemas.openxmlformats.org/officeDocument/2006/relationships/image" Target="../media/image471.png"/><Relationship Id="rId9" Type="http://schemas.openxmlformats.org/officeDocument/2006/relationships/image" Target="../media/image15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image" Target="../media/image550.png"/><Relationship Id="rId30" Type="http://schemas.openxmlformats.org/officeDocument/2006/relationships/image" Target="../media/image5800.png"/><Relationship Id="rId8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4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13" Type="http://schemas.openxmlformats.org/officeDocument/2006/relationships/image" Target="../media/image1190.png"/><Relationship Id="rId3" Type="http://schemas.openxmlformats.org/officeDocument/2006/relationships/tags" Target="../tags/tag4.xml"/><Relationship Id="rId7" Type="http://schemas.openxmlformats.org/officeDocument/2006/relationships/image" Target="../media/image30.jpeg"/><Relationship Id="rId12" Type="http://schemas.openxmlformats.org/officeDocument/2006/relationships/image" Target="../media/image3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tags" Target="../tags/tag5.xml"/><Relationship Id="rId9" Type="http://schemas.openxmlformats.org/officeDocument/2006/relationships/image" Target="../media/image31.jpe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8.xml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41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0.png"/><Relationship Id="rId5" Type="http://schemas.openxmlformats.org/officeDocument/2006/relationships/tags" Target="../tags/tag10.xml"/><Relationship Id="rId10" Type="http://schemas.openxmlformats.org/officeDocument/2006/relationships/image" Target="../media/image39.png"/><Relationship Id="rId4" Type="http://schemas.openxmlformats.org/officeDocument/2006/relationships/tags" Target="../tags/tag9.xm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1274" y="2172011"/>
            <a:ext cx="12192000" cy="1023425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no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 ways to decipher the nature of hadronic molecules </a:t>
            </a:r>
          </a:p>
        </p:txBody>
      </p:sp>
      <p:sp>
        <p:nvSpPr>
          <p:cNvPr id="6" name="矩形 5"/>
          <p:cNvSpPr/>
          <p:nvPr/>
        </p:nvSpPr>
        <p:spPr>
          <a:xfrm>
            <a:off x="2371727" y="4826210"/>
            <a:ext cx="7448546" cy="34289"/>
          </a:xfrm>
          <a:prstGeom prst="rect">
            <a:avLst/>
          </a:prstGeom>
          <a:solidFill>
            <a:srgbClr val="000064"/>
          </a:solidFill>
          <a:ln w="0">
            <a:solidFill>
              <a:srgbClr val="0728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 dirty="0">
              <a:solidFill>
                <a:srgbClr val="183884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1486182" y="3992044"/>
            <a:ext cx="9140078" cy="579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Li-Sheng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（耿立升）</a:t>
            </a: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 err="1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Beihang</a:t>
            </a:r>
            <a:r>
              <a:rPr lang="zh-CN" altLang="en-US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700" b="1" dirty="0">
                <a:solidFill>
                  <a:srgbClr val="1453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U.</a:t>
            </a:r>
          </a:p>
        </p:txBody>
      </p:sp>
      <p:pic>
        <p:nvPicPr>
          <p:cNvPr id="11" name="图片 10" descr="C:\Users\len\Desktop\7-140129231040534.png"/>
          <p:cNvPicPr/>
          <p:nvPr/>
        </p:nvPicPr>
        <p:blipFill rotWithShape="1">
          <a:blip r:embed="rId3" cstate="email"/>
          <a:srcRect/>
          <a:stretch>
            <a:fillRect/>
          </a:stretch>
        </p:blipFill>
        <p:spPr bwMode="auto">
          <a:xfrm>
            <a:off x="132522" y="713846"/>
            <a:ext cx="5005056" cy="1101764"/>
          </a:xfrm>
          <a:prstGeom prst="rect">
            <a:avLst/>
          </a:prstGeom>
          <a:noFill/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6" descr="C:\Users\lenovo\Desktop\03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71490" y="685253"/>
            <a:ext cx="3051884" cy="1115410"/>
          </a:xfrm>
          <a:prstGeom prst="rect">
            <a:avLst/>
          </a:prstGeom>
          <a:ln w="349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/>
          <a:srcRect t="12470" b="6028"/>
          <a:stretch>
            <a:fillRect/>
          </a:stretch>
        </p:blipFill>
        <p:spPr>
          <a:xfrm>
            <a:off x="5764695" y="685253"/>
            <a:ext cx="2695065" cy="1094386"/>
          </a:xfrm>
          <a:prstGeom prst="rect">
            <a:avLst/>
          </a:prstGeom>
          <a:ln w="349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52FF3-46D7-418A-B6FB-9F5E23702DBE}" type="slidenum">
              <a:rPr lang="zh-CN" altLang="en-US" smtClean="0"/>
              <a:t>1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1DF019-1074-48E8-A9E4-F41637E2A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18" y="4911225"/>
            <a:ext cx="11364911" cy="1790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3096C-9506-4742-A250-86EB3D93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5C16A0B7-3665-40A4-B8AB-FAFDF24F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Constraining the source function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45953F1-93B9-4C33-B6B4-101BEF6348DB}"/>
              </a:ext>
            </a:extLst>
          </p:cNvPr>
          <p:cNvSpPr txBox="1"/>
          <p:nvPr/>
        </p:nvSpPr>
        <p:spPr>
          <a:xfrm>
            <a:off x="506882" y="1456566"/>
            <a:ext cx="5235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Using the well-known proton-proton interaction to calibrate the source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6FDB2-1142-463E-B8C8-809B48F4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085" y="1456566"/>
            <a:ext cx="4922655" cy="460865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827DA38-9483-4BFA-956A-BAB45215EC20}"/>
              </a:ext>
            </a:extLst>
          </p:cNvPr>
          <p:cNvSpPr txBox="1"/>
          <p:nvPr/>
        </p:nvSpPr>
        <p:spPr>
          <a:xfrm>
            <a:off x="7366001" y="6065224"/>
            <a:ext cx="34067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ALICE, PLB, 811 (2020) 135849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F97DDD1-0EB7-4E63-BF20-5F649C2EAACC}"/>
                  </a:ext>
                </a:extLst>
              </p:cNvPr>
              <p:cNvSpPr txBox="1"/>
              <p:nvPr/>
            </p:nvSpPr>
            <p:spPr>
              <a:xfrm>
                <a:off x="663327" y="2486229"/>
                <a:ext cx="4922655" cy="658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nary>
                      <m:d>
                        <m:d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zh-CN" alt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zh-CN" alt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zh-CN" alt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lang="zh-CN" alt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p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F97DDD1-0EB7-4E63-BF20-5F649C2EA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27" y="2486229"/>
                <a:ext cx="4922655" cy="6587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F4994BE-A3D3-42EE-8E0D-A43929FE47C8}"/>
                  </a:ext>
                </a:extLst>
              </p:cNvPr>
              <p:cNvSpPr txBox="1"/>
              <p:nvPr/>
            </p:nvSpPr>
            <p:spPr>
              <a:xfrm>
                <a:off x="506882" y="3337632"/>
                <a:ext cx="56835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For CFs involving short-lived resonances (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altLang="zh-CN" sz="2000" b="1" i="1" smtClean="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𝝉</m:t>
                    </m:r>
                    <m:r>
                      <a:rPr lang="en-US" altLang="zh-CN" sz="2000" b="1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∼</m:t>
                    </m:r>
                    <m:r>
                      <a:rPr lang="en-US" altLang="zh-CN" sz="2000" b="1" i="1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𝟏𝐟𝐦</m:t>
                    </m:r>
                  </m:oMath>
                </a14:m>
                <a:r>
                  <a:rPr lang="en-US" altLang="zh-CN" sz="2000" b="1" dirty="0"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)—Resonance Source Model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F4994BE-A3D3-42EE-8E0D-A43929FE4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882" y="3337632"/>
                <a:ext cx="5683525" cy="707886"/>
              </a:xfrm>
              <a:prstGeom prst="rect">
                <a:avLst/>
              </a:prstGeom>
              <a:blipFill>
                <a:blip r:embed="rId4"/>
                <a:stretch>
                  <a:fillRect l="-966" t="-5172" r="-1395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6B60940-4210-4E95-92F3-FB7665EAC97F}"/>
                  </a:ext>
                </a:extLst>
              </p:cNvPr>
              <p:cNvSpPr txBox="1"/>
              <p:nvPr/>
            </p:nvSpPr>
            <p:spPr>
              <a:xfrm>
                <a:off x="445060" y="3907275"/>
                <a:ext cx="6101394" cy="1319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i="1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𝑆</m:t>
                      </m:r>
                      <m:d>
                        <m:d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8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sz="1800" i="1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  <m:sSubSup>
                                    <m:sSubSupPr>
                                      <m:ctrlPr>
                                        <a:rPr lang="zh-CN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CN" sz="1800" i="1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altLang="zh-CN" sz="1800">
                                          <a:effectLst/>
                                          <a:latin typeface="Georgia" panose="02040502050405020303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core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altLang="zh-CN" sz="1800" i="1">
                                          <a:effectLst/>
                                          <a:latin typeface="等线" panose="02010600030101010101" pitchFamily="2" charset="-122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</m:sub>
                                    <m:sup>
                                      <m:r>
                                        <a:rPr lang="en-US" altLang="zh-CN" sz="1800">
                                          <a:effectLst/>
                                          <a:latin typeface="Cambria Math" panose="02040503050406030204" pitchFamily="18" charset="0"/>
                                          <a:ea typeface="等线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exp</m:t>
                      </m:r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sz="1800"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sSubSup>
                                <m:sSubSupPr>
                                  <m:ctrlPr>
                                    <a:rPr lang="zh-CN" altLang="zh-CN" sz="18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 i="1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altLang="zh-CN" sz="1800">
                                      <a:effectLst/>
                                      <a:latin typeface="Georgia" panose="02040502050405020303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core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altLang="zh-CN" sz="1800" i="1">
                                      <a:effectLst/>
                                      <a:latin typeface="等线" panose="02010600030101010101" pitchFamily="2" charset="-122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altLang="zh-CN" sz="1800"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altLang="zh-CN" sz="1800" b="0" i="0" smtClean="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SLR</m:t>
                      </m:r>
                    </m:oMath>
                  </m:oMathPara>
                </a14:m>
                <a:endParaRPr lang="zh-CN" altLang="zh-CN" sz="1800" dirty="0">
                  <a:effectLst/>
                  <a:latin typeface="Georgia" panose="02040502050405020303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6B60940-4210-4E95-92F3-FB7665EAC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60" y="3907275"/>
                <a:ext cx="6101394" cy="13190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B91583E0-0464-4EC8-A3F6-CDA23C8B03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268" y="5152763"/>
            <a:ext cx="2508751" cy="12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1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3096C-9506-4742-A250-86EB3D93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5C16A0B7-3665-40A4-B8AB-FAFDF24FA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Constraining the source function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C0D5E53-8D90-44EE-8548-A2B14780C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9194"/>
            <a:ext cx="5625542" cy="512068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FF2D00F-9AA9-41D5-8A0F-AA3E9FB4F296}"/>
              </a:ext>
            </a:extLst>
          </p:cNvPr>
          <p:cNvSpPr txBox="1"/>
          <p:nvPr/>
        </p:nvSpPr>
        <p:spPr>
          <a:xfrm>
            <a:off x="6394172" y="3999537"/>
            <a:ext cx="55079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 “providing compelling evidence for the presence of a common emission source for all hadrons in small collision systems at the LHC …”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70CF334-600C-4371-BB6B-5FD00AE329BF}"/>
              </a:ext>
            </a:extLst>
          </p:cNvPr>
          <p:cNvSpPr txBox="1"/>
          <p:nvPr/>
        </p:nvSpPr>
        <p:spPr>
          <a:xfrm>
            <a:off x="8865438" y="386020"/>
            <a:ext cx="2584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311.14527v1.</a:t>
            </a:r>
          </a:p>
        </p:txBody>
      </p:sp>
      <p:pic>
        <p:nvPicPr>
          <p:cNvPr id="1030" name="Picture 6" descr="Alice Members | ALICE Collaboration">
            <a:extLst>
              <a:ext uri="{FF2B5EF4-FFF2-40B4-BE49-F238E27FC236}">
                <a16:creationId xmlns:a16="http://schemas.microsoft.com/office/drawing/2014/main" id="{3D8DB915-82C8-4DC9-8376-12DCEE999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986" y="1019284"/>
            <a:ext cx="2136047" cy="287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4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2728398C-B214-4C58-B286-0BB9ED618C1E}"/>
              </a:ext>
            </a:extLst>
          </p:cNvPr>
          <p:cNvSpPr/>
          <p:nvPr/>
        </p:nvSpPr>
        <p:spPr>
          <a:xfrm>
            <a:off x="81643" y="1159329"/>
            <a:ext cx="11955236" cy="26942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6005D9F-817D-4320-803C-DD3A467C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-83911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Basic philosophy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2BEAD7-5567-40F1-A086-199AD256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772C18E0-607F-47F9-9D31-877117C8E6DD}"/>
              </a:ext>
            </a:extLst>
          </p:cNvPr>
          <p:cNvSpPr/>
          <p:nvPr/>
        </p:nvSpPr>
        <p:spPr>
          <a:xfrm>
            <a:off x="4353298" y="1934936"/>
            <a:ext cx="3371850" cy="1325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0BF3F0-7326-4650-B8BF-788F733E13B7}"/>
              </a:ext>
            </a:extLst>
          </p:cNvPr>
          <p:cNvSpPr/>
          <p:nvPr/>
        </p:nvSpPr>
        <p:spPr>
          <a:xfrm>
            <a:off x="155121" y="1423534"/>
            <a:ext cx="3806781" cy="2109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interaction is known from, e.g., experiments, lattice QCD, or effective field theories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8299C2-16CE-4322-8306-A53DE915D2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8" y="1422600"/>
            <a:ext cx="3826941" cy="2110524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EEAA49-39DC-4066-B193-86C08006A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1" y="4235028"/>
            <a:ext cx="3806781" cy="2115456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E349774-E1CC-4716-AC7E-0E296ED0E5B7}"/>
              </a:ext>
            </a:extLst>
          </p:cNvPr>
          <p:cNvSpPr/>
          <p:nvPr/>
        </p:nvSpPr>
        <p:spPr>
          <a:xfrm>
            <a:off x="8041070" y="4235028"/>
            <a:ext cx="3911444" cy="21105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Experiments measure the correlation functions</a:t>
            </a:r>
          </a:p>
        </p:txBody>
      </p:sp>
      <p:sp>
        <p:nvSpPr>
          <p:cNvPr id="12" name="箭头: 左 11">
            <a:extLst>
              <a:ext uri="{FF2B5EF4-FFF2-40B4-BE49-F238E27FC236}">
                <a16:creationId xmlns:a16="http://schemas.microsoft.com/office/drawing/2014/main" id="{FE2BEBE6-485D-4605-B7B2-C1474270F0CD}"/>
              </a:ext>
            </a:extLst>
          </p:cNvPr>
          <p:cNvSpPr/>
          <p:nvPr/>
        </p:nvSpPr>
        <p:spPr>
          <a:xfrm>
            <a:off x="4410075" y="4635840"/>
            <a:ext cx="3371850" cy="1325563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Extract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479B88B-7398-4DD9-B7BA-D9F104A570CB}"/>
              </a:ext>
            </a:extLst>
          </p:cNvPr>
          <p:cNvSpPr txBox="1"/>
          <p:nvPr/>
        </p:nvSpPr>
        <p:spPr>
          <a:xfrm>
            <a:off x="5099957" y="1606157"/>
            <a:ext cx="1492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Direct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1760FF2-DF3C-43E6-82DC-77365506DC61}"/>
              </a:ext>
            </a:extLst>
          </p:cNvPr>
          <p:cNvSpPr txBox="1"/>
          <p:nvPr/>
        </p:nvSpPr>
        <p:spPr>
          <a:xfrm>
            <a:off x="5255192" y="4312674"/>
            <a:ext cx="1759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Inverse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957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圆角矩形 82"/>
          <p:cNvSpPr/>
          <p:nvPr/>
        </p:nvSpPr>
        <p:spPr>
          <a:xfrm>
            <a:off x="4721405" y="1256962"/>
            <a:ext cx="2596723" cy="807522"/>
          </a:xfrm>
          <a:prstGeom prst="round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85" y="6321771"/>
            <a:ext cx="2254897" cy="22400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V="1">
            <a:off x="603004" y="4800086"/>
            <a:ext cx="4310084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2758046" y="2900152"/>
            <a:ext cx="0" cy="383595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>
            <a:spLocks noChangeAspect="1"/>
          </p:cNvSpPr>
          <p:nvPr/>
        </p:nvSpPr>
        <p:spPr>
          <a:xfrm rot="10800000">
            <a:off x="2271325" y="4720170"/>
            <a:ext cx="179587" cy="159831"/>
          </a:xfrm>
          <a:prstGeom prst="ellipse">
            <a:avLst/>
          </a:prstGeom>
          <a:solidFill>
            <a:srgbClr val="FF8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>
            <a:spLocks noChangeAspect="1"/>
          </p:cNvSpPr>
          <p:nvPr/>
        </p:nvSpPr>
        <p:spPr>
          <a:xfrm rot="10800000">
            <a:off x="884544" y="4720170"/>
            <a:ext cx="179587" cy="15983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87" y="2900152"/>
            <a:ext cx="637011" cy="154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92" y="4725752"/>
            <a:ext cx="633971" cy="156956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8" y="2886036"/>
            <a:ext cx="1144797" cy="225963"/>
          </a:xfrm>
          <a:prstGeom prst="rect">
            <a:avLst/>
          </a:prstGeom>
        </p:spPr>
      </p:pic>
      <p:cxnSp>
        <p:nvCxnSpPr>
          <p:cNvPr id="20" name="直接箭头连接符 19"/>
          <p:cNvCxnSpPr/>
          <p:nvPr/>
        </p:nvCxnSpPr>
        <p:spPr>
          <a:xfrm flipH="1" flipV="1">
            <a:off x="1124666" y="4750838"/>
            <a:ext cx="107752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622053" y="4259950"/>
            <a:ext cx="2135993" cy="300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stronger attraction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99744" y="4994243"/>
            <a:ext cx="949185" cy="73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deeply bound state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835962" y="4994242"/>
            <a:ext cx="1050314" cy="73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858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shallow bound state</a:t>
            </a:r>
            <a:endParaRPr lang="zh-CN" altLang="en-US" sz="1600" b="1" dirty="0">
              <a:solidFill>
                <a:srgbClr val="FF858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701685" y="4835943"/>
            <a:ext cx="4310084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flipV="1">
            <a:off x="8856727" y="2936008"/>
            <a:ext cx="0" cy="3835956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>
            <a:spLocks noChangeAspect="1"/>
          </p:cNvSpPr>
          <p:nvPr/>
        </p:nvSpPr>
        <p:spPr>
          <a:xfrm rot="10800000">
            <a:off x="7711199" y="4756027"/>
            <a:ext cx="179587" cy="15983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68" y="2936008"/>
            <a:ext cx="637012" cy="15425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773" y="4761609"/>
            <a:ext cx="633971" cy="156956"/>
          </a:xfrm>
          <a:prstGeom prst="rect">
            <a:avLst/>
          </a:prstGeom>
        </p:spPr>
      </p:pic>
      <p:cxnSp>
        <p:nvCxnSpPr>
          <p:cNvPr id="46" name="直接箭头连接符 45"/>
          <p:cNvCxnSpPr/>
          <p:nvPr/>
        </p:nvCxnSpPr>
        <p:spPr>
          <a:xfrm flipH="1" flipV="1">
            <a:off x="6916661" y="4750838"/>
            <a:ext cx="718347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/>
        </p:nvSpPr>
        <p:spPr>
          <a:xfrm>
            <a:off x="6858639" y="4318909"/>
            <a:ext cx="1793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weak attraction</a:t>
            </a:r>
            <a:endPara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275835" y="4993238"/>
            <a:ext cx="1050314" cy="5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virtual</a:t>
            </a:r>
          </a:p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state</a:t>
            </a:r>
            <a:endParaRPr lang="zh-CN" altLang="en-US" sz="1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椭圆 51"/>
          <p:cNvSpPr>
            <a:spLocks noChangeAspect="1"/>
          </p:cNvSpPr>
          <p:nvPr/>
        </p:nvSpPr>
        <p:spPr>
          <a:xfrm rot="10800000">
            <a:off x="9246490" y="3835643"/>
            <a:ext cx="179587" cy="159831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弧形 54"/>
          <p:cNvSpPr/>
          <p:nvPr/>
        </p:nvSpPr>
        <p:spPr>
          <a:xfrm rot="5400000">
            <a:off x="8979258" y="1723492"/>
            <a:ext cx="1107685" cy="3284630"/>
          </a:xfrm>
          <a:prstGeom prst="arc">
            <a:avLst/>
          </a:prstGeom>
          <a:ln w="19050">
            <a:solidFill>
              <a:srgbClr val="00B05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>
            <a:spLocks noChangeAspect="1"/>
          </p:cNvSpPr>
          <p:nvPr/>
        </p:nvSpPr>
        <p:spPr>
          <a:xfrm rot="10800000">
            <a:off x="11085290" y="3189774"/>
            <a:ext cx="179587" cy="15983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8739643" y="4043694"/>
            <a:ext cx="1193279" cy="5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6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resonant</a:t>
            </a:r>
          </a:p>
          <a:p>
            <a:pPr algn="ctr"/>
            <a:r>
              <a:rPr lang="en-US" altLang="zh-CN" sz="1600" b="1" dirty="0">
                <a:solidFill>
                  <a:srgbClr val="00763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state</a:t>
            </a:r>
            <a:endParaRPr lang="zh-CN" altLang="en-US" sz="1600" b="1" dirty="0">
              <a:solidFill>
                <a:srgbClr val="00763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14" y="2881255"/>
            <a:ext cx="1480787" cy="225963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9575129" y="3205493"/>
            <a:ext cx="1318960" cy="5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weaker attraction</a:t>
            </a:r>
            <a:endParaRPr lang="zh-CN" altLang="en-US" sz="16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63659" y="1250218"/>
            <a:ext cx="2596723" cy="807522"/>
            <a:chOff x="470215" y="1243751"/>
            <a:chExt cx="2596723" cy="807522"/>
          </a:xfrm>
        </p:grpSpPr>
        <p:sp>
          <p:nvSpPr>
            <p:cNvPr id="75" name="椭圆 74"/>
            <p:cNvSpPr>
              <a:spLocks noChangeAspect="1"/>
            </p:cNvSpPr>
            <p:nvPr/>
          </p:nvSpPr>
          <p:spPr>
            <a:xfrm rot="10800000">
              <a:off x="1046747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>
              <a:spLocks noChangeAspect="1"/>
            </p:cNvSpPr>
            <p:nvPr/>
          </p:nvSpPr>
          <p:spPr>
            <a:xfrm rot="10800000">
              <a:off x="1944777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右箭头 77"/>
            <p:cNvSpPr/>
            <p:nvPr/>
          </p:nvSpPr>
          <p:spPr>
            <a:xfrm rot="10800000">
              <a:off x="641846" y="1384920"/>
              <a:ext cx="327486" cy="540001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右箭头 34"/>
            <p:cNvSpPr/>
            <p:nvPr/>
          </p:nvSpPr>
          <p:spPr>
            <a:xfrm>
              <a:off x="2562192" y="1384919"/>
              <a:ext cx="327486" cy="540001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470215" y="1243751"/>
              <a:ext cx="2596723" cy="807522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092524" y="1454864"/>
              <a:ext cx="13508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repulsive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853792" y="1250218"/>
            <a:ext cx="2596723" cy="807522"/>
            <a:chOff x="8460664" y="1250218"/>
            <a:chExt cx="2596723" cy="807522"/>
          </a:xfrm>
        </p:grpSpPr>
        <p:sp>
          <p:nvSpPr>
            <p:cNvPr id="59" name="椭圆 58"/>
            <p:cNvSpPr>
              <a:spLocks noChangeAspect="1"/>
            </p:cNvSpPr>
            <p:nvPr/>
          </p:nvSpPr>
          <p:spPr>
            <a:xfrm rot="10800000">
              <a:off x="9062931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>
              <a:spLocks noChangeAspect="1"/>
            </p:cNvSpPr>
            <p:nvPr/>
          </p:nvSpPr>
          <p:spPr>
            <a:xfrm rot="10800000">
              <a:off x="9960961" y="1384922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圆角矩形 67"/>
            <p:cNvSpPr/>
            <p:nvPr/>
          </p:nvSpPr>
          <p:spPr>
            <a:xfrm>
              <a:off x="8460664" y="1250218"/>
              <a:ext cx="2596723" cy="807522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8924758" y="1443412"/>
              <a:ext cx="1714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nonexistent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709816" y="1250218"/>
            <a:ext cx="2596723" cy="807522"/>
            <a:chOff x="4709816" y="1250218"/>
            <a:chExt cx="2596723" cy="807522"/>
          </a:xfrm>
        </p:grpSpPr>
        <p:sp>
          <p:nvSpPr>
            <p:cNvPr id="45" name="椭圆 44"/>
            <p:cNvSpPr>
              <a:spLocks noChangeAspect="1"/>
            </p:cNvSpPr>
            <p:nvPr/>
          </p:nvSpPr>
          <p:spPr>
            <a:xfrm rot="10800000">
              <a:off x="5295997" y="1388250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>
              <a:spLocks noChangeAspect="1"/>
            </p:cNvSpPr>
            <p:nvPr/>
          </p:nvSpPr>
          <p:spPr>
            <a:xfrm rot="10800000">
              <a:off x="6194027" y="1388250"/>
              <a:ext cx="540000" cy="54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右箭头 52"/>
            <p:cNvSpPr/>
            <p:nvPr/>
          </p:nvSpPr>
          <p:spPr>
            <a:xfrm>
              <a:off x="4891096" y="1388248"/>
              <a:ext cx="327486" cy="54000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右箭头 53"/>
            <p:cNvSpPr/>
            <p:nvPr/>
          </p:nvSpPr>
          <p:spPr>
            <a:xfrm rot="10800000">
              <a:off x="6811442" y="1388247"/>
              <a:ext cx="327486" cy="540001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圆角矩形 79"/>
            <p:cNvSpPr/>
            <p:nvPr/>
          </p:nvSpPr>
          <p:spPr>
            <a:xfrm>
              <a:off x="4709816" y="1250218"/>
              <a:ext cx="2596723" cy="807522"/>
            </a:xfrm>
            <a:prstGeom prst="round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5350933" y="1443412"/>
              <a:ext cx="14082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attractive</a:t>
              </a:r>
              <a:endParaRPr lang="zh-CN" altLang="en-US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563659" y="1257625"/>
            <a:ext cx="2596723" cy="807522"/>
          </a:xfrm>
          <a:prstGeom prst="round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圆角矩形 81"/>
          <p:cNvSpPr/>
          <p:nvPr/>
        </p:nvSpPr>
        <p:spPr>
          <a:xfrm>
            <a:off x="8853791" y="1257625"/>
            <a:ext cx="2596723" cy="807522"/>
          </a:xfrm>
          <a:prstGeom prst="round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 rot="5400000">
            <a:off x="5816376" y="-3117395"/>
            <a:ext cx="557500" cy="11190763"/>
          </a:xfrm>
          <a:prstGeom prst="leftBrac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肘形连接符 8"/>
          <p:cNvCxnSpPr/>
          <p:nvPr/>
        </p:nvCxnSpPr>
        <p:spPr>
          <a:xfrm rot="10800000" flipH="1">
            <a:off x="6811442" y="3926629"/>
            <a:ext cx="2304000" cy="828000"/>
          </a:xfrm>
          <a:prstGeom prst="bentConnector3">
            <a:avLst>
              <a:gd name="adj1" fmla="val -4217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标题 1"/>
          <p:cNvSpPr>
            <a:spLocks noGrp="1"/>
          </p:cNvSpPr>
          <p:nvPr>
            <p:ph type="title"/>
          </p:nvPr>
        </p:nvSpPr>
        <p:spPr>
          <a:xfrm>
            <a:off x="122104" y="-108600"/>
            <a:ext cx="10515600" cy="1325563"/>
          </a:xfrm>
        </p:spPr>
        <p:txBody>
          <a:bodyPr/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Classification of hadron-hadron interactions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9" y="1269378"/>
            <a:ext cx="10376115" cy="545365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91891" y="5161194"/>
            <a:ext cx="10296853" cy="1546597"/>
          </a:xfrm>
          <a:prstGeom prst="rect">
            <a:avLst/>
          </a:prstGeom>
          <a:noFill/>
          <a:ln w="254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CFs  in the presence of bound states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96000" y="852725"/>
            <a:ext cx="5933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 107, 074019 (2023)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889" y="4477243"/>
            <a:ext cx="1223624" cy="219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9058656" y="1463040"/>
            <a:ext cx="2353056" cy="13837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82"/>
          <a:stretch/>
        </p:blipFill>
        <p:spPr>
          <a:xfrm>
            <a:off x="414529" y="1186952"/>
            <a:ext cx="8253984" cy="5618504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80467" y="249049"/>
            <a:ext cx="11187920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CFs in the presence of resonant and virtual states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6062188" y="1231392"/>
            <a:ext cx="5101" cy="5520041"/>
          </a:xfrm>
          <a:prstGeom prst="line">
            <a:avLst/>
          </a:prstGeom>
          <a:ln w="25400">
            <a:solidFill>
              <a:srgbClr val="0070C0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5988041" y="803108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LSG*, 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2404.18607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371184" y="1702184"/>
            <a:ext cx="1728000" cy="905504"/>
            <a:chOff x="9387591" y="1810914"/>
            <a:chExt cx="1728000" cy="905504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591" y="1810914"/>
              <a:ext cx="1728000" cy="24076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7591" y="2387275"/>
              <a:ext cx="1334857" cy="329143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9058656" y="4206240"/>
            <a:ext cx="2353056" cy="13837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98" y="4682517"/>
            <a:ext cx="2212571" cy="431238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9842511" y="2966254"/>
            <a:ext cx="785343" cy="92333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ctr"/>
            <a:r>
              <a:rPr lang="en-US" altLang="zh-CN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vs</a:t>
            </a:r>
            <a:endParaRPr lang="zh-CN" alt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CEA81ADB-9396-46E8-9BF8-401BDB1AA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5473" y="1495241"/>
                <a:ext cx="11501053" cy="38675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hadrons and </a:t>
                </a: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Double J/</a:t>
                </a:r>
                <a14:m>
                  <m:oMath xmlns:m="http://schemas.openxmlformats.org/officeDocument/2006/math">
                    <m:r>
                      <a:rPr lang="en-US" altLang="zh-CN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10" name="内容占位符 2">
                <a:extLst>
                  <a:ext uri="{FF2B5EF4-FFF2-40B4-BE49-F238E27FC236}">
                    <a16:creationId xmlns:a16="http://schemas.microsoft.com/office/drawing/2014/main" id="{CEA81ADB-9396-46E8-9BF8-401BDB1AA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73" y="1495241"/>
                <a:ext cx="11501053" cy="3867517"/>
              </a:xfrm>
              <a:prstGeom prst="rect">
                <a:avLst/>
              </a:prstGeom>
              <a:blipFill>
                <a:blip r:embed="rId2"/>
                <a:stretch>
                  <a:fillRect l="-1166" t="-9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Mysterious exotic hadron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3200" b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3200" b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𝐬𝟎</m:t>
                        </m:r>
                      </m:sub>
                      <m:sup>
                        <m:r>
                          <a:rPr lang="en-US" altLang="zh-CN" sz="3200" b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𝟐𝟑𝟏𝟕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>
                <a:blip r:embed="rId4"/>
                <a:stretch>
                  <a:fillRect l="-1435" t="-29630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644837" y="1321950"/>
            <a:ext cx="3924000" cy="5252006"/>
            <a:chOff x="517837" y="1422400"/>
            <a:chExt cx="3924000" cy="5151555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3" y="2097995"/>
              <a:ext cx="3056110" cy="3823921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 flipH="1">
              <a:off x="635702" y="6088380"/>
              <a:ext cx="3697425" cy="276999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r"/>
              <a:r>
                <a:rPr lang="en-US" altLang="zh-CN" sz="1200" b="1" i="1" dirty="0">
                  <a:solidFill>
                    <a:srgbClr val="00B050"/>
                  </a:solidFill>
                  <a:latin typeface="+mn-ea"/>
                </a:rPr>
                <a:t>BABAR, PRL90 (2003) 242001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本框 21"/>
                <p:cNvSpPr txBox="1"/>
                <p:nvPr/>
              </p:nvSpPr>
              <p:spPr>
                <a:xfrm>
                  <a:off x="2641967" y="2215753"/>
                  <a:ext cx="1682005" cy="338632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文本框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1967" y="2215753"/>
                  <a:ext cx="1682005" cy="33863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文本框 24"/>
                <p:cNvSpPr txBox="1"/>
                <p:nvPr/>
              </p:nvSpPr>
              <p:spPr>
                <a:xfrm>
                  <a:off x="2641967" y="4054747"/>
                  <a:ext cx="1682005" cy="33672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</m:oMath>
                    </m:oMathPara>
                  </a14:m>
                  <a:endParaRPr lang="zh-CN" altLang="en-US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文本框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1967" y="4054747"/>
                  <a:ext cx="1682005" cy="336720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2" y="1658366"/>
              <a:ext cx="3688269" cy="174949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517837" y="1422400"/>
              <a:ext cx="3924000" cy="515155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742429" y="4951544"/>
            <a:ext cx="4959052" cy="1268569"/>
            <a:chOff x="5553877" y="5223860"/>
            <a:chExt cx="4959052" cy="126856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688" y="5287893"/>
              <a:ext cx="2028490" cy="114204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617" y="5287631"/>
              <a:ext cx="2028490" cy="1141026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64281" y="5758989"/>
              <a:ext cx="53723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VS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553877" y="5223860"/>
              <a:ext cx="4959052" cy="12685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/>
              <p:cNvSpPr txBox="1"/>
              <p:nvPr/>
            </p:nvSpPr>
            <p:spPr>
              <a:xfrm flipH="1">
                <a:off x="4845805" y="1357713"/>
                <a:ext cx="7034239" cy="3262432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160 MeV lower than the quark model predictions – difficult to understand as a conventional charm-strange meson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CN" sz="24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It could be a </a:t>
                </a:r>
                <a14:m>
                  <m:oMath xmlns:m="http://schemas.openxmlformats.org/officeDocument/2006/math">
                    <m:r>
                      <a:rPr lang="en-US" altLang="zh-CN" sz="2400" b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bound state</a:t>
                </a:r>
              </a:p>
              <a:p>
                <a:pPr marL="742950" lvl="1" indent="-285750">
                  <a:buFont typeface="Wingdings" charset="2"/>
                  <a:buChar char="ü"/>
                </a:pPr>
                <a:r>
                  <a:rPr lang="zh-CN" altLang="en-US" sz="2400" dirty="0"/>
                  <a:t>E. E. Kolomeitsev 2004</a:t>
                </a:r>
                <a:endParaRPr lang="en-US" altLang="zh-CN" sz="2400" dirty="0"/>
              </a:p>
              <a:p>
                <a:pPr marL="742950" lvl="1" indent="-285750">
                  <a:buFont typeface="Wingdings" charset="2"/>
                  <a:buChar char="ü"/>
                </a:pPr>
                <a:r>
                  <a:rPr lang="zh-CN" altLang="en-US" sz="2400" dirty="0"/>
                  <a:t>F. K. Guo 2006</a:t>
                </a:r>
                <a:endParaRPr lang="en-US" altLang="zh-CN" sz="2400" dirty="0"/>
              </a:p>
              <a:p>
                <a:pPr marL="742950" lvl="1" indent="-285750">
                  <a:buFont typeface="Wingdings" charset="2"/>
                  <a:buChar char="ü"/>
                </a:pPr>
                <a:r>
                  <a:rPr lang="zh-CN" altLang="en-US" sz="2400" dirty="0"/>
                  <a:t>D. Gamermann 2007</a:t>
                </a:r>
                <a:endParaRPr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sz="1400" b="1" i="1" dirty="0">
                  <a:solidFill>
                    <a:srgbClr val="00B050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845805" y="1357713"/>
                <a:ext cx="7034239" cy="3262432"/>
              </a:xfrm>
              <a:prstGeom prst="rect">
                <a:avLst/>
              </a:prstGeom>
              <a:blipFill>
                <a:blip r:embed="rId11"/>
                <a:stretch>
                  <a:fillRect t="-1121" r="-1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Weinberg-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Tomozawa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Interaction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(leading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order)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802" y="2005235"/>
            <a:ext cx="2596947" cy="2847529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76250" y="1259659"/>
            <a:ext cx="11635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between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NGB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pseudoscalar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boson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76250" y="5136676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Weinberg-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Tomozawa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(WT)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potential –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parameter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free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2136882"/>
            <a:ext cx="5217779" cy="66481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3061353"/>
            <a:ext cx="5377403" cy="13233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4644405"/>
            <a:ext cx="2090697" cy="3102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5775765"/>
            <a:ext cx="3850100" cy="578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14" y="5907829"/>
            <a:ext cx="5377523" cy="31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Scattering wave function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64" y="2507430"/>
            <a:ext cx="9372121" cy="678614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76250" y="1479445"/>
            <a:ext cx="5154470" cy="45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Coupled-channel scat. eq.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0720" y="1291451"/>
            <a:ext cx="5723080" cy="686141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476250" y="4924456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S-wave scattering wave function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(including off-shell effect)</a:t>
            </a:r>
          </a:p>
        </p:txBody>
      </p:sp>
      <p:pic>
        <p:nvPicPr>
          <p:cNvPr id="43" name="图片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64" y="3533649"/>
            <a:ext cx="4343079" cy="751252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766" y="3810015"/>
            <a:ext cx="1793524" cy="2209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39" y="3786396"/>
            <a:ext cx="2252191" cy="268190"/>
          </a:xfrm>
          <a:prstGeom prst="rect">
            <a:avLst/>
          </a:prstGeom>
        </p:spPr>
      </p:pic>
      <p:cxnSp>
        <p:nvCxnSpPr>
          <p:cNvPr id="50" name="直接箭头连接符 49"/>
          <p:cNvCxnSpPr/>
          <p:nvPr/>
        </p:nvCxnSpPr>
        <p:spPr>
          <a:xfrm>
            <a:off x="8265915" y="3902232"/>
            <a:ext cx="64800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圆角矩形 53"/>
          <p:cNvSpPr/>
          <p:nvPr/>
        </p:nvSpPr>
        <p:spPr>
          <a:xfrm>
            <a:off x="5799642" y="3672091"/>
            <a:ext cx="5103500" cy="4572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8" name="图片 5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5630996"/>
            <a:ext cx="8007620" cy="6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8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801" y="-171904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Introduction: exotic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hadrons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hadronic molecules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Symmetry </a:t>
                </a: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multiplets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—the pentaquark states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Multi-hadron states—the </a:t>
                </a:r>
                <a14:m>
                  <m:oMath xmlns:m="http://schemas.openxmlformats.org/officeDocument/2006/math">
                    <m:r>
                      <a:rPr lang="en-US" altLang="zh-CN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𝑫𝑫</m:t>
                    </m:r>
                    <m:d>
                      <m:dPr>
                        <m:ctrlPr>
                          <a:rPr lang="en-US" altLang="zh-CN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b="1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b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</m:d>
                    <m:r>
                      <a:rPr lang="en-US" altLang="zh-CN" b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𝑲</m:t>
                    </m:r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states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—scattering exp. for unstable particles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7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altLang="zh-CN" sz="3200" b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 and its source size dependence 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3"/>
                <a:stretch>
                  <a:fillRect l="-5" t="-16804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02"/>
          <a:stretch>
            <a:fillRect/>
          </a:stretch>
        </p:blipFill>
        <p:spPr>
          <a:xfrm>
            <a:off x="6493810" y="2015349"/>
            <a:ext cx="4920711" cy="3878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88"/>
          <a:stretch>
            <a:fillRect/>
          </a:stretch>
        </p:blipFill>
        <p:spPr>
          <a:xfrm>
            <a:off x="807178" y="2015349"/>
            <a:ext cx="4935251" cy="387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圆角矩形标注 2"/>
              <p:cNvSpPr/>
              <p:nvPr/>
            </p:nvSpPr>
            <p:spPr>
              <a:xfrm>
                <a:off x="3274803" y="1217383"/>
                <a:ext cx="2520264" cy="577337"/>
              </a:xfrm>
              <a:prstGeom prst="wedgeRoundRectCallout">
                <a:avLst>
                  <a:gd name="adj1" fmla="val -73612"/>
                  <a:gd name="adj2" fmla="val 339010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𝑲</m:t>
                          </m:r>
                        </m:e>
                        <m:sup>
                          <m:r>
                            <a:rPr lang="en-US" altLang="zh-CN" b="1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p>
                      </m:sSup>
                      <m:r>
                        <a:rPr lang="en-US" altLang="zh-CN" b="1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→</m:t>
                      </m:r>
                      <m:r>
                        <a:rPr lang="en-US" altLang="zh-CN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</m:t>
                      </m:r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p>
                      </m:s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𝑲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圆角矩形标注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803" y="1217383"/>
                <a:ext cx="2520264" cy="577337"/>
              </a:xfrm>
              <a:prstGeom prst="wedgeRoundRectCallout">
                <a:avLst>
                  <a:gd name="adj1" fmla="val -73612"/>
                  <a:gd name="adj2" fmla="val 339010"/>
                  <a:gd name="adj3" fmla="val 16667"/>
                </a:avLst>
              </a:prstGeom>
              <a:blipFill rotWithShape="1">
                <a:blip r:embed="rId6"/>
                <a:stretch>
                  <a:fillRect l="-24873" t="-1115" r="-250" b="-295941"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5581993" y="6241528"/>
            <a:ext cx="5933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PRD107(2023)074019 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26" name="文本框 8"/>
          <p:cNvSpPr txBox="1"/>
          <p:nvPr/>
        </p:nvSpPr>
        <p:spPr>
          <a:xfrm>
            <a:off x="6431797" y="1305997"/>
            <a:ext cx="508344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Typical feature of deeply bound states</a:t>
            </a:r>
            <a:endParaRPr lang="en-US" altLang="zh-CN" sz="2000" b="1" baseline="-25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Confirmed by two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subsequent studies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70236" y="1348046"/>
            <a:ext cx="10376546" cy="2288614"/>
            <a:chOff x="746876" y="1348046"/>
            <a:chExt cx="10376546" cy="228861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014" y="1348046"/>
              <a:ext cx="4094408" cy="228861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436" b="-2680"/>
            <a:stretch>
              <a:fillRect/>
            </a:stretch>
          </p:blipFill>
          <p:spPr>
            <a:xfrm>
              <a:off x="746876" y="1494486"/>
              <a:ext cx="5831604" cy="19963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42" y="4058225"/>
            <a:ext cx="3562644" cy="261057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22"/>
          <a:stretch>
            <a:fillRect/>
          </a:stretch>
        </p:blipFill>
        <p:spPr>
          <a:xfrm>
            <a:off x="6431001" y="4197100"/>
            <a:ext cx="4664534" cy="2073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081" y="2015349"/>
            <a:ext cx="4856440" cy="3878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82" y="2015349"/>
            <a:ext cx="4857041" cy="3878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2882900" y="6241528"/>
            <a:ext cx="8632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>
                <a:solidFill>
                  <a:srgbClr val="00B050"/>
                </a:solidFill>
                <a:latin typeface="+mn-ea"/>
              </a:rPr>
              <a:t>Yi-Bo Shen,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 Jun-Xu Lu, Ming-Zhu Liu*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2506.23476</a:t>
            </a:r>
          </a:p>
        </p:txBody>
      </p:sp>
      <p:sp>
        <p:nvSpPr>
          <p:cNvPr id="9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Probing the structure of exotic hadrons through CFs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21" y="4603751"/>
            <a:ext cx="2611680" cy="496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8"/>
              <p:cNvSpPr txBox="1"/>
              <p:nvPr/>
            </p:nvSpPr>
            <p:spPr>
              <a:xfrm>
                <a:off x="1339850" y="1354754"/>
                <a:ext cx="3722439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 pure </a:t>
                </a:r>
                <a14:m>
                  <m:oMath xmlns:m="http://schemas.openxmlformats.org/officeDocument/2006/math">
                    <m:r>
                      <a:rPr lang="en-US" altLang="zh-CN" sz="2000" b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molecular state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850" y="1354754"/>
                <a:ext cx="3722439" cy="400110"/>
              </a:xfrm>
              <a:prstGeom prst="rect">
                <a:avLst/>
              </a:prstGeom>
              <a:blipFill>
                <a:blip r:embed="rId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8"/>
              <p:cNvSpPr txBox="1"/>
              <p:nvPr/>
            </p:nvSpPr>
            <p:spPr>
              <a:xfrm>
                <a:off x="7065426" y="1200866"/>
                <a:ext cx="3841750" cy="70788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00000"/>
                  </a:lnSpc>
                </a:pPr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 mixture of a 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  <m:r>
                      <a:rPr lang="en-US" altLang="zh-CN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molecular state and a bare state</a:t>
                </a:r>
                <a:endParaRPr lang="en-US" altLang="zh-CN" sz="2000" b="1" baseline="-25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426" y="1200866"/>
                <a:ext cx="3841750" cy="707886"/>
              </a:xfrm>
              <a:prstGeom prst="rect">
                <a:avLst/>
              </a:prstGeom>
              <a:blipFill>
                <a:blip r:embed="rId8"/>
                <a:stretch>
                  <a:fillRect l="-952" t="-5172" r="-3016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061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6" r="-636"/>
          <a:stretch/>
        </p:blipFill>
        <p:spPr>
          <a:xfrm>
            <a:off x="759572" y="2040092"/>
            <a:ext cx="5123994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6134100" y="5286314"/>
            <a:ext cx="5509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>
                <a:solidFill>
                  <a:srgbClr val="00B050"/>
                </a:solidFill>
                <a:latin typeface="+mn-ea"/>
              </a:rPr>
              <a:t>Yi-Bo Shen,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 Jun-Xu Lu, Ming-Zhu Liu*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2506.23476</a:t>
            </a:r>
          </a:p>
        </p:txBody>
      </p:sp>
      <p:sp>
        <p:nvSpPr>
          <p:cNvPr id="6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Probing the structure of exotic hadrons through CFs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flipH="1">
            <a:off x="6384441" y="1981772"/>
            <a:ext cx="5149850" cy="156966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larger the proportion of molecular configurations, the larger the deviation of the CFs from 1.</a:t>
            </a:r>
          </a:p>
        </p:txBody>
      </p:sp>
      <p:sp>
        <p:nvSpPr>
          <p:cNvPr id="10" name="文本框 8"/>
          <p:cNvSpPr txBox="1"/>
          <p:nvPr/>
        </p:nvSpPr>
        <p:spPr>
          <a:xfrm>
            <a:off x="435494" y="1405035"/>
            <a:ext cx="577215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 variation with the molecular component</a:t>
            </a:r>
            <a:endParaRPr lang="en-US" altLang="zh-CN" sz="2000" b="1" baseline="-25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575239" y="3728059"/>
            <a:ext cx="4959052" cy="1268569"/>
            <a:chOff x="5553877" y="5223860"/>
            <a:chExt cx="4959052" cy="126856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688" y="5287893"/>
              <a:ext cx="2028490" cy="114204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617" y="5287631"/>
              <a:ext cx="2028490" cy="1141026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7764281" y="5758989"/>
              <a:ext cx="53723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VS</a:t>
              </a:r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553877" y="5223860"/>
              <a:ext cx="4959052" cy="12685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504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35C94C7F-6CD9-40F9-87A6-7BEB1F485B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 fontScale="92500" lnSpcReduction="20000"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states and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Double J/</a:t>
                </a:r>
                <a14:m>
                  <m:oMath xmlns:m="http://schemas.openxmlformats.org/officeDocument/2006/math">
                    <m:r>
                      <a:rPr lang="en-US" altLang="zh-CN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endParaRPr lang="en-US" altLang="zh-CN" sz="2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35C94C7F-6CD9-40F9-87A6-7BEB1F485B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166" t="-9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标题 1"/>
              <p:cNvSpPr txBox="1"/>
              <p:nvPr/>
            </p:nvSpPr>
            <p:spPr>
              <a:xfrm>
                <a:off x="216470" y="308318"/>
                <a:ext cx="11794019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Pentaquark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𝟒𝟒𝟒𝟎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𝟒𝟒𝟓𝟕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1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0" y="308318"/>
                <a:ext cx="11794019" cy="497086"/>
              </a:xfrm>
              <a:prstGeom prst="rect">
                <a:avLst/>
              </a:prstGeom>
              <a:blipFill>
                <a:blip r:embed="rId3"/>
                <a:stretch>
                  <a:fillRect l="-1344" t="-29630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515" y="1142577"/>
            <a:ext cx="3452327" cy="225019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0" y="1276999"/>
            <a:ext cx="3323034" cy="211497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flipH="1">
            <a:off x="733368" y="3390741"/>
            <a:ext cx="312108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LHCb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PRL115 (2015) 072001</a:t>
            </a:r>
          </a:p>
        </p:txBody>
      </p:sp>
      <p:sp>
        <p:nvSpPr>
          <p:cNvPr id="13" name="文本框 12"/>
          <p:cNvSpPr txBox="1"/>
          <p:nvPr/>
        </p:nvSpPr>
        <p:spPr>
          <a:xfrm flipH="1">
            <a:off x="4428939" y="3390740"/>
            <a:ext cx="305771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 err="1">
                <a:solidFill>
                  <a:srgbClr val="00B050"/>
                </a:solidFill>
                <a:latin typeface="+mn-ea"/>
              </a:rPr>
              <a:t>LHCb</a:t>
            </a:r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, PRL122 (2019) 222001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95" y="1305210"/>
            <a:ext cx="3589720" cy="1789639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8213040" y="3390740"/>
            <a:ext cx="3536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Pentaquark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states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2015 APS Highlights</a:t>
            </a:r>
            <a:endParaRPr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1467135" y="6318849"/>
                <a:ext cx="8899215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How to distinguish the spins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𝟒𝟒𝟒𝟎</m:t>
                    </m:r>
                    <m:r>
                      <a:rPr kumimoji="1" lang="en-US" altLang="zh-CN" sz="24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kumimoji="1" lang="en-US" altLang="zh-CN" sz="24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𝟒𝟒𝟓𝟕</m:t>
                    </m:r>
                    <m:r>
                      <a:rPr kumimoji="1" lang="en-US" altLang="zh-CN" sz="2400" b="1" i="1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kumimoji="1"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? </a:t>
                </a:r>
                <a:endParaRPr kumimoji="1"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135" y="6318849"/>
                <a:ext cx="8899215" cy="461665"/>
              </a:xfrm>
              <a:prstGeom prst="rect">
                <a:avLst/>
              </a:prstGeom>
              <a:blipFill>
                <a:blip r:embed="rId7"/>
                <a:stretch>
                  <a:fillRect t="-10667" r="-890" b="-3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图片 13">
            <a:extLst>
              <a:ext uri="{FF2B5EF4-FFF2-40B4-BE49-F238E27FC236}">
                <a16:creationId xmlns:a16="http://schemas.microsoft.com/office/drawing/2014/main" id="{40FA0DEF-2D64-4535-9D30-0AD0628C43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9107" y="3806489"/>
            <a:ext cx="6755565" cy="251236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8AA7C1C-9A9A-4B50-AB31-5E3BF2D2F79C}"/>
              </a:ext>
            </a:extLst>
          </p:cNvPr>
          <p:cNvSpPr txBox="1"/>
          <p:nvPr/>
        </p:nvSpPr>
        <p:spPr>
          <a:xfrm>
            <a:off x="733368" y="5253758"/>
            <a:ext cx="40441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1" dirty="0">
                <a:solidFill>
                  <a:srgbClr val="00B050"/>
                </a:solidFill>
                <a:latin typeface="+mn-ea"/>
              </a:rPr>
              <a:t> M. Z. Liu, Y. W. Pan, F. Z. Peng, M. Sánchez S, LSG*, A. </a:t>
            </a:r>
            <a:r>
              <a:rPr lang="en-US" altLang="zh-CN" sz="1800" b="1" i="1" dirty="0" err="1">
                <a:solidFill>
                  <a:srgbClr val="00B050"/>
                </a:solidFill>
                <a:latin typeface="+mn-ea"/>
              </a:rPr>
              <a:t>Hosaka</a:t>
            </a:r>
            <a:r>
              <a:rPr lang="en-US" altLang="zh-CN" sz="1800" b="1" i="1" dirty="0">
                <a:solidFill>
                  <a:srgbClr val="00B050"/>
                </a:solidFill>
                <a:latin typeface="+mn-ea"/>
              </a:rPr>
              <a:t>, M. P. Valderrama, PR122 (2019) 242001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86CF134-B7BC-4CA5-9422-FB3DB04F11B1}"/>
                  </a:ext>
                </a:extLst>
              </p:cNvPr>
              <p:cNvSpPr txBox="1"/>
              <p:nvPr/>
            </p:nvSpPr>
            <p:spPr>
              <a:xfrm>
                <a:off x="435470" y="3941273"/>
                <a:ext cx="4342013" cy="12786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They can be nicely arranged into 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𝜮</m:t>
                        </m:r>
                      </m:e>
                      <m:sub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(∗)</m:t>
                        </m:r>
                      </m:sup>
                    </m:sSubSup>
                    <m:r>
                      <a:rPr lang="en-US" altLang="zh-CN" sz="24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b="1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multiplet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86CF134-B7BC-4CA5-9422-FB3DB04F11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70" y="3941273"/>
                <a:ext cx="4342013" cy="1278620"/>
              </a:xfrm>
              <a:prstGeom prst="rect">
                <a:avLst/>
              </a:prstGeom>
              <a:blipFill>
                <a:blip r:embed="rId9"/>
                <a:stretch>
                  <a:fillRect l="-1823" t="-3828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Light vector meson exchange interactions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76250" y="1411925"/>
            <a:ext cx="11635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Interactions in the hidden local symmetry approach –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parameter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free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03" y="2184804"/>
            <a:ext cx="4742096" cy="1784382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7896459" y="2125323"/>
            <a:ext cx="2536696" cy="1903343"/>
            <a:chOff x="7465536" y="2184804"/>
            <a:chExt cx="2536696" cy="190334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5536" y="2184804"/>
              <a:ext cx="2520643" cy="190334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3277" y="3014682"/>
              <a:ext cx="828955" cy="166095"/>
            </a:xfrm>
            <a:prstGeom prst="rect">
              <a:avLst/>
            </a:prstGeom>
          </p:spPr>
        </p:pic>
      </p:grpSp>
      <p:pic>
        <p:nvPicPr>
          <p:cNvPr id="49" name="图片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00" y="4494401"/>
            <a:ext cx="6800761" cy="1816383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353503" y="4280400"/>
            <a:ext cx="1960536" cy="2244386"/>
            <a:chOff x="1353503" y="4280400"/>
            <a:chExt cx="1960536" cy="2244386"/>
          </a:xfrm>
        </p:grpSpPr>
        <p:sp>
          <p:nvSpPr>
            <p:cNvPr id="41" name="文本框 40"/>
            <p:cNvSpPr txBox="1"/>
            <p:nvPr/>
          </p:nvSpPr>
          <p:spPr>
            <a:xfrm>
              <a:off x="1466610" y="4503136"/>
              <a:ext cx="1827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Isospin basis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466610" y="5945649"/>
              <a:ext cx="1818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Charge basis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4" name="直接箭头连接符 43"/>
            <p:cNvCxnSpPr/>
            <p:nvPr/>
          </p:nvCxnSpPr>
          <p:spPr>
            <a:xfrm flipH="1">
              <a:off x="2333770" y="4978688"/>
              <a:ext cx="887" cy="894328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arrow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圆角矩形 45"/>
            <p:cNvSpPr/>
            <p:nvPr/>
          </p:nvSpPr>
          <p:spPr>
            <a:xfrm>
              <a:off x="1353503" y="4280400"/>
              <a:ext cx="1960536" cy="2244386"/>
            </a:xfrm>
            <a:prstGeom prst="round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890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9"/>
          <p:cNvSpPr txBox="1"/>
          <p:nvPr/>
        </p:nvSpPr>
        <p:spPr>
          <a:xfrm>
            <a:off x="589598" y="4227203"/>
            <a:ext cx="1087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CFs –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spin-averaged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5" t="-7872" r="-1400" b="-4244"/>
          <a:stretch>
            <a:fillRect/>
          </a:stretch>
        </p:blipFill>
        <p:spPr>
          <a:xfrm>
            <a:off x="8311940" y="1011959"/>
            <a:ext cx="2572369" cy="1084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6" t="-7065" r="-2488" b="-1080"/>
          <a:stretch>
            <a:fillRect/>
          </a:stretch>
        </p:blipFill>
        <p:spPr>
          <a:xfrm>
            <a:off x="8299342" y="2336165"/>
            <a:ext cx="2584967" cy="1192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" name="文本框 27"/>
          <p:cNvSpPr txBox="1"/>
          <p:nvPr/>
        </p:nvSpPr>
        <p:spPr>
          <a:xfrm>
            <a:off x="476250" y="1206368"/>
            <a:ext cx="11635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 strengths</a:t>
            </a: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15" y="2147256"/>
            <a:ext cx="3760938" cy="65055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320" y="2793823"/>
            <a:ext cx="1418664" cy="188031"/>
          </a:xfrm>
          <a:prstGeom prst="rect">
            <a:avLst/>
          </a:prstGeom>
        </p:spPr>
      </p:pic>
      <p:cxnSp>
        <p:nvCxnSpPr>
          <p:cNvPr id="31" name="直接箭头连接符 30"/>
          <p:cNvCxnSpPr/>
          <p:nvPr/>
        </p:nvCxnSpPr>
        <p:spPr>
          <a:xfrm flipV="1">
            <a:off x="4930661" y="1715256"/>
            <a:ext cx="540000" cy="43200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7490288" y="1644637"/>
            <a:ext cx="576000" cy="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>
            <a:off x="4930661" y="2797811"/>
            <a:ext cx="540000" cy="43200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7496176" y="3285816"/>
            <a:ext cx="576000" cy="0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5718340" y="1554400"/>
            <a:ext cx="1526296" cy="819509"/>
            <a:chOff x="5718340" y="1930435"/>
            <a:chExt cx="1526296" cy="819509"/>
          </a:xfrm>
        </p:grpSpPr>
        <p:pic>
          <p:nvPicPr>
            <p:cNvPr id="44" name="图片 4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340" y="1930435"/>
              <a:ext cx="1526296" cy="1880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/>
                <p:cNvSpPr txBox="1"/>
                <p:nvPr/>
              </p:nvSpPr>
              <p:spPr>
                <a:xfrm>
                  <a:off x="5718340" y="2143047"/>
                  <a:ext cx="1526296" cy="6068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solidFill>
                        <a:srgbClr val="FFC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deep bound state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6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sz="16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lang="en-US" altLang="zh-CN" sz="1600" b="1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lang="en-US" altLang="zh-CN" sz="16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1" i="1" dirty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∗</m:t>
                          </m:r>
                        </m:sup>
                      </m:sSup>
                    </m:oMath>
                  </a14:m>
                  <a:r>
                    <a:rPr lang="en-US" altLang="zh-CN" sz="1600" b="1" dirty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 </a:t>
                  </a:r>
                  <a:endParaRPr lang="zh-CN" altLang="en-US" sz="1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文本框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8340" y="2143047"/>
                  <a:ext cx="1526296" cy="606897"/>
                </a:xfrm>
                <a:prstGeom prst="rect">
                  <a:avLst/>
                </a:prstGeom>
                <a:blipFill rotWithShape="1">
                  <a:blip r:embed="rId1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/>
              <p:cNvSpPr txBox="1"/>
              <p:nvPr/>
            </p:nvSpPr>
            <p:spPr>
              <a:xfrm>
                <a:off x="5629081" y="2993428"/>
                <a:ext cx="17048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shallow bound state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600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𝚺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16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1600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endParaRPr lang="zh-CN" altLang="en-US" sz="14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6" name="文本框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081" y="2993428"/>
                <a:ext cx="1704814" cy="584775"/>
              </a:xfrm>
              <a:prstGeom prst="rect">
                <a:avLst/>
              </a:prstGeom>
              <a:blipFill rotWithShape="1">
                <a:blip r:embed="rId18"/>
                <a:stretch>
                  <a:fillRect l="-26" t="-6" r="16" b="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文本框 50"/>
          <p:cNvSpPr txBox="1"/>
          <p:nvPr/>
        </p:nvSpPr>
        <p:spPr>
          <a:xfrm>
            <a:off x="919207" y="3673205"/>
            <a:ext cx="108296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CF for the shallow bound state is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significantly larger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than that for the deep bound</a:t>
            </a:r>
          </a:p>
        </p:txBody>
      </p:sp>
      <p:sp>
        <p:nvSpPr>
          <p:cNvPr id="5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Two different spin assignments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960215" y="4891453"/>
            <a:ext cx="5289236" cy="1781394"/>
            <a:chOff x="960215" y="4870189"/>
            <a:chExt cx="5289236" cy="1781394"/>
          </a:xfrm>
        </p:grpSpPr>
        <p:sp>
          <p:nvSpPr>
            <p:cNvPr id="3" name="文本框 2"/>
            <p:cNvSpPr txBox="1"/>
            <p:nvPr/>
          </p:nvSpPr>
          <p:spPr>
            <a:xfrm>
              <a:off x="1023153" y="4926971"/>
              <a:ext cx="1384418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Scenarios A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960215" y="4870189"/>
              <a:ext cx="5289236" cy="1781394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" name="图片 8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361" y="6280086"/>
              <a:ext cx="3076511" cy="251714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522" y="5435795"/>
              <a:ext cx="2376906" cy="255769"/>
            </a:xfrm>
            <a:prstGeom prst="rect">
              <a:avLst/>
            </a:prstGeom>
          </p:spPr>
        </p:pic>
        <p:sp>
          <p:nvSpPr>
            <p:cNvPr id="21" name="左大括号 20"/>
            <p:cNvSpPr/>
            <p:nvPr/>
          </p:nvSpPr>
          <p:spPr>
            <a:xfrm rot="16200000">
              <a:off x="3487926" y="4985340"/>
              <a:ext cx="373019" cy="1957428"/>
            </a:xfrm>
            <a:prstGeom prst="leftBrace">
              <a:avLst>
                <a:gd name="adj1" fmla="val 8333"/>
                <a:gd name="adj2" fmla="val 50362"/>
              </a:avLst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3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361" y="5435794"/>
              <a:ext cx="2376905" cy="255769"/>
            </a:xfrm>
            <a:prstGeom prst="rect">
              <a:avLst/>
            </a:prstGeom>
          </p:spPr>
        </p:pic>
      </p:grpSp>
      <p:grpSp>
        <p:nvGrpSpPr>
          <p:cNvPr id="85" name="组合 84"/>
          <p:cNvGrpSpPr/>
          <p:nvPr/>
        </p:nvGrpSpPr>
        <p:grpSpPr>
          <a:xfrm>
            <a:off x="6459596" y="4891453"/>
            <a:ext cx="5289236" cy="1781394"/>
            <a:chOff x="6459596" y="4870189"/>
            <a:chExt cx="5289236" cy="1781394"/>
          </a:xfrm>
        </p:grpSpPr>
        <p:sp>
          <p:nvSpPr>
            <p:cNvPr id="57" name="文本框 56"/>
            <p:cNvSpPr txBox="1"/>
            <p:nvPr/>
          </p:nvSpPr>
          <p:spPr>
            <a:xfrm>
              <a:off x="6522534" y="4926971"/>
              <a:ext cx="1371594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Scenarios B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459596" y="4870189"/>
              <a:ext cx="5289236" cy="1781394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4" name="图片 8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741" y="6280087"/>
              <a:ext cx="3076511" cy="251714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1904" y="5435796"/>
              <a:ext cx="2376905" cy="255769"/>
            </a:xfrm>
            <a:prstGeom prst="rect">
              <a:avLst/>
            </a:prstGeom>
          </p:spPr>
        </p:pic>
        <p:sp>
          <p:nvSpPr>
            <p:cNvPr id="61" name="左大括号 60"/>
            <p:cNvSpPr/>
            <p:nvPr/>
          </p:nvSpPr>
          <p:spPr>
            <a:xfrm rot="16200000">
              <a:off x="8987307" y="4985340"/>
              <a:ext cx="373019" cy="1957428"/>
            </a:xfrm>
            <a:prstGeom prst="leftBrace">
              <a:avLst>
                <a:gd name="adj1" fmla="val 8333"/>
                <a:gd name="adj2" fmla="val 50362"/>
              </a:avLst>
            </a:prstGeom>
            <a:ln w="222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6" name="图片 6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0742" y="5435795"/>
              <a:ext cx="2376904" cy="255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0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Spin-averaged</a:t>
                </a:r>
                <a:r>
                  <a:rPr lang="en-US" altLang="zh-CN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𝜮</m:t>
                        </m:r>
                      </m:e>
                      <m:sub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32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3"/>
                <a:stretch>
                  <a:fillRect l="-5" t="-16420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4023360" y="6269451"/>
            <a:ext cx="7449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PRD108(2023)L031503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8"/>
          <a:stretch>
            <a:fillRect/>
          </a:stretch>
        </p:blipFill>
        <p:spPr>
          <a:xfrm>
            <a:off x="778282" y="1695677"/>
            <a:ext cx="10635435" cy="39625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圆角矩形标注 4"/>
              <p:cNvSpPr/>
              <p:nvPr/>
            </p:nvSpPr>
            <p:spPr>
              <a:xfrm>
                <a:off x="2023600" y="1220167"/>
                <a:ext cx="4552987" cy="425881"/>
              </a:xfrm>
              <a:prstGeom prst="wedgeRoundRectCallout">
                <a:avLst>
                  <a:gd name="adj1" fmla="val -55638"/>
                  <a:gd name="adj2" fmla="val 182615"/>
                  <a:gd name="adj3" fmla="val 16667"/>
                </a:avLst>
              </a:prstGeom>
              <a:solidFill>
                <a:srgbClr val="F17E07"/>
              </a:solidFill>
              <a:ln>
                <a:solidFill>
                  <a:srgbClr val="F17E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Scenario</m:t>
                    </m:r>
                    <m:r>
                      <m:rPr>
                        <m:nor/>
                      </m:rPr>
                      <a:rPr lang="en-US" altLang="zh-CN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m:t>A</m:t>
                    </m:r>
                  </m:oMath>
                </a14:m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higher mass, larger spin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圆角矩形标注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600" y="1220167"/>
                <a:ext cx="4552987" cy="425881"/>
              </a:xfrm>
              <a:prstGeom prst="wedgeRoundRectCallout">
                <a:avLst>
                  <a:gd name="adj1" fmla="val -55638"/>
                  <a:gd name="adj2" fmla="val 182615"/>
                  <a:gd name="adj3" fmla="val 16667"/>
                </a:avLst>
              </a:prstGeom>
              <a:blipFill rotWithShape="1">
                <a:blip r:embed="rId5"/>
                <a:stretch>
                  <a:fillRect l="-6677" t="-1569" r="-128" b="-136995"/>
                </a:stretch>
              </a:blipFill>
              <a:ln>
                <a:solidFill>
                  <a:srgbClr val="F17E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圆角矩形标注 1"/>
          <p:cNvSpPr/>
          <p:nvPr/>
        </p:nvSpPr>
        <p:spPr>
          <a:xfrm>
            <a:off x="117998" y="5308822"/>
            <a:ext cx="4882880" cy="464234"/>
          </a:xfrm>
          <a:prstGeom prst="wedgeRoundRectCallout">
            <a:avLst>
              <a:gd name="adj1" fmla="val -16236"/>
              <a:gd name="adj2" fmla="val -330634"/>
              <a:gd name="adj3" fmla="val 16667"/>
            </a:avLst>
          </a:prstGeom>
          <a:solidFill>
            <a:srgbClr val="0D6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Scenario B: higher mass, smaller spin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4199" y="3008144"/>
            <a:ext cx="1313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 for shallow bound state</a:t>
            </a:r>
            <a:endParaRPr lang="zh-CN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86599" y="4561295"/>
            <a:ext cx="111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 for deep bound state</a:t>
            </a:r>
            <a:endParaRPr lang="zh-CN" alt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文本框 8"/>
          <p:cNvSpPr txBox="1"/>
          <p:nvPr/>
        </p:nvSpPr>
        <p:spPr>
          <a:xfrm>
            <a:off x="8490343" y="1220167"/>
            <a:ext cx="27286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model independent</a:t>
            </a:r>
            <a:endParaRPr lang="en-US" altLang="zh-CN" sz="2000" b="1" baseline="-25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576588" y="3040917"/>
                <a:ext cx="2028055" cy="375552"/>
              </a:xfrm>
              <a:prstGeom prst="rect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b="1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∗−</m:t>
                          </m:r>
                        </m:sup>
                      </m:sSup>
                      <m:r>
                        <a:rPr lang="en-US" altLang="zh-CN" b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→</m:t>
                      </m:r>
                      <m:sSubSup>
                        <m:sSubSupPr>
                          <m:ctrlP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SupPr>
                        <m:e>
                          <m:r>
                            <a:rPr lang="en-US" altLang="zh-CN" b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𝚺</m:t>
                          </m:r>
                        </m:e>
                        <m:sub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  <m:sup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accPr>
                            <m:e>
                              <m:r>
                                <a:rPr lang="en-US" altLang="zh-CN" b="1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𝑫</m:t>
                              </m:r>
                            </m:e>
                          </m:acc>
                        </m:e>
                        <m:sup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∗</m:t>
                          </m:r>
                          <m:r>
                            <a:rPr lang="en-US" altLang="zh-CN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588" y="3040917"/>
                <a:ext cx="2028055" cy="375552"/>
              </a:xfrm>
              <a:prstGeom prst="rect">
                <a:avLst/>
              </a:prstGeom>
              <a:blipFill rotWithShape="1">
                <a:blip r:embed="rId6"/>
                <a:stretch>
                  <a:fillRect l="-496" t="-2679" r="-450" b="-2491"/>
                </a:stretch>
              </a:blip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接箭头连接符 6"/>
          <p:cNvCxnSpPr/>
          <p:nvPr/>
        </p:nvCxnSpPr>
        <p:spPr>
          <a:xfrm>
            <a:off x="7162800" y="3431709"/>
            <a:ext cx="0" cy="24525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36A99E7B-659D-408A-AFD9-E99B0A1348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 fontScale="92500" lnSpcReduction="20000"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hadron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 and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Double J/</a:t>
                </a:r>
                <a:r>
                  <a:rPr lang="zh-CN" altLang="en-US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𝚿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36A99E7B-659D-408A-AFD9-E99B0A1348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166" t="-9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29E64D53-4B5B-4D76-84D6-AC1763D99DE5}"/>
              </a:ext>
            </a:extLst>
          </p:cNvPr>
          <p:cNvSpPr/>
          <p:nvPr/>
        </p:nvSpPr>
        <p:spPr>
          <a:xfrm>
            <a:off x="0" y="700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立项依据</a:t>
            </a: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传统散射实验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>
          <a:xfrm>
            <a:off x="11069855" y="6568757"/>
            <a:ext cx="553039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defPPr>
              <a:defRPr lang="zh-CN"/>
            </a:defPPr>
            <a:lvl1pPr marL="0" algn="r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756293-5643-43D9-BCB5-229F1CB41529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F9AAC38-1498-4350-B32E-7CD900CEAB18}"/>
              </a:ext>
            </a:extLst>
          </p:cNvPr>
          <p:cNvSpPr txBox="1"/>
          <p:nvPr/>
        </p:nvSpPr>
        <p:spPr>
          <a:xfrm>
            <a:off x="216470" y="1074533"/>
            <a:ext cx="11232351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stable hadrons, scattering experiments are extremely valuable in extracting their interactions 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37" y="2362662"/>
            <a:ext cx="1421942" cy="142496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113" y="2344089"/>
            <a:ext cx="1464496" cy="139172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9071842" y="2389635"/>
            <a:ext cx="29178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NN scattering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8125 data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Foundation of high-precision nuclear force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3743" y="2491154"/>
            <a:ext cx="4252219" cy="1606292"/>
            <a:chOff x="777380" y="2008471"/>
            <a:chExt cx="4700608" cy="1775672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42" y="2008471"/>
              <a:ext cx="900434" cy="1350650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776" y="2020090"/>
              <a:ext cx="2910367" cy="1341206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1889714" y="3477935"/>
              <a:ext cx="3588274" cy="30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0" i="0" dirty="0">
                  <a:solidFill>
                    <a:srgbClr val="333333"/>
                  </a:solidFill>
                  <a:effectLst/>
                  <a:latin typeface="Helvetica Neue"/>
                </a:rPr>
                <a:t>Rutherford Scattering Experiment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77380" y="3477935"/>
              <a:ext cx="1684624" cy="30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0" i="0" dirty="0">
                  <a:solidFill>
                    <a:srgbClr val="333333"/>
                  </a:solidFill>
                  <a:effectLst/>
                  <a:latin typeface="Helvetica Neue"/>
                </a:rPr>
                <a:t>Ernest Rutherford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9" name="Picture 4">
            <a:extLst>
              <a:ext uri="{FF2B5EF4-FFF2-40B4-BE49-F238E27FC236}">
                <a16:creationId xmlns:a16="http://schemas.microsoft.com/office/drawing/2014/main" id="{CBD7E162-E4EA-AD2F-DEE1-4D11AE1E4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00" y="2167303"/>
            <a:ext cx="576063" cy="5722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" name="矩形 56"/>
          <p:cNvSpPr/>
          <p:nvPr/>
        </p:nvSpPr>
        <p:spPr>
          <a:xfrm>
            <a:off x="5379903" y="2257096"/>
            <a:ext cx="6733671" cy="1701117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D052FEF7-F476-46AB-B415-DE0770050432}"/>
              </a:ext>
            </a:extLst>
          </p:cNvPr>
          <p:cNvSpPr txBox="1"/>
          <p:nvPr/>
        </p:nvSpPr>
        <p:spPr>
          <a:xfrm>
            <a:off x="216470" y="308318"/>
            <a:ext cx="1163026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Lecture III—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Femtoscopy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9B156E8-BDA7-4F35-8C8C-AE024A23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935" y="2333316"/>
            <a:ext cx="1421942" cy="14249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812DF7E-1B8A-40A0-B4DD-6F524AC67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11" y="2314743"/>
            <a:ext cx="1464496" cy="13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507">
        <p:fade/>
      </p:transition>
    </mc:Choice>
    <mc:Fallback xmlns="">
      <p:transition spd="med" advTm="39507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95" y="1411889"/>
            <a:ext cx="3579278" cy="1789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标题 1"/>
              <p:cNvSpPr txBox="1"/>
              <p:nvPr/>
            </p:nvSpPr>
            <p:spPr>
              <a:xfrm>
                <a:off x="0" y="308318"/>
                <a:ext cx="12096520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Tetraquark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8318"/>
                <a:ext cx="12096520" cy="497086"/>
              </a:xfrm>
              <a:prstGeom prst="rect">
                <a:avLst/>
              </a:prstGeom>
              <a:blipFill>
                <a:blip r:embed="rId4"/>
                <a:stretch>
                  <a:fillRect l="-1260" t="-29630" b="-4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 flipH="1">
            <a:off x="733368" y="3497421"/>
            <a:ext cx="312108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BESIII, PRL110 (2013) 252001</a:t>
            </a:r>
          </a:p>
        </p:txBody>
      </p:sp>
      <p:sp>
        <p:nvSpPr>
          <p:cNvPr id="9" name="文本框 8"/>
          <p:cNvSpPr txBox="1"/>
          <p:nvPr/>
        </p:nvSpPr>
        <p:spPr>
          <a:xfrm flipH="1">
            <a:off x="4428939" y="3497420"/>
            <a:ext cx="3057711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200" b="1" i="1" dirty="0">
                <a:solidFill>
                  <a:srgbClr val="00B050"/>
                </a:solidFill>
                <a:latin typeface="+mn-ea"/>
              </a:rPr>
              <a:t>BESIII, PRL126 (2021) 102001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048906" y="3498677"/>
            <a:ext cx="3536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Tetraquark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states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 2013 APS Highlights</a:t>
            </a:r>
            <a:endParaRPr lang="zh-CN" altLang="en-US" sz="12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3" y="1381718"/>
            <a:ext cx="2859582" cy="2118898"/>
          </a:xfrm>
          <a:prstGeom prst="rect">
            <a:avLst/>
          </a:prstGeom>
        </p:spPr>
      </p:pic>
      <p:pic>
        <p:nvPicPr>
          <p:cNvPr id="15" name="图片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560" y="1330824"/>
            <a:ext cx="2880000" cy="2220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4964820" y="1450889"/>
                <a:ext cx="1555217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  <m:r>
                            <a:rPr lang="en-US" altLang="zh-CN" sz="1600" b="1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𝒔</m:t>
                          </m:r>
                        </m:sub>
                      </m:sSub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(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𝟑𝟗𝟖𝟓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)</m:t>
                      </m:r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820" y="1450889"/>
                <a:ext cx="1555217" cy="338554"/>
              </a:xfrm>
              <a:prstGeom prst="rect">
                <a:avLst/>
              </a:prstGeom>
              <a:blipFill rotWithShape="1">
                <a:blip r:embed="rId7"/>
                <a:stretch>
                  <a:fillRect l="-25" t="-162" r="32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1349092" y="1450889"/>
                <a:ext cx="1555217" cy="33855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dirty="0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𝒁</m:t>
                          </m:r>
                        </m:e>
                        <m:sub>
                          <m:r>
                            <a:rPr lang="en-US" altLang="zh-CN" sz="1600" b="1" i="1" dirty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𝒄</m:t>
                          </m:r>
                        </m:sub>
                      </m:sSub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(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𝟑𝟗𝟎𝟎</m:t>
                      </m:r>
                      <m:r>
                        <a:rPr lang="en-US" altLang="zh-CN" sz="1600" b="1" dirty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)</m:t>
                      </m:r>
                    </m:oMath>
                  </m:oMathPara>
                </a14:m>
                <a:endParaRPr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92" y="1450889"/>
                <a:ext cx="1555217" cy="338554"/>
              </a:xfrm>
              <a:prstGeom prst="rect">
                <a:avLst/>
              </a:prstGeom>
              <a:blipFill rotWithShape="1">
                <a:blip r:embed="rId8"/>
                <a:stretch>
                  <a:fillRect l="-23" t="-162" r="29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 flipH="1">
                <a:off x="212895" y="4197351"/>
                <a:ext cx="11670729" cy="1692771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4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2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zh-CN" altLang="en-US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400" b="1" dirty="0">
                            <a:solidFill>
                              <a:srgbClr val="004D99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𝒄𝒔</m:t>
                        </m:r>
                      </m:sub>
                    </m:sSub>
                    <m:r>
                      <a:rPr lang="en-US" altLang="zh-CN" sz="2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2400" b="1" dirty="0">
                        <a:solidFill>
                          <a:srgbClr val="004D99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Resonant </a:t>
                </a:r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VS</a:t>
                </a:r>
                <a:r>
                  <a:rPr lang="en-US" altLang="zh-CN" sz="2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Virtual states  </a:t>
                </a:r>
              </a:p>
              <a:p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Particle Data Group, PTEP 2022 (2022) 083C01</a:t>
                </a:r>
              </a:p>
              <a:p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M.-L. Du, M. </a:t>
                </a:r>
                <a:r>
                  <a:rPr lang="en-US" altLang="zh-CN" sz="20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, F.-K. </a:t>
                </a:r>
                <a:r>
                  <a:rPr lang="en-US" altLang="zh-CN" sz="20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 and J. Nieves, PRD 105 (2022) 074018</a:t>
                </a:r>
                <a:br>
                  <a:rPr lang="en-US" altLang="zh-CN" sz="2000" dirty="0"/>
                </a:b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T. Ji, X.-K. Dong, M. </a:t>
                </a:r>
                <a:r>
                  <a:rPr lang="en-US" altLang="zh-CN" sz="20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, M.-L. Du, F.-K. </a:t>
                </a:r>
                <a:r>
                  <a:rPr lang="en-US" altLang="zh-CN" sz="20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 and J. Nieves, PRD106 (2022) 094002</a:t>
                </a:r>
                <a:b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</a:b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L.-W. Yan, Z.-H. </a:t>
                </a:r>
                <a:r>
                  <a:rPr lang="en-US" altLang="zh-CN" sz="20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, F.-K. </a:t>
                </a:r>
                <a:r>
                  <a:rPr lang="en-US" altLang="zh-CN" sz="2000" b="1" i="1" dirty="0" err="1">
                    <a:solidFill>
                      <a:srgbClr val="00B050"/>
                    </a:solidFill>
                    <a:latin typeface="+mn-ea"/>
                  </a:rPr>
                  <a:t>Guo</a:t>
                </a:r>
                <a:r>
                  <a:rPr lang="en-US" altLang="zh-CN" sz="2000" b="1" i="1" dirty="0">
                    <a:solidFill>
                      <a:srgbClr val="00B050"/>
                    </a:solidFill>
                    <a:latin typeface="+mn-ea"/>
                  </a:rPr>
                  <a:t>, D.-L. Yao and Z.-Y. Zhou, PRD109 (2024) 014026</a:t>
                </a: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12895" y="4197351"/>
                <a:ext cx="11670729" cy="1692771"/>
              </a:xfrm>
              <a:prstGeom prst="rect">
                <a:avLst/>
              </a:prstGeom>
              <a:blipFill>
                <a:blip r:embed="rId9"/>
                <a:stretch>
                  <a:fillRect t="-2527" b="-61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 1"/>
          <p:cNvSpPr txBox="1"/>
          <p:nvPr/>
        </p:nvSpPr>
        <p:spPr>
          <a:xfrm>
            <a:off x="73152" y="308318"/>
            <a:ext cx="12118848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Invariant mass distributions fail to distinguish 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vir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. or res.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228529" y="1486935"/>
            <a:ext cx="5258934" cy="3128273"/>
            <a:chOff x="6228529" y="1311090"/>
            <a:chExt cx="5258934" cy="3128273"/>
          </a:xfrm>
        </p:grpSpPr>
        <p:sp>
          <p:nvSpPr>
            <p:cNvPr id="9" name="文本框 8"/>
            <p:cNvSpPr txBox="1"/>
            <p:nvPr/>
          </p:nvSpPr>
          <p:spPr>
            <a:xfrm>
              <a:off x="7193533" y="1311090"/>
              <a:ext cx="3328925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Resonant state scenario 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529" y="2225046"/>
              <a:ext cx="5053926" cy="221431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6228529" y="2026214"/>
              <a:ext cx="5258934" cy="2413148"/>
            </a:xfrm>
            <a:prstGeom prst="rect">
              <a:avLst/>
            </a:prstGeom>
            <a:noFill/>
            <a:ln w="19050">
              <a:solidFill>
                <a:srgbClr val="0D6F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00260" y="1486935"/>
            <a:ext cx="5258934" cy="3128272"/>
            <a:chOff x="600260" y="1311090"/>
            <a:chExt cx="5258934" cy="312827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60" y="2225045"/>
              <a:ext cx="5033852" cy="2214317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600260" y="2026212"/>
              <a:ext cx="5258934" cy="241315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31753" y="1311090"/>
              <a:ext cx="2995948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Virtual state scenario 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3270738" y="4988436"/>
            <a:ext cx="8216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M.-L. Du, M.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Albaladejo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F.-K. </a:t>
            </a:r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Guo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, and J. Nieves, PRD105(2022)074018 </a:t>
            </a:r>
            <a:endParaRPr lang="en-US" altLang="zh-CN" sz="2000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4673" y="5489020"/>
            <a:ext cx="9237423" cy="581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Data are compatible with either a resonant or virtual state.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C5E83B4-4C14-4826-846D-8D68E35E45A4}"/>
              </a:ext>
            </a:extLst>
          </p:cNvPr>
          <p:cNvSpPr txBox="1"/>
          <p:nvPr/>
        </p:nvSpPr>
        <p:spPr>
          <a:xfrm>
            <a:off x="3524037" y="6201329"/>
            <a:ext cx="4364872" cy="5810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to tell which is reality?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-88136" y="308318"/>
            <a:ext cx="12280135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General potential from EFTs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6249" y="1411925"/>
            <a:ext cx="8368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Interaction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between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pseudoscalar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bosons</a:t>
            </a: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2094747"/>
            <a:ext cx="8118864" cy="3032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/>
              <p:cNvSpPr txBox="1"/>
              <p:nvPr/>
            </p:nvSpPr>
            <p:spPr>
              <a:xfrm>
                <a:off x="901823" y="2554995"/>
                <a:ext cx="10829625" cy="961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energy-dependent potential 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−→</m:t>
                    </m:r>
                  </m:oMath>
                </a14:m>
                <a:r>
                  <a:rPr lang="en-US" altLang="zh-CN" sz="20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resonant state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solidFill>
                      <a:srgbClr val="FF010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contact-range potential </a:t>
                </a:r>
                <a14:m>
                  <m:oMath xmlns:m="http://schemas.openxmlformats.org/officeDocument/2006/math">
                    <m:r>
                      <a:rPr lang="en-US" altLang="zh-CN" sz="2000" b="1" dirty="0">
                        <a:solidFill>
                          <a:srgbClr val="FF010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−→</m:t>
                    </m:r>
                  </m:oMath>
                </a14:m>
                <a:r>
                  <a:rPr lang="en-US" altLang="zh-CN" sz="2000" b="1" dirty="0">
                    <a:solidFill>
                      <a:srgbClr val="FF010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bound or virtual state   </a:t>
                </a:r>
              </a:p>
            </p:txBody>
          </p:sp>
        </mc:Choice>
        <mc:Fallback xmlns="">
          <p:sp>
            <p:nvSpPr>
              <p:cNvPr id="28" name="文本框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23" y="2554995"/>
                <a:ext cx="10829625" cy="961289"/>
              </a:xfrm>
              <a:prstGeom prst="rect">
                <a:avLst/>
              </a:prstGeom>
              <a:blipFill rotWithShape="1">
                <a:blip r:embed="rId7"/>
                <a:stretch>
                  <a:fillRect l="-1" t="-41" r="4" b="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794" y="308318"/>
            <a:ext cx="2053883" cy="3460835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476249" y="3795839"/>
            <a:ext cx="6498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Scattering equation –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unitarity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4545376"/>
            <a:ext cx="1696002" cy="198096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1513" y="4303130"/>
            <a:ext cx="6067815" cy="68754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65" name="直接箭头连接符 64"/>
          <p:cNvCxnSpPr/>
          <p:nvPr/>
        </p:nvCxnSpPr>
        <p:spPr>
          <a:xfrm>
            <a:off x="3099683" y="4644424"/>
            <a:ext cx="720000" cy="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901822" y="5167877"/>
            <a:ext cx="10829625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Loop function G with cutoff regularization</a:t>
            </a:r>
          </a:p>
        </p:txBody>
      </p:sp>
      <p:sp>
        <p:nvSpPr>
          <p:cNvPr id="67" name="椭圆 66"/>
          <p:cNvSpPr>
            <a:spLocks noChangeAspect="1"/>
          </p:cNvSpPr>
          <p:nvPr/>
        </p:nvSpPr>
        <p:spPr>
          <a:xfrm>
            <a:off x="10030264" y="3275334"/>
            <a:ext cx="360000" cy="36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>
            <a:spLocks noChangeAspect="1"/>
          </p:cNvSpPr>
          <p:nvPr/>
        </p:nvSpPr>
        <p:spPr>
          <a:xfrm>
            <a:off x="10027332" y="485214"/>
            <a:ext cx="360000" cy="36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>
            <a:spLocks noChangeAspect="1"/>
          </p:cNvSpPr>
          <p:nvPr/>
        </p:nvSpPr>
        <p:spPr>
          <a:xfrm>
            <a:off x="10434930" y="3432742"/>
            <a:ext cx="360000" cy="360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\documentclass{article}&#10;\usepackage{amsmath}&#10;\pagestyle{empty}&#10;\begin{document}&#10;\begin{align}\label{Eq:LF}&#10;  \bf{G(\sqrt{s})=\int_0^{|\boldsymbol{q}|&lt;q_{\rm max}}\frac{{\rm d}^3k'}{(2\pi)^3}\frac{E_1(k')+E_2(k')}{2E_1(k')E_2(k')}\frac{1}{\sqrt{s}^2-[E_1(k')+E_2(k')]^2+i\varepsilon}},\quad q_{max}\in[0.8,1.2]~GeV\nonumber&#10;\end{align}&#10;&#10;&#10;&#10;\end{document}" title="IguanaTex Bitmap Display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5999496"/>
            <a:ext cx="11039997" cy="70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 1"/>
          <p:cNvSpPr txBox="1"/>
          <p:nvPr/>
        </p:nvSpPr>
        <p:spPr>
          <a:xfrm>
            <a:off x="0" y="308318"/>
            <a:ext cx="1126838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Interaction strengths determined by fitting to data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273551" y="826133"/>
            <a:ext cx="8189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【104】 Particle Data Group, PTEP 2022,(2022)083C01 </a:t>
            </a:r>
            <a:endParaRPr lang="en-US" altLang="zh-CN" sz="1600" i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4" y="1199230"/>
            <a:ext cx="10848602" cy="207855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322831" y="3489410"/>
            <a:ext cx="9214037" cy="3258726"/>
            <a:chOff x="1298447" y="3513794"/>
            <a:chExt cx="9214037" cy="325872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24"/>
            <a:stretch/>
          </p:blipFill>
          <p:spPr>
            <a:xfrm>
              <a:off x="1298447" y="3513794"/>
              <a:ext cx="4255009" cy="325872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67"/>
            <a:stretch/>
          </p:blipFill>
          <p:spPr>
            <a:xfrm>
              <a:off x="6320222" y="3513794"/>
              <a:ext cx="4192262" cy="3258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992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 1"/>
          <p:cNvSpPr txBox="1"/>
          <p:nvPr/>
        </p:nvSpPr>
        <p:spPr>
          <a:xfrm>
            <a:off x="0" y="308318"/>
            <a:ext cx="1126838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T-matrix &amp; Invariant mass spectrum &amp; phase shift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6" y="1150098"/>
            <a:ext cx="9692640" cy="27252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6" y="4021395"/>
            <a:ext cx="9692640" cy="27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标题 1"/>
          <p:cNvSpPr txBox="1"/>
          <p:nvPr/>
        </p:nvSpPr>
        <p:spPr>
          <a:xfrm>
            <a:off x="0" y="308318"/>
            <a:ext cx="1126838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Correlation functions with the on-shell approximation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73" y="1680080"/>
            <a:ext cx="9217523" cy="1398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15" y="3600527"/>
            <a:ext cx="7676402" cy="2759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13"/>
          <a:stretch/>
        </p:blipFill>
        <p:spPr>
          <a:xfrm>
            <a:off x="8985504" y="3772401"/>
            <a:ext cx="2913888" cy="2878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FD503D8-73BC-4E93-B4BD-77F536331ED2}"/>
                  </a:ext>
                </a:extLst>
              </p:cNvPr>
              <p:cNvSpPr txBox="1"/>
              <p:nvPr/>
            </p:nvSpPr>
            <p:spPr>
              <a:xfrm>
                <a:off x="9101618" y="2383829"/>
                <a:ext cx="26816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highlight>
                      <a:srgbClr val="FFFF00"/>
                    </a:highlight>
                  </a:rPr>
                  <a:t>CFs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altLang="zh-CN" sz="2400" b="1" dirty="0">
                    <a:highlight>
                      <a:srgbClr val="FFFF00"/>
                    </a:highlight>
                  </a:rPr>
                  <a:t> phase-shifts</a:t>
                </a:r>
                <a:endParaRPr lang="zh-CN" altLang="en-US" sz="2400" b="1" dirty="0">
                  <a:highlight>
                    <a:srgbClr val="FFFF00"/>
                  </a:highlight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FD503D8-73BC-4E93-B4BD-77F536331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1618" y="2383829"/>
                <a:ext cx="2681659" cy="461665"/>
              </a:xfrm>
              <a:prstGeom prst="rect">
                <a:avLst/>
              </a:prstGeom>
              <a:blipFill>
                <a:blip r:embed="rId8"/>
                <a:stretch>
                  <a:fillRect l="-3409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16DDD9C6-BD9C-418F-9836-6B9002655291}"/>
              </a:ext>
            </a:extLst>
          </p:cNvPr>
          <p:cNvSpPr txBox="1"/>
          <p:nvPr/>
        </p:nvSpPr>
        <p:spPr>
          <a:xfrm>
            <a:off x="5021506" y="1031876"/>
            <a:ext cx="70008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altLang="zh-CN" b="0" i="0" u="none" strike="noStrike" dirty="0">
                <a:effectLst/>
                <a:latin typeface="Lucida Grande"/>
              </a:rPr>
              <a:t>Vidana</a:t>
            </a:r>
            <a:r>
              <a:rPr lang="pt-BR" altLang="zh-CN" b="0" i="0" dirty="0">
                <a:solidFill>
                  <a:srgbClr val="000000"/>
                </a:solidFill>
                <a:effectLst/>
                <a:latin typeface="Lucida Grande"/>
              </a:rPr>
              <a:t>, </a:t>
            </a:r>
            <a:r>
              <a:rPr lang="pt-BR" altLang="zh-CN" b="0" i="0" u="none" strike="noStrike" dirty="0">
                <a:effectLst/>
                <a:latin typeface="Lucida Grande"/>
              </a:rPr>
              <a:t>Feijoo</a:t>
            </a:r>
            <a:r>
              <a:rPr lang="pt-BR" altLang="zh-CN" b="0" i="0" dirty="0">
                <a:solidFill>
                  <a:srgbClr val="000000"/>
                </a:solidFill>
                <a:effectLst/>
                <a:latin typeface="Lucida Grande"/>
              </a:rPr>
              <a:t>, </a:t>
            </a:r>
            <a:r>
              <a:rPr lang="pt-BR" altLang="zh-CN" b="0" i="0" u="none" strike="noStrike" dirty="0">
                <a:effectLst/>
                <a:latin typeface="Lucida Grande"/>
              </a:rPr>
              <a:t>Albaladejo</a:t>
            </a:r>
            <a:r>
              <a:rPr lang="pt-BR" altLang="zh-CN" b="0" i="0" dirty="0">
                <a:solidFill>
                  <a:srgbClr val="000000"/>
                </a:solidFill>
                <a:effectLst/>
                <a:latin typeface="Lucida Grande"/>
              </a:rPr>
              <a:t>, </a:t>
            </a:r>
            <a:r>
              <a:rPr lang="pt-BR" altLang="zh-CN" b="0" i="0" u="none" strike="noStrike" dirty="0">
                <a:effectLst/>
                <a:latin typeface="Lucida Grande"/>
              </a:rPr>
              <a:t>Nieves</a:t>
            </a:r>
            <a:r>
              <a:rPr lang="pt-BR" altLang="zh-CN" b="0" i="0" dirty="0">
                <a:solidFill>
                  <a:srgbClr val="000000"/>
                </a:solidFill>
                <a:effectLst/>
                <a:latin typeface="Lucida Grande"/>
              </a:rPr>
              <a:t>, </a:t>
            </a:r>
            <a:r>
              <a:rPr lang="pt-BR" altLang="zh-CN" b="0" i="0" u="none" strike="noStrike" dirty="0">
                <a:effectLst/>
                <a:latin typeface="Lucida Grande"/>
              </a:rPr>
              <a:t>Oset, </a:t>
            </a:r>
            <a:r>
              <a:rPr lang="en-US" altLang="zh-CN" dirty="0"/>
              <a:t>PLB 846, 138201(2023)</a:t>
            </a:r>
            <a:r>
              <a:rPr lang="pt-BR" altLang="zh-CN" b="0" i="0" u="none" strike="noStrike" dirty="0">
                <a:effectLst/>
                <a:latin typeface="Lucida Grande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75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∗−</m:t>
                        </m:r>
                      </m:sup>
                    </m:s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32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4"/>
                <a:stretch>
                  <a:fillRect l="-5" t="-15271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738986" y="1687034"/>
            <a:ext cx="2700355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Resonant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88246" y="1687034"/>
            <a:ext cx="243656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Virtual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47774" y="1144112"/>
            <a:ext cx="6263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LSG*, </a:t>
            </a:r>
            <a:r>
              <a:rPr lang="en-US" altLang="zh-CN" i="1" dirty="0">
                <a:solidFill>
                  <a:srgbClr val="00B050"/>
                </a:solidFill>
                <a:latin typeface="+mn-ea"/>
                <a:hlinkClick r:id="rId5"/>
              </a:rPr>
              <a:t>2404.18607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4670"/>
            <a:ext cx="12192000" cy="35671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312774" y="1687034"/>
            <a:ext cx="241585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Bound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1313616" y="6210511"/>
            <a:ext cx="4251450" cy="403950"/>
          </a:xfrm>
          <a:prstGeom prst="wedgeRoundRectCallout">
            <a:avLst>
              <a:gd name="adj1" fmla="val -20759"/>
              <a:gd name="adj2" fmla="val -299084"/>
              <a:gd name="adj3" fmla="val 16667"/>
            </a:avLst>
          </a:prstGeom>
          <a:solidFill>
            <a:srgbClr val="3385C6"/>
          </a:solidFill>
          <a:ln>
            <a:solidFill>
              <a:srgbClr val="76B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Typical feature of </a:t>
            </a:r>
            <a:r>
              <a:rPr lang="en-US" altLang="zh-CN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broad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resonant state</a:t>
            </a:r>
          </a:p>
        </p:txBody>
      </p:sp>
      <p:sp>
        <p:nvSpPr>
          <p:cNvPr id="14" name="五角星 13"/>
          <p:cNvSpPr>
            <a:spLocks noChangeAspect="1"/>
          </p:cNvSpPr>
          <p:nvPr/>
        </p:nvSpPr>
        <p:spPr>
          <a:xfrm>
            <a:off x="510794" y="2626907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五角星 14"/>
          <p:cNvSpPr>
            <a:spLocks noChangeAspect="1"/>
          </p:cNvSpPr>
          <p:nvPr/>
        </p:nvSpPr>
        <p:spPr>
          <a:xfrm>
            <a:off x="4762382" y="2410907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五角星 15"/>
          <p:cNvSpPr>
            <a:spLocks noChangeAspect="1"/>
          </p:cNvSpPr>
          <p:nvPr/>
        </p:nvSpPr>
        <p:spPr>
          <a:xfrm>
            <a:off x="9005198" y="5193323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10511"/>
            <a:ext cx="5564018" cy="35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6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4669"/>
            <a:ext cx="12192000" cy="35671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标题 1"/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r>
                          <a:rPr lang="en-US" altLang="zh-CN" sz="3200" b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p>
                        <m:r>
                          <a:rPr lang="en-US" altLang="zh-CN" sz="3200" b="1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p>
                    </m:sSup>
                    <m:sSubSup>
                      <m:sSubSupPr>
                        <m:ctrlP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lang="en-US" altLang="zh-CN" sz="32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∗−</m:t>
                        </m:r>
                      </m:sup>
                    </m:sSubSup>
                    <m:r>
                      <a:rPr lang="en-US" altLang="zh-CN" sz="32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CFs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32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  <m:r>
                          <a:rPr lang="en-US" altLang="zh-CN" sz="3200" b="1" i="1" dirty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</m:sSub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标题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 rotWithShape="1">
                <a:blip r:embed="rId5"/>
                <a:stretch>
                  <a:fillRect l="-5" t="-15526" r="3" b="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圆角矩形标注 18"/>
          <p:cNvSpPr/>
          <p:nvPr/>
        </p:nvSpPr>
        <p:spPr>
          <a:xfrm>
            <a:off x="1313616" y="6210511"/>
            <a:ext cx="4331280" cy="403950"/>
          </a:xfrm>
          <a:prstGeom prst="wedgeRoundRectCallout">
            <a:avLst>
              <a:gd name="adj1" fmla="val -27514"/>
              <a:gd name="adj2" fmla="val -271920"/>
              <a:gd name="adj3" fmla="val 16667"/>
            </a:avLst>
          </a:prstGeom>
          <a:solidFill>
            <a:srgbClr val="3385C6"/>
          </a:solidFill>
          <a:ln>
            <a:solidFill>
              <a:srgbClr val="76B0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Typical feature of </a:t>
            </a:r>
            <a:r>
              <a:rPr lang="en-US" altLang="zh-CN" sz="16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narrow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resonant state</a:t>
            </a:r>
          </a:p>
        </p:txBody>
      </p:sp>
      <p:sp>
        <p:nvSpPr>
          <p:cNvPr id="20" name="五角星 19"/>
          <p:cNvSpPr>
            <a:spLocks noChangeAspect="1"/>
          </p:cNvSpPr>
          <p:nvPr/>
        </p:nvSpPr>
        <p:spPr>
          <a:xfrm>
            <a:off x="516890" y="2535467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五角星 20"/>
          <p:cNvSpPr>
            <a:spLocks noChangeAspect="1"/>
          </p:cNvSpPr>
          <p:nvPr/>
        </p:nvSpPr>
        <p:spPr>
          <a:xfrm>
            <a:off x="4762382" y="2160971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五角星 21"/>
          <p:cNvSpPr>
            <a:spLocks noChangeAspect="1"/>
          </p:cNvSpPr>
          <p:nvPr/>
        </p:nvSpPr>
        <p:spPr>
          <a:xfrm>
            <a:off x="9005198" y="4047275"/>
            <a:ext cx="216000" cy="216000"/>
          </a:xfrm>
          <a:prstGeom prst="star5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647774" y="1144112"/>
            <a:ext cx="6263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 err="1">
                <a:solidFill>
                  <a:srgbClr val="00B050"/>
                </a:solidFill>
                <a:latin typeface="+mn-ea"/>
              </a:rPr>
              <a:t>Zhi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-Wei Liu,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 </a:t>
            </a:r>
            <a:r>
              <a:rPr lang="en-US" altLang="zh-CN" i="1" dirty="0">
                <a:solidFill>
                  <a:srgbClr val="00B050"/>
                </a:solidFill>
                <a:latin typeface="+mn-ea"/>
              </a:rPr>
              <a:t>Ming-Zhu Liu, Jun-Xu Lu and </a:t>
            </a:r>
            <a:r>
              <a:rPr lang="en-US" altLang="zh-CN" b="1" i="1" dirty="0">
                <a:solidFill>
                  <a:srgbClr val="00B050"/>
                </a:solidFill>
                <a:latin typeface="+mn-ea"/>
              </a:rPr>
              <a:t>LSG*, </a:t>
            </a:r>
            <a:r>
              <a:rPr lang="en-US" altLang="zh-CN" i="1" dirty="0">
                <a:solidFill>
                  <a:srgbClr val="00B050"/>
                </a:solidFill>
                <a:latin typeface="+mn-ea"/>
                <a:hlinkClick r:id="rId6"/>
              </a:rPr>
              <a:t>2404.18607</a:t>
            </a:r>
            <a:r>
              <a:rPr lang="zh-CN" altLang="en-US" i="1" dirty="0">
                <a:solidFill>
                  <a:srgbClr val="00B050"/>
                </a:solidFill>
                <a:latin typeface="+mn-ea"/>
              </a:rPr>
              <a:t> </a:t>
            </a:r>
            <a:endParaRPr lang="en-US" altLang="zh-CN" i="1" dirty="0">
              <a:solidFill>
                <a:srgbClr val="00B050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8986" y="1687034"/>
            <a:ext cx="2700355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Resonant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88246" y="1687034"/>
            <a:ext cx="243656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Virtual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312774" y="1687034"/>
            <a:ext cx="2415854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Bound state scenario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10511"/>
            <a:ext cx="5564018" cy="355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EFC5A8F6-C9A9-48E3-9A03-C613A20F47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 fontScale="92500" lnSpcReduction="20000"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hadron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 and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Double J/</a:t>
                </a:r>
                <a14:m>
                  <m:oMath xmlns:m="http://schemas.openxmlformats.org/officeDocument/2006/math">
                    <m:r>
                      <a:rPr lang="en-US" altLang="zh-CN" sz="2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endParaRPr lang="en-US" altLang="zh-CN" sz="2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EFC5A8F6-C9A9-48E3-9A03-C613A20F47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166" t="-9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FE35573-31F4-75A5-B9A1-280145EF8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31" y="1258122"/>
            <a:ext cx="5174832" cy="292749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7110CA6-7F6B-FB42-F218-FAA3CABDE2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2"/>
          <a:stretch/>
        </p:blipFill>
        <p:spPr>
          <a:xfrm>
            <a:off x="6128680" y="1100565"/>
            <a:ext cx="5765358" cy="189072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E0C85D9-4491-B199-5F53-167F0AA644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64"/>
          <a:stretch/>
        </p:blipFill>
        <p:spPr>
          <a:xfrm>
            <a:off x="6128680" y="4206940"/>
            <a:ext cx="5769745" cy="13538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F0E1E93-3F2D-C632-FE34-2883857924EE}"/>
                  </a:ext>
                </a:extLst>
              </p:cNvPr>
              <p:cNvSpPr txBox="1"/>
              <p:nvPr/>
            </p:nvSpPr>
            <p:spPr>
              <a:xfrm flipH="1">
                <a:off x="5691963" y="3086057"/>
                <a:ext cx="6088663" cy="830997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narrow structure around 6.9 GeV — X(6900)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 broad structure just above twice the </a:t>
                </a:r>
                <a14:m>
                  <m:oMath xmlns:m="http://schemas.openxmlformats.org/officeDocument/2006/math">
                    <m:r>
                      <a:rPr lang="en-US" altLang="zh-CN" sz="16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a:rPr lang="en-US" altLang="zh-CN" sz="16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1600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mass</a:t>
                </a: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F0E1E93-3F2D-C632-FE34-288385792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691963" y="3086057"/>
                <a:ext cx="6088663" cy="830997"/>
              </a:xfrm>
              <a:prstGeom prst="rect">
                <a:avLst/>
              </a:prstGeom>
              <a:blipFill>
                <a:blip r:embed="rId6"/>
                <a:stretch>
                  <a:fillRect t="-1460" b="-87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FBD56146-17AF-00F1-BF63-150ED9B06DBF}"/>
              </a:ext>
            </a:extLst>
          </p:cNvPr>
          <p:cNvSpPr txBox="1"/>
          <p:nvPr/>
        </p:nvSpPr>
        <p:spPr>
          <a:xfrm flipH="1">
            <a:off x="5422604" y="5758266"/>
            <a:ext cx="6088663" cy="83099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X(6900) and a broad structure at threshold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1600" b="1" dirty="0">
              <a:solidFill>
                <a:srgbClr val="004D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resonance structure at about 7.2 GeV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C89F53EA-3C53-9F19-665F-BD18D77A81B4}"/>
              </a:ext>
            </a:extLst>
          </p:cNvPr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94" y="4206940"/>
            <a:ext cx="2340000" cy="26510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704B14F-2D78-EDCE-C291-BE285611EBB4}"/>
              </a:ext>
            </a:extLst>
          </p:cNvPr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8" y="4206940"/>
            <a:ext cx="2340000" cy="2651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0E09741-B87B-079E-6959-FEF138E86BE7}"/>
                  </a:ext>
                </a:extLst>
              </p:cNvPr>
              <p:cNvSpPr txBox="1"/>
              <p:nvPr/>
            </p:nvSpPr>
            <p:spPr>
              <a:xfrm>
                <a:off x="2006428" y="5094594"/>
                <a:ext cx="984565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C00000"/>
                    </a:solidFill>
                  </a:rPr>
                  <a:t>Di-</a:t>
                </a:r>
                <a:r>
                  <a:rPr lang="en-US" altLang="zh-CN" b="1" dirty="0">
                    <a:solidFill>
                      <a:srgbClr val="C00000"/>
                    </a:solidFill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a:rPr lang="en-US" altLang="zh-CN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40E09741-B87B-079E-6959-FEF138E86B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428" y="5094594"/>
                <a:ext cx="984565" cy="369332"/>
              </a:xfrm>
              <a:prstGeom prst="rect">
                <a:avLst/>
              </a:prstGeom>
              <a:blipFill>
                <a:blip r:embed="rId9"/>
                <a:stretch>
                  <a:fillRect l="-4938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F6874D9-211E-9499-FD0C-277EF5493383}"/>
                  </a:ext>
                </a:extLst>
              </p:cNvPr>
              <p:cNvSpPr txBox="1"/>
              <p:nvPr/>
            </p:nvSpPr>
            <p:spPr>
              <a:xfrm>
                <a:off x="4027958" y="5094594"/>
                <a:ext cx="1463138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a:rPr lang="en-US" altLang="zh-CN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b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+ 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(2S)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F6874D9-211E-9499-FD0C-277EF5493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958" y="5094594"/>
                <a:ext cx="1463138" cy="369332"/>
              </a:xfrm>
              <a:prstGeom prst="rect">
                <a:avLst/>
              </a:prstGeom>
              <a:blipFill>
                <a:blip r:embed="rId10"/>
                <a:stretch>
                  <a:fillRect l="-833" t="-11667" r="-9167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543EBF45-C427-5364-2759-1CB620E31A66}"/>
              </a:ext>
            </a:extLst>
          </p:cNvPr>
          <p:cNvCxnSpPr/>
          <p:nvPr/>
        </p:nvCxnSpPr>
        <p:spPr>
          <a:xfrm>
            <a:off x="4027958" y="5652890"/>
            <a:ext cx="2068042" cy="747883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51AEED55-2ACD-455B-1897-D6C0D06FB9D8}"/>
              </a:ext>
            </a:extLst>
          </p:cNvPr>
          <p:cNvSpPr/>
          <p:nvPr/>
        </p:nvSpPr>
        <p:spPr>
          <a:xfrm>
            <a:off x="3917109" y="5348241"/>
            <a:ext cx="110849" cy="50327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标题 1">
            <a:extLst>
              <a:ext uri="{FF2B5EF4-FFF2-40B4-BE49-F238E27FC236}">
                <a16:creationId xmlns:a16="http://schemas.microsoft.com/office/drawing/2014/main" id="{70F28CD8-C496-4E11-031B-E890B4A2DEB7}"/>
              </a:ext>
            </a:extLst>
          </p:cNvPr>
          <p:cNvSpPr txBox="1"/>
          <p:nvPr/>
        </p:nvSpPr>
        <p:spPr>
          <a:xfrm>
            <a:off x="216470" y="308318"/>
            <a:ext cx="1171118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Tetracharm</a:t>
            </a:r>
            <a:r>
              <a:rPr lang="en-US" altLang="zh-CN" sz="3200" dirty="0"/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states — 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LHCb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&amp; ATLAS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29E64D53-4B5B-4D76-84D6-AC1763D99DE5}"/>
              </a:ext>
            </a:extLst>
          </p:cNvPr>
          <p:cNvSpPr/>
          <p:nvPr/>
        </p:nvSpPr>
        <p:spPr>
          <a:xfrm>
            <a:off x="0" y="7008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立项依据</a:t>
            </a:r>
            <a:r>
              <a:rPr lang="en-US" altLang="zh-CN" sz="3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传统散射实验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</p:nvPr>
        </p:nvSpPr>
        <p:spPr>
          <a:xfrm>
            <a:off x="11069855" y="6568757"/>
            <a:ext cx="553039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defPPr>
              <a:defRPr lang="zh-CN"/>
            </a:defPPr>
            <a:lvl1pPr marL="0" algn="r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756293-5643-43D9-BCB5-229F1CB41529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F9AAC38-1498-4350-B32E-7CD900CEAB18}"/>
              </a:ext>
            </a:extLst>
          </p:cNvPr>
          <p:cNvSpPr txBox="1"/>
          <p:nvPr/>
        </p:nvSpPr>
        <p:spPr>
          <a:xfrm>
            <a:off x="216470" y="1074533"/>
            <a:ext cx="11232351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stable hadrons, scattering experiments are extremely valuable in extracting their interactions </a:t>
            </a:r>
            <a:endParaRPr kumimoji="1"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37" y="2362662"/>
            <a:ext cx="1421942" cy="142496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113" y="2344089"/>
            <a:ext cx="1464496" cy="139172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9071842" y="2389635"/>
            <a:ext cx="29178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NN scattering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8125 data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Foundation of high-precision nuclear force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3743" y="2491154"/>
            <a:ext cx="4252219" cy="1606292"/>
            <a:chOff x="777380" y="2008471"/>
            <a:chExt cx="4700608" cy="1775672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842" y="2008471"/>
              <a:ext cx="900434" cy="1350650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776" y="2020090"/>
              <a:ext cx="2910367" cy="1341206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1889714" y="3477935"/>
              <a:ext cx="3588274" cy="30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0" i="0" dirty="0">
                  <a:solidFill>
                    <a:srgbClr val="333333"/>
                  </a:solidFill>
                  <a:effectLst/>
                  <a:latin typeface="Helvetica Neue"/>
                </a:rPr>
                <a:t>Rutherford Scattering Experiment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77380" y="3477935"/>
              <a:ext cx="1684624" cy="30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0" i="0" dirty="0">
                  <a:solidFill>
                    <a:srgbClr val="333333"/>
                  </a:solidFill>
                  <a:effectLst/>
                  <a:latin typeface="Helvetica Neue"/>
                </a:rPr>
                <a:t>Ernest Rutherford</a:t>
              </a:r>
              <a:endPara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9" name="Picture 4">
            <a:extLst>
              <a:ext uri="{FF2B5EF4-FFF2-40B4-BE49-F238E27FC236}">
                <a16:creationId xmlns:a16="http://schemas.microsoft.com/office/drawing/2014/main" id="{CBD7E162-E4EA-AD2F-DEE1-4D11AE1E43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00" y="2167303"/>
            <a:ext cx="576063" cy="5722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文本框 50"/>
          <p:cNvSpPr txBox="1"/>
          <p:nvPr/>
        </p:nvSpPr>
        <p:spPr>
          <a:xfrm>
            <a:off x="216470" y="4236818"/>
            <a:ext cx="11158952" cy="454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60045" indent="-360045">
              <a:lnSpc>
                <a:spcPts val="3000"/>
              </a:lnSpc>
              <a:spcBef>
                <a:spcPts val="1000"/>
              </a:spcBef>
              <a:buFont typeface="Wingdings" panose="05000000000000000000" pitchFamily="2" charset="2"/>
              <a:buChar char="p"/>
            </a:pPr>
            <a:r>
              <a:rPr kumimoji="1"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unstable particles, direct scattering experiments are impossible! </a:t>
            </a:r>
            <a:endParaRPr kumimoji="1"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36259" y="4906884"/>
            <a:ext cx="4680977" cy="1422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Difficult</a:t>
            </a:r>
            <a:r>
              <a:rPr kumimoji="1"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to get large quantity of beam particles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No</a:t>
            </a:r>
            <a:r>
              <a:rPr kumimoji="1"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fixed</a:t>
            </a:r>
            <a:r>
              <a:rPr kumimoji="1"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targets</a:t>
            </a:r>
            <a:r>
              <a:rPr kumimoji="1" lang="zh-CN" altLang="en-US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available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4" name="表格 53"/>
              <p:cNvGraphicFramePr>
                <a:graphicFrameLocks noGrp="1"/>
              </p:cNvGraphicFramePr>
              <p:nvPr/>
            </p:nvGraphicFramePr>
            <p:xfrm>
              <a:off x="5764644" y="4909451"/>
              <a:ext cx="5778620" cy="566912"/>
            </p:xfrm>
            <a:graphic>
              <a:graphicData uri="http://schemas.openxmlformats.org/drawingml/2006/table">
                <a:tbl>
                  <a:tblPr firstRow="1" bandRow="1">
                    <a:tableStyleId>{5FD0F851-EC5A-4D38-B0AD-8093EC10F338}</a:tableStyleId>
                  </a:tblPr>
                  <a:tblGrid>
                    <a:gridCol w="11557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28577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120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zh-CN" altLang="en-US" sz="120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zh-CN" altLang="en-US" sz="1200" smtClean="0">
                                    <a:latin typeface="Cambria Math" panose="02040503050406030204" pitchFamily="18" charset="0"/>
                                  </a:rPr>
                                  <m:t>𝚲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altLang="zh-CN" sz="1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200" smtClean="0">
                                        <a:latin typeface="Cambria Math" panose="02040503050406030204" pitchFamily="18" charset="0"/>
                                      </a:rPr>
                                      <m:t>𝚺</m:t>
                                    </m:r>
                                  </m:e>
                                  <m:sup>
                                    <m:r>
                                      <a:rPr lang="en-US" altLang="zh-CN" sz="1200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p>
                                <m:r>
                                  <a:rPr lang="en-US" altLang="zh-CN" sz="1200" smtClean="0"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11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12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4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7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4" name="表格 53"/>
              <p:cNvGraphicFramePr>
                <a:graphicFrameLocks noGrp="1"/>
              </p:cNvGraphicFramePr>
              <p:nvPr/>
            </p:nvGraphicFramePr>
            <p:xfrm>
              <a:off x="5764644" y="4909451"/>
              <a:ext cx="5778620" cy="566912"/>
            </p:xfrm>
            <a:graphic>
              <a:graphicData uri="http://schemas.openxmlformats.org/drawingml/2006/table">
                <a:tbl>
                  <a:tblPr firstRow="1" bandRow="1">
                    <a:tableStyleId>{5FD0F851-EC5A-4D38-B0AD-8093EC10F338}</a:tableStyleId>
                  </a:tblPr>
                  <a:tblGrid>
                    <a:gridCol w="11557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55724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28577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t="-2128" r="-400000" b="-1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l="-100000" t="-2128" r="-300000" b="-1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l="-201058" t="-2128" r="-201587" b="-1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l="-299474" t="-2128" r="-100526" b="-1106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81543" marR="81543" marT="40771" marB="40771">
                        <a:blipFill>
                          <a:blip r:embed="rId8"/>
                          <a:stretch>
                            <a:fillRect l="-399474" t="-2128" r="-526" b="-1106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11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12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4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1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/>
                            <a:t>7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6</a:t>
                          </a:r>
                          <a:endParaRPr lang="zh-CN" altLang="en-US" sz="1200" dirty="0"/>
                        </a:p>
                      </a:txBody>
                      <a:tcPr marL="81543" marR="81543" marT="40771" marB="40771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5" name="文本框 54"/>
          <p:cNvSpPr txBox="1"/>
          <p:nvPr/>
        </p:nvSpPr>
        <p:spPr>
          <a:xfrm>
            <a:off x="5308185" y="5601639"/>
            <a:ext cx="617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Hyperon-nucleon low energy scattering, 35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308185" y="5953286"/>
            <a:ext cx="680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Hindering hyper-nuclear physics and neutron star studies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379903" y="2257096"/>
            <a:ext cx="6733671" cy="1701117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5294203" y="4697089"/>
            <a:ext cx="6733671" cy="1662156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D052FEF7-F476-46AB-B415-DE0770050432}"/>
              </a:ext>
            </a:extLst>
          </p:cNvPr>
          <p:cNvSpPr txBox="1"/>
          <p:nvPr/>
        </p:nvSpPr>
        <p:spPr>
          <a:xfrm>
            <a:off x="216470" y="308318"/>
            <a:ext cx="1163026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Lecture III—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Femtoscopy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9B156E8-BDA7-4F35-8C8C-AE024A23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935" y="2333316"/>
            <a:ext cx="1421942" cy="14249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812DF7E-1B8A-40A0-B4DD-6F524AC67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11" y="2314743"/>
            <a:ext cx="1464496" cy="139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507">
        <p:fade/>
      </p:transition>
    </mc:Choice>
    <mc:Fallback xmlns="">
      <p:transition spd="med" advTm="39507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74DE1EB-0C40-96BC-BEB9-7DA764265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4" y="1250561"/>
            <a:ext cx="4917875" cy="372547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70A5942-DB34-DF2F-63BD-9D1F7D037D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08"/>
          <a:stretch/>
        </p:blipFill>
        <p:spPr>
          <a:xfrm>
            <a:off x="6128679" y="1190846"/>
            <a:ext cx="5775463" cy="156653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224C1BD1-8A6A-CF5B-406C-E78592F93D9F}"/>
              </a:ext>
            </a:extLst>
          </p:cNvPr>
          <p:cNvSpPr txBox="1"/>
          <p:nvPr/>
        </p:nvSpPr>
        <p:spPr>
          <a:xfrm flipH="1">
            <a:off x="5563359" y="3178315"/>
            <a:ext cx="5651947" cy="83099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X(6900) structure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 new structure X(6600) and X(7100)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06AC61F-16C4-AF95-30E0-303CBA266AF9}"/>
              </a:ext>
            </a:extLst>
          </p:cNvPr>
          <p:cNvGrpSpPr/>
          <p:nvPr/>
        </p:nvGrpSpPr>
        <p:grpSpPr>
          <a:xfrm>
            <a:off x="1179533" y="5110720"/>
            <a:ext cx="10374514" cy="1552349"/>
            <a:chOff x="1151179" y="4968953"/>
            <a:chExt cx="9509732" cy="107514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BFD0191-00BC-7D13-9FE2-3338D8130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2"/>
            <a:stretch/>
          </p:blipFill>
          <p:spPr>
            <a:xfrm>
              <a:off x="1155844" y="4968953"/>
              <a:ext cx="9505067" cy="446564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E48B8E9-E91D-A2E7-079F-F8E508879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136"/>
            <a:stretch/>
          </p:blipFill>
          <p:spPr>
            <a:xfrm>
              <a:off x="1151179" y="5415517"/>
              <a:ext cx="9505067" cy="628583"/>
            </a:xfrm>
            <a:prstGeom prst="rect">
              <a:avLst/>
            </a:prstGeom>
          </p:spPr>
        </p:pic>
      </p:grpSp>
      <p:sp>
        <p:nvSpPr>
          <p:cNvPr id="31" name="椭圆 30">
            <a:extLst>
              <a:ext uri="{FF2B5EF4-FFF2-40B4-BE49-F238E27FC236}">
                <a16:creationId xmlns:a16="http://schemas.microsoft.com/office/drawing/2014/main" id="{8609BBF3-F616-3ADF-0B61-FCA9E5BA4809}"/>
              </a:ext>
            </a:extLst>
          </p:cNvPr>
          <p:cNvSpPr/>
          <p:nvPr/>
        </p:nvSpPr>
        <p:spPr>
          <a:xfrm>
            <a:off x="5648319" y="5054002"/>
            <a:ext cx="1431851" cy="17472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3CC0BAB6-874A-3444-1910-8B6E1D2CD7E1}"/>
              </a:ext>
            </a:extLst>
          </p:cNvPr>
          <p:cNvSpPr/>
          <p:nvPr/>
        </p:nvSpPr>
        <p:spPr>
          <a:xfrm>
            <a:off x="10232066" y="5054002"/>
            <a:ext cx="1431851" cy="174728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F2E121E4-BBCD-623C-9378-C58A29872E32}"/>
              </a:ext>
            </a:extLst>
          </p:cNvPr>
          <p:cNvCxnSpPr>
            <a:cxnSpLocks/>
          </p:cNvCxnSpPr>
          <p:nvPr/>
        </p:nvCxnSpPr>
        <p:spPr>
          <a:xfrm flipV="1">
            <a:off x="6364244" y="4203142"/>
            <a:ext cx="2297747" cy="85105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02C4D36F-483F-BE1C-06B6-14471B3C0FA6}"/>
              </a:ext>
            </a:extLst>
          </p:cNvPr>
          <p:cNvCxnSpPr>
            <a:cxnSpLocks/>
            <a:stCxn id="32" idx="0"/>
          </p:cNvCxnSpPr>
          <p:nvPr/>
        </p:nvCxnSpPr>
        <p:spPr>
          <a:xfrm flipH="1" flipV="1">
            <a:off x="10136372" y="4203142"/>
            <a:ext cx="811620" cy="85086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29491EEB-AFAD-E345-CFC9-B37A21CEF0CB}"/>
              </a:ext>
            </a:extLst>
          </p:cNvPr>
          <p:cNvSpPr txBox="1"/>
          <p:nvPr/>
        </p:nvSpPr>
        <p:spPr>
          <a:xfrm rot="20341713">
            <a:off x="6881204" y="4497061"/>
            <a:ext cx="1999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broad structure 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42" name="标题 1">
            <a:extLst>
              <a:ext uri="{FF2B5EF4-FFF2-40B4-BE49-F238E27FC236}">
                <a16:creationId xmlns:a16="http://schemas.microsoft.com/office/drawing/2014/main" id="{03A9897D-0F69-5B32-B76E-6128675E5EE6}"/>
              </a:ext>
            </a:extLst>
          </p:cNvPr>
          <p:cNvSpPr txBox="1"/>
          <p:nvPr/>
        </p:nvSpPr>
        <p:spPr>
          <a:xfrm>
            <a:off x="216470" y="308318"/>
            <a:ext cx="11711189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Tetracharm</a:t>
            </a:r>
            <a:r>
              <a:rPr lang="en-US" altLang="zh-CN" sz="3200" dirty="0"/>
              <a:t> 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states — CMS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220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26F54E-A6FF-30AA-C401-3E77B152F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16" y="1233317"/>
            <a:ext cx="4917875" cy="27374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EA3DD6-731B-8094-91E6-F0523DA3F1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16" y="4021367"/>
            <a:ext cx="4917875" cy="27374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73C29B-3E9F-D86C-5A68-938E49D2FB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18" y="1027761"/>
            <a:ext cx="5805408" cy="12334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BF08E63-2371-EF3E-12A4-BA8AD36B55B1}"/>
                  </a:ext>
                </a:extLst>
              </p:cNvPr>
              <p:cNvSpPr txBox="1"/>
              <p:nvPr/>
            </p:nvSpPr>
            <p:spPr>
              <a:xfrm>
                <a:off x="6093018" y="5610920"/>
                <a:ext cx="5800008" cy="96128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How to decipher the nature of possible state near the </a:t>
                </a:r>
                <a14:m>
                  <m:oMath xmlns:m="http://schemas.openxmlformats.org/officeDocument/2006/math">
                    <m:r>
                      <a:rPr kumimoji="1"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kumimoji="1"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zh-CN" sz="2000" b="1" dirty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</m:oMath>
                </a14:m>
                <a:r>
                  <a:rPr kumimoji="1"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-pair threshold ? </a:t>
                </a:r>
                <a:endParaRPr kumimoji="1"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BF08E63-2371-EF3E-12A4-BA8AD36B5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3018" y="5610920"/>
                <a:ext cx="5800008" cy="961289"/>
              </a:xfrm>
              <a:prstGeom prst="rect">
                <a:avLst/>
              </a:prstGeom>
              <a:blipFill>
                <a:blip r:embed="rId6"/>
                <a:stretch>
                  <a:fillRect l="-1157" r="-1052" b="-101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368C34D0-DE8F-09E2-5920-5D90531F3A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82" y="2987778"/>
            <a:ext cx="3088232" cy="72951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8FB30-6544-5DE3-CC32-F8EF965BA6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913" y="4515109"/>
            <a:ext cx="2491001" cy="922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EF2B84C-8F1C-2363-F454-C9D54519B56A}"/>
                  </a:ext>
                </a:extLst>
              </p:cNvPr>
              <p:cNvSpPr txBox="1"/>
              <p:nvPr/>
            </p:nvSpPr>
            <p:spPr>
              <a:xfrm flipH="1">
                <a:off x="5454628" y="2548043"/>
                <a:ext cx="4802252" cy="307777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Two coupled-channel: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ΨΨ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𝟐𝐒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DEF2B84C-8F1C-2363-F454-C9D54519B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454628" y="2548043"/>
                <a:ext cx="4802252" cy="307777"/>
              </a:xfrm>
              <a:prstGeom prst="rect">
                <a:avLst/>
              </a:prstGeom>
              <a:blipFill>
                <a:blip r:embed="rId9"/>
                <a:stretch>
                  <a:fillRect t="-4000" b="-2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0D72187-5AAD-A0D1-9622-D3CAAE459464}"/>
                  </a:ext>
                </a:extLst>
              </p:cNvPr>
              <p:cNvSpPr txBox="1"/>
              <p:nvPr/>
            </p:nvSpPr>
            <p:spPr>
              <a:xfrm flipH="1">
                <a:off x="5826759" y="4034511"/>
                <a:ext cx="5287807" cy="307777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Three coupled-channel: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ΨΨ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𝟐𝐒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14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𝟑𝟕𝟕𝟎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0D72187-5AAD-A0D1-9622-D3CAAE459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826759" y="4034511"/>
                <a:ext cx="5287807" cy="307777"/>
              </a:xfrm>
              <a:prstGeom prst="rect">
                <a:avLst/>
              </a:prstGeom>
              <a:blipFill>
                <a:blip r:embed="rId10"/>
                <a:stretch>
                  <a:fillRect t="-4000" b="-2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3ECFE72-119E-9FE2-4FF2-0EBDF3AED068}"/>
                  </a:ext>
                </a:extLst>
              </p:cNvPr>
              <p:cNvSpPr txBox="1"/>
              <p:nvPr/>
            </p:nvSpPr>
            <p:spPr>
              <a:xfrm>
                <a:off x="9610577" y="2875484"/>
                <a:ext cx="2282450" cy="954107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near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threshold:</a:t>
                </a: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virtual state</a:t>
                </a: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resonance </a:t>
                </a: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bound state</a:t>
                </a: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3ECFE72-119E-9FE2-4FF2-0EBDF3AED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577" y="2875484"/>
                <a:ext cx="2282450" cy="954107"/>
              </a:xfrm>
              <a:prstGeom prst="rect">
                <a:avLst/>
              </a:prstGeom>
              <a:blipFill>
                <a:blip r:embed="rId11"/>
                <a:stretch>
                  <a:fillRect t="-629" b="-4403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26062F2-EDA5-9F98-22B5-8DA5889B047A}"/>
                  </a:ext>
                </a:extLst>
              </p:cNvPr>
              <p:cNvSpPr txBox="1"/>
              <p:nvPr/>
            </p:nvSpPr>
            <p:spPr>
              <a:xfrm>
                <a:off x="9610577" y="4630119"/>
                <a:ext cx="2282450" cy="738664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near </a:t>
                </a:r>
                <a14:m>
                  <m:oMath xmlns:m="http://schemas.openxmlformats.org/officeDocument/2006/math"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𝐽</m:t>
                    </m:r>
                    <m: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Ψ</m:t>
                    </m:r>
                    <m:r>
                      <a:rPr lang="en-US" altLang="zh-CN" sz="1400" b="1" i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threshold:</a:t>
                </a:r>
                <a:endParaRPr lang="en-US" altLang="zh-CN" sz="14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virtual state</a:t>
                </a:r>
              </a:p>
              <a:p>
                <a:pPr algn="ctr"/>
                <a:r>
                  <a:rPr lang="en-US" altLang="zh-CN" sz="1400" b="1" dirty="0">
                    <a:solidFill>
                      <a:srgbClr val="004D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bound state</a:t>
                </a:r>
                <a:endParaRPr lang="zh-CN" altLang="en-US" sz="14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B26062F2-EDA5-9F98-22B5-8DA5889B0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0577" y="4630119"/>
                <a:ext cx="2282450" cy="738664"/>
              </a:xfrm>
              <a:prstGeom prst="rect">
                <a:avLst/>
              </a:prstGeom>
              <a:blipFill>
                <a:blip r:embed="rId12"/>
                <a:stretch>
                  <a:fillRect t="-806" b="-5645"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B05BEB3D-AC39-6DE5-ED29-33026A6E181C}"/>
              </a:ext>
            </a:extLst>
          </p:cNvPr>
          <p:cNvCxnSpPr>
            <a:cxnSpLocks/>
          </p:cNvCxnSpPr>
          <p:nvPr/>
        </p:nvCxnSpPr>
        <p:spPr>
          <a:xfrm>
            <a:off x="8995722" y="3377347"/>
            <a:ext cx="483047" cy="0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AD7A75EA-78C3-6B22-A985-76A457D9E5EB}"/>
              </a:ext>
            </a:extLst>
          </p:cNvPr>
          <p:cNvCxnSpPr>
            <a:cxnSpLocks/>
          </p:cNvCxnSpPr>
          <p:nvPr/>
        </p:nvCxnSpPr>
        <p:spPr>
          <a:xfrm>
            <a:off x="8995722" y="5011217"/>
            <a:ext cx="483047" cy="0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标题 1">
                <a:extLst>
                  <a:ext uri="{FF2B5EF4-FFF2-40B4-BE49-F238E27FC236}">
                    <a16:creationId xmlns:a16="http://schemas.microsoft.com/office/drawing/2014/main" id="{655744AC-F40A-713D-6DF5-5E5FAB1E3E57}"/>
                  </a:ext>
                </a:extLst>
              </p:cNvPr>
              <p:cNvSpPr txBox="1"/>
              <p:nvPr/>
            </p:nvSpPr>
            <p:spPr>
              <a:xfrm>
                <a:off x="216470" y="308318"/>
                <a:ext cx="11711189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Tetracharm</a:t>
                </a:r>
                <a:r>
                  <a:rPr lang="en-US" altLang="zh-CN" sz="3200" dirty="0"/>
                  <a:t> </a:t>
                </a:r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states — near </a:t>
                </a:r>
                <a14:m>
                  <m:oMath xmlns:m="http://schemas.openxmlformats.org/officeDocument/2006/math"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𝐽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Ψ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𝐽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Ψ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 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threshold 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7" name="标题 1">
                <a:extLst>
                  <a:ext uri="{FF2B5EF4-FFF2-40B4-BE49-F238E27FC236}">
                    <a16:creationId xmlns:a16="http://schemas.microsoft.com/office/drawing/2014/main" id="{655744AC-F40A-713D-6DF5-5E5FAB1E3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0" y="308318"/>
                <a:ext cx="11711189" cy="497086"/>
              </a:xfrm>
              <a:prstGeom prst="rect">
                <a:avLst/>
              </a:prstGeom>
              <a:blipFill>
                <a:blip r:embed="rId13"/>
                <a:stretch>
                  <a:fillRect l="-1353" t="-30864" b="-432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69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0A949BA0-2CEB-DC83-CE0E-38C9420235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48" y="1773418"/>
            <a:ext cx="2453001" cy="160827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E31DFDB-00FB-C400-1A3C-5DAE8AF36D8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598" y="2234623"/>
            <a:ext cx="1004644" cy="122196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AAE943E7-17FB-D42A-E792-93F51201702F}"/>
              </a:ext>
            </a:extLst>
          </p:cNvPr>
          <p:cNvGrpSpPr/>
          <p:nvPr/>
        </p:nvGrpSpPr>
        <p:grpSpPr>
          <a:xfrm>
            <a:off x="7369646" y="1773418"/>
            <a:ext cx="2447260" cy="1604514"/>
            <a:chOff x="2447532" y="3420373"/>
            <a:chExt cx="2447260" cy="160451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9BD8209-4784-F7AA-8B65-9CDFA791C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532" y="3420373"/>
              <a:ext cx="2447260" cy="160451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65C31B0-F80A-ED0F-B341-0F04874119B4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4451" y="3865761"/>
              <a:ext cx="1004644" cy="122196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02CA495D-2A54-7930-4DC0-9106EB33EECA}"/>
              </a:ext>
            </a:extLst>
          </p:cNvPr>
          <p:cNvSpPr txBox="1"/>
          <p:nvPr/>
        </p:nvSpPr>
        <p:spPr>
          <a:xfrm>
            <a:off x="476250" y="3630718"/>
            <a:ext cx="10227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Identical neutral mesons (J=1) correlation function </a:t>
            </a: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679236B0-88DF-C9A5-344F-2578CBA6AD60}"/>
              </a:ext>
            </a:extLst>
          </p:cNvPr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General potential from EFTs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25764F8-3B3E-7B84-D154-B1B34301CEFF}"/>
              </a:ext>
            </a:extLst>
          </p:cNvPr>
          <p:cNvSpPr txBox="1"/>
          <p:nvPr/>
        </p:nvSpPr>
        <p:spPr>
          <a:xfrm>
            <a:off x="779381" y="3331882"/>
            <a:ext cx="8447706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Taken from X.-K. Dong, V. Baru, F.-K. Guo, C. </a:t>
            </a:r>
            <a:r>
              <a:rPr lang="en-US" altLang="zh-CN" sz="1400" i="1" dirty="0" err="1">
                <a:solidFill>
                  <a:srgbClr val="00B050"/>
                </a:solidFill>
                <a:latin typeface="+mn-ea"/>
              </a:rPr>
              <a:t>Hanhart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, and  A. </a:t>
            </a:r>
            <a:r>
              <a:rPr lang="en-US" altLang="zh-CN" sz="1400" i="1" dirty="0" err="1">
                <a:solidFill>
                  <a:srgbClr val="00B050"/>
                </a:solidFill>
                <a:latin typeface="+mn-ea"/>
              </a:rPr>
              <a:t>Nefediev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, Phys. Rev. Lett. 126, 132001 (2021) 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8B1A2FC-0A7A-7D62-1A4A-B7B6D9326BA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" r="22879" b="61235"/>
          <a:stretch/>
        </p:blipFill>
        <p:spPr>
          <a:xfrm>
            <a:off x="901960" y="1628739"/>
            <a:ext cx="5791806" cy="66249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ECCB28B-4F2C-F742-5E7F-97594E62C317}"/>
              </a:ext>
            </a:extLst>
          </p:cNvPr>
          <p:cNvGrpSpPr/>
          <p:nvPr/>
        </p:nvGrpSpPr>
        <p:grpSpPr>
          <a:xfrm>
            <a:off x="8593276" y="391813"/>
            <a:ext cx="2874416" cy="1608277"/>
            <a:chOff x="274" y="5191423"/>
            <a:chExt cx="2874416" cy="160827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F9F7E05-1651-0A4D-A94D-E34465513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" y="5191423"/>
              <a:ext cx="2452998" cy="1608277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A0FEC3C-16E8-2256-89CA-494E65D2101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747" y="5652627"/>
              <a:ext cx="1592943" cy="122196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C098939-9CC8-FC6D-4B8C-B2226167FFE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0" r="18726" b="380"/>
          <a:stretch/>
        </p:blipFill>
        <p:spPr>
          <a:xfrm>
            <a:off x="901960" y="2313319"/>
            <a:ext cx="5791806" cy="9756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049BA2A-4322-FA92-0326-903308515408}"/>
                  </a:ext>
                </a:extLst>
              </p:cNvPr>
              <p:cNvSpPr txBox="1"/>
              <p:nvPr/>
            </p:nvSpPr>
            <p:spPr>
              <a:xfrm>
                <a:off x="476250" y="1112298"/>
                <a:ext cx="102271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p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Strength of potential from double J/</a:t>
                </a:r>
                <a14:m>
                  <m:oMath xmlns:m="http://schemas.openxmlformats.org/officeDocument/2006/math">
                    <m:r>
                      <a:rPr lang="en-US" altLang="zh-CN" sz="2400" b="1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spectrum </a:t>
                </a: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B049BA2A-4322-FA92-0326-903308515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1112298"/>
                <a:ext cx="10227192" cy="461665"/>
              </a:xfrm>
              <a:prstGeom prst="rect">
                <a:avLst/>
              </a:prstGeom>
              <a:blipFill>
                <a:blip r:embed="rId14"/>
                <a:stretch>
                  <a:fillRect l="-775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D85853F6-83F0-45EA-4594-D819DAD0DC92}"/>
              </a:ext>
            </a:extLst>
          </p:cNvPr>
          <p:cNvSpPr txBox="1"/>
          <p:nvPr/>
        </p:nvSpPr>
        <p:spPr>
          <a:xfrm>
            <a:off x="6617216" y="1952503"/>
            <a:ext cx="10493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Resonant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CC55102-DA96-238B-EA70-F00CDDBC9573}"/>
              </a:ext>
            </a:extLst>
          </p:cNvPr>
          <p:cNvSpPr txBox="1"/>
          <p:nvPr/>
        </p:nvSpPr>
        <p:spPr>
          <a:xfrm>
            <a:off x="6617215" y="2653742"/>
            <a:ext cx="10493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Bound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177130B-F09B-CEE7-0016-DA032D1D63D0}"/>
              </a:ext>
            </a:extLst>
          </p:cNvPr>
          <p:cNvSpPr txBox="1"/>
          <p:nvPr/>
        </p:nvSpPr>
        <p:spPr>
          <a:xfrm>
            <a:off x="6617215" y="2955228"/>
            <a:ext cx="10493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Virtual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6A31DB6-DFE8-F19F-7D23-3C888005EDB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64" y="4109420"/>
            <a:ext cx="8702226" cy="188139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AB46AE0-3256-C828-5AF4-F418298AA2CE}"/>
              </a:ext>
            </a:extLst>
          </p:cNvPr>
          <p:cNvSpPr txBox="1"/>
          <p:nvPr/>
        </p:nvSpPr>
        <p:spPr>
          <a:xfrm>
            <a:off x="9158364" y="69411"/>
            <a:ext cx="1317083" cy="34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X(6200)</a:t>
            </a:r>
          </a:p>
        </p:txBody>
      </p:sp>
      <p:sp>
        <p:nvSpPr>
          <p:cNvPr id="24" name="标注: 弯曲线形(带边框和强调线) 45">
            <a:extLst>
              <a:ext uri="{FF2B5EF4-FFF2-40B4-BE49-F238E27FC236}">
                <a16:creationId xmlns:a16="http://schemas.microsoft.com/office/drawing/2014/main" id="{40FE591E-C1CB-EF3A-DA6D-96A4F04B27FC}"/>
              </a:ext>
            </a:extLst>
          </p:cNvPr>
          <p:cNvSpPr/>
          <p:nvPr/>
        </p:nvSpPr>
        <p:spPr>
          <a:xfrm rot="16200000">
            <a:off x="3128321" y="5087836"/>
            <a:ext cx="592747" cy="1174649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5344"/>
              <a:gd name="adj6" fmla="val -56234"/>
            </a:avLst>
          </a:prstGeom>
          <a:noFill/>
          <a:ln>
            <a:solidFill>
              <a:srgbClr val="0D6F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B62BA8A-DA5A-296A-C9CE-3629D05C5FB9}"/>
              </a:ext>
            </a:extLst>
          </p:cNvPr>
          <p:cNvSpPr txBox="1"/>
          <p:nvPr/>
        </p:nvSpPr>
        <p:spPr>
          <a:xfrm>
            <a:off x="600115" y="6255072"/>
            <a:ext cx="4051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Quantum Statistic (QS) effect</a:t>
            </a:r>
          </a:p>
        </p:txBody>
      </p:sp>
      <p:sp>
        <p:nvSpPr>
          <p:cNvPr id="26" name="标注: 弯曲线形(带边框和强调线) 47">
            <a:extLst>
              <a:ext uri="{FF2B5EF4-FFF2-40B4-BE49-F238E27FC236}">
                <a16:creationId xmlns:a16="http://schemas.microsoft.com/office/drawing/2014/main" id="{0741086C-ECBB-24B0-F19F-CF4AA76087B0}"/>
              </a:ext>
            </a:extLst>
          </p:cNvPr>
          <p:cNvSpPr/>
          <p:nvPr/>
        </p:nvSpPr>
        <p:spPr>
          <a:xfrm rot="16200000">
            <a:off x="6734530" y="2957565"/>
            <a:ext cx="592747" cy="5473746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5362"/>
              <a:gd name="adj6" fmla="val -47863"/>
            </a:avLst>
          </a:prstGeom>
          <a:noFill/>
          <a:ln>
            <a:solidFill>
              <a:srgbClr val="0D6F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AEAD842-826C-9667-C16F-FCC5DC298C0D}"/>
              </a:ext>
            </a:extLst>
          </p:cNvPr>
          <p:cNvSpPr txBox="1"/>
          <p:nvPr/>
        </p:nvSpPr>
        <p:spPr>
          <a:xfrm>
            <a:off x="4906301" y="6249900"/>
            <a:ext cx="5137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Final State Interaction (FSI) effect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87F67DB-86D4-10B5-F2EB-2CB1F91CC5C4}"/>
              </a:ext>
            </a:extLst>
          </p:cNvPr>
          <p:cNvSpPr txBox="1"/>
          <p:nvPr/>
        </p:nvSpPr>
        <p:spPr>
          <a:xfrm>
            <a:off x="8996995" y="3870222"/>
            <a:ext cx="360108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Spatial part of wave function</a:t>
            </a:r>
          </a:p>
          <a:p>
            <a:pPr algn="ctr"/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Symmetric (for 1S0, 5S2)</a:t>
            </a:r>
          </a:p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Anti-symmetric (for 3S1)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标题 1">
                <a:extLst>
                  <a:ext uri="{FF2B5EF4-FFF2-40B4-BE49-F238E27FC236}">
                    <a16:creationId xmlns:a16="http://schemas.microsoft.com/office/drawing/2014/main" id="{6898142C-82B1-DF8E-2121-9E1DB9D5B2BA}"/>
                  </a:ext>
                </a:extLst>
              </p:cNvPr>
              <p:cNvSpPr txBox="1"/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Preliminary</a:t>
                </a:r>
                <a:r>
                  <a:rPr lang="en-US" altLang="zh-CN" sz="3200" b="1" dirty="0"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𝑱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/</m:t>
                    </m:r>
                    <m:r>
                      <a:rPr lang="en-US" altLang="zh-CN" sz="3200" b="1" dirty="0">
                        <a:latin typeface="Cambria Math" panose="02040503050406030204" pitchFamily="18" charset="0"/>
                        <a:ea typeface="微软雅黑" panose="020B0503020204020204" pitchFamily="34" charset="-122"/>
                        <a:cs typeface="微软雅黑" panose="020B0503020204020204" pitchFamily="34" charset="-122"/>
                      </a:rPr>
                      <m:t>𝚿</m:t>
                    </m:r>
                  </m:oMath>
                </a14:m>
                <a:r>
                  <a:rPr lang="en-US" altLang="zh-CN" sz="32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-pair CFs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标题 1">
                <a:extLst>
                  <a:ext uri="{FF2B5EF4-FFF2-40B4-BE49-F238E27FC236}">
                    <a16:creationId xmlns:a16="http://schemas.microsoft.com/office/drawing/2014/main" id="{6898142C-82B1-DF8E-2121-9E1DB9D5B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471" y="308318"/>
                <a:ext cx="11051916" cy="497086"/>
              </a:xfrm>
              <a:prstGeom prst="rect">
                <a:avLst/>
              </a:prstGeom>
              <a:blipFill>
                <a:blip r:embed="rId5"/>
                <a:stretch>
                  <a:fillRect l="-1435" t="-30864" b="-432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3794D669-EAF1-097A-B02B-448090E4C6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83" y="1370567"/>
            <a:ext cx="5263244" cy="37527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ABADFE-4C54-22D2-9FB7-0F2C408038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2" y="1370568"/>
            <a:ext cx="5263243" cy="3752739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2232876F-9251-D814-6E25-9D71B92D22B2}"/>
              </a:ext>
            </a:extLst>
          </p:cNvPr>
          <p:cNvSpPr/>
          <p:nvPr/>
        </p:nvSpPr>
        <p:spPr>
          <a:xfrm>
            <a:off x="1532710" y="5291097"/>
            <a:ext cx="3293615" cy="1288680"/>
          </a:xfrm>
          <a:prstGeom prst="roundRect">
            <a:avLst/>
          </a:prstGeom>
          <a:solidFill>
            <a:srgbClr val="3385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altLang="zh-CN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Typical low-momentum features of different pole positions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98956BC-AA6B-5683-29D0-A79233E354F3}"/>
              </a:ext>
            </a:extLst>
          </p:cNvPr>
          <p:cNvCxnSpPr>
            <a:cxnSpLocks/>
          </p:cNvCxnSpPr>
          <p:nvPr/>
        </p:nvCxnSpPr>
        <p:spPr>
          <a:xfrm flipV="1">
            <a:off x="4826325" y="5618417"/>
            <a:ext cx="1423555" cy="310474"/>
          </a:xfrm>
          <a:prstGeom prst="straightConnector1">
            <a:avLst/>
          </a:prstGeom>
          <a:ln w="25400">
            <a:solidFill>
              <a:srgbClr val="3385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7B1C51A5-266F-966D-E09B-04D511A44E7A}"/>
              </a:ext>
            </a:extLst>
          </p:cNvPr>
          <p:cNvCxnSpPr>
            <a:cxnSpLocks/>
          </p:cNvCxnSpPr>
          <p:nvPr/>
        </p:nvCxnSpPr>
        <p:spPr>
          <a:xfrm flipV="1">
            <a:off x="4826325" y="5928891"/>
            <a:ext cx="2162536" cy="0"/>
          </a:xfrm>
          <a:prstGeom prst="straightConnector1">
            <a:avLst/>
          </a:prstGeom>
          <a:ln w="25400">
            <a:solidFill>
              <a:srgbClr val="3385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C3199B00-8813-B514-8BF9-ECF2694A15C7}"/>
              </a:ext>
            </a:extLst>
          </p:cNvPr>
          <p:cNvCxnSpPr>
            <a:cxnSpLocks/>
          </p:cNvCxnSpPr>
          <p:nvPr/>
        </p:nvCxnSpPr>
        <p:spPr>
          <a:xfrm>
            <a:off x="4846216" y="5928891"/>
            <a:ext cx="3273724" cy="329018"/>
          </a:xfrm>
          <a:prstGeom prst="straightConnector1">
            <a:avLst/>
          </a:prstGeom>
          <a:ln w="25400">
            <a:solidFill>
              <a:srgbClr val="3385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F5AC9E06-46E0-5DE9-DF3E-94A2BC518A68}"/>
              </a:ext>
            </a:extLst>
          </p:cNvPr>
          <p:cNvSpPr txBox="1"/>
          <p:nvPr/>
        </p:nvSpPr>
        <p:spPr>
          <a:xfrm>
            <a:off x="7092766" y="2600605"/>
            <a:ext cx="4342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Attraction:</a:t>
            </a:r>
          </a:p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resonant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</a:t>
            </a:r>
            <a:r>
              <a:rPr lang="en-US" altLang="zh-CN" b="1" dirty="0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virtual 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&lt;</a:t>
            </a:r>
            <a:r>
              <a:rPr lang="en-US" altLang="zh-CN" b="1" dirty="0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84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bound state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35FAECF-6EC5-DEC0-56E5-86858D9D0F64}"/>
              </a:ext>
            </a:extLst>
          </p:cNvPr>
          <p:cNvSpPr txBox="1"/>
          <p:nvPr/>
        </p:nvSpPr>
        <p:spPr>
          <a:xfrm>
            <a:off x="6678313" y="5744224"/>
            <a:ext cx="4051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r>
              <a:rPr lang="en-US" altLang="zh-CN" b="1" dirty="0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+ resonant state &gt; </a:t>
            </a:r>
            <a:r>
              <a:rPr lang="en-US" altLang="zh-CN" b="1" dirty="0" err="1">
                <a:solidFill>
                  <a:srgbClr val="F7733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endParaRPr lang="en-US" altLang="zh-CN" b="1" dirty="0">
              <a:solidFill>
                <a:srgbClr val="F7733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BC66E53-C93D-4F7C-2964-0ACF79AF29D5}"/>
              </a:ext>
            </a:extLst>
          </p:cNvPr>
          <p:cNvSpPr txBox="1"/>
          <p:nvPr/>
        </p:nvSpPr>
        <p:spPr>
          <a:xfrm>
            <a:off x="7700722" y="6041770"/>
            <a:ext cx="4051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r>
              <a:rPr lang="en-US" altLang="zh-CN" b="1" dirty="0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+ virtual state &gt; </a:t>
            </a:r>
            <a:r>
              <a:rPr lang="en-US" altLang="zh-CN" b="1" dirty="0" err="1">
                <a:solidFill>
                  <a:srgbClr val="0073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endParaRPr lang="en-US" altLang="zh-CN" b="1" dirty="0">
              <a:solidFill>
                <a:srgbClr val="0073E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43B39CB-0987-323E-3AD3-5F48C08C50FF}"/>
              </a:ext>
            </a:extLst>
          </p:cNvPr>
          <p:cNvSpPr txBox="1"/>
          <p:nvPr/>
        </p:nvSpPr>
        <p:spPr>
          <a:xfrm>
            <a:off x="5828203" y="5433751"/>
            <a:ext cx="4051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solidFill>
                  <a:srgbClr val="0084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r>
              <a:rPr lang="en-US" altLang="zh-CN" b="1" dirty="0">
                <a:solidFill>
                  <a:srgbClr val="0084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+ bound state &lt; </a:t>
            </a:r>
            <a:r>
              <a:rPr lang="en-US" altLang="zh-CN" b="1" dirty="0" err="1">
                <a:solidFill>
                  <a:srgbClr val="0084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BEc</a:t>
            </a:r>
            <a:endParaRPr lang="en-US" altLang="zh-CN" b="1" dirty="0">
              <a:solidFill>
                <a:srgbClr val="0084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EFC5A8F6-C9A9-48E3-9A03-C613A20F47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 fontScale="92500" lnSpcReduction="20000"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Brief introduction: exotic 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hadron</a:t>
                </a:r>
                <a:r>
                  <a:rPr lang="en-US" altLang="zh-CN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 and </a:t>
                </a:r>
                <a:r>
                  <a:rPr lang="en-US" altLang="zh-CN" sz="2800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</a:t>
                </a:r>
                <a:endParaRPr lang="en-US" altLang="zh-CN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Double J/</a:t>
                </a:r>
                <a14:m>
                  <m:oMath xmlns:m="http://schemas.openxmlformats.org/officeDocument/2006/math">
                    <m:r>
                      <a:rPr lang="en-US" altLang="zh-CN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EFC5A8F6-C9A9-48E3-9A03-C613A20F47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166" t="-9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58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and outlook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1 1 1"/>
              <p:cNvSpPr txBox="1"/>
              <p:nvPr/>
            </p:nvSpPr>
            <p:spPr>
              <a:xfrm>
                <a:off x="577435" y="1324169"/>
                <a:ext cx="10605707" cy="4948342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lvl="1" indent="-342900" algn="just">
                  <a:lnSpc>
                    <a:spcPct val="120000"/>
                  </a:lnSpc>
                  <a:buClr>
                    <a:schemeClr val="tx1"/>
                  </a:buClr>
                  <a:buFont typeface="Wingdings" panose="05000000000000000000" pitchFamily="2" charset="2"/>
                  <a:buChar char="p"/>
                </a:pPr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Femtoscopy offers high-precision tests of the strong interaction between pairs of (un)stable particles and can be valuable to decipher the nature of the many exotic hadrons discovered so far.</a:t>
                </a: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𝑫𝑲</m:t>
                    </m:r>
                  </m:oMath>
                </a14:m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can be used to verify or refute the molecular picture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𝑫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sub>
                      <m:sup>
                        <m:r>
                          <a:rPr lang="en-US" altLang="zh-CN" sz="2400" b="1" i="0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𝟐𝟑𝟏𝟕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2400" b="1" dirty="0">
                  <a:solidFill>
                    <a:srgbClr val="0D6FC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𝜮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4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(∗)</m:t>
                        </m:r>
                      </m:sup>
                    </m:sSup>
                  </m:oMath>
                </a14:m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can be used to discriminate the spins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𝟒𝟒𝟒𝟎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𝑷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𝟒𝟒𝟓𝟕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</m:t>
                    </m:r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24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4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p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𝑫</m:t>
                    </m:r>
                    <m:sSubSup>
                      <m:sSubSupPr>
                        <m:ctrlP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US" altLang="zh-CN" sz="2400" b="1" i="1" dirty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accPr>
                          <m:e>
                            <m:r>
                              <a:rPr lang="en-US" altLang="zh-CN" sz="2400" b="1" i="1" dirty="0" smtClean="0">
                                <a:solidFill>
                                  <a:srgbClr val="0D6FC5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𝑫</m:t>
                            </m:r>
                          </m:e>
                        </m:acc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𝒔</m:t>
                        </m:r>
                      </m:sub>
                      <m:sup>
                        <m:r>
                          <a:rPr lang="en-US" altLang="zh-CN" sz="2400" b="1" i="1" dirty="0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can tell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</m:t>
                        </m:r>
                      </m:sub>
                    </m:sSub>
                    <m:r>
                      <a:rPr lang="en-US" altLang="zh-CN" sz="2400" b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𝟑𝟗𝟎𝟎</m:t>
                    </m:r>
                    <m:r>
                      <a:rPr lang="en-US" altLang="zh-CN" sz="2400" b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  <m:r>
                      <a:rPr lang="en-US" altLang="zh-CN" sz="2400" b="1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sSub>
                      <m:sSubPr>
                        <m:ctrlPr>
                          <a:rPr lang="en-US" altLang="zh-CN" sz="24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𝒁</m:t>
                        </m:r>
                      </m:e>
                      <m:sub>
                        <m:r>
                          <a:rPr lang="en-US" altLang="zh-CN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𝒄𝒔</m:t>
                        </m:r>
                      </m:sub>
                    </m:sSub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𝟑𝟗𝟖𝟓</m:t>
                    </m:r>
                    <m:r>
                      <a:rPr lang="en-US" altLang="zh-CN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is a resonance, virtual state, or bound state</a:t>
                </a:r>
              </a:p>
              <a:p>
                <a:pPr marL="800100" lvl="2" indent="-342900" algn="just">
                  <a:lnSpc>
                    <a:spcPct val="120000"/>
                  </a:lnSpc>
                  <a:buClr>
                    <a:srgbClr val="004D99"/>
                  </a:buClr>
                  <a:buFont typeface="Wingdings" panose="05000000000000000000" pitchFamily="2" charset="2"/>
                  <a:buChar char="ü"/>
                </a:pPr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Double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𝑱</m:t>
                    </m:r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/</m:t>
                    </m:r>
                    <m:r>
                      <a:rPr lang="en-US" altLang="zh-CN" sz="24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𝜳</m:t>
                    </m:r>
                  </m:oMath>
                </a14:m>
                <a:r>
                  <a:rPr lang="en-US" altLang="zh-CN" sz="2400" b="1" i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400" b="1" dirty="0">
                    <a:solidFill>
                      <a:srgbClr val="0D6FC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correlation functions can be used to decipher the nature of possible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𝑿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(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𝟔𝟐𝟎𝟎</m:t>
                    </m:r>
                    <m:r>
                      <a:rPr lang="en-US" altLang="zh-C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)</m:t>
                    </m:r>
                  </m:oMath>
                </a14:m>
                <a:endParaRPr lang="en-US" altLang="zh-CN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5" name="文本框 1 1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435" y="1324169"/>
                <a:ext cx="10605707" cy="4948342"/>
              </a:xfrm>
              <a:prstGeom prst="rect">
                <a:avLst/>
              </a:prstGeom>
              <a:blipFill>
                <a:blip r:embed="rId3"/>
                <a:stretch>
                  <a:fillRect l="-805" t="-246" r="-1724" b="-1847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46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 and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outlook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3" y="5635577"/>
            <a:ext cx="10889619" cy="1032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4" y="3931875"/>
            <a:ext cx="6412288" cy="1333611"/>
          </a:xfrm>
          <a:prstGeom prst="rect">
            <a:avLst/>
          </a:prstGeom>
        </p:spPr>
      </p:pic>
      <p:sp>
        <p:nvSpPr>
          <p:cNvPr id="7" name="文本框 1 1 1"/>
          <p:cNvSpPr txBox="1"/>
          <p:nvPr/>
        </p:nvSpPr>
        <p:spPr>
          <a:xfrm>
            <a:off x="514653" y="3216192"/>
            <a:ext cx="10605707" cy="58105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lvl="1" indent="-3429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Three-particle correlations — genuine three-body effects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124956" y="4230827"/>
                <a:ext cx="4279316" cy="648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ppp, pp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𝜦</m:t>
                    </m:r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ALICE Collaboration, Eur. Phys. J. A 59 (2023) 145</a:t>
                </a:r>
              </a:p>
              <a:p>
                <a:pPr algn="r"/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pp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ALICE Collaboration, Eur. Phys. J. A 59 (2023) 298</a:t>
                </a:r>
              </a:p>
              <a:p>
                <a:pPr algn="r"/>
                <a:r>
                  <a:rPr lang="en-US" altLang="zh-CN" sz="1200" b="1" i="1" dirty="0" err="1">
                    <a:solidFill>
                      <a:srgbClr val="0D6FC5"/>
                    </a:solidFill>
                    <a:latin typeface="+mn-ea"/>
                  </a:rPr>
                  <a:t>ppp</a:t>
                </a:r>
                <a:r>
                  <a:rPr lang="en-US" altLang="zh-CN" sz="1200" b="1" i="1" dirty="0">
                    <a:solidFill>
                      <a:srgbClr val="0D6FC5"/>
                    </a:solidFill>
                    <a:latin typeface="+mn-ea"/>
                  </a:rPr>
                  <a:t>,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A.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Kievsky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and et al., Phys. Rev. C 109 (2024) 034006</a:t>
                </a: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956" y="4230827"/>
                <a:ext cx="4279316" cy="648639"/>
              </a:xfrm>
              <a:prstGeom prst="rect">
                <a:avLst/>
              </a:prstGeom>
              <a:blipFill rotWithShape="1">
                <a:blip r:embed="rId4"/>
                <a:stretch>
                  <a:fillRect l="-6" t="-70" r="7" b="-197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 1 1"/>
          <p:cNvSpPr txBox="1"/>
          <p:nvPr/>
        </p:nvSpPr>
        <p:spPr>
          <a:xfrm>
            <a:off x="514653" y="1091800"/>
            <a:ext cx="10605707" cy="58105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42900" lvl="1" indent="-3429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 two-hadron correlations involving s, c, b quarks </a:t>
            </a:r>
          </a:p>
        </p:txBody>
      </p:sp>
      <p:grpSp>
        <p:nvGrpSpPr>
          <p:cNvPr id="68" name="组合 67"/>
          <p:cNvGrpSpPr>
            <a:grpSpLocks noChangeAspect="1"/>
          </p:cNvGrpSpPr>
          <p:nvPr/>
        </p:nvGrpSpPr>
        <p:grpSpPr>
          <a:xfrm>
            <a:off x="7814621" y="700728"/>
            <a:ext cx="4019189" cy="2808000"/>
            <a:chOff x="7502201" y="598404"/>
            <a:chExt cx="4173773" cy="2916000"/>
          </a:xfrm>
        </p:grpSpPr>
        <p:grpSp>
          <p:nvGrpSpPr>
            <p:cNvPr id="9" name="组合 8"/>
            <p:cNvGrpSpPr>
              <a:grpSpLocks noChangeAspect="1"/>
            </p:cNvGrpSpPr>
            <p:nvPr/>
          </p:nvGrpSpPr>
          <p:grpSpPr>
            <a:xfrm>
              <a:off x="7874204" y="2405654"/>
              <a:ext cx="775500" cy="775500"/>
              <a:chOff x="3995189" y="970736"/>
              <a:chExt cx="1746251" cy="1746251"/>
            </a:xfrm>
            <a:solidFill>
              <a:schemeClr val="tx1">
                <a:lumMod val="75000"/>
                <a:lumOff val="25000"/>
              </a:schemeClr>
            </a:solidFill>
          </p:grpSpPr>
          <p:grpSp>
            <p:nvGrpSpPr>
              <p:cNvPr id="10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12" name="Freeform 9"/>
                <p:cNvSpPr/>
                <p:nvPr/>
              </p:nvSpPr>
              <p:spPr bwMode="auto">
                <a:xfrm>
                  <a:off x="2483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13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文本框 10"/>
                  <p:cNvSpPr txBox="1"/>
                  <p:nvPr/>
                </p:nvSpPr>
                <p:spPr>
                  <a:xfrm>
                    <a:off x="4468729" y="1579384"/>
                    <a:ext cx="794001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文本框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68729" y="1579384"/>
                    <a:ext cx="794001" cy="503814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 rot="5400000">
              <a:off x="7502201" y="2028403"/>
              <a:ext cx="775500" cy="775500"/>
              <a:chOff x="3995189" y="970736"/>
              <a:chExt cx="1746251" cy="1746251"/>
            </a:xfrm>
          </p:grpSpPr>
          <p:grpSp>
            <p:nvGrpSpPr>
              <p:cNvPr id="18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</p:grpSpPr>
            <p:sp>
              <p:nvSpPr>
                <p:cNvPr id="20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solidFill>
                  <a:srgbClr val="B8CA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21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/>
                  <p:cNvSpPr txBox="1"/>
                  <p:nvPr/>
                </p:nvSpPr>
                <p:spPr>
                  <a:xfrm rot="16200000">
                    <a:off x="4477428" y="1593790"/>
                    <a:ext cx="784742" cy="5038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477428" y="1593790"/>
                    <a:ext cx="784742" cy="503814"/>
                  </a:xfrm>
                  <a:prstGeom prst="rect">
                    <a:avLst/>
                  </a:prstGeom>
                  <a:blipFill rotWithShape="1">
                    <a:blip r:embed="rId6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组合 21"/>
            <p:cNvGrpSpPr>
              <a:grpSpLocks noChangeAspect="1"/>
            </p:cNvGrpSpPr>
            <p:nvPr/>
          </p:nvGrpSpPr>
          <p:grpSpPr>
            <a:xfrm>
              <a:off x="7874204" y="1665084"/>
              <a:ext cx="775500" cy="775500"/>
              <a:chOff x="3995189" y="970736"/>
              <a:chExt cx="1746251" cy="1746251"/>
            </a:xfrm>
            <a:solidFill>
              <a:srgbClr val="26C6DA"/>
            </a:solidFill>
          </p:grpSpPr>
          <p:grpSp>
            <p:nvGrpSpPr>
              <p:cNvPr id="23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25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26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/>
                  <p:cNvSpPr txBox="1"/>
                  <p:nvPr/>
                </p:nvSpPr>
                <p:spPr>
                  <a:xfrm>
                    <a:off x="4486749" y="1586588"/>
                    <a:ext cx="763130" cy="50381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𝚵</m:t>
                          </m:r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文本框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6749" y="1586588"/>
                    <a:ext cx="763130" cy="503813"/>
                  </a:xfrm>
                  <a:prstGeom prst="rect">
                    <a:avLst/>
                  </a:prstGeom>
                  <a:blipFill rotWithShape="1">
                    <a:blip r:embed="rId7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组合 26"/>
            <p:cNvGrpSpPr>
              <a:grpSpLocks noChangeAspect="1"/>
            </p:cNvGrpSpPr>
            <p:nvPr/>
          </p:nvGrpSpPr>
          <p:grpSpPr>
            <a:xfrm rot="4851051">
              <a:off x="8590770" y="2092961"/>
              <a:ext cx="775500" cy="775500"/>
              <a:chOff x="3995189" y="970736"/>
              <a:chExt cx="1746251" cy="1746251"/>
            </a:xfrm>
          </p:grpSpPr>
          <p:grpSp>
            <p:nvGrpSpPr>
              <p:cNvPr id="28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</p:grpSpPr>
            <p:sp>
              <p:nvSpPr>
                <p:cNvPr id="30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solidFill>
                  <a:srgbClr val="EF820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31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文本框 28"/>
                  <p:cNvSpPr txBox="1"/>
                  <p:nvPr/>
                </p:nvSpPr>
                <p:spPr>
                  <a:xfrm rot="16748949">
                    <a:off x="4482060" y="1598420"/>
                    <a:ext cx="775479" cy="5038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𝚲𝚲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文本框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748949">
                    <a:off x="4482060" y="1598420"/>
                    <a:ext cx="775479" cy="503814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3" name="组合 32"/>
            <p:cNvGrpSpPr>
              <a:grpSpLocks noChangeAspect="1"/>
            </p:cNvGrpSpPr>
            <p:nvPr/>
          </p:nvGrpSpPr>
          <p:grpSpPr>
            <a:xfrm rot="1821800">
              <a:off x="9139637" y="1592695"/>
              <a:ext cx="775500" cy="775500"/>
              <a:chOff x="3995189" y="970736"/>
              <a:chExt cx="1746251" cy="1746251"/>
            </a:xfrm>
            <a:solidFill>
              <a:srgbClr val="B8CAC6"/>
            </a:solidFill>
          </p:grpSpPr>
          <p:grpSp>
            <p:nvGrpSpPr>
              <p:cNvPr id="3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3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3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文本框 34"/>
                  <p:cNvSpPr txBox="1"/>
                  <p:nvPr/>
                </p:nvSpPr>
                <p:spPr>
                  <a:xfrm rot="19539910">
                    <a:off x="4479909" y="1591456"/>
                    <a:ext cx="800175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  <m:acc>
                            <m:accPr>
                              <m:chr m:val="̅"/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𝐃</m:t>
                              </m:r>
                            </m:e>
                          </m:acc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文本框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539910">
                    <a:off x="4479909" y="1591456"/>
                    <a:ext cx="800175" cy="503814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8" name="组合 37"/>
            <p:cNvGrpSpPr>
              <a:grpSpLocks noChangeAspect="1"/>
            </p:cNvGrpSpPr>
            <p:nvPr/>
          </p:nvGrpSpPr>
          <p:grpSpPr>
            <a:xfrm rot="3898027">
              <a:off x="9474626" y="2738904"/>
              <a:ext cx="775500" cy="775500"/>
              <a:chOff x="3995189" y="970736"/>
              <a:chExt cx="1746251" cy="1746251"/>
            </a:xfrm>
            <a:solidFill>
              <a:srgbClr val="26C6DA"/>
            </a:solidFill>
          </p:grpSpPr>
          <p:grpSp>
            <p:nvGrpSpPr>
              <p:cNvPr id="39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41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42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文本框 39"/>
                  <p:cNvSpPr txBox="1"/>
                  <p:nvPr/>
                </p:nvSpPr>
                <p:spPr>
                  <a:xfrm rot="17701973">
                    <a:off x="4471005" y="1577471"/>
                    <a:ext cx="831046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𝐃𝐊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文本框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701973">
                    <a:off x="4471005" y="1577471"/>
                    <a:ext cx="831046" cy="503814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3" name="组合 42"/>
            <p:cNvGrpSpPr>
              <a:grpSpLocks noChangeAspect="1"/>
            </p:cNvGrpSpPr>
            <p:nvPr/>
          </p:nvGrpSpPr>
          <p:grpSpPr>
            <a:xfrm rot="3898027">
              <a:off x="9275632" y="598404"/>
              <a:ext cx="775500" cy="775500"/>
              <a:chOff x="3995189" y="970736"/>
              <a:chExt cx="1746251" cy="1746251"/>
            </a:xfrm>
            <a:solidFill>
              <a:srgbClr val="EF8208"/>
            </a:solidFill>
          </p:grpSpPr>
          <p:grpSp>
            <p:nvGrpSpPr>
              <p:cNvPr id="4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4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4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/>
                  <p:cNvSpPr txBox="1"/>
                  <p:nvPr/>
                </p:nvSpPr>
                <p:spPr>
                  <a:xfrm rot="17701973">
                    <a:off x="4427125" y="1508550"/>
                    <a:ext cx="983179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e>
                            <m:sub>
                              <m:r>
                                <a:rPr lang="en-US" altLang="zh-CN" sz="1100" b="1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𝐜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1" i="0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文本框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701973">
                    <a:off x="4427125" y="1508550"/>
                    <a:ext cx="983179" cy="503814"/>
                  </a:xfrm>
                  <a:prstGeom prst="rect">
                    <a:avLst/>
                  </a:prstGeom>
                  <a:blipFill rotWithShape="1">
                    <a:blip r:embed="rId11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组合 52"/>
            <p:cNvGrpSpPr>
              <a:grpSpLocks noChangeAspect="1"/>
            </p:cNvGrpSpPr>
            <p:nvPr/>
          </p:nvGrpSpPr>
          <p:grpSpPr>
            <a:xfrm rot="1821800">
              <a:off x="10637877" y="1981377"/>
              <a:ext cx="775500" cy="775500"/>
              <a:chOff x="3995189" y="970736"/>
              <a:chExt cx="1746251" cy="1746251"/>
            </a:xfrm>
            <a:solidFill>
              <a:srgbClr val="92D050"/>
            </a:solidFill>
          </p:grpSpPr>
          <p:grpSp>
            <p:nvGrpSpPr>
              <p:cNvPr id="5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5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5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文本框 54"/>
                  <p:cNvSpPr txBox="1"/>
                  <p:nvPr/>
                </p:nvSpPr>
                <p:spPr>
                  <a:xfrm rot="19778200">
                    <a:off x="4414096" y="1591454"/>
                    <a:ext cx="931809" cy="50381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  <m:sSup>
                            <m:sSupPr>
                              <m:ctrlP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100" b="1" i="1" smtClean="0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CN" sz="11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文本框 5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778200">
                    <a:off x="4414096" y="1591454"/>
                    <a:ext cx="931809" cy="503814"/>
                  </a:xfrm>
                  <a:prstGeom prst="rect">
                    <a:avLst/>
                  </a:prstGeom>
                  <a:blipFill rotWithShape="1">
                    <a:blip r:embed="rId12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3" name="组合 62"/>
            <p:cNvGrpSpPr>
              <a:grpSpLocks noChangeAspect="1"/>
            </p:cNvGrpSpPr>
            <p:nvPr/>
          </p:nvGrpSpPr>
          <p:grpSpPr>
            <a:xfrm rot="1821800">
              <a:off x="10900473" y="823143"/>
              <a:ext cx="775501" cy="775500"/>
              <a:chOff x="3995189" y="970736"/>
              <a:chExt cx="1746251" cy="1746251"/>
            </a:xfrm>
            <a:solidFill>
              <a:srgbClr val="FF0000"/>
            </a:solidFill>
          </p:grpSpPr>
          <p:grpSp>
            <p:nvGrpSpPr>
              <p:cNvPr id="64" name="Group 34"/>
              <p:cNvGrpSpPr/>
              <p:nvPr/>
            </p:nvGrpSpPr>
            <p:grpSpPr bwMode="auto">
              <a:xfrm rot="5400000">
                <a:off x="3995189" y="970736"/>
                <a:ext cx="1746251" cy="1746251"/>
                <a:chOff x="2472" y="1756"/>
                <a:chExt cx="825" cy="825"/>
              </a:xfrm>
              <a:grpFill/>
            </p:grpSpPr>
            <p:sp>
              <p:nvSpPr>
                <p:cNvPr id="66" name="Freeform 9"/>
                <p:cNvSpPr/>
                <p:nvPr/>
              </p:nvSpPr>
              <p:spPr bwMode="auto">
                <a:xfrm>
                  <a:off x="2482" y="1766"/>
                  <a:ext cx="805" cy="805"/>
                </a:xfrm>
                <a:custGeom>
                  <a:avLst/>
                  <a:gdLst>
                    <a:gd name="T0" fmla="*/ 697 w 401"/>
                    <a:gd name="T1" fmla="*/ 560 h 401"/>
                    <a:gd name="T2" fmla="*/ 666 w 401"/>
                    <a:gd name="T3" fmla="*/ 540 h 401"/>
                    <a:gd name="T4" fmla="*/ 805 w 401"/>
                    <a:gd name="T5" fmla="*/ 404 h 401"/>
                    <a:gd name="T6" fmla="*/ 654 w 401"/>
                    <a:gd name="T7" fmla="*/ 253 h 401"/>
                    <a:gd name="T8" fmla="*/ 628 w 401"/>
                    <a:gd name="T9" fmla="*/ 305 h 401"/>
                    <a:gd name="T10" fmla="*/ 492 w 401"/>
                    <a:gd name="T11" fmla="*/ 305 h 401"/>
                    <a:gd name="T12" fmla="*/ 492 w 401"/>
                    <a:gd name="T13" fmla="*/ 169 h 401"/>
                    <a:gd name="T14" fmla="*/ 544 w 401"/>
                    <a:gd name="T15" fmla="*/ 143 h 401"/>
                    <a:gd name="T16" fmla="*/ 401 w 401"/>
                    <a:gd name="T17" fmla="*/ 0 h 401"/>
                    <a:gd name="T18" fmla="*/ 265 w 401"/>
                    <a:gd name="T19" fmla="*/ 139 h 401"/>
                    <a:gd name="T20" fmla="*/ 245 w 401"/>
                    <a:gd name="T21" fmla="*/ 108 h 401"/>
                    <a:gd name="T22" fmla="*/ 108 w 401"/>
                    <a:gd name="T23" fmla="*/ 108 h 401"/>
                    <a:gd name="T24" fmla="*/ 108 w 401"/>
                    <a:gd name="T25" fmla="*/ 245 h 401"/>
                    <a:gd name="T26" fmla="*/ 139 w 401"/>
                    <a:gd name="T27" fmla="*/ 265 h 401"/>
                    <a:gd name="T28" fmla="*/ 0 w 401"/>
                    <a:gd name="T29" fmla="*/ 404 h 401"/>
                    <a:gd name="T30" fmla="*/ 137 w 401"/>
                    <a:gd name="T31" fmla="*/ 540 h 401"/>
                    <a:gd name="T32" fmla="*/ 161 w 401"/>
                    <a:gd name="T33" fmla="*/ 500 h 401"/>
                    <a:gd name="T34" fmla="*/ 297 w 401"/>
                    <a:gd name="T35" fmla="*/ 500 h 401"/>
                    <a:gd name="T36" fmla="*/ 297 w 401"/>
                    <a:gd name="T37" fmla="*/ 636 h 401"/>
                    <a:gd name="T38" fmla="*/ 257 w 401"/>
                    <a:gd name="T39" fmla="*/ 660 h 401"/>
                    <a:gd name="T40" fmla="*/ 401 w 401"/>
                    <a:gd name="T41" fmla="*/ 805 h 401"/>
                    <a:gd name="T42" fmla="*/ 540 w 401"/>
                    <a:gd name="T43" fmla="*/ 666 h 401"/>
                    <a:gd name="T44" fmla="*/ 560 w 401"/>
                    <a:gd name="T45" fmla="*/ 697 h 401"/>
                    <a:gd name="T46" fmla="*/ 697 w 401"/>
                    <a:gd name="T47" fmla="*/ 697 h 401"/>
                    <a:gd name="T48" fmla="*/ 697 w 401"/>
                    <a:gd name="T49" fmla="*/ 560 h 4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01" h="401">
                      <a:moveTo>
                        <a:pt x="347" y="279"/>
                      </a:moveTo>
                      <a:cubicBezTo>
                        <a:pt x="343" y="275"/>
                        <a:pt x="338" y="272"/>
                        <a:pt x="332" y="269"/>
                      </a:cubicBezTo>
                      <a:cubicBezTo>
                        <a:pt x="401" y="201"/>
                        <a:pt x="401" y="201"/>
                        <a:pt x="401" y="201"/>
                      </a:cubicBezTo>
                      <a:cubicBezTo>
                        <a:pt x="326" y="126"/>
                        <a:pt x="326" y="126"/>
                        <a:pt x="326" y="126"/>
                      </a:cubicBezTo>
                      <a:cubicBezTo>
                        <a:pt x="325" y="136"/>
                        <a:pt x="320" y="145"/>
                        <a:pt x="313" y="152"/>
                      </a:cubicBezTo>
                      <a:cubicBezTo>
                        <a:pt x="294" y="171"/>
                        <a:pt x="264" y="171"/>
                        <a:pt x="245" y="152"/>
                      </a:cubicBezTo>
                      <a:cubicBezTo>
                        <a:pt x="226" y="134"/>
                        <a:pt x="226" y="103"/>
                        <a:pt x="245" y="84"/>
                      </a:cubicBezTo>
                      <a:cubicBezTo>
                        <a:pt x="252" y="77"/>
                        <a:pt x="262" y="73"/>
                        <a:pt x="271" y="71"/>
                      </a:cubicBezTo>
                      <a:cubicBezTo>
                        <a:pt x="200" y="0"/>
                        <a:pt x="200" y="0"/>
                        <a:pt x="200" y="0"/>
                      </a:cubicBezTo>
                      <a:cubicBezTo>
                        <a:pt x="132" y="69"/>
                        <a:pt x="132" y="69"/>
                        <a:pt x="132" y="69"/>
                      </a:cubicBezTo>
                      <a:cubicBezTo>
                        <a:pt x="129" y="63"/>
                        <a:pt x="126" y="58"/>
                        <a:pt x="122" y="54"/>
                      </a:cubicBezTo>
                      <a:cubicBezTo>
                        <a:pt x="103" y="35"/>
                        <a:pt x="72" y="35"/>
                        <a:pt x="54" y="54"/>
                      </a:cubicBezTo>
                      <a:cubicBezTo>
                        <a:pt x="35" y="73"/>
                        <a:pt x="35" y="103"/>
                        <a:pt x="54" y="122"/>
                      </a:cubicBezTo>
                      <a:cubicBezTo>
                        <a:pt x="58" y="126"/>
                        <a:pt x="63" y="130"/>
                        <a:pt x="69" y="132"/>
                      </a:cubicBezTo>
                      <a:cubicBezTo>
                        <a:pt x="0" y="201"/>
                        <a:pt x="0" y="201"/>
                        <a:pt x="0" y="201"/>
                      </a:cubicBezTo>
                      <a:cubicBezTo>
                        <a:pt x="68" y="269"/>
                        <a:pt x="68" y="269"/>
                        <a:pt x="68" y="269"/>
                      </a:cubicBezTo>
                      <a:cubicBezTo>
                        <a:pt x="71" y="262"/>
                        <a:pt x="75" y="255"/>
                        <a:pt x="80" y="249"/>
                      </a:cubicBezTo>
                      <a:cubicBezTo>
                        <a:pt x="99" y="230"/>
                        <a:pt x="130" y="230"/>
                        <a:pt x="148" y="249"/>
                      </a:cubicBezTo>
                      <a:cubicBezTo>
                        <a:pt x="167" y="268"/>
                        <a:pt x="167" y="298"/>
                        <a:pt x="148" y="317"/>
                      </a:cubicBezTo>
                      <a:cubicBezTo>
                        <a:pt x="143" y="323"/>
                        <a:pt x="136" y="327"/>
                        <a:pt x="128" y="329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69" y="332"/>
                        <a:pt x="269" y="332"/>
                        <a:pt x="269" y="332"/>
                      </a:cubicBezTo>
                      <a:cubicBezTo>
                        <a:pt x="271" y="338"/>
                        <a:pt x="275" y="343"/>
                        <a:pt x="279" y="347"/>
                      </a:cubicBezTo>
                      <a:cubicBezTo>
                        <a:pt x="298" y="366"/>
                        <a:pt x="328" y="366"/>
                        <a:pt x="347" y="347"/>
                      </a:cubicBezTo>
                      <a:cubicBezTo>
                        <a:pt x="366" y="329"/>
                        <a:pt x="366" y="298"/>
                        <a:pt x="347" y="2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  <p:sp>
              <p:nvSpPr>
                <p:cNvPr id="67" name="Freeform 10"/>
                <p:cNvSpPr>
                  <a:spLocks noEditPoints="1"/>
                </p:cNvSpPr>
                <p:nvPr/>
              </p:nvSpPr>
              <p:spPr bwMode="auto">
                <a:xfrm>
                  <a:off x="2472" y="1756"/>
                  <a:ext cx="825" cy="825"/>
                </a:xfrm>
                <a:custGeom>
                  <a:avLst/>
                  <a:gdLst>
                    <a:gd name="T0" fmla="*/ 255 w 411"/>
                    <a:gd name="T1" fmla="*/ 666 h 411"/>
                    <a:gd name="T2" fmla="*/ 303 w 411"/>
                    <a:gd name="T3" fmla="*/ 640 h 411"/>
                    <a:gd name="T4" fmla="*/ 239 w 411"/>
                    <a:gd name="T5" fmla="*/ 488 h 411"/>
                    <a:gd name="T6" fmla="*/ 155 w 411"/>
                    <a:gd name="T7" fmla="*/ 552 h 411"/>
                    <a:gd name="T8" fmla="*/ 0 w 411"/>
                    <a:gd name="T9" fmla="*/ 414 h 411"/>
                    <a:gd name="T10" fmla="*/ 112 w 411"/>
                    <a:gd name="T11" fmla="*/ 259 h 411"/>
                    <a:gd name="T12" fmla="*/ 112 w 411"/>
                    <a:gd name="T13" fmla="*/ 112 h 411"/>
                    <a:gd name="T14" fmla="*/ 259 w 411"/>
                    <a:gd name="T15" fmla="*/ 112 h 411"/>
                    <a:gd name="T16" fmla="*/ 411 w 411"/>
                    <a:gd name="T17" fmla="*/ 0 h 411"/>
                    <a:gd name="T18" fmla="*/ 556 w 411"/>
                    <a:gd name="T19" fmla="*/ 159 h 411"/>
                    <a:gd name="T20" fmla="*/ 508 w 411"/>
                    <a:gd name="T21" fmla="*/ 311 h 411"/>
                    <a:gd name="T22" fmla="*/ 634 w 411"/>
                    <a:gd name="T23" fmla="*/ 311 h 411"/>
                    <a:gd name="T24" fmla="*/ 660 w 411"/>
                    <a:gd name="T25" fmla="*/ 249 h 411"/>
                    <a:gd name="T26" fmla="*/ 689 w 411"/>
                    <a:gd name="T27" fmla="*/ 548 h 411"/>
                    <a:gd name="T28" fmla="*/ 743 w 411"/>
                    <a:gd name="T29" fmla="*/ 638 h 411"/>
                    <a:gd name="T30" fmla="*/ 638 w 411"/>
                    <a:gd name="T31" fmla="*/ 743 h 411"/>
                    <a:gd name="T32" fmla="*/ 548 w 411"/>
                    <a:gd name="T33" fmla="*/ 689 h 411"/>
                    <a:gd name="T34" fmla="*/ 281 w 411"/>
                    <a:gd name="T35" fmla="*/ 672 h 411"/>
                    <a:gd name="T36" fmla="*/ 552 w 411"/>
                    <a:gd name="T37" fmla="*/ 664 h 411"/>
                    <a:gd name="T38" fmla="*/ 576 w 411"/>
                    <a:gd name="T39" fmla="*/ 703 h 411"/>
                    <a:gd name="T40" fmla="*/ 703 w 411"/>
                    <a:gd name="T41" fmla="*/ 703 h 411"/>
                    <a:gd name="T42" fmla="*/ 703 w 411"/>
                    <a:gd name="T43" fmla="*/ 576 h 411"/>
                    <a:gd name="T44" fmla="*/ 664 w 411"/>
                    <a:gd name="T45" fmla="*/ 552 h 411"/>
                    <a:gd name="T46" fmla="*/ 670 w 411"/>
                    <a:gd name="T47" fmla="*/ 277 h 411"/>
                    <a:gd name="T48" fmla="*/ 570 w 411"/>
                    <a:gd name="T49" fmla="*/ 351 h 411"/>
                    <a:gd name="T50" fmla="*/ 498 w 411"/>
                    <a:gd name="T51" fmla="*/ 175 h 411"/>
                    <a:gd name="T52" fmla="*/ 411 w 411"/>
                    <a:gd name="T53" fmla="*/ 20 h 411"/>
                    <a:gd name="T54" fmla="*/ 267 w 411"/>
                    <a:gd name="T55" fmla="*/ 151 h 411"/>
                    <a:gd name="T56" fmla="*/ 187 w 411"/>
                    <a:gd name="T57" fmla="*/ 96 h 411"/>
                    <a:gd name="T58" fmla="*/ 96 w 411"/>
                    <a:gd name="T59" fmla="*/ 187 h 411"/>
                    <a:gd name="T60" fmla="*/ 151 w 411"/>
                    <a:gd name="T61" fmla="*/ 269 h 411"/>
                    <a:gd name="T62" fmla="*/ 20 w 411"/>
                    <a:gd name="T63" fmla="*/ 414 h 411"/>
                    <a:gd name="T64" fmla="*/ 167 w 411"/>
                    <a:gd name="T65" fmla="*/ 504 h 411"/>
                    <a:gd name="T66" fmla="*/ 313 w 411"/>
                    <a:gd name="T67" fmla="*/ 504 h 411"/>
                    <a:gd name="T68" fmla="*/ 281 w 411"/>
                    <a:gd name="T69" fmla="*/ 672 h 41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411" h="411">
                      <a:moveTo>
                        <a:pt x="205" y="411"/>
                      </a:moveTo>
                      <a:cubicBezTo>
                        <a:pt x="127" y="332"/>
                        <a:pt x="127" y="332"/>
                        <a:pt x="127" y="332"/>
                      </a:cubicBezTo>
                      <a:cubicBezTo>
                        <a:pt x="132" y="331"/>
                        <a:pt x="132" y="331"/>
                        <a:pt x="132" y="331"/>
                      </a:cubicBezTo>
                      <a:cubicBezTo>
                        <a:pt x="139" y="328"/>
                        <a:pt x="146" y="325"/>
                        <a:pt x="151" y="319"/>
                      </a:cubicBezTo>
                      <a:cubicBezTo>
                        <a:pt x="168" y="302"/>
                        <a:pt x="168" y="274"/>
                        <a:pt x="151" y="256"/>
                      </a:cubicBezTo>
                      <a:cubicBezTo>
                        <a:pt x="143" y="248"/>
                        <a:pt x="131" y="243"/>
                        <a:pt x="119" y="243"/>
                      </a:cubicBezTo>
                      <a:cubicBezTo>
                        <a:pt x="108" y="243"/>
                        <a:pt x="96" y="248"/>
                        <a:pt x="88" y="256"/>
                      </a:cubicBezTo>
                      <a:cubicBezTo>
                        <a:pt x="83" y="262"/>
                        <a:pt x="79" y="268"/>
                        <a:pt x="77" y="275"/>
                      </a:cubicBezTo>
                      <a:cubicBezTo>
                        <a:pt x="75" y="281"/>
                        <a:pt x="75" y="281"/>
                        <a:pt x="75" y="281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68" y="138"/>
                        <a:pt x="68" y="138"/>
                        <a:pt x="68" y="138"/>
                      </a:cubicBezTo>
                      <a:cubicBezTo>
                        <a:pt x="63" y="136"/>
                        <a:pt x="60" y="133"/>
                        <a:pt x="56" y="129"/>
                      </a:cubicBezTo>
                      <a:cubicBezTo>
                        <a:pt x="46" y="120"/>
                        <a:pt x="41" y="107"/>
                        <a:pt x="41" y="93"/>
                      </a:cubicBezTo>
                      <a:cubicBezTo>
                        <a:pt x="41" y="79"/>
                        <a:pt x="46" y="66"/>
                        <a:pt x="56" y="56"/>
                      </a:cubicBezTo>
                      <a:cubicBezTo>
                        <a:pt x="66" y="47"/>
                        <a:pt x="79" y="41"/>
                        <a:pt x="93" y="41"/>
                      </a:cubicBezTo>
                      <a:cubicBezTo>
                        <a:pt x="106" y="41"/>
                        <a:pt x="119" y="47"/>
                        <a:pt x="129" y="56"/>
                      </a:cubicBezTo>
                      <a:cubicBezTo>
                        <a:pt x="133" y="60"/>
                        <a:pt x="135" y="64"/>
                        <a:pt x="138" y="68"/>
                      </a:cubicBezTo>
                      <a:cubicBezTo>
                        <a:pt x="205" y="0"/>
                        <a:pt x="205" y="0"/>
                        <a:pt x="205" y="0"/>
                      </a:cubicBezTo>
                      <a:cubicBezTo>
                        <a:pt x="284" y="78"/>
                        <a:pt x="284" y="78"/>
                        <a:pt x="284" y="78"/>
                      </a:cubicBezTo>
                      <a:cubicBezTo>
                        <a:pt x="277" y="79"/>
                        <a:pt x="277" y="79"/>
                        <a:pt x="277" y="79"/>
                      </a:cubicBezTo>
                      <a:cubicBezTo>
                        <a:pt x="268" y="81"/>
                        <a:pt x="259" y="85"/>
                        <a:pt x="253" y="92"/>
                      </a:cubicBezTo>
                      <a:cubicBezTo>
                        <a:pt x="235" y="109"/>
                        <a:pt x="235" y="137"/>
                        <a:pt x="253" y="155"/>
                      </a:cubicBezTo>
                      <a:cubicBezTo>
                        <a:pt x="261" y="163"/>
                        <a:pt x="272" y="168"/>
                        <a:pt x="284" y="168"/>
                      </a:cubicBezTo>
                      <a:cubicBezTo>
                        <a:pt x="296" y="168"/>
                        <a:pt x="307" y="163"/>
                        <a:pt x="316" y="155"/>
                      </a:cubicBezTo>
                      <a:cubicBezTo>
                        <a:pt x="322" y="148"/>
                        <a:pt x="326" y="140"/>
                        <a:pt x="328" y="131"/>
                      </a:cubicBezTo>
                      <a:cubicBezTo>
                        <a:pt x="329" y="124"/>
                        <a:pt x="329" y="124"/>
                        <a:pt x="329" y="124"/>
                      </a:cubicBezTo>
                      <a:cubicBezTo>
                        <a:pt x="411" y="206"/>
                        <a:pt x="411" y="206"/>
                        <a:pt x="411" y="206"/>
                      </a:cubicBezTo>
                      <a:cubicBezTo>
                        <a:pt x="343" y="273"/>
                        <a:pt x="343" y="273"/>
                        <a:pt x="343" y="273"/>
                      </a:cubicBezTo>
                      <a:cubicBezTo>
                        <a:pt x="347" y="276"/>
                        <a:pt x="351" y="278"/>
                        <a:pt x="355" y="282"/>
                      </a:cubicBezTo>
                      <a:cubicBezTo>
                        <a:pt x="364" y="292"/>
                        <a:pt x="370" y="305"/>
                        <a:pt x="370" y="318"/>
                      </a:cubicBezTo>
                      <a:cubicBezTo>
                        <a:pt x="370" y="332"/>
                        <a:pt x="364" y="345"/>
                        <a:pt x="355" y="355"/>
                      </a:cubicBezTo>
                      <a:cubicBezTo>
                        <a:pt x="345" y="365"/>
                        <a:pt x="332" y="370"/>
                        <a:pt x="318" y="370"/>
                      </a:cubicBezTo>
                      <a:cubicBezTo>
                        <a:pt x="304" y="370"/>
                        <a:pt x="291" y="365"/>
                        <a:pt x="282" y="355"/>
                      </a:cubicBezTo>
                      <a:cubicBezTo>
                        <a:pt x="278" y="351"/>
                        <a:pt x="275" y="348"/>
                        <a:pt x="273" y="343"/>
                      </a:cubicBezTo>
                      <a:lnTo>
                        <a:pt x="205" y="411"/>
                      </a:lnTo>
                      <a:close/>
                      <a:moveTo>
                        <a:pt x="140" y="335"/>
                      </a:moveTo>
                      <a:cubicBezTo>
                        <a:pt x="205" y="401"/>
                        <a:pt x="205" y="401"/>
                        <a:pt x="205" y="401"/>
                      </a:cubicBezTo>
                      <a:cubicBezTo>
                        <a:pt x="275" y="331"/>
                        <a:pt x="275" y="331"/>
                        <a:pt x="275" y="331"/>
                      </a:cubicBezTo>
                      <a:cubicBezTo>
                        <a:pt x="277" y="336"/>
                        <a:pt x="277" y="336"/>
                        <a:pt x="277" y="336"/>
                      </a:cubicBezTo>
                      <a:cubicBezTo>
                        <a:pt x="280" y="341"/>
                        <a:pt x="283" y="346"/>
                        <a:pt x="287" y="350"/>
                      </a:cubicBezTo>
                      <a:cubicBezTo>
                        <a:pt x="295" y="358"/>
                        <a:pt x="306" y="363"/>
                        <a:pt x="318" y="363"/>
                      </a:cubicBezTo>
                      <a:cubicBezTo>
                        <a:pt x="330" y="363"/>
                        <a:pt x="341" y="358"/>
                        <a:pt x="350" y="350"/>
                      </a:cubicBezTo>
                      <a:cubicBezTo>
                        <a:pt x="358" y="341"/>
                        <a:pt x="363" y="330"/>
                        <a:pt x="363" y="318"/>
                      </a:cubicBezTo>
                      <a:cubicBezTo>
                        <a:pt x="363" y="306"/>
                        <a:pt x="358" y="295"/>
                        <a:pt x="350" y="287"/>
                      </a:cubicBezTo>
                      <a:cubicBezTo>
                        <a:pt x="346" y="283"/>
                        <a:pt x="341" y="280"/>
                        <a:pt x="336" y="278"/>
                      </a:cubicBezTo>
                      <a:cubicBezTo>
                        <a:pt x="331" y="275"/>
                        <a:pt x="331" y="275"/>
                        <a:pt x="331" y="275"/>
                      </a:cubicBezTo>
                      <a:cubicBezTo>
                        <a:pt x="401" y="206"/>
                        <a:pt x="401" y="206"/>
                        <a:pt x="401" y="206"/>
                      </a:cubicBezTo>
                      <a:cubicBezTo>
                        <a:pt x="334" y="138"/>
                        <a:pt x="334" y="138"/>
                        <a:pt x="334" y="138"/>
                      </a:cubicBezTo>
                      <a:cubicBezTo>
                        <a:pt x="331" y="146"/>
                        <a:pt x="327" y="154"/>
                        <a:pt x="321" y="160"/>
                      </a:cubicBezTo>
                      <a:cubicBezTo>
                        <a:pt x="311" y="170"/>
                        <a:pt x="298" y="175"/>
                        <a:pt x="284" y="175"/>
                      </a:cubicBezTo>
                      <a:cubicBezTo>
                        <a:pt x="270" y="175"/>
                        <a:pt x="257" y="170"/>
                        <a:pt x="248" y="160"/>
                      </a:cubicBezTo>
                      <a:cubicBezTo>
                        <a:pt x="227" y="140"/>
                        <a:pt x="227" y="107"/>
                        <a:pt x="248" y="87"/>
                      </a:cubicBezTo>
                      <a:cubicBezTo>
                        <a:pt x="254" y="81"/>
                        <a:pt x="261" y="76"/>
                        <a:pt x="269" y="74"/>
                      </a:cubicBezTo>
                      <a:cubicBezTo>
                        <a:pt x="205" y="10"/>
                        <a:pt x="205" y="10"/>
                        <a:pt x="205" y="10"/>
                      </a:cubicBezTo>
                      <a:cubicBezTo>
                        <a:pt x="136" y="80"/>
                        <a:pt x="136" y="80"/>
                        <a:pt x="136" y="80"/>
                      </a:cubicBezTo>
                      <a:cubicBezTo>
                        <a:pt x="133" y="75"/>
                        <a:pt x="133" y="75"/>
                        <a:pt x="133" y="75"/>
                      </a:cubicBezTo>
                      <a:cubicBezTo>
                        <a:pt x="131" y="70"/>
                        <a:pt x="128" y="65"/>
                        <a:pt x="124" y="61"/>
                      </a:cubicBezTo>
                      <a:cubicBezTo>
                        <a:pt x="116" y="53"/>
                        <a:pt x="105" y="48"/>
                        <a:pt x="93" y="48"/>
                      </a:cubicBezTo>
                      <a:cubicBezTo>
                        <a:pt x="81" y="48"/>
                        <a:pt x="70" y="53"/>
                        <a:pt x="61" y="61"/>
                      </a:cubicBezTo>
                      <a:cubicBezTo>
                        <a:pt x="53" y="70"/>
                        <a:pt x="48" y="81"/>
                        <a:pt x="48" y="93"/>
                      </a:cubicBezTo>
                      <a:cubicBezTo>
                        <a:pt x="48" y="105"/>
                        <a:pt x="53" y="116"/>
                        <a:pt x="61" y="124"/>
                      </a:cubicBezTo>
                      <a:cubicBezTo>
                        <a:pt x="65" y="128"/>
                        <a:pt x="70" y="131"/>
                        <a:pt x="75" y="134"/>
                      </a:cubicBezTo>
                      <a:cubicBezTo>
                        <a:pt x="80" y="136"/>
                        <a:pt x="80" y="136"/>
                        <a:pt x="80" y="136"/>
                      </a:cubicBezTo>
                      <a:cubicBezTo>
                        <a:pt x="10" y="206"/>
                        <a:pt x="10" y="206"/>
                        <a:pt x="10" y="206"/>
                      </a:cubicBezTo>
                      <a:cubicBezTo>
                        <a:pt x="72" y="268"/>
                        <a:pt x="72" y="268"/>
                        <a:pt x="72" y="268"/>
                      </a:cubicBezTo>
                      <a:cubicBezTo>
                        <a:pt x="75" y="262"/>
                        <a:pt x="78" y="256"/>
                        <a:pt x="83" y="251"/>
                      </a:cubicBezTo>
                      <a:cubicBezTo>
                        <a:pt x="93" y="242"/>
                        <a:pt x="106" y="236"/>
                        <a:pt x="119" y="236"/>
                      </a:cubicBezTo>
                      <a:cubicBezTo>
                        <a:pt x="133" y="236"/>
                        <a:pt x="146" y="242"/>
                        <a:pt x="156" y="251"/>
                      </a:cubicBezTo>
                      <a:cubicBezTo>
                        <a:pt x="176" y="272"/>
                        <a:pt x="176" y="304"/>
                        <a:pt x="156" y="324"/>
                      </a:cubicBezTo>
                      <a:cubicBezTo>
                        <a:pt x="151" y="329"/>
                        <a:pt x="146" y="333"/>
                        <a:pt x="140" y="3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sz="240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文本框 64"/>
                  <p:cNvSpPr txBox="1"/>
                  <p:nvPr/>
                </p:nvSpPr>
                <p:spPr>
                  <a:xfrm rot="19778200">
                    <a:off x="4336605" y="1584680"/>
                    <a:ext cx="994082" cy="611744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11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𝑩𝑫</m:t>
                          </m:r>
                        </m:oMath>
                      </m:oMathPara>
                    </a14:m>
                    <a:endParaRPr lang="zh-CN" altLang="en-US" sz="1100" b="1" dirty="0">
                      <a:solidFill>
                        <a:srgbClr val="FFFF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5" name="文本框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778200">
                    <a:off x="4336605" y="1584680"/>
                    <a:ext cx="994082" cy="611744"/>
                  </a:xfrm>
                  <a:prstGeom prst="rect">
                    <a:avLst/>
                  </a:prstGeom>
                  <a:blipFill rotWithShape="1">
                    <a:blip r:embed="rId13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矩形 68"/>
              <p:cNvSpPr/>
              <p:nvPr/>
            </p:nvSpPr>
            <p:spPr>
              <a:xfrm>
                <a:off x="932943" y="1832642"/>
                <a:ext cx="66742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I.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Vidana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Feijoo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M.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Albaladejo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J. Nieves, and E.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Oset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PLB 846 (2023) 138201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1200" b="1" i="1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sSup>
                      <m:sSupPr>
                        <m:ctrlP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200" b="1" i="1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Y.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Kamiya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T.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Hyodo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and A. Ohnishi, EPJA 58 (2022) 131</a:t>
                </a:r>
                <a:br>
                  <a:rPr lang="en-US" altLang="zh-CN" sz="12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𝑩𝑩</m:t>
                        </m:r>
                      </m:e>
                      <m:sup>
                        <m:r>
                          <a:rPr lang="en-US" altLang="zh-CN" sz="1200" b="1" i="1" smtClean="0">
                            <a:solidFill>
                              <a:srgbClr val="0D6FC5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</a:t>
                </a:r>
                <a:r>
                  <a:rPr lang="pt-BR" altLang="zh-CN" sz="1200" b="1" i="1" dirty="0">
                    <a:solidFill>
                      <a:srgbClr val="00B050"/>
                    </a:solidFill>
                    <a:latin typeface="+mn-ea"/>
                  </a:rPr>
                  <a:t>A. Feijoo, L. R. Dai, L. M. Abreu, and E. Oset, 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PRD 109 (2024) 016014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2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altLang="zh-CN" sz="1200" b="1" i="1" dirty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CN" sz="1200" b="1" i="1" dirty="0" smtClean="0">
                        <a:solidFill>
                          <a:srgbClr val="0D6FC5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 H.P. Li, J.Y. Yi, C.W. Xiao, D.L. Yao, W.H. Liang, and E. </a:t>
                </a:r>
                <a:r>
                  <a:rPr lang="en-US" altLang="zh-CN" sz="1200" b="1" i="1" dirty="0" err="1">
                    <a:solidFill>
                      <a:srgbClr val="00B050"/>
                    </a:solidFill>
                    <a:latin typeface="+mn-ea"/>
                  </a:rPr>
                  <a:t>Oset</a:t>
                </a:r>
                <a:r>
                  <a:rPr lang="en-US" altLang="zh-CN" sz="1200" b="1" i="1" dirty="0">
                    <a:solidFill>
                      <a:srgbClr val="00B050"/>
                    </a:solidFill>
                    <a:latin typeface="+mn-ea"/>
                  </a:rPr>
                  <a:t>, CPC (2024)</a:t>
                </a:r>
              </a:p>
              <a:p>
                <a:r>
                  <a:rPr lang="en-US" altLang="zh-CN" sz="1200" b="1" i="1" dirty="0">
                    <a:solidFill>
                      <a:srgbClr val="0D6FC5"/>
                    </a:solidFill>
                  </a:rPr>
                  <a:t>…… </a:t>
                </a:r>
              </a:p>
            </p:txBody>
          </p:sp>
        </mc:Choice>
        <mc:Fallback xmlns="">
          <p:sp>
            <p:nvSpPr>
              <p:cNvPr id="69" name="矩形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943" y="1832642"/>
                <a:ext cx="6674200" cy="1015663"/>
              </a:xfrm>
              <a:prstGeom prst="rect">
                <a:avLst/>
              </a:prstGeom>
              <a:blipFill rotWithShape="1">
                <a:blip r:embed="rId14"/>
                <a:stretch>
                  <a:fillRect l="-2" t="-3" r="7" b="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5DB18-D016-4426-AC6F-7E5E29CD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7147"/>
            <a:ext cx="12061371" cy="1325563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Better understanding of the nonperturbative strong interaction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B0218F-F267-460F-A045-F9DA6EA3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A51967-2D8B-40D3-B5B9-9AAB73B256E5}" type="slidenum">
              <a:rPr lang="zh-CN" altLang="en-US" smtClean="0"/>
              <a:pPr>
                <a:defRPr/>
              </a:pPr>
              <a:t>47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FCC215-12F0-45D0-99F9-AA6A731E0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976" y="1331079"/>
            <a:ext cx="3315247" cy="34004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239E77-D93B-4883-B1AD-9D7E359E5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37" y="1268416"/>
            <a:ext cx="5895599" cy="3583803"/>
          </a:xfrm>
          <a:prstGeom prst="rect">
            <a:avLst/>
          </a:prstGeom>
        </p:spPr>
      </p:pic>
      <p:pic>
        <p:nvPicPr>
          <p:cNvPr id="1026" name="Picture 2" descr="Clay Mathematics Institute">
            <a:extLst>
              <a:ext uri="{FF2B5EF4-FFF2-40B4-BE49-F238E27FC236}">
                <a16:creationId xmlns:a16="http://schemas.microsoft.com/office/drawing/2014/main" id="{03345A33-D496-4B40-B791-526756F6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8" y="5241925"/>
            <a:ext cx="142875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C66F132-A73F-43BB-BBF9-CEAB555E46B2}"/>
              </a:ext>
            </a:extLst>
          </p:cNvPr>
          <p:cNvSpPr/>
          <p:nvPr/>
        </p:nvSpPr>
        <p:spPr>
          <a:xfrm>
            <a:off x="1945865" y="5114334"/>
            <a:ext cx="9783097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2500" dirty="0">
                <a:solidFill>
                  <a:srgbClr val="222222"/>
                </a:solidFill>
                <a:latin typeface="Lato"/>
              </a:rPr>
              <a:t>Millennium Problems</a:t>
            </a:r>
          </a:p>
          <a:p>
            <a:pPr fontAlgn="base"/>
            <a:r>
              <a:rPr lang="en-US" altLang="zh-CN" sz="2200" dirty="0">
                <a:solidFill>
                  <a:srgbClr val="0062A0"/>
                </a:solidFill>
                <a:latin typeface="inherit"/>
                <a:hlinkClick r:id="rId5"/>
              </a:rPr>
              <a:t>Yang–Mills and Mass Gap</a:t>
            </a:r>
            <a:endParaRPr lang="en-US" altLang="zh-CN" sz="2200" dirty="0">
              <a:solidFill>
                <a:srgbClr val="888888"/>
              </a:solidFill>
              <a:latin typeface="Lato"/>
            </a:endParaRPr>
          </a:p>
          <a:p>
            <a:pPr fontAlgn="base"/>
            <a:r>
              <a:rPr lang="en-US" altLang="zh-CN" dirty="0">
                <a:solidFill>
                  <a:srgbClr val="222222"/>
                </a:solidFill>
                <a:latin typeface="Lato"/>
              </a:rPr>
              <a:t>Experiment and computer simulations suggest the existence of a "mass gap" in the solution to the quantum versions of the Yang-Mills equations. But no proof of this property is known.</a:t>
            </a:r>
            <a:endParaRPr lang="en-US" altLang="zh-CN" b="0" i="0" dirty="0">
              <a:solidFill>
                <a:srgbClr val="222222"/>
              </a:solidFill>
              <a:effectLst/>
              <a:latin typeface="Lato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C60E546-DFCB-4DC0-8BCE-4FB55D31B2D8}"/>
              </a:ext>
            </a:extLst>
          </p:cNvPr>
          <p:cNvCxnSpPr/>
          <p:nvPr/>
        </p:nvCxnSpPr>
        <p:spPr>
          <a:xfrm>
            <a:off x="353961" y="4902479"/>
            <a:ext cx="1087693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98BFB6E1-DBE1-4861-8829-5808E8A7BE04}"/>
              </a:ext>
            </a:extLst>
          </p:cNvPr>
          <p:cNvSpPr txBox="1"/>
          <p:nvPr/>
        </p:nvSpPr>
        <p:spPr>
          <a:xfrm>
            <a:off x="8711298" y="851123"/>
            <a:ext cx="3280065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432FF"/>
                </a:solidFill>
              </a:rPr>
              <a:t>Asymptotic Freedom</a:t>
            </a:r>
            <a:endParaRPr lang="zh-CN" altLang="en-US" sz="2800" b="1" dirty="0">
              <a:solidFill>
                <a:srgbClr val="0432FF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D2B563-8941-423E-8FC3-0254347B3264}"/>
              </a:ext>
            </a:extLst>
          </p:cNvPr>
          <p:cNvSpPr txBox="1"/>
          <p:nvPr/>
        </p:nvSpPr>
        <p:spPr>
          <a:xfrm>
            <a:off x="7349573" y="5051671"/>
            <a:ext cx="299428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432FF"/>
                </a:solidFill>
                <a:highlight>
                  <a:srgbClr val="FFFF00"/>
                </a:highlight>
              </a:rPr>
              <a:t>Color Confinement</a:t>
            </a:r>
            <a:endParaRPr lang="zh-CN" altLang="en-US" sz="2800" b="1" dirty="0">
              <a:solidFill>
                <a:srgbClr val="0432FF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107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4186" y="1898207"/>
            <a:ext cx="111436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</a:rPr>
              <a:t>Thanks a</a:t>
            </a:r>
            <a:r>
              <a:rPr lang="zh-CN" altLang="en-US" sz="6600" b="1" dirty="0">
                <a:solidFill>
                  <a:schemeClr val="bg1"/>
                </a:solidFill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</a:rPr>
              <a:t>lot</a:t>
            </a:r>
            <a:r>
              <a:rPr lang="zh-CN" altLang="en-US" sz="6600" b="1" dirty="0">
                <a:solidFill>
                  <a:schemeClr val="bg1"/>
                </a:solidFill>
              </a:rPr>
              <a:t> </a:t>
            </a:r>
            <a:r>
              <a:rPr lang="en-US" altLang="zh-CN" sz="6600" b="1" dirty="0">
                <a:solidFill>
                  <a:schemeClr val="bg1"/>
                </a:solidFill>
              </a:rPr>
              <a:t>for your attention!</a:t>
            </a:r>
            <a:endParaRPr lang="zh-CN" altLang="en-US" sz="6600" b="1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857CF17-2495-4F64-8D0A-69B0D86567AE}"/>
              </a:ext>
            </a:extLst>
          </p:cNvPr>
          <p:cNvSpPr txBox="1"/>
          <p:nvPr/>
        </p:nvSpPr>
        <p:spPr>
          <a:xfrm>
            <a:off x="10570128" y="6394567"/>
            <a:ext cx="1541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FFFF00"/>
                </a:solidFill>
                <a:effectLst/>
                <a:latin typeface="sourcesans-regular"/>
              </a:rPr>
              <a:t>(Image: CERN)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6471" y="1227844"/>
            <a:ext cx="11410670" cy="962029"/>
          </a:xfrm>
        </p:spPr>
        <p:txBody>
          <a:bodyPr/>
          <a:lstStyle/>
          <a:p>
            <a:pPr marL="360045" indent="-360045">
              <a:lnSpc>
                <a:spcPts val="3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One can also perform inverse studies and extract hadron-hadron interaction from the exp. CF data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49</a:t>
            </a:fld>
            <a:endParaRPr 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216471" y="308318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 and 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outlook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15360"/>
            <a:ext cx="5329122" cy="41409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065" y="3140061"/>
            <a:ext cx="4639322" cy="341042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932170" y="2203302"/>
            <a:ext cx="62598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Inverse problem in </a:t>
            </a:r>
            <a:r>
              <a:rPr lang="en-US" altLang="zh-CN" dirty="0" err="1"/>
              <a:t>femtoscopic</a:t>
            </a:r>
            <a:r>
              <a:rPr lang="en-US" altLang="zh-CN" dirty="0"/>
              <a:t> correlation functions: The </a:t>
            </a:r>
            <a:r>
              <a:rPr lang="en-US" altLang="zh-CN" dirty="0" err="1"/>
              <a:t>Tcc</a:t>
            </a:r>
            <a:r>
              <a:rPr lang="en-US" altLang="zh-CN" dirty="0"/>
              <a:t>(3875)+ state,</a:t>
            </a:r>
          </a:p>
          <a:p>
            <a:r>
              <a:rPr lang="en-US" altLang="zh-CN" dirty="0" err="1"/>
              <a:t>Albaladejo</a:t>
            </a:r>
            <a:r>
              <a:rPr lang="en-US" altLang="zh-CN" dirty="0"/>
              <a:t> , </a:t>
            </a:r>
            <a:r>
              <a:rPr lang="en-US" altLang="zh-CN" dirty="0" err="1"/>
              <a:t>Feijoo</a:t>
            </a:r>
            <a:r>
              <a:rPr lang="en-US" altLang="zh-CN" dirty="0"/>
              <a:t> , </a:t>
            </a:r>
            <a:r>
              <a:rPr lang="en-US" altLang="zh-CN" dirty="0" err="1"/>
              <a:t>Vidaña</a:t>
            </a:r>
            <a:r>
              <a:rPr lang="en-US" altLang="zh-CN" dirty="0"/>
              <a:t> , Nieves , and Oset, 2307.09873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330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标题 1"/>
          <p:cNvSpPr txBox="1"/>
          <p:nvPr/>
        </p:nvSpPr>
        <p:spPr>
          <a:xfrm>
            <a:off x="223514" y="206452"/>
            <a:ext cx="11051916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0" name="标题 1"/>
          <p:cNvSpPr txBox="1"/>
          <p:nvPr/>
        </p:nvSpPr>
        <p:spPr>
          <a:xfrm>
            <a:off x="123040" y="308318"/>
            <a:ext cx="11145347" cy="497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New probe—</a:t>
            </a: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B481726-EB05-4428-AAD3-3F7B740D453E}"/>
              </a:ext>
            </a:extLst>
          </p:cNvPr>
          <p:cNvSpPr/>
          <p:nvPr/>
        </p:nvSpPr>
        <p:spPr>
          <a:xfrm>
            <a:off x="338668" y="4007226"/>
            <a:ext cx="11664146" cy="2561531"/>
          </a:xfrm>
          <a:prstGeom prst="rect">
            <a:avLst/>
          </a:prstGeom>
          <a:solidFill>
            <a:srgbClr val="00B050">
              <a:alpha val="8000"/>
            </a:srgbClr>
          </a:solidFill>
          <a:ln w="15875">
            <a:solidFill>
              <a:srgbClr val="004D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Picture 2" descr="See the source image">
            <a:extLst>
              <a:ext uri="{FF2B5EF4-FFF2-40B4-BE49-F238E27FC236}">
                <a16:creationId xmlns:a16="http://schemas.microsoft.com/office/drawing/2014/main" id="{4710A099-4B14-4B1A-81C9-F6586AC0E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" b="3947"/>
          <a:stretch/>
        </p:blipFill>
        <p:spPr bwMode="auto">
          <a:xfrm>
            <a:off x="1009217" y="1616514"/>
            <a:ext cx="2500528" cy="185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745BDE32-F6D3-47E3-9567-4FC39907A444}"/>
                  </a:ext>
                </a:extLst>
              </p:cNvPr>
              <p:cNvSpPr txBox="1"/>
              <p:nvPr/>
            </p:nvSpPr>
            <p:spPr>
              <a:xfrm flipH="1">
                <a:off x="8370929" y="4131782"/>
                <a:ext cx="723815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ja-JP" sz="1600" b="1" dirty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Symbol" panose="05050102010706020507" pitchFamily="18" charset="2"/>
                            </a:rPr>
                            <m:t>X</m:t>
                          </m:r>
                        </m:e>
                        <m:sup>
                          <m:r>
                            <a:rPr lang="en-US" altLang="ja-JP" sz="1600" b="1" i="1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ja-JP" sz="1600" b="1" i="1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zh-CN" altLang="en-US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745BDE32-F6D3-47E3-9567-4FC39907A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370929" y="4131782"/>
                <a:ext cx="723815" cy="338554"/>
              </a:xfrm>
              <a:prstGeom prst="rect">
                <a:avLst/>
              </a:prstGeom>
              <a:blipFill>
                <a:blip r:embed="rId4"/>
                <a:stretch>
                  <a:fillRect b="-12727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120DF60-98FC-4C6D-B9CA-A9D112A5C446}"/>
                  </a:ext>
                </a:extLst>
              </p:cNvPr>
              <p:cNvSpPr txBox="1"/>
              <p:nvPr/>
            </p:nvSpPr>
            <p:spPr>
              <a:xfrm flipH="1">
                <a:off x="9716524" y="4131782"/>
                <a:ext cx="723815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600" b="1" i="1" dirty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</m:t>
                          </m:r>
                        </m:e>
                        <m:sup>
                          <m:r>
                            <a:rPr lang="en-US" altLang="ja-JP" sz="1600" b="1" i="1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ja-JP" sz="1600" b="1" i="1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zh-CN" altLang="en-US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5120DF60-98FC-4C6D-B9CA-A9D112A5C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716524" y="4131782"/>
                <a:ext cx="723815" cy="338554"/>
              </a:xfrm>
              <a:prstGeom prst="rect">
                <a:avLst/>
              </a:prstGeom>
              <a:blipFill>
                <a:blip r:embed="rId5"/>
                <a:stretch>
                  <a:fillRect b="-12727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6437652-8961-4EFD-9924-CE3A997EBB41}"/>
                  </a:ext>
                </a:extLst>
              </p:cNvPr>
              <p:cNvSpPr txBox="1"/>
              <p:nvPr/>
            </p:nvSpPr>
            <p:spPr>
              <a:xfrm flipH="1">
                <a:off x="5644027" y="4101004"/>
                <a:ext cx="723815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zh-CN" altLang="en-US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b="1" i="1" smtClean="0">
                              <a:solidFill>
                                <a:srgbClr val="004D99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zh-CN" altLang="en-US" sz="2000" b="1" dirty="0">
                  <a:solidFill>
                    <a:srgbClr val="004D99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6437652-8961-4EFD-9924-CE3A997EB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644027" y="4101004"/>
                <a:ext cx="723815" cy="400110"/>
              </a:xfrm>
              <a:prstGeom prst="rect">
                <a:avLst/>
              </a:prstGeom>
              <a:blipFill>
                <a:blip r:embed="rId6"/>
                <a:stretch>
                  <a:fillRect r="-28571" b="-9231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AAA1E41-6E75-4A11-8576-2C3D0FF7EE38}"/>
                  </a:ext>
                </a:extLst>
              </p:cNvPr>
              <p:cNvSpPr txBox="1"/>
              <p:nvPr/>
            </p:nvSpPr>
            <p:spPr>
              <a:xfrm flipH="1">
                <a:off x="7135177" y="4147170"/>
                <a:ext cx="518091" cy="338554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>
                <a:defPPr>
                  <a:defRPr lang="zh-CN"/>
                </a:defPPr>
                <a:lvl1pPr>
                  <a:defRPr sz="1400" b="1" i="1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sz="1600" i="0" dirty="0"/>
                      <m:t>Λ</m:t>
                    </m:r>
                    <m:r>
                      <m:rPr>
                        <m:nor/>
                      </m:rPr>
                      <a:rPr lang="en-US" altLang="zh-CN" sz="1600" b="1" i="0" dirty="0" smtClean="0"/>
                      <m:t> </m:t>
                    </m:r>
                    <m:r>
                      <m:rPr>
                        <m:nor/>
                      </m:rPr>
                      <a:rPr lang="en-US" altLang="zh-CN" sz="1600" i="0" dirty="0"/>
                      <m:t>Λ</m:t>
                    </m:r>
                  </m:oMath>
                </a14:m>
                <a:r>
                  <a:rPr lang="zh-CN" altLang="en-US" sz="1600" i="0" dirty="0"/>
                  <a:t> </a:t>
                </a: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AAA1E41-6E75-4A11-8576-2C3D0FF7E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135177" y="4147170"/>
                <a:ext cx="518091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组合 46">
            <a:extLst>
              <a:ext uri="{FF2B5EF4-FFF2-40B4-BE49-F238E27FC236}">
                <a16:creationId xmlns:a16="http://schemas.microsoft.com/office/drawing/2014/main" id="{8839B6E1-ACB1-4614-8BB0-4C1FFC3EE92D}"/>
              </a:ext>
            </a:extLst>
          </p:cNvPr>
          <p:cNvGrpSpPr>
            <a:grpSpLocks noChangeAspect="1"/>
          </p:cNvGrpSpPr>
          <p:nvPr/>
        </p:nvGrpSpPr>
        <p:grpSpPr>
          <a:xfrm>
            <a:off x="477851" y="4655216"/>
            <a:ext cx="10506250" cy="1384181"/>
            <a:chOff x="-666137" y="1521445"/>
            <a:chExt cx="11686359" cy="1539652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72312260-1BED-4A50-AD07-2E938E354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137" y="1521445"/>
              <a:ext cx="1729512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15C3896D-B257-4C51-89F4-4C3340980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20" y="1532673"/>
              <a:ext cx="1983075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5AD12FA4-8638-46B3-A4A0-609252A99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763" y="1541584"/>
              <a:ext cx="2374420" cy="145461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E90804EB-DBCE-4BF5-B1EF-8E30AE2B1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646" y="1547460"/>
              <a:ext cx="2147806" cy="1458963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A06CEBE0-3201-481D-99C9-AA2133486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257" y="1565119"/>
              <a:ext cx="2819241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966D0685-775A-46B6-99DC-739DC1B36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6230" y="1563376"/>
              <a:ext cx="1790393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8C7D09E6-5825-41A7-BB3E-BE10965C5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773" y="1580367"/>
              <a:ext cx="1781419" cy="145764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42546CC7-7550-4972-989B-E25F1A405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428" y="1603452"/>
              <a:ext cx="2014794" cy="145764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07CB6AF1-5F1C-47E1-AF9C-1468961E5775}"/>
                  </a:ext>
                </a:extLst>
              </p:cNvPr>
              <p:cNvSpPr txBox="1"/>
              <p:nvPr/>
            </p:nvSpPr>
            <p:spPr>
              <a:xfrm flipH="1">
                <a:off x="4349353" y="4131782"/>
                <a:ext cx="723815" cy="33855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lang="en-US" altLang="zh-CN" sz="1600" b="1" i="1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zh-CN" altLang="en-US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07CB6AF1-5F1C-47E1-AF9C-1468961E5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349353" y="4131782"/>
                <a:ext cx="723815" cy="338554"/>
              </a:xfrm>
              <a:prstGeom prst="rect">
                <a:avLst/>
              </a:prstGeom>
              <a:blipFill>
                <a:blip r:embed="rId1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F8A0BDA1-7CAF-4AFF-AA56-D197793570A4}"/>
                  </a:ext>
                </a:extLst>
              </p:cNvPr>
              <p:cNvSpPr txBox="1"/>
              <p:nvPr/>
            </p:nvSpPr>
            <p:spPr>
              <a:xfrm flipH="1">
                <a:off x="893374" y="4122676"/>
                <a:ext cx="723815" cy="35676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b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𝐒</m:t>
                          </m:r>
                        </m:sub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US" altLang="zh-CN" sz="1600" b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F8A0BDA1-7CAF-4AFF-AA56-D19779357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93374" y="4122676"/>
                <a:ext cx="723815" cy="356764"/>
              </a:xfrm>
              <a:prstGeom prst="rect">
                <a:avLst/>
              </a:prstGeom>
              <a:blipFill>
                <a:blip r:embed="rId17"/>
                <a:stretch>
                  <a:fillRect b="-6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56301820-E9BB-49F9-9B6D-914DBD836325}"/>
                  </a:ext>
                </a:extLst>
              </p:cNvPr>
              <p:cNvSpPr/>
              <p:nvPr/>
            </p:nvSpPr>
            <p:spPr>
              <a:xfrm>
                <a:off x="2041957" y="4145855"/>
                <a:ext cx="686919" cy="341632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altLang="zh-CN" sz="1600" b="1" i="1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altLang="zh-CN" sz="2000" b="1" i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56301820-E9BB-49F9-9B6D-914DBD8363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1957" y="4145855"/>
                <a:ext cx="686919" cy="341632"/>
              </a:xfrm>
              <a:prstGeom prst="rect">
                <a:avLst/>
              </a:prstGeom>
              <a:blipFill>
                <a:blip r:embed="rId18"/>
                <a:stretch>
                  <a:fillRect b="-12500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F2CAA28B-4205-4BA7-B3D7-A28DBE20FE54}"/>
                  </a:ext>
                </a:extLst>
              </p:cNvPr>
              <p:cNvSpPr/>
              <p:nvPr/>
            </p:nvSpPr>
            <p:spPr>
              <a:xfrm>
                <a:off x="3229827" y="4147170"/>
                <a:ext cx="683713" cy="338554"/>
              </a:xfrm>
              <a:prstGeom prst="rect">
                <a:avLst/>
              </a:prstGeom>
              <a:effectLst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lang="en-US" altLang="zh-CN" sz="1600" b="1" i="0" smtClean="0">
                              <a:solidFill>
                                <a:srgbClr val="004D99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600" b="1" i="1" smtClean="0">
                          <a:solidFill>
                            <a:srgbClr val="004D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altLang="zh-CN" sz="2400" b="1" i="1" dirty="0">
                  <a:solidFill>
                    <a:srgbClr val="004D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</mc:Choice>
        <mc:Fallback xmlns=""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F2CAA28B-4205-4BA7-B3D7-A28DBE20FE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9827" y="4147170"/>
                <a:ext cx="683713" cy="338554"/>
              </a:xfrm>
              <a:prstGeom prst="rect">
                <a:avLst/>
              </a:prstGeom>
              <a:blipFill>
                <a:blip r:embed="rId19"/>
                <a:stretch>
                  <a:fillRect b="-10714"/>
                </a:stretch>
              </a:blipFill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文本框 62">
            <a:extLst>
              <a:ext uri="{FF2B5EF4-FFF2-40B4-BE49-F238E27FC236}">
                <a16:creationId xmlns:a16="http://schemas.microsoft.com/office/drawing/2014/main" id="{382D36D0-B294-47F2-893D-7B119F16251F}"/>
              </a:ext>
            </a:extLst>
          </p:cNvPr>
          <p:cNvSpPr txBox="1"/>
          <p:nvPr/>
        </p:nvSpPr>
        <p:spPr>
          <a:xfrm flipH="1">
            <a:off x="571274" y="6152796"/>
            <a:ext cx="1149948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PLB 2019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709FDC9C-D89E-4C37-8DE5-4FF7B4695A03}"/>
              </a:ext>
            </a:extLst>
          </p:cNvPr>
          <p:cNvSpPr txBox="1"/>
          <p:nvPr/>
        </p:nvSpPr>
        <p:spPr>
          <a:xfrm flipH="1">
            <a:off x="1765060" y="6152796"/>
            <a:ext cx="1092493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2020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3294F82-80F3-4B24-99B0-E7CEB5BFC96B}"/>
              </a:ext>
            </a:extLst>
          </p:cNvPr>
          <p:cNvSpPr txBox="1"/>
          <p:nvPr/>
        </p:nvSpPr>
        <p:spPr>
          <a:xfrm flipH="1">
            <a:off x="3019403" y="6152796"/>
            <a:ext cx="1065056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2020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D468BAF-E48B-41D5-899A-8544F2EEE870}"/>
              </a:ext>
            </a:extLst>
          </p:cNvPr>
          <p:cNvSpPr txBox="1"/>
          <p:nvPr/>
        </p:nvSpPr>
        <p:spPr>
          <a:xfrm flipH="1">
            <a:off x="4180425" y="6152796"/>
            <a:ext cx="1077791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2021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4F5844DF-05B3-406C-B7CC-D61644F68432}"/>
              </a:ext>
            </a:extLst>
          </p:cNvPr>
          <p:cNvSpPr txBox="1"/>
          <p:nvPr/>
        </p:nvSpPr>
        <p:spPr>
          <a:xfrm flipH="1">
            <a:off x="5350996" y="6152796"/>
            <a:ext cx="1365038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Nature 2015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A8C8500-2A20-4768-84F3-8FCA9485A708}"/>
              </a:ext>
            </a:extLst>
          </p:cNvPr>
          <p:cNvSpPr txBox="1"/>
          <p:nvPr/>
        </p:nvSpPr>
        <p:spPr>
          <a:xfrm flipH="1">
            <a:off x="6808814" y="6152796"/>
            <a:ext cx="1075596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2015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46612920-F04B-4564-95AB-5081F7914028}"/>
              </a:ext>
            </a:extLst>
          </p:cNvPr>
          <p:cNvSpPr txBox="1"/>
          <p:nvPr/>
        </p:nvSpPr>
        <p:spPr>
          <a:xfrm flipH="1">
            <a:off x="8206557" y="6152796"/>
            <a:ext cx="1077701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PRL 2019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1E315C84-0B27-471A-B71F-A8F4FF077E71}"/>
              </a:ext>
            </a:extLst>
          </p:cNvPr>
          <p:cNvSpPr txBox="1"/>
          <p:nvPr/>
        </p:nvSpPr>
        <p:spPr>
          <a:xfrm flipH="1">
            <a:off x="9421869" y="6152796"/>
            <a:ext cx="1438791" cy="3385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1600" b="1" i="1" dirty="0">
                <a:solidFill>
                  <a:srgbClr val="00B050"/>
                </a:solidFill>
                <a:latin typeface="+mj-lt"/>
              </a:rPr>
              <a:t>Nature 2020</a:t>
            </a: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B347E741-FDDB-4D90-BF8C-0A9169B69EF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19872" r="5850" b="6517"/>
          <a:stretch/>
        </p:blipFill>
        <p:spPr>
          <a:xfrm>
            <a:off x="4694112" y="1550803"/>
            <a:ext cx="2714394" cy="1932291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05C910D5-087A-4D8D-955E-EA5707DFF6F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02" y="991134"/>
            <a:ext cx="3239464" cy="411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763DCC2E-5D39-4577-B03C-3B67590D4EA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5" y="1006865"/>
            <a:ext cx="457511" cy="451872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6FFFFD4E-4720-4504-9F24-D8B35C487E4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50" y="996484"/>
            <a:ext cx="2903418" cy="401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F61DC374-E961-46D1-93B8-78F9CF8034C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07" y="1570930"/>
            <a:ext cx="2526704" cy="1939856"/>
          </a:xfrm>
          <a:prstGeom prst="rect">
            <a:avLst/>
          </a:prstGeom>
        </p:spPr>
      </p:pic>
      <p:grpSp>
        <p:nvGrpSpPr>
          <p:cNvPr id="87" name="组合 86">
            <a:extLst>
              <a:ext uri="{FF2B5EF4-FFF2-40B4-BE49-F238E27FC236}">
                <a16:creationId xmlns:a16="http://schemas.microsoft.com/office/drawing/2014/main" id="{5CF7C4B2-D3FC-4FB3-B4A9-250D66F028DD}"/>
              </a:ext>
            </a:extLst>
          </p:cNvPr>
          <p:cNvGrpSpPr/>
          <p:nvPr/>
        </p:nvGrpSpPr>
        <p:grpSpPr>
          <a:xfrm>
            <a:off x="11282159" y="4236780"/>
            <a:ext cx="530696" cy="2237120"/>
            <a:chOff x="8489595" y="3750666"/>
            <a:chExt cx="530696" cy="2237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D63A437A-446D-41A9-B6F0-4174543AE69E}"/>
                    </a:ext>
                  </a:extLst>
                </p:cNvPr>
                <p:cNvSpPr txBox="1"/>
                <p:nvPr/>
              </p:nvSpPr>
              <p:spPr>
                <a:xfrm flipH="1">
                  <a:off x="8522407" y="3750666"/>
                  <a:ext cx="480910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1400" b="1" i="0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𝒅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13" name="文本框 112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22407" y="3750666"/>
                  <a:ext cx="480910" cy="312586"/>
                </a:xfrm>
                <a:prstGeom prst="rect">
                  <a:avLst/>
                </a:prstGeom>
                <a:blipFill>
                  <a:blip r:embed="rId25"/>
                  <a:stretch>
                    <a:fillRect r="-886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文本框 89">
                  <a:extLst>
                    <a:ext uri="{FF2B5EF4-FFF2-40B4-BE49-F238E27FC236}">
                      <a16:creationId xmlns:a16="http://schemas.microsoft.com/office/drawing/2014/main" id="{4F083603-30BC-46A3-8158-722FDD04740C}"/>
                    </a:ext>
                  </a:extLst>
                </p:cNvPr>
                <p:cNvSpPr txBox="1"/>
                <p:nvPr/>
              </p:nvSpPr>
              <p:spPr>
                <a:xfrm flipH="1">
                  <a:off x="8536538" y="4020009"/>
                  <a:ext cx="445622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400" b="1" i="1" smtClean="0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400" b="1" i="0" smtClean="0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𝚺</m:t>
                            </m:r>
                          </m:e>
                          <m:sup>
                            <m:r>
                              <a:rPr lang="en-US" altLang="zh-CN" sz="1400" b="1" i="0" smtClean="0">
                                <a:solidFill>
                                  <a:srgbClr val="004D99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altLang="zh-CN" sz="1400" b="1" i="1" smtClean="0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14" name="文本框 113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36538" y="4020009"/>
                  <a:ext cx="445622" cy="312586"/>
                </a:xfrm>
                <a:prstGeom prst="rect">
                  <a:avLst/>
                </a:prstGeom>
                <a:blipFill>
                  <a:blip r:embed="rId26"/>
                  <a:stretch>
                    <a:fillRect r="-9589" b="-980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CAF281F0-F168-4DED-975A-29BE92737BDE}"/>
                    </a:ext>
                  </a:extLst>
                </p:cNvPr>
                <p:cNvSpPr txBox="1"/>
                <p:nvPr/>
              </p:nvSpPr>
              <p:spPr>
                <a:xfrm flipH="1">
                  <a:off x="8498406" y="4295858"/>
                  <a:ext cx="521885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𝚲𝚵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5" name="文本框 114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498406" y="4295858"/>
                  <a:ext cx="521885" cy="312586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2259DC63-089B-44D7-8493-42053AA590F3}"/>
                    </a:ext>
                  </a:extLst>
                </p:cNvPr>
                <p:cNvSpPr txBox="1"/>
                <p:nvPr/>
              </p:nvSpPr>
              <p:spPr>
                <a:xfrm flipH="1">
                  <a:off x="8531835" y="4835481"/>
                  <a:ext cx="437404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𝛀𝛀</m:t>
                        </m:r>
                      </m:oMath>
                    </m:oMathPara>
                  </a14:m>
                  <a:endParaRPr lang="zh-CN" altLang="en-US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endParaRPr>
                </a:p>
              </p:txBody>
            </p:sp>
          </mc:Choice>
          <mc:Fallback xmlns="">
            <p:sp>
              <p:nvSpPr>
                <p:cNvPr id="116" name="文本框 115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31835" y="4835481"/>
                  <a:ext cx="437404" cy="312586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文本框 94">
                  <a:extLst>
                    <a:ext uri="{FF2B5EF4-FFF2-40B4-BE49-F238E27FC236}">
                      <a16:creationId xmlns:a16="http://schemas.microsoft.com/office/drawing/2014/main" id="{DC50E8BF-DB69-4F6B-A1FF-E9E5E61EF6FA}"/>
                    </a:ext>
                  </a:extLst>
                </p:cNvPr>
                <p:cNvSpPr txBox="1"/>
                <p:nvPr/>
              </p:nvSpPr>
              <p:spPr>
                <a:xfrm flipH="1">
                  <a:off x="8535286" y="5103518"/>
                  <a:ext cx="415744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𝒑𝑫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7" name="文本框 116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35286" y="5103518"/>
                  <a:ext cx="415744" cy="307777"/>
                </a:xfrm>
                <a:prstGeom prst="rect">
                  <a:avLst/>
                </a:prstGeom>
                <a:blipFill>
                  <a:blip r:embed="rId29"/>
                  <a:stretch>
                    <a:fillRect r="-5882" b="-16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文本框 110">
                  <a:extLst>
                    <a:ext uri="{FF2B5EF4-FFF2-40B4-BE49-F238E27FC236}">
                      <a16:creationId xmlns:a16="http://schemas.microsoft.com/office/drawing/2014/main" id="{402AF7F8-333B-4878-8463-D5E807C7CBCE}"/>
                    </a:ext>
                  </a:extLst>
                </p:cNvPr>
                <p:cNvSpPr txBox="1"/>
                <p:nvPr/>
              </p:nvSpPr>
              <p:spPr>
                <a:xfrm flipH="1">
                  <a:off x="8489595" y="4569728"/>
                  <a:ext cx="521885" cy="307777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𝚵𝚵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8" name="文本框 117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489595" y="4569728"/>
                  <a:ext cx="521885" cy="307777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文本框 111">
                  <a:extLst>
                    <a:ext uri="{FF2B5EF4-FFF2-40B4-BE49-F238E27FC236}">
                      <a16:creationId xmlns:a16="http://schemas.microsoft.com/office/drawing/2014/main" id="{D60D79F3-1C62-4DB8-9A2F-413B5ABF7F75}"/>
                    </a:ext>
                  </a:extLst>
                </p:cNvPr>
                <p:cNvSpPr txBox="1"/>
                <p:nvPr/>
              </p:nvSpPr>
              <p:spPr>
                <a:xfrm flipH="1">
                  <a:off x="8517077" y="5373159"/>
                  <a:ext cx="415744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𝒑𝒑𝒑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17077" y="5373159"/>
                  <a:ext cx="415744" cy="312586"/>
                </a:xfrm>
                <a:prstGeom prst="rect">
                  <a:avLst/>
                </a:prstGeom>
                <a:blipFill>
                  <a:blip r:embed="rId31"/>
                  <a:stretch>
                    <a:fillRect r="-23529" b="-1176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文本框 112">
                  <a:extLst>
                    <a:ext uri="{FF2B5EF4-FFF2-40B4-BE49-F238E27FC236}">
                      <a16:creationId xmlns:a16="http://schemas.microsoft.com/office/drawing/2014/main" id="{B9EE7F58-6191-4D34-ACDE-16DA12F61B9A}"/>
                    </a:ext>
                  </a:extLst>
                </p:cNvPr>
                <p:cNvSpPr txBox="1"/>
                <p:nvPr/>
              </p:nvSpPr>
              <p:spPr>
                <a:xfrm flipH="1">
                  <a:off x="8526182" y="5675200"/>
                  <a:ext cx="415744" cy="312586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𝒑𝒑</m:t>
                        </m:r>
                        <m:r>
                          <a:rPr lang="en-US" altLang="zh-CN" sz="1400" b="1" i="1">
                            <a:solidFill>
                              <a:srgbClr val="004D99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𝚲</m:t>
                        </m:r>
                      </m:oMath>
                    </m:oMathPara>
                  </a14:m>
                  <a:endParaRPr lang="zh-CN" altLang="en-US" sz="1400" b="1" i="1" dirty="0">
                    <a:solidFill>
                      <a:srgbClr val="004D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6AB2EB56-D645-4831-9C00-B345D4FED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8526182" y="5675200"/>
                  <a:ext cx="415744" cy="312586"/>
                </a:xfrm>
                <a:prstGeom prst="rect">
                  <a:avLst/>
                </a:prstGeom>
                <a:blipFill>
                  <a:blip r:embed="rId32"/>
                  <a:stretch>
                    <a:fillRect r="-27941" b="-156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4" name="图片 113">
            <a:extLst>
              <a:ext uri="{FF2B5EF4-FFF2-40B4-BE49-F238E27FC236}">
                <a16:creationId xmlns:a16="http://schemas.microsoft.com/office/drawing/2014/main" id="{353C73F1-D751-4135-865B-2EC1E6D5172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9299" y="980546"/>
            <a:ext cx="3039956" cy="432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4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3096C-9506-4742-A250-86EB3D93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50</a:t>
            </a:fld>
            <a:endParaRPr 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5C16A0B7-3665-40A4-B8AB-FAFDF24FA5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7975"/>
            <a:ext cx="11052175" cy="496888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Off-shell ambiguities 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1" y="3876660"/>
            <a:ext cx="11745203" cy="25941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1" y="2252622"/>
            <a:ext cx="6205129" cy="131884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FF2D00F-9AA9-41D5-8A0F-AA3E9FB4F296}"/>
              </a:ext>
            </a:extLst>
          </p:cNvPr>
          <p:cNvSpPr txBox="1"/>
          <p:nvPr/>
        </p:nvSpPr>
        <p:spPr>
          <a:xfrm>
            <a:off x="7158176" y="1060718"/>
            <a:ext cx="43988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“The analysis of the differences between the correlations of the various interactions shows that for momenta between 0 and 500 MeV there are variations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up to 5.9 % for the </a:t>
            </a:r>
            <a:r>
              <a:rPr lang="en-US" altLang="zh-CN" sz="2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nn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system, of up to 1.8 % for the np system, and of 1.4 % for the pp system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.”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70CF334-600C-4371-BB6B-5FD00AE329BF}"/>
              </a:ext>
            </a:extLst>
          </p:cNvPr>
          <p:cNvSpPr txBox="1"/>
          <p:nvPr/>
        </p:nvSpPr>
        <p:spPr>
          <a:xfrm>
            <a:off x="546671" y="1337094"/>
            <a:ext cx="2584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2505.13433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v1.</a:t>
            </a:r>
          </a:p>
        </p:txBody>
      </p:sp>
    </p:spTree>
    <p:extLst>
      <p:ext uri="{BB962C8B-B14F-4D97-AF65-F5344CB8AC3E}">
        <p14:creationId xmlns:p14="http://schemas.microsoft.com/office/powerpoint/2010/main" val="323211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53096C-9506-4742-A250-86EB3D93E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51</a:t>
            </a:fld>
            <a:endParaRPr lang="en-US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5C16A0B7-3665-40A4-B8AB-FAFDF24FA5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7975"/>
            <a:ext cx="11052175" cy="496888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Off-shell ambiguities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0" y="2599813"/>
            <a:ext cx="5389769" cy="34906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0" y="1087467"/>
            <a:ext cx="8429050" cy="123028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70CF334-600C-4371-BB6B-5FD00AE329BF}"/>
              </a:ext>
            </a:extLst>
          </p:cNvPr>
          <p:cNvSpPr txBox="1"/>
          <p:nvPr/>
        </p:nvSpPr>
        <p:spPr>
          <a:xfrm>
            <a:off x="9169971" y="1087467"/>
            <a:ext cx="25846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2506.03669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v1.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FF2D00F-9AA9-41D5-8A0F-AA3E9FB4F296}"/>
              </a:ext>
            </a:extLst>
          </p:cNvPr>
          <p:cNvSpPr txBox="1"/>
          <p:nvPr/>
        </p:nvSpPr>
        <p:spPr>
          <a:xfrm>
            <a:off x="6337300" y="2782117"/>
            <a:ext cx="54673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“We find that using realistic interactions based on chiral dynamics the uncertainties are small, 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the order of 2 - 3 %,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but could be much bigger if other methods are used.”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33" y="4576526"/>
            <a:ext cx="6670693" cy="219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051" y="0"/>
            <a:ext cx="10515600" cy="1325563"/>
          </a:xfrm>
        </p:spPr>
        <p:txBody>
          <a:bodyPr/>
          <a:lstStyle/>
          <a:p>
            <a:r>
              <a: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1"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</p:spPr>
            <p:txBody>
              <a:bodyPr>
                <a:normAutofit/>
              </a:bodyPr>
              <a:lstStyle/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 err="1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Femtoscopic</a:t>
                </a:r>
                <a:r>
                  <a:rPr lang="en-US" altLang="zh-CN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correlation functions (CFs)—general features</a:t>
                </a: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Recent applications</a:t>
                </a: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𝟐𝟑𝟏𝟕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𝟒𝟒𝟎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CN" sz="2600" b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𝟒𝟒𝟓𝟕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altLang="zh-CN" sz="26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𝟑𝟗𝟎𝟎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600" b="1" dirty="0">
                    <a:ea typeface="Cambria Math" panose="02040503050406030204" pitchFamily="18" charset="0"/>
                  </a:rPr>
                  <a:t>and</a:t>
                </a:r>
                <a:r>
                  <a:rPr lang="zh-CN" altLang="en-US" sz="2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altLang="zh-CN" sz="26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CN" sz="2600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CN" sz="26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𝟑𝟗</m:t>
                    </m:r>
                    <m:r>
                      <a:rPr lang="en-US" altLang="zh-CN" sz="2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𝟖𝟓</m:t>
                    </m:r>
                    <m:r>
                      <a:rPr lang="en-US" altLang="zh-CN" sz="26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720090" lvl="1" indent="-360045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6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Double J/</a:t>
                </a:r>
                <a14:m>
                  <m:oMath xmlns:m="http://schemas.openxmlformats.org/officeDocument/2006/math">
                    <m:r>
                      <a:rPr lang="en-US" altLang="zh-CN" sz="2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𝚿</m:t>
                    </m:r>
                  </m:oMath>
                </a14:m>
                <a:endParaRPr lang="en-US" altLang="zh-CN" sz="2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360045" indent="-360045">
                  <a:lnSpc>
                    <a:spcPct val="150000"/>
                  </a:lnSpc>
                  <a:buFont typeface="系统字体常规体"/>
                  <a:buChar char="☞"/>
                </a:pPr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Summary and outlook</a:t>
                </a:r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20BD6E02-0068-431E-9672-807699AA3C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5473" y="1495241"/>
                <a:ext cx="11501053" cy="3867517"/>
              </a:xfrm>
              <a:blipFill>
                <a:blip r:embed="rId3"/>
                <a:stretch>
                  <a:fillRect l="-1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004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>
            <a:spLocks noGrp="1"/>
          </p:cNvSpPr>
          <p:nvPr>
            <p:ph type="title"/>
          </p:nvPr>
        </p:nvSpPr>
        <p:spPr>
          <a:xfrm>
            <a:off x="-52039" y="308318"/>
            <a:ext cx="12816468" cy="497086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Abundant particles produced in AA, 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pA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 and pp collisions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20" y="1660103"/>
            <a:ext cx="9608949" cy="447408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113721" y="2478154"/>
            <a:ext cx="1030639" cy="4247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dist">
              <a:lnSpc>
                <a:spcPct val="90000"/>
              </a:lnSpc>
              <a:spcBef>
                <a:spcPct val="0"/>
              </a:spcBef>
            </a:pPr>
            <a:r>
              <a:rPr lang="en-US" altLang="zh-CN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Final-State Interaction </a:t>
            </a:r>
            <a:endParaRPr lang="zh-CN" altLang="en-US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标题 1"/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 (CFs)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10427" y="1143500"/>
            <a:ext cx="5573422" cy="2665788"/>
            <a:chOff x="5469590" y="1262086"/>
            <a:chExt cx="5573422" cy="2665788"/>
          </a:xfrm>
        </p:grpSpPr>
        <p:sp>
          <p:nvSpPr>
            <p:cNvPr id="180" name="右箭头 179"/>
            <p:cNvSpPr/>
            <p:nvPr/>
          </p:nvSpPr>
          <p:spPr>
            <a:xfrm>
              <a:off x="8046318" y="2108161"/>
              <a:ext cx="520295" cy="216000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5469590" y="1262087"/>
              <a:ext cx="2555443" cy="2665787"/>
              <a:chOff x="4580219" y="1234675"/>
              <a:chExt cx="2555443" cy="2665787"/>
            </a:xfrm>
          </p:grpSpPr>
          <p:pic>
            <p:nvPicPr>
              <p:cNvPr id="173" name="图片 17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6285" y="1692273"/>
                <a:ext cx="2333889" cy="1296959"/>
              </a:xfrm>
              <a:prstGeom prst="rect">
                <a:avLst/>
              </a:prstGeom>
            </p:spPr>
          </p:pic>
          <p:sp>
            <p:nvSpPr>
              <p:cNvPr id="177" name="文本框 176"/>
              <p:cNvSpPr txBox="1"/>
              <p:nvPr/>
            </p:nvSpPr>
            <p:spPr>
              <a:xfrm>
                <a:off x="4979706" y="1234675"/>
                <a:ext cx="21416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Interacting potential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1" name="文本框 180"/>
                  <p:cNvSpPr txBox="1"/>
                  <p:nvPr/>
                </p:nvSpPr>
                <p:spPr>
                  <a:xfrm>
                    <a:off x="4580219" y="3646546"/>
                    <a:ext cx="2555443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050" b="1" dirty="0">
                        <a:solidFill>
                          <a:srgbClr val="80008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Two-particle wavefunction</a:t>
                    </a:r>
                    <a14:m>
                      <m:oMath xmlns:m="http://schemas.openxmlformats.org/officeDocument/2006/math">
                        <m:r>
                          <a:rPr lang="en-US" altLang="zh-CN" sz="1050" b="1" i="0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 </m:t>
                        </m:r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𝝍</m:t>
                        </m:r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(</m:t>
                        </m:r>
                        <m:sSup>
                          <m:sSupPr>
                            <m:ctrlP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𝒌</m:t>
                            </m:r>
                          </m:e>
                          <m:sup>
                            <m:r>
                              <a:rPr lang="en-US" altLang="zh-CN" sz="105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, </m:t>
                        </m:r>
                        <m:sSup>
                          <m:sSupPr>
                            <m:ctrlP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pPr>
                          <m:e>
                            <m:r>
                              <a:rPr lang="en-US" altLang="zh-CN" sz="1050" b="1" i="1" smtClean="0">
                                <a:solidFill>
                                  <a:srgbClr val="800080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𝒓</m:t>
                            </m:r>
                          </m:e>
                          <m:sup>
                            <m:r>
                              <a:rPr lang="en-US" altLang="zh-CN" sz="105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CN" sz="1050" b="1" i="1" smtClean="0">
                            <a:solidFill>
                              <a:srgbClr val="80008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)</m:t>
                        </m:r>
                      </m:oMath>
                    </a14:m>
                    <a:endParaRPr lang="en-US" altLang="zh-CN" sz="1050" b="1" dirty="0">
                      <a:solidFill>
                        <a:srgbClr val="80008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181" name="文本框 1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80219" y="3646546"/>
                    <a:ext cx="2555443" cy="253916"/>
                  </a:xfrm>
                  <a:prstGeom prst="rect">
                    <a:avLst/>
                  </a:prstGeom>
                  <a:blipFill rotWithShape="1">
                    <a:blip r:embed="rId8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2" name="直接箭头连接符 181"/>
              <p:cNvCxnSpPr/>
              <p:nvPr/>
            </p:nvCxnSpPr>
            <p:spPr>
              <a:xfrm>
                <a:off x="6050553" y="3026555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箭头连接符 182"/>
              <p:cNvCxnSpPr/>
              <p:nvPr/>
            </p:nvCxnSpPr>
            <p:spPr>
              <a:xfrm>
                <a:off x="6050553" y="3467128"/>
                <a:ext cx="0" cy="20267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" name="文本框 183"/>
              <p:cNvSpPr txBox="1"/>
              <p:nvPr/>
            </p:nvSpPr>
            <p:spPr>
              <a:xfrm>
                <a:off x="5094695" y="3211046"/>
                <a:ext cx="166103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Schrödinger</a:t>
                </a:r>
                <a:r>
                  <a:rPr lang="en-US" altLang="zh-CN" sz="10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equation</a:t>
                </a:r>
              </a:p>
            </p:txBody>
          </p:sp>
          <p:sp>
            <p:nvSpPr>
              <p:cNvPr id="185" name="文本框 184"/>
              <p:cNvSpPr txBox="1"/>
              <p:nvPr/>
            </p:nvSpPr>
            <p:spPr>
              <a:xfrm>
                <a:off x="6136440" y="2263929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186" name="文本框 185"/>
              <p:cNvSpPr txBox="1"/>
              <p:nvPr/>
            </p:nvSpPr>
            <p:spPr>
              <a:xfrm>
                <a:off x="6136440" y="1779439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189" name="椭圆 188"/>
              <p:cNvSpPr/>
              <p:nvPr/>
            </p:nvSpPr>
            <p:spPr>
              <a:xfrm>
                <a:off x="4747993" y="2286689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椭圆 189"/>
              <p:cNvSpPr/>
              <p:nvPr/>
            </p:nvSpPr>
            <p:spPr>
              <a:xfrm>
                <a:off x="5881753" y="2852775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8715288" y="1262086"/>
              <a:ext cx="2327724" cy="1741318"/>
              <a:chOff x="8283110" y="1234674"/>
              <a:chExt cx="2327724" cy="1741318"/>
            </a:xfrm>
          </p:grpSpPr>
          <p:pic>
            <p:nvPicPr>
              <p:cNvPr id="174" name="图片 17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3110" y="1692273"/>
                <a:ext cx="2327724" cy="1283719"/>
              </a:xfrm>
              <a:prstGeom prst="rect">
                <a:avLst/>
              </a:prstGeom>
            </p:spPr>
          </p:pic>
          <p:sp>
            <p:nvSpPr>
              <p:cNvPr id="178" name="文本框 177"/>
              <p:cNvSpPr txBox="1"/>
              <p:nvPr/>
            </p:nvSpPr>
            <p:spPr>
              <a:xfrm>
                <a:off x="8393114" y="1234674"/>
                <a:ext cx="2107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Correlation function</a:t>
                </a:r>
              </a:p>
            </p:txBody>
          </p:sp>
          <p:sp>
            <p:nvSpPr>
              <p:cNvPr id="187" name="文本框 186"/>
              <p:cNvSpPr txBox="1"/>
              <p:nvPr/>
            </p:nvSpPr>
            <p:spPr>
              <a:xfrm>
                <a:off x="9060650" y="1872130"/>
                <a:ext cx="772641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41AB8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attractive</a:t>
                </a:r>
              </a:p>
            </p:txBody>
          </p:sp>
          <p:sp>
            <p:nvSpPr>
              <p:cNvPr id="188" name="文本框 187"/>
              <p:cNvSpPr txBox="1"/>
              <p:nvPr/>
            </p:nvSpPr>
            <p:spPr>
              <a:xfrm>
                <a:off x="9073295" y="2433263"/>
                <a:ext cx="75140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00" dirty="0">
                    <a:solidFill>
                      <a:srgbClr val="E00B0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repulsive</a:t>
                </a:r>
              </a:p>
            </p:txBody>
          </p:sp>
          <p:sp>
            <p:nvSpPr>
              <p:cNvPr id="191" name="椭圆 190"/>
              <p:cNvSpPr/>
              <p:nvPr/>
            </p:nvSpPr>
            <p:spPr>
              <a:xfrm>
                <a:off x="8304205" y="2020922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椭圆 191"/>
              <p:cNvSpPr/>
              <p:nvPr/>
            </p:nvSpPr>
            <p:spPr>
              <a:xfrm>
                <a:off x="9325193" y="2862303"/>
                <a:ext cx="43358" cy="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89" y="1284603"/>
            <a:ext cx="3922387" cy="2465998"/>
          </a:xfrm>
          <a:prstGeom prst="rect">
            <a:avLst/>
          </a:prstGeom>
        </p:spPr>
      </p:pic>
      <p:grpSp>
        <p:nvGrpSpPr>
          <p:cNvPr id="42" name="组合 41"/>
          <p:cNvGrpSpPr>
            <a:grpSpLocks noChangeAspect="1"/>
          </p:cNvGrpSpPr>
          <p:nvPr/>
        </p:nvGrpSpPr>
        <p:grpSpPr>
          <a:xfrm>
            <a:off x="8683794" y="224714"/>
            <a:ext cx="3146165" cy="591785"/>
            <a:chOff x="4571163" y="756472"/>
            <a:chExt cx="2160000" cy="406289"/>
          </a:xfrm>
        </p:grpSpPr>
        <p:pic>
          <p:nvPicPr>
            <p:cNvPr id="43" name="图片 4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062" y="756472"/>
              <a:ext cx="1779447" cy="364347"/>
            </a:xfrm>
            <a:prstGeom prst="rect">
              <a:avLst/>
            </a:prstGeom>
          </p:spPr>
        </p:pic>
        <p:cxnSp>
          <p:nvCxnSpPr>
            <p:cNvPr id="44" name="直接连接符 43"/>
            <p:cNvCxnSpPr/>
            <p:nvPr/>
          </p:nvCxnSpPr>
          <p:spPr>
            <a:xfrm flipV="1">
              <a:off x="4571163" y="1162761"/>
              <a:ext cx="2160000" cy="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202600" y="4107714"/>
            <a:ext cx="3672000" cy="2671336"/>
            <a:chOff x="202600" y="4107714"/>
            <a:chExt cx="3672000" cy="2671336"/>
          </a:xfrm>
        </p:grpSpPr>
        <p:sp>
          <p:nvSpPr>
            <p:cNvPr id="209" name="矩形 208"/>
            <p:cNvSpPr/>
            <p:nvPr/>
          </p:nvSpPr>
          <p:spPr>
            <a:xfrm>
              <a:off x="202600" y="4107714"/>
              <a:ext cx="3672000" cy="2592000"/>
            </a:xfrm>
            <a:prstGeom prst="rect">
              <a:avLst/>
            </a:prstGeom>
            <a:solidFill>
              <a:srgbClr val="00B050">
                <a:alpha val="8000"/>
              </a:srgbClr>
            </a:solidFill>
            <a:ln w="15875">
              <a:solidFill>
                <a:srgbClr val="004D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57" y="4837370"/>
              <a:ext cx="2857655" cy="5791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/>
                <p:cNvSpPr txBox="1"/>
                <p:nvPr/>
              </p:nvSpPr>
              <p:spPr>
                <a:xfrm>
                  <a:off x="302146" y="5489338"/>
                  <a:ext cx="3472908" cy="12897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2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1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1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𝐍</m:t>
                          </m:r>
                        </m:e>
                        <m:sub>
                          <m:r>
                            <a:rPr lang="en-US" altLang="zh-CN" sz="11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𝐬𝐚𝐦𝐞</m:t>
                          </m:r>
                        </m:sub>
                      </m:sSub>
                    </m:oMath>
                  </a14:m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 the same event distributions</a:t>
                  </a:r>
                </a:p>
                <a:p>
                  <a:pPr>
                    <a:lnSpc>
                      <a:spcPct val="25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1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100" b="1" i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𝐍</m:t>
                          </m:r>
                        </m:e>
                        <m:sub>
                          <m:r>
                            <a:rPr lang="en-US" altLang="zh-CN" sz="1100" b="1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𝐦𝐢𝐱𝐞𝐝</m:t>
                          </m:r>
                        </m:sub>
                      </m:sSub>
                    </m:oMath>
                  </a14:m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 the mixed event distributions </a:t>
                  </a:r>
                  <a:br>
                    <a:rPr lang="en-US" altLang="zh-CN" sz="1100" dirty="0"/>
                  </a:br>
                  <a14:m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𝝃</m:t>
                      </m:r>
                    </m:oMath>
                  </a14:m>
                  <a:r>
                    <a:rPr lang="en-US" altLang="zh-CN" sz="11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: the corrections for experimental effects </a:t>
                  </a:r>
                  <a:endParaRPr lang="en-US" altLang="zh-CN" sz="1100" b="1" dirty="0">
                    <a:solidFill>
                      <a:srgbClr val="80008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mc:Choice>
          <mc:Fallback xmlns="">
            <p:sp>
              <p:nvSpPr>
                <p:cNvPr id="52" name="文本框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146" y="5489338"/>
                  <a:ext cx="3472908" cy="1289712"/>
                </a:xfrm>
                <a:prstGeom prst="rect">
                  <a:avLst/>
                </a:prstGeom>
                <a:blipFill rotWithShape="1">
                  <a:blip r:embed="rId1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文本框 52"/>
            <p:cNvSpPr txBox="1"/>
            <p:nvPr/>
          </p:nvSpPr>
          <p:spPr>
            <a:xfrm>
              <a:off x="232201" y="4147823"/>
              <a:ext cx="1861407" cy="570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Exp. measurement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mixed-event technique 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990848" y="4100826"/>
            <a:ext cx="4104276" cy="2592000"/>
            <a:chOff x="3990848" y="4049455"/>
            <a:chExt cx="4104276" cy="2592000"/>
          </a:xfrm>
        </p:grpSpPr>
        <p:sp>
          <p:nvSpPr>
            <p:cNvPr id="59" name="文本框 58"/>
            <p:cNvSpPr txBox="1"/>
            <p:nvPr/>
          </p:nvSpPr>
          <p:spPr>
            <a:xfrm>
              <a:off x="6087843" y="5536212"/>
              <a:ext cx="2007281" cy="1056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sz="1100" b="1" dirty="0">
                  <a:solidFill>
                    <a:srgbClr val="800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final-state interactions</a:t>
              </a:r>
            </a:p>
            <a:p>
              <a:pPr>
                <a:lnSpc>
                  <a:spcPct val="200000"/>
                </a:lnSpc>
              </a:pPr>
              <a:r>
                <a:rPr lang="en-US" altLang="zh-CN" sz="1100" b="1" dirty="0">
                  <a:solidFill>
                    <a:srgbClr val="800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quantum statistics effects</a:t>
              </a:r>
            </a:p>
            <a:p>
              <a:pPr>
                <a:lnSpc>
                  <a:spcPct val="200000"/>
                </a:lnSpc>
              </a:pPr>
              <a:r>
                <a:rPr lang="en-US" altLang="zh-CN" sz="1100" b="1" dirty="0">
                  <a:solidFill>
                    <a:srgbClr val="800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coupled-channel effects</a:t>
              </a: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990848" y="4049455"/>
              <a:ext cx="4104000" cy="2592000"/>
              <a:chOff x="3990848" y="4049455"/>
              <a:chExt cx="4104000" cy="2592000"/>
            </a:xfrm>
          </p:grpSpPr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7876" y="4859889"/>
                <a:ext cx="3525333" cy="543825"/>
              </a:xfrm>
              <a:prstGeom prst="rect">
                <a:avLst/>
              </a:prstGeom>
            </p:spPr>
          </p:pic>
          <p:sp>
            <p:nvSpPr>
              <p:cNvPr id="56" name="文本框 55"/>
              <p:cNvSpPr txBox="1"/>
              <p:nvPr/>
            </p:nvSpPr>
            <p:spPr>
              <a:xfrm>
                <a:off x="4117505" y="4147822"/>
                <a:ext cx="1723550" cy="570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Theo. description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Koonin–Pratt formula</a:t>
                </a: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4739454" y="6104851"/>
                <a:ext cx="139012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b="1" dirty="0" err="1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spacial</a:t>
                </a:r>
                <a:r>
                  <a:rPr lang="en-US" altLang="zh-CN" sz="1100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structure </a:t>
                </a:r>
                <a:endParaRPr lang="zh-CN" altLang="en-US" sz="11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61" name="直接箭头连接符 60"/>
              <p:cNvCxnSpPr/>
              <p:nvPr/>
            </p:nvCxnSpPr>
            <p:spPr>
              <a:xfrm>
                <a:off x="6944470" y="5335184"/>
                <a:ext cx="0" cy="432000"/>
              </a:xfrm>
              <a:prstGeom prst="straightConnector1">
                <a:avLst/>
              </a:prstGeom>
              <a:ln w="127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箭头连接符 62"/>
              <p:cNvCxnSpPr/>
              <p:nvPr/>
            </p:nvCxnSpPr>
            <p:spPr>
              <a:xfrm flipH="1">
                <a:off x="5370427" y="5317415"/>
                <a:ext cx="540000" cy="72000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矩形 44"/>
              <p:cNvSpPr/>
              <p:nvPr/>
            </p:nvSpPr>
            <p:spPr>
              <a:xfrm>
                <a:off x="3990848" y="4049455"/>
                <a:ext cx="4104000" cy="2592000"/>
              </a:xfrm>
              <a:prstGeom prst="rect">
                <a:avLst/>
              </a:prstGeom>
              <a:solidFill>
                <a:srgbClr val="00B050">
                  <a:alpha val="8000"/>
                </a:srgbClr>
              </a:solidFill>
              <a:ln w="15875">
                <a:solidFill>
                  <a:srgbClr val="004D99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8326487" y="4100826"/>
            <a:ext cx="3672552" cy="2592000"/>
            <a:chOff x="8326487" y="4107714"/>
            <a:chExt cx="3672552" cy="2592000"/>
          </a:xfrm>
        </p:grpSpPr>
        <p:sp>
          <p:nvSpPr>
            <p:cNvPr id="46" name="矩形 45"/>
            <p:cNvSpPr/>
            <p:nvPr/>
          </p:nvSpPr>
          <p:spPr>
            <a:xfrm>
              <a:off x="8326487" y="4107714"/>
              <a:ext cx="3672000" cy="2592000"/>
            </a:xfrm>
            <a:prstGeom prst="rect">
              <a:avLst/>
            </a:prstGeom>
            <a:solidFill>
              <a:srgbClr val="00B050">
                <a:alpha val="8000"/>
              </a:srgbClr>
            </a:solidFill>
            <a:ln w="15875">
              <a:solidFill>
                <a:srgbClr val="004D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9312854" y="4685047"/>
              <a:ext cx="2686185" cy="1398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&gt;1 if the interaction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attractive</a:t>
              </a:r>
            </a:p>
            <a:p>
              <a:pPr>
                <a:lnSpc>
                  <a:spcPct val="25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=1 if there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 interaction</a:t>
              </a:r>
            </a:p>
            <a:p>
              <a:pPr>
                <a:lnSpc>
                  <a:spcPct val="250000"/>
                </a:lnSpc>
              </a:pPr>
              <a:r>
                <a:rPr lang="en-US" altLang="zh-CN" sz="1200" b="1" dirty="0">
                  <a:solidFill>
                    <a:srgbClr val="004D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&lt;1 if the interaction is </a:t>
              </a:r>
              <a:r>
                <a: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repulsive</a:t>
              </a:r>
              <a:endParaRPr lang="zh-CN" altLang="en-US" sz="1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525" y="5362869"/>
              <a:ext cx="513718" cy="246121"/>
            </a:xfrm>
            <a:prstGeom prst="rect">
              <a:avLst/>
            </a:prstGeom>
          </p:spPr>
        </p:pic>
        <p:sp>
          <p:nvSpPr>
            <p:cNvPr id="72" name="左大括号 71"/>
            <p:cNvSpPr/>
            <p:nvPr/>
          </p:nvSpPr>
          <p:spPr>
            <a:xfrm>
              <a:off x="9147828" y="4874898"/>
              <a:ext cx="165256" cy="1232295"/>
            </a:xfrm>
            <a:prstGeom prst="leftBrace">
              <a:avLst/>
            </a:prstGeom>
            <a:ln w="19050">
              <a:solidFill>
                <a:srgbClr val="004D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8414788" y="4306161"/>
              <a:ext cx="1317990" cy="31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Basic Properties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标题 1"/>
          <p:cNvSpPr>
            <a:spLocks noGrp="1"/>
          </p:cNvSpPr>
          <p:nvPr>
            <p:ph type="title"/>
          </p:nvPr>
        </p:nvSpPr>
        <p:spPr>
          <a:xfrm>
            <a:off x="216471" y="308318"/>
            <a:ext cx="11051916" cy="497086"/>
          </a:xfrm>
        </p:spPr>
        <p:txBody>
          <a:bodyPr>
            <a:noAutofit/>
          </a:bodyPr>
          <a:lstStyle/>
          <a:p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Femtoscopic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correlation functions (CFs)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文本框 1 1 4 1 2"/>
          <p:cNvSpPr txBox="1"/>
          <p:nvPr/>
        </p:nvSpPr>
        <p:spPr>
          <a:xfrm flipH="1">
            <a:off x="736242" y="5198560"/>
            <a:ext cx="4884666" cy="293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Schrödinger equation</a:t>
            </a:r>
          </a:p>
        </p:txBody>
      </p:sp>
      <p:sp>
        <p:nvSpPr>
          <p:cNvPr id="32" name="文本框 1 1 4 1 1"/>
          <p:cNvSpPr txBox="1"/>
          <p:nvPr/>
        </p:nvSpPr>
        <p:spPr>
          <a:xfrm flipH="1">
            <a:off x="380502" y="4555183"/>
            <a:ext cx="5596147" cy="4029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Scattering wave function</a:t>
            </a:r>
          </a:p>
        </p:txBody>
      </p:sp>
      <p:sp>
        <p:nvSpPr>
          <p:cNvPr id="33" name="文本框 1 1 4 2"/>
          <p:cNvSpPr txBox="1"/>
          <p:nvPr/>
        </p:nvSpPr>
        <p:spPr>
          <a:xfrm flipH="1">
            <a:off x="5859610" y="5198560"/>
            <a:ext cx="5596148" cy="293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Lippmann-Schwinger equation</a:t>
            </a:r>
            <a:b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4" name="图片 63" descr="\documentclass{article}&#10;\usepackage{amsmath}&#10;\usepackage{color,xcolor}&#10;\pagestyle{empty}&#10;\begin{document}&#10;\begin{align}&#10;  -\frac{\hbar^2}{2\mu}\nabla^2\psi+V\psi=E\psi\nonumber&#10;\end{align}&#10;&#10;&#10;&#10;\end{document}" title="IguanaTex Bitmap Displa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77" y="5906872"/>
            <a:ext cx="3018256" cy="792872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48" y="6166146"/>
            <a:ext cx="5013339" cy="27432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154" y="1665938"/>
            <a:ext cx="5519919" cy="80228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75" y="2572075"/>
            <a:ext cx="5529861" cy="488462"/>
          </a:xfrm>
          <a:prstGeom prst="rect">
            <a:avLst/>
          </a:prstGeom>
        </p:spPr>
      </p:pic>
      <p:sp>
        <p:nvSpPr>
          <p:cNvPr id="30" name="文本框 1 1 2"/>
          <p:cNvSpPr txBox="1"/>
          <p:nvPr/>
        </p:nvSpPr>
        <p:spPr>
          <a:xfrm flipH="1">
            <a:off x="380501" y="3142456"/>
            <a:ext cx="8554178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Clr>
                <a:srgbClr val="004D99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Common static and spherical Gaussian source</a:t>
            </a:r>
          </a:p>
        </p:txBody>
      </p:sp>
      <p:sp>
        <p:nvSpPr>
          <p:cNvPr id="31" name="文本框 1 1 3"/>
          <p:cNvSpPr txBox="1"/>
          <p:nvPr/>
        </p:nvSpPr>
        <p:spPr>
          <a:xfrm flipH="1">
            <a:off x="754115" y="2553866"/>
            <a:ext cx="2540223" cy="4247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rgbClr val="004D99"/>
              </a:buClr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  S-waves </a:t>
            </a:r>
          </a:p>
        </p:txBody>
      </p:sp>
      <p:sp>
        <p:nvSpPr>
          <p:cNvPr id="38" name="文本框 37"/>
          <p:cNvSpPr txBox="1"/>
          <p:nvPr/>
        </p:nvSpPr>
        <p:spPr>
          <a:xfrm flipH="1">
            <a:off x="8418185" y="1016787"/>
            <a:ext cx="3431290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S. E. Koonin, Phys. Lett. B </a:t>
            </a:r>
            <a:r>
              <a:rPr lang="en-US" altLang="zh-CN" sz="1400" b="1" i="1" dirty="0">
                <a:solidFill>
                  <a:srgbClr val="00B050"/>
                </a:solidFill>
                <a:latin typeface="+mn-ea"/>
              </a:rPr>
              <a:t>70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 (1) (1977) 43 </a:t>
            </a:r>
          </a:p>
          <a:p>
            <a:pPr algn="r"/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A. Ohnishi, Nucl. Phys. A </a:t>
            </a:r>
            <a:r>
              <a:rPr lang="en-US" altLang="zh-CN" sz="1400" b="1" i="1" dirty="0">
                <a:solidFill>
                  <a:srgbClr val="00B050"/>
                </a:solidFill>
                <a:latin typeface="+mn-ea"/>
              </a:rPr>
              <a:t>954 </a:t>
            </a:r>
            <a:r>
              <a:rPr lang="en-US" altLang="zh-CN" sz="1400" i="1" dirty="0">
                <a:solidFill>
                  <a:srgbClr val="00B050"/>
                </a:solidFill>
                <a:latin typeface="+mn-ea"/>
              </a:rPr>
              <a:t>(2016) 294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27" y="3854385"/>
            <a:ext cx="5111980" cy="382584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80502" y="1162272"/>
            <a:ext cx="4856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Koonin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–Pratt (KP) formula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mNkYjFmZTA2Mzk4ZWFkYWE0NDExOTY1ZmQzMGEwOG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883.764"/>
  <p:tag name="LATEXADDIN" val="\documentclass{article}&#10;\usepackage{amsmath}&#10;\pagestyle{empty}&#10;\begin{document}&#10;\begin{align}&#10;S_{12}(r)=\exp[-r^2/(4R^2)]/(2\sqrt{\pi}R)^3\nonumber&#10;\end{align}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362"/>
  <p:tag name="ORIGINALWIDTH" val="1274.091"/>
  <p:tag name="LATEXADDIN" val="\documentclass{article}&#10;\usepackage{amsmath}&#10;\pagestyle{empty}&#10;\begin{document}&#10;$\boldsymbol{E={\rm pole}-m_1-m_2}$&#10;&#10;&#10;&#10;\end{document}"/>
  <p:tag name="IGUANATEXSIZE" val="20"/>
  <p:tag name="IGUANATEXCURSOR" val="1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314.2107"/>
  <p:tag name="LATEXADDIN" val="\documentclass{article}&#10;\usepackage{amsmath}&#10;\pagestyle{empty}&#10;\begin{document}&#10;$\boldsymbol{{\rm Im}~E}$&#10;&#10;&#10;&#10;\end{document}"/>
  <p:tag name="IGUANATEXSIZE" val="20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312.7109"/>
  <p:tag name="LATEXADDIN" val="\documentclass{article}&#10;\usepackage{amsmath}&#10;\pagestyle{empty}&#10;\begin{document}&#10;$\boldsymbol{{\rm Re}~E}$&#10;&#10;&#10;&#10;\end{document}"/>
  <p:tag name="IGUANATEXSIZE" val="20"/>
  <p:tag name="IGUANATEXCURSOR" val="1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64.6794"/>
  <p:tag name="LATEXADDIN" val="\documentclass{article}&#10;\usepackage{amsmath}&#10;\pagestyle{empty}&#10;\begin{document}&#10;$\boldsymbol{({\rm first~RS})}$&#10;&#10;&#10;&#10;\end{document}"/>
  <p:tag name="IGUANATEXSIZE" val="20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314.2107"/>
  <p:tag name="LATEXADDIN" val="\documentclass{article}&#10;\usepackage{amsmath}&#10;\pagestyle{empty}&#10;\begin{document}&#10;$\boldsymbol{{\rm Im}~E}$&#10;&#10;&#10;&#10;\end{document}"/>
  <p:tag name="IGUANATEXSIZE" val="20"/>
  <p:tag name="IGUANATEXCURSOR" val="10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312.7109"/>
  <p:tag name="LATEXADDIN" val="\documentclass{article}&#10;\usepackage{amsmath}&#10;\pagestyle{empty}&#10;\begin{document}&#10;$\boldsymbol{{\rm Re}~E}$&#10;&#10;&#10;&#10;\end{document}"/>
  <p:tag name="IGUANATEXSIZE" val="20"/>
  <p:tag name="IGUANATEXCURSOR" val="1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730.4087"/>
  <p:tag name="LATEXADDIN" val="\documentclass{article}&#10;\usepackage{amsmath}&#10;\pagestyle{empty}&#10;\begin{document}&#10;$\boldsymbol{({\rm second~RS})}$&#10;&#10;&#10;&#10;\end{document}"/>
  <p:tag name="IGUANATEXSIZE" val="20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.2235"/>
  <p:tag name="ORIGINALWIDTH" val="1088.864"/>
  <p:tag name="LATEXADDIN" val="\documentclass{article}&#10;\usepackage{amsmath}&#10;\pagestyle{empty}&#10;\begin{document}&#10;&#10;$\boldsymbol{f=\frac{1}{-\frac{1}{a_0}+\frac{r_{\rm eff}}{2}k^2-ik}}$&#10;&#10;&#10;\end{document}"/>
  <p:tag name="IGUANATEXSIZE" val="2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.4852"/>
  <p:tag name="ORIGINALWIDTH" val="850.3937"/>
  <p:tag name="LATEXADDIN" val="\documentclass{article}&#10;\usepackage{amsmath}&#10;\pagestyle{empty}&#10;\begin{document}&#10;&#10;$\boldsymbol{V=a+b\cdot k^2}$&#10;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45.2194"/>
  <p:tag name="LATEXADDIN" val="\documentclass{article}&#10;\usepackage{amsmath}&#10;\usepackage{color,xcolor}&#10;\pagestyle{empty}&#10;\begin{document}&#10;\begin{align}&#10;  C(k)\nonumber&#10;\end{align}&#10;&#10;&#10;&#10;\end{document}"/>
  <p:tag name="IGUANATEXSIZE" val="20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9798"/>
  <p:tag name="ORIGINALWIDTH" val="656.9178"/>
  <p:tag name="LATEXADDIN" val="\documentclass{article}&#10;\usepackage{amsmath}&#10;\pagestyle{empty}&#10;\begin{document}&#10;&#10;$\boldsymbol{T=\frac{V}{1-V\cdot G}}$&#10;&#10;&#10;\end{document}"/>
  <p:tag name="IGUANATEXSIZE" val="20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48859"/>
  <p:tag name="ORIGINALWIDTH" val="1928.759"/>
  <p:tag name="LATEXADDIN" val="\documentclass{article}&#10;\usepackage{amsmath}&#10;\pagestyle{empty}&#10;\begin{document}&#10;&#10;M $=2317.8\pm0.6$ and $\Gamma&lt;3.8$ MeV&#10;&#10;&#10;\end{document}"/>
  <p:tag name="IGUANATEXSIZE" val="20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005.624"/>
  <p:tag name="LATEXADDIN" val="\documentclass{article}&#10;\usepackage{amsmath}&#10;\pagestyle{empty}&#10;\begin{document}&#10;$P=\left(D^0,D^+,D^+_s\right)$&#10;&#10;&#10;&#10;\end{document}"/>
  <p:tag name="IGUANATEXSIZE" val="20"/>
  <p:tag name="IGUANATEXCURSOR" val="8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1.7135"/>
  <p:tag name="ORIGINALWIDTH" val="1943.007"/>
  <p:tag name="LATEXADDIN" val="\documentclass{article}&#10;\usepackage{amsmath}&#10;\pagestyle{empty}&#10;\begin{document}&#10;\begin{align}&#10;V_{\nu'\nu}=\frac{C_{\nu'\nu}}{4f_0^2}\left[\left(p_1+p_2\right)^2-\left(p_1-p_4\right)\right]\nonumber&#10;\end{align}&#10;&#10;&#10;&#10;\end{document}"/>
  <p:tag name="IGUANATEXSIZE" val="20"/>
  <p:tag name="IGUANATEXCURSOR" val="1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.4807"/>
  <p:tag name="ORIGINALWIDTH" val="2646.419"/>
  <p:tag name="LATEXADDIN" val="\documentclass{article}&#10;\usepackage{amsmath}&#10;\pagestyle{empty}&#10;\begin{document}&#10;&#10;$p_{1(3)}=(E_{1(3)},\boldsymbol{p^{(\prime)}})$,\quad$p_{2(4)}=(\sqrt{s}-E_{1(3)},-\boldsymbol{p^{(\prime)}})$&#10;&#10;&#10;\end{document}"/>
  <p:tag name="IGUANATEXSIZE" val="20"/>
  <p:tag name="IGUANATEXCURSOR" val="1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6.7079"/>
  <p:tag name="ORIGINALWIDTH" val="4650.169"/>
  <p:tag name="LATEXADDIN" val="\documentclass{article}&#10;\usepackage{amsmath}&#10;\pagestyle{empty}&#10;\begin{document}&#10;&#10;\begin{align}\label{Eq:Kadyshevsky}&#10;  &amp;T_{\nu'\nu}(k',k)=V_{\nu'\nu}\cdot f_{\Lambda_F}(k',k)+\sum_{\nu^{\prime\prime}}\int_0^\infty\frac{{\rm d}k^{\prime\prime}k^{\prime\prime2}}{8\pi^2}\frac{V_{\nu'\nu^{\prime\prime}}\cdot f_{\Lambda_F}(k',k^{\prime\prime})\cdot T_{\nu^{\prime\prime}\nu}(k^{\prime\prime},k)}{E_{P,\nu^{\prime\prime}}E_{\Phi,\nu^{\prime\prime}}(\sqrt{s}-E_{P,\nu^{\prime\prime}}-E_{\Phi,\nu^{\prime\prime}}+i\epsilon)}\nonumber&#10;\end{align}&#10;&#10;\end{document}"/>
  <p:tag name="IGUANATEXSIZE" val="20"/>
  <p:tag name="IGUANATEXCURSOR" val="484"/>
  <p:tag name="TRANSPARENCY" val="True"/>
  <p:tag name="FILENAME" val=""/>
  <p:tag name="LATEXENGINEID" val="0"/>
  <p:tag name="TEMPFOLDER" val="c:\temp\"/>
  <p:tag name="LATEXFORMHEIGHT" val="312"/>
  <p:tag name="LATEXFORMWIDTH" val="1022.25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158.98"/>
  <p:tag name="LATEXADDIN" val="\documentclass{article}&#10;\usepackage{amsmath}&#10;\pagestyle{empty}&#10;\begin{document}&#10;\begin{align}\label{Eq:regularization}&#10;  f_{\Lambda_F}(k',k)=\exp\left[-\left(\frac{k'}{\Lambda_F}\right)^{2}-\left(\frac{k}{\Lambda_F}\right)^{2}\right]\nonumber&#10;\end{align}&#10;&#10;&#10;&#10;\end{document}"/>
  <p:tag name="IGUANATEXSIZE" val="20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882.6397"/>
  <p:tag name="LATEXADDIN" val="\documentclass{article}&#10;\usepackage{amsmath}&#10;\pagestyle{empty}&#10;\begin{document}&#10;&#10;\begin{align}&#10;\Lambda_F=1107~{\rm MeV}\nonumber&#10;\end{align}&#10;&#10;&#10;\end{document}"/>
  <p:tag name="IGUANATEXSIZE" val="20"/>
  <p:tag name="IGUANATEXCURSOR" val="1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1.9835"/>
  <p:tag name="ORIGINALWIDTH" val="1108.361"/>
  <p:tag name="LATEXADDIN" val="\documentclass{article}&#10;\usepackage{amsmath}&#10;\pagestyle{empty}&#10;\begin{document}&#10;&#10;\begin{align}&#10;M_{D_{s0}^*}=2317.8~{\rm MeV}\nonumber&#10;\end{align}&#10;&#10;&#10;\end{document}"/>
  <p:tag name="IGUANATEXSIZE" val="20"/>
  <p:tag name="IGUANATEXCURSOR" val="12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8.9613"/>
  <p:tag name="ORIGINALWIDTH" val="3940.758"/>
  <p:tag name="LATEXADDIN" val="\documentclass{article}&#10;\usepackage{amsmath}&#10;\pagestyle{empty}&#10;\begin{document}&#10;\begin{align}\label{Eq:Fourier_Bessel}&#10;  \psi_{\nu'\nu}(k,r)=\delta_{\nu'\nu}j_0(kr)+\int_0^\infty\frac{{\rm d}k'k^{\prime2}}{8\pi^2}\frac{T_{\nu'\nu}(k',k)\cdot j_0(k'r)}{E_{P,\nu^{\prime}}E_{\Phi,\nu^{\prime}}(\sqrt{s}-E_{P,\nu^{\prime}}-E_{\Phi,\nu^{\prime}}+i\epsilon)}\nonumber&#10;\end{align}&#10;&#10;&#10;&#10;\end{document}"/>
  <p:tag name="IGUANATEXSIZE" val="20"/>
  <p:tag name="IGUANATEXCURSOR" val="3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682.79"/>
  <p:tag name="LATEXADDIN" val="\documentclass{article}&#10;\usepackage{amsmath}&#10;\usepackage{color,xcolor}&#10;\pagestyle{empty}&#10;\begin{document}&#10;\begin{align}&#10;  C(k)~=\int \textcolor{orange}{S_{12}(\boldsymbol{r})}~\textcolor{violet}{|\psi(\boldsymbol{k},\boldsymbol{r})|^2}~{\rm d}\boldsymbol{r}\nonumber&#10;\end{align}&#10;&#10;&#10;&#10;\end{document}"/>
  <p:tag name="IGUANATEXSIZE" val="20"/>
  <p:tag name="IGUANATEXCURSOR" val="1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1964.004"/>
  <p:tag name="LATEXADDIN" val="\documentclass{article}&#10;\usepackage{amsmath}&#10;\pagestyle{empty}&#10;\begin{document}&#10;$&#10;    V=\left(\begin{array}{cc}&#10;C_a+\frac{\alpha}{\sqrt{s}-m_{bare}} &amp; -\frac{\sqrt{3}}{2}C_{a} \\&#10;-\frac{\sqrt{3}}{2}C_{a} &amp; 0&#10;\label{v4}&#10;\end{array}\right). &#10;$&#10;&#10;&#10;\end{document}"/>
  <p:tag name="IGUANATEXSIZE" val="20"/>
  <p:tag name="IGUANATEXCURSOR" val="2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8.1403"/>
  <p:tag name="ORIGINALWIDTH" val="2333.708"/>
  <p:tag name="LATEXADDIN" val="\documentclass{article}&#10;\usepackage{amsmath}&#10;\pagestyle{empty}&#10;\begin{document}&#10;&#10;\begin{align}&#10;  &amp;V_{\Sigma_c\bar{D}^{(*)}}^{I=\frac{3}{2}}=2M_{\Sigma_c}M_{\bar{D}^{(*)}}\widetilde{\beta}_1\widetilde{\beta}_2g_V^2\left(\frac{1}{m_\omega^2}+\frac{1}{m_\rho^2}\right)\nonumber\\&#10;\nonumber\\&#10;  &amp;V_{\Sigma_c\bar{D}^{(*)}}^{I=\frac{1}{2}}=2M_{\Sigma_c}M_{\bar{D}^{(*)}}\widetilde{\beta}_1\widetilde{\beta}_2g_V^2\left(\frac{1}{m_\omega^2}-\frac{2}{m_\rho^2}\right)\nonumber&#10;\end{align}&#10;&#10;&#10;\end{document}"/>
  <p:tag name="IGUANATEXSIZE" val="20"/>
  <p:tag name="IGUANATEXCURSOR" val="2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3.8882"/>
  <p:tag name="ORIGINALWIDTH" val="3346.832"/>
  <p:tag name="LATEXADDIN" val="\documentclass{article}&#10;\usepackage{amsmath}&#10;\pagestyle{empty}&#10;\begin{document}&#10;\begin{align}&#10;\left|\Sigma_c\bar{D}^{(*)},I=\frac{3}{2},I_3=\frac{1}{2}\right\rangle&amp;=\sqrt{\frac{1}{3}}\left|\Sigma_c^{++}D^{(*)-}\right\rangle+\sqrt{\frac{2}{3}}\left|\Sigma_c^+\bar{D}^{(*)0}\right\rangle\nonumber\\&#10;\nonumber\\&#10;\left|\Sigma_c\bar{D}^{(*)},I=\frac{1}{2},I_3=\frac{1}{2}\right\rangle&amp;=\sqrt{\frac{2}{3}}\left|\Sigma_c^{++}D^{(*)-}\right\rangle-\sqrt{\frac{1}{3}}\left|\Sigma_c^+\bar{D}^{(*)0}\right\rangle\nonumber&#10;\end{align}&#10;&#10;&#10;&#10;\end{document}"/>
  <p:tag name="IGUANATEXSIZE" val="20"/>
  <p:tag name="IGUANATEXCURSOR" val="4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.73976"/>
  <p:tag name="ORIGINALWIDTH" val="407.949"/>
  <p:tag name="LATEXADDIN" val="\documentclass{article}&#10;\usepackage{amsmath}&#10;\usepackage{color}&#10;\pagestyle{empty}&#10;\begin{document}&#10;$=~\textcolor{red}{\omega},~\textcolor{red}{\rho}$&#10;&#10;&#10;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158.98"/>
  <p:tag name="LATEXADDIN" val="\documentclass{article}&#10;\usepackage{amsmath}&#10;\pagestyle{empty}&#10;\begin{document}&#10;\begin{align}\label{Eq:regularization}&#10;  f_{\Lambda_F}(k',k)=\exp\left[-\left(\frac{k'}{\Lambda_F}\right)^{2}-\left(\frac{k}{\Lambda_F}\right)^{2}\right]\nonumber&#10;\end{align}&#10;&#10;&#10;&#10;\end{document}"/>
  <p:tag name="IGUANATEXSIZE" val="20"/>
  <p:tag name="IGUANATEXCURSOR" val="23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820.3975"/>
  <p:tag name="LATEXADDIN" val="\documentclass{article}&#10;\usepackage{amsmath}&#10;\pagestyle{empty}&#10;\begin{document}&#10;&#10;\begin{align}&#10;\Lambda_F=860~{\rm MeV}\nonumber&#10;\end{align}&#10;&#10;&#10;\end{document}"/>
  <p:tag name="IGUANATEXSIZE" val="20"/>
  <p:tag name="IGUANATEXCURSOR" val="10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732.283"/>
  <p:tag name="LATEXADDIN" val="\documentclass{article}&#10;\usepackage{amsmath}&#10;\usepackage{color}&#10;\pagestyle{empty}&#10;\begin{document}&#10;&#10;&#10;\begin{align}&#10;\bf{\bar{C}=\textcolor{red}{2/3\cdot C_{\rm deep}}+\textcolor{blue}{1/3\cdot C_{\rm shallow}}}\nonumber&#10;\end{align}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red}{P_c(4440):J^P=(3/2)^-}}\nonumber&#10;\end{align}&#10;&#10;&#10;&#10;\end{document}"/>
  <p:tag name="IGUANATEXSIZE" val="20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blue}{P_c(4457):J^P=(1/2)^-}}\nonumber&#10;\end{align}&#10;&#10;&#10;&#10;\end{document}"/>
  <p:tag name="IGUANATEXSIZE" val="20"/>
  <p:tag name="IGUANATEXCURSOR" val="15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1732.283"/>
  <p:tag name="LATEXADDIN" val="\documentclass{article}&#10;\usepackage{amsmath}&#10;\usepackage{color}&#10;\pagestyle{empty}&#10;\begin{document}&#10;&#10;&#10;\begin{align}&#10;\bf{\bar{C}=\textcolor{red}{1/3\cdot C_{\rm deep}}+\textcolor{blue}{2/3\cdot C_{\rm shallow}}}\nonumber&#10;\end{align}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7131"/>
  <p:tag name="ORIGINALWIDTH" val="1364.079"/>
  <p:tag name="LATEXADDIN" val="\documentclass{article}&#10;\usepackage{amsmath}&#10;\usepackage{color,xcolor}&#10;\pagestyle{empty}&#10;\begin{document}&#10;\begin{align}&#10;  C(k)~~=~~\xi(k)\frac{N_{\rm same}(k)}{N_{\rm mixed}(k)}\nonumber&#10;\end{align}&#10;&#10;&#10;&#10;\end{document}"/>
  <p:tag name="IGUANATEXSIZE" val="20"/>
  <p:tag name="IGUANATEXCURSOR" val="13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red}{P_c(4440):J^P=(1/2)^-}}\nonumber&#10;\end{align}&#10;&#10;&#10;&#10;\end{document}"/>
  <p:tag name="IGUANATEXSIZE" val="20"/>
  <p:tag name="IGUANATEXCURSOR" val="1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.2321"/>
  <p:tag name="ORIGINALWIDTH" val="1331.084"/>
  <p:tag name="LATEXADDIN" val="\documentclass{article}&#10;\usepackage{amsmath}&#10;\usepackage{color}&#10;\pagestyle{empty}&#10;\begin{document}&#10;&#10;\begin{align}&#10;\bf{\textcolor{blue}{P_c(4457):J^P=(3/2)^-}}\nonumber&#10;\end{align}&#10;&#10;&#10;&#10;\end{document}"/>
  <p:tag name="IGUANATEXSIZE" val="20"/>
  <p:tag name="IGUANATEXCURSOR" val="1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882.6397"/>
  <p:tag name="LATEXADDIN" val="\documentclass{article}&#10;\usepackage{amsmath}&#10;\pagestyle{empty}&#10;\begin{document}&#10;&#10;\begin{align}&#10;\Lambda_F=1067~{\rm MeV}\nonumber&#10;\end{align}&#10;&#10;&#10;\end{document}"/>
  <p:tag name="IGUANATEXSIZE" val="2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3995.5"/>
  <p:tag name="LATEXADDIN" val="\documentclass{article}&#10;\usepackage{amsmath}&#10;\usepackage{color}&#10;\pagestyle{empty}&#10;\begin{document}&#10;&#10;\begin{align}&#10;  \bf{V=\textcolor{red}{a}+\textcolor{blue}{b\cdot k^2}},\qquad k=\sqrt{[s-(m_1+m+2)^2][s-(m_1-m+2)^2]}/2\sqrt{s}\nonumber&#10;\end{align}&#10;&#10;&#10;\end{document}"/>
  <p:tag name="IGUANATEXSIZE" val="20"/>
  <p:tag name="IGUANATEXCURSOR" val="17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7.48779"/>
  <p:tag name="ORIGINALWIDTH" val="834.6457"/>
  <p:tag name="LATEXADDIN" val="\documentclass{article}&#10;\usepackage{amsmath}&#10;\usepackage{color}&#10;\pagestyle{empty}&#10;\begin{document}&#10;&#10;\begin{align}&#10;  \bf{T=V+VGT}\nonumber&#10;\end{align}&#10;&#10;&#10;\end{document}"/>
  <p:tag name="IGUANATEXSIZE" val="20"/>
  <p:tag name="IGUANATEXCURSOR" val="1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7.2066"/>
  <p:tag name="ORIGINALWIDTH" val="5433.071"/>
  <p:tag name="LATEXADDIN" val="\documentclass{article}&#10;\usepackage{amsmath}&#10;\pagestyle{empty}&#10;\begin{document}&#10;\begin{align}\label{Eq:LF}&#10;  \bf{G(\sqrt{s})=\int_0^{|\boldsymbol{q}|&lt;q_{\rm max}}\frac{{\rm d}^3k'}{(2\pi)^3}\frac{E_1(k')+E_2(k')}{2E_1(k')E_2(k')}\frac{1}{\sqrt{s}^2-[E_1(k')+E_2(k')]^2+i\varepsilon}},\quad q_{max}\in[0.8,1.2]~GeV\nonumber&#10;\end{align}&#10;&#10;&#10;&#10;\end{document}"/>
  <p:tag name="IGUANATEXSIZE" val="20"/>
  <p:tag name="IGUANATEXCURSOR" val="311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88.4139"/>
  <p:tag name="ORIGINALWIDTH" val="4536.183"/>
  <p:tag name="LATEXADDIN" val="\documentclass{article}&#10;\usepackage{amsmath}&#10;\usepackage{color}&#10;\pagestyle{empty}&#10;\begin{document}&#10;&#10;\begin{align}\label{Eq:CF}&#10;  \bf{C(k)}&amp;=\textcolor{red}{1+\int_0^\infty4\pi r^2{\rm d}r~S_{12}(r)~\theta(q_{\rm max}-k)\left[\left|j_0(kr)+T(\sqrt{s})~\widetilde{G}(r,\sqrt{s})\right|^2-|j_0(kr)|^2\right]}\nonumber\\&#10;\nonumber\\&#10;&amp;=\textcolor{blue}{1+\mathcal{F}_1(k)\sin^2\delta+\mathcal{F}_2(k)\sin\delta\cos\delta}\nonumber&#10;\end{align}&#10;&#10;&#10;\end{document}"/>
  <p:tag name="IGUANATEXSIZE" val="20"/>
  <p:tag name="IGUANATEXCURSOR" val="3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3.821"/>
  <p:tag name="ORIGINALWIDTH" val="3988.001"/>
  <p:tag name="LATEXADDIN" val="\documentclass{article}&#10;\usepackage{amsmath}&#10;\pagestyle{empty}&#10;\begin{document}&#10;&#10;\begin{align}\label{Eq:LFnew}&#10;  \widetilde{G}(r,\sqrt{s})&amp;=\int_0^{|\boldsymbol{q}|&lt;q_{\rm max}}\frac{{\rm d}^3k'}{(2\pi)^3}\frac{E_1(k')+E_2(k')}{2E_1(k')E_2(k')}\frac{j_0(k'r)}{\sqrt{s}^2-[E_1(k')+E_2(k')]^2+i\varepsilon}\nonumber\\&#10;\nonumber\\&#10;\mathcal{F}_1(k)&amp;=\int_0^\infty4\pi r^2{\rm d}r~S_{12}(r)~\left[\left({\rm Re}\widetilde{G}(r,\sqrt{s})/\rho\right)^2-|j_0(kr)|^2\right]\nonumber\\&#10;\nonumber\\&#10;\mathcal{F}_2(k)&amp;=-\int_0^\infty4\pi r^2{\rm d}r~S_{12}(r)~2j_0(kr)~{\rm Re}\widetilde{G}(r,\sqrt{s})/\rho\nonumber&#10;\end{align}&#10;&#10;&#10;\end{document}"/>
  <p:tag name="IGUANATEXSIZE" val="20"/>
  <p:tag name="IGUANATEXCURSOR" val="55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2219.722"/>
  <p:tag name="LATEXADDIN" val="\documentclass{article}&#10;\usepackage{amsmath}&#10;\usepackage{color}&#10;\pagestyle{empty}&#10;\begin{document}&#10;&#10;\begin{align}&#10;C(k)=1+\mathcal{F}_1(k)\sin^2\delta+\mathcal{F}_2(k)\sin\delta\textcolor{red}{\cos\delta}\nonumber&#10;\end{align}&#10;&#10;&#10;\end{document}"/>
  <p:tag name="IGUANATEXSIZE" val="20"/>
  <p:tag name="IGUANATEXCURSOR" val="1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.7323"/>
  <p:tag name="ORIGINALWIDTH" val="2219.722"/>
  <p:tag name="LATEXADDIN" val="\documentclass{article}&#10;\usepackage{amsmath}&#10;\usepackage{color}&#10;\pagestyle{empty}&#10;\begin{document}&#10;&#10;\begin{align}&#10;C(k)=1+\mathcal{F}_1(k)\sin^2\delta+\mathcal{F}_2(k)\sin\delta\textcolor{red}{\cos\delta}\nonumber&#10;\end{align}&#10;&#10;&#10;\end{document}"/>
  <p:tag name="IGUANATEXSIZE" val="20"/>
  <p:tag name="IGUANATEXCURSOR" val="1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3.712"/>
  <p:tag name="ORIGINALWIDTH" val="1483.315"/>
  <p:tag name="LATEXADDIN" val="\documentclass{article}&#10;\usepackage{amsmath}&#10;\pagestyle{empty}&#10;\begin{document}&#10;\begin{align}&#10;  C(\boldsymbol{p}_1, \boldsymbol{p}_2)~=~\frac{{\rm P}_(\boldsymbol{p}_1,\boldsymbol{p}_2)}{{\rm P}(\boldsymbol{p}_1)\cdot&#10;{\rm P}(\boldsymbol{p}_2)}\nonumber&#10;\end{align}&#10;&#10;&#10;&#10;\end{document}"/>
  <p:tag name="IGUANATEXSIZE" val="20"/>
  <p:tag name="IGUANATEXCURSOR" val="225"/>
  <p:tag name="TRANSPARENCY" val="True"/>
  <p:tag name="FILENAME" val=""/>
  <p:tag name="LATEXENGINEID" val="0"/>
  <p:tag name="TEMPFOLDER" val="c:\temp\"/>
  <p:tag name="LATEXFORMHEIGHT" val="312"/>
  <p:tag name="LATEXFORMWIDTH" val="89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29.621"/>
  <p:tag name="LATEXADDIN" val="\documentclass{article}&#10;\usepackage{amsmath}&#10;\usepackage{color}&#10;\pagestyle{empty}&#10;\begin{document}&#10;\textcolor{red}{$\sqrt{s}=6184.68$~MeV}&#10;&#10;&#10;&#10;\end{document}"/>
  <p:tag name="IGUANATEXSIZE" val="20"/>
  <p:tag name="IGUANATEXCURSOR" val="1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53.8808"/>
  <p:tag name="ORIGINALWIDTH" val="3903.262"/>
  <p:tag name="LATEXADDIN" val="\documentclass{article}&#10;\usepackage{amsmath}&#10;\usepackage{color,xcolor}&#10;\pagestyle{empty}&#10;\begin{document}&#10;\begin{align}&#10;  \Psi_E(r,k)&amp;=\frac{1}{\sqrt{2}}\left[\Psi(r)+\Psi(-r)\right]=\sqrt{2}\left[\cos(\boldsymbol{k\cdot r})-j_0(kr)+\psi_0(r,k)\right]\nonumber\\&#10;  \Psi_O(r,k)&amp;=\frac{1}{\sqrt{2}}\left[\Psi(r)-\Psi(-r)\right]=\sqrt{2}i\sin(\boldsymbol{k\cdot r})\nonumber\\&#10;  C(k)&amp;=1+\frac{1}{3}e^{-4k^2R^2}+\textcolor{red}{\frac{4}{3}\int_0^\infty4\pi r^2{\rm d}r~S_{12}(r)~\left[|\psi_0(r,k)|^2-|j_0(kr)|^2\right]}\nonumber&#10;\end{align}&#10;&#10;&#10;&#10;&#10;\end{document}"/>
  <p:tag name="IGUANATEXSIZE" val="20"/>
  <p:tag name="IGUANATEXCURSOR" val="431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632.546"/>
  <p:tag name="LATEXADDIN" val="\documentclass{article}&#10;\usepackage{amsmath}&#10;\usepackage{color}&#10;\pagestyle{empty}&#10;\begin{document}&#10;\textcolor{red}{$\sqrt{s}=6201.98+i11.2305$~MeV}&#10;&#10;&#10;&#10;\end{document}"/>
  <p:tag name="IGUANATEXSIZE" val="20"/>
  <p:tag name="IGUANATEXCURSOR" val="1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029.621"/>
  <p:tag name="LATEXADDIN" val="\documentclass{article}&#10;\usepackage{amsmath}&#10;\usepackage{color}&#10;\pagestyle{empty}&#10;\begin{document}&#10;\textcolor{red}{$\sqrt{s}=6159.09$~MeV}&#10;&#10;&#10;&#10;\end{document}"/>
  <p:tag name="IGUANATEXSIZE" val="20"/>
  <p:tag name="IGUANATEXCURSOR" val="13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9.074"/>
  <p:tag name="ORIGINALWIDTH" val="4275.965"/>
  <p:tag name="LATEXADDIN" val="\documentclass{article}&#10;\usepackage{amsmath}&#10;\pagestyle{empty}&#10;\begin{document}&#10;\begin{align}&#10;  \mathcal{V}(\sqrt{s};k,k')=V(\sqrt{s})\cdot\theta(q_{\rm max}-k)\cdot\theta(q_{\rm max}-k'),&#10;\end{align}&#10;\begin{align}&#10;  \mathcal{T}(\sqrt{s};k,k')=T(\sqrt{s})\cdot\theta(q_{\rm max}-k)\cdot\theta(q_{\rm max}-k')\label{Eq:T},&#10;\end{align}&#10;\begin{align}&#10;  \psi(r,k)=j_0(kr)+T(\sqrt{s})\cdot\theta(q_{\rm max}-k)\cdot\int\limits_0^\infty\frac{{\rm d}^3k'}{(2\pi)^3}\frac{E_1'+E_2'}{2E_1'E_2'}\frac{\theta(q_{\rm max}-k')\cdot j_0(k'r)}{s-(E_1'+E_2')^2+i\varepsilon},&#10;\end{align}&#10;&#10;\end{document}"/>
  <p:tag name="IGUANATEXSIZE" val="20"/>
  <p:tag name="IGUANATEXCURSOR" val="57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0.4612"/>
  <p:tag name="ORIGINALWIDTH" val="1181.852"/>
  <p:tag name="LATEXADDIN" val="\documentclass{article}&#10;\usepackage{amsmath}&#10;\usepackage{color,xcolor}&#10;\pagestyle{empty}&#10;\begin{document}&#10;\begin{align}&#10;  -\frac{\hbar^2}{2\mu}\nabla^2\psi+V\psi=E\psi\nonumber&#10;\end{align}&#10;&#10;&#10;&#10;\end{document}"/>
  <p:tag name="IGUANATEXSIZE" val="20"/>
  <p:tag name="IGUANATEXCURSOR" val="167"/>
  <p:tag name="TRANSPARENCY" val="True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2288.714"/>
  <p:tag name="LATEXADDIN" val="\documentclass{article}&#10;\usepackage{amsmath}&#10;\usepackage{color,xcolor}&#10;\pagestyle{empty}&#10;\begin{document}&#10;\begin{align}&#10;  T=V+VGT\quad\Longrightarrow\quad\textcolor{red}{|\psi\rangle=|\phi\rangle+GT|\phi\rangle}\nonumber&#10;\end{align}&#10;&#10;&#10;&#10;\end{document}"/>
  <p:tag name="IGUANATEXSIZE" val="20"/>
  <p:tag name="IGUANATEXCURSOR" val="197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6.7154"/>
  <p:tag name="ORIGINALWIDTH" val="1684.289"/>
  <p:tag name="LATEXADDIN" val="\documentclass{article}&#10;\usepackage{amsmath}&#10;\usepackage{color,xcolor}&#10;\pagestyle{empty}&#10;\begin{document}&#10;  \begin{align}&#10;    C(k)&#10;    =\int~S_{12}(r)~|\Psi(\boldsymbol{r},\boldsymbol{k})|^2~{\rm d}\boldsymbol{r}\nonumber&#10;  \end{align}&#10;&#10;&#10;&#10;&#10;\end{document}"/>
  <p:tag name="IGUANATEXSIZE" val="20"/>
  <p:tag name="IGUANATEXCURSOR" val="156"/>
  <p:tag name="TRANSPARENCY" val="True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2133"/>
  <p:tag name="ORIGINALWIDTH" val="2936.633"/>
  <p:tag name="LATEXADDIN" val="\documentclass{article}&#10;\usepackage{amsmath}&#10;\usepackage{color,xcolor}&#10;\pagestyle{empty}&#10;\begin{document}&#10;\begin{align}&#10;  C(k)\simeq1+\int_0^\infty4\pi r^2{\rm d}r~S_{12}(r)~\left[|\textcolor{red}{\psi_0(r,k)}|^2-|j_0(kr)|^2\right]\nonumber&#10;\end{align}&#10;&#10;&#10;&#10;&#10;\end{document}"/>
  <p:tag name="IGUANATEXSIZE" val="20"/>
  <p:tag name="IGUANATEXCURSOR" val="209"/>
  <p:tag name="TRANSPARENCY" val="True"/>
  <p:tag name="FILENAME" val=""/>
  <p:tag name="LATEXENGINEID" val="0"/>
  <p:tag name="TEMPFOLDER" val="c:\temp\"/>
  <p:tag name="LATEXFORMHEIGHT" val="312"/>
  <p:tag name="LATEXFORMWIDTH" val="854.25"/>
  <p:tag name="LATEXFORMWRAP" val="True"/>
  <p:tag name="BITMAPVECTOR" val="0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5380</TotalTime>
  <Words>2856</Words>
  <Application>Microsoft Office PowerPoint</Application>
  <PresentationFormat>宽屏</PresentationFormat>
  <Paragraphs>396</Paragraphs>
  <Slides>51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51</vt:i4>
      </vt:variant>
    </vt:vector>
  </HeadingPairs>
  <TitlesOfParts>
    <vt:vector size="73" baseType="lpstr">
      <vt:lpstr>Helvetica Neue</vt:lpstr>
      <vt:lpstr>inherit</vt:lpstr>
      <vt:lpstr>Lucida Grande</vt:lpstr>
      <vt:lpstr>sourcesans-regular</vt:lpstr>
      <vt:lpstr>等线</vt:lpstr>
      <vt:lpstr>黑体</vt:lpstr>
      <vt:lpstr>Microsoft YaHei</vt:lpstr>
      <vt:lpstr>Microsoft YaHei</vt:lpstr>
      <vt:lpstr>系统字体常规体</vt:lpstr>
      <vt:lpstr>Arial</vt:lpstr>
      <vt:lpstr>Arial Black</vt:lpstr>
      <vt:lpstr>Calibri</vt:lpstr>
      <vt:lpstr>Calibri Light</vt:lpstr>
      <vt:lpstr>Cambria Math</vt:lpstr>
      <vt:lpstr>Georgia</vt:lpstr>
      <vt:lpstr>Lato</vt:lpstr>
      <vt:lpstr>Symbol</vt:lpstr>
      <vt:lpstr>Times New Roman</vt:lpstr>
      <vt:lpstr>Wingdings</vt:lpstr>
      <vt:lpstr>Wingdings 2</vt:lpstr>
      <vt:lpstr>Office 主题</vt:lpstr>
      <vt:lpstr>1_Office 主题</vt:lpstr>
      <vt:lpstr>PowerPoint 演示文稿</vt:lpstr>
      <vt:lpstr>Contents</vt:lpstr>
      <vt:lpstr>PowerPoint 演示文稿</vt:lpstr>
      <vt:lpstr>PowerPoint 演示文稿</vt:lpstr>
      <vt:lpstr>PowerPoint 演示文稿</vt:lpstr>
      <vt:lpstr>Contents</vt:lpstr>
      <vt:lpstr>Abundant particles produced in AA, pA, and pp collisions</vt:lpstr>
      <vt:lpstr>Femtoscopic correlation functions (CFs)</vt:lpstr>
      <vt:lpstr>Femtoscopic correlation functions (CFs)</vt:lpstr>
      <vt:lpstr>Constraining the source function</vt:lpstr>
      <vt:lpstr>Constraining the source function</vt:lpstr>
      <vt:lpstr>Basic philosophy</vt:lpstr>
      <vt:lpstr>Classification of hadron-hadron interactions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Contents</vt:lpstr>
      <vt:lpstr>PowerPoint 演示文稿</vt:lpstr>
      <vt:lpstr>PowerPoint 演示文稿</vt:lpstr>
      <vt:lpstr>Better understanding of the nonperturbative strong interaction</vt:lpstr>
      <vt:lpstr>PowerPoint 演示文稿</vt:lpstr>
      <vt:lpstr>PowerPoint 演示文稿</vt:lpstr>
      <vt:lpstr>Off-shell ambiguities </vt:lpstr>
      <vt:lpstr>Off-shell ambiguities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Li-Sheng Geng</dc:creator>
  <cp:lastModifiedBy>Lisheng Geng</cp:lastModifiedBy>
  <cp:revision>1408</cp:revision>
  <dcterms:created xsi:type="dcterms:W3CDTF">2022-03-30T06:37:00Z</dcterms:created>
  <dcterms:modified xsi:type="dcterms:W3CDTF">2025-08-20T00:53:16Z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2FA2835C2212414E812A536762AD2E61_12</vt:lpwstr>
  </property>
  <property fmtid="{D5CDD505-2E9C-101B-9397-08002B2CF9AE}" pid="3" name="KSOProductBuildVer">
    <vt:lpwstr>2052-12.1.0.16929</vt:lpwstr>
  </property>
</Properties>
</file>