
<file path=[Content_Types].xml><?xml version="1.0" encoding="utf-8"?>
<Types xmlns="http://schemas.openxmlformats.org/package/2006/content-types">
  <Default Extension="bin" ContentType="application/vnd.openxmlformats-officedocument.oleObject"/>
  <Default Extension="bmp" ContentType="image/bmp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image3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1"/>
  </p:notesMasterIdLst>
  <p:sldIdLst>
    <p:sldId id="256" r:id="rId2"/>
    <p:sldId id="1284" r:id="rId3"/>
    <p:sldId id="1285" r:id="rId4"/>
    <p:sldId id="1286" r:id="rId5"/>
    <p:sldId id="1128" r:id="rId6"/>
    <p:sldId id="1215" r:id="rId7"/>
    <p:sldId id="1216" r:id="rId8"/>
    <p:sldId id="358" r:id="rId9"/>
    <p:sldId id="1240" r:id="rId10"/>
    <p:sldId id="1217" r:id="rId11"/>
    <p:sldId id="1218" r:id="rId12"/>
    <p:sldId id="1219" r:id="rId13"/>
    <p:sldId id="1086" r:id="rId14"/>
    <p:sldId id="1200" r:id="rId15"/>
    <p:sldId id="1238" r:id="rId16"/>
    <p:sldId id="1221" r:id="rId17"/>
    <p:sldId id="1222" r:id="rId18"/>
    <p:sldId id="1180" r:id="rId19"/>
    <p:sldId id="1223" r:id="rId20"/>
    <p:sldId id="1224" r:id="rId21"/>
    <p:sldId id="1189" r:id="rId22"/>
    <p:sldId id="352" r:id="rId23"/>
    <p:sldId id="1176" r:id="rId24"/>
    <p:sldId id="403" r:id="rId25"/>
    <p:sldId id="360" r:id="rId26"/>
    <p:sldId id="1227" r:id="rId27"/>
    <p:sldId id="1228" r:id="rId28"/>
    <p:sldId id="1233" r:id="rId29"/>
    <p:sldId id="1235" r:id="rId30"/>
    <p:sldId id="1182" r:id="rId31"/>
    <p:sldId id="1236" r:id="rId32"/>
    <p:sldId id="1237" r:id="rId33"/>
    <p:sldId id="1239" r:id="rId34"/>
    <p:sldId id="357" r:id="rId35"/>
    <p:sldId id="404" r:id="rId36"/>
    <p:sldId id="1241" r:id="rId37"/>
    <p:sldId id="1229" r:id="rId38"/>
    <p:sldId id="1242" r:id="rId39"/>
    <p:sldId id="1243" r:id="rId40"/>
    <p:sldId id="1244" r:id="rId41"/>
    <p:sldId id="1245" r:id="rId42"/>
    <p:sldId id="1246" r:id="rId43"/>
    <p:sldId id="1247" r:id="rId44"/>
    <p:sldId id="1248" r:id="rId45"/>
    <p:sldId id="1249" r:id="rId46"/>
    <p:sldId id="1250" r:id="rId47"/>
    <p:sldId id="1251" r:id="rId48"/>
    <p:sldId id="1252" r:id="rId49"/>
    <p:sldId id="1253" r:id="rId50"/>
    <p:sldId id="1293" r:id="rId51"/>
    <p:sldId id="1294" r:id="rId52"/>
    <p:sldId id="1254" r:id="rId53"/>
    <p:sldId id="1256" r:id="rId54"/>
    <p:sldId id="1257" r:id="rId55"/>
    <p:sldId id="1258" r:id="rId56"/>
    <p:sldId id="1259" r:id="rId57"/>
    <p:sldId id="355" r:id="rId58"/>
    <p:sldId id="356" r:id="rId59"/>
    <p:sldId id="1260" r:id="rId60"/>
    <p:sldId id="1261" r:id="rId61"/>
    <p:sldId id="1262" r:id="rId62"/>
    <p:sldId id="1263" r:id="rId63"/>
    <p:sldId id="1264" r:id="rId64"/>
    <p:sldId id="1265" r:id="rId65"/>
    <p:sldId id="1266" r:id="rId66"/>
    <p:sldId id="1267" r:id="rId67"/>
    <p:sldId id="1230" r:id="rId68"/>
    <p:sldId id="1231" r:id="rId69"/>
    <p:sldId id="1232" r:id="rId70"/>
    <p:sldId id="1268" r:id="rId71"/>
    <p:sldId id="408" r:id="rId72"/>
    <p:sldId id="374" r:id="rId73"/>
    <p:sldId id="406" r:id="rId74"/>
    <p:sldId id="375" r:id="rId75"/>
    <p:sldId id="377" r:id="rId76"/>
    <p:sldId id="379" r:id="rId77"/>
    <p:sldId id="364" r:id="rId78"/>
    <p:sldId id="372" r:id="rId79"/>
    <p:sldId id="373" r:id="rId80"/>
    <p:sldId id="1270" r:id="rId81"/>
    <p:sldId id="1271" r:id="rId82"/>
    <p:sldId id="390" r:id="rId83"/>
    <p:sldId id="392" r:id="rId84"/>
    <p:sldId id="401" r:id="rId85"/>
    <p:sldId id="385" r:id="rId86"/>
    <p:sldId id="1272" r:id="rId87"/>
    <p:sldId id="1273" r:id="rId88"/>
    <p:sldId id="1274" r:id="rId89"/>
    <p:sldId id="1275" r:id="rId90"/>
    <p:sldId id="1276" r:id="rId91"/>
    <p:sldId id="381" r:id="rId92"/>
    <p:sldId id="382" r:id="rId93"/>
    <p:sldId id="383" r:id="rId94"/>
    <p:sldId id="1277" r:id="rId95"/>
    <p:sldId id="1278" r:id="rId96"/>
    <p:sldId id="1279" r:id="rId97"/>
    <p:sldId id="1280" r:id="rId98"/>
    <p:sldId id="1281" r:id="rId99"/>
    <p:sldId id="1282" r:id="rId100"/>
    <p:sldId id="1283" r:id="rId101"/>
    <p:sldId id="1204" r:id="rId102"/>
    <p:sldId id="1199" r:id="rId103"/>
    <p:sldId id="350" r:id="rId104"/>
    <p:sldId id="1161" r:id="rId105"/>
    <p:sldId id="1205" r:id="rId106"/>
    <p:sldId id="370" r:id="rId107"/>
    <p:sldId id="1129" r:id="rId108"/>
    <p:sldId id="433" r:id="rId109"/>
    <p:sldId id="434" r:id="rId110"/>
    <p:sldId id="435" r:id="rId111"/>
    <p:sldId id="436" r:id="rId112"/>
    <p:sldId id="437" r:id="rId113"/>
    <p:sldId id="1106" r:id="rId114"/>
    <p:sldId id="444" r:id="rId115"/>
    <p:sldId id="454" r:id="rId116"/>
    <p:sldId id="455" r:id="rId117"/>
    <p:sldId id="1212" r:id="rId118"/>
    <p:sldId id="1185" r:id="rId119"/>
    <p:sldId id="386" r:id="rId120"/>
    <p:sldId id="387" r:id="rId121"/>
    <p:sldId id="445" r:id="rId122"/>
    <p:sldId id="1127" r:id="rId123"/>
    <p:sldId id="1110" r:id="rId124"/>
    <p:sldId id="1192" r:id="rId125"/>
    <p:sldId id="1118" r:id="rId126"/>
    <p:sldId id="1111" r:id="rId127"/>
    <p:sldId id="1117" r:id="rId128"/>
    <p:sldId id="1121" r:id="rId129"/>
    <p:sldId id="1138" r:id="rId130"/>
    <p:sldId id="1119" r:id="rId131"/>
    <p:sldId id="1120" r:id="rId132"/>
    <p:sldId id="1116" r:id="rId133"/>
    <p:sldId id="1213" r:id="rId134"/>
    <p:sldId id="1214" r:id="rId135"/>
    <p:sldId id="1137" r:id="rId136"/>
    <p:sldId id="1136" r:id="rId137"/>
    <p:sldId id="1172" r:id="rId138"/>
    <p:sldId id="1146" r:id="rId139"/>
    <p:sldId id="1194" r:id="rId140"/>
    <p:sldId id="1122" r:id="rId141"/>
    <p:sldId id="417" r:id="rId142"/>
    <p:sldId id="1186" r:id="rId143"/>
    <p:sldId id="416" r:id="rId144"/>
    <p:sldId id="1139" r:id="rId145"/>
    <p:sldId id="1147" r:id="rId146"/>
    <p:sldId id="1295" r:id="rId147"/>
    <p:sldId id="1184" r:id="rId148"/>
    <p:sldId id="1292" r:id="rId149"/>
    <p:sldId id="407" r:id="rId150"/>
    <p:sldId id="410" r:id="rId151"/>
    <p:sldId id="411" r:id="rId152"/>
    <p:sldId id="412" r:id="rId153"/>
    <p:sldId id="413" r:id="rId154"/>
    <p:sldId id="414" r:id="rId155"/>
    <p:sldId id="1290" r:id="rId156"/>
    <p:sldId id="1291" r:id="rId157"/>
    <p:sldId id="418" r:id="rId158"/>
    <p:sldId id="419" r:id="rId159"/>
    <p:sldId id="415" r:id="rId160"/>
    <p:sldId id="421" r:id="rId161"/>
    <p:sldId id="1296" r:id="rId162"/>
    <p:sldId id="1297" r:id="rId163"/>
    <p:sldId id="1298" r:id="rId164"/>
    <p:sldId id="1299" r:id="rId165"/>
    <p:sldId id="1195" r:id="rId166"/>
    <p:sldId id="1126" r:id="rId167"/>
    <p:sldId id="1174" r:id="rId168"/>
    <p:sldId id="1175" r:id="rId169"/>
    <p:sldId id="1208" r:id="rId170"/>
    <p:sldId id="1209" r:id="rId171"/>
    <p:sldId id="1150" r:id="rId172"/>
    <p:sldId id="1151" r:id="rId173"/>
    <p:sldId id="1152" r:id="rId174"/>
    <p:sldId id="1177" r:id="rId175"/>
    <p:sldId id="1178" r:id="rId176"/>
    <p:sldId id="1179" r:id="rId177"/>
    <p:sldId id="1206" r:id="rId178"/>
    <p:sldId id="1181" r:id="rId179"/>
    <p:sldId id="1133" r:id="rId180"/>
    <p:sldId id="1164" r:id="rId181"/>
    <p:sldId id="1170" r:id="rId182"/>
    <p:sldId id="1288" r:id="rId183"/>
    <p:sldId id="409" r:id="rId184"/>
    <p:sldId id="1287" r:id="rId185"/>
    <p:sldId id="1112" r:id="rId186"/>
    <p:sldId id="349" r:id="rId187"/>
    <p:sldId id="1187" r:id="rId188"/>
    <p:sldId id="1198" r:id="rId189"/>
    <p:sldId id="309" r:id="rId190"/>
  </p:sldIdLst>
  <p:sldSz cx="12192000" cy="6858000"/>
  <p:notesSz cx="6858000" cy="9144000"/>
  <p:embeddedFontLst>
    <p:embeddedFont>
      <p:font typeface="STKaiti" panose="02010600040101010101" pitchFamily="2" charset="-122"/>
      <p:regular r:id="rId192"/>
    </p:embeddedFont>
    <p:embeddedFont>
      <p:font typeface="Arial Black" panose="020B0A04020102020204" pitchFamily="34" charset="0"/>
      <p:bold r:id="rId193"/>
    </p:embeddedFont>
    <p:embeddedFont>
      <p:font typeface="Batang" panose="02030600000101010101" pitchFamily="18" charset="-127"/>
      <p:regular r:id="rId194"/>
    </p:embeddedFont>
    <p:embeddedFont>
      <p:font typeface="Berlin Sans FB" panose="020E0602020502020306" pitchFamily="34" charset="0"/>
      <p:regular r:id="rId195"/>
      <p:bold r:id="rId196"/>
    </p:embeddedFont>
    <p:embeddedFont>
      <p:font typeface="Berlin Sans FB Demi" panose="020E0802020502020306" pitchFamily="34" charset="0"/>
      <p:bold r:id="rId197"/>
    </p:embeddedFont>
    <p:embeddedFont>
      <p:font typeface="Book Antiqua" panose="02040602050305030304" pitchFamily="18" charset="0"/>
      <p:regular r:id="rId198"/>
      <p:bold r:id="rId199"/>
      <p:italic r:id="rId200"/>
      <p:boldItalic r:id="rId201"/>
    </p:embeddedFont>
    <p:embeddedFont>
      <p:font typeface="Calibri" panose="020F0502020204030204" pitchFamily="34" charset="0"/>
      <p:regular r:id="rId202"/>
      <p:bold r:id="rId203"/>
      <p:italic r:id="rId204"/>
      <p:boldItalic r:id="rId205"/>
    </p:embeddedFont>
    <p:embeddedFont>
      <p:font typeface="Cambria" panose="02040503050406030204" pitchFamily="18" charset="0"/>
      <p:regular r:id="rId206"/>
      <p:bold r:id="rId207"/>
      <p:italic r:id="rId208"/>
      <p:boldItalic r:id="rId209"/>
    </p:embeddedFont>
    <p:embeddedFont>
      <p:font typeface="Cambria Math" panose="02040503050406030204" pitchFamily="18" charset="0"/>
      <p:regular r:id="rId210"/>
    </p:embeddedFont>
    <p:embeddedFont>
      <p:font typeface="Comic Sans MS" panose="030F0702030302020204" pitchFamily="66" charset="0"/>
      <p:regular r:id="rId211"/>
      <p:bold r:id="rId212"/>
      <p:italic r:id="rId213"/>
      <p:boldItalic r:id="rId214"/>
    </p:embeddedFont>
    <p:embeddedFont>
      <p:font typeface="Consolas" panose="020B0609020204030204" pitchFamily="49" charset="0"/>
      <p:regular r:id="rId215"/>
      <p:bold r:id="rId216"/>
      <p:italic r:id="rId217"/>
      <p:boldItalic r:id="rId218"/>
    </p:embeddedFont>
    <p:embeddedFont>
      <p:font typeface="helvetica" panose="020B0604020202020204" pitchFamily="34" charset="0"/>
      <p:regular r:id="rId219"/>
      <p:bold r:id="rId220"/>
      <p:italic r:id="rId221"/>
      <p:boldItalic r:id="rId222"/>
    </p:embeddedFont>
    <p:embeddedFont>
      <p:font typeface="Noto Sans" panose="020B0502040504020204" pitchFamily="34" charset="0"/>
      <p:regular r:id="rId223"/>
      <p:bold r:id="rId224"/>
      <p:italic r:id="rId225"/>
      <p:boldItalic r:id="rId226"/>
    </p:embeddedFont>
    <p:embeddedFont>
      <p:font typeface="Nunito" pitchFamily="2" charset="0"/>
      <p:regular r:id="rId227"/>
      <p:bold r:id="rId228"/>
      <p:italic r:id="rId229"/>
      <p:boldItalic r:id="rId230"/>
    </p:embeddedFont>
    <p:embeddedFont>
      <p:font typeface="Rockwell" panose="02060603020205020403" pitchFamily="18" charset="0"/>
      <p:regular r:id="rId231"/>
      <p:bold r:id="rId232"/>
      <p:italic r:id="rId233"/>
      <p:boldItalic r:id="rId234"/>
    </p:embeddedFont>
    <p:embeddedFont>
      <p:font typeface="Tahoma" panose="020B0604030504040204" pitchFamily="34" charset="0"/>
      <p:regular r:id="rId235"/>
      <p:bold r:id="rId236"/>
    </p:embeddedFont>
    <p:embeddedFont>
      <p:font typeface="Times" panose="02020603050405020304" pitchFamily="18" charset="0"/>
      <p:regular r:id="rId237"/>
      <p:bold r:id="rId238"/>
      <p:italic r:id="rId239"/>
      <p:boldItalic r:id="rId240"/>
    </p:embeddedFont>
    <p:embeddedFont>
      <p:font typeface="Verdana" panose="020B0604030504040204" pitchFamily="34" charset="0"/>
      <p:regular r:id="rId241"/>
      <p:bold r:id="rId242"/>
      <p:italic r:id="rId243"/>
      <p:boldItalic r:id="rId244"/>
    </p:embeddedFont>
    <p:embeddedFont>
      <p:font typeface="Wingdings 2" panose="05020102010507070707" pitchFamily="18" charset="2"/>
      <p:regular r:id="rId245"/>
    </p:embeddedFont>
    <p:embeddedFont>
      <p:font typeface="等线" panose="02010600030101010101" pitchFamily="2" charset="-122"/>
      <p:regular r:id="rId246"/>
      <p:bold r:id="rId247"/>
    </p:embeddedFont>
    <p:embeddedFont>
      <p:font typeface="等线 Light" panose="02010600030101010101" pitchFamily="2" charset="-122"/>
      <p:regular r:id="rId248"/>
    </p:embeddedFont>
    <p:embeddedFont>
      <p:font typeface="仿宋" panose="02010609060101010101" pitchFamily="49" charset="-122"/>
      <p:regular r:id="rId249"/>
    </p:embeddedFont>
    <p:embeddedFont>
      <p:font typeface="黑体" panose="02010609060101010101" pitchFamily="49" charset="-122"/>
      <p:regular r:id="rId250"/>
    </p:embeddedFont>
    <p:embeddedFont>
      <p:font typeface="华文新魏" panose="02010800040101010101" pitchFamily="2" charset="-122"/>
      <p:regular r:id="rId251"/>
    </p:embeddedFont>
    <p:embeddedFont>
      <p:font typeface="华文中宋" panose="02010600040101010101" pitchFamily="2" charset="-122"/>
      <p:regular r:id="rId252"/>
    </p:embeddedFont>
    <p:embeddedFont>
      <p:font typeface="楷体" panose="02010609060101010101" pitchFamily="49" charset="-122"/>
      <p:regular r:id="rId253"/>
    </p:embeddedFont>
    <p:embeddedFont>
      <p:font typeface="楷体" panose="02010609060101010101" pitchFamily="49" charset="-122"/>
      <p:regular r:id="rId253"/>
    </p:embeddedFont>
    <p:embeddedFont>
      <p:font typeface="微软雅黑" panose="020B0503020204020204" pitchFamily="34" charset="-122"/>
      <p:regular r:id="rId254"/>
      <p:bold r:id="rId255"/>
    </p:embeddedFont>
    <p:embeddedFont>
      <p:font typeface="微软雅黑" panose="020B0503020204020204" pitchFamily="34" charset="-122"/>
      <p:regular r:id="rId254"/>
      <p:bold r:id="rId2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D81BF"/>
    <a:srgbClr val="F3B919"/>
    <a:srgbClr val="FFC000"/>
    <a:srgbClr val="2F5597"/>
    <a:srgbClr val="FFFFFF"/>
    <a:srgbClr val="244499"/>
    <a:srgbClr val="64BCB8"/>
    <a:srgbClr val="81C9C5"/>
    <a:srgbClr val="80C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263" autoAdjust="0"/>
    <p:restoredTop sz="95414" autoAdjust="0"/>
  </p:normalViewPr>
  <p:slideViewPr>
    <p:cSldViewPr snapToGrid="0">
      <p:cViewPr varScale="1">
        <p:scale>
          <a:sx n="88" d="100"/>
          <a:sy n="88" d="100"/>
        </p:scale>
        <p:origin x="92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2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notesMaster" Target="notesMasters/notesMaster1.xml"/><Relationship Id="rId205" Type="http://schemas.openxmlformats.org/officeDocument/2006/relationships/font" Target="fonts/font14.fntdata"/><Relationship Id="rId226" Type="http://schemas.openxmlformats.org/officeDocument/2006/relationships/font" Target="fonts/font35.fntdata"/><Relationship Id="rId247" Type="http://schemas.openxmlformats.org/officeDocument/2006/relationships/font" Target="fonts/font5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font" Target="fonts/font25.fntdata"/><Relationship Id="rId237" Type="http://schemas.openxmlformats.org/officeDocument/2006/relationships/font" Target="fonts/font46.fntdata"/><Relationship Id="rId258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font" Target="fonts/font1.fntdata"/><Relationship Id="rId206" Type="http://schemas.openxmlformats.org/officeDocument/2006/relationships/font" Target="fonts/font15.fntdata"/><Relationship Id="rId227" Type="http://schemas.openxmlformats.org/officeDocument/2006/relationships/font" Target="fonts/font36.fntdata"/><Relationship Id="rId248" Type="http://schemas.openxmlformats.org/officeDocument/2006/relationships/font" Target="fonts/font57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font" Target="fonts/font26.fntdata"/><Relationship Id="rId6" Type="http://schemas.openxmlformats.org/officeDocument/2006/relationships/slide" Target="slides/slide5.xml"/><Relationship Id="rId238" Type="http://schemas.openxmlformats.org/officeDocument/2006/relationships/font" Target="fonts/font47.fntdata"/><Relationship Id="rId259" Type="http://schemas.openxmlformats.org/officeDocument/2006/relationships/tableStyles" Target="tableStyle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font" Target="fonts/font2.fntdata"/><Relationship Id="rId207" Type="http://schemas.openxmlformats.org/officeDocument/2006/relationships/font" Target="fonts/font16.fntdata"/><Relationship Id="rId228" Type="http://schemas.openxmlformats.org/officeDocument/2006/relationships/font" Target="fonts/font37.fntdata"/><Relationship Id="rId249" Type="http://schemas.openxmlformats.org/officeDocument/2006/relationships/font" Target="fonts/font58.fntdata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font" Target="fonts/font27.fntdata"/><Relationship Id="rId239" Type="http://schemas.openxmlformats.org/officeDocument/2006/relationships/font" Target="fonts/font48.fntdata"/><Relationship Id="rId250" Type="http://schemas.openxmlformats.org/officeDocument/2006/relationships/font" Target="fonts/font59.fntdata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font" Target="fonts/font3.fntdata"/><Relationship Id="rId208" Type="http://schemas.openxmlformats.org/officeDocument/2006/relationships/font" Target="fonts/font17.fntdata"/><Relationship Id="rId229" Type="http://schemas.openxmlformats.org/officeDocument/2006/relationships/font" Target="fonts/font38.fntdata"/><Relationship Id="rId240" Type="http://schemas.openxmlformats.org/officeDocument/2006/relationships/font" Target="fonts/font49.fntdata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font" Target="fonts/font28.fntdata"/><Relationship Id="rId230" Type="http://schemas.openxmlformats.org/officeDocument/2006/relationships/font" Target="fonts/font39.fntdata"/><Relationship Id="rId251" Type="http://schemas.openxmlformats.org/officeDocument/2006/relationships/font" Target="fonts/font60.fntdata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font" Target="fonts/font4.fntdata"/><Relationship Id="rId209" Type="http://schemas.openxmlformats.org/officeDocument/2006/relationships/font" Target="fonts/font18.fntdata"/><Relationship Id="rId220" Type="http://schemas.openxmlformats.org/officeDocument/2006/relationships/font" Target="fonts/font29.fntdata"/><Relationship Id="rId241" Type="http://schemas.openxmlformats.org/officeDocument/2006/relationships/font" Target="fonts/font5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font" Target="fonts/font19.fntdata"/><Relationship Id="rId26" Type="http://schemas.openxmlformats.org/officeDocument/2006/relationships/slide" Target="slides/slide25.xml"/><Relationship Id="rId231" Type="http://schemas.openxmlformats.org/officeDocument/2006/relationships/font" Target="fonts/font40.fntdata"/><Relationship Id="rId252" Type="http://schemas.openxmlformats.org/officeDocument/2006/relationships/font" Target="fonts/font61.fntdata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font" Target="fonts/font5.fntdata"/><Relationship Id="rId200" Type="http://schemas.openxmlformats.org/officeDocument/2006/relationships/font" Target="fonts/font9.fntdata"/><Relationship Id="rId16" Type="http://schemas.openxmlformats.org/officeDocument/2006/relationships/slide" Target="slides/slide15.xml"/><Relationship Id="rId221" Type="http://schemas.openxmlformats.org/officeDocument/2006/relationships/font" Target="fonts/font30.fntdata"/><Relationship Id="rId242" Type="http://schemas.openxmlformats.org/officeDocument/2006/relationships/font" Target="fonts/font51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font" Target="fonts/font20.fntdata"/><Relationship Id="rId232" Type="http://schemas.openxmlformats.org/officeDocument/2006/relationships/font" Target="fonts/font41.fntdata"/><Relationship Id="rId253" Type="http://schemas.openxmlformats.org/officeDocument/2006/relationships/font" Target="fonts/font62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font" Target="fonts/font6.fntdata"/><Relationship Id="rId201" Type="http://schemas.openxmlformats.org/officeDocument/2006/relationships/font" Target="fonts/font10.fntdata"/><Relationship Id="rId222" Type="http://schemas.openxmlformats.org/officeDocument/2006/relationships/font" Target="fonts/font31.fntdata"/><Relationship Id="rId243" Type="http://schemas.openxmlformats.org/officeDocument/2006/relationships/font" Target="fonts/font52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font" Target="fonts/font21.fntdata"/><Relationship Id="rId233" Type="http://schemas.openxmlformats.org/officeDocument/2006/relationships/font" Target="fonts/font42.fntdata"/><Relationship Id="rId254" Type="http://schemas.openxmlformats.org/officeDocument/2006/relationships/font" Target="fonts/font63.fntdata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font" Target="fonts/font7.fntdata"/><Relationship Id="rId202" Type="http://schemas.openxmlformats.org/officeDocument/2006/relationships/font" Target="fonts/font11.fntdata"/><Relationship Id="rId223" Type="http://schemas.openxmlformats.org/officeDocument/2006/relationships/font" Target="fonts/font32.fntdata"/><Relationship Id="rId244" Type="http://schemas.openxmlformats.org/officeDocument/2006/relationships/font" Target="fonts/font53.fntdata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font" Target="fonts/font22.fntdata"/><Relationship Id="rId234" Type="http://schemas.openxmlformats.org/officeDocument/2006/relationships/font" Target="fonts/font4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font" Target="fonts/font64.fntdata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font" Target="fonts/font8.fntdata"/><Relationship Id="rId203" Type="http://schemas.openxmlformats.org/officeDocument/2006/relationships/font" Target="fonts/font12.fntdata"/><Relationship Id="rId19" Type="http://schemas.openxmlformats.org/officeDocument/2006/relationships/slide" Target="slides/slide18.xml"/><Relationship Id="rId224" Type="http://schemas.openxmlformats.org/officeDocument/2006/relationships/font" Target="fonts/font33.fntdata"/><Relationship Id="rId245" Type="http://schemas.openxmlformats.org/officeDocument/2006/relationships/font" Target="fonts/font54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font" Target="fonts/font23.fntdata"/><Relationship Id="rId235" Type="http://schemas.openxmlformats.org/officeDocument/2006/relationships/font" Target="fonts/font44.fntdata"/><Relationship Id="rId256" Type="http://schemas.openxmlformats.org/officeDocument/2006/relationships/presProps" Target="pres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font" Target="fonts/font13.fntdata"/><Relationship Id="rId225" Type="http://schemas.openxmlformats.org/officeDocument/2006/relationships/font" Target="fonts/font34.fntdata"/><Relationship Id="rId246" Type="http://schemas.openxmlformats.org/officeDocument/2006/relationships/font" Target="fonts/font55.fntdata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font" Target="fonts/font24.fntdata"/><Relationship Id="rId236" Type="http://schemas.openxmlformats.org/officeDocument/2006/relationships/font" Target="fonts/font45.fntdata"/><Relationship Id="rId25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BA375-CEC6-4C89-BA8D-D6BFA387DF64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E4A11-1FB2-4F1A-AAC9-B7FDE25B6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51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7BBA8-4DA3-1827-C325-7182BEBB0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919FE4-AB79-94B5-E251-104668918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29AC67-2133-8E0A-B54B-6EDFB3FA7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F25649-479C-69C1-3759-FDB879A6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0EA0AF-7C47-F99D-225A-AACB5046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44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FC6F80-111E-0D7F-F9B5-02E2BCCA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4EC1679-6153-AE9B-7964-D7A6867F1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1E71F4-8DFB-1FE5-9157-EA82C5FE3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66D9EB-AE07-90EC-732F-BC01FEA1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ACE780-5D1F-5CF0-EFA3-9A5837F4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BF77E-19E0-04A9-E545-BA5E7C06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00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72AA3-B91C-29C9-B232-197E4043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ED390A-AE78-0B06-72F1-A5856F42B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A42F93-CBDE-D34A-C247-26C48DD2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D4036-29C1-1C65-3B48-6C18FB56B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B8DDC-6160-B052-93BC-EA78F525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512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8A4A363-EF4D-0DBC-7A36-2B6BD4050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6BBF2D-C0FF-CCC1-19C6-EC95E07F0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82B79-1822-8B1E-B5D8-657CC1D6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E1765-C59F-C31D-18E8-4CAD2C59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C646A8-F294-12D8-2214-099BD5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53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AB39B3-A5BD-E2AA-F617-3EE8BC8F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647D8-AE5A-0D05-A0B7-8A073726A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407C-F9E3-6CD1-AC0E-0916DB64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AE4CB7-79DC-145B-88B3-7A1529D2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3A0A34-96AC-29EB-004B-6FB91CAA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30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FBE8D-D102-A4B1-A7EE-DAD6F524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59E696-AE56-087E-E832-DD1634C9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B2E1F-58F5-5E4A-DF26-3851381D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A19BD9-0F68-F579-6931-4083D352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922B6-3A2E-AE98-6BBB-CD62E05A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11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31DDF5-D4BD-E0F7-3A3B-28D42EC3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134907-6113-C1D4-2140-63FB37467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E306C1-78DE-C6C6-672F-9AD5A9C5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D14E90-3C28-69E8-050B-49473BA1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ADF366-D8EB-4BAE-D476-4BC69EDD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B6C8B2-D6B5-22EA-DF6A-D4F039C5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ACCA08-8B7D-2A01-12DA-B0048C4C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E86F85-E96F-17FB-0DE6-3840620E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CC6E6-9059-D056-A7EA-D680773CC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F5908A-9053-A5FC-ED83-85AF75299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F1D15-9DD2-D7D7-EFC5-DFB75C65F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07EC57A-93A7-FE32-FB13-051340FB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17A0BE-8CB1-823B-903A-DC786AC5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999B4F-F4B6-E7A4-E6AE-7CD120E5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0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D5B872-959F-C2AE-9766-7CE109A9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D5F797-5DCF-3A10-672E-3AC36619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5467BD-06C1-215D-34CA-21DF9332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E47CD3-F83C-D859-3622-22F041D3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64CC7E5-E0AB-4D18-CFF0-38CA3967D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8B52C64-6817-EE80-5657-135CB72C04C6}"/>
              </a:ext>
            </a:extLst>
          </p:cNvPr>
          <p:cNvSpPr txBox="1"/>
          <p:nvPr userDrawn="1"/>
        </p:nvSpPr>
        <p:spPr>
          <a:xfrm>
            <a:off x="7469969" y="261723"/>
            <a:ext cx="3574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核科学与技术系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DE4056-83C3-4B9D-D01D-E48AE69987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70" y="96878"/>
            <a:ext cx="715592" cy="7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3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E00D7-D92D-F58D-0C98-6DD3797D2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7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D66A8-6B9B-9AD9-E094-069F6DA9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62E079-89B9-5933-6680-608124802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F79F49-F0FF-638E-51C9-92BC623E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615045-8711-554D-E0BC-8F7E90D8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5BF3D3-A152-7CF5-A2DA-28CF32FB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41B287-5A61-D371-8E49-F26C2FAF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6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73492C-0CC4-6ACA-F6E8-FF51BAF6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027E24-BDB1-F95E-934A-5C8169D4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A9796A-A1FB-17F7-C5AD-AE04D0D92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1953B1-D73F-4C56-5000-A7613FBA0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0D106-B90A-DDA1-7E07-2FCA62CF7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26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8.png"/><Relationship Id="rId7" Type="http://schemas.openxmlformats.org/officeDocument/2006/relationships/image" Target="../media/image3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20.jpeg"/><Relationship Id="rId5" Type="http://schemas.openxmlformats.org/officeDocument/2006/relationships/image" Target="NULL"/><Relationship Id="rId4" Type="http://schemas.openxmlformats.org/officeDocument/2006/relationships/image" Target="../media/image319.png"/><Relationship Id="rId9" Type="http://schemas.openxmlformats.org/officeDocument/2006/relationships/image" Target="../media/image32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2.png"/><Relationship Id="rId3" Type="http://schemas.openxmlformats.org/officeDocument/2006/relationships/image" Target="../media/image5100.png"/><Relationship Id="rId7" Type="http://schemas.openxmlformats.org/officeDocument/2006/relationships/image" Target="../media/image329.png"/><Relationship Id="rId2" Type="http://schemas.openxmlformats.org/officeDocument/2006/relationships/image" Target="../media/image4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2.png"/><Relationship Id="rId5" Type="http://schemas.openxmlformats.org/officeDocument/2006/relationships/image" Target="../media/image328.png"/><Relationship Id="rId10" Type="http://schemas.openxmlformats.org/officeDocument/2006/relationships/image" Target="../media/image1212.png"/><Relationship Id="rId4" Type="http://schemas.openxmlformats.org/officeDocument/2006/relationships/image" Target="../media/image327.png"/><Relationship Id="rId9" Type="http://schemas.openxmlformats.org/officeDocument/2006/relationships/image" Target="../media/image1113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emf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5210.png"/><Relationship Id="rId7" Type="http://schemas.openxmlformats.org/officeDocument/2006/relationships/image" Target="../media/image333.png"/><Relationship Id="rId12" Type="http://schemas.openxmlformats.org/officeDocument/2006/relationships/image" Target="../media/image1411.png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11" Type="http://schemas.openxmlformats.org/officeDocument/2006/relationships/image" Target="../media/image1312.png"/><Relationship Id="rId5" Type="http://schemas.openxmlformats.org/officeDocument/2006/relationships/image" Target="../media/image712.png"/><Relationship Id="rId10" Type="http://schemas.openxmlformats.org/officeDocument/2006/relationships/image" Target="../media/image1210.png"/><Relationship Id="rId4" Type="http://schemas.openxmlformats.org/officeDocument/2006/relationships/image" Target="../media/image332.png"/><Relationship Id="rId9" Type="http://schemas.openxmlformats.org/officeDocument/2006/relationships/image" Target="../media/image33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7" Type="http://schemas.openxmlformats.org/officeDocument/2006/relationships/image" Target="../media/image3111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png"/><Relationship Id="rId5" Type="http://schemas.openxmlformats.org/officeDocument/2006/relationships/image" Target="../media/image1711.png"/><Relationship Id="rId4" Type="http://schemas.openxmlformats.org/officeDocument/2006/relationships/image" Target="../media/image16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0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20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1.png"/><Relationship Id="rId5" Type="http://schemas.openxmlformats.org/officeDocument/2006/relationships/image" Target="../media/image339.png"/><Relationship Id="rId4" Type="http://schemas.openxmlformats.org/officeDocument/2006/relationships/image" Target="../media/image338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0.png"/><Relationship Id="rId13" Type="http://schemas.openxmlformats.org/officeDocument/2006/relationships/image" Target="../media/image3610.png"/><Relationship Id="rId18" Type="http://schemas.openxmlformats.org/officeDocument/2006/relationships/image" Target="../media/image412.png"/><Relationship Id="rId3" Type="http://schemas.openxmlformats.org/officeDocument/2006/relationships/image" Target="../media/image341.png"/><Relationship Id="rId7" Type="http://schemas.openxmlformats.org/officeDocument/2006/relationships/image" Target="../media/image3010.png"/><Relationship Id="rId12" Type="http://schemas.openxmlformats.org/officeDocument/2006/relationships/image" Target="../media/image3510.png"/><Relationship Id="rId17" Type="http://schemas.openxmlformats.org/officeDocument/2006/relationships/image" Target="../media/image402.png"/><Relationship Id="rId2" Type="http://schemas.openxmlformats.org/officeDocument/2006/relationships/image" Target="../media/image2510.png"/><Relationship Id="rId16" Type="http://schemas.openxmlformats.org/officeDocument/2006/relationships/image" Target="../media/image39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4.png"/><Relationship Id="rId11" Type="http://schemas.openxmlformats.org/officeDocument/2006/relationships/image" Target="../media/image3410.png"/><Relationship Id="rId5" Type="http://schemas.openxmlformats.org/officeDocument/2006/relationships/image" Target="../media/image343.png"/><Relationship Id="rId15" Type="http://schemas.openxmlformats.org/officeDocument/2006/relationships/image" Target="../media/image3810.png"/><Relationship Id="rId10" Type="http://schemas.openxmlformats.org/officeDocument/2006/relationships/image" Target="../media/image3370.png"/><Relationship Id="rId19" Type="http://schemas.openxmlformats.org/officeDocument/2006/relationships/image" Target="../media/image346.png"/><Relationship Id="rId4" Type="http://schemas.openxmlformats.org/officeDocument/2006/relationships/image" Target="../media/image342.png"/><Relationship Id="rId9" Type="http://schemas.openxmlformats.org/officeDocument/2006/relationships/image" Target="../media/image3210.png"/><Relationship Id="rId14" Type="http://schemas.openxmlformats.org/officeDocument/2006/relationships/image" Target="../media/image34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image" Target="../media/image347.png"/><Relationship Id="rId7" Type="http://schemas.openxmlformats.org/officeDocument/2006/relationships/image" Target="../media/image482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62.png"/><Relationship Id="rId4" Type="http://schemas.openxmlformats.org/officeDocument/2006/relationships/image" Target="../media/image34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13" Type="http://schemas.openxmlformats.org/officeDocument/2006/relationships/image" Target="../media/image1512.png"/><Relationship Id="rId3" Type="http://schemas.openxmlformats.org/officeDocument/2006/relationships/image" Target="../media/image351.png"/><Relationship Id="rId7" Type="http://schemas.openxmlformats.org/officeDocument/2006/relationships/image" Target="../media/image353.png"/><Relationship Id="rId12" Type="http://schemas.openxmlformats.org/officeDocument/2006/relationships/image" Target="../media/image1413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1.png"/><Relationship Id="rId11" Type="http://schemas.openxmlformats.org/officeDocument/2006/relationships/image" Target="../media/image1311.png"/><Relationship Id="rId5" Type="http://schemas.openxmlformats.org/officeDocument/2006/relationships/image" Target="../media/image701.png"/><Relationship Id="rId10" Type="http://schemas.openxmlformats.org/officeDocument/2006/relationships/image" Target="../media/image1252.png"/><Relationship Id="rId4" Type="http://schemas.openxmlformats.org/officeDocument/2006/relationships/image" Target="../media/image352.png"/><Relationship Id="rId9" Type="http://schemas.openxmlformats.org/officeDocument/2006/relationships/image" Target="../media/image1112.png"/><Relationship Id="rId14" Type="http://schemas.openxmlformats.org/officeDocument/2006/relationships/image" Target="../media/image161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0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5.png"/><Relationship Id="rId4" Type="http://schemas.openxmlformats.org/officeDocument/2006/relationships/image" Target="../media/image2150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image" Target="../media/image361.png"/><Relationship Id="rId7" Type="http://schemas.microsoft.com/office/2007/relationships/hdphoto" Target="../media/hdphoto1.wdp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3.png"/><Relationship Id="rId5" Type="http://schemas.openxmlformats.org/officeDocument/2006/relationships/image" Target="../media/image2070.png"/><Relationship Id="rId4" Type="http://schemas.openxmlformats.org/officeDocument/2006/relationships/image" Target="../media/image362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jpeg"/><Relationship Id="rId13" Type="http://schemas.openxmlformats.org/officeDocument/2006/relationships/image" Target="../media/image375.png"/><Relationship Id="rId3" Type="http://schemas.openxmlformats.org/officeDocument/2006/relationships/image" Target="../media/image367.jpeg"/><Relationship Id="rId7" Type="http://schemas.openxmlformats.org/officeDocument/2006/relationships/image" Target="../media/image371.jpeg"/><Relationship Id="rId12" Type="http://schemas.openxmlformats.org/officeDocument/2006/relationships/image" Target="../media/image3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0.jpeg"/><Relationship Id="rId11" Type="http://schemas.openxmlformats.org/officeDocument/2006/relationships/image" Target="../media/image373.png"/><Relationship Id="rId5" Type="http://schemas.openxmlformats.org/officeDocument/2006/relationships/image" Target="../media/image369.jpeg"/><Relationship Id="rId15" Type="http://schemas.openxmlformats.org/officeDocument/2006/relationships/image" Target="../media/image377.png"/><Relationship Id="rId10" Type="http://schemas.openxmlformats.org/officeDocument/2006/relationships/image" Target="../media/image366.png"/><Relationship Id="rId4" Type="http://schemas.openxmlformats.org/officeDocument/2006/relationships/image" Target="../media/image368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7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g"/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0.png"/><Relationship Id="rId5" Type="http://schemas.openxmlformats.org/officeDocument/2006/relationships/image" Target="../media/image2221.png"/><Relationship Id="rId4" Type="http://schemas.openxmlformats.org/officeDocument/2006/relationships/image" Target="../media/image2213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2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jpeg"/><Relationship Id="rId3" Type="http://schemas.openxmlformats.org/officeDocument/2006/relationships/image" Target="../media/image383.png"/><Relationship Id="rId7" Type="http://schemas.openxmlformats.org/officeDocument/2006/relationships/image" Target="../media/image387.png"/><Relationship Id="rId2" Type="http://schemas.openxmlformats.org/officeDocument/2006/relationships/image" Target="../media/image2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395.png"/><Relationship Id="rId7" Type="http://schemas.openxmlformats.org/officeDocument/2006/relationships/image" Target="../media/image399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96.png"/><Relationship Id="rId9" Type="http://schemas.openxmlformats.org/officeDocument/2006/relationships/image" Target="../media/image4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0.png"/><Relationship Id="rId5" Type="http://schemas.openxmlformats.org/officeDocument/2006/relationships/image" Target="../media/image407.png"/><Relationship Id="rId4" Type="http://schemas.openxmlformats.org/officeDocument/2006/relationships/image" Target="../media/image233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0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emf"/><Relationship Id="rId2" Type="http://schemas.openxmlformats.org/officeDocument/2006/relationships/image" Target="../media/image4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5.emf"/><Relationship Id="rId5" Type="http://schemas.openxmlformats.org/officeDocument/2006/relationships/image" Target="../media/image414.emf"/><Relationship Id="rId4" Type="http://schemas.openxmlformats.org/officeDocument/2006/relationships/image" Target="../media/image269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0.png"/><Relationship Id="rId3" Type="http://schemas.openxmlformats.org/officeDocument/2006/relationships/image" Target="../media/image417.png"/><Relationship Id="rId7" Type="http://schemas.openxmlformats.org/officeDocument/2006/relationships/image" Target="../media/image2560.png"/><Relationship Id="rId2" Type="http://schemas.openxmlformats.org/officeDocument/2006/relationships/image" Target="../media/image25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9.png"/><Relationship Id="rId5" Type="http://schemas.openxmlformats.org/officeDocument/2006/relationships/image" Target="../media/image2540.png"/><Relationship Id="rId4" Type="http://schemas.openxmlformats.org/officeDocument/2006/relationships/image" Target="../media/image41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0.png"/><Relationship Id="rId4" Type="http://schemas.openxmlformats.org/officeDocument/2006/relationships/image" Target="../media/image421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wmf"/><Relationship Id="rId3" Type="http://schemas.openxmlformats.org/officeDocument/2006/relationships/image" Target="../media/image423.wmf"/><Relationship Id="rId7" Type="http://schemas.openxmlformats.org/officeDocument/2006/relationships/image" Target="../media/image427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6.png"/><Relationship Id="rId5" Type="http://schemas.openxmlformats.org/officeDocument/2006/relationships/image" Target="../media/image425.png"/><Relationship Id="rId4" Type="http://schemas.openxmlformats.org/officeDocument/2006/relationships/image" Target="../media/image424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3" Type="http://schemas.openxmlformats.org/officeDocument/2006/relationships/image" Target="../media/image432.png"/><Relationship Id="rId7" Type="http://schemas.openxmlformats.org/officeDocument/2006/relationships/image" Target="../media/image436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5.png"/><Relationship Id="rId5" Type="http://schemas.openxmlformats.org/officeDocument/2006/relationships/image" Target="../media/image434.png"/><Relationship Id="rId4" Type="http://schemas.openxmlformats.org/officeDocument/2006/relationships/image" Target="../media/image433.bmp"/><Relationship Id="rId9" Type="http://schemas.openxmlformats.org/officeDocument/2006/relationships/image" Target="../media/image438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13" Type="http://schemas.openxmlformats.org/officeDocument/2006/relationships/image" Target="../media/image452.png"/><Relationship Id="rId3" Type="http://schemas.openxmlformats.org/officeDocument/2006/relationships/image" Target="../media/image441.png"/><Relationship Id="rId7" Type="http://schemas.openxmlformats.org/officeDocument/2006/relationships/image" Target="../media/image445.png"/><Relationship Id="rId12" Type="http://schemas.openxmlformats.org/officeDocument/2006/relationships/image" Target="../media/image450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4.png"/><Relationship Id="rId11" Type="http://schemas.openxmlformats.org/officeDocument/2006/relationships/image" Target="../media/image449.png"/><Relationship Id="rId5" Type="http://schemas.openxmlformats.org/officeDocument/2006/relationships/image" Target="../media/image443.png"/><Relationship Id="rId10" Type="http://schemas.openxmlformats.org/officeDocument/2006/relationships/image" Target="../media/image448.png"/><Relationship Id="rId4" Type="http://schemas.openxmlformats.org/officeDocument/2006/relationships/image" Target="../media/image442.wmf"/><Relationship Id="rId9" Type="http://schemas.openxmlformats.org/officeDocument/2006/relationships/image" Target="../media/image44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jpe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eg"/><Relationship Id="rId7" Type="http://schemas.openxmlformats.org/officeDocument/2006/relationships/image" Target="../media/image459.wmf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4.png"/><Relationship Id="rId5" Type="http://schemas.openxmlformats.org/officeDocument/2006/relationships/image" Target="../media/image458.png"/><Relationship Id="rId4" Type="http://schemas.openxmlformats.org/officeDocument/2006/relationships/image" Target="../media/image457.jpe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3" Type="http://schemas.microsoft.com/office/2007/relationships/hdphoto" Target="../media/hdphoto3.wdp"/><Relationship Id="rId7" Type="http://schemas.openxmlformats.org/officeDocument/2006/relationships/image" Target="../media/image364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8.png"/><Relationship Id="rId5" Type="http://schemas.openxmlformats.org/officeDocument/2006/relationships/image" Target="../media/image464.png"/><Relationship Id="rId10" Type="http://schemas.openxmlformats.org/officeDocument/2006/relationships/image" Target="../media/image467.png"/><Relationship Id="rId4" Type="http://schemas.openxmlformats.org/officeDocument/2006/relationships/image" Target="../media/image463.png"/><Relationship Id="rId9" Type="http://schemas.openxmlformats.org/officeDocument/2006/relationships/image" Target="../media/image46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0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2580.png"/><Relationship Id="rId7" Type="http://schemas.openxmlformats.org/officeDocument/2006/relationships/image" Target="../media/image475.png"/><Relationship Id="rId2" Type="http://schemas.openxmlformats.org/officeDocument/2006/relationships/image" Target="../media/image2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4.png"/><Relationship Id="rId5" Type="http://schemas.openxmlformats.org/officeDocument/2006/relationships/image" Target="../media/image473.png"/><Relationship Id="rId4" Type="http://schemas.openxmlformats.org/officeDocument/2006/relationships/image" Target="../media/image2630.png"/><Relationship Id="rId9" Type="http://schemas.openxmlformats.org/officeDocument/2006/relationships/image" Target="../media/image477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jpeg"/><Relationship Id="rId13" Type="http://schemas.openxmlformats.org/officeDocument/2006/relationships/image" Target="../media/image489.jpeg"/><Relationship Id="rId3" Type="http://schemas.openxmlformats.org/officeDocument/2006/relationships/image" Target="../media/image479.jpeg"/><Relationship Id="rId7" Type="http://schemas.openxmlformats.org/officeDocument/2006/relationships/image" Target="../media/image483.jpeg"/><Relationship Id="rId12" Type="http://schemas.openxmlformats.org/officeDocument/2006/relationships/image" Target="../media/image488.jpeg"/><Relationship Id="rId17" Type="http://schemas.openxmlformats.org/officeDocument/2006/relationships/image" Target="../media/image493.wmf"/><Relationship Id="rId2" Type="http://schemas.openxmlformats.org/officeDocument/2006/relationships/image" Target="../media/image478.jpeg"/><Relationship Id="rId16" Type="http://schemas.openxmlformats.org/officeDocument/2006/relationships/image" Target="../media/image4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2.jpeg"/><Relationship Id="rId11" Type="http://schemas.openxmlformats.org/officeDocument/2006/relationships/image" Target="../media/image487.jpeg"/><Relationship Id="rId5" Type="http://schemas.openxmlformats.org/officeDocument/2006/relationships/image" Target="../media/image481.jpeg"/><Relationship Id="rId15" Type="http://schemas.openxmlformats.org/officeDocument/2006/relationships/image" Target="../media/image491.jpeg"/><Relationship Id="rId10" Type="http://schemas.openxmlformats.org/officeDocument/2006/relationships/image" Target="../media/image486.jpeg"/><Relationship Id="rId4" Type="http://schemas.openxmlformats.org/officeDocument/2006/relationships/image" Target="../media/image480.jpeg"/><Relationship Id="rId9" Type="http://schemas.openxmlformats.org/officeDocument/2006/relationships/image" Target="../media/image485.jpeg"/><Relationship Id="rId14" Type="http://schemas.openxmlformats.org/officeDocument/2006/relationships/image" Target="../media/image490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494.png"/><Relationship Id="rId7" Type="http://schemas.openxmlformats.org/officeDocument/2006/relationships/image" Target="../media/image496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5.png"/><Relationship Id="rId5" Type="http://schemas.openxmlformats.org/officeDocument/2006/relationships/image" Target="../media/image630.png"/><Relationship Id="rId10" Type="http://schemas.openxmlformats.org/officeDocument/2006/relationships/image" Target="../media/image498.png"/><Relationship Id="rId4" Type="http://schemas.openxmlformats.org/officeDocument/2006/relationships/image" Target="../media/image620.png"/><Relationship Id="rId9" Type="http://schemas.openxmlformats.org/officeDocument/2006/relationships/image" Target="../media/image49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2.png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1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3" Type="http://schemas.openxmlformats.org/officeDocument/2006/relationships/image" Target="../media/image78.png"/><Relationship Id="rId7" Type="http://schemas.openxmlformats.org/officeDocument/2006/relationships/image" Target="../media/image505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4.png"/><Relationship Id="rId5" Type="http://schemas.openxmlformats.org/officeDocument/2006/relationships/image" Target="../media/image502.png"/><Relationship Id="rId10" Type="http://schemas.openxmlformats.org/officeDocument/2006/relationships/image" Target="../media/image852.png"/><Relationship Id="rId4" Type="http://schemas.openxmlformats.org/officeDocument/2006/relationships/image" Target="../media/image791.png"/><Relationship Id="rId9" Type="http://schemas.openxmlformats.org/officeDocument/2006/relationships/image" Target="../media/image84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1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1.png"/><Relationship Id="rId4" Type="http://schemas.openxmlformats.org/officeDocument/2006/relationships/image" Target="../media/image50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1.png"/><Relationship Id="rId7" Type="http://schemas.openxmlformats.org/officeDocument/2006/relationships/image" Target="../media/image514.png"/><Relationship Id="rId2" Type="http://schemas.openxmlformats.org/officeDocument/2006/relationships/image" Target="../media/image9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3.png"/><Relationship Id="rId5" Type="http://schemas.openxmlformats.org/officeDocument/2006/relationships/image" Target="../media/image512.png"/><Relationship Id="rId4" Type="http://schemas.openxmlformats.org/officeDocument/2006/relationships/image" Target="../media/image101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8.png"/><Relationship Id="rId5" Type="http://schemas.openxmlformats.org/officeDocument/2006/relationships/image" Target="../media/image517.png"/><Relationship Id="rId4" Type="http://schemas.openxmlformats.org/officeDocument/2006/relationships/image" Target="../media/image107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519.png"/><Relationship Id="rId7" Type="http://schemas.openxmlformats.org/officeDocument/2006/relationships/image" Target="../media/image1150.png"/><Relationship Id="rId12" Type="http://schemas.openxmlformats.org/officeDocument/2006/relationships/hyperlink" Target="https://dx.doi.org/10.1007/JHEP07(2024)116" TargetMode="External"/><Relationship Id="rId2" Type="http://schemas.openxmlformats.org/officeDocument/2006/relationships/image" Target="../media/image1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1.png"/><Relationship Id="rId11" Type="http://schemas.openxmlformats.org/officeDocument/2006/relationships/image" Target="../media/image1190.png"/><Relationship Id="rId5" Type="http://schemas.openxmlformats.org/officeDocument/2006/relationships/image" Target="../media/image1131.png"/><Relationship Id="rId10" Type="http://schemas.openxmlformats.org/officeDocument/2006/relationships/image" Target="../media/image1180.png"/><Relationship Id="rId4" Type="http://schemas.openxmlformats.org/officeDocument/2006/relationships/image" Target="../media/image1120.png"/><Relationship Id="rId9" Type="http://schemas.openxmlformats.org/officeDocument/2006/relationships/image" Target="../media/image1170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4.png"/><Relationship Id="rId3" Type="http://schemas.openxmlformats.org/officeDocument/2006/relationships/image" Target="../media/image522.png"/><Relationship Id="rId7" Type="http://schemas.openxmlformats.org/officeDocument/2006/relationships/image" Target="../media/image523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hyperlink" Target="https://dx.doi.org/10.1007/JHEP07(2024)116" TargetMode="External"/><Relationship Id="rId5" Type="http://schemas.openxmlformats.org/officeDocument/2006/relationships/image" Target="../media/image1230.png"/><Relationship Id="rId10" Type="http://schemas.openxmlformats.org/officeDocument/2006/relationships/image" Target="../media/image1280.png"/><Relationship Id="rId4" Type="http://schemas.openxmlformats.org/officeDocument/2006/relationships/image" Target="../media/image122.png"/><Relationship Id="rId9" Type="http://schemas.openxmlformats.org/officeDocument/2006/relationships/image" Target="../media/image5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0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5.png"/><Relationship Id="rId3" Type="http://schemas.openxmlformats.org/officeDocument/2006/relationships/image" Target="../media/image529.png"/><Relationship Id="rId7" Type="http://schemas.openxmlformats.org/officeDocument/2006/relationships/image" Target="../media/image534.png"/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3.png"/><Relationship Id="rId5" Type="http://schemas.openxmlformats.org/officeDocument/2006/relationships/image" Target="../media/image532.png"/><Relationship Id="rId4" Type="http://schemas.openxmlformats.org/officeDocument/2006/relationships/image" Target="../media/image53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1.png"/><Relationship Id="rId5" Type="http://schemas.openxmlformats.org/officeDocument/2006/relationships/image" Target="../media/image539.png"/><Relationship Id="rId4" Type="http://schemas.openxmlformats.org/officeDocument/2006/relationships/image" Target="../media/image53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6.png"/><Relationship Id="rId5" Type="http://schemas.openxmlformats.org/officeDocument/2006/relationships/image" Target="../media/image545.png"/><Relationship Id="rId4" Type="http://schemas.openxmlformats.org/officeDocument/2006/relationships/image" Target="../media/image544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548.png"/><Relationship Id="rId7" Type="http://schemas.openxmlformats.org/officeDocument/2006/relationships/image" Target="../media/image551.png"/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9.png"/><Relationship Id="rId5" Type="http://schemas.openxmlformats.org/officeDocument/2006/relationships/image" Target="../media/image273.png"/><Relationship Id="rId4" Type="http://schemas.openxmlformats.org/officeDocument/2006/relationships/image" Target="../media/image264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5.jpeg"/><Relationship Id="rId4" Type="http://schemas.openxmlformats.org/officeDocument/2006/relationships/image" Target="../media/image554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png"/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1.png"/><Relationship Id="rId5" Type="http://schemas.openxmlformats.org/officeDocument/2006/relationships/image" Target="../media/image559.png"/><Relationship Id="rId4" Type="http://schemas.openxmlformats.org/officeDocument/2006/relationships/image" Target="../media/image558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7" Type="http://schemas.openxmlformats.org/officeDocument/2006/relationships/image" Target="../media/image5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65.png"/><Relationship Id="rId5" Type="http://schemas.openxmlformats.org/officeDocument/2006/relationships/image" Target="../media/image563.w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9.png"/><Relationship Id="rId4" Type="http://schemas.openxmlformats.org/officeDocument/2006/relationships/image" Target="../media/image568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4.png"/><Relationship Id="rId4" Type="http://schemas.openxmlformats.org/officeDocument/2006/relationships/image" Target="../media/image57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9.png"/><Relationship Id="rId5" Type="http://schemas.openxmlformats.org/officeDocument/2006/relationships/image" Target="../media/image573.png"/><Relationship Id="rId4" Type="http://schemas.openxmlformats.org/officeDocument/2006/relationships/image" Target="../media/image57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4.png"/><Relationship Id="rId4" Type="http://schemas.openxmlformats.org/officeDocument/2006/relationships/image" Target="../media/image583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3" Type="http://schemas.openxmlformats.org/officeDocument/2006/relationships/image" Target="../media/image585.png"/><Relationship Id="rId7" Type="http://schemas.openxmlformats.org/officeDocument/2006/relationships/image" Target="../media/image589.png"/><Relationship Id="rId2" Type="http://schemas.openxmlformats.org/officeDocument/2006/relationships/image" Target="../media/image58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8.png"/><Relationship Id="rId11" Type="http://schemas.openxmlformats.org/officeDocument/2006/relationships/image" Target="../media/image593.png"/><Relationship Id="rId5" Type="http://schemas.openxmlformats.org/officeDocument/2006/relationships/image" Target="../media/image587.png"/><Relationship Id="rId10" Type="http://schemas.openxmlformats.org/officeDocument/2006/relationships/image" Target="../media/image592.png"/><Relationship Id="rId4" Type="http://schemas.openxmlformats.org/officeDocument/2006/relationships/image" Target="../media/image586.png"/><Relationship Id="rId9" Type="http://schemas.openxmlformats.org/officeDocument/2006/relationships/image" Target="../media/image58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5.png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2.png"/><Relationship Id="rId5" Type="http://schemas.openxmlformats.org/officeDocument/2006/relationships/image" Target="../media/image597.png"/><Relationship Id="rId4" Type="http://schemas.openxmlformats.org/officeDocument/2006/relationships/image" Target="../media/image596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1.png"/><Relationship Id="rId3" Type="http://schemas.openxmlformats.org/officeDocument/2006/relationships/image" Target="../media/image599.png"/><Relationship Id="rId7" Type="http://schemas.openxmlformats.org/officeDocument/2006/relationships/image" Target="../media/image2513.png"/><Relationship Id="rId2" Type="http://schemas.openxmlformats.org/officeDocument/2006/relationships/image" Target="../media/image55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00.png"/><Relationship Id="rId5" Type="http://schemas.openxmlformats.org/officeDocument/2006/relationships/image" Target="../media/image990.png"/><Relationship Id="rId10" Type="http://schemas.openxmlformats.org/officeDocument/2006/relationships/image" Target="../media/image5611.png"/><Relationship Id="rId9" Type="http://schemas.openxmlformats.org/officeDocument/2006/relationships/image" Target="../media/image60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0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tiff"/><Relationship Id="rId7" Type="http://schemas.openxmlformats.org/officeDocument/2006/relationships/image" Target="../media/image603.png"/><Relationship Id="rId2" Type="http://schemas.openxmlformats.org/officeDocument/2006/relationships/image" Target="../media/image5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90.png"/><Relationship Id="rId5" Type="http://schemas.openxmlformats.org/officeDocument/2006/relationships/image" Target="../media/image5780.png"/><Relationship Id="rId4" Type="http://schemas.openxmlformats.org/officeDocument/2006/relationships/image" Target="../media/image602.tif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png"/><Relationship Id="rId7" Type="http://schemas.openxmlformats.org/officeDocument/2006/relationships/image" Target="../media/image609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8.png"/><Relationship Id="rId5" Type="http://schemas.openxmlformats.org/officeDocument/2006/relationships/image" Target="../media/image607.png"/><Relationship Id="rId4" Type="http://schemas.openxmlformats.org/officeDocument/2006/relationships/image" Target="../media/image606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0.png"/><Relationship Id="rId2" Type="http://schemas.openxmlformats.org/officeDocument/2006/relationships/image" Target="../media/image26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30.png"/><Relationship Id="rId4" Type="http://schemas.openxmlformats.org/officeDocument/2006/relationships/image" Target="../media/image610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3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40.png"/><Relationship Id="rId5" Type="http://schemas.openxmlformats.org/officeDocument/2006/relationships/image" Target="../media/image4190.png"/><Relationship Id="rId4" Type="http://schemas.openxmlformats.org/officeDocument/2006/relationships/image" Target="../media/image3820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613.png"/><Relationship Id="rId4" Type="http://schemas.openxmlformats.org/officeDocument/2006/relationships/image" Target="NUL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0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0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48.png"/><Relationship Id="rId14" Type="http://schemas.openxmlformats.org/officeDocument/2006/relationships/image" Target="../media/image5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4.png"/><Relationship Id="rId5" Type="http://schemas.openxmlformats.org/officeDocument/2006/relationships/image" Target="../media/image59.png"/><Relationship Id="rId10" Type="http://schemas.openxmlformats.org/officeDocument/2006/relationships/image" Target="../media/image7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390.png"/><Relationship Id="rId3" Type="http://schemas.openxmlformats.org/officeDocument/2006/relationships/image" Target="../media/image1300.png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67.png"/><Relationship Id="rId9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7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0.png"/><Relationship Id="rId7" Type="http://schemas.openxmlformats.org/officeDocument/2006/relationships/image" Target="../media/image250.png"/><Relationship Id="rId12" Type="http://schemas.openxmlformats.org/officeDocument/2006/relationships/image" Target="../media/image30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11" Type="http://schemas.openxmlformats.org/officeDocument/2006/relationships/image" Target="../media/image78.emf"/><Relationship Id="rId5" Type="http://schemas.openxmlformats.org/officeDocument/2006/relationships/image" Target="../media/image77.png"/><Relationship Id="rId10" Type="http://schemas.openxmlformats.org/officeDocument/2006/relationships/image" Target="../media/image280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9.png"/><Relationship Id="rId7" Type="http://schemas.openxmlformats.org/officeDocument/2006/relationships/image" Target="../media/image45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30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png"/><Relationship Id="rId7" Type="http://schemas.openxmlformats.org/officeDocument/2006/relationships/image" Target="../media/image68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4" Type="http://schemas.openxmlformats.org/officeDocument/2006/relationships/image" Target="../media/image83.png"/><Relationship Id="rId9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85.png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70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81.png"/><Relationship Id="rId4" Type="http://schemas.openxmlformats.org/officeDocument/2006/relationships/image" Target="../media/image6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0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20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1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00.png"/><Relationship Id="rId4" Type="http://schemas.openxmlformats.org/officeDocument/2006/relationships/image" Target="../media/image105.wmf"/><Relationship Id="rId9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06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70.png"/><Relationship Id="rId11" Type="http://schemas.openxmlformats.org/officeDocument/2006/relationships/image" Target="../media/image116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5.png"/><Relationship Id="rId4" Type="http://schemas.openxmlformats.org/officeDocument/2006/relationships/image" Target="../media/image105.wmf"/><Relationship Id="rId9" Type="http://schemas.openxmlformats.org/officeDocument/2006/relationships/image" Target="../media/image1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21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130.png"/><Relationship Id="rId12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11" Type="http://schemas.openxmlformats.org/officeDocument/2006/relationships/image" Target="../media/image119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8.png"/><Relationship Id="rId4" Type="http://schemas.openxmlformats.org/officeDocument/2006/relationships/image" Target="../media/image105.wmf"/><Relationship Id="rId9" Type="http://schemas.openxmlformats.org/officeDocument/2006/relationships/image" Target="../media/image117.png"/><Relationship Id="rId14" Type="http://schemas.openxmlformats.org/officeDocument/2006/relationships/image" Target="../media/image122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36.png"/><Relationship Id="rId12" Type="http://schemas.openxmlformats.org/officeDocument/2006/relationships/hyperlink" Target="http://arxiv.org/abs/1904.12093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3.png"/><Relationship Id="rId11" Type="http://schemas.openxmlformats.org/officeDocument/2006/relationships/image" Target="../media/image1400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39.png"/><Relationship Id="rId4" Type="http://schemas.openxmlformats.org/officeDocument/2006/relationships/image" Target="../media/image105.wmf"/><Relationship Id="rId9" Type="http://schemas.openxmlformats.org/officeDocument/2006/relationships/image" Target="../media/image13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3.emf"/><Relationship Id="rId3" Type="http://schemas.openxmlformats.org/officeDocument/2006/relationships/image" Target="../media/image1400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45.png"/><Relationship Id="rId5" Type="http://schemas.openxmlformats.org/officeDocument/2006/relationships/image" Target="../media/image105.wmf"/><Relationship Id="rId10" Type="http://schemas.openxmlformats.org/officeDocument/2006/relationships/image" Target="../media/image144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156.png"/><Relationship Id="rId7" Type="http://schemas.openxmlformats.org/officeDocument/2006/relationships/image" Target="../media/image813.png"/><Relationship Id="rId12" Type="http://schemas.openxmlformats.org/officeDocument/2006/relationships/image" Target="../media/image133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158.png"/><Relationship Id="rId10" Type="http://schemas.openxmlformats.org/officeDocument/2006/relationships/image" Target="../media/image1110.png"/><Relationship Id="rId4" Type="http://schemas.openxmlformats.org/officeDocument/2006/relationships/image" Target="../media/image157.png"/><Relationship Id="rId9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1410.png"/><Relationship Id="rId7" Type="http://schemas.openxmlformats.org/officeDocument/2006/relationships/image" Target="../media/image18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0.png"/><Relationship Id="rId5" Type="http://schemas.openxmlformats.org/officeDocument/2006/relationships/image" Target="../media/image1610.png"/><Relationship Id="rId10" Type="http://schemas.openxmlformats.org/officeDocument/2006/relationships/image" Target="../media/image2111.png"/><Relationship Id="rId4" Type="http://schemas.openxmlformats.org/officeDocument/2006/relationships/image" Target="../media/image159.png"/><Relationship Id="rId9" Type="http://schemas.openxmlformats.org/officeDocument/2006/relationships/image" Target="../media/image20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emf"/><Relationship Id="rId5" Type="http://schemas.openxmlformats.org/officeDocument/2006/relationships/image" Target="../media/image1600.png"/><Relationship Id="rId4" Type="http://schemas.openxmlformats.org/officeDocument/2006/relationships/image" Target="../media/image15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521.png"/><Relationship Id="rId4" Type="http://schemas.openxmlformats.org/officeDocument/2006/relationships/image" Target="../media/image3400.png"/><Relationship Id="rId9" Type="http://schemas.openxmlformats.org/officeDocument/2006/relationships/image" Target="../media/image18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1830.png"/><Relationship Id="rId7" Type="http://schemas.openxmlformats.org/officeDocument/2006/relationships/image" Target="../media/image57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11" Type="http://schemas.openxmlformats.org/officeDocument/2006/relationships/image" Target="../media/image68.png"/><Relationship Id="rId5" Type="http://schemas.openxmlformats.org/officeDocument/2006/relationships/image" Target="../media/image184.png"/><Relationship Id="rId10" Type="http://schemas.openxmlformats.org/officeDocument/2006/relationships/image" Target="../media/image186.png"/><Relationship Id="rId4" Type="http://schemas.openxmlformats.org/officeDocument/2006/relationships/image" Target="../media/image540.png"/><Relationship Id="rId9" Type="http://schemas.openxmlformats.org/officeDocument/2006/relationships/image" Target="../media/image1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0.png"/><Relationship Id="rId4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1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0.png"/><Relationship Id="rId9" Type="http://schemas.openxmlformats.org/officeDocument/2006/relationships/image" Target="../media/image20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0.png"/><Relationship Id="rId11" Type="http://schemas.openxmlformats.org/officeDocument/2006/relationships/image" Target="../media/image216.png"/><Relationship Id="rId5" Type="http://schemas.openxmlformats.org/officeDocument/2006/relationships/image" Target="../media/image211.pn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0.png"/><Relationship Id="rId4" Type="http://schemas.openxmlformats.org/officeDocument/2006/relationships/image" Target="../media/image2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460.png"/><Relationship Id="rId7" Type="http://schemas.openxmlformats.org/officeDocument/2006/relationships/image" Target="../media/image5400.png"/><Relationship Id="rId2" Type="http://schemas.openxmlformats.org/officeDocument/2006/relationships/image" Target="../media/image4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Relationship Id="rId9" Type="http://schemas.openxmlformats.org/officeDocument/2006/relationships/image" Target="../media/image56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242.png"/><Relationship Id="rId2" Type="http://schemas.openxmlformats.org/officeDocument/2006/relationships/image" Target="../media/image5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590.png"/><Relationship Id="rId4" Type="http://schemas.openxmlformats.org/officeDocument/2006/relationships/image" Target="../media/image48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2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0.png"/><Relationship Id="rId4" Type="http://schemas.openxmlformats.org/officeDocument/2006/relationships/image" Target="NUL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aps.org/doi/10.1103/PhysRevLett.133.131801" TargetMode="External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3.emf"/><Relationship Id="rId4" Type="http://schemas.openxmlformats.org/officeDocument/2006/relationships/image" Target="../media/image2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5.png"/><Relationship Id="rId4" Type="http://schemas.openxmlformats.org/officeDocument/2006/relationships/hyperlink" Target="http://arxiv.org/abs/2407.17403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5.png"/><Relationship Id="rId4" Type="http://schemas.openxmlformats.org/officeDocument/2006/relationships/hyperlink" Target="http://arxiv.org/abs/2407.17403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png"/><Relationship Id="rId5" Type="http://schemas.openxmlformats.org/officeDocument/2006/relationships/hyperlink" Target="http://arxiv.org/abs/2407.17403" TargetMode="External"/><Relationship Id="rId4" Type="http://schemas.openxmlformats.org/officeDocument/2006/relationships/image" Target="../media/image18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png"/><Relationship Id="rId4" Type="http://schemas.openxmlformats.org/officeDocument/2006/relationships/hyperlink" Target="https://link.aps.org/abstract/PRD/v110/e072020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aps.org/abstract/PRD/v110/e072020" TargetMode="Externa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27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2.png"/><Relationship Id="rId5" Type="http://schemas.openxmlformats.org/officeDocument/2006/relationships/image" Target="../media/image269.emf"/><Relationship Id="rId4" Type="http://schemas.openxmlformats.org/officeDocument/2006/relationships/oleObject" Target="../embeddings/oleObject11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7" Type="http://schemas.openxmlformats.org/officeDocument/2006/relationships/image" Target="../media/image186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2411.10127" TargetMode="External"/><Relationship Id="rId5" Type="http://schemas.openxmlformats.org/officeDocument/2006/relationships/image" Target="NULL"/><Relationship Id="rId4" Type="http://schemas.openxmlformats.org/officeDocument/2006/relationships/image" Target="../media/image2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emf"/><Relationship Id="rId7" Type="http://schemas.openxmlformats.org/officeDocument/2006/relationships/image" Target="NULL"/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NULL"/><Relationship Id="rId4" Type="http://schemas.openxmlformats.org/officeDocument/2006/relationships/image" Target="../media/image2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NUL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em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em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emf"/><Relationship Id="rId5" Type="http://schemas.openxmlformats.org/officeDocument/2006/relationships/image" Target="../media/image291.bmp"/><Relationship Id="rId4" Type="http://schemas.openxmlformats.org/officeDocument/2006/relationships/image" Target="../media/image2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7" Type="http://schemas.openxmlformats.org/officeDocument/2006/relationships/hyperlink" Target="https://arxiv.org/abs/2412.16470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emf"/><Relationship Id="rId5" Type="http://schemas.openxmlformats.org/officeDocument/2006/relationships/image" Target="../media/image295.emf"/><Relationship Id="rId4" Type="http://schemas.openxmlformats.org/officeDocument/2006/relationships/image" Target="../media/image294.e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7" Type="http://schemas.openxmlformats.org/officeDocument/2006/relationships/image" Target="../media/image309.emf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emf"/><Relationship Id="rId3" Type="http://schemas.openxmlformats.org/officeDocument/2006/relationships/image" Target="../media/image312.emf"/><Relationship Id="rId7" Type="http://schemas.openxmlformats.org/officeDocument/2006/relationships/image" Target="../media/image316.emf"/><Relationship Id="rId2" Type="http://schemas.openxmlformats.org/officeDocument/2006/relationships/image" Target="../media/image3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5.emf"/><Relationship Id="rId5" Type="http://schemas.openxmlformats.org/officeDocument/2006/relationships/image" Target="../media/image314.emf"/><Relationship Id="rId4" Type="http://schemas.openxmlformats.org/officeDocument/2006/relationships/image" Target="../media/image3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A7DC3D7D-37BD-CFAB-0DB9-93B3F1FCD599}"/>
              </a:ext>
            </a:extLst>
          </p:cNvPr>
          <p:cNvSpPr txBox="1"/>
          <p:nvPr/>
        </p:nvSpPr>
        <p:spPr>
          <a:xfrm>
            <a:off x="1181703" y="2201346"/>
            <a:ext cx="9390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Belle/Belle II</a:t>
            </a:r>
            <a:r>
              <a:rPr lang="zh-CN" altLang="en-US" sz="4000" b="0" i="0" dirty="0"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实验上强子物理前沿进展</a:t>
            </a:r>
            <a:endParaRPr lang="en-CN" altLang="zh-CN" sz="4000" spc="200" dirty="0">
              <a:solidFill>
                <a:srgbClr val="2444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8A629B2-24D2-AB5C-8462-E86E042464D9}"/>
              </a:ext>
            </a:extLst>
          </p:cNvPr>
          <p:cNvSpPr txBox="1"/>
          <p:nvPr/>
        </p:nvSpPr>
        <p:spPr>
          <a:xfrm>
            <a:off x="2847020" y="3217519"/>
            <a:ext cx="61866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500" b="1" spc="200" dirty="0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沈成平，复旦大学</a:t>
            </a:r>
            <a:endParaRPr lang="en-US" altLang="zh-CN" sz="3500" b="1" spc="200" dirty="0">
              <a:solidFill>
                <a:srgbClr val="244499"/>
              </a:solidFill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  <a:p>
            <a:pPr algn="ctr"/>
            <a:r>
              <a:rPr lang="zh-CN" altLang="en-US" sz="3500" b="1" spc="200" dirty="0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 </a:t>
            </a:r>
            <a:r>
              <a:rPr lang="en-US" altLang="zh-CN" sz="3500" b="1" spc="200" dirty="0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shencp@fudan.edu.cn</a:t>
            </a:r>
            <a:endParaRPr lang="en-CN" altLang="zh-CN" sz="3500" b="1" spc="200" dirty="0">
              <a:solidFill>
                <a:srgbClr val="244499"/>
              </a:solidFill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711B08-EAB1-46E4-83AE-F84D0E6B067D}"/>
              </a:ext>
            </a:extLst>
          </p:cNvPr>
          <p:cNvSpPr txBox="1"/>
          <p:nvPr/>
        </p:nvSpPr>
        <p:spPr>
          <a:xfrm>
            <a:off x="3512458" y="510941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dirty="0">
                <a:solidFill>
                  <a:srgbClr val="333333"/>
                </a:solidFill>
                <a:effectLst/>
                <a:latin typeface="PingFangSC-Light"/>
              </a:rPr>
              <a:t>2025</a:t>
            </a:r>
            <a:r>
              <a:rPr lang="zh-CN" altLang="en-US" sz="2400" b="1" i="0" dirty="0">
                <a:solidFill>
                  <a:srgbClr val="333333"/>
                </a:solidFill>
                <a:effectLst/>
                <a:latin typeface="PingFangSC-Light"/>
              </a:rPr>
              <a:t>年理论物理专款前沿讲习班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3196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F6187A-4779-BD40-DC7A-A2E10024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33" y="746493"/>
            <a:ext cx="10062783" cy="61115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37338B2-CA0D-1DD4-CEFF-0D9A89479CDC}"/>
              </a:ext>
            </a:extLst>
          </p:cNvPr>
          <p:cNvSpPr txBox="1"/>
          <p:nvPr/>
        </p:nvSpPr>
        <p:spPr>
          <a:xfrm>
            <a:off x="166255" y="116378"/>
            <a:ext cx="927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capabilities of Belle/Belle II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CC6C25C-F8B6-4DDD-839C-B8FA865BF1E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769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E70FB89-C43A-4EA8-B2B8-3A161674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9" y="4021140"/>
            <a:ext cx="2852617" cy="22820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DB7BA9-36C8-4AD9-B667-F7BAF0822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95" y="4063648"/>
            <a:ext cx="2852617" cy="2282094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F6A3A1C-8915-45D4-976E-B843A716DCC0}"/>
              </a:ext>
            </a:extLst>
          </p:cNvPr>
          <p:cNvSpPr>
            <a:spLocks/>
          </p:cNvSpPr>
          <p:nvPr/>
        </p:nvSpPr>
        <p:spPr>
          <a:xfrm>
            <a:off x="2737585" y="1558809"/>
            <a:ext cx="7992000" cy="36000"/>
          </a:xfrm>
          <a:custGeom>
            <a:avLst/>
            <a:gdLst>
              <a:gd name="T0" fmla="*/ 6124 w 6124"/>
              <a:gd name="T1" fmla="*/ 536 h 1072"/>
              <a:gd name="T2" fmla="*/ 5588 w 6124"/>
              <a:gd name="T3" fmla="*/ 1072 h 1072"/>
              <a:gd name="T4" fmla="*/ 536 w 6124"/>
              <a:gd name="T5" fmla="*/ 1072 h 1072"/>
              <a:gd name="T6" fmla="*/ 157 w 6124"/>
              <a:gd name="T7" fmla="*/ 915 h 1072"/>
              <a:gd name="T8" fmla="*/ 0 w 6124"/>
              <a:gd name="T9" fmla="*/ 536 h 1072"/>
              <a:gd name="T10" fmla="*/ 536 w 6124"/>
              <a:gd name="T11" fmla="*/ 0 h 1072"/>
              <a:gd name="T12" fmla="*/ 5589 w 6124"/>
              <a:gd name="T13" fmla="*/ 0 h 1072"/>
              <a:gd name="T14" fmla="*/ 6124 w 6124"/>
              <a:gd name="T15" fmla="*/ 53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24" h="1072">
                <a:moveTo>
                  <a:pt x="6124" y="536"/>
                </a:moveTo>
                <a:cubicBezTo>
                  <a:pt x="6124" y="832"/>
                  <a:pt x="5884" y="1072"/>
                  <a:pt x="5588" y="1072"/>
                </a:cubicBezTo>
                <a:lnTo>
                  <a:pt x="536" y="1072"/>
                </a:lnTo>
                <a:cubicBezTo>
                  <a:pt x="388" y="1072"/>
                  <a:pt x="254" y="1012"/>
                  <a:pt x="157" y="915"/>
                </a:cubicBezTo>
                <a:cubicBezTo>
                  <a:pt x="60" y="818"/>
                  <a:pt x="0" y="684"/>
                  <a:pt x="0" y="536"/>
                </a:cubicBezTo>
                <a:cubicBezTo>
                  <a:pt x="0" y="240"/>
                  <a:pt x="240" y="0"/>
                  <a:pt x="536" y="0"/>
                </a:cubicBezTo>
                <a:lnTo>
                  <a:pt x="5589" y="0"/>
                </a:lnTo>
                <a:cubicBezTo>
                  <a:pt x="5884" y="0"/>
                  <a:pt x="6124" y="240"/>
                  <a:pt x="6124" y="5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869FDAB-8FFF-46BB-9B78-6BB7B862B0CF}"/>
                  </a:ext>
                </a:extLst>
              </p:cNvPr>
              <p:cNvSpPr txBox="1"/>
              <p:nvPr/>
            </p:nvSpPr>
            <p:spPr>
              <a:xfrm>
                <a:off x="2653287" y="990885"/>
                <a:ext cx="85117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Search for BNV decay </a:t>
                </a:r>
                <a14:m>
                  <m:oMath xmlns:m="http://schemas.openxmlformats.org/officeDocument/2006/math"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d>
                      <m:d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𝚲</m:t>
                            </m:r>
                          </m:e>
                        </m:acc>
                      </m:e>
                    </m:d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sz="28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28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at Belle II</a:t>
                </a:r>
                <a:endParaRPr lang="zh-CN" altLang="en-US" sz="2800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869FDAB-8FFF-46BB-9B78-6BB7B862B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287" y="990885"/>
                <a:ext cx="8511726" cy="523220"/>
              </a:xfrm>
              <a:prstGeom prst="rect">
                <a:avLst/>
              </a:prstGeom>
              <a:blipFill>
                <a:blip r:embed="rId5"/>
                <a:stretch>
                  <a:fillRect l="-1432"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 descr="belle2-logo">
            <a:extLst>
              <a:ext uri="{FF2B5EF4-FFF2-40B4-BE49-F238E27FC236}">
                <a16:creationId xmlns:a16="http://schemas.microsoft.com/office/drawing/2014/main" id="{CD4816CF-D1B2-4EAE-9D71-D6672DD9EC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69628" y="986048"/>
            <a:ext cx="1016127" cy="8263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77D90C-E23B-4D66-8319-219C8895CD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7" y="977237"/>
            <a:ext cx="1022063" cy="82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F464723-6473-4382-8E7D-A1D73047B2C5}"/>
                  </a:ext>
                </a:extLst>
              </p:cNvPr>
              <p:cNvSpPr txBox="1"/>
              <p:nvPr/>
            </p:nvSpPr>
            <p:spPr>
              <a:xfrm>
                <a:off x="434588" y="1833607"/>
                <a:ext cx="11467768" cy="2166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efficiencies are 9.5% and 9.9% for </a:t>
                </a:r>
                <a14:m>
                  <m:oMath xmlns:m="http://schemas.openxmlformats.org/officeDocument/2006/math"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𝛬𝜋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</m:acc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Poisson counting experiment technique in signal region in the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𝛬𝜋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  <m:r>
                              <a:rPr lang="zh-CN" alt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𝐶𝑀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plane;</a:t>
                </a:r>
              </a:p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 events are 1 and 0.5 for </a:t>
                </a:r>
                <a14:m>
                  <m:oMath xmlns:m="http://schemas.openxmlformats.org/officeDocument/2006/math"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𝛬𝜋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</m:acc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observed events;</a:t>
                </a:r>
              </a:p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World's best upper limits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90% C.L. of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altLang="zh-CN" b="0" i="1" u="none" strike="noStrike" baseline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b="0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i="0" u="none" strike="noStrike" baseline="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</a:t>
                </a:r>
                <a:r>
                  <a:rPr lang="en-US" altLang="zh-CN" i="0" u="none" strike="noStrike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b="0" i="1" u="none" strike="noStrike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b="0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zh-CN" altLang="en-US" b="0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zh-CN" altLang="en-US" b="0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𝛬𝜋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altLang="zh-CN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CN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zh-CN" alt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𝛬</m:t>
                            </m:r>
                          </m:e>
                        </m:acc>
                        <m:r>
                          <a:rPr lang="zh-CN" alt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F464723-6473-4382-8E7D-A1D73047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88" y="1833607"/>
                <a:ext cx="11467768" cy="2166362"/>
              </a:xfrm>
              <a:prstGeom prst="rect">
                <a:avLst/>
              </a:prstGeom>
              <a:blipFill>
                <a:blip r:embed="rId8"/>
                <a:stretch>
                  <a:fillRect l="-319" b="-36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C48ED9E3-976B-4518-A537-54E05D5F9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4016" y="4238767"/>
            <a:ext cx="4478320" cy="1938786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1DEF81F-5A7D-4A48-AA86-DB9E1908BDB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100</a:t>
            </a:fld>
            <a:endParaRPr lang="en-US" sz="1400" dirty="0">
              <a:latin typeface="Arial Black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CCF0A74-2BD2-4FC2-82B5-D3F23FEEB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440042"/>
              </p:ext>
            </p:extLst>
          </p:nvPr>
        </p:nvGraphicFramePr>
        <p:xfrm>
          <a:off x="9213783" y="1805237"/>
          <a:ext cx="2543629" cy="365760"/>
        </p:xfrm>
        <a:graphic>
          <a:graphicData uri="http://schemas.openxmlformats.org/drawingml/2006/table">
            <a:tbl>
              <a:tblPr/>
              <a:tblGrid>
                <a:gridCol w="2543629">
                  <a:extLst>
                    <a:ext uri="{9D8B030D-6E8A-4147-A177-3AD203B41FA5}">
                      <a16:colId xmlns:a16="http://schemas.microsoft.com/office/drawing/2014/main" val="33148056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</a:rPr>
                        <a:t>PRD 110, 112003 (2024)</a:t>
                      </a:r>
                    </a:p>
                  </a:txBody>
                  <a:tcPr marR="412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42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8952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A9510-37BE-4435-A8E6-698D40CFC98A}"/>
              </a:ext>
            </a:extLst>
          </p:cNvPr>
          <p:cNvSpPr txBox="1">
            <a:spLocks noChangeArrowheads="1"/>
          </p:cNvSpPr>
          <p:nvPr/>
        </p:nvSpPr>
        <p:spPr>
          <a:xfrm>
            <a:off x="3508744" y="2868815"/>
            <a:ext cx="4699591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Charmonium  States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CE4EA14-4D81-4D9E-BE0D-A59FAF77F1C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937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D57B322-21EB-455C-A460-D3636F9FD5A0}"/>
              </a:ext>
            </a:extLst>
          </p:cNvPr>
          <p:cNvSpPr txBox="1">
            <a:spLocks noChangeArrowheads="1"/>
          </p:cNvSpPr>
          <p:nvPr/>
        </p:nvSpPr>
        <p:spPr>
          <a:xfrm>
            <a:off x="2057400" y="871534"/>
            <a:ext cx="7793038" cy="769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400" dirty="0">
                <a:solidFill>
                  <a:srgbClr val="66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Charmonium Spectrum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39C831-AFC9-4933-BB11-874FD70C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4" y="1641472"/>
            <a:ext cx="6523643" cy="472901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6ABB4DF-CAA5-4DBA-B4C9-1665B705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764" y="3145465"/>
            <a:ext cx="3908041" cy="3168682"/>
          </a:xfrm>
          <a:prstGeom prst="rect">
            <a:avLst/>
          </a:prstGeom>
          <a:noFill/>
          <a:ln w="9525">
            <a:solidFill>
              <a:srgbClr val="FF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11B6DB9-51D2-4509-BD16-30409C98A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581541"/>
            <a:ext cx="5416624" cy="123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en-US" altLang="zh-CN" sz="2800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At short distance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   Cornell model works pretty well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   V(r) = -4</a:t>
            </a: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altLang="zh-CN" sz="2800" kern="0" baseline="-250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/3r+kr</a:t>
            </a:r>
            <a:endParaRPr lang="en-US" altLang="zh-CN" sz="2800" kern="0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87D5159-57F1-4B50-9CAF-B56D9B18B64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704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43E597E-D086-4A10-8E21-A76FD0A8C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270"/>
            <a:ext cx="8977122" cy="5323118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855F0F2C-1E48-4A19-BE82-D13CB6A4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2" y="1581541"/>
            <a:ext cx="5827713" cy="123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en-US" altLang="zh-CN" sz="2800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At short distance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   Cornell model works pretty well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   V(r) = -4</a:t>
            </a: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altLang="zh-CN" sz="2800" kern="0" baseline="-250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altLang="zh-CN" sz="2800" kern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/3r+kr</a:t>
            </a:r>
            <a:endParaRPr lang="en-US" altLang="zh-CN" sz="2800" kern="0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20B630-3767-4D17-931A-AA539ABAEC8A}"/>
              </a:ext>
            </a:extLst>
          </p:cNvPr>
          <p:cNvSpPr txBox="1"/>
          <p:nvPr/>
        </p:nvSpPr>
        <p:spPr>
          <a:xfrm>
            <a:off x="3733800" y="5368409"/>
            <a:ext cx="392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Godfrey &amp; Isgur, PRD32, 189 (1985)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9F8483-F6EE-4A73-83B4-8990E1E62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936" y="3088483"/>
            <a:ext cx="3318531" cy="296703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A469CB7-716C-4E8F-94B7-CF8BE2FBB29D}"/>
              </a:ext>
            </a:extLst>
          </p:cNvPr>
          <p:cNvSpPr txBox="1">
            <a:spLocks noChangeArrowheads="1"/>
          </p:cNvSpPr>
          <p:nvPr/>
        </p:nvSpPr>
        <p:spPr>
          <a:xfrm>
            <a:off x="2057400" y="871534"/>
            <a:ext cx="7793038" cy="769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400" dirty="0">
                <a:solidFill>
                  <a:srgbClr val="66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Charmonium(-like) Spectrum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57F20E8-B6D0-44C7-A04A-A6BF7017DEE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860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CA8A6E-8226-7C45-A59D-C11511EFFF94}"/>
                  </a:ext>
                </a:extLst>
              </p:cNvPr>
              <p:cNvSpPr txBox="1"/>
              <p:nvPr/>
            </p:nvSpPr>
            <p:spPr>
              <a:xfrm>
                <a:off x="121920" y="924082"/>
                <a:ext cx="11923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𝜼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spin-singlet low-lying D-wave charmonium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CA8A6E-8226-7C45-A59D-C11511EFF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924082"/>
                <a:ext cx="11923776" cy="584775"/>
              </a:xfrm>
              <a:prstGeom prst="rect">
                <a:avLst/>
              </a:prstGeom>
              <a:blipFill>
                <a:blip r:embed="rId2"/>
                <a:stretch>
                  <a:fillRect l="-426" t="-12500" b="-291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08A2A7-A186-7E45-97C2-508E278126A7}"/>
                  </a:ext>
                </a:extLst>
              </p:cNvPr>
              <p:cNvSpPr txBox="1"/>
              <p:nvPr/>
            </p:nvSpPr>
            <p:spPr>
              <a:xfrm>
                <a:off x="121920" y="1495410"/>
                <a:ext cx="1192377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en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in the range of 3.80 to 3.88 GeV/c</a:t>
                </a:r>
                <a:r>
                  <a:rPr lang="en-US" sz="2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and lies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[PRD 72, 054026 (2005), PRD </a:t>
                </a:r>
                <a:r>
                  <a:rPr lang="en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79, 094004 (2009)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  </a:t>
                </a:r>
                <a:endParaRPr lang="en-C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CN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en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very narrow</a:t>
                </a:r>
              </a:p>
              <a:p>
                <a:r>
                  <a:rPr lang="en-CN" sz="2000" b="1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 mode</a:t>
                </a:r>
                <a:r>
                  <a:rPr lang="en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branching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γ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P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large (&gt; 50%) 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[PRD 80, 014001 (2009)].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08A2A7-A186-7E45-97C2-508E27812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1495410"/>
                <a:ext cx="11923776" cy="1323439"/>
              </a:xfrm>
              <a:prstGeom prst="rect">
                <a:avLst/>
              </a:prstGeom>
              <a:blipFill>
                <a:blip r:embed="rId3"/>
                <a:stretch>
                  <a:fillRect l="-532" t="-1905" b="-76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C38FCA9-0CE1-AC40-AD18-F2BA172E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" y="3567076"/>
            <a:ext cx="6094202" cy="2786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EC9E11-00EE-D54E-8EB2-4E6B76244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770" y="3321423"/>
            <a:ext cx="4541295" cy="303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50E2D1-E6C1-7348-AAB6-474BB267AB0C}"/>
                  </a:ext>
                </a:extLst>
              </p:cNvPr>
              <p:cNvSpPr txBox="1"/>
              <p:nvPr/>
            </p:nvSpPr>
            <p:spPr>
              <a:xfrm>
                <a:off x="121920" y="2859190"/>
                <a:ext cx="119381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𝛈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𝐜𝟐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𝟏𝐃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CN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was searched in </a:t>
                </a:r>
                <a:r>
                  <a:rPr lang="en-CN" sz="20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CN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decays and </a:t>
                </a:r>
                <a:r>
                  <a:rPr lang="en-US" sz="2000" b="1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000" b="1" i="1" baseline="30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2000" b="1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000" b="1" i="1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annihilations by Belle, but no signal was found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[JHEP 05, 034 (2020), PRD 104, 012012 (2021)]</a:t>
                </a:r>
                <a:r>
                  <a:rPr lang="en-US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CN" sz="2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50E2D1-E6C1-7348-AAB6-474BB267A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2859190"/>
                <a:ext cx="11938120" cy="707886"/>
              </a:xfrm>
              <a:prstGeom prst="rect">
                <a:avLst/>
              </a:prstGeom>
              <a:blipFill>
                <a:blip r:embed="rId6"/>
                <a:stretch>
                  <a:fillRect l="-531" t="-5357" b="-142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A1AE031-C8D3-134F-A145-32663E9ED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5487" y="3459500"/>
            <a:ext cx="502771" cy="904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DB1C78-D07A-8B40-8E26-109A70C68F70}"/>
                  </a:ext>
                </a:extLst>
              </p:cNvPr>
              <p:cNvSpPr txBox="1"/>
              <p:nvPr/>
            </p:nvSpPr>
            <p:spPr>
              <a:xfrm>
                <a:off x="2037278" y="3700363"/>
                <a:ext cx="14091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N" sz="1400" b="1" i="1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p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N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CN" sz="1400" b="1" i="1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</m:e>
                        <m:sub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𝐜𝟐</m:t>
                          </m:r>
                        </m:sub>
                      </m:sSub>
                      <m:r>
                        <a:rPr lang="en-US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𝟏𝐃</m:t>
                      </m:r>
                      <m:r>
                        <a:rPr lang="en-US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CN" sz="1400" b="1" dirty="0">
                  <a:solidFill>
                    <a:srgbClr val="0B00FA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DB1C78-D07A-8B40-8E26-109A70C68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278" y="3700363"/>
                <a:ext cx="1409168" cy="215444"/>
              </a:xfrm>
              <a:prstGeom prst="rect">
                <a:avLst/>
              </a:prstGeom>
              <a:blipFill>
                <a:blip r:embed="rId8"/>
                <a:stretch>
                  <a:fillRect l="-2679" t="-5556" b="-277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CDFE77-6EAA-4741-864F-AF1A84DF2FFA}"/>
                  </a:ext>
                </a:extLst>
              </p:cNvPr>
              <p:cNvSpPr txBox="1"/>
              <p:nvPr/>
            </p:nvSpPr>
            <p:spPr>
              <a:xfrm>
                <a:off x="5294236" y="3750338"/>
                <a:ext cx="1377108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N" sz="1400" b="1" i="1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p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CN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CN" sz="1400" b="1" i="1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</m:e>
                        <m:sub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𝐜𝟐</m:t>
                          </m:r>
                        </m:sub>
                      </m:sSub>
                      <m:r>
                        <a:rPr lang="en-US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𝟏𝐃</m:t>
                      </m:r>
                      <m:r>
                        <a:rPr lang="en-US" sz="1400" b="1" i="0" smtClean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1400" b="1" i="1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sub>
                        <m:sup>
                          <m:r>
                            <a:rPr lang="en-US" sz="1400" b="1" i="0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CN" sz="1400" b="1" dirty="0">
                  <a:solidFill>
                    <a:srgbClr val="0B00FA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CDFE77-6EAA-4741-864F-AF1A84DF2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236" y="3750338"/>
                <a:ext cx="1377108" cy="220253"/>
              </a:xfrm>
              <a:prstGeom prst="rect">
                <a:avLst/>
              </a:prstGeom>
              <a:blipFill>
                <a:blip r:embed="rId9"/>
                <a:stretch>
                  <a:fillRect l="-1818" r="-909" b="-38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EE72072-B70F-D949-8DD2-CEFF799E1081}"/>
                  </a:ext>
                </a:extLst>
              </p:cNvPr>
              <p:cNvSpPr/>
              <p:nvPr/>
            </p:nvSpPr>
            <p:spPr>
              <a:xfrm>
                <a:off x="9228580" y="3507482"/>
                <a:ext cx="20503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b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b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US" b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r>
                        <a:rPr lang="en-US" b="1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𝛄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𝛈</m:t>
                          </m:r>
                        </m:e>
                        <m:sub>
                          <m:r>
                            <a:rPr lang="en-US" b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𝐜𝟐</m:t>
                          </m:r>
                        </m:sub>
                      </m:sSub>
                      <m:r>
                        <a:rPr lang="en-US" b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b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𝟏𝐃</m:t>
                      </m:r>
                      <m:r>
                        <a:rPr lang="en-US" b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EE72072-B70F-D949-8DD2-CEFF799E10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8580" y="3507482"/>
                <a:ext cx="2050369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2DF85B3-BD7E-1A44-9B09-EEBEF574D903}"/>
              </a:ext>
            </a:extLst>
          </p:cNvPr>
          <p:cNvSpPr txBox="1"/>
          <p:nvPr/>
        </p:nvSpPr>
        <p:spPr>
          <a:xfrm>
            <a:off x="145407" y="2923718"/>
            <a:ext cx="11741793" cy="341632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7D8BD40-7E66-41CF-8678-3D3731AF1E8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573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A9510-37BE-4435-A8E6-698D40CFC98A}"/>
              </a:ext>
            </a:extLst>
          </p:cNvPr>
          <p:cNvSpPr txBox="1">
            <a:spLocks noChangeArrowheads="1"/>
          </p:cNvSpPr>
          <p:nvPr/>
        </p:nvSpPr>
        <p:spPr>
          <a:xfrm>
            <a:off x="3508744" y="2868815"/>
            <a:ext cx="4699591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Bottomonium  States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65B3271-B67F-4B04-9722-386C1CA00DCA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685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82437A-0E9B-4212-A226-D9ADA293D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23" y="3019430"/>
            <a:ext cx="3318531" cy="296703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C1492A2-D2F8-49B8-B999-E06E09218973}"/>
              </a:ext>
            </a:extLst>
          </p:cNvPr>
          <p:cNvSpPr txBox="1">
            <a:spLocks noChangeArrowheads="1"/>
          </p:cNvSpPr>
          <p:nvPr/>
        </p:nvSpPr>
        <p:spPr>
          <a:xfrm>
            <a:off x="2057400" y="871534"/>
            <a:ext cx="7793038" cy="769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400" dirty="0">
                <a:solidFill>
                  <a:srgbClr val="66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Bottomonium Spectrum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7C8505-5253-46C1-892F-6D2A2621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88" y="1467292"/>
            <a:ext cx="6808368" cy="486636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2B69E18-9CAB-4AB0-A379-D1CC6E39571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622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373E248B-64B0-41F1-8A3E-7D776A70CA38}"/>
                  </a:ext>
                </a:extLst>
              </p:cNvPr>
              <p:cNvSpPr txBox="1"/>
              <p:nvPr/>
            </p:nvSpPr>
            <p:spPr>
              <a:xfrm>
                <a:off x="1205852" y="1745303"/>
                <a:ext cx="6045200" cy="35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rgbClr val="0432FF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Four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main ways to access </a:t>
                </a:r>
                <a:r>
                  <a:rPr lang="en-US" altLang="zh-CN" sz="2400" dirty="0" err="1">
                    <a:solidFill>
                      <a:srgbClr val="0432FF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Bottomonia</a:t>
                </a:r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: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1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Direct production from</a:t>
                </a:r>
                <a:r>
                  <a:rPr lang="zh-CN" altLang="en-US" sz="21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1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e</a:t>
                </a:r>
                <a:r>
                  <a:rPr lang="en-US" altLang="zh-CN" sz="2100" baseline="300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+</a:t>
                </a:r>
                <a:r>
                  <a:rPr lang="en-US" altLang="zh-CN" sz="21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e</a:t>
                </a:r>
                <a:r>
                  <a:rPr lang="en-US" altLang="zh-CN" sz="2100" baseline="300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-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: J</a:t>
                </a:r>
                <a:r>
                  <a:rPr lang="en-US" altLang="zh-CN" sz="2100" baseline="300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PC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Υ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altLang="zh-CN" sz="2100" dirty="0">
                  <a:latin typeface="Calibri" panose="020F0502020204030204" pitchFamily="34" charset="0"/>
                  <a:ea typeface="Book Antiqua" charset="0"/>
                  <a:cs typeface="Calibri" panose="020F050202020403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1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ISR production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: J</a:t>
                </a:r>
                <a:r>
                  <a:rPr lang="en-US" altLang="zh-CN" sz="2100" baseline="300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PC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Υ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altLang="zh-CN" sz="2100" dirty="0">
                  <a:latin typeface="Calibri" panose="020F0502020204030204" pitchFamily="34" charset="0"/>
                  <a:ea typeface="Book Antiqua" charset="0"/>
                  <a:cs typeface="Calibri" panose="020F050202020403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1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Hadronic transitions 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Υ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through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η</m:t>
                    </m:r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ππ</m:t>
                    </m:r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:r>
                  <a:rPr lang="en-US" altLang="zh-CN" sz="2100" dirty="0" err="1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etc</a:t>
                </a:r>
                <a:endParaRPr lang="en-US" altLang="zh-CN" sz="2100" dirty="0">
                  <a:latin typeface="Calibri" panose="020F0502020204030204" pitchFamily="34" charset="0"/>
                  <a:ea typeface="Book Antiqua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J</a:t>
                </a:r>
                <a:r>
                  <a:rPr lang="en-US" altLang="zh-CN" sz="2100" baseline="300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PC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…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Υ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b</m:t>
                        </m:r>
                      </m:sub>
                    </m:sSub>
                    <m: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b</m:t>
                        </m:r>
                      </m:sub>
                    </m:sSub>
                    <m: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…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1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Radiative transitions 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Υ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altLang="zh-CN" sz="21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altLang="zh-CN" sz="2100" dirty="0">
                  <a:latin typeface="Calibri" panose="020F0502020204030204" pitchFamily="34" charset="0"/>
                  <a:ea typeface="Book Antiqua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J</a:t>
                </a:r>
                <a:r>
                  <a:rPr lang="en-US" altLang="zh-CN" sz="2100" baseline="300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PC</a:t>
                </a:r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e>
                      <m:sup>
                        <m: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b</m:t>
                        </m:r>
                      </m:sub>
                    </m:sSub>
                    <m: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altLang="zh-CN" sz="2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altLang="zh-CN" sz="2100" dirty="0"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1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1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100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b</m:t>
                        </m:r>
                      </m:sub>
                    </m:sSub>
                  </m:oMath>
                </a14:m>
                <a:endParaRPr lang="en-US" altLang="zh-CN" sz="2100" dirty="0">
                  <a:solidFill>
                    <a:srgbClr val="0B00FA"/>
                  </a:solidFill>
                  <a:latin typeface="Calibri" panose="020F0502020204030204" pitchFamily="34" charset="0"/>
                  <a:ea typeface="Book Antiqua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373E248B-64B0-41F1-8A3E-7D776A70C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852" y="1745303"/>
                <a:ext cx="6045200" cy="3554819"/>
              </a:xfrm>
              <a:prstGeom prst="rect">
                <a:avLst/>
              </a:prstGeom>
              <a:blipFill>
                <a:blip r:embed="rId2"/>
                <a:stretch>
                  <a:fillRect l="-1615" r="-202" b="-12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0CC8C958-9D89-41B6-851C-A2D5CEAD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119" y="1296227"/>
            <a:ext cx="2536649" cy="433955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09B581C-FCB5-472A-BF97-167426637FFA}"/>
              </a:ext>
            </a:extLst>
          </p:cNvPr>
          <p:cNvSpPr txBox="1">
            <a:spLocks noChangeArrowheads="1"/>
          </p:cNvSpPr>
          <p:nvPr/>
        </p:nvSpPr>
        <p:spPr>
          <a:xfrm>
            <a:off x="2057400" y="871534"/>
            <a:ext cx="7793038" cy="769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400" dirty="0">
                <a:solidFill>
                  <a:srgbClr val="66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Bottomonium Spectrum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E18BA-2D80-4FD0-A020-B1863F00B54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577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/>
              <p:nvPr/>
            </p:nvSpPr>
            <p:spPr>
              <a:xfrm>
                <a:off x="176685" y="902189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Ins="1980000" rtlCol="0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observation of</a:t>
                </a:r>
                <a:r>
                  <a:rPr lang="zh-CN" alt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bottomonium: </a:t>
                </a:r>
                <a14:m>
                  <m:oMath xmlns:m="http://schemas.openxmlformats.org/officeDocument/2006/math">
                    <m:r>
                      <a:rPr lang="el-GR" altLang="zh-CN" sz="32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𝟏𝐒</m:t>
                    </m:r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5" y="902189"/>
                <a:ext cx="12192000" cy="584775"/>
              </a:xfrm>
              <a:prstGeom prst="rect">
                <a:avLst/>
              </a:prstGeom>
              <a:blipFill>
                <a:blip r:embed="rId2"/>
                <a:stretch>
                  <a:fillRect l="-624" t="-14894" b="-297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78BC51-21A4-6146-8AA2-6EE8162337D4}"/>
                  </a:ext>
                </a:extLst>
              </p:cNvPr>
              <p:cNvSpPr txBox="1"/>
              <p:nvPr/>
            </p:nvSpPr>
            <p:spPr>
              <a:xfrm>
                <a:off x="36576" y="1492985"/>
                <a:ext cx="4959727" cy="480131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r>
                  <a:rPr lang="en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CN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bottomonium resonance, i.e.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Υ</m:t>
                    </m:r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CN" dirty="0">
                    <a:latin typeface="Arial" panose="020B0604020202020204" pitchFamily="34" charset="0"/>
                    <a:cs typeface="Arial" panose="020B0604020202020204" pitchFamily="34" charset="0"/>
                  </a:rPr>
                  <a:t>, was discovered in 1977 in the bombardment of a beam of high energy protons to a stationary nuclear target </a:t>
                </a:r>
                <a:r>
                  <a:rPr lang="en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[PRL 39, 252 (1977), PRL 39, 1240 (1977)].</a:t>
                </a: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78BC51-21A4-6146-8AA2-6EE81623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" y="1492985"/>
                <a:ext cx="4959727" cy="4801314"/>
              </a:xfrm>
              <a:prstGeom prst="rect">
                <a:avLst/>
              </a:prstGeom>
              <a:blipFill>
                <a:blip r:embed="rId3"/>
                <a:stretch>
                  <a:fillRect l="-508" t="-262" r="-1269"/>
                </a:stretch>
              </a:blipFill>
              <a:ln w="254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12DC256-4829-AE42-94C7-2A0BCBD5F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97" y="2993016"/>
            <a:ext cx="3561398" cy="3301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305F5EF-A3FE-E24B-A9AB-2CF793A01689}"/>
                  </a:ext>
                </a:extLst>
              </p:cNvPr>
              <p:cNvSpPr txBox="1"/>
              <p:nvPr/>
            </p:nvSpPr>
            <p:spPr>
              <a:xfrm>
                <a:off x="5228458" y="1789515"/>
                <a:ext cx="6806374" cy="424731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r>
                  <a:rPr lang="en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Soon,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collisions 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μ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μ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final states,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Υ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was confirmed,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Υ</m:t>
                    </m:r>
                    <m:r>
                      <a:rPr lang="en-US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Υ</m:t>
                    </m:r>
                    <m:r>
                      <a:rPr lang="en-US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were also observed </a:t>
                </a:r>
                <a:r>
                  <a:rPr lang="en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[PLB 76, 243 (1978), PLB 76, 246 (1978), PLB 78, 360 (1978)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PRL 44, 1108 (1980)</a:t>
                </a:r>
                <a:r>
                  <a:rPr lang="en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].</a:t>
                </a: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305F5EF-A3FE-E24B-A9AB-2CF793A01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458" y="1789515"/>
                <a:ext cx="6806374" cy="4247317"/>
              </a:xfrm>
              <a:prstGeom prst="rect">
                <a:avLst/>
              </a:prstGeom>
              <a:blipFill>
                <a:blip r:embed="rId5"/>
                <a:stretch>
                  <a:fillRect l="-557" t="-593" r="-1484"/>
                </a:stretch>
              </a:blipFill>
              <a:ln w="254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B6D5D1F-B4E8-9B4D-AE63-AF9841947997}"/>
              </a:ext>
            </a:extLst>
          </p:cNvPr>
          <p:cNvSpPr txBox="1"/>
          <p:nvPr/>
        </p:nvSpPr>
        <p:spPr>
          <a:xfrm>
            <a:off x="1363948" y="3187081"/>
            <a:ext cx="1624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[PRL 39, 252 (1977)]</a:t>
            </a:r>
            <a:endParaRPr lang="en-CN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91DD21D-542E-A748-A480-2B97E2BAE937}"/>
                  </a:ext>
                </a:extLst>
              </p:cNvPr>
              <p:cNvSpPr txBox="1"/>
              <p:nvPr/>
            </p:nvSpPr>
            <p:spPr>
              <a:xfrm>
                <a:off x="2869857" y="3486438"/>
                <a:ext cx="744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91DD21D-542E-A748-A480-2B97E2BA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857" y="3486438"/>
                <a:ext cx="744728" cy="369332"/>
              </a:xfrm>
              <a:prstGeom prst="rect">
                <a:avLst/>
              </a:prstGeom>
              <a:blipFill>
                <a:blip r:embed="rId6"/>
                <a:stretch>
                  <a:fillRect r="-3390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13DB4BF-0EE3-BC43-9D4F-49F2DFF72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805" y="3177682"/>
            <a:ext cx="3161260" cy="2054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7C963-C7CF-3940-BAF2-FCB89EEB4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744" y="3014111"/>
            <a:ext cx="3624828" cy="2572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125584-DB4A-4340-BCF7-BD3036E26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8351" y="3220546"/>
            <a:ext cx="2227410" cy="188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0937C4F-880A-3C47-A85F-D7C78D6C698F}"/>
                  </a:ext>
                </a:extLst>
              </p:cNvPr>
              <p:cNvSpPr txBox="1"/>
              <p:nvPr/>
            </p:nvSpPr>
            <p:spPr>
              <a:xfrm>
                <a:off x="5360658" y="3486438"/>
                <a:ext cx="744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0937C4F-880A-3C47-A85F-D7C78D6C6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658" y="3486438"/>
                <a:ext cx="744728" cy="369332"/>
              </a:xfrm>
              <a:prstGeom prst="rect">
                <a:avLst/>
              </a:prstGeom>
              <a:blipFill>
                <a:blip r:embed="rId10"/>
                <a:stretch>
                  <a:fillRect r="-3333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46C6E6-6676-FE4F-93E5-C5451A59886E}"/>
                  </a:ext>
                </a:extLst>
              </p:cNvPr>
              <p:cNvSpPr txBox="1"/>
              <p:nvPr/>
            </p:nvSpPr>
            <p:spPr>
              <a:xfrm>
                <a:off x="7444286" y="4020425"/>
                <a:ext cx="744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46C6E6-6676-FE4F-93E5-C5451A598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286" y="4020425"/>
                <a:ext cx="744728" cy="369332"/>
              </a:xfrm>
              <a:prstGeom prst="rect">
                <a:avLst/>
              </a:prstGeom>
              <a:blipFill>
                <a:blip r:embed="rId11"/>
                <a:stretch>
                  <a:fillRect r="-5085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DC629B1-6F2E-F142-AC86-B41E5A7C0570}"/>
                  </a:ext>
                </a:extLst>
              </p:cNvPr>
              <p:cNvSpPr txBox="1"/>
              <p:nvPr/>
            </p:nvSpPr>
            <p:spPr>
              <a:xfrm>
                <a:off x="9917328" y="3448691"/>
                <a:ext cx="744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DC629B1-6F2E-F142-AC86-B41E5A7C0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7328" y="3448691"/>
                <a:ext cx="744728" cy="369332"/>
              </a:xfrm>
              <a:prstGeom prst="rect">
                <a:avLst/>
              </a:prstGeom>
              <a:blipFill>
                <a:blip r:embed="rId12"/>
                <a:stretch>
                  <a:fillRect r="-3333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056067C0-8A1A-0349-9499-A9C442935DE9}"/>
              </a:ext>
            </a:extLst>
          </p:cNvPr>
          <p:cNvSpPr txBox="1"/>
          <p:nvPr/>
        </p:nvSpPr>
        <p:spPr>
          <a:xfrm>
            <a:off x="9548351" y="2799747"/>
            <a:ext cx="376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[PRL 44, 1108 (1980)]</a:t>
            </a:r>
            <a:endParaRPr lang="en-CN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5FE7C1-CC55-1549-8E0D-8D01B7929BA7}"/>
              </a:ext>
            </a:extLst>
          </p:cNvPr>
          <p:cNvSpPr txBox="1"/>
          <p:nvPr/>
        </p:nvSpPr>
        <p:spPr>
          <a:xfrm>
            <a:off x="7303006" y="3177682"/>
            <a:ext cx="1624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[PLB 78, 360 (1978)]</a:t>
            </a:r>
            <a:endParaRPr lang="en-CN" sz="1600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A515491-AEEE-4AA6-B716-3ECF26CF5E6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429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125584-DB4A-4340-BCF7-BD3036E2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351" y="3220546"/>
            <a:ext cx="2227410" cy="188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5A1AA-0F59-C14E-950A-119AC00A1ACF}"/>
                  </a:ext>
                </a:extLst>
              </p:cNvPr>
              <p:cNvSpPr txBox="1"/>
              <p:nvPr/>
            </p:nvSpPr>
            <p:spPr>
              <a:xfrm>
                <a:off x="134112" y="914400"/>
                <a:ext cx="122285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Masses, widths, and dominant decay modes of </a:t>
                </a:r>
                <a14:m>
                  <m:oMath xmlns:m="http://schemas.openxmlformats.org/officeDocument/2006/math">
                    <m:r>
                      <a:rPr lang="el-GR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r>
                      <a:rPr lang="en-US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𝟏𝐒</m:t>
                    </m:r>
                    <m:r>
                      <a:rPr lang="en-US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𝐒</m:t>
                    </m:r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l-GR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r>
                      <a:rPr lang="en-US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𝟑𝐒</m:t>
                    </m:r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5A1AA-0F59-C14E-950A-119AC00A1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12" y="914400"/>
                <a:ext cx="12228576" cy="523220"/>
              </a:xfrm>
              <a:prstGeom prst="rect">
                <a:avLst/>
              </a:prstGeom>
              <a:blipFill>
                <a:blip r:embed="rId3"/>
                <a:stretch>
                  <a:fillRect l="-1037" t="-14286" b="-285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52ABD8DD-B8A5-F647-B099-D948BB953F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93216" y="1466090"/>
              <a:ext cx="8818880" cy="196291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204720">
                      <a:extLst>
                        <a:ext uri="{9D8B030D-6E8A-4147-A177-3AD203B41FA5}">
                          <a16:colId xmlns:a16="http://schemas.microsoft.com/office/drawing/2014/main" val="4147340699"/>
                        </a:ext>
                      </a:extLst>
                    </a:gridCol>
                    <a:gridCol w="2204720">
                      <a:extLst>
                        <a:ext uri="{9D8B030D-6E8A-4147-A177-3AD203B41FA5}">
                          <a16:colId xmlns:a16="http://schemas.microsoft.com/office/drawing/2014/main" val="3282609265"/>
                        </a:ext>
                      </a:extLst>
                    </a:gridCol>
                    <a:gridCol w="2204720">
                      <a:extLst>
                        <a:ext uri="{9D8B030D-6E8A-4147-A177-3AD203B41FA5}">
                          <a16:colId xmlns:a16="http://schemas.microsoft.com/office/drawing/2014/main" val="4039917668"/>
                        </a:ext>
                      </a:extLst>
                    </a:gridCol>
                    <a:gridCol w="2204720">
                      <a:extLst>
                        <a:ext uri="{9D8B030D-6E8A-4147-A177-3AD203B41FA5}">
                          <a16:colId xmlns:a16="http://schemas.microsoft.com/office/drawing/2014/main" val="3996948683"/>
                        </a:ext>
                      </a:extLst>
                    </a:gridCol>
                  </a:tblGrid>
                  <a:tr h="3847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Υ</m:t>
                                </m:r>
                                <m: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CN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Υ</m:t>
                                </m:r>
                                <m: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CN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Υ</m:t>
                                </m:r>
                                <m: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(3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altLang="zh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CN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98887353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Mass (MeV/c</a:t>
                          </a:r>
                          <a:r>
                            <a:rPr lang="en-CN" b="0" i="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9460.40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10023.4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10355.1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91666045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Width (keV)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54.02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31.98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20.32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41058389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CN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Υ</m:t>
                              </m:r>
                              <m:r>
                                <a:rPr lang="el-GR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ggg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81.7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58.8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35.7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100543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N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Υ</m:t>
                              </m:r>
                              <m:r>
                                <a:rPr lang="el-GR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gg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2.2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b="0" i="0" dirty="0"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1.87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</a:t>
                          </a:r>
                          <a14:m>
                            <m:oMath xmlns:m="http://schemas.openxmlformats.org/officeDocument/2006/math">
                              <m:r>
                                <a:rPr lang="en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373578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52ABD8DD-B8A5-F647-B099-D948BB953F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4387586"/>
                  </p:ext>
                </p:extLst>
              </p:nvPr>
            </p:nvGraphicFramePr>
            <p:xfrm>
              <a:off x="1093216" y="1466090"/>
              <a:ext cx="8818880" cy="196291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204720">
                      <a:extLst>
                        <a:ext uri="{9D8B030D-6E8A-4147-A177-3AD203B41FA5}">
                          <a16:colId xmlns:a16="http://schemas.microsoft.com/office/drawing/2014/main" val="4147340699"/>
                        </a:ext>
                      </a:extLst>
                    </a:gridCol>
                    <a:gridCol w="2204720">
                      <a:extLst>
                        <a:ext uri="{9D8B030D-6E8A-4147-A177-3AD203B41FA5}">
                          <a16:colId xmlns:a16="http://schemas.microsoft.com/office/drawing/2014/main" val="3282609265"/>
                        </a:ext>
                      </a:extLst>
                    </a:gridCol>
                    <a:gridCol w="2204720">
                      <a:extLst>
                        <a:ext uri="{9D8B030D-6E8A-4147-A177-3AD203B41FA5}">
                          <a16:colId xmlns:a16="http://schemas.microsoft.com/office/drawing/2014/main" val="4039917668"/>
                        </a:ext>
                      </a:extLst>
                    </a:gridCol>
                    <a:gridCol w="2204720">
                      <a:extLst>
                        <a:ext uri="{9D8B030D-6E8A-4147-A177-3AD203B41FA5}">
                          <a16:colId xmlns:a16="http://schemas.microsoft.com/office/drawing/2014/main" val="3996948683"/>
                        </a:ext>
                      </a:extLst>
                    </a:gridCol>
                  </a:tblGrid>
                  <a:tr h="3847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75" t="-6667" r="-200000" b="-4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734" t="-6667" r="-101156" b="-4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6667" r="-575" b="-43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887353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Mass (MeV/c</a:t>
                          </a:r>
                          <a:r>
                            <a:rPr lang="en-CN" b="0" i="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75" t="-100000" r="-200000" b="-3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734" t="-100000" r="-101156" b="-3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0000" r="-575" b="-3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1666045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Width (keV)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75" t="-206452" r="-200000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734" t="-206452" r="-101156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206452" r="-575" b="-2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1058389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75" t="-306452" r="-300000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75" t="-306452" r="-200000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734" t="-306452" r="-101156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306452" r="-575" b="-1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100543"/>
                      </a:ext>
                    </a:extLst>
                  </a:tr>
                  <a:tr h="394532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75" t="-406452" r="-300000" b="-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75" t="-406452" r="-200000" b="-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734" t="-406452" r="-101156" b="-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406452" r="-575" b="-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3578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27211A3-2308-0C46-9D77-41805F9DE5EF}"/>
              </a:ext>
            </a:extLst>
          </p:cNvPr>
          <p:cNvSpPr txBox="1"/>
          <p:nvPr/>
        </p:nvSpPr>
        <p:spPr>
          <a:xfrm>
            <a:off x="10025888" y="1889760"/>
            <a:ext cx="2145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These numbers are from the latest PDG2023.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E4D1ED-704E-7D41-AD6B-CF15295B4442}"/>
                  </a:ext>
                </a:extLst>
              </p:cNvPr>
              <p:cNvSpPr txBox="1"/>
              <p:nvPr/>
            </p:nvSpPr>
            <p:spPr>
              <a:xfrm>
                <a:off x="121920" y="3665327"/>
                <a:ext cx="5242561" cy="262950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ts val="25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Below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threshold,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,3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decay via this </a:t>
                </a:r>
                <a:r>
                  <a:rPr lang="en-US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Okubo-Zweig-Iizuka (OZI) suppressed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way, thus leading to a </a:t>
                </a:r>
                <a:r>
                  <a:rPr lang="en-US" sz="1800" dirty="0">
                    <a:solidFill>
                      <a:srgbClr val="0432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narrow natural width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lnSpc>
                    <a:spcPts val="25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hey decay into three gluons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ggg</m:t>
                    </m:r>
                  </m:oMath>
                </a14:m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) or two gluons plus a photon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gg</m:t>
                    </m:r>
                  </m:oMath>
                </a14:m>
                <a:r>
                  <a:rPr lang="el-GR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with large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branching fractions, </a:t>
                </a:r>
                <a:r>
                  <a:rPr lang="en-US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providing an entry to many potential final states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including glueballs, light Higgs bosons, and states made of light quarks.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E4D1ED-704E-7D41-AD6B-CF15295B4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3665327"/>
                <a:ext cx="5242561" cy="2629502"/>
              </a:xfrm>
              <a:prstGeom prst="rect">
                <a:avLst/>
              </a:prstGeom>
              <a:blipFill>
                <a:blip r:embed="rId5"/>
                <a:stretch>
                  <a:fillRect l="-481" r="-1923" b="-2381"/>
                </a:stretch>
              </a:blipFill>
              <a:ln w="254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0D12E53-BBA0-634D-8623-C9EB4A2E2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498" y="4378403"/>
            <a:ext cx="5706365" cy="193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D5ABAF-54E0-A94D-9555-2DD304C0987D}"/>
                  </a:ext>
                </a:extLst>
              </p:cNvPr>
              <p:cNvSpPr txBox="1"/>
              <p:nvPr/>
            </p:nvSpPr>
            <p:spPr>
              <a:xfrm>
                <a:off x="5502656" y="3512121"/>
                <a:ext cx="6608064" cy="252941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CN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easurement of </a:t>
                </a:r>
                <a14:m>
                  <m:oMath xmlns:m="http://schemas.openxmlformats.org/officeDocument/2006/math">
                    <m:r>
                      <a:rPr lang="en-CN" sz="15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sz="15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altLang="zh-CN" sz="15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l-GR" altLang="zh-CN" sz="15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N" sz="15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n-US" altLang="zh-CN" sz="15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gg</m:t>
                    </m:r>
                    <m:r>
                      <a:rPr lang="en-US" sz="15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from CLEO [</a:t>
                </a:r>
                <a:r>
                  <a:rPr lang="en-CN" sz="15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PRD 74, 012003 (2006)</a:t>
                </a:r>
                <a:r>
                  <a:rPr lang="en-CN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endParaRPr lang="en-CN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CN" sz="16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 energy spectra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16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N" sz="160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γ</m:t>
                        </m:r>
                      </m:sub>
                    </m:sSub>
                    <m:r>
                      <a:rPr lang="en-US" sz="16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γ</m:t>
                        </m:r>
                      </m:sub>
                    </m:sSub>
                    <m:r>
                      <a:rPr lang="en-US" sz="16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beam</m:t>
                        </m:r>
                      </m:sub>
                    </m:sSub>
                  </m:oMath>
                </a14:m>
                <a:r>
                  <a:rPr lang="en-CN" sz="16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</a:p>
              <a:p>
                <a:endParaRPr lang="en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D5ABAF-54E0-A94D-9555-2DD304C09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656" y="3512121"/>
                <a:ext cx="6608064" cy="2529410"/>
              </a:xfrm>
              <a:prstGeom prst="rect">
                <a:avLst/>
              </a:prstGeom>
              <a:blipFill>
                <a:blip r:embed="rId7"/>
                <a:stretch>
                  <a:fillRect l="-368"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2A28503-9501-4AA5-A1C7-0A35C5CEF9B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109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7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907975-91C0-8047-83E7-70800DEC1782}"/>
              </a:ext>
            </a:extLst>
          </p:cNvPr>
          <p:cNvSpPr txBox="1"/>
          <p:nvPr/>
        </p:nvSpPr>
        <p:spPr>
          <a:xfrm>
            <a:off x="514105" y="142403"/>
            <a:ext cx="6891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ea typeface="Microsoft YaHei" panose="020B0503020204020204" pitchFamily="34" charset="-122"/>
                <a:cs typeface="David" panose="020E0502060401010101" pitchFamily="34" charset="-79"/>
              </a:rPr>
              <a:t>Belle and Belle II Datasets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ea typeface="Microsoft YaHei" panose="020B0503020204020204" pitchFamily="34" charset="-122"/>
              <a:cs typeface="David" panose="020E0502060401010101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D8B2B-BD06-9948-906F-65019DE0B192}"/>
              </a:ext>
            </a:extLst>
          </p:cNvPr>
          <p:cNvSpPr txBox="1"/>
          <p:nvPr/>
        </p:nvSpPr>
        <p:spPr>
          <a:xfrm>
            <a:off x="6429976" y="915557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800" dirty="0">
                <a:ea typeface="Verdana" panose="020B0604030504040204" pitchFamily="34" charset="0"/>
                <a:cs typeface="David" panose="020E0502060401010101" pitchFamily="34" charset="-79"/>
              </a:rPr>
              <a:t>In December 202</a:t>
            </a:r>
            <a:r>
              <a:rPr lang="en-US" altLang="zh-CN" sz="2800" dirty="0">
                <a:ea typeface="Verdana" panose="020B0604030504040204" pitchFamily="34" charset="0"/>
                <a:cs typeface="David" panose="020E0502060401010101" pitchFamily="34" charset="-79"/>
              </a:rPr>
              <a:t>4</a:t>
            </a:r>
            <a:endParaRPr lang="en-CN" sz="2800" dirty="0">
              <a:ea typeface="Verdana" panose="020B0604030504040204" pitchFamily="34" charset="0"/>
              <a:cs typeface="David" panose="020E0502060401010101" pitchFamily="34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95B9E-8615-0945-BF36-5CBB7DE55E38}"/>
              </a:ext>
            </a:extLst>
          </p:cNvPr>
          <p:cNvSpPr txBox="1"/>
          <p:nvPr/>
        </p:nvSpPr>
        <p:spPr>
          <a:xfrm>
            <a:off x="215641" y="879209"/>
            <a:ext cx="6446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Microsoft YaHei" panose="020B0503020204020204" pitchFamily="34" charset="-122"/>
                <a:cs typeface="David" panose="020E0502060401010101" pitchFamily="34" charset="-79"/>
              </a:rPr>
              <a:t>Belle (1999 - 2012)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Microsoft YaHei" panose="020B0503020204020204" pitchFamily="34" charset="-122"/>
                <a:cs typeface="David" panose="020E0502060401010101" pitchFamily="34" charset="-79"/>
              </a:rPr>
              <a:t>Belle II</a:t>
            </a:r>
            <a:r>
              <a:rPr lang="zh-CN" altLang="en-US" sz="2800" b="1" dirty="0">
                <a:ea typeface="Microsoft YaHei" panose="020B0503020204020204" pitchFamily="34" charset="-122"/>
                <a:cs typeface="David" panose="020E0502060401010101" pitchFamily="34" charset="-79"/>
              </a:rPr>
              <a:t> </a:t>
            </a:r>
            <a:r>
              <a:rPr lang="en-US" altLang="zh-CN" sz="2800" b="1" dirty="0">
                <a:ea typeface="Microsoft YaHei" panose="020B0503020204020204" pitchFamily="34" charset="-122"/>
                <a:cs typeface="David" panose="020E0502060401010101" pitchFamily="34" charset="-79"/>
              </a:rPr>
              <a:t>RUN-I (2019 - 2023)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Microsoft YaHei" panose="020B0503020204020204" pitchFamily="34" charset="-122"/>
                <a:cs typeface="David" panose="020E0502060401010101" pitchFamily="34" charset="-79"/>
              </a:rPr>
              <a:t>Belle II</a:t>
            </a:r>
            <a:r>
              <a:rPr lang="zh-CN" altLang="en-US" sz="2800" b="1" dirty="0">
                <a:ea typeface="Microsoft YaHei" panose="020B0503020204020204" pitchFamily="34" charset="-122"/>
                <a:cs typeface="David" panose="020E0502060401010101" pitchFamily="34" charset="-79"/>
              </a:rPr>
              <a:t> </a:t>
            </a:r>
            <a:r>
              <a:rPr lang="en-US" altLang="zh-CN" sz="2800" b="1" dirty="0">
                <a:ea typeface="Microsoft YaHei" panose="020B0503020204020204" pitchFamily="34" charset="-122"/>
                <a:cs typeface="David" panose="020E0502060401010101" pitchFamily="34" charset="-79"/>
              </a:rPr>
              <a:t>RUN-II (2024 - 2025)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C8E126-1F54-404E-AD22-B7A1A4E792CD}"/>
                  </a:ext>
                </a:extLst>
              </p:cNvPr>
              <p:cNvSpPr txBox="1"/>
              <p:nvPr/>
            </p:nvSpPr>
            <p:spPr>
              <a:xfrm>
                <a:off x="6429976" y="1458357"/>
                <a:ext cx="5812676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400" b="1" u="sng" dirty="0">
                    <a:solidFill>
                      <a:srgbClr val="FF0000"/>
                    </a:solidFill>
                    <a:cs typeface="David" panose="020E0502060401010101" pitchFamily="34" charset="-79"/>
                  </a:rPr>
                  <a:t>WORLD RECORD</a:t>
                </a:r>
                <a:r>
                  <a:rPr lang="en-US" sz="2400" b="1" u="sng" dirty="0">
                    <a:solidFill>
                      <a:srgbClr val="FF0000"/>
                    </a:solidFill>
                    <a:cs typeface="David" panose="020E0502060401010101" pitchFamily="34" charset="-79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avid" panose="020E0502060401010101" pitchFamily="34" charset="-79"/>
                      </a:rPr>
                      <m:t>𝟓</m:t>
                    </m:r>
                    <m:r>
                      <a:rPr lang="en-US" sz="2400" b="1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avid" panose="020E0502060401010101" pitchFamily="34" charset="-79"/>
                      </a:rPr>
                      <m:t>.</m:t>
                    </m:r>
                    <m:r>
                      <a:rPr lang="en-US" sz="2400" b="1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avid" panose="020E0502060401010101" pitchFamily="34" charset="-79"/>
                      </a:rPr>
                      <m:t>𝟏</m:t>
                    </m:r>
                    <m:r>
                      <a:rPr lang="en-US" sz="2400" b="1" i="0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avid" panose="020E0502060401010101" pitchFamily="34" charset="-79"/>
                      </a:rPr>
                      <m:t>×</m:t>
                    </m:r>
                    <m:sSup>
                      <m:sSupPr>
                        <m:ctrlPr>
                          <a:rPr lang="en-US" sz="2400" b="1" i="1" u="sng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David" panose="020E0502060401010101" pitchFamily="34" charset="-79"/>
                          </a:rPr>
                        </m:ctrlPr>
                      </m:sSupPr>
                      <m:e>
                        <m:r>
                          <a:rPr lang="en-US" altLang="zh-CN" sz="2400" b="1" i="0" u="sng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David" panose="020E0502060401010101" pitchFamily="34" charset="-79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0" u="sng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David" panose="020E0502060401010101" pitchFamily="34" charset="-79"/>
                          </a:rPr>
                          <m:t>𝟑𝟒</m:t>
                        </m:r>
                      </m:sup>
                    </m:sSup>
                  </m:oMath>
                </a14:m>
                <a:r>
                  <a:rPr lang="zh-CN" altLang="en-US" sz="2400" b="1" u="sng" dirty="0">
                    <a:solidFill>
                      <a:srgbClr val="FF0000"/>
                    </a:solidFill>
                    <a:cs typeface="David" panose="020E0502060401010101" pitchFamily="34" charset="-79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</m:ctrlPr>
                      </m:sSupPr>
                      <m:e>
                        <m:r>
                          <a:rPr lang="en-US" altLang="zh-CN" sz="2400" b="1" i="0" u="sng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  <m:t>𝐜𝐦</m:t>
                        </m:r>
                      </m:e>
                      <m:sup>
                        <m:r>
                          <a:rPr lang="en-US" altLang="zh-CN" sz="2400" b="1" i="0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  <m:t>−</m:t>
                        </m:r>
                        <m:r>
                          <a:rPr lang="en-US" altLang="zh-CN" sz="2400" b="1" i="0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</m:ctrlPr>
                      </m:sSupPr>
                      <m:e>
                        <m:r>
                          <a:rPr lang="en-US" altLang="zh-CN" sz="2400" b="1" i="0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  <m:t>𝐬</m:t>
                        </m:r>
                      </m:e>
                      <m:sup>
                        <m:r>
                          <a:rPr lang="en-US" altLang="zh-CN" sz="2400" b="1" i="0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  <m:t>−</m:t>
                        </m:r>
                        <m:r>
                          <a:rPr lang="en-US" altLang="zh-CN" sz="2400" b="1" i="0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avid" panose="020E0502060401010101" pitchFamily="34" charset="-79"/>
                          </a:rPr>
                          <m:t>𝟏</m:t>
                        </m:r>
                      </m:sup>
                    </m:sSup>
                  </m:oMath>
                </a14:m>
                <a:endParaRPr lang="en-CN" sz="2400" b="1" u="sng" dirty="0">
                  <a:solidFill>
                    <a:srgbClr val="FF0000"/>
                  </a:solidFill>
                  <a:cs typeface="David" panose="020E0502060401010101" pitchFamily="34" charset="-79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C8E126-1F54-404E-AD22-B7A1A4E79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976" y="1458357"/>
                <a:ext cx="5812676" cy="470000"/>
              </a:xfrm>
              <a:prstGeom prst="rect">
                <a:avLst/>
              </a:prstGeom>
              <a:blipFill>
                <a:blip r:embed="rId2"/>
                <a:stretch>
                  <a:fillRect l="-1747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5A05A21-EC22-6F43-8697-5B9CED46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235" y="2111235"/>
            <a:ext cx="5390660" cy="3994506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1CA749A6-21E8-884D-A449-87B291306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5" y="2264204"/>
            <a:ext cx="5581895" cy="4221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8E85C8-D75E-EF49-BE4B-9E75B1DC65F9}"/>
                  </a:ext>
                </a:extLst>
              </p:cNvPr>
              <p:cNvSpPr txBox="1"/>
              <p:nvPr/>
            </p:nvSpPr>
            <p:spPr>
              <a:xfrm>
                <a:off x="5981614" y="6092249"/>
                <a:ext cx="6595162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1600" dirty="0">
                    <a:cs typeface="David" panose="020E0502060401010101" pitchFamily="34" charset="-79"/>
                  </a:rPr>
                  <a:t>Most data at or near</a:t>
                </a:r>
                <a:r>
                  <a:rPr lang="zh-CN" altLang="en-US" sz="1600" dirty="0">
                    <a:cs typeface="David" panose="020E0502060401010101" pitchFamily="34" charset="-79"/>
                  </a:rPr>
                  <a:t> </a:t>
                </a:r>
                <a:r>
                  <a:rPr lang="en-US" altLang="zh-CN" sz="1600" dirty="0">
                    <a:cs typeface="David" panose="020E0502060401010101" pitchFamily="34" charset="-79"/>
                  </a:rPr>
                  <a:t>the</a:t>
                </a:r>
                <a:r>
                  <a:rPr lang="en-CN" sz="1600" dirty="0">
                    <a:cs typeface="David" panose="020E0502060401010101" pitchFamily="34" charset="-79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1600" dirty="0">
                    <a:cs typeface="David" panose="020E0502060401010101" pitchFamily="34" charset="-79"/>
                  </a:rPr>
                  <a:t> resonance,</a:t>
                </a:r>
                <a:r>
                  <a:rPr lang="en-US" sz="1600" dirty="0">
                    <a:cs typeface="David" panose="020E0502060401010101" pitchFamily="34" charset="-79"/>
                  </a:rPr>
                  <a:t> some below/above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CN" sz="1600" dirty="0">
                  <a:cs typeface="David" panose="020E0502060401010101" pitchFamily="34" charset="-79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8E85C8-D75E-EF49-BE4B-9E75B1DC6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614" y="6092249"/>
                <a:ext cx="6595162" cy="344133"/>
              </a:xfrm>
              <a:prstGeom prst="rect">
                <a:avLst/>
              </a:prstGeom>
              <a:blipFill>
                <a:blip r:embed="rId5"/>
                <a:stretch>
                  <a:fillRect l="-462" t="-5263" b="-19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18">
            <a:extLst>
              <a:ext uri="{FF2B5EF4-FFF2-40B4-BE49-F238E27FC236}">
                <a16:creationId xmlns:a16="http://schemas.microsoft.com/office/drawing/2014/main" id="{0B5A23C1-491F-284F-9E7C-5DB6C268D999}"/>
              </a:ext>
            </a:extLst>
          </p:cNvPr>
          <p:cNvSpPr/>
          <p:nvPr/>
        </p:nvSpPr>
        <p:spPr>
          <a:xfrm>
            <a:off x="367778" y="200228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98E11EC-637D-41F6-85E3-ED54A87568E2}"/>
              </a:ext>
            </a:extLst>
          </p:cNvPr>
          <p:cNvSpPr txBox="1">
            <a:spLocks/>
          </p:cNvSpPr>
          <p:nvPr/>
        </p:nvSpPr>
        <p:spPr>
          <a:xfrm>
            <a:off x="9952260" y="6485848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352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8C439-E733-A542-B469-5646A4AD75F9}"/>
                  </a:ext>
                </a:extLst>
              </p:cNvPr>
              <p:cNvSpPr txBox="1"/>
              <p:nvPr/>
            </p:nvSpPr>
            <p:spPr>
              <a:xfrm>
                <a:off x="134112" y="1057412"/>
                <a:ext cx="119237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“80% rule” for </a:t>
                </a:r>
                <a14:m>
                  <m:oMath xmlns:m="http://schemas.openxmlformats.org/officeDocument/2006/math">
                    <m:r>
                      <a:rPr lang="el-GR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r>
                      <a:rPr lang="en-US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𝟏𝐒</m:t>
                    </m:r>
                    <m:r>
                      <a:rPr lang="en-US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l-GR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𝜰</m:t>
                    </m:r>
                    <m:r>
                      <a:rPr lang="en-US" altLang="zh-CN" sz="24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en-US" altLang="zh-CN" sz="24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decays?  </a:t>
                </a:r>
                <a:endParaRPr lang="en-US" sz="3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8C439-E733-A542-B469-5646A4AD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12" y="1057412"/>
                <a:ext cx="11923776" cy="461665"/>
              </a:xfrm>
              <a:prstGeom prst="rect">
                <a:avLst/>
              </a:prstGeom>
              <a:blipFill>
                <a:blip r:embed="rId2"/>
                <a:stretch>
                  <a:fillRect l="-851" t="-10811" b="-270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E2D6E84-26FD-2440-AA1B-93AFABF43EC5}"/>
              </a:ext>
            </a:extLst>
          </p:cNvPr>
          <p:cNvSpPr txBox="1"/>
          <p:nvPr/>
        </p:nvSpPr>
        <p:spPr>
          <a:xfrm>
            <a:off x="195072" y="1595883"/>
            <a:ext cx="6449568" cy="120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pQCD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calculations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[PRL 34, 43 (1975)]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12% rule for charmonium decay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80% rule for bottomonium decay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9EB30-9725-0644-8AB8-0A9BC9F99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2" y="2891945"/>
            <a:ext cx="4203700" cy="6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20405F-1DF8-E642-A379-0A0196746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284" y="1028643"/>
            <a:ext cx="4904116" cy="5171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2E6087-F84B-0841-A381-B5EB7691F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" y="3614344"/>
            <a:ext cx="5181600" cy="73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64128-3006-E644-B43A-0967FB89C96F}"/>
                  </a:ext>
                </a:extLst>
              </p:cNvPr>
              <p:cNvSpPr txBox="1"/>
              <p:nvPr/>
            </p:nvSpPr>
            <p:spPr>
              <a:xfrm>
                <a:off x="121920" y="4384954"/>
                <a:ext cx="6096000" cy="1661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he 12% rule was found to be severely violated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ρπ</m:t>
                    </m:r>
                  </m:oMath>
                </a14:m>
                <a:r>
                  <a:rPr lang="el-GR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and other Vector–Pseudoscalar and Vector–Tensor final states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PRL 51, 963 (1983), PRD 69, 072001 (2004)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This is the so-called </a:t>
                </a:r>
                <a:r>
                  <a:rPr lang="en-US" sz="1800" b="1" dirty="0">
                    <a:solidFill>
                      <a:srgbClr val="0432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b="1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𝛒𝛑</m:t>
                    </m:r>
                  </m:oMath>
                </a14:m>
                <a:r>
                  <a:rPr lang="el-GR" sz="1800" b="1" dirty="0">
                    <a:solidFill>
                      <a:srgbClr val="0432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rgbClr val="0432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puzzle”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So, how about bottomonium decays?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64128-3006-E644-B43A-0967FB89C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4384954"/>
                <a:ext cx="6096000" cy="1661993"/>
              </a:xfrm>
              <a:prstGeom prst="rect">
                <a:avLst/>
              </a:prstGeom>
              <a:blipFill>
                <a:blip r:embed="rId6"/>
                <a:stretch>
                  <a:fillRect l="-1040" t="-1515" r="-1663" b="-606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5B968AD-5A87-0740-8DD2-BB308F99A020}"/>
              </a:ext>
            </a:extLst>
          </p:cNvPr>
          <p:cNvSpPr txBox="1"/>
          <p:nvPr/>
        </p:nvSpPr>
        <p:spPr>
          <a:xfrm>
            <a:off x="10021316" y="2040890"/>
            <a:ext cx="20736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lue dots from Belle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[PRD </a:t>
            </a:r>
            <a:r>
              <a:rPr lang="en-CN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86, 031102 (2012), PRD 88, 011102 (2013)</a:t>
            </a:r>
            <a:r>
              <a:rPr lang="en-US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lack dots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CLEO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[PRD </a:t>
            </a:r>
            <a:r>
              <a:rPr lang="en-CN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86, 052003 (2012)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42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band </a:t>
            </a:r>
            <a:r>
              <a:rPr lang="en-US" sz="1600" dirty="0">
                <a:solidFill>
                  <a:srgbClr val="942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shows the theoretical prediction.</a:t>
            </a:r>
            <a:endParaRPr lang="en-US" sz="1600" dirty="0">
              <a:solidFill>
                <a:srgbClr val="942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95AB4AA8-00BA-A344-B06A-2D54A268F203}"/>
              </a:ext>
            </a:extLst>
          </p:cNvPr>
          <p:cNvCxnSpPr/>
          <p:nvPr/>
        </p:nvCxnSpPr>
        <p:spPr>
          <a:xfrm flipV="1">
            <a:off x="4962144" y="3687495"/>
            <a:ext cx="2170176" cy="2164665"/>
          </a:xfrm>
          <a:prstGeom prst="bentConnector3">
            <a:avLst>
              <a:gd name="adj1" fmla="val 66854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C1CE6E3-635D-4FDA-B435-007E5069D70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511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CA8A6E-8226-7C45-A59D-C11511EFFF94}"/>
                  </a:ext>
                </a:extLst>
              </p:cNvPr>
              <p:cNvSpPr txBox="1"/>
              <p:nvPr/>
            </p:nvSpPr>
            <p:spPr>
              <a:xfrm>
                <a:off x="145034" y="999744"/>
                <a:ext cx="65227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Radiative decays of </a:t>
                </a:r>
                <a14:m>
                  <m:oMath xmlns:m="http://schemas.openxmlformats.org/officeDocument/2006/math">
                    <m:r>
                      <a:rPr lang="el-GR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d>
                      <m:d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𝟏𝐒</m:t>
                        </m:r>
                      </m:e>
                    </m:d>
                    <m:r>
                      <a:rPr lang="en-US" altLang="zh-CN" sz="2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l-GR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endPara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CA8A6E-8226-7C45-A59D-C11511EFF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34" y="999744"/>
                <a:ext cx="6522720" cy="461665"/>
              </a:xfrm>
              <a:prstGeom prst="rect">
                <a:avLst/>
              </a:prstGeom>
              <a:blipFill>
                <a:blip r:embed="rId2"/>
                <a:stretch>
                  <a:fillRect l="-1553" t="-10526" b="-263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EC65775-6F68-7440-86EA-2C518894A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288" y="3999353"/>
            <a:ext cx="4383023" cy="227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02F03-496A-7C46-85FE-7A840B1F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8" y="2523407"/>
            <a:ext cx="6436105" cy="3317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010B44-5B65-A049-854E-A4F87125E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868" y="1061491"/>
            <a:ext cx="4343908" cy="2818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7E3FE-F9F6-5F42-8D58-969A3D2CD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768" y="950976"/>
            <a:ext cx="419100" cy="30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AC4126-E006-D94E-9F46-CBD22B06B961}"/>
                  </a:ext>
                </a:extLst>
              </p:cNvPr>
              <p:cNvSpPr txBox="1"/>
              <p:nvPr/>
            </p:nvSpPr>
            <p:spPr>
              <a:xfrm>
                <a:off x="102142" y="1608484"/>
                <a:ext cx="7017873" cy="390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radiative decays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en-US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can be used</a:t>
                </a:r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AC4126-E006-D94E-9F46-CBD22B06B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2" y="1608484"/>
                <a:ext cx="7017873" cy="390813"/>
              </a:xfrm>
              <a:prstGeom prst="rect">
                <a:avLst/>
              </a:prstGeom>
              <a:blipFill>
                <a:blip r:embed="rId7"/>
                <a:stretch>
                  <a:fillRect l="-904" t="-9375" r="-1989" b="-156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2A28FE-0E11-FE4C-A28C-D764F1639B0B}"/>
                  </a:ext>
                </a:extLst>
              </p:cNvPr>
              <p:cNvSpPr txBox="1"/>
              <p:nvPr/>
            </p:nvSpPr>
            <p:spPr>
              <a:xfrm>
                <a:off x="801878" y="4528080"/>
                <a:ext cx="107208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𝟐𝐒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  <m:r>
                            <a:rPr lang="en-US" altLang="zh-CN" sz="1000" b="1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𝟏𝐏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0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2A28FE-0E11-FE4C-A28C-D764F1639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78" y="4528080"/>
                <a:ext cx="1072088" cy="153888"/>
              </a:xfrm>
              <a:prstGeom prst="rect">
                <a:avLst/>
              </a:prstGeom>
              <a:blipFill>
                <a:blip r:embed="rId8"/>
                <a:stretch>
                  <a:fillRect l="-3529" r="-3529" b="-307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F68D34-C293-2841-9944-C445667B0EA2}"/>
                  </a:ext>
                </a:extLst>
              </p:cNvPr>
              <p:cNvSpPr txBox="1"/>
              <p:nvPr/>
            </p:nvSpPr>
            <p:spPr>
              <a:xfrm>
                <a:off x="2716031" y="4975246"/>
                <a:ext cx="107208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𝟐𝐒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  <m:r>
                            <a:rPr lang="en-US" altLang="zh-CN" sz="1000" b="1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𝟏𝐏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0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F68D34-C293-2841-9944-C445667B0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031" y="4975246"/>
                <a:ext cx="1072088" cy="153888"/>
              </a:xfrm>
              <a:prstGeom prst="rect">
                <a:avLst/>
              </a:prstGeom>
              <a:blipFill>
                <a:blip r:embed="rId9"/>
                <a:stretch>
                  <a:fillRect l="-3529" r="-3529" b="-307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55487-034D-3147-9E44-21C7D2414964}"/>
                  </a:ext>
                </a:extLst>
              </p:cNvPr>
              <p:cNvSpPr txBox="1"/>
              <p:nvPr/>
            </p:nvSpPr>
            <p:spPr>
              <a:xfrm>
                <a:off x="2334306" y="4374192"/>
                <a:ext cx="107208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𝟐𝐒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  <m:r>
                            <a:rPr lang="en-US" altLang="zh-CN" sz="1000" b="1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𝟏𝐏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0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455487-034D-3147-9E44-21C7D2414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306" y="4374192"/>
                <a:ext cx="1072088" cy="153888"/>
              </a:xfrm>
              <a:prstGeom prst="rect">
                <a:avLst/>
              </a:prstGeom>
              <a:blipFill>
                <a:blip r:embed="rId10"/>
                <a:stretch>
                  <a:fillRect l="-2326" r="-3488" b="-230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FEA08B-BF4D-CB4B-B7FC-645C4BB0E757}"/>
                  </a:ext>
                </a:extLst>
              </p:cNvPr>
              <p:cNvSpPr txBox="1"/>
              <p:nvPr/>
            </p:nvSpPr>
            <p:spPr>
              <a:xfrm>
                <a:off x="4097434" y="4374192"/>
                <a:ext cx="107208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𝟑𝐒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  <m:r>
                            <a:rPr lang="en-US" altLang="zh-CN" sz="1000" b="1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𝟐𝐏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0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FEA08B-BF4D-CB4B-B7FC-645C4BB0E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434" y="4374192"/>
                <a:ext cx="1072088" cy="153888"/>
              </a:xfrm>
              <a:prstGeom prst="rect">
                <a:avLst/>
              </a:prstGeom>
              <a:blipFill>
                <a:blip r:embed="rId11"/>
                <a:stretch>
                  <a:fillRect l="-2326" r="-2326" b="-230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19822-403C-2A4A-8EAA-11B2D1AD6EC2}"/>
                  </a:ext>
                </a:extLst>
              </p:cNvPr>
              <p:cNvSpPr txBox="1"/>
              <p:nvPr/>
            </p:nvSpPr>
            <p:spPr>
              <a:xfrm>
                <a:off x="5595665" y="4528080"/>
                <a:ext cx="107208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𝟑𝐒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  <m:r>
                            <a:rPr lang="en-US" altLang="zh-CN" sz="1000" b="1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𝟐𝐏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0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19822-403C-2A4A-8EAA-11B2D1AD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665" y="4528080"/>
                <a:ext cx="1072088" cy="153888"/>
              </a:xfrm>
              <a:prstGeom prst="rect">
                <a:avLst/>
              </a:prstGeom>
              <a:blipFill>
                <a:blip r:embed="rId12"/>
                <a:stretch>
                  <a:fillRect l="-2326" r="-2326" b="-307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A49EF7-EF03-CF4F-A078-F321A9664A03}"/>
                  </a:ext>
                </a:extLst>
              </p:cNvPr>
              <p:cNvSpPr txBox="1"/>
              <p:nvPr/>
            </p:nvSpPr>
            <p:spPr>
              <a:xfrm>
                <a:off x="5974126" y="5007591"/>
                <a:ext cx="1072088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𝟑𝐒</m:t>
                      </m:r>
                      <m:r>
                        <a:rPr lang="en-US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0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  <m:r>
                            <a:rPr lang="en-US" altLang="zh-CN" sz="1000" b="1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𝟐𝐏</m:t>
                      </m:r>
                      <m:r>
                        <a:rPr lang="en-US" altLang="zh-CN" sz="10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0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A49EF7-EF03-CF4F-A078-F321A9664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126" y="5007591"/>
                <a:ext cx="1072088" cy="153888"/>
              </a:xfrm>
              <a:prstGeom prst="rect">
                <a:avLst/>
              </a:prstGeom>
              <a:blipFill>
                <a:blip r:embed="rId13"/>
                <a:stretch>
                  <a:fillRect l="-2353" t="-7692" r="-3529" b="-230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1196D67-5D8F-8A4B-9DEA-AB3E9C7B9B76}"/>
              </a:ext>
            </a:extLst>
          </p:cNvPr>
          <p:cNvSpPr txBox="1"/>
          <p:nvPr/>
        </p:nvSpPr>
        <p:spPr>
          <a:xfrm>
            <a:off x="360077" y="2132076"/>
            <a:ext cx="471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CLEO, PRL 94, 032001 (2005)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689525-DCD3-CD48-AE14-1584BD8E29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7988" y="1070179"/>
            <a:ext cx="368300" cy="30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8A9760-EEE5-7F45-BC5B-F4FE21978A95}"/>
                  </a:ext>
                </a:extLst>
              </p:cNvPr>
              <p:cNvSpPr txBox="1"/>
              <p:nvPr/>
            </p:nvSpPr>
            <p:spPr>
              <a:xfrm>
                <a:off x="9825973" y="1388089"/>
                <a:ext cx="1525866" cy="231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𝟑𝐒</m:t>
                      </m:r>
                      <m:r>
                        <a:rPr lang="en-US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4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400" b="1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  <m:r>
                            <a:rPr lang="en-US" altLang="zh-CN" sz="1400" b="1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𝐉</m:t>
                          </m:r>
                        </m:sub>
                      </m:sSub>
                      <m:r>
                        <a:rPr lang="en-US" altLang="zh-CN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𝟐𝐏</m:t>
                      </m:r>
                      <m:r>
                        <a:rPr lang="en-US" altLang="zh-CN" sz="14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4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8A9760-EEE5-7F45-BC5B-F4FE21978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973" y="1388089"/>
                <a:ext cx="1525866" cy="231987"/>
              </a:xfrm>
              <a:prstGeom prst="rect">
                <a:avLst/>
              </a:prstGeom>
              <a:blipFill>
                <a:blip r:embed="rId15"/>
                <a:stretch>
                  <a:fillRect t="-5263" r="-1653" b="-2105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B850BF9-8B79-7E4E-A393-0AE1E2739EBC}"/>
                  </a:ext>
                </a:extLst>
              </p:cNvPr>
              <p:cNvSpPr txBox="1"/>
              <p:nvPr/>
            </p:nvSpPr>
            <p:spPr>
              <a:xfrm>
                <a:off x="9967882" y="2224409"/>
                <a:ext cx="73898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𝐈𝐒𝐑</m:t>
                      </m:r>
                      <m:r>
                        <a:rPr lang="en-US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1200" b="1" i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200" b="1" i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200" b="1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200" b="1" i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sz="1200" b="1" i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12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B850BF9-8B79-7E4E-A393-0AE1E2739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882" y="2224409"/>
                <a:ext cx="738985" cy="184666"/>
              </a:xfrm>
              <a:prstGeom prst="rect">
                <a:avLst/>
              </a:prstGeom>
              <a:blipFill>
                <a:blip r:embed="rId16"/>
                <a:stretch>
                  <a:fillRect l="-1695" t="-13333" r="-6780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9CB756-3195-1F46-8793-25F8456C848F}"/>
                  </a:ext>
                </a:extLst>
              </p:cNvPr>
              <p:cNvSpPr txBox="1"/>
              <p:nvPr/>
            </p:nvSpPr>
            <p:spPr>
              <a:xfrm>
                <a:off x="10556313" y="2501408"/>
                <a:ext cx="140403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𝟑𝐒</m:t>
                      </m:r>
                      <m:r>
                        <a:rPr lang="en-US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η</m:t>
                          </m:r>
                        </m:e>
                        <m:sub>
                          <m:r>
                            <a:rPr lang="en-US" altLang="zh-CN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</m:sub>
                      </m:sSub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𝟏𝐒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 sz="1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9CB756-3195-1F46-8793-25F8456C8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6313" y="2501408"/>
                <a:ext cx="1404039" cy="215444"/>
              </a:xfrm>
              <a:prstGeom prst="rect">
                <a:avLst/>
              </a:prstGeom>
              <a:blipFill>
                <a:blip r:embed="rId17"/>
                <a:stretch>
                  <a:fillRect l="-2703" r="-4505" b="-263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EA14591-6B6C-4B4D-9097-C6A9086599E7}"/>
              </a:ext>
            </a:extLst>
          </p:cNvPr>
          <p:cNvSpPr txBox="1"/>
          <p:nvPr/>
        </p:nvSpPr>
        <p:spPr>
          <a:xfrm>
            <a:off x="8083425" y="1264434"/>
            <a:ext cx="968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BaBar</a:t>
            </a:r>
          </a:p>
          <a:p>
            <a:r>
              <a:rPr lang="en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en-CN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101, 071801 (2008) </a:t>
            </a:r>
            <a:endParaRPr lang="en-CN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4AC173-3EF3-E842-B2A9-771127D83483}"/>
              </a:ext>
            </a:extLst>
          </p:cNvPr>
          <p:cNvSpPr txBox="1"/>
          <p:nvPr/>
        </p:nvSpPr>
        <p:spPr>
          <a:xfrm>
            <a:off x="7999626" y="4210399"/>
            <a:ext cx="1717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</a:t>
            </a:r>
          </a:p>
          <a:p>
            <a:r>
              <a:rPr lang="en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en-CN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124,122001 (2020)</a:t>
            </a:r>
            <a:endParaRPr lang="en-CN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270CF8-945A-6F49-AC14-385DF8BF952D}"/>
                  </a:ext>
                </a:extLst>
              </p:cNvPr>
              <p:cNvSpPr txBox="1"/>
              <p:nvPr/>
            </p:nvSpPr>
            <p:spPr>
              <a:xfrm>
                <a:off x="10234738" y="4420358"/>
                <a:ext cx="11171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𝟏𝐒</m:t>
                      </m:r>
                      <m:r>
                        <a:rPr lang="en-US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𝛄</m:t>
                      </m:r>
                      <m:sSub>
                        <m:sSubPr>
                          <m:ctrlPr>
                            <a:rPr lang="en-US" altLang="zh-CN" sz="1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𝛘</m:t>
                          </m:r>
                        </m:e>
                        <m:sub>
                          <m:r>
                            <a:rPr lang="en-US" altLang="zh-CN" sz="1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𝐜</m:t>
                          </m:r>
                          <m:r>
                            <a:rPr lang="en-US" altLang="zh-CN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CN" sz="1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270CF8-945A-6F49-AC14-385DF8BF9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738" y="4420358"/>
                <a:ext cx="1117101" cy="215444"/>
              </a:xfrm>
              <a:prstGeom prst="rect">
                <a:avLst/>
              </a:prstGeom>
              <a:blipFill>
                <a:blip r:embed="rId18"/>
                <a:stretch>
                  <a:fillRect l="-2247" t="-5882" r="-1124" b="-352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157BD3AA-608B-B74C-91E1-8BDD1DC79A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7590" y="3892899"/>
            <a:ext cx="508000" cy="317500"/>
          </a:xfrm>
          <a:prstGeom prst="rect">
            <a:avLst/>
          </a:prstGeom>
        </p:spPr>
      </p:pic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E06167E2-6CB6-49DF-A720-63B0562EF36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285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CA8A6E-8226-7C45-A59D-C11511EFFF94}"/>
                  </a:ext>
                </a:extLst>
              </p:cNvPr>
              <p:cNvSpPr txBox="1"/>
              <p:nvPr/>
            </p:nvSpPr>
            <p:spPr>
              <a:xfrm>
                <a:off x="121920" y="1097280"/>
                <a:ext cx="119237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Hadronic transitions among </a:t>
                </a:r>
                <a14:m>
                  <m:oMath xmlns:m="http://schemas.openxmlformats.org/officeDocument/2006/math">
                    <m:r>
                      <a:rPr lang="el-GR" altLang="zh-CN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d>
                      <m:d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a:rPr lang="en-US" altLang="zh-CN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</m:t>
                        </m:r>
                      </m:e>
                    </m:d>
                  </m:oMath>
                </a14:m>
                <a:endPara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CA8A6E-8226-7C45-A59D-C11511EFF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1097280"/>
                <a:ext cx="11923776" cy="523220"/>
              </a:xfrm>
              <a:prstGeom prst="rect">
                <a:avLst/>
              </a:prstGeom>
              <a:blipFill>
                <a:blip r:embed="rId2"/>
                <a:stretch>
                  <a:fillRect l="-1064" t="-11905" b="-309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1BD8916-8D86-ED4E-BD71-CCF41C802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17" y="1838472"/>
            <a:ext cx="5704591" cy="4056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2B222-217A-6149-8B76-DE7F76157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782" y="1462004"/>
            <a:ext cx="4220210" cy="2921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B78A1-02E6-7146-AE16-11C1D696C65E}"/>
                  </a:ext>
                </a:extLst>
              </p:cNvPr>
              <p:cNvSpPr txBox="1"/>
              <p:nvPr/>
            </p:nvSpPr>
            <p:spPr>
              <a:xfrm>
                <a:off x="3401568" y="2160281"/>
                <a:ext cx="25847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N" sz="2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sz="240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2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sz="240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24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transition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B78A1-02E6-7146-AE16-11C1D696C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568" y="2160281"/>
                <a:ext cx="2584704" cy="461665"/>
              </a:xfrm>
              <a:prstGeom prst="rect">
                <a:avLst/>
              </a:prstGeom>
              <a:blipFill>
                <a:blip r:embed="rId5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366119-BFF8-584F-9CA1-29981123C8E7}"/>
                  </a:ext>
                </a:extLst>
              </p:cNvPr>
              <p:cNvSpPr txBox="1"/>
              <p:nvPr/>
            </p:nvSpPr>
            <p:spPr>
              <a:xfrm>
                <a:off x="7114032" y="1000339"/>
                <a:ext cx="20238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sz="240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</m:oMath>
                </a14:m>
                <a:r>
                  <a:rPr lang="en-CN" sz="24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transition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366119-BFF8-584F-9CA1-29981123C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032" y="1000339"/>
                <a:ext cx="2023872" cy="461665"/>
              </a:xfrm>
              <a:prstGeom prst="rect">
                <a:avLst/>
              </a:prstGeom>
              <a:blipFill>
                <a:blip r:embed="rId6"/>
                <a:stretch>
                  <a:fillRect l="-625" t="-10526" b="-263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F08B09C-7664-3943-AFA0-470DB64D1F6F}"/>
              </a:ext>
            </a:extLst>
          </p:cNvPr>
          <p:cNvSpPr txBox="1"/>
          <p:nvPr/>
        </p:nvSpPr>
        <p:spPr>
          <a:xfrm>
            <a:off x="3231512" y="2663765"/>
            <a:ext cx="4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BaBar, </a:t>
            </a:r>
          </a:p>
          <a:p>
            <a:r>
              <a:rPr lang="en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78, 112002 (2008)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40032-72CA-D944-A95A-FF19E5303A0C}"/>
              </a:ext>
            </a:extLst>
          </p:cNvPr>
          <p:cNvSpPr txBox="1"/>
          <p:nvPr/>
        </p:nvSpPr>
        <p:spPr>
          <a:xfrm>
            <a:off x="9689741" y="1838472"/>
            <a:ext cx="471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Belle, </a:t>
            </a:r>
          </a:p>
          <a:p>
            <a:r>
              <a:rPr lang="en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87, 011104 (2013)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327C70-0285-BC43-9B30-627C96DFD05B}"/>
                  </a:ext>
                </a:extLst>
              </p:cNvPr>
              <p:cNvSpPr txBox="1"/>
              <p:nvPr/>
            </p:nvSpPr>
            <p:spPr>
              <a:xfrm>
                <a:off x="7392549" y="1788521"/>
                <a:ext cx="17392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𝟐𝐒</m:t>
                      </m:r>
                      <m:r>
                        <a:rPr lang="en-US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n-US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𝛈𝚼</m:t>
                      </m:r>
                      <m:r>
                        <a:rPr lang="en-US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𝟏𝐒</m:t>
                      </m:r>
                      <m:r>
                        <a:rPr lang="en-US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327C70-0285-BC43-9B30-627C96DFD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549" y="1788521"/>
                <a:ext cx="1739259" cy="276999"/>
              </a:xfrm>
              <a:prstGeom prst="rect">
                <a:avLst/>
              </a:prstGeom>
              <a:blipFill>
                <a:blip r:embed="rId7"/>
                <a:stretch>
                  <a:fillRect l="-2899" r="-3623" b="-347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16B0096-7632-2844-9B00-421E871673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649" y="4533565"/>
            <a:ext cx="5279134" cy="669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746C02-3DB7-874A-933E-62F840CB43D8}"/>
              </a:ext>
            </a:extLst>
          </p:cNvPr>
          <p:cNvSpPr txBox="1"/>
          <p:nvPr/>
        </p:nvSpPr>
        <p:spPr>
          <a:xfrm>
            <a:off x="6545840" y="5202751"/>
            <a:ext cx="5512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This ratio 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slightly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than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value calculated by the </a:t>
            </a: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QCD multipole expansion method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Ref.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[Front. Phys. 1, 19 (2006)].</a:t>
            </a:r>
            <a:endParaRPr lang="en-CN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055BBB6-90F5-4FBD-AEED-354AA95E0CC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199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E7B5F3-ABA2-5C48-85DD-ECE7AFBD4C43}"/>
                  </a:ext>
                </a:extLst>
              </p:cNvPr>
              <p:cNvSpPr txBox="1"/>
              <p:nvPr/>
            </p:nvSpPr>
            <p:spPr>
              <a:xfrm>
                <a:off x="268224" y="950976"/>
                <a:ext cx="119237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Evidence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𝐡</m:t>
                        </m:r>
                      </m:e>
                      <m:sub>
                        <m:r>
                          <a:rPr lang="en-US" altLang="zh-CN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𝐛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(2P) → </a:t>
                </a:r>
                <a14:m>
                  <m:oMath xmlns:m="http://schemas.openxmlformats.org/officeDocument/2006/math">
                    <m:r>
                      <a:rPr lang="el-GR" altLang="zh-CN" sz="28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(1</a:t>
                </a:r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S)</a:t>
                </a:r>
                <a:r>
                  <a:rPr lang="el-GR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η</a:t>
                </a:r>
                <a:endPara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E7B5F3-ABA2-5C48-85DD-ECE7AFBD4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24" y="950976"/>
                <a:ext cx="11923776" cy="523220"/>
              </a:xfrm>
              <a:prstGeom prst="rect">
                <a:avLst/>
              </a:prstGeom>
              <a:blipFill>
                <a:blip r:embed="rId2"/>
                <a:stretch>
                  <a:fillRect l="-1064" t="-11628" b="-2790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F7CB53C-F19B-4A47-8535-0FBDE7148A63}"/>
              </a:ext>
            </a:extLst>
          </p:cNvPr>
          <p:cNvSpPr txBox="1"/>
          <p:nvPr/>
        </p:nvSpPr>
        <p:spPr>
          <a:xfrm>
            <a:off x="7736114" y="952984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latin typeface="Times" panose="02020603050405020304" pitchFamily="18" charset="0"/>
                <a:cs typeface="Times" panose="02020603050405020304" pitchFamily="18" charset="0"/>
              </a:rPr>
              <a:t>Belle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r>
              <a:rPr lang="en-CN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latin typeface="Times" panose="02020603050405020304" pitchFamily="18" charset="0"/>
                <a:ea typeface="Microsoft YaHei" panose="020B0503020204020204" pitchFamily="34" charset="-122"/>
                <a:cs typeface="Times" panose="02020603050405020304" pitchFamily="18" charset="0"/>
              </a:rPr>
              <a:t>PRL 13, 261901 (2024)</a:t>
            </a:r>
            <a:endParaRPr lang="en-CN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D21C3-15A5-FA4D-AEBD-2C08A53F6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522" y="1755648"/>
            <a:ext cx="381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8AE7E-CC81-2940-9921-252D88D2C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522" y="4234919"/>
            <a:ext cx="381000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35288F-0092-0A45-AD18-E955F2728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73" y="1474196"/>
            <a:ext cx="5394091" cy="2916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144313-A510-E24C-886E-F8E44D7C672A}"/>
                  </a:ext>
                </a:extLst>
              </p:cNvPr>
              <p:cNvSpPr txBox="1"/>
              <p:nvPr/>
            </p:nvSpPr>
            <p:spPr>
              <a:xfrm>
                <a:off x="268224" y="4434918"/>
                <a:ext cx="6603930" cy="120032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 channel: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Υ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10860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(2P) 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l-GR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(1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S)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l-GR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(1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S)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μ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μ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  <m:r>
                      <a:rPr lang="el-GR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γγ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144313-A510-E24C-886E-F8E44D7C6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24" y="4434918"/>
                <a:ext cx="6603930" cy="1200329"/>
              </a:xfrm>
              <a:prstGeom prst="rect">
                <a:avLst/>
              </a:prstGeom>
              <a:blipFill>
                <a:blip r:embed="rId5"/>
                <a:stretch>
                  <a:fillRect l="-1341" t="-3093" b="-9278"/>
                </a:stretch>
              </a:blipFill>
              <a:ln w="254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2F0BF8-840E-A046-AB36-574C6BA976E2}"/>
                  </a:ext>
                </a:extLst>
              </p:cNvPr>
              <p:cNvSpPr txBox="1"/>
              <p:nvPr/>
            </p:nvSpPr>
            <p:spPr>
              <a:xfrm>
                <a:off x="591613" y="5804579"/>
                <a:ext cx="6382939" cy="51103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altLang="zh-CN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𝐛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altLang="zh-CN" sz="24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(2</m:t>
                          </m:r>
                          <m:r>
                            <m:rPr>
                              <m:nor/>
                            </m:rPr>
                            <a:rPr lang="en-US" altLang="zh-CN" sz="24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US" altLang="zh-CN" sz="24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) →</m:t>
                          </m:r>
                          <m:r>
                            <a:rPr lang="el-GR" altLang="zh-CN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𝚼</m:t>
                          </m:r>
                          <m:r>
                            <m:rPr>
                              <m:nor/>
                            </m:rPr>
                            <a:rPr lang="el-GR" altLang="zh-CN" sz="24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(1</m:t>
                          </m:r>
                          <m:r>
                            <m:rPr>
                              <m:nor/>
                            </m:rPr>
                            <a:rPr lang="en-US" altLang="zh-CN" sz="24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altLang="zh-CN" sz="24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l-GR" altLang="zh-CN" sz="2400" b="1" dirty="0">
                              <a:solidFill>
                                <a:schemeClr val="tx1"/>
                              </a:solidFill>
                              <a:latin typeface="Times" pitchFamily="2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η</m:t>
                          </m:r>
                        </m:e>
                      </m:d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𝟕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.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𝟏</m:t>
                              </m:r>
                            </m:e>
                            <m:sub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−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.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+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.</m:t>
                              </m:r>
                              <m:r>
                                <a:rPr lang="en-US" altLang="zh-CN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𝟕</m:t>
                              </m:r>
                            </m:sup>
                          </m:sSubSup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±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𝟎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.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𝟖</m:t>
                          </m:r>
                        </m:e>
                      </m:d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zh-CN" sz="2400" b="1" dirty="0">
                  <a:solidFill>
                    <a:schemeClr val="tx1"/>
                  </a:solidFill>
                  <a:latin typeface="Times" pitchFamily="2" charset="0"/>
                  <a:ea typeface="Cambria Math" panose="02040503050406030204" pitchFamily="18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2F0BF8-840E-A046-AB36-574C6BA97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13" y="5804579"/>
                <a:ext cx="6382939" cy="511037"/>
              </a:xfrm>
              <a:prstGeom prst="rect">
                <a:avLst/>
              </a:prstGeom>
              <a:blipFill>
                <a:blip r:embed="rId6"/>
                <a:stretch>
                  <a:fillRect l="-198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D44F6466-580F-D143-9E9A-49E7D7BB4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624" y="1353733"/>
            <a:ext cx="4754152" cy="4844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CDD93-DEA3-CA49-8DBA-0DA209CFC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9622" y="1675044"/>
            <a:ext cx="876300" cy="403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F6AE3-8F0F-F848-94B5-A9D129397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786" y="4054790"/>
            <a:ext cx="876300" cy="403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95F7E8-9E3E-9045-857B-00E9817DFEB8}"/>
                  </a:ext>
                </a:extLst>
              </p:cNvPr>
              <p:cNvSpPr txBox="1"/>
              <p:nvPr/>
            </p:nvSpPr>
            <p:spPr>
              <a:xfrm>
                <a:off x="7875270" y="1626600"/>
                <a:ext cx="11948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𝛈</m:t>
                    </m:r>
                  </m:oMath>
                </a14:m>
                <a:r>
                  <a:rPr lang="en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signal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95F7E8-9E3E-9045-857B-00E9817DF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270" y="1626600"/>
                <a:ext cx="1194816" cy="369332"/>
              </a:xfrm>
              <a:prstGeom prst="rect">
                <a:avLst/>
              </a:prstGeom>
              <a:blipFill>
                <a:blip r:embed="rId9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26D616-E8EA-824C-A164-E9A7037CFE4E}"/>
                  </a:ext>
                </a:extLst>
              </p:cNvPr>
              <p:cNvSpPr txBox="1"/>
              <p:nvPr/>
            </p:nvSpPr>
            <p:spPr>
              <a:xfrm>
                <a:off x="7875270" y="4004502"/>
                <a:ext cx="1747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𝐡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𝐛</m:t>
                        </m:r>
                      </m:sub>
                    </m:sSub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(2P) </a:t>
                </a:r>
                <a:r>
                  <a:rPr lang="en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26D616-E8EA-824C-A164-E9A7037CF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270" y="4004502"/>
                <a:ext cx="1747482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86E2234-A28C-CA43-ABFB-B7334A6C3204}"/>
              </a:ext>
            </a:extLst>
          </p:cNvPr>
          <p:cNvCxnSpPr>
            <a:cxnSpLocks/>
          </p:cNvCxnSpPr>
          <p:nvPr/>
        </p:nvCxnSpPr>
        <p:spPr>
          <a:xfrm flipV="1">
            <a:off x="4936030" y="2292096"/>
            <a:ext cx="2233594" cy="9105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6A0E60-48C0-AD4E-99FB-C33692D2BBD1}"/>
              </a:ext>
            </a:extLst>
          </p:cNvPr>
          <p:cNvCxnSpPr>
            <a:cxnSpLocks/>
          </p:cNvCxnSpPr>
          <p:nvPr/>
        </p:nvCxnSpPr>
        <p:spPr>
          <a:xfrm>
            <a:off x="4936030" y="2593142"/>
            <a:ext cx="2038522" cy="17806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EF9C14-E021-1541-A542-AAE2C4108E9D}"/>
                  </a:ext>
                </a:extLst>
              </p:cNvPr>
              <p:cNvSpPr txBox="1"/>
              <p:nvPr/>
            </p:nvSpPr>
            <p:spPr>
              <a:xfrm>
                <a:off x="3155281" y="1750524"/>
                <a:ext cx="61496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1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𝐡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𝐛</m:t>
                        </m:r>
                      </m:sub>
                    </m:sSub>
                  </m:oMath>
                </a14:m>
                <a:r>
                  <a:rPr lang="en-US" altLang="zh-CN" sz="1800" b="1" dirty="0">
                    <a:solidFill>
                      <a:srgbClr val="0000FF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(2P) → </a:t>
                </a:r>
                <a14:m>
                  <m:oMath xmlns:m="http://schemas.openxmlformats.org/officeDocument/2006/math">
                    <m:r>
                      <a:rPr lang="el-GR" altLang="zh-CN" sz="18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1800" b="1" dirty="0">
                    <a:solidFill>
                      <a:srgbClr val="0000FF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</a:t>
                </a:r>
                <a:r>
                  <a:rPr lang="en-US" altLang="zh-CN" sz="1800" b="1" dirty="0">
                    <a:solidFill>
                      <a:srgbClr val="0000FF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S)</a:t>
                </a:r>
                <a:r>
                  <a:rPr lang="el-GR" altLang="zh-CN" sz="1800" b="1" dirty="0">
                    <a:solidFill>
                      <a:srgbClr val="0000FF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η </a:t>
                </a:r>
                <a:endParaRPr lang="en-CN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EF9C14-E021-1541-A542-AAE2C4108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281" y="1750524"/>
                <a:ext cx="6149662" cy="369332"/>
              </a:xfrm>
              <a:prstGeom prst="rect">
                <a:avLst/>
              </a:prstGeom>
              <a:blipFill>
                <a:blip r:embed="rId11"/>
                <a:stretch>
                  <a:fillRect t="-9677"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32BC02-4A42-6145-891A-01781BF5CDAF}"/>
                  </a:ext>
                </a:extLst>
              </p:cNvPr>
              <p:cNvSpPr txBox="1"/>
              <p:nvPr/>
            </p:nvSpPr>
            <p:spPr>
              <a:xfrm>
                <a:off x="2094522" y="3065120"/>
                <a:ext cx="6149662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1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𝐡</m:t>
                        </m:r>
                      </m:e>
                      <m:sub>
                        <m:r>
                          <a:rPr lang="en-US" altLang="zh-CN" sz="1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𝐛</m:t>
                        </m:r>
                      </m:sub>
                    </m:sSub>
                  </m:oMath>
                </a14:m>
                <a:r>
                  <a:rPr lang="en-US" altLang="zh-CN" sz="1800" b="1" dirty="0">
                    <a:solidFill>
                      <a:srgbClr val="0000FF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(2P) → </a:t>
                </a:r>
                <a14:m>
                  <m:oMath xmlns:m="http://schemas.openxmlformats.org/officeDocument/2006/math">
                    <m:r>
                      <a:rPr lang="el-GR" altLang="zh-CN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1800" b="1" dirty="0">
                    <a:solidFill>
                      <a:srgbClr val="0000FF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</a:t>
                </a:r>
                <a:r>
                  <a:rPr lang="en-US" altLang="zh-CN" sz="1800" b="1" dirty="0">
                    <a:solidFill>
                      <a:srgbClr val="0000FF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S)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𝛑</m:t>
                        </m:r>
                      </m:e>
                      <m:sup>
                        <m:r>
                          <a:rPr lang="en-US" altLang="zh-CN" sz="1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en-CN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32BC02-4A42-6145-891A-01781BF5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522" y="3065120"/>
                <a:ext cx="6149662" cy="375552"/>
              </a:xfrm>
              <a:prstGeom prst="rect">
                <a:avLst/>
              </a:prstGeom>
              <a:blipFill>
                <a:blip r:embed="rId1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880DA7-E1C6-C342-A3B8-073F32079949}"/>
                  </a:ext>
                </a:extLst>
              </p:cNvPr>
              <p:cNvSpPr txBox="1"/>
              <p:nvPr/>
            </p:nvSpPr>
            <p:spPr>
              <a:xfrm>
                <a:off x="9314438" y="1692286"/>
                <a:ext cx="6743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3.5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C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880DA7-E1C6-C342-A3B8-073F32079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438" y="1692286"/>
                <a:ext cx="674352" cy="369332"/>
              </a:xfrm>
              <a:prstGeom prst="rect">
                <a:avLst/>
              </a:prstGeom>
              <a:blipFill>
                <a:blip r:embed="rId13"/>
                <a:stretch>
                  <a:fillRect l="-9259" r="-3704" b="-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78B9C3-C604-964B-889D-9B74FCC500F2}"/>
                  </a:ext>
                </a:extLst>
              </p:cNvPr>
              <p:cNvSpPr txBox="1"/>
              <p:nvPr/>
            </p:nvSpPr>
            <p:spPr>
              <a:xfrm>
                <a:off x="8863238" y="4591924"/>
                <a:ext cx="6743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3.5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C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78B9C3-C604-964B-889D-9B74FCC50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38" y="4591924"/>
                <a:ext cx="674352" cy="369332"/>
              </a:xfrm>
              <a:prstGeom prst="rect">
                <a:avLst/>
              </a:prstGeom>
              <a:blipFill>
                <a:blip r:embed="rId14"/>
                <a:stretch>
                  <a:fillRect l="-7273" r="-1818" b="-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C8BFD6C-DAA5-42EC-99D7-A6F435ED8DF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721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/>
              <p:nvPr/>
            </p:nvSpPr>
            <p:spPr>
              <a:xfrm>
                <a:off x="0" y="904620"/>
                <a:ext cx="12192000" cy="461665"/>
              </a:xfrm>
              <a:prstGeom prst="rect">
                <a:avLst/>
              </a:prstGeom>
              <a:noFill/>
            </p:spPr>
            <p:txBody>
              <a:bodyPr wrap="square" rIns="1980000" rtlCol="0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2400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Decays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4620"/>
                <a:ext cx="12192000" cy="461665"/>
              </a:xfrm>
              <a:prstGeom prst="rect">
                <a:avLst/>
              </a:prstGeom>
              <a:blipFill>
                <a:blip r:embed="rId2"/>
                <a:stretch>
                  <a:fillRect l="-15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/>
              <p:nvPr/>
            </p:nvSpPr>
            <p:spPr>
              <a:xfrm>
                <a:off x="254994" y="1366285"/>
                <a:ext cx="5624002" cy="476047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altLang="zh-CN" b="0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The branching fractions of the known decay modes are far below 100%, in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u="none" strike="noStrike" baseline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b="0" i="1" u="none" strike="noStrike" baseline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altLang="zh-CN" b="0" i="1" u="none" strike="noStrike" baseline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𝑏</m:t>
                        </m:r>
                      </m:sub>
                    </m:sSub>
                    <m:r>
                      <a:rPr lang="en-US" altLang="zh-CN" b="0" i="1" u="none" strike="noStrike" baseline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→</m:t>
                    </m:r>
                    <m:r>
                      <a:rPr lang="en-US" altLang="zh-CN" b="0" i="1" u="none" strike="noStrike" baseline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𝛾</m:t>
                    </m:r>
                    <m:r>
                      <m:rPr>
                        <m:sty m:val="p"/>
                      </m:rPr>
                      <a:rPr lang="en-US" altLang="zh-CN" b="0" i="0" u="none" strike="noStrike" baseline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Υ</m:t>
                    </m:r>
                    <m:r>
                      <a:rPr lang="en-US" altLang="zh-CN" b="0" i="1" u="none" strike="noStrike" baseline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(1</m:t>
                    </m:r>
                    <m:r>
                      <a:rPr lang="en-US" altLang="zh-CN" b="0" i="1" u="none" strike="noStrike" baseline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</m:t>
                    </m:r>
                    <m:r>
                      <a:rPr lang="en-US" altLang="zh-CN" b="0" i="1" u="none" strike="noStrike" baseline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altLang="zh-CN" b="0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dominant.</a:t>
                </a:r>
                <a:endParaRPr lang="en-US" altLang="zh-CN" sz="16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6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94" y="1366285"/>
                <a:ext cx="5624002" cy="4760470"/>
              </a:xfrm>
              <a:prstGeom prst="rect">
                <a:avLst/>
              </a:prstGeom>
              <a:blipFill>
                <a:blip r:embed="rId3"/>
                <a:stretch>
                  <a:fillRect l="-865" t="-1020" r="-649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CEEBBF34-2438-DBF2-4436-9F80EDB54C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757735"/>
                  </p:ext>
                </p:extLst>
              </p:nvPr>
            </p:nvGraphicFramePr>
            <p:xfrm>
              <a:off x="362793" y="2121994"/>
              <a:ext cx="5227812" cy="3876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4385">
                      <a:extLst>
                        <a:ext uri="{9D8B030D-6E8A-4147-A177-3AD203B41FA5}">
                          <a16:colId xmlns:a16="http://schemas.microsoft.com/office/drawing/2014/main" val="1010034045"/>
                        </a:ext>
                      </a:extLst>
                    </a:gridCol>
                    <a:gridCol w="1933893">
                      <a:extLst>
                        <a:ext uri="{9D8B030D-6E8A-4147-A177-3AD203B41FA5}">
                          <a16:colId xmlns:a16="http://schemas.microsoft.com/office/drawing/2014/main" val="988807161"/>
                        </a:ext>
                      </a:extLst>
                    </a:gridCol>
                    <a:gridCol w="2249534">
                      <a:extLst>
                        <a:ext uri="{9D8B030D-6E8A-4147-A177-3AD203B41FA5}">
                          <a16:colId xmlns:a16="http://schemas.microsoft.com/office/drawing/2014/main" val="41523306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states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Known channels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tabLst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u="none" strike="noStrike" baseline="0" smtClean="0"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u="none" strike="noStrike" baseline="0" smtClean="0"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zh-CN" sz="1800" b="0" i="1" u="none" strike="noStrike" baseline="0" smtClean="0"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zh-CN" sz="1800" b="0" i="1" u="none" strike="noStrike" baseline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→</m:t>
                              </m:r>
                              <m:r>
                                <a:rPr lang="en-US" altLang="zh-CN" sz="1800" b="0" i="1" u="none" strike="noStrike" baseline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𝛾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b="0" i="0" u="none" strike="noStrike" baseline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Υ</m:t>
                              </m:r>
                              <m:r>
                                <a:rPr lang="en-US" altLang="zh-CN" sz="1800" b="0" i="1" u="none" strike="noStrike" baseline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(</m:t>
                              </m:r>
                              <m:r>
                                <a:rPr lang="en-US" altLang="zh-CN" sz="1800" b="0" i="1" u="none" strike="noStrike" baseline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𝑛𝑆</m:t>
                              </m:r>
                              <m:r>
                                <a:rPr lang="en-US" altLang="zh-CN" sz="1800" b="0" i="1" u="none" strike="noStrike" baseline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zh-CN" sz="1800" b="0" i="0" u="none" strike="noStrike" baseline="0" dirty="0">
                              <a:latin typeface="Book Antiqua" panose="020406020503050303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18209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𝟏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1.94%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1.94%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0592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𝟏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52.7%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35.2%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7181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𝟏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&lt;26.0%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18.0%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7526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𝟐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1.38%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1.38%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06157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𝟐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38.4%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29.6%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0136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𝟐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&lt;27.9%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25.5%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8428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𝟑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-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Only observed mode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8411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𝒃</m:t>
                                    </m:r>
                                    <m:r>
                                      <a:rPr lang="en-US" altLang="zh-CN" sz="1800" b="1" i="1" u="none" strike="noStrike" baseline="0" smtClean="0">
                                        <a:solidFill>
                                          <a:schemeClr val="bg2">
                                            <a:lumMod val="1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(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𝟑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𝑷</m:t>
                                </m:r>
                                <m:r>
                                  <a:rPr lang="en-US" altLang="zh-CN" sz="1800" b="1" i="1" u="none" strike="noStrike" baseline="0" smtClean="0">
                                    <a:solidFill>
                                      <a:schemeClr val="bg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-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Only observed mode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0013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CEEBBF34-2438-DBF2-4436-9F80EDB54C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757735"/>
                  </p:ext>
                </p:extLst>
              </p:nvPr>
            </p:nvGraphicFramePr>
            <p:xfrm>
              <a:off x="362793" y="2121994"/>
              <a:ext cx="5227812" cy="3876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4385">
                      <a:extLst>
                        <a:ext uri="{9D8B030D-6E8A-4147-A177-3AD203B41FA5}">
                          <a16:colId xmlns:a16="http://schemas.microsoft.com/office/drawing/2014/main" val="1010034045"/>
                        </a:ext>
                      </a:extLst>
                    </a:gridCol>
                    <a:gridCol w="1933893">
                      <a:extLst>
                        <a:ext uri="{9D8B030D-6E8A-4147-A177-3AD203B41FA5}">
                          <a16:colId xmlns:a16="http://schemas.microsoft.com/office/drawing/2014/main" val="988807161"/>
                        </a:ext>
                      </a:extLst>
                    </a:gridCol>
                    <a:gridCol w="2249534">
                      <a:extLst>
                        <a:ext uri="{9D8B030D-6E8A-4147-A177-3AD203B41FA5}">
                          <a16:colId xmlns:a16="http://schemas.microsoft.com/office/drawing/2014/main" val="41523306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states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Known channels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32432" t="-8197" r="-1081" b="-968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18209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108197" r="-401744" b="-868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1.94%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1.94%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0592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208197" r="-401744" b="-768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52.7%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35.2%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7181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313333" r="-401744" b="-6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&lt;26.0%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70C0"/>
                              </a:solidFill>
                            </a:rPr>
                            <a:t>18.0%</a:t>
                          </a:r>
                          <a:endParaRPr lang="zh-CN" altLang="en-US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75268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406557" r="-401744" b="-5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1.38%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1.38%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06157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506557" r="-401744" b="-4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38.4%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29.6%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01360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606557" r="-401744" b="-3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&lt;27.9%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</a:rPr>
                            <a:t>25.5%</a:t>
                          </a:r>
                          <a:endParaRPr lang="zh-CN" altLang="en-US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84285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410476" r="-401744" b="-1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-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Only observed mode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841116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81" t="-510476" r="-401744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-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</a:rPr>
                            <a:t>Only observed mode</a:t>
                          </a:r>
                          <a:endParaRPr lang="zh-CN" altLang="en-US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90013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D938647-72C4-04AA-1AEF-2C98074BCA84}"/>
                  </a:ext>
                </a:extLst>
              </p:cNvPr>
              <p:cNvSpPr txBox="1"/>
              <p:nvPr/>
            </p:nvSpPr>
            <p:spPr>
              <a:xfrm>
                <a:off x="5923722" y="1366285"/>
                <a:ext cx="6013284" cy="412337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600" b="1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Open question:</a:t>
                </a: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16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The more hadronic decay modes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u="none" strike="noStrike" baseline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 u="none" strike="noStrike" baseline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altLang="zh-CN" sz="1600" b="0" i="1" u="none" strike="noStrike" baseline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sz="1600" b="0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</a:t>
                </a:r>
                <a:r>
                  <a:rPr lang="en-US" altLang="zh-CN" sz="16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needed to be found.</a:t>
                </a:r>
              </a:p>
              <a:p>
                <a:pPr marL="285750" indent="-106363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</a:t>
                </a:r>
                <a:r>
                  <a:rPr lang="en-US" altLang="zh-CN" sz="1600" b="0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rob the physics of soft gluon emission and hadronization.</a:t>
                </a:r>
              </a:p>
              <a:p>
                <a:pPr marL="285750" indent="-106363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600" b="0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Study the non-perturbative QCD</a:t>
                </a: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pitchFamily="2" charset="2"/>
                  <a:buChar char="p"/>
                  <a:defRPr/>
                </a:pPr>
                <a:r>
                  <a:rPr lang="en-US" altLang="zh-CN" sz="16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Can exotic states be found? </a:t>
                </a:r>
              </a:p>
              <a:p>
                <a:pPr marL="285750" indent="-106363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US" altLang="zh-CN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lueball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marL="285750" indent="-106363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XYZ via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h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𝑏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600" b="0" i="0" u="none" strike="noStrike" baseline="0" dirty="0">
                    <a:solidFill>
                      <a:srgbClr val="FF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final states</a:t>
                </a:r>
                <a:r>
                  <a:rPr lang="en-US" altLang="zh-CN" sz="1600" b="0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or</a:t>
                </a:r>
                <a:r>
                  <a:rPr lang="en-US" altLang="zh-CN" sz="1600" b="0" i="0" u="none" strike="noStrike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𝑏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600" b="0" i="0" u="none" strike="noStrike" baseline="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decays daughters?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pitchFamily="2" charset="2"/>
                  <a:buChar char="p"/>
                  <a:defRPr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Fragmentation function: 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of the great blueprint for QCD</a:t>
                </a: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pitchFamily="2" charset="2"/>
                  <a:buChar char="p"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Where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altLang="zh-CN" sz="16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𝑏</m:t>
                        </m:r>
                        <m:r>
                          <a:rPr lang="en-US" altLang="zh-CN" sz="16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(3</m:t>
                    </m:r>
                    <m:r>
                      <a:rPr lang="en-US" altLang="zh-CN" sz="16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𝑃</m:t>
                    </m:r>
                    <m:r>
                      <a:rPr lang="en-US" altLang="zh-CN" sz="16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pitchFamily="2" charset="2"/>
                  <a:buChar char="p"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Detect new physics?</a:t>
                </a:r>
              </a:p>
              <a:p>
                <a:pPr marL="285750" indent="-106363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I</a:t>
                </a:r>
                <a:r>
                  <a:rPr lang="en-US" altLang="zh-CN" sz="1600" dirty="0" err="1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nvisible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decay? 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106363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Supersymmetric </a:t>
                </a:r>
                <a:r>
                  <a:rPr lang="en-US" altLang="zh-CN" sz="1600" dirty="0" err="1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quarkonia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transition?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80000"/>
                  </a:lnSpc>
                </a:pPr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D938647-72C4-04AA-1AEF-2C98074BC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722" y="1366285"/>
                <a:ext cx="6013284" cy="4123373"/>
              </a:xfrm>
              <a:prstGeom prst="rect">
                <a:avLst/>
              </a:prstGeom>
              <a:blipFill>
                <a:blip r:embed="rId5"/>
                <a:stretch>
                  <a:fillRect l="-506" r="-303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681F268-6310-4497-9E83-E449D16C4B4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758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F6277E7-D67B-41B4-9F91-4A1CFAD280A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115</a:t>
            </a:fld>
            <a:endParaRPr lang="en-US" sz="1400" dirty="0">
              <a:latin typeface="Arial Black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8A005B-4118-444A-92E6-B6272EA7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16" y="915948"/>
            <a:ext cx="10030046" cy="542643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BC71504-37C3-4DE6-87D1-B63AD8E31CF3}"/>
              </a:ext>
            </a:extLst>
          </p:cNvPr>
          <p:cNvSpPr/>
          <p:nvPr/>
        </p:nvSpPr>
        <p:spPr>
          <a:xfrm>
            <a:off x="1651591" y="3941135"/>
            <a:ext cx="5961321" cy="396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FEFDFD-61EF-4ACC-8CF5-1403A63078FF}"/>
              </a:ext>
            </a:extLst>
          </p:cNvPr>
          <p:cNvSpPr/>
          <p:nvPr/>
        </p:nvSpPr>
        <p:spPr>
          <a:xfrm>
            <a:off x="1662225" y="5908159"/>
            <a:ext cx="5961321" cy="396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F03FED3A-DAF7-4AE8-B61D-BEADF8B3C02D}"/>
              </a:ext>
            </a:extLst>
          </p:cNvPr>
          <p:cNvCxnSpPr>
            <a:cxnSpLocks/>
          </p:cNvCxnSpPr>
          <p:nvPr/>
        </p:nvCxnSpPr>
        <p:spPr>
          <a:xfrm flipV="1">
            <a:off x="7233693" y="2310809"/>
            <a:ext cx="2037898" cy="18288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56908887-4700-47F9-B0FA-68D0817B0B97}"/>
              </a:ext>
            </a:extLst>
          </p:cNvPr>
          <p:cNvSpPr txBox="1">
            <a:spLocks noChangeArrowheads="1"/>
          </p:cNvSpPr>
          <p:nvPr/>
        </p:nvSpPr>
        <p:spPr>
          <a:xfrm>
            <a:off x="9271608" y="2019196"/>
            <a:ext cx="2431294" cy="583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 factories </a:t>
            </a:r>
          </a:p>
        </p:txBody>
      </p:sp>
    </p:spTree>
    <p:extLst>
      <p:ext uri="{BB962C8B-B14F-4D97-AF65-F5344CB8AC3E}">
        <p14:creationId xmlns:p14="http://schemas.microsoft.com/office/powerpoint/2010/main" val="27974844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DF3C9FD8-2498-4988-B1DC-190A3F9B1FE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116</a:t>
            </a:fld>
            <a:endParaRPr lang="en-US" sz="1400" dirty="0">
              <a:latin typeface="Arial Black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A388A6-91A8-428C-AC26-72075E0B7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189" y="898679"/>
            <a:ext cx="7182249" cy="54437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C35C7BE-9E50-4C1B-98A0-9CE190A7D1BD}"/>
              </a:ext>
            </a:extLst>
          </p:cNvPr>
          <p:cNvSpPr/>
          <p:nvPr/>
        </p:nvSpPr>
        <p:spPr>
          <a:xfrm>
            <a:off x="2395870" y="2615609"/>
            <a:ext cx="5961321" cy="396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ED64BF9-BF94-48F8-95A4-6AAFE60B0F3F}"/>
              </a:ext>
            </a:extLst>
          </p:cNvPr>
          <p:cNvSpPr/>
          <p:nvPr/>
        </p:nvSpPr>
        <p:spPr>
          <a:xfrm>
            <a:off x="2385239" y="5121344"/>
            <a:ext cx="5961321" cy="396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A70E991D-01F3-40BE-84CC-9638626BDEF6}"/>
              </a:ext>
            </a:extLst>
          </p:cNvPr>
          <p:cNvCxnSpPr>
            <a:cxnSpLocks/>
          </p:cNvCxnSpPr>
          <p:nvPr/>
        </p:nvCxnSpPr>
        <p:spPr>
          <a:xfrm flipV="1">
            <a:off x="7609394" y="3429000"/>
            <a:ext cx="2037898" cy="18288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4FFEF550-207E-4094-844D-68A272710C72}"/>
              </a:ext>
            </a:extLst>
          </p:cNvPr>
          <p:cNvSpPr txBox="1">
            <a:spLocks noChangeArrowheads="1"/>
          </p:cNvSpPr>
          <p:nvPr/>
        </p:nvSpPr>
        <p:spPr>
          <a:xfrm>
            <a:off x="9647309" y="3137387"/>
            <a:ext cx="2431294" cy="583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Bs factory </a:t>
            </a:r>
          </a:p>
        </p:txBody>
      </p:sp>
    </p:spTree>
    <p:extLst>
      <p:ext uri="{BB962C8B-B14F-4D97-AF65-F5344CB8AC3E}">
        <p14:creationId xmlns:p14="http://schemas.microsoft.com/office/powerpoint/2010/main" val="39943916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0250F4-7F33-4085-BD55-CBCE82634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916" y="1100144"/>
            <a:ext cx="9162643" cy="4846999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2CD3A20-67AC-4919-845A-C03D12D188F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36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8">
            <a:extLst>
              <a:ext uri="{FF2B5EF4-FFF2-40B4-BE49-F238E27FC236}">
                <a16:creationId xmlns:a16="http://schemas.microsoft.com/office/drawing/2014/main" id="{AFEE2C1C-F279-4B86-A5CA-A384633CB31B}"/>
              </a:ext>
            </a:extLst>
          </p:cNvPr>
          <p:cNvGrpSpPr>
            <a:grpSpLocks/>
          </p:cNvGrpSpPr>
          <p:nvPr/>
        </p:nvGrpSpPr>
        <p:grpSpPr bwMode="auto">
          <a:xfrm>
            <a:off x="230216" y="1458049"/>
            <a:ext cx="3387725" cy="2579688"/>
            <a:chOff x="4931737" y="1201511"/>
            <a:chExt cx="3388639" cy="2769234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0C2FB0A5-3ABB-45A9-8B70-A448D30F4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026" b="44849"/>
            <a:stretch>
              <a:fillRect/>
            </a:stretch>
          </p:blipFill>
          <p:spPr bwMode="auto">
            <a:xfrm>
              <a:off x="4931737" y="1201511"/>
              <a:ext cx="518284" cy="2334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8A12A5CC-E4F5-4F46-85E4-04F74E1BB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88547"/>
            <a:stretch>
              <a:fillRect/>
            </a:stretch>
          </p:blipFill>
          <p:spPr bwMode="auto">
            <a:xfrm>
              <a:off x="5418339" y="3486075"/>
              <a:ext cx="2902037" cy="48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C2030355-4BF2-483E-B8F7-EA7409B35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1" t="383" r="2621" b="45998"/>
            <a:stretch>
              <a:fillRect/>
            </a:stretch>
          </p:blipFill>
          <p:spPr bwMode="auto">
            <a:xfrm>
              <a:off x="5450666" y="1217734"/>
              <a:ext cx="2756139" cy="22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39">
            <a:extLst>
              <a:ext uri="{FF2B5EF4-FFF2-40B4-BE49-F238E27FC236}">
                <a16:creationId xmlns:a16="http://schemas.microsoft.com/office/drawing/2014/main" id="{E246AC7D-7ED7-4A76-ABDD-1FFE8D00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128" y="1962812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kern="0" dirty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800" kern="0" dirty="0">
                <a:solidFill>
                  <a:srgbClr val="CC0000"/>
                </a:solidFill>
              </a:rPr>
              <a:t>(5S)</a:t>
            </a:r>
          </a:p>
        </p:txBody>
      </p:sp>
      <p:sp>
        <p:nvSpPr>
          <p:cNvPr id="9" name="Text Box 39">
            <a:extLst>
              <a:ext uri="{FF2B5EF4-FFF2-40B4-BE49-F238E27FC236}">
                <a16:creationId xmlns:a16="http://schemas.microsoft.com/office/drawing/2014/main" id="{B569EE53-1DB3-4AA3-AC4C-AB8B3F88D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637" y="2184803"/>
            <a:ext cx="692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kern="0" dirty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800" kern="0" dirty="0">
                <a:solidFill>
                  <a:srgbClr val="CC0000"/>
                </a:solidFill>
              </a:rPr>
              <a:t>(6S)</a:t>
            </a: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EDB6E39C-FB90-4194-B318-9DF4B071A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528" y="1355995"/>
            <a:ext cx="1682750" cy="3698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hangingPunct="1"/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 [</a:t>
            </a:r>
            <a:r>
              <a:rPr lang="en-US" altLang="ru-RU">
                <a:solidFill>
                  <a:srgbClr val="000099"/>
                </a:solidFill>
              </a:rPr>
              <a:t>e</a:t>
            </a:r>
            <a:r>
              <a:rPr lang="en-US" altLang="ru-RU" sz="2400" baseline="30000">
                <a:solidFill>
                  <a:srgbClr val="000099"/>
                </a:solidFill>
              </a:rPr>
              <a:t>+</a:t>
            </a:r>
            <a:r>
              <a:rPr lang="en-US" altLang="ru-RU">
                <a:solidFill>
                  <a:srgbClr val="000099"/>
                </a:solidFill>
              </a:rPr>
              <a:t>e</a:t>
            </a:r>
            <a:r>
              <a:rPr lang="en-US" altLang="ru-RU" sz="2400" baseline="30000">
                <a:solidFill>
                  <a:srgbClr val="000099"/>
                </a:solidFill>
              </a:rPr>
              <a:t>–</a:t>
            </a:r>
            <a:r>
              <a:rPr lang="en-US" altLang="ru-RU">
                <a:solidFill>
                  <a:srgbClr val="000099"/>
                </a:solidFill>
              </a:rPr>
              <a:t> 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 bb ]</a:t>
            </a:r>
            <a:endParaRPr lang="ru-RU" altLang="ru-RU">
              <a:solidFill>
                <a:srgbClr val="000099"/>
              </a:solidFill>
            </a:endParaRPr>
          </a:p>
        </p:txBody>
      </p:sp>
      <p:pic>
        <p:nvPicPr>
          <p:cNvPr id="11" name="Picture 151">
            <a:extLst>
              <a:ext uri="{FF2B5EF4-FFF2-40B4-BE49-F238E27FC236}">
                <a16:creationId xmlns:a16="http://schemas.microsoft.com/office/drawing/2014/main" id="{AE9BD233-B67E-4DA6-9745-E74447E4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41" y="1699769"/>
            <a:ext cx="2751766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56">
            <a:extLst>
              <a:ext uri="{FF2B5EF4-FFF2-40B4-BE49-F238E27FC236}">
                <a16:creationId xmlns:a16="http://schemas.microsoft.com/office/drawing/2014/main" id="{E64B1B40-8B89-40FD-A537-A074AEBAB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3454" y="1799781"/>
            <a:ext cx="577850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914400" eaLnBrk="1" hangingPunct="1"/>
            <a:r>
              <a:rPr lang="en-US" altLang="ru-RU">
                <a:solidFill>
                  <a:srgbClr val="000066"/>
                </a:solidFill>
                <a:sym typeface="Symbol" pitchFamily="18" charset="2"/>
              </a:rPr>
              <a:t>n=1</a:t>
            </a:r>
            <a:endParaRPr lang="ru-RU" altLang="ru-RU">
              <a:solidFill>
                <a:srgbClr val="000066"/>
              </a:solidFill>
            </a:endParaRPr>
          </a:p>
        </p:txBody>
      </p:sp>
      <p:sp>
        <p:nvSpPr>
          <p:cNvPr id="13" name="TextBox 157">
            <a:extLst>
              <a:ext uri="{FF2B5EF4-FFF2-40B4-BE49-F238E27FC236}">
                <a16:creationId xmlns:a16="http://schemas.microsoft.com/office/drawing/2014/main" id="{0E21A754-72CA-4181-97CD-1E5C7121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0279" y="2972943"/>
            <a:ext cx="577850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914400" eaLnBrk="1" hangingPunct="1"/>
            <a:r>
              <a:rPr lang="en-US" altLang="ru-RU" dirty="0">
                <a:solidFill>
                  <a:srgbClr val="000066"/>
                </a:solidFill>
                <a:sym typeface="Symbol" pitchFamily="18" charset="2"/>
              </a:rPr>
              <a:t>n=2</a:t>
            </a:r>
            <a:endParaRPr lang="ru-RU" altLang="ru-RU" dirty="0">
              <a:solidFill>
                <a:srgbClr val="000066"/>
              </a:solidFill>
            </a:endParaRPr>
          </a:p>
        </p:txBody>
      </p:sp>
      <p:sp>
        <p:nvSpPr>
          <p:cNvPr id="14" name="Text Box 39">
            <a:extLst>
              <a:ext uri="{FF2B5EF4-FFF2-40B4-BE49-F238E27FC236}">
                <a16:creationId xmlns:a16="http://schemas.microsoft.com/office/drawing/2014/main" id="{72AE15C1-F9C0-447D-95BC-FE8BB1452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936" y="1799781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kern="0" dirty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800" kern="0" dirty="0">
                <a:solidFill>
                  <a:srgbClr val="CC0000"/>
                </a:solidFill>
              </a:rPr>
              <a:t>(5S)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AD747C7F-2EBD-4F72-A5C6-C4ECCF6C3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7116" y="1833119"/>
            <a:ext cx="692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kern="0" dirty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800" kern="0" dirty="0">
                <a:solidFill>
                  <a:srgbClr val="CC0000"/>
                </a:solidFill>
              </a:rPr>
              <a:t>(6S)</a:t>
            </a:r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D9E0AECB-3427-4DA2-AAA3-38EDE7476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591" y="1372744"/>
            <a:ext cx="2479675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hangingPunct="1"/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 [</a:t>
            </a:r>
            <a:r>
              <a:rPr lang="en-US" altLang="ru-RU">
                <a:solidFill>
                  <a:srgbClr val="000099"/>
                </a:solidFill>
              </a:rPr>
              <a:t>e</a:t>
            </a:r>
            <a:r>
              <a:rPr lang="en-US" altLang="ru-RU" sz="2400" baseline="30000">
                <a:solidFill>
                  <a:srgbClr val="000099"/>
                </a:solidFill>
              </a:rPr>
              <a:t>+</a:t>
            </a:r>
            <a:r>
              <a:rPr lang="en-US" altLang="ru-RU">
                <a:solidFill>
                  <a:srgbClr val="000099"/>
                </a:solidFill>
              </a:rPr>
              <a:t>e</a:t>
            </a:r>
            <a:r>
              <a:rPr lang="en-US" altLang="ru-RU" sz="2400" baseline="30000">
                <a:solidFill>
                  <a:srgbClr val="000099"/>
                </a:solidFill>
              </a:rPr>
              <a:t>–</a:t>
            </a:r>
            <a:r>
              <a:rPr lang="en-US" altLang="ru-RU">
                <a:solidFill>
                  <a:srgbClr val="000099"/>
                </a:solidFill>
              </a:rPr>
              <a:t> 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 (nS)</a:t>
            </a:r>
            <a:r>
              <a:rPr lang="en-US" altLang="ru-RU" baseline="3000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altLang="ru-RU" sz="2400" baseline="30000">
                <a:solidFill>
                  <a:srgbClr val="000099"/>
                </a:solidFill>
              </a:rPr>
              <a:t>+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altLang="ru-RU" sz="2400" baseline="30000">
                <a:solidFill>
                  <a:srgbClr val="000099"/>
                </a:solidFill>
              </a:rPr>
              <a:t>–</a:t>
            </a:r>
            <a:r>
              <a:rPr lang="en-US" altLang="ru-RU">
                <a:solidFill>
                  <a:srgbClr val="000099"/>
                </a:solidFill>
              </a:rPr>
              <a:t>]</a:t>
            </a:r>
            <a:endParaRPr lang="ru-RU" altLang="ru-RU">
              <a:solidFill>
                <a:srgbClr val="000099"/>
              </a:solidFill>
            </a:endParaRPr>
          </a:p>
        </p:txBody>
      </p:sp>
      <p:pic>
        <p:nvPicPr>
          <p:cNvPr id="17" name="Рисунок 1">
            <a:extLst>
              <a:ext uri="{FF2B5EF4-FFF2-40B4-BE49-F238E27FC236}">
                <a16:creationId xmlns:a16="http://schemas.microsoft.com/office/drawing/2014/main" id="{57A02EA7-0A73-441D-A943-7304642F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53" y="1787267"/>
            <a:ext cx="3236913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3">
            <a:extLst>
              <a:ext uri="{FF2B5EF4-FFF2-40B4-BE49-F238E27FC236}">
                <a16:creationId xmlns:a16="http://schemas.microsoft.com/office/drawing/2014/main" id="{D83499D3-67E1-48E9-8DDD-C3C25152C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78" y="1482467"/>
            <a:ext cx="2584450" cy="36830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hangingPunct="1"/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 [</a:t>
            </a:r>
            <a:r>
              <a:rPr lang="en-US" altLang="ru-RU">
                <a:solidFill>
                  <a:srgbClr val="000099"/>
                </a:solidFill>
              </a:rPr>
              <a:t>e</a:t>
            </a:r>
            <a:r>
              <a:rPr lang="en-US" altLang="ru-RU" sz="2400" baseline="30000">
                <a:solidFill>
                  <a:srgbClr val="000099"/>
                </a:solidFill>
              </a:rPr>
              <a:t>+</a:t>
            </a:r>
            <a:r>
              <a:rPr lang="en-US" altLang="ru-RU">
                <a:solidFill>
                  <a:srgbClr val="000099"/>
                </a:solidFill>
              </a:rPr>
              <a:t>e</a:t>
            </a:r>
            <a:r>
              <a:rPr lang="en-US" altLang="ru-RU" sz="2400" baseline="30000">
                <a:solidFill>
                  <a:srgbClr val="000099"/>
                </a:solidFill>
              </a:rPr>
              <a:t>–</a:t>
            </a:r>
            <a:r>
              <a:rPr lang="en-US" altLang="ru-RU">
                <a:solidFill>
                  <a:srgbClr val="000099"/>
                </a:solidFill>
              </a:rPr>
              <a:t> 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 h</a:t>
            </a:r>
            <a:r>
              <a:rPr lang="en-US" altLang="ru-RU" sz="2000" baseline="-25000">
                <a:solidFill>
                  <a:srgbClr val="000099"/>
                </a:solidFill>
                <a:sym typeface="Symbol" pitchFamily="18" charset="2"/>
              </a:rPr>
              <a:t>b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(nP)</a:t>
            </a:r>
            <a:r>
              <a:rPr lang="en-US" altLang="ru-RU" baseline="3000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altLang="ru-RU" sz="2400" baseline="30000">
                <a:solidFill>
                  <a:srgbClr val="000099"/>
                </a:solidFill>
              </a:rPr>
              <a:t>+</a:t>
            </a:r>
            <a:r>
              <a:rPr lang="en-US" altLang="ru-RU">
                <a:solidFill>
                  <a:srgbClr val="000099"/>
                </a:solidFill>
                <a:sym typeface="Symbol" pitchFamily="18" charset="2"/>
              </a:rPr>
              <a:t></a:t>
            </a:r>
            <a:r>
              <a:rPr lang="en-US" altLang="ru-RU" sz="2400" baseline="30000">
                <a:solidFill>
                  <a:srgbClr val="000099"/>
                </a:solidFill>
              </a:rPr>
              <a:t>–</a:t>
            </a:r>
            <a:r>
              <a:rPr lang="en-US" altLang="ru-RU">
                <a:solidFill>
                  <a:srgbClr val="000099"/>
                </a:solidFill>
              </a:rPr>
              <a:t>]</a:t>
            </a:r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19" name="TextBox 157">
            <a:extLst>
              <a:ext uri="{FF2B5EF4-FFF2-40B4-BE49-F238E27FC236}">
                <a16:creationId xmlns:a16="http://schemas.microsoft.com/office/drawing/2014/main" id="{128F71AA-5552-4AF3-AB50-8EBF9D2A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0279" y="4146105"/>
            <a:ext cx="574675" cy="36988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914400" eaLnBrk="1" hangingPunct="1"/>
            <a:r>
              <a:rPr lang="en-US" altLang="ru-RU">
                <a:solidFill>
                  <a:srgbClr val="000066"/>
                </a:solidFill>
                <a:sym typeface="Symbol" pitchFamily="18" charset="2"/>
              </a:rPr>
              <a:t>n=3</a:t>
            </a:r>
            <a:endParaRPr lang="ru-RU" altLang="ru-RU">
              <a:solidFill>
                <a:srgbClr val="000066"/>
              </a:solidFill>
            </a:endParaRPr>
          </a:p>
        </p:txBody>
      </p:sp>
      <p:sp>
        <p:nvSpPr>
          <p:cNvPr id="20" name="TextBox 156">
            <a:extLst>
              <a:ext uri="{FF2B5EF4-FFF2-40B4-BE49-F238E27FC236}">
                <a16:creationId xmlns:a16="http://schemas.microsoft.com/office/drawing/2014/main" id="{D91F16CA-8913-4ACE-B581-79CA075C6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516" y="1942842"/>
            <a:ext cx="577850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914400" eaLnBrk="1" hangingPunct="1"/>
            <a:r>
              <a:rPr lang="en-US" altLang="ru-RU">
                <a:solidFill>
                  <a:srgbClr val="000066"/>
                </a:solidFill>
                <a:sym typeface="Symbol" pitchFamily="18" charset="2"/>
              </a:rPr>
              <a:t>n=1</a:t>
            </a:r>
            <a:endParaRPr lang="ru-RU" altLang="ru-RU">
              <a:solidFill>
                <a:srgbClr val="000066"/>
              </a:solidFill>
            </a:endParaRPr>
          </a:p>
        </p:txBody>
      </p:sp>
      <p:sp>
        <p:nvSpPr>
          <p:cNvPr id="21" name="TextBox 157">
            <a:extLst>
              <a:ext uri="{FF2B5EF4-FFF2-40B4-BE49-F238E27FC236}">
                <a16:creationId xmlns:a16="http://schemas.microsoft.com/office/drawing/2014/main" id="{D6A43359-7964-4C56-9B87-18452D75B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516" y="3319204"/>
            <a:ext cx="577850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914400" eaLnBrk="1" hangingPunct="1"/>
            <a:r>
              <a:rPr lang="en-US" altLang="ru-RU">
                <a:solidFill>
                  <a:srgbClr val="000066"/>
                </a:solidFill>
                <a:sym typeface="Symbol" pitchFamily="18" charset="2"/>
              </a:rPr>
              <a:t>n=2</a:t>
            </a:r>
            <a:endParaRPr lang="ru-RU" altLang="ru-RU">
              <a:solidFill>
                <a:srgbClr val="000066"/>
              </a:solidFill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CA1AC9E2-C766-4B85-936C-84D0A047C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891" y="1892042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kern="0" dirty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800" kern="0" dirty="0">
                <a:solidFill>
                  <a:srgbClr val="CC0000"/>
                </a:solidFill>
              </a:rPr>
              <a:t>(5S)</a:t>
            </a: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97F2B044-B63B-4F34-8797-87BCE8644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016" y="1842829"/>
            <a:ext cx="692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kern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800" kern="0">
                <a:solidFill>
                  <a:srgbClr val="CC0000"/>
                </a:solidFill>
              </a:rPr>
              <a:t>(6S)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33958825-BF81-4CCF-8B56-ACAD823E5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61" y="1149199"/>
            <a:ext cx="216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defTabSz="9144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Belle PRD93,011101(2016)</a:t>
            </a:r>
            <a:endParaRPr lang="ru-RU" altLang="ru-RU" sz="14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D189A0D6-15F6-452C-A999-CF2EEA8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437" y="1126137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hangingPunct="1"/>
            <a:r>
              <a:rPr lang="en-US" altLang="ru-RU" dirty="0">
                <a:solidFill>
                  <a:srgbClr val="000099"/>
                </a:solidFill>
                <a:sym typeface="Symbol" pitchFamily="18" charset="2"/>
              </a:rPr>
              <a:t>_</a:t>
            </a:r>
            <a:endParaRPr lang="ru-RU" altLang="ru-RU" dirty="0">
              <a:solidFill>
                <a:srgbClr val="000099"/>
              </a:solidFill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417EF760-3144-4109-BCF2-4E0C7BF6101D}"/>
              </a:ext>
            </a:extLst>
          </p:cNvPr>
          <p:cNvSpPr txBox="1"/>
          <p:nvPr/>
        </p:nvSpPr>
        <p:spPr>
          <a:xfrm>
            <a:off x="1992026" y="3233479"/>
            <a:ext cx="12620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ru-RU" sz="1600" dirty="0">
                <a:latin typeface="Calibri" pitchFamily="34" charset="0"/>
              </a:rPr>
              <a:t>50pb</a:t>
            </a:r>
            <a:r>
              <a:rPr lang="en-US" altLang="ru-RU" sz="1600" baseline="30000" dirty="0">
                <a:latin typeface="Calibri" pitchFamily="34" charset="0"/>
              </a:rPr>
              <a:t>–1</a:t>
            </a:r>
            <a:r>
              <a:rPr lang="en-US" altLang="ru-RU" sz="1600" dirty="0">
                <a:latin typeface="Calibri" pitchFamily="34" charset="0"/>
              </a:rPr>
              <a:t>/point</a:t>
            </a:r>
            <a:endParaRPr lang="ru-RU" sz="1600" dirty="0"/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47ED08B8-2600-4F24-B364-51C518EF1E80}"/>
              </a:ext>
            </a:extLst>
          </p:cNvPr>
          <p:cNvSpPr txBox="1"/>
          <p:nvPr/>
        </p:nvSpPr>
        <p:spPr>
          <a:xfrm>
            <a:off x="5924329" y="3350160"/>
            <a:ext cx="11128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ru-RU" sz="1600" dirty="0">
                <a:latin typeface="Calibri" pitchFamily="34" charset="0"/>
              </a:rPr>
              <a:t>1fb</a:t>
            </a:r>
            <a:r>
              <a:rPr lang="en-US" altLang="ru-RU" sz="1600" baseline="30000" dirty="0">
                <a:latin typeface="Calibri" pitchFamily="34" charset="0"/>
              </a:rPr>
              <a:t>–1</a:t>
            </a:r>
            <a:r>
              <a:rPr lang="en-US" altLang="ru-RU" sz="1600" dirty="0">
                <a:latin typeface="Calibri" pitchFamily="34" charset="0"/>
              </a:rPr>
              <a:t>/point</a:t>
            </a:r>
            <a:endParaRPr lang="ru-RU" sz="1600" dirty="0"/>
          </a:p>
        </p:txBody>
      </p:sp>
      <p:sp>
        <p:nvSpPr>
          <p:cNvPr id="29" name="TextBox 83">
            <a:extLst>
              <a:ext uri="{FF2B5EF4-FFF2-40B4-BE49-F238E27FC236}">
                <a16:creationId xmlns:a16="http://schemas.microsoft.com/office/drawing/2014/main" id="{FEF55D72-1D9B-4D53-A113-B31D9F40D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329" y="5717714"/>
            <a:ext cx="534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defTabSz="914400" eaLnBrk="1" hangingPunct="1"/>
            <a:r>
              <a:rPr lang="en-US" altLang="ru-RU" sz="2000" dirty="0">
                <a:solidFill>
                  <a:srgbClr val="0000CC"/>
                </a:solidFill>
                <a:latin typeface="Calibri" pitchFamily="34" charset="0"/>
                <a:sym typeface="Symbol" pitchFamily="18" charset="2"/>
              </a:rPr>
              <a:t>Only (5S) and (6S) peaks in all cross sections.</a:t>
            </a:r>
            <a:endParaRPr lang="ru-RU" altLang="ru-RU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">
                <a:extLst>
                  <a:ext uri="{FF2B5EF4-FFF2-40B4-BE49-F238E27FC236}">
                    <a16:creationId xmlns:a16="http://schemas.microsoft.com/office/drawing/2014/main" id="{751724D2-3B0D-43AC-96FB-75C84C7E7CCD}"/>
                  </a:ext>
                </a:extLst>
              </p:cNvPr>
              <p:cNvSpPr txBox="1"/>
              <p:nvPr/>
            </p:nvSpPr>
            <p:spPr>
              <a:xfrm>
                <a:off x="4308032" y="843963"/>
                <a:ext cx="30443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sz="28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5S)  and </a:t>
                </a:r>
                <a14:m>
                  <m:oMath xmlns:m="http://schemas.openxmlformats.org/officeDocument/2006/math">
                    <m:r>
                      <a:rPr lang="el-GR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6S) </a:t>
                </a:r>
                <a:endPara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">
                <a:extLst>
                  <a:ext uri="{FF2B5EF4-FFF2-40B4-BE49-F238E27FC236}">
                    <a16:creationId xmlns:a16="http://schemas.microsoft.com/office/drawing/2014/main" id="{751724D2-3B0D-43AC-96FB-75C84C7E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032" y="843963"/>
                <a:ext cx="3044358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35659F76-ADC9-484D-99E0-546B4AEC1937}"/>
              </a:ext>
            </a:extLst>
          </p:cNvPr>
          <p:cNvSpPr txBox="1"/>
          <p:nvPr/>
        </p:nvSpPr>
        <p:spPr>
          <a:xfrm>
            <a:off x="4148264" y="4920975"/>
            <a:ext cx="29012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PRL 117, 142001 (2016)</a:t>
            </a:r>
            <a:endParaRPr lang="zh-CN" altLang="en-US" sz="1600" dirty="0"/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35A8C44F-60F2-4402-919F-E61DED114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596" y="5158932"/>
            <a:ext cx="216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defTabSz="9144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Belle PRD93,011101(2016)</a:t>
            </a:r>
            <a:endParaRPr lang="ru-RU" altLang="ru-RU" sz="14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9256E6E8-3B0E-4667-A6C8-79557D73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6" y="4112918"/>
            <a:ext cx="3150717" cy="21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BC373994-177C-4223-A9F2-4C934FBC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2822052" y="5297659"/>
            <a:ext cx="442735" cy="58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3">
            <a:extLst>
              <a:ext uri="{FF2B5EF4-FFF2-40B4-BE49-F238E27FC236}">
                <a16:creationId xmlns:a16="http://schemas.microsoft.com/office/drawing/2014/main" id="{5A432A31-0444-405C-8BA0-D1832F68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48" y="3798290"/>
            <a:ext cx="248818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BaBar:PRL102, 012001 (2009) 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92B9B19E-41C8-483F-9ECA-E6A104D235D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104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5D7825A-A78D-4C3A-BFE5-C0A10B938532}"/>
              </a:ext>
            </a:extLst>
          </p:cNvPr>
          <p:cNvSpPr txBox="1">
            <a:spLocks noChangeArrowheads="1"/>
          </p:cNvSpPr>
          <p:nvPr/>
        </p:nvSpPr>
        <p:spPr>
          <a:xfrm>
            <a:off x="4155558" y="2826285"/>
            <a:ext cx="3081670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Exotic  States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3CE1847-DBC9-4D66-B411-5A9F4ABBF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8" y="4579041"/>
            <a:ext cx="10958623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800"/>
              </a:spcBef>
            </a:pPr>
            <a:r>
              <a:rPr lang="en-US" altLang="zh-CN" sz="2400" dirty="0">
                <a:latin typeface="arial" panose="020B0604020202020204" pitchFamily="34" charset="0"/>
                <a:sym typeface="Wingdings" panose="05000000000000000000" pitchFamily="2" charset="2"/>
              </a:rPr>
              <a:t>Note: In the light meson energy range exotic states overlap with conventional states; in the charmonium/bottomonium states the density is lower and also the overlap, but it is easier. 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B9ECA85-FF64-4D67-B56A-1CFB3C6E9D9A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119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5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8">
            <a:extLst>
              <a:ext uri="{FF2B5EF4-FFF2-40B4-BE49-F238E27FC236}">
                <a16:creationId xmlns:a16="http://schemas.microsoft.com/office/drawing/2014/main" id="{42576BB2-D1E6-A142-AABD-C57C3CC7C675}"/>
              </a:ext>
            </a:extLst>
          </p:cNvPr>
          <p:cNvSpPr/>
          <p:nvPr/>
        </p:nvSpPr>
        <p:spPr>
          <a:xfrm>
            <a:off x="363062" y="245442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A0ADF-E4D9-1E4E-9EB6-97727CFD27A4}"/>
              </a:ext>
            </a:extLst>
          </p:cNvPr>
          <p:cNvSpPr txBox="1"/>
          <p:nvPr/>
        </p:nvSpPr>
        <p:spPr>
          <a:xfrm>
            <a:off x="574576" y="202069"/>
            <a:ext cx="9189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a typeface="Microsoft YaHei" panose="020B0503020204020204" pitchFamily="34" charset="-122"/>
              </a:rPr>
              <a:t>Data-taking plan at Belle II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6EBD49-C9C9-EB49-BCBA-80D8CEDDF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47" y="866582"/>
            <a:ext cx="6505956" cy="4455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AB63F1-1542-8946-8E77-C9958ACDEDFE}"/>
                  </a:ext>
                </a:extLst>
              </p:cNvPr>
              <p:cNvSpPr txBox="1"/>
              <p:nvPr/>
            </p:nvSpPr>
            <p:spPr>
              <a:xfrm>
                <a:off x="1736592" y="5575223"/>
                <a:ext cx="814885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N" sz="2000" i="1" dirty="0">
                    <a:solidFill>
                      <a:srgbClr val="0000FF"/>
                    </a:solidFill>
                  </a:rPr>
                  <a:t>Until 2026, about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CN" sz="2000" i="1" dirty="0">
                    <a:solidFill>
                      <a:srgbClr val="0000FF"/>
                    </a:solidFill>
                  </a:rPr>
                  <a:t> data, comparable to Belle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N" sz="2000" i="1" dirty="0">
                    <a:solidFill>
                      <a:srgbClr val="0000FF"/>
                    </a:solidFill>
                  </a:rPr>
                  <a:t>Until 2029, about 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CN" sz="2000" i="1" dirty="0">
                    <a:solidFill>
                      <a:srgbClr val="0000FF"/>
                    </a:solidFill>
                  </a:rPr>
                  <a:t> data.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AB63F1-1542-8946-8E77-C9958ACDE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592" y="5575223"/>
                <a:ext cx="8148851" cy="707886"/>
              </a:xfrm>
              <a:prstGeom prst="rect">
                <a:avLst/>
              </a:prstGeom>
              <a:blipFill>
                <a:blip r:embed="rId3"/>
                <a:stretch>
                  <a:fillRect l="-673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7E952A5-ADC2-43B9-8B24-A5A292B28CE3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927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B9E04D-1226-4E31-9309-7E9DCDEB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221" y="1036010"/>
            <a:ext cx="5027304" cy="512445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3273C1B-6DB2-4724-BC27-C2536030A90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036010"/>
            <a:ext cx="7772400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Hadrons: normal &amp; 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ea typeface="造字工房力黑（非商用）常规体" pitchFamily="50" charset="-122"/>
                <a:cs typeface="Times" panose="02020603050405020304" pitchFamily="18" charset="0"/>
              </a:rPr>
              <a:t>multiquarks (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exotic)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EB721C9-5D6C-4759-B681-25A4AFB18D0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2032950"/>
            <a:ext cx="6315740" cy="37619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 model: hadrons are composed from 2 (meson) quarks or 3 (baryon) quarks </a:t>
            </a:r>
          </a:p>
          <a:p>
            <a:pPr>
              <a:buFontTx/>
              <a:buNone/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</a:t>
            </a:r>
          </a:p>
          <a:p>
            <a:pPr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QCD does not forbid hadrons with N</a:t>
            </a:r>
            <a:r>
              <a:rPr lang="en-US" altLang="zh-CN" sz="22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2, 3</a:t>
            </a:r>
          </a:p>
          <a:p>
            <a:pPr lvl="1"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Glueball</a:t>
            </a:r>
            <a:r>
              <a:rPr lang="zh-CN" altLang="en-US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  </a:t>
            </a:r>
            <a:r>
              <a:rPr lang="en-US" altLang="zh-CN" sz="22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lang="en-US" altLang="zh-CN" sz="22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lang="en-US" altLang="zh-CN" sz="22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0 (gg, </a:t>
            </a:r>
            <a:r>
              <a:rPr lang="en-US" altLang="zh-CN" sz="22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ggg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…)</a:t>
            </a:r>
          </a:p>
          <a:p>
            <a:pPr lvl="1"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Hybrid</a:t>
            </a:r>
            <a:r>
              <a:rPr lang="zh-CN" altLang="en-US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     </a:t>
            </a:r>
            <a:r>
              <a:rPr lang="en-US" altLang="zh-CN" sz="22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lang="en-US" altLang="zh-CN" sz="22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lang="en-US" altLang="zh-CN" sz="22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2 (or more) + excited gluon</a:t>
            </a:r>
            <a:endParaRPr lang="en-US" altLang="zh-CN" sz="22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Multiquark state</a:t>
            </a:r>
            <a:r>
              <a:rPr lang="zh-CN" altLang="en-US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</a:t>
            </a:r>
            <a:r>
              <a:rPr lang="en-US" altLang="zh-CN" sz="22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quarks</a:t>
            </a:r>
            <a:r>
              <a:rPr lang="en-US" altLang="zh-CN" sz="22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&gt; 3 </a:t>
            </a:r>
          </a:p>
          <a:p>
            <a:pPr lvl="1"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Molecule</a:t>
            </a:r>
            <a:r>
              <a:rPr lang="zh-CN" altLang="en-US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            </a:t>
            </a: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bound state of more than 2 hadrons</a:t>
            </a:r>
          </a:p>
          <a:p>
            <a:pPr lvl="1">
              <a:defRPr/>
            </a:pPr>
            <a:r>
              <a:rPr lang="en-US" altLang="zh-CN" sz="22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…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B2D5F18-D2B5-4F4E-A39E-68B239E13FA1}"/>
              </a:ext>
            </a:extLst>
          </p:cNvPr>
          <p:cNvSpPr/>
          <p:nvPr/>
        </p:nvSpPr>
        <p:spPr>
          <a:xfrm>
            <a:off x="7820197" y="5991183"/>
            <a:ext cx="332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Nature Reviews Physics 1, 480 (2019)</a:t>
            </a:r>
            <a:endParaRPr lang="is-IS" sz="1600" b="1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3C2A893-799C-44E3-B6DD-0C12D46E985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772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E7CFE5-299B-4871-B45B-D4F0B76DBD1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846974"/>
            <a:ext cx="5634702" cy="505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Variety of recorded reactions</a:t>
            </a:r>
            <a:endParaRPr lang="ja-JP" altLang="en-US" sz="28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Picture 3" descr="tree_hidden_charm_mod">
            <a:extLst>
              <a:ext uri="{FF2B5EF4-FFF2-40B4-BE49-F238E27FC236}">
                <a16:creationId xmlns:a16="http://schemas.microsoft.com/office/drawing/2014/main" id="{F6CD2A65-B914-4A3F-9483-CAE590B10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61" y="1282257"/>
            <a:ext cx="25019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sr_mod">
            <a:extLst>
              <a:ext uri="{FF2B5EF4-FFF2-40B4-BE49-F238E27FC236}">
                <a16:creationId xmlns:a16="http://schemas.microsoft.com/office/drawing/2014/main" id="{4E0B1C4C-840C-44FE-AB76-7A5F64B3E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24" y="3800123"/>
            <a:ext cx="25098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c_mod">
            <a:extLst>
              <a:ext uri="{FF2B5EF4-FFF2-40B4-BE49-F238E27FC236}">
                <a16:creationId xmlns:a16="http://schemas.microsoft.com/office/drawing/2014/main" id="{767D5C61-E141-4463-9179-485C3F570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61" y="1280760"/>
            <a:ext cx="25161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wophoton_mod">
            <a:extLst>
              <a:ext uri="{FF2B5EF4-FFF2-40B4-BE49-F238E27FC236}">
                <a16:creationId xmlns:a16="http://schemas.microsoft.com/office/drawing/2014/main" id="{48F23901-7387-43D8-916E-112FFEFC1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32" y="3802939"/>
            <a:ext cx="25161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18">
            <a:extLst>
              <a:ext uri="{FF2B5EF4-FFF2-40B4-BE49-F238E27FC236}">
                <a16:creationId xmlns:a16="http://schemas.microsoft.com/office/drawing/2014/main" id="{05532CBD-10B3-4AB2-879F-8DB326D2A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107" y="3929395"/>
            <a:ext cx="14988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kumimoji="1" lang="en-US" altLang="ja-JP" sz="2000" dirty="0">
                <a:solidFill>
                  <a:schemeClr val="tx1"/>
                </a:solidFill>
                <a:latin typeface="Symbol" pitchFamily="18" charset="2"/>
                <a:ea typeface="MS PGothic" pitchFamily="34" charset="-128"/>
              </a:rPr>
              <a:t>gg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collision</a:t>
            </a:r>
            <a:endParaRPr kumimoji="1" lang="ja-JP" altLang="en-US" sz="2000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テキスト ボックス 19">
            <a:extLst>
              <a:ext uri="{FF2B5EF4-FFF2-40B4-BE49-F238E27FC236}">
                <a16:creationId xmlns:a16="http://schemas.microsoft.com/office/drawing/2014/main" id="{956474E4-FAAC-4A31-8919-682C1757A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773" y="2842860"/>
            <a:ext cx="1584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Double </a:t>
            </a:r>
            <a:r>
              <a:rPr kumimoji="1" lang="en-US" altLang="ja-JP" sz="2000" dirty="0" err="1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chamonia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production</a:t>
            </a:r>
            <a:endParaRPr kumimoji="1" lang="ja-JP" altLang="en-US" sz="2000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" name="テキスト ボックス 20">
            <a:extLst>
              <a:ext uri="{FF2B5EF4-FFF2-40B4-BE49-F238E27FC236}">
                <a16:creationId xmlns:a16="http://schemas.microsoft.com/office/drawing/2014/main" id="{0D4F0958-3C88-435D-A32A-EFE5FAF09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674" y="3929455"/>
            <a:ext cx="2276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Initial state radiation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" name="テキスト ボックス 11">
            <a:extLst>
              <a:ext uri="{FF2B5EF4-FFF2-40B4-BE49-F238E27FC236}">
                <a16:creationId xmlns:a16="http://schemas.microsoft.com/office/drawing/2014/main" id="{11EE40F3-028B-4F64-B50B-7D006DF30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813" y="3350822"/>
            <a:ext cx="235079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J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PC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=0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-+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, 1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− −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, 1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++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 </a:t>
            </a:r>
            <a:r>
              <a:rPr kumimoji="1" lang="en-US" altLang="ja-JP" sz="18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in factorization limit. </a:t>
            </a:r>
            <a:endParaRPr kumimoji="1" lang="ja-JP" altLang="en-US" sz="1800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0A452C2F-FE18-4B97-9723-4A19321F4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935" y="5857065"/>
            <a:ext cx="183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J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PC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=0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-+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, 2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++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.</a:t>
            </a:r>
            <a:endParaRPr kumimoji="1" lang="ja-JP" altLang="en-US" sz="2000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" name="テキスト ボックス 14">
            <a:extLst>
              <a:ext uri="{FF2B5EF4-FFF2-40B4-BE49-F238E27FC236}">
                <a16:creationId xmlns:a16="http://schemas.microsoft.com/office/drawing/2014/main" id="{CCB453C2-80D6-49DE-AAA8-6B9C7666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573" y="5638491"/>
            <a:ext cx="113010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J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PC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=1</a:t>
            </a:r>
            <a:r>
              <a:rPr kumimoji="1" lang="en-US" altLang="ja-JP" sz="2000" baseline="30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− −</a:t>
            </a:r>
            <a:r>
              <a:rPr kumimoji="1" lang="en-US" altLang="ja-JP" sz="20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.</a:t>
            </a:r>
            <a:endParaRPr kumimoji="1" lang="ja-JP" altLang="en-US" sz="2000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3" name="テキスト ボックス 15">
            <a:extLst>
              <a:ext uri="{FF2B5EF4-FFF2-40B4-BE49-F238E27FC236}">
                <a16:creationId xmlns:a16="http://schemas.microsoft.com/office/drawing/2014/main" id="{872640CB-3F13-4531-B652-E19C2A765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411" y="3376260"/>
            <a:ext cx="827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C=+1</a:t>
            </a:r>
            <a:r>
              <a:rPr kumimoji="1" lang="en-US" altLang="ja-JP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.</a:t>
            </a:r>
            <a:endParaRPr kumimoji="1" lang="ja-JP" altLang="en-US" sz="24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4" name="角丸四角形 22">
            <a:extLst>
              <a:ext uri="{FF2B5EF4-FFF2-40B4-BE49-F238E27FC236}">
                <a16:creationId xmlns:a16="http://schemas.microsoft.com/office/drawing/2014/main" id="{BEE6E767-42CC-44A0-8EDF-AF9DC977B741}"/>
              </a:ext>
            </a:extLst>
          </p:cNvPr>
          <p:cNvSpPr/>
          <p:nvPr/>
        </p:nvSpPr>
        <p:spPr>
          <a:xfrm>
            <a:off x="5817731" y="5667860"/>
            <a:ext cx="1143000" cy="34131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2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" name="角丸四角形 23">
            <a:extLst>
              <a:ext uri="{FF2B5EF4-FFF2-40B4-BE49-F238E27FC236}">
                <a16:creationId xmlns:a16="http://schemas.microsoft.com/office/drawing/2014/main" id="{FA86FBC8-02B0-4A2E-947A-8A3AC64C3447}"/>
              </a:ext>
            </a:extLst>
          </p:cNvPr>
          <p:cNvSpPr/>
          <p:nvPr/>
        </p:nvSpPr>
        <p:spPr>
          <a:xfrm flipV="1">
            <a:off x="6849886" y="3467452"/>
            <a:ext cx="750887" cy="32385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20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7" name="角丸四角形 25">
            <a:extLst>
              <a:ext uri="{FF2B5EF4-FFF2-40B4-BE49-F238E27FC236}">
                <a16:creationId xmlns:a16="http://schemas.microsoft.com/office/drawing/2014/main" id="{228F0B21-8623-4F83-94E9-6ED6C6017EEC}"/>
              </a:ext>
            </a:extLst>
          </p:cNvPr>
          <p:cNvSpPr/>
          <p:nvPr/>
        </p:nvSpPr>
        <p:spPr>
          <a:xfrm>
            <a:off x="3082720" y="5877147"/>
            <a:ext cx="1746250" cy="33972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2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9" name="テキスト ボックス 29">
            <a:extLst>
              <a:ext uri="{FF2B5EF4-FFF2-40B4-BE49-F238E27FC236}">
                <a16:creationId xmlns:a16="http://schemas.microsoft.com/office/drawing/2014/main" id="{C8A2871A-74ED-428D-BE3D-5E92605B1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174" y="1244157"/>
            <a:ext cx="102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B decay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0" name="図 30" descr="upsilon_mod.jpg">
            <a:extLst>
              <a:ext uri="{FF2B5EF4-FFF2-40B4-BE49-F238E27FC236}">
                <a16:creationId xmlns:a16="http://schemas.microsoft.com/office/drawing/2014/main" id="{B9C00CB3-B9B5-4A3A-A93E-79F1FB165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5" y="1282257"/>
            <a:ext cx="25161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31">
            <a:extLst>
              <a:ext uri="{FF2B5EF4-FFF2-40B4-BE49-F238E27FC236}">
                <a16:creationId xmlns:a16="http://schemas.microsoft.com/office/drawing/2014/main" id="{F6A4F31D-C274-479D-A16D-36646F51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07" y="1352680"/>
            <a:ext cx="104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en-US" sz="2000">
                <a:solidFill>
                  <a:schemeClr val="tx1"/>
                </a:solidFill>
                <a:latin typeface="Osaka"/>
                <a:ea typeface="Osaka"/>
                <a:cs typeface="Osaka"/>
              </a:rPr>
              <a:t>Υ</a:t>
            </a:r>
            <a:r>
              <a:rPr kumimoji="1" lang="en-US" altLang="en-US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 decay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2" name="図 32" descr="continuum.jpg">
            <a:extLst>
              <a:ext uri="{FF2B5EF4-FFF2-40B4-BE49-F238E27FC236}">
                <a16:creationId xmlns:a16="http://schemas.microsoft.com/office/drawing/2014/main" id="{B35BA0CF-6C26-4723-90B4-F5B64664D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6" y="3800123"/>
            <a:ext cx="2508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33">
            <a:extLst>
              <a:ext uri="{FF2B5EF4-FFF2-40B4-BE49-F238E27FC236}">
                <a16:creationId xmlns:a16="http://schemas.microsoft.com/office/drawing/2014/main" id="{88AF862E-F4CE-4578-B449-78971490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25" y="3859195"/>
            <a:ext cx="1316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Continuum</a:t>
            </a:r>
            <a:endParaRPr kumimoji="1" lang="ja-JP" altLang="en-US" sz="20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A344368F-54B1-4298-A704-1E52D7A0D7F4}"/>
              </a:ext>
            </a:extLst>
          </p:cNvPr>
          <p:cNvSpPr txBox="1">
            <a:spLocks noChangeArrowheads="1"/>
          </p:cNvSpPr>
          <p:nvPr/>
        </p:nvSpPr>
        <p:spPr>
          <a:xfrm>
            <a:off x="8055955" y="846974"/>
            <a:ext cx="3760362" cy="505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Main suppliers</a:t>
            </a:r>
            <a:endParaRPr lang="ja-JP" altLang="en-US" sz="28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7FBDE918-9150-47E6-97A8-FA7057F8E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314239"/>
              </p:ext>
            </p:extLst>
          </p:nvPr>
        </p:nvGraphicFramePr>
        <p:xfrm>
          <a:off x="7785377" y="1303932"/>
          <a:ext cx="1729583" cy="1359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3" name="Photo Editor 照片" r:id="rId9" imgW="7695238" imgH="5904762" progId="">
                  <p:embed/>
                </p:oleObj>
              </mc:Choice>
              <mc:Fallback>
                <p:oleObj name="Photo Editor 照片" r:id="rId9" imgW="7695238" imgH="5904762" progId="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46F00D68-B491-7648-89C0-7F546A5632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392" t="6097" r="14035" b="12193"/>
                      <a:stretch>
                        <a:fillRect/>
                      </a:stretch>
                    </p:blipFill>
                    <p:spPr bwMode="auto">
                      <a:xfrm>
                        <a:off x="7785377" y="1303932"/>
                        <a:ext cx="1729583" cy="1359439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9">
            <a:extLst>
              <a:ext uri="{FF2B5EF4-FFF2-40B4-BE49-F238E27FC236}">
                <a16:creationId xmlns:a16="http://schemas.microsoft.com/office/drawing/2014/main" id="{D1836CFB-C49E-423B-A82D-08C56FB74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6903" y="1352020"/>
            <a:ext cx="2087390" cy="1382611"/>
          </a:xfrm>
          <a:prstGeom prst="rect">
            <a:avLst/>
          </a:prstGeom>
        </p:spPr>
      </p:pic>
      <p:sp>
        <p:nvSpPr>
          <p:cNvPr id="27" name="Text Box 13">
            <a:extLst>
              <a:ext uri="{FF2B5EF4-FFF2-40B4-BE49-F238E27FC236}">
                <a16:creationId xmlns:a16="http://schemas.microsoft.com/office/drawing/2014/main" id="{4A8B8E97-E707-4EDE-AC2B-799785B87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561" y="2734631"/>
            <a:ext cx="17295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FF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BESIII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8BBFDAB0-4AEA-4842-BD54-5BEF71CA1D13}"/>
              </a:ext>
            </a:extLst>
          </p:cNvPr>
          <p:cNvSpPr txBox="1"/>
          <p:nvPr/>
        </p:nvSpPr>
        <p:spPr>
          <a:xfrm>
            <a:off x="9467028" y="2703853"/>
            <a:ext cx="2787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1800" dirty="0">
                <a:solidFill>
                  <a:srgbClr val="FF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Belle (II)</a:t>
            </a:r>
          </a:p>
        </p:txBody>
      </p:sp>
      <p:pic>
        <p:nvPicPr>
          <p:cNvPr id="29" name="Picture 16">
            <a:extLst>
              <a:ext uri="{FF2B5EF4-FFF2-40B4-BE49-F238E27FC236}">
                <a16:creationId xmlns:a16="http://schemas.microsoft.com/office/drawing/2014/main" id="{7CD0582E-BB40-4BE0-90A3-EBECD15C0D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2779" y="3150557"/>
            <a:ext cx="2256790" cy="12744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33F96A-A72A-4525-928D-03ABA723A3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0681" y="4792312"/>
            <a:ext cx="2014718" cy="131026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21D54B0-24F0-47CB-BA84-A9FA816D663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383" y="3239677"/>
            <a:ext cx="1844883" cy="1194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 Box 13">
            <a:extLst>
              <a:ext uri="{FF2B5EF4-FFF2-40B4-BE49-F238E27FC236}">
                <a16:creationId xmlns:a16="http://schemas.microsoft.com/office/drawing/2014/main" id="{933867DB-F746-46CE-A5C4-3CB02B1D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930" y="4439388"/>
            <a:ext cx="17295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600" dirty="0" err="1">
                <a:solidFill>
                  <a:srgbClr val="FF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LHCb</a:t>
            </a:r>
            <a:endParaRPr lang="en-US" altLang="zh-CN" sz="1600" dirty="0">
              <a:solidFill>
                <a:srgbClr val="FF0000"/>
              </a:solidFill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09DBE81D-DE36-408F-83DD-71F9C84AF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153" y="4411790"/>
            <a:ext cx="17295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FF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CMS</a:t>
            </a: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56E8636A-9342-4607-AADB-E90788A5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1961" y="6086928"/>
            <a:ext cx="17295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FF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ATLAS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BF85A6F-BEF3-4E4F-BD9C-F46ECC503D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53" y="4685420"/>
            <a:ext cx="1873346" cy="1371670"/>
          </a:xfrm>
          <a:prstGeom prst="rect">
            <a:avLst/>
          </a:prstGeom>
        </p:spPr>
      </p:pic>
      <p:sp>
        <p:nvSpPr>
          <p:cNvPr id="37" name="Text Box 13">
            <a:extLst>
              <a:ext uri="{FF2B5EF4-FFF2-40B4-BE49-F238E27FC236}">
                <a16:creationId xmlns:a16="http://schemas.microsoft.com/office/drawing/2014/main" id="{E076E710-C386-43F8-996B-8AE5B62B6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349" y="6090475"/>
            <a:ext cx="17295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600" dirty="0" err="1">
                <a:solidFill>
                  <a:srgbClr val="FF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BaBar</a:t>
            </a:r>
            <a:endParaRPr lang="en-US" altLang="zh-CN" sz="1600" dirty="0">
              <a:solidFill>
                <a:srgbClr val="FF0000"/>
              </a:solidFill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FC812A95-5372-40C0-8F02-248DE20565D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42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73D3D71-BE3E-4F78-83BA-99976C681581}"/>
              </a:ext>
            </a:extLst>
          </p:cNvPr>
          <p:cNvSpPr/>
          <p:nvPr/>
        </p:nvSpPr>
        <p:spPr>
          <a:xfrm>
            <a:off x="4263731" y="776609"/>
            <a:ext cx="27382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altLang="zh-CN" sz="44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XYZ states</a:t>
            </a:r>
          </a:p>
        </p:txBody>
      </p:sp>
      <p:pic>
        <p:nvPicPr>
          <p:cNvPr id="3" name="图片 2" descr="图片包含 树, 天空, 户外, 草&#10;&#10;已生成极高可信度的说明">
            <a:extLst>
              <a:ext uri="{FF2B5EF4-FFF2-40B4-BE49-F238E27FC236}">
                <a16:creationId xmlns:a16="http://schemas.microsoft.com/office/drawing/2014/main" id="{753F68C7-54B2-49C4-BF36-8DC3B1B700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7" y="1681034"/>
            <a:ext cx="3305398" cy="24790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88E1803-9461-4E02-A586-8087AC3852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57" y="1681033"/>
            <a:ext cx="3305398" cy="247904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6DE69EE-86ED-4334-802F-6789673D67D4}"/>
              </a:ext>
            </a:extLst>
          </p:cNvPr>
          <p:cNvSpPr txBox="1"/>
          <p:nvPr/>
        </p:nvSpPr>
        <p:spPr>
          <a:xfrm>
            <a:off x="-342783" y="4490976"/>
            <a:ext cx="921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Success=X+Y+Z</a:t>
            </a:r>
            <a:r>
              <a:rPr 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DC8C8A3F-E84B-42D1-9D26-AC89BFE79E51}"/>
                  </a:ext>
                </a:extLst>
              </p:cNvPr>
              <p:cNvSpPr txBox="1"/>
              <p:nvPr/>
            </p:nvSpPr>
            <p:spPr>
              <a:xfrm>
                <a:off x="7902965" y="1074039"/>
                <a:ext cx="3631673" cy="121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Classification: </a:t>
                </a: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Q</m:t>
                        </m:r>
                      </m:e>
                    </m:acc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q</m:t>
                        </m:r>
                      </m:e>
                    </m:acc>
                  </m:oMath>
                </a14:m>
                <a:endParaRPr lang="en-US" dirty="0">
                  <a:latin typeface="Calibri" charset="0"/>
                  <a:ea typeface="Calibri" charset="0"/>
                  <a:cs typeface="Calibri" charset="0"/>
                </a:endParaRPr>
              </a:p>
              <a:p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X: Neutral,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PC</m:t>
                        </m:r>
                      </m:sup>
                    </m:sSup>
                    <m:r>
                      <a:rPr lang="en-US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e>
                      <m:sup>
                        <m: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; Y: Neutral,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PC</m:t>
                        </m:r>
                      </m:sup>
                    </m:sSup>
                    <m:r>
                      <a:rPr lang="en-US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b="0" i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1</m:t>
                        </m:r>
                      </m:e>
                      <m:sup>
                        <m:r>
                          <a:rPr lang="en-US" b="0" i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; Z: Charged </a:t>
                </a:r>
                <a:endParaRPr lang="en-US" dirty="0"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DC8C8A3F-E84B-42D1-9D26-AC89BFE79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965" y="1074039"/>
                <a:ext cx="3631673" cy="1213987"/>
              </a:xfrm>
              <a:prstGeom prst="rect">
                <a:avLst/>
              </a:prstGeom>
              <a:blipFill>
                <a:blip r:embed="rId4"/>
                <a:stretch>
                  <a:fillRect l="-1342" t="-2513" b="-7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80D7E883-83AD-480D-A20D-0B9A3C4A3458}"/>
                  </a:ext>
                </a:extLst>
              </p:cNvPr>
              <p:cNvSpPr txBox="1"/>
              <p:nvPr/>
            </p:nvSpPr>
            <p:spPr>
              <a:xfrm>
                <a:off x="326067" y="5176966"/>
                <a:ext cx="113768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Quarkonium: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B00FA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, the simplest system of a hadron.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Below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B00FA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D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B00FA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 thresholds – both </a:t>
                </a:r>
                <a:r>
                  <a:rPr lang="en-US" sz="2000" dirty="0" err="1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charmonium</a:t>
                </a:r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 and </a:t>
                </a:r>
                <a:r>
                  <a:rPr lang="en-US" sz="2000" dirty="0" err="1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bottomonium</a:t>
                </a:r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 are successful stories of QCD.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0B00FA"/>
                    </a:solidFill>
                    <a:latin typeface="Calibri" charset="0"/>
                    <a:ea typeface="Calibri" charset="0"/>
                    <a:cs typeface="Calibri" charset="0"/>
                  </a:rPr>
                  <a:t>But there are many exotic states observed in the past decade, and they are hard to fit in the two families. </a:t>
                </a:r>
              </a:p>
            </p:txBody>
          </p:sp>
        </mc:Choice>
        <mc:Fallback xmlns=""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80D7E883-83AD-480D-A20D-0B9A3C4A3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67" y="5176966"/>
                <a:ext cx="11376836" cy="1015663"/>
              </a:xfrm>
              <a:prstGeom prst="rect">
                <a:avLst/>
              </a:prstGeom>
              <a:blipFill>
                <a:blip r:embed="rId5"/>
                <a:stretch>
                  <a:fillRect l="-482" t="-2994" r="-321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C34116FF-0102-4EE4-8D1C-631E6B44760E}"/>
                  </a:ext>
                </a:extLst>
              </p:cNvPr>
              <p:cNvSpPr txBox="1"/>
              <p:nvPr/>
            </p:nvSpPr>
            <p:spPr>
              <a:xfrm>
                <a:off x="7952186" y="2364874"/>
                <a:ext cx="1836117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Q</m:t>
                        </m:r>
                      </m:e>
                    </m:acc>
                    <m:r>
                      <m:rPr>
                        <m:sty m:val="p"/>
                      </m:rPr>
                      <a:rPr lang="en-US" b="0" i="0">
                        <a:latin typeface="Cambria Math" charset="0"/>
                        <a:ea typeface="Calibri" charset="0"/>
                        <a:cs typeface="Calibri" charset="0"/>
                      </a:rPr>
                      <m:t>q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libri" charset="0"/>
                        <a:cs typeface="Calibri" charset="0"/>
                      </a:rPr>
                      <m:t>qq</m:t>
                    </m:r>
                  </m:oMath>
                </a14:m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c</m:t>
                        </m:r>
                      </m:sub>
                      <m:sup>
                        <m:r>
                          <a:rPr lang="en-US" b="0" i="0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C34116FF-0102-4EE4-8D1C-631E6B447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186" y="2364874"/>
                <a:ext cx="1836117" cy="369909"/>
              </a:xfrm>
              <a:prstGeom prst="rect">
                <a:avLst/>
              </a:prstGeom>
              <a:blipFill>
                <a:blip r:embed="rId6"/>
                <a:stretch>
                  <a:fillRect l="-1987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5C71537-6EB1-4659-9499-56E17AC609AE}"/>
              </a:ext>
            </a:extLst>
          </p:cNvPr>
          <p:cNvSpPr txBox="1">
            <a:spLocks/>
          </p:cNvSpPr>
          <p:nvPr/>
        </p:nvSpPr>
        <p:spPr>
          <a:xfrm>
            <a:off x="7409067" y="2960935"/>
            <a:ext cx="4906445" cy="2398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tabLst/>
              <a:defRPr sz="3200" kern="12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669925" marR="0" indent="-325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60000"/>
              <a:buFont typeface="Wingdings" pitchFamily="2" charset="2"/>
              <a:buChar char="q"/>
              <a:tabLst/>
              <a:defRPr lang="en-US" sz="2800" kern="120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2350" marR="0" indent="-3508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n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39850" marR="0" indent="-3159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70000"/>
              <a:buFont typeface="Wingdings" pitchFamily="2" charset="2"/>
              <a:buChar char="q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81163" marR="0" indent="-3397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Study of exotic hadrons can</a:t>
            </a:r>
          </a:p>
          <a:p>
            <a:pPr lvl="1"/>
            <a:r>
              <a:rPr lang="en-US" sz="2200" dirty="0"/>
              <a:t>provide </a:t>
            </a:r>
            <a:r>
              <a:rPr lang="en-US" sz="2200" dirty="0">
                <a:solidFill>
                  <a:srgbClr val="FF0000"/>
                </a:solidFill>
              </a:rPr>
              <a:t>new insights </a:t>
            </a:r>
            <a:r>
              <a:rPr lang="en-US" sz="2200" dirty="0"/>
              <a:t>into internal structure and dynamics of hadrons</a:t>
            </a:r>
          </a:p>
          <a:p>
            <a:pPr lvl="1"/>
            <a:r>
              <a:rPr lang="en-US" sz="2200" dirty="0"/>
              <a:t>act as a </a:t>
            </a:r>
            <a:r>
              <a:rPr lang="en-US" sz="2200" dirty="0">
                <a:solidFill>
                  <a:srgbClr val="FF0000"/>
                </a:solidFill>
              </a:rPr>
              <a:t>unique probe </a:t>
            </a:r>
            <a:r>
              <a:rPr lang="en-US" sz="2200" dirty="0"/>
              <a:t>to non-perturbative behavior of QCD</a:t>
            </a:r>
            <a:br>
              <a:rPr lang="en-US" sz="2200" dirty="0"/>
            </a:br>
            <a:endParaRPr kumimoji="1" lang="en-US" altLang="zh-CN" sz="200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EA6BAAC-5EE9-4F8A-8497-836E95487B8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751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EE5493A-425B-4ED2-8098-5D6AC9A4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17" y="1162716"/>
            <a:ext cx="8337579" cy="482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BF738A2-6E9A-43E0-B762-01DB632BD57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405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E8219A32-5B30-4498-A7C1-14122A66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60" y="4979102"/>
            <a:ext cx="10831033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altLang="zh-CN" sz="2400" dirty="0">
                <a:latin typeface="arial" panose="020B0604020202020204" pitchFamily="34" charset="0"/>
                <a:sym typeface="Wingdings" panose="05000000000000000000" pitchFamily="2" charset="2"/>
              </a:rPr>
              <a:t>Due to the time limitation, it is impossible to cover all of the XYZ states in this lecture. I select some typical results.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E53BD3-9135-4F3D-8A53-40E00BEF1F36}"/>
              </a:ext>
            </a:extLst>
          </p:cNvPr>
          <p:cNvSpPr txBox="1">
            <a:spLocks noChangeArrowheads="1"/>
          </p:cNvSpPr>
          <p:nvPr/>
        </p:nvSpPr>
        <p:spPr>
          <a:xfrm>
            <a:off x="5126665" y="2868815"/>
            <a:ext cx="3081670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  States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DBEB2F1-1E5D-4ACB-85E8-CF511B6957F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822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7C24DF-43AC-4790-BC58-9AC4DC79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419"/>
            <a:ext cx="12192000" cy="3949162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C81F934-4BFE-426B-90A4-1CA678A31EE7}"/>
              </a:ext>
            </a:extLst>
          </p:cNvPr>
          <p:cNvCxnSpPr>
            <a:cxnSpLocks/>
          </p:cNvCxnSpPr>
          <p:nvPr/>
        </p:nvCxnSpPr>
        <p:spPr>
          <a:xfrm>
            <a:off x="3189767" y="3379381"/>
            <a:ext cx="581246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DB567D5-B026-484E-B671-1E768FBFFC26}"/>
              </a:ext>
            </a:extLst>
          </p:cNvPr>
          <p:cNvCxnSpPr>
            <a:cxnSpLocks/>
          </p:cNvCxnSpPr>
          <p:nvPr/>
        </p:nvCxnSpPr>
        <p:spPr>
          <a:xfrm>
            <a:off x="7563293" y="4049229"/>
            <a:ext cx="426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B3A5930-5343-40A9-BA5B-5DA560382E81}"/>
              </a:ext>
            </a:extLst>
          </p:cNvPr>
          <p:cNvCxnSpPr>
            <a:cxnSpLocks/>
          </p:cNvCxnSpPr>
          <p:nvPr/>
        </p:nvCxnSpPr>
        <p:spPr>
          <a:xfrm>
            <a:off x="882502" y="4378838"/>
            <a:ext cx="426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CBE0104-C7B1-4260-9BB6-295FF6C2A43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050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1211AE8-FBE9-4F67-89F5-2867D24B5C1B}"/>
              </a:ext>
            </a:extLst>
          </p:cNvPr>
          <p:cNvSpPr txBox="1">
            <a:spLocks noChangeArrowheads="1"/>
          </p:cNvSpPr>
          <p:nvPr/>
        </p:nvSpPr>
        <p:spPr>
          <a:xfrm>
            <a:off x="2283291" y="947894"/>
            <a:ext cx="7772400" cy="546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What is the X(3872)?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008CB58-6230-45CA-9C03-529C3502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53" y="2730072"/>
            <a:ext cx="2879675" cy="207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A199B30-1E94-4764-9B10-117DEE4910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9372" y="1578341"/>
                <a:ext cx="8856662" cy="46310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Mass: Very close to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/>
                  </a:rPr>
                  <a:t> 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</a:t>
                </a:r>
                <a:r>
                  <a:rPr lang="en-US" altLang="zh-CN" sz="2000" baseline="30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0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</a:t>
                </a:r>
                <a:r>
                  <a:rPr lang="en-US" altLang="zh-CN" sz="2000" baseline="30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*0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threshold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0000CC"/>
                    </a:solidFill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Width: Very narrow,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1.19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±0.21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 MeV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[</a:t>
                </a:r>
                <a:r>
                  <a:rPr lang="en-US" altLang="zh-CN" sz="2000" dirty="0" err="1"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LHCb</a:t>
                </a:r>
                <a:r>
                  <a:rPr lang="en-US" altLang="zh-CN" sz="2000" dirty="0"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, 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PRD102, 092005; JHEP (2008) 123</a:t>
                </a:r>
                <a:r>
                  <a:rPr lang="en-US" altLang="zh-CN" sz="2000" dirty="0">
                    <a:latin typeface="Times" panose="02020603050405020304" pitchFamily="18" charset="0"/>
                    <a:ea typeface="Arial Unicode MS" pitchFamily="34" charset="-122"/>
                    <a:cs typeface="Times" panose="02020603050405020304" pitchFamily="18" charset="0"/>
                  </a:rPr>
                  <a:t>]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J</a:t>
                </a:r>
                <a:r>
                  <a:rPr lang="en-US" altLang="zh-CN" sz="2000" baseline="30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PC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=1</a:t>
                </a:r>
                <a:r>
                  <a:rPr lang="en-US" altLang="zh-CN" sz="2000" baseline="30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++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Production 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in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/>
                  </a:rPr>
                  <a:t> 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anose="05050102010706020507" pitchFamily="18" charset="2"/>
                  </a:rPr>
                  <a:t>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pp/pp collision – rate similar to </a:t>
                </a:r>
                <a:r>
                  <a:rPr lang="en-US" altLang="zh-CN" sz="2000" dirty="0" err="1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charmonia</a:t>
                </a:r>
                <a:endParaRPr lang="en-US" altLang="zh-CN" sz="2000" dirty="0">
                  <a:solidFill>
                    <a:srgbClr val="0000CC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In B decays – KX similar to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/>
                  </a:rPr>
                  <a:t> 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anose="05050102010706020507" pitchFamily="18" charset="2"/>
                  </a:rPr>
                  <a:t>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cc, K*X smaller than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/>
                  </a:rPr>
                  <a:t> 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anose="05050102010706020507" pitchFamily="18" charset="2"/>
                  </a:rPr>
                  <a:t>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cc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Y(4260)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Wingdings" pitchFamily="2" charset="2"/>
                  </a:rPr>
                  <a:t>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/>
                  </a:rPr>
                  <a:t>+X(3872)</a:t>
                </a:r>
                <a:endParaRPr lang="en-US" altLang="zh-CN" sz="2000" dirty="0">
                  <a:solidFill>
                    <a:srgbClr val="CC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Decay BR: open charm ~ 50%, </a:t>
                </a:r>
                <a:r>
                  <a:rPr lang="en-US" altLang="zh-CN" sz="2000" dirty="0" err="1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charmonium~O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(%)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Nature   (very likely exotic)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Loosely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/>
                  </a:rPr>
                  <a:t> 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anose="05050102010706020507" pitchFamily="18" charset="2"/>
                  </a:rPr>
                  <a:t>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</a:t>
                </a:r>
                <a:r>
                  <a:rPr lang="en-US" altLang="zh-CN" sz="2000" baseline="30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0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</a:t>
                </a:r>
                <a:r>
                  <a:rPr lang="en-US" altLang="zh-CN" sz="2000" baseline="30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*0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bound state (like deuteron)?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Mixture of excited 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itchFamily="18" charset="2"/>
                  </a:rPr>
                  <a:t></a:t>
                </a:r>
                <a:r>
                  <a:rPr lang="en-US" altLang="zh-CN" sz="2000" baseline="-25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itchFamily="18" charset="2"/>
                  </a:rPr>
                  <a:t>c1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itchFamily="18" charset="2"/>
                  </a:rPr>
                  <a:t> and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/>
                  </a:rPr>
                  <a:t> 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  <a:sym typeface="Symbol" panose="05050102010706020507" pitchFamily="18" charset="2"/>
                  </a:rPr>
                  <a:t>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</a:t>
                </a:r>
                <a:r>
                  <a:rPr lang="en-US" altLang="zh-CN" sz="2000" baseline="30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0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D</a:t>
                </a:r>
                <a:r>
                  <a:rPr lang="en-US" altLang="zh-CN" sz="2000" baseline="30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*0</a:t>
                </a:r>
                <a:r>
                  <a:rPr lang="en-US" altLang="zh-CN" sz="2000" dirty="0">
                    <a:solidFill>
                      <a:srgbClr val="CC00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bound state?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A199B30-1E94-4764-9B10-117DEE491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2" y="1578341"/>
                <a:ext cx="8856662" cy="4631073"/>
              </a:xfrm>
              <a:prstGeom prst="rect">
                <a:avLst/>
              </a:prstGeom>
              <a:blipFill>
                <a:blip r:embed="rId4"/>
                <a:stretch>
                  <a:fillRect l="-619" t="-658" r="-1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8">
            <a:extLst>
              <a:ext uri="{FF2B5EF4-FFF2-40B4-BE49-F238E27FC236}">
                <a16:creationId xmlns:a16="http://schemas.microsoft.com/office/drawing/2014/main" id="{C00E6CAE-6E9E-4549-A630-BFE3089CB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9975" y="4893669"/>
            <a:ext cx="2250920" cy="28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</a:pPr>
            <a:r>
              <a:rPr lang="pl-PL" altLang="zh-CN" sz="1600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M(</a:t>
            </a:r>
            <a:r>
              <a:rPr lang="pl-PL" altLang="zh-CN" sz="1600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</a:t>
            </a:r>
            <a:r>
              <a:rPr lang="pl-PL" altLang="zh-CN" sz="1600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J/</a:t>
            </a:r>
            <a:r>
              <a:rPr lang="pl-PL" altLang="zh-CN" sz="1600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</a:t>
            </a:r>
            <a:r>
              <a:rPr lang="pl-PL" altLang="zh-CN" sz="1600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 –M(J/</a:t>
            </a:r>
            <a:r>
              <a:rPr lang="pl-PL" altLang="zh-CN" sz="1600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</a:t>
            </a:r>
            <a:r>
              <a:rPr lang="pl-PL" altLang="zh-CN" sz="1600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 [GeV]</a:t>
            </a:r>
            <a:endParaRPr lang="en-US" sz="1600" baseline="30000" dirty="0">
              <a:solidFill>
                <a:srgbClr val="CC0000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D134F4FA-6EA3-4BAA-8626-2A6B7702D12F}"/>
              </a:ext>
            </a:extLst>
          </p:cNvPr>
          <p:cNvCxnSpPr/>
          <p:nvPr/>
        </p:nvCxnSpPr>
        <p:spPr bwMode="auto">
          <a:xfrm flipH="1">
            <a:off x="10324926" y="3369553"/>
            <a:ext cx="288032" cy="648072"/>
          </a:xfrm>
          <a:prstGeom prst="straightConnector1">
            <a:avLst/>
          </a:prstGeom>
          <a:noFill/>
          <a:ln w="38100" cap="flat" cmpd="sng" algn="ctr">
            <a:solidFill>
              <a:srgbClr val="D6009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</a:extLst>
        </p:spPr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8A1D7C32-1305-4A4D-A421-B696659E0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4926" y="2620630"/>
            <a:ext cx="1490880" cy="748923"/>
          </a:xfrm>
          <a:prstGeom prst="rect">
            <a:avLst/>
          </a:prstGeom>
          <a:solidFill>
            <a:srgbClr val="FCCA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660066"/>
                </a:solidFill>
                <a:latin typeface="Arial Unicode MS"/>
                <a:cs typeface="Arial Unicode MS"/>
              </a:rPr>
              <a:t>Belle, 2003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</a:pPr>
            <a:r>
              <a:rPr lang="en-US" altLang="zh-CN" sz="2000" dirty="0">
                <a:solidFill>
                  <a:srgbClr val="660066"/>
                </a:solidFill>
                <a:latin typeface="Arial Unicode MS"/>
                <a:cs typeface="Arial Unicode MS"/>
              </a:rPr>
              <a:t>140 fb</a:t>
            </a:r>
            <a:r>
              <a:rPr lang="en-US" altLang="zh-CN" sz="2000" baseline="30000" dirty="0">
                <a:solidFill>
                  <a:srgbClr val="660066"/>
                </a:solidFill>
                <a:latin typeface="Arial Unicode MS"/>
                <a:cs typeface="Arial Unicode MS"/>
              </a:rPr>
              <a:t>-1</a:t>
            </a:r>
            <a:endParaRPr lang="en-US" sz="2000" baseline="30000" dirty="0">
              <a:solidFill>
                <a:srgbClr val="660066"/>
              </a:solidFill>
              <a:latin typeface="Arial Unicode MS"/>
              <a:cs typeface="Arial Unicode MS"/>
              <a:sym typeface="Symbol" pitchFamily="18" charset="2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28CDD47-3A60-4861-A5A0-1146B512072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034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493091FF-B09F-4E88-AB3B-4F0A35EB2525}"/>
              </a:ext>
            </a:extLst>
          </p:cNvPr>
          <p:cNvSpPr txBox="1"/>
          <p:nvPr/>
        </p:nvSpPr>
        <p:spPr>
          <a:xfrm>
            <a:off x="2862386" y="976573"/>
            <a:ext cx="5026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 b="1">
                <a:latin typeface="Cambria" panose="02040503050406030204" charset="0"/>
                <a:ea typeface="宋体" panose="02010600030101010101" pitchFamily="2" charset="-122"/>
              </a:rPr>
              <a:t>           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E5A561-45F9-4556-90BD-32186AD50D3A}"/>
                  </a:ext>
                </a:extLst>
              </p:cNvPr>
              <p:cNvSpPr txBox="1"/>
              <p:nvPr/>
            </p:nvSpPr>
            <p:spPr>
              <a:xfrm>
                <a:off x="2325569" y="1404661"/>
                <a:ext cx="5832648" cy="1421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The most-cited article at Belle: &gt;2000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  <a:latin typeface="Calibri" charset="0"/>
                    <a:ea typeface="Calibri" charset="0"/>
                    <a:cs typeface="Calibri" charset="0"/>
                  </a:rPr>
                  <a:t>First observed by Belle in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𝐁</m:t>
                    </m:r>
                    <m:r>
                      <a:rPr lang="is-IS" b="1" i="0" smtClean="0">
                        <a:solidFill>
                          <a:srgbClr val="C00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→</m:t>
                    </m:r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𝐊</m:t>
                    </m:r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 </m:t>
                    </m:r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𝐉</m:t>
                    </m:r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/</m:t>
                    </m:r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𝛙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𝛑</m:t>
                        </m:r>
                      </m:e>
                      <m:sup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𝛑</m:t>
                        </m:r>
                      </m:e>
                      <m:sup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endParaRPr lang="en-US" sz="800" b="1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b="1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M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b="1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close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𝐃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acc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libri" charset="0"/>
                                <a:cs typeface="Calibri" charset="0"/>
                              </a:rPr>
                              <m:t>𝐃</m:t>
                            </m:r>
                          </m:e>
                        </m:acc>
                      </m:e>
                      <m: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∗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threshold M = (3871.68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0.17) MeV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b="1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Surprisingly narrow: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𝚪</m:t>
                        </m:r>
                      </m:e>
                      <m:sub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𝐭𝐨𝐭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&lt;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.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𝟐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MeV at 90% C.L.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E5A561-45F9-4556-90BD-32186AD50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569" y="1404661"/>
                <a:ext cx="5832648" cy="1421992"/>
              </a:xfrm>
              <a:prstGeom prst="rect">
                <a:avLst/>
              </a:prstGeom>
              <a:blipFill>
                <a:blip r:embed="rId2"/>
                <a:stretch>
                  <a:fillRect l="-1567" t="-3419"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E2F0FB27-E335-4667-8C6F-402CB503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903331"/>
            <a:ext cx="6915638" cy="34036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C92E3A5-5E60-44FA-A0EB-41DD98AF8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58" y="938724"/>
            <a:ext cx="2804253" cy="46157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D36C396-7AE7-431A-A035-D90CFCA8A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732" y="2826653"/>
            <a:ext cx="2323090" cy="2071412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90A1753-C0E5-468C-8E1C-35195F052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36" y="6094155"/>
            <a:ext cx="628354" cy="212826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35E7F64-5CD6-4EFB-8941-FFE0784C7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9250" y="2908960"/>
            <a:ext cx="2752750" cy="1906798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4858765C-BF59-46AE-81AF-7B1C1349A3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395" y="3248249"/>
            <a:ext cx="771230" cy="361502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64DF41C2-1ED4-4749-AEF5-3BD0ED8B95D7}"/>
              </a:ext>
            </a:extLst>
          </p:cNvPr>
          <p:cNvSpPr/>
          <p:nvPr/>
        </p:nvSpPr>
        <p:spPr>
          <a:xfrm>
            <a:off x="10249603" y="4898065"/>
            <a:ext cx="1404580" cy="2880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PRL112, 092001 (2014)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4F7D8BB7-6390-4B8A-8FD0-77A9ACFED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5546" y="1833466"/>
            <a:ext cx="1964103" cy="271285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E078EA3F-1B0A-4B7C-8543-DC738B77C59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5796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1ED87C-62E3-457C-8EB4-A575B626C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632" y="900223"/>
            <a:ext cx="7195101" cy="54561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409A8-E4C8-4F40-847B-46B520901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499"/>
            <a:ext cx="4561778" cy="30500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439A2F2-5E6C-4178-B65D-7E7815A8E12B}"/>
              </a:ext>
            </a:extLst>
          </p:cNvPr>
          <p:cNvSpPr/>
          <p:nvPr/>
        </p:nvSpPr>
        <p:spPr>
          <a:xfrm>
            <a:off x="8242808" y="5844466"/>
            <a:ext cx="3845925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What can we learn from this story ?</a:t>
            </a:r>
            <a:endParaRPr lang="zh-CN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12A49E12-A64F-42A1-8B50-DA1E5EC01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1746"/>
            <a:ext cx="5594169" cy="1227629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C7972E5-AFAC-42F1-936F-4283B79FFBB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5645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43EF99-E12F-4B57-A8EB-CF68F02D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00" y="1561697"/>
            <a:ext cx="5411514" cy="216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B1C19F4-1984-43F3-8778-0B3CDEAC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545" y="2015288"/>
            <a:ext cx="2592288" cy="83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33DBE18-63E0-4F95-A1C0-8C2BE26A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0" y="3789789"/>
            <a:ext cx="2910868" cy="108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78F8C02-8FEB-40D8-A686-C710BEE8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33" y="4938947"/>
            <a:ext cx="3571361" cy="127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1103A4C-F199-40A8-B3BD-CE9E0B79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57751"/>
            <a:ext cx="3239386" cy="74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10A1E53-5CC1-4815-B69A-52EB876B6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65" y="4464218"/>
            <a:ext cx="3449822" cy="105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6613A8D7-35DF-4360-BA01-5115E330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65" y="5420274"/>
            <a:ext cx="42767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C9E9FB84-4F14-43AB-90F3-920357D7B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65" y="5769737"/>
            <a:ext cx="429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9A28441-9B49-4E1F-8D45-1CCECB803205}"/>
              </a:ext>
            </a:extLst>
          </p:cNvPr>
          <p:cNvSpPr txBox="1">
            <a:spLocks noChangeArrowheads="1"/>
          </p:cNvSpPr>
          <p:nvPr/>
        </p:nvSpPr>
        <p:spPr>
          <a:xfrm>
            <a:off x="2283291" y="947894"/>
            <a:ext cx="7772400" cy="546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How to understand X(3872)?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419E1A9-36BD-4F99-8974-AFFE4D80D47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129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8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5DA30AA-7734-1441-83E0-EACC577D0EC1}"/>
              </a:ext>
            </a:extLst>
          </p:cNvPr>
          <p:cNvSpPr txBox="1"/>
          <p:nvPr/>
        </p:nvSpPr>
        <p:spPr>
          <a:xfrm>
            <a:off x="-12986" y="2318386"/>
            <a:ext cx="12217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5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Belle和Belle II实验上强子的相关研究</a:t>
            </a:r>
            <a:endParaRPr lang="en-CN" sz="10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97853FBE-5052-9640-BBE4-DC51A90647C5}"/>
              </a:ext>
            </a:extLst>
          </p:cNvPr>
          <p:cNvSpPr/>
          <p:nvPr/>
        </p:nvSpPr>
        <p:spPr>
          <a:xfrm>
            <a:off x="363062" y="109735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34A11-DEA0-5E49-A9C9-95841C6877DA}"/>
              </a:ext>
            </a:extLst>
          </p:cNvPr>
          <p:cNvSpPr txBox="1"/>
          <p:nvPr/>
        </p:nvSpPr>
        <p:spPr>
          <a:xfrm>
            <a:off x="535232" y="82839"/>
            <a:ext cx="9189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a typeface="Microsoft YaHei" panose="020B0503020204020204" pitchFamily="34" charset="-122"/>
              </a:rPr>
              <a:t>International Belle II collaboration</a:t>
            </a:r>
            <a:endParaRPr lang="zh-CN" altLang="en-US" sz="4000" b="1" dirty="0">
              <a:solidFill>
                <a:schemeClr val="accent1">
                  <a:lumMod val="7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2D58DC-D3B4-C549-97CE-A62B9F2CC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108"/>
            <a:ext cx="12216118" cy="5340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69203-A12E-D643-A528-91AADA4B4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242" y="3977723"/>
            <a:ext cx="2928861" cy="2797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4C95A-DB49-BA4F-9E94-FD183F7DF206}"/>
              </a:ext>
            </a:extLst>
          </p:cNvPr>
          <p:cNvSpPr txBox="1"/>
          <p:nvPr/>
        </p:nvSpPr>
        <p:spPr>
          <a:xfrm>
            <a:off x="263910" y="6121841"/>
            <a:ext cx="5844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400" b="1" dirty="0"/>
              <a:t>Belle II now has grown to </a:t>
            </a:r>
            <a:r>
              <a:rPr lang="en-CN" sz="2400" b="1" dirty="0">
                <a:solidFill>
                  <a:srgbClr val="C00000"/>
                </a:solidFill>
              </a:rPr>
              <a:t>1</a:t>
            </a:r>
            <a:r>
              <a:rPr lang="en-US" altLang="zh-CN" sz="2400" b="1" dirty="0">
                <a:solidFill>
                  <a:srgbClr val="C00000"/>
                </a:solidFill>
              </a:rPr>
              <a:t>229</a:t>
            </a:r>
            <a:r>
              <a:rPr lang="en-CN" sz="2400" b="1" dirty="0">
                <a:solidFill>
                  <a:srgbClr val="C00000"/>
                </a:solidFill>
              </a:rPr>
              <a:t> </a:t>
            </a:r>
          </a:p>
          <a:p>
            <a:r>
              <a:rPr lang="en-CN" sz="2400" b="1" dirty="0">
                <a:solidFill>
                  <a:srgbClr val="C00000"/>
                </a:solidFill>
              </a:rPr>
              <a:t>researchers from 28 countries/regions</a:t>
            </a:r>
            <a:r>
              <a:rPr lang="en-US" sz="2400" b="1" dirty="0"/>
              <a:t>.</a:t>
            </a:r>
            <a:endParaRPr lang="en-CN" sz="2400" b="1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6FBD7A6-9987-4972-B59D-4B611422F0E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544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3752A75-DC2A-42A6-B057-25E0AC054CFB}"/>
              </a:ext>
            </a:extLst>
          </p:cNvPr>
          <p:cNvSpPr/>
          <p:nvPr/>
        </p:nvSpPr>
        <p:spPr>
          <a:xfrm>
            <a:off x="3224861" y="812447"/>
            <a:ext cx="6221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First determination of B(B</a:t>
            </a:r>
            <a:r>
              <a:rPr lang="en-US" altLang="zh-CN" sz="2800" baseline="31999" dirty="0">
                <a:solidFill>
                  <a:srgbClr val="C00000"/>
                </a:solidFill>
                <a:latin typeface="Times" panose="02020603050405020304" pitchFamily="18" charset="0"/>
                <a:ea typeface="Helvetica"/>
                <a:cs typeface="Times" panose="02020603050405020304" pitchFamily="18" charset="0"/>
                <a:sym typeface="Helvetica"/>
              </a:rPr>
              <a:t>±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ea typeface="Helvetica"/>
                <a:cs typeface="Times" panose="02020603050405020304" pitchFamily="18" charset="0"/>
                <a:sym typeface="Helvetica"/>
              </a:rPr>
              <a:t>→X(3872)K</a:t>
            </a:r>
            <a:r>
              <a:rPr lang="en-US" altLang="zh-CN" sz="2800" baseline="31999" dirty="0">
                <a:solidFill>
                  <a:srgbClr val="C00000"/>
                </a:solidFill>
                <a:latin typeface="Times" panose="02020603050405020304" pitchFamily="18" charset="0"/>
                <a:ea typeface="Helvetica"/>
                <a:cs typeface="Times" panose="02020603050405020304" pitchFamily="18" charset="0"/>
                <a:sym typeface="Helvetica"/>
              </a:rPr>
              <a:t>±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ea typeface="Helvetica"/>
                <a:cs typeface="Times" panose="02020603050405020304" pitchFamily="18" charset="0"/>
                <a:sym typeface="Helvetica"/>
              </a:rPr>
              <a:t>)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Babar, PRL 124, 152001 (2020)…">
            <a:extLst>
              <a:ext uri="{FF2B5EF4-FFF2-40B4-BE49-F238E27FC236}">
                <a16:creationId xmlns:a16="http://schemas.microsoft.com/office/drawing/2014/main" id="{DF84D305-C6DC-4E0B-9CB7-A3DAC7EEA6CC}"/>
              </a:ext>
            </a:extLst>
          </p:cNvPr>
          <p:cNvSpPr txBox="1"/>
          <p:nvPr/>
        </p:nvSpPr>
        <p:spPr>
          <a:xfrm>
            <a:off x="170120" y="1217036"/>
            <a:ext cx="12021879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34396" indent="-234396">
              <a:buSzPct val="145000"/>
              <a:buChar char="•"/>
            </a:pP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determination of the B(B</a:t>
            </a:r>
            <a:r>
              <a:rPr lang="en-US" altLang="zh-CN" sz="2000" baseline="31999" dirty="0">
                <a:solidFill>
                  <a:schemeClr val="accent1"/>
                </a:solidFill>
                <a:latin typeface="Times" panose="02020603050405020304" pitchFamily="18" charset="0"/>
                <a:ea typeface="Helvetica"/>
                <a:cs typeface="Times" panose="02020603050405020304" pitchFamily="18" charset="0"/>
                <a:sym typeface="Helvetica"/>
              </a:rPr>
              <a:t>±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ea typeface="Helvetica"/>
                <a:cs typeface="Times" panose="02020603050405020304" pitchFamily="18" charset="0"/>
                <a:sym typeface="Helvetica"/>
              </a:rPr>
              <a:t>→X(3872)K</a:t>
            </a:r>
            <a:r>
              <a:rPr lang="en-US" altLang="zh-CN" sz="2000" baseline="31999" dirty="0">
                <a:solidFill>
                  <a:schemeClr val="accent1"/>
                </a:solidFill>
                <a:latin typeface="Times" panose="02020603050405020304" pitchFamily="18" charset="0"/>
                <a:ea typeface="Helvetica"/>
                <a:cs typeface="Times" panose="02020603050405020304" pitchFamily="18" charset="0"/>
                <a:sym typeface="Helvetica"/>
              </a:rPr>
              <a:t>±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 leads to B(X(3872)→J/ψπ</a:t>
            </a:r>
            <a:r>
              <a:rPr lang="en-US" altLang="zh-CN" sz="2000" baseline="30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π</a:t>
            </a:r>
            <a:r>
              <a:rPr lang="en-US" altLang="zh-CN" sz="2000" baseline="30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), bringing useful information regarding the complex nature of the X(3872).</a:t>
            </a:r>
          </a:p>
          <a:p>
            <a:pPr marL="234396" indent="-234396">
              <a:buSzPct val="145000"/>
              <a:buChar char="•"/>
            </a:pP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original </a:t>
            </a:r>
            <a:r>
              <a:rPr lang="en-US" altLang="zh-CN" sz="2000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tetraquark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model [PRD </a:t>
            </a:r>
            <a:r>
              <a:rPr lang="en-US" altLang="zh-CN" sz="20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71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014028 (2005)] predicts it to be about 50%.  Various molecular models [PRD </a:t>
            </a:r>
            <a:r>
              <a:rPr lang="en-US" altLang="zh-CN" sz="20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72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054022 (2005); PRD </a:t>
            </a:r>
            <a:r>
              <a:rPr lang="en-US" altLang="zh-CN" sz="2000" b="1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69</a:t>
            </a:r>
            <a:r>
              <a:rPr lang="en-US" altLang="zh-CN"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054008 (2004)] predict it to be ≲10%. </a:t>
            </a:r>
            <a:endParaRPr lang="en-US" sz="2000" dirty="0">
              <a:solidFill>
                <a:schemeClr val="accent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4F39A73-C566-4B0E-B755-1881B2545E32}"/>
              </a:ext>
            </a:extLst>
          </p:cNvPr>
          <p:cNvSpPr/>
          <p:nvPr/>
        </p:nvSpPr>
        <p:spPr>
          <a:xfrm>
            <a:off x="1640863" y="5088613"/>
            <a:ext cx="402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zh-CN" dirty="0">
                <a:latin typeface="Times" panose="02020603050405020304" pitchFamily="18" charset="0"/>
                <a:cs typeface="Times" panose="02020603050405020304" pitchFamily="18" charset="0"/>
              </a:rPr>
              <a:t>BaBar, 424 fb</a:t>
            </a:r>
            <a:r>
              <a:rPr lang="sv-SE" altLang="zh-CN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sv-SE" altLang="zh-CN" dirty="0">
                <a:latin typeface="Times" panose="02020603050405020304" pitchFamily="18" charset="0"/>
                <a:cs typeface="Times" panose="02020603050405020304" pitchFamily="18" charset="0"/>
              </a:rPr>
              <a:t>, PRL 124, 152001 (2020)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4F68A0-8540-4E01-897C-A9902D18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77" y="2674166"/>
            <a:ext cx="3521739" cy="2445225"/>
          </a:xfrm>
          <a:prstGeom prst="rect">
            <a:avLst/>
          </a:prstGeom>
        </p:spPr>
      </p:pic>
      <p:pic>
        <p:nvPicPr>
          <p:cNvPr id="6" name="page52image3918016.png" descr="page52image3918016.png">
            <a:extLst>
              <a:ext uri="{FF2B5EF4-FFF2-40B4-BE49-F238E27FC236}">
                <a16:creationId xmlns:a16="http://schemas.microsoft.com/office/drawing/2014/main" id="{86646AB2-8C73-4BB7-A8E1-94B72EB6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136" y="2897995"/>
            <a:ext cx="538694" cy="71606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DFB9D04-4E86-40D1-BC25-F81E0F1C1B5B}"/>
                  </a:ext>
                </a:extLst>
              </p:cNvPr>
              <p:cNvSpPr/>
              <p:nvPr/>
            </p:nvSpPr>
            <p:spPr>
              <a:xfrm>
                <a:off x="117868" y="5359853"/>
                <a:ext cx="122088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4396" indent="-234396">
                  <a:buSzPct val="145000"/>
                  <a:buChar char="•"/>
                </a:pPr>
                <a:r>
                  <a:rPr lang="en-US" altLang="zh-CN" sz="2000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Increase signal efficiency by a factor of 3 by retaining all B tag candidates instead of the best one.</a:t>
                </a:r>
              </a:p>
              <a:p>
                <a:pPr marL="234396" indent="-234396">
                  <a:buSzPct val="145000"/>
                  <a:buChar char="•"/>
                </a:pPr>
                <a:r>
                  <a:rPr lang="en-US" altLang="zh-CN" sz="2000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There is 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3σ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 evidence of the decay  B</a:t>
                </a:r>
                <a:r>
                  <a:rPr lang="en-US" altLang="zh-CN" sz="2000" baseline="31999" dirty="0">
                    <a:solidFill>
                      <a:schemeClr val="accent1"/>
                    </a:solidFill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±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→X(3872)K</a:t>
                </a:r>
                <a:r>
                  <a:rPr lang="en-US" altLang="zh-CN" sz="2000" baseline="31999" dirty="0">
                    <a:solidFill>
                      <a:schemeClr val="accent1"/>
                    </a:solidFill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±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, detected for the first time using this recoil technique.</a:t>
                </a:r>
              </a:p>
              <a:p>
                <a:pPr marL="234396" indent="-234396">
                  <a:buSzPct val="145000"/>
                  <a:buFontTx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B(B</a:t>
                </a:r>
                <a:r>
                  <a:rPr lang="en-US" altLang="zh-CN" sz="2000" baseline="31999" dirty="0">
                    <a:solidFill>
                      <a:srgbClr val="FF0000"/>
                    </a:solidFill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±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→X(3872)K</a:t>
                </a:r>
                <a:r>
                  <a:rPr lang="en-US" altLang="zh-CN" sz="2000" baseline="31999" dirty="0">
                    <a:solidFill>
                      <a:srgbClr val="FF0000"/>
                    </a:solidFill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±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) =( 2.1±0.6±0.3)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10</a:t>
                </a:r>
                <a:r>
                  <a:rPr lang="en-US" altLang="zh-CN" sz="2000" baseline="31999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-4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DFB9D04-4E86-40D1-BC25-F81E0F1C1B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68" y="5359853"/>
                <a:ext cx="12208810" cy="1015663"/>
              </a:xfrm>
              <a:prstGeom prst="rect">
                <a:avLst/>
              </a:prstGeom>
              <a:blipFill>
                <a:blip r:embed="rId4"/>
                <a:stretch>
                  <a:fillRect l="-899" t="-13174" b="-15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F2B76D40-84F1-4409-866E-78D61E21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684" y="2674166"/>
            <a:ext cx="2272175" cy="2130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7E95EFA-E01E-44AE-B885-C353E208E2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06824"/>
                  </p:ext>
                </p:extLst>
              </p:nvPr>
            </p:nvGraphicFramePr>
            <p:xfrm>
              <a:off x="6581080" y="2776659"/>
              <a:ext cx="5610920" cy="192532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805460">
                      <a:extLst>
                        <a:ext uri="{9D8B030D-6E8A-4147-A177-3AD203B41FA5}">
                          <a16:colId xmlns:a16="http://schemas.microsoft.com/office/drawing/2014/main" val="112770026"/>
                        </a:ext>
                      </a:extLst>
                    </a:gridCol>
                    <a:gridCol w="2805460">
                      <a:extLst>
                        <a:ext uri="{9D8B030D-6E8A-4147-A177-3AD203B41FA5}">
                          <a16:colId xmlns:a16="http://schemas.microsoft.com/office/drawing/2014/main" val="322816081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Branching fraction</a:t>
                          </a:r>
                          <a:endParaRPr lang="en-CN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Structure</a:t>
                          </a:r>
                          <a:endParaRPr lang="en-CN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1077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Book Antiqua" charset="0"/>
                                    <a:cs typeface="Book Antiqua" charset="0"/>
                                  </a:rPr>
                                  <m:t>ℬ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Book Antiqua" charset="0"/>
                                        <a:cs typeface="Book Antiqua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X</m:t>
                                    </m:r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Book Antiqua" charset="0"/>
                                        <a:cs typeface="Book Antiqua" charset="0"/>
                                      </a:rPr>
                                      <m:t>(3872)→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J</m:t>
                                    </m:r>
                                    <m:r>
                                      <a:rPr lang="en-US" altLang="zh-CN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/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ψ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π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π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zh-CN" alt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Book Antiqua" charset="0"/>
                                    <a:cs typeface="Book Antiqua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altLang="zh-CN" sz="1800" b="0" i="0" dirty="0">
                            <a:solidFill>
                              <a:schemeClr val="tx1"/>
                            </a:solidFill>
                            <a:latin typeface="Times" pitchFamily="2" charset="0"/>
                            <a:ea typeface="Microsoft YaHei" panose="020B0503020204020204" pitchFamily="34" charset="-122"/>
                            <a:cs typeface="Book Antiqua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b="0" i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Book Antiqua" charset="0"/>
                                    <a:cs typeface="Book Antiqua" charset="0"/>
                                  </a:rPr>
                                  <m:t>～</m:t>
                                </m:r>
                                <m:r>
                                  <a:rPr lang="zh-CN" altLang="en-US" sz="1800" b="0" i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Book Antiqua" charset="0"/>
                                    <a:cs typeface="Book Antiqua" charset="0"/>
                                  </a:rPr>
                                  <m:t> 50%</m:t>
                                </m:r>
                              </m:oMath>
                            </m:oMathPara>
                          </a14:m>
                          <a:endParaRPr lang="en-CN" dirty="0">
                            <a:solidFill>
                              <a:srgbClr val="0432FF"/>
                            </a:solidFill>
                            <a:latin typeface="Times" pitchFamily="2" charset="0"/>
                            <a:ea typeface="Microsoft YaHei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Tetraquark</a:t>
                          </a:r>
                          <a:r>
                            <a:rPr lang="zh-CN" altLang="en-US" sz="180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80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State</a:t>
                          </a:r>
                        </a:p>
                        <a:p>
                          <a:pPr algn="ctr"/>
                          <a:r>
                            <a:rPr lang="en-US" altLang="zh-CN" sz="1800" dirty="0"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[PRD 71, 014028 (2005)]</a:t>
                          </a:r>
                          <a:endParaRPr lang="en-CN" dirty="0">
                            <a:latin typeface="Times" pitchFamily="2" charset="0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08206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Book Antiqua" charset="0"/>
                                    <a:cs typeface="Book Antiqua" charset="0"/>
                                  </a:rPr>
                                  <m:t>ℬ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Book Antiqua" charset="0"/>
                                        <a:cs typeface="Book Antiqua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X</m:t>
                                    </m:r>
                                    <m:d>
                                      <m:dPr>
                                        <m:ctrlPr>
                                          <a:rPr lang="en-US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3872</m:t>
                                        </m:r>
                                      </m:e>
                                    </m:d>
                                    <m:r>
                                      <a:rPr lang="is-IS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J</m:t>
                                    </m:r>
                                    <m:r>
                                      <a:rPr lang="en-US" altLang="zh-CN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/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Book Antiqua" charset="0"/>
                                        <a:cs typeface="Book Antiqua" charset="0"/>
                                      </a:rPr>
                                      <m:t>ψ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π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π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Book Antiqua" charset="0"/>
                                            <a:cs typeface="Book Antiqua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altLang="zh-CN" sz="1800" b="0" i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Book Antiqua" charset="0"/>
                                    <a:cs typeface="Book Antiqua" charset="0"/>
                                  </a:rPr>
                                  <m:t>&lt;10%</m:t>
                                </m:r>
                              </m:oMath>
                            </m:oMathPara>
                          </a14:m>
                          <a:endParaRPr lang="en-CN" dirty="0">
                            <a:solidFill>
                              <a:schemeClr val="tx1"/>
                            </a:solidFill>
                            <a:latin typeface="Times" pitchFamily="2" charset="0"/>
                            <a:ea typeface="Microsoft YaHei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i="0" kern="1200" dirty="0">
                              <a:solidFill>
                                <a:srgbClr val="0000FF"/>
                              </a:solidFill>
                              <a:effectLst/>
                              <a:latin typeface="Times" panose="02020603050405020304" pitchFamily="18" charset="0"/>
                              <a:ea typeface="+mn-ea"/>
                              <a:cs typeface="Times" panose="02020603050405020304" pitchFamily="18" charset="0"/>
                            </a:rPr>
                            <a:t>Molecular state</a:t>
                          </a:r>
                          <a:endParaRPr lang="en-CN" dirty="0">
                            <a:solidFill>
                              <a:srgbClr val="0000FF"/>
                            </a:solidFill>
                            <a:latin typeface="Times" panose="02020603050405020304" pitchFamily="18" charset="0"/>
                            <a:ea typeface="Microsoft YaHei" panose="020B0503020204020204" pitchFamily="34" charset="-122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800" dirty="0"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[PRD 72, 054022 (2005), PRD 69, 054008 (2004)]</a:t>
                          </a:r>
                          <a:endParaRPr lang="en-CN" dirty="0">
                            <a:latin typeface="Times" pitchFamily="2" charset="0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88165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7E95EFA-E01E-44AE-B885-C353E208E2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606824"/>
                  </p:ext>
                </p:extLst>
              </p:nvPr>
            </p:nvGraphicFramePr>
            <p:xfrm>
              <a:off x="6581080" y="2776659"/>
              <a:ext cx="5610920" cy="192532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2805460">
                      <a:extLst>
                        <a:ext uri="{9D8B030D-6E8A-4147-A177-3AD203B41FA5}">
                          <a16:colId xmlns:a16="http://schemas.microsoft.com/office/drawing/2014/main" val="112770026"/>
                        </a:ext>
                      </a:extLst>
                    </a:gridCol>
                    <a:gridCol w="2805460">
                      <a:extLst>
                        <a:ext uri="{9D8B030D-6E8A-4147-A177-3AD203B41FA5}">
                          <a16:colId xmlns:a16="http://schemas.microsoft.com/office/drawing/2014/main" val="322816081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Branching fraction</a:t>
                          </a:r>
                          <a:endParaRPr lang="en-CN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Structure</a:t>
                          </a:r>
                          <a:endParaRPr lang="en-CN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10770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7" t="-62857" r="-100434" b="-15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Tetraquark</a:t>
                          </a:r>
                          <a:r>
                            <a:rPr lang="zh-CN" altLang="en-US" sz="180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80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State</a:t>
                          </a:r>
                        </a:p>
                        <a:p>
                          <a:pPr algn="ctr"/>
                          <a:r>
                            <a:rPr lang="en-US" altLang="zh-CN" sz="1800" dirty="0"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[PRD 71, 014028 (2005)]</a:t>
                          </a:r>
                          <a:endParaRPr lang="en-CN" dirty="0">
                            <a:latin typeface="Times" pitchFamily="2" charset="0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0820682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7" t="-113245" r="-100434" b="-99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i="0" kern="1200" dirty="0">
                              <a:solidFill>
                                <a:srgbClr val="0000FF"/>
                              </a:solidFill>
                              <a:effectLst/>
                              <a:latin typeface="Times" panose="02020603050405020304" pitchFamily="18" charset="0"/>
                              <a:ea typeface="+mn-ea"/>
                              <a:cs typeface="Times" panose="02020603050405020304" pitchFamily="18" charset="0"/>
                            </a:rPr>
                            <a:t>Molecular state</a:t>
                          </a:r>
                          <a:endParaRPr lang="en-CN" dirty="0">
                            <a:solidFill>
                              <a:srgbClr val="0000FF"/>
                            </a:solidFill>
                            <a:latin typeface="Times" panose="02020603050405020304" pitchFamily="18" charset="0"/>
                            <a:ea typeface="Microsoft YaHei" panose="020B0503020204020204" pitchFamily="34" charset="-122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800" dirty="0">
                              <a:latin typeface="Times" pitchFamily="2" charset="0"/>
                              <a:ea typeface="Microsoft YaHei" panose="020B0503020204020204" pitchFamily="34" charset="-122"/>
                            </a:rPr>
                            <a:t>[PRD 72, 054022 (2005), PRD 69, 054008 (2004)]</a:t>
                          </a:r>
                          <a:endParaRPr lang="en-CN" dirty="0">
                            <a:latin typeface="Times" pitchFamily="2" charset="0"/>
                            <a:ea typeface="Microsoft YaHei" panose="020B0503020204020204" pitchFamily="34" charset="-122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88165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5C1D7A-F2EB-47BD-BCB0-F9A47B29422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7813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A94481A-AFC1-471E-9D47-AFA0838796B8}"/>
              </a:ext>
            </a:extLst>
          </p:cNvPr>
          <p:cNvSpPr/>
          <p:nvPr/>
        </p:nvSpPr>
        <p:spPr>
          <a:xfrm>
            <a:off x="1271465" y="875055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Absolute branching fractions of X(3872) decays </a:t>
            </a:r>
            <a:endParaRPr lang="zh-CN" altLang="en-US" sz="24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Globally analyzing the measurements by BESIII, Belle, Babar, LHCb…">
            <a:extLst>
              <a:ext uri="{FF2B5EF4-FFF2-40B4-BE49-F238E27FC236}">
                <a16:creationId xmlns:a16="http://schemas.microsoft.com/office/drawing/2014/main" id="{0F560F75-B5AE-42FD-A2C3-5B6D3D9AC4B8}"/>
              </a:ext>
            </a:extLst>
          </p:cNvPr>
          <p:cNvSpPr txBox="1"/>
          <p:nvPr/>
        </p:nvSpPr>
        <p:spPr>
          <a:xfrm>
            <a:off x="263353" y="1406180"/>
            <a:ext cx="7776864" cy="1692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33375" indent="-333375" algn="l">
              <a:lnSpc>
                <a:spcPct val="120000"/>
              </a:lnSpc>
              <a:buSzPct val="145000"/>
              <a:buChar char="•"/>
              <a:defRPr b="0"/>
            </a:pPr>
            <a:r>
              <a:rPr sz="22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Globally analyzing the measurements by BESIII, Belle, Babar, </a:t>
            </a:r>
            <a:r>
              <a:rPr sz="2200" dirty="0" err="1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LHCb</a:t>
            </a:r>
            <a:r>
              <a:rPr sz="22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b="0"/>
            </a:pPr>
            <a:r>
              <a:rPr sz="22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absolute branching fractions of X(3872) </a:t>
            </a:r>
            <a:r>
              <a:rPr lang="en-US" sz="22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are</a:t>
            </a:r>
            <a:r>
              <a:rPr sz="22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free parameters in the fitting</a:t>
            </a:r>
          </a:p>
        </p:txBody>
      </p:sp>
      <p:pic>
        <p:nvPicPr>
          <p:cNvPr id="4" name="Screen Shot 2020-01-13 at 12.41.06 AM.png" descr="Screen Shot 2020-01-13 at 12.41.06 AM.png">
            <a:extLst>
              <a:ext uri="{FF2B5EF4-FFF2-40B4-BE49-F238E27FC236}">
                <a16:creationId xmlns:a16="http://schemas.microsoft.com/office/drawing/2014/main" id="{7F1042F5-B538-4627-BF59-A2CF97D6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33" y="982339"/>
            <a:ext cx="3509842" cy="5387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reen Shot 2020-01-13 at 12.43.40 AM.png" descr="Screen Shot 2020-01-13 at 12.43.40 AM.png">
            <a:extLst>
              <a:ext uri="{FF2B5EF4-FFF2-40B4-BE49-F238E27FC236}">
                <a16:creationId xmlns:a16="http://schemas.microsoft.com/office/drawing/2014/main" id="{7A473F13-276C-4479-9DE1-59BE15431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60" y="3099102"/>
            <a:ext cx="2736304" cy="88871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tatistical uncertainties are dominant for most measurements.…">
            <a:extLst>
              <a:ext uri="{FF2B5EF4-FFF2-40B4-BE49-F238E27FC236}">
                <a16:creationId xmlns:a16="http://schemas.microsoft.com/office/drawing/2014/main" id="{7AEDACEE-538F-4E92-9791-32096FE3B482}"/>
              </a:ext>
            </a:extLst>
          </p:cNvPr>
          <p:cNvSpPr txBox="1"/>
          <p:nvPr/>
        </p:nvSpPr>
        <p:spPr>
          <a:xfrm>
            <a:off x="365585" y="3960062"/>
            <a:ext cx="7707966" cy="128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33375" indent="-333375" algn="l">
              <a:lnSpc>
                <a:spcPct val="120000"/>
              </a:lnSpc>
              <a:buSzPct val="145000"/>
              <a:buChar char="•"/>
              <a:defRPr b="0"/>
            </a:pPr>
            <a:r>
              <a:rPr sz="22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Statistical uncertainties are dominant for most measurements.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b="0"/>
            </a:pPr>
            <a:r>
              <a:rPr sz="22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Possible correlation between the systematics of different measurements in an experiments is neglected.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EFB802B-4D6C-4AED-93F3-45243E863625}"/>
              </a:ext>
            </a:extLst>
          </p:cNvPr>
          <p:cNvSpPr/>
          <p:nvPr/>
        </p:nvSpPr>
        <p:spPr>
          <a:xfrm>
            <a:off x="823238" y="5383226"/>
            <a:ext cx="4787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C.H.Li</a:t>
            </a: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C.Z.Yuan</a:t>
            </a: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Phys.Rev</a:t>
            </a: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</a:rPr>
              <a:t>. D100 (2019) 094003</a:t>
            </a:r>
            <a:endParaRPr lang="zh-CN" altLang="en-US" sz="1600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9658C46-FB58-4335-BD76-C3400B04AD1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6923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CB9EDA-A098-4BF6-B8D6-6A3F91AA4DF5}"/>
              </a:ext>
            </a:extLst>
          </p:cNvPr>
          <p:cNvSpPr/>
          <p:nvPr/>
        </p:nvSpPr>
        <p:spPr>
          <a:xfrm>
            <a:off x="2695199" y="1072915"/>
            <a:ext cx="82809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Absolute branching fractions of X(3872) decays </a:t>
            </a:r>
            <a:endParaRPr lang="zh-CN" altLang="en-US" sz="26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Screen Shot 2020-01-13 at 12.53.25 AM.png" descr="Screen Shot 2020-01-13 at 12.53.25 AM.png">
            <a:extLst>
              <a:ext uri="{FF2B5EF4-FFF2-40B4-BE49-F238E27FC236}">
                <a16:creationId xmlns:a16="http://schemas.microsoft.com/office/drawing/2014/main" id="{0B93DA85-4438-45BA-9E4B-2A336265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478" y="1791844"/>
            <a:ext cx="5663903" cy="280854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X(3872)→π+π-J/ψ ~ (4.1+1.9-1.1)%…">
                <a:extLst>
                  <a:ext uri="{FF2B5EF4-FFF2-40B4-BE49-F238E27FC236}">
                    <a16:creationId xmlns:a16="http://schemas.microsoft.com/office/drawing/2014/main" id="{730DCDD7-0038-4272-845B-0EDC9F94EDD5}"/>
                  </a:ext>
                </a:extLst>
              </p:cNvPr>
              <p:cNvSpPr txBox="1"/>
              <p:nvPr/>
            </p:nvSpPr>
            <p:spPr>
              <a:xfrm>
                <a:off x="683568" y="4599303"/>
                <a:ext cx="8136904" cy="1414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marL="305593" indent="-305593" algn="l" defTabSz="914400">
                  <a:lnSpc>
                    <a:spcPts val="3500"/>
                  </a:lnSpc>
                  <a:buSzPct val="145000"/>
                  <a:buChar char="•"/>
                  <a:defRPr sz="2500">
                    <a:solidFill>
                      <a:srgbClr val="941100"/>
                    </a:solidFill>
                  </a:defRPr>
                </a:pPr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X(3872)</a:t>
                </a:r>
                <a:r>
                  <a:rPr lang="en-US" sz="2400" dirty="0"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→</a:t>
                </a:r>
                <a:r>
                  <a:rPr lang="el-GR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π</a:t>
                </a:r>
                <a:r>
                  <a:rPr lang="el-GR" sz="2400" baseline="31999" dirty="0">
                    <a:latin typeface="Times" panose="02020603050405020304" pitchFamily="18" charset="0"/>
                    <a:cs typeface="Times" panose="02020603050405020304" pitchFamily="18" charset="0"/>
                  </a:rPr>
                  <a:t>+</a:t>
                </a:r>
                <a:r>
                  <a:rPr lang="el-GR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π</a:t>
                </a:r>
                <a:r>
                  <a:rPr lang="el-GR" sz="2400" baseline="31999" dirty="0">
                    <a:latin typeface="Times" panose="02020603050405020304" pitchFamily="18" charset="0"/>
                    <a:cs typeface="Times" panose="02020603050405020304" pitchFamily="18" charset="0"/>
                  </a:rPr>
                  <a:t>-</a:t>
                </a:r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J/</a:t>
                </a:r>
                <a:r>
                  <a:rPr lang="el-GR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ψ ~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altLang="zh-CN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)%</a:t>
                </a:r>
                <a:endParaRPr lang="ar-AE" sz="24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305593" indent="-305593" algn="l" defTabSz="914400">
                  <a:lnSpc>
                    <a:spcPts val="3500"/>
                  </a:lnSpc>
                  <a:buSzPct val="145000"/>
                  <a:buChar char="•"/>
                  <a:defRPr sz="2500">
                    <a:solidFill>
                      <a:srgbClr val="941100"/>
                    </a:solidFill>
                  </a:defRPr>
                </a:pPr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X(3872)</a:t>
                </a:r>
                <a:r>
                  <a:rPr lang="en-US" sz="2400" dirty="0"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→</a:t>
                </a:r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D</a:t>
                </a:r>
                <a:r>
                  <a:rPr lang="en-US" sz="2400" baseline="31999" dirty="0">
                    <a:latin typeface="Times" panose="02020603050405020304" pitchFamily="18" charset="0"/>
                    <a:cs typeface="Times" panose="02020603050405020304" pitchFamily="18" charset="0"/>
                  </a:rPr>
                  <a:t>0</a:t>
                </a:r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D*</a:t>
                </a:r>
                <a:r>
                  <a:rPr lang="en-US" sz="2400" baseline="31999" dirty="0">
                    <a:latin typeface="Times" panose="02020603050405020304" pitchFamily="18" charset="0"/>
                    <a:cs typeface="Times" panose="02020603050405020304" pitchFamily="18" charset="0"/>
                  </a:rPr>
                  <a:t>0</a:t>
                </a:r>
                <a:r>
                  <a:rPr lang="en-US" sz="2400" dirty="0"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   ~ 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52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4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14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3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25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Helvetica"/>
                            <a:sym typeface="Helvetica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" panose="02020603050405020304" pitchFamily="18" charset="0"/>
                    <a:ea typeface="Helvetica"/>
                    <a:cs typeface="Times" panose="02020603050405020304" pitchFamily="18" charset="0"/>
                    <a:sym typeface="Helvetica"/>
                  </a:rPr>
                  <a:t>)%</a:t>
                </a:r>
              </a:p>
              <a:p>
                <a:pPr marL="333374" indent="-333374" algn="l">
                  <a:lnSpc>
                    <a:spcPts val="3500"/>
                  </a:lnSpc>
                  <a:buSzPct val="145000"/>
                  <a:buChar char="•"/>
                  <a:defRPr sz="2500">
                    <a:solidFill>
                      <a:srgbClr val="941100"/>
                    </a:solidFill>
                  </a:defRPr>
                </a:pPr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Unknown decay ~ 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)%</a:t>
                </a:r>
                <a:endParaRPr sz="24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X(3872)→π+π-J/ψ ~ (4.1+1.9-1.1)%…">
                <a:extLst>
                  <a:ext uri="{FF2B5EF4-FFF2-40B4-BE49-F238E27FC236}">
                    <a16:creationId xmlns:a16="http://schemas.microsoft.com/office/drawing/2014/main" id="{730DCDD7-0038-4272-845B-0EDC9F94E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599303"/>
                <a:ext cx="8136904" cy="1414875"/>
              </a:xfrm>
              <a:prstGeom prst="rect">
                <a:avLst/>
              </a:prstGeom>
              <a:blipFill>
                <a:blip r:embed="rId3"/>
                <a:stretch>
                  <a:fillRect l="-2397" t="-8155" b="-1502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7FA8BD86-7769-4E9D-909E-B7A61732CE74}"/>
              </a:ext>
            </a:extLst>
          </p:cNvPr>
          <p:cNvSpPr/>
          <p:nvPr/>
        </p:nvSpPr>
        <p:spPr>
          <a:xfrm>
            <a:off x="683568" y="6014178"/>
            <a:ext cx="4787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C.H.Li</a:t>
            </a: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C.Z.Yuan</a:t>
            </a: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Phys.Rev</a:t>
            </a: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</a:rPr>
              <a:t>. D100 (2019) 094003</a:t>
            </a:r>
            <a:endParaRPr lang="zh-CN" altLang="en-US" sz="1600" dirty="0"/>
          </a:p>
        </p:txBody>
      </p:sp>
      <p:sp>
        <p:nvSpPr>
          <p:cNvPr id="8" name="Statistical uncertainties are dominant for most measurements.…">
            <a:extLst>
              <a:ext uri="{FF2B5EF4-FFF2-40B4-BE49-F238E27FC236}">
                <a16:creationId xmlns:a16="http://schemas.microsoft.com/office/drawing/2014/main" id="{852292C1-FDF4-41A9-A6A6-4086625D6BD1}"/>
              </a:ext>
            </a:extLst>
          </p:cNvPr>
          <p:cNvSpPr txBox="1"/>
          <p:nvPr/>
        </p:nvSpPr>
        <p:spPr>
          <a:xfrm>
            <a:off x="5917077" y="4713340"/>
            <a:ext cx="5806789" cy="118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33375" indent="-333375" algn="l">
              <a:lnSpc>
                <a:spcPct val="120000"/>
              </a:lnSpc>
              <a:buSzPct val="145000"/>
              <a:buChar char="•"/>
              <a:defRPr b="0"/>
            </a:pPr>
            <a:r>
              <a:rPr sz="2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Statistical uncertainties are dominant.</a:t>
            </a:r>
          </a:p>
          <a:p>
            <a:pPr marL="333375" indent="-333375" algn="l">
              <a:lnSpc>
                <a:spcPct val="120000"/>
              </a:lnSpc>
              <a:buSzPct val="145000"/>
              <a:buChar char="•"/>
              <a:defRPr b="0"/>
            </a:pPr>
            <a:r>
              <a:rPr lang="en-US" altLang="zh-CN" sz="2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At Belle II, we need improve the measurements related with X(3872) decays</a:t>
            </a:r>
            <a:endParaRPr sz="2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40D3068-6F00-477F-AE7A-E23C4BC8E6F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5263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F1717A-1506-4437-82C1-1AC5FCB7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22" y="1417866"/>
            <a:ext cx="4019711" cy="29146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1FDCFD1-D0F5-4280-AA7F-0D1EE24D19EB}"/>
              </a:ext>
            </a:extLst>
          </p:cNvPr>
          <p:cNvSpPr txBox="1"/>
          <p:nvPr/>
        </p:nvSpPr>
        <p:spPr>
          <a:xfrm>
            <a:off x="356721" y="892423"/>
            <a:ext cx="11090999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ea typeface="Book Antiqua" charset="0"/>
                <a:cs typeface="Times" panose="02020603050405020304" pitchFamily="18" charset="0"/>
              </a:rPr>
              <a:t>X(3872) radiative decays at</a:t>
            </a:r>
            <a:r>
              <a:rPr lang="zh-CN" altLang="en-US" sz="3200" dirty="0">
                <a:solidFill>
                  <a:srgbClr val="C00000"/>
                </a:solidFill>
                <a:latin typeface="Times" panose="02020603050405020304" pitchFamily="18" charset="0"/>
                <a:ea typeface="Book Antiqua" charset="0"/>
                <a:cs typeface="Times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" panose="02020603050405020304" pitchFamily="18" charset="0"/>
                <a:ea typeface="Book Antiqua" charset="0"/>
                <a:cs typeface="Times" panose="02020603050405020304" pitchFamily="18" charset="0"/>
              </a:rPr>
              <a:t>LHCb</a:t>
            </a:r>
            <a:endParaRPr lang="en-US" sz="3200" dirty="0">
              <a:solidFill>
                <a:srgbClr val="C00000"/>
              </a:solidFill>
              <a:effectLst/>
              <a:latin typeface="Times" panose="02020603050405020304" pitchFamily="18" charset="0"/>
              <a:ea typeface="Book Antiqua" charset="0"/>
              <a:cs typeface="Times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21BA82-37EB-4A31-AAC2-C9E80BCA79CE}"/>
              </a:ext>
            </a:extLst>
          </p:cNvPr>
          <p:cNvSpPr txBox="1">
            <a:spLocks/>
          </p:cNvSpPr>
          <p:nvPr/>
        </p:nvSpPr>
        <p:spPr bwMode="auto">
          <a:xfrm>
            <a:off x="1" y="1417866"/>
            <a:ext cx="5130800" cy="469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9725" indent="-3397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n-US" altLang="en-US" sz="2000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adiative decays of 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(3872) into the ψ(2S)γ and J/</a:t>
            </a:r>
            <a:r>
              <a:rPr lang="en-US" altLang="zh-CN" sz="2000" b="0" i="0" u="none" strike="noStrike" baseline="0" dirty="0" err="1">
                <a:latin typeface="Times" panose="02020603050405020304" pitchFamily="18" charset="0"/>
                <a:cs typeface="Times" panose="02020603050405020304" pitchFamily="18" charset="0"/>
              </a:rPr>
              <a:t>ψγ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provides an alternative way to probe its nature</a:t>
            </a:r>
            <a:endParaRPr lang="en-US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CMR12"/>
              </a:rPr>
              <a:t>T</a:t>
            </a:r>
            <a:r>
              <a:rPr lang="en-US" altLang="zh-CN" sz="2000" b="0" i="0" u="none" strike="noStrike" baseline="0" dirty="0">
                <a:latin typeface="CMR12"/>
              </a:rPr>
              <a:t>he ratio of the partial radiative decay widths into </a:t>
            </a:r>
            <a:r>
              <a:rPr lang="en-US" altLang="zh-CN" sz="2000" b="0" i="0" u="none" strike="noStrike" baseline="0" dirty="0">
                <a:latin typeface="EURM10"/>
              </a:rPr>
              <a:t>ψ</a:t>
            </a:r>
            <a:r>
              <a:rPr lang="en-US" altLang="zh-CN" sz="2000" b="0" i="0" u="none" strike="noStrike" baseline="0" dirty="0">
                <a:latin typeface="CMR12"/>
              </a:rPr>
              <a:t>(2S)</a:t>
            </a:r>
            <a:r>
              <a:rPr lang="en-US" altLang="zh-CN" sz="2000" b="0" i="0" u="none" strike="noStrike" baseline="0" dirty="0">
                <a:latin typeface="EURM10"/>
              </a:rPr>
              <a:t>γ </a:t>
            </a:r>
            <a:r>
              <a:rPr lang="en-US" altLang="zh-CN" sz="2000" b="0" i="0" u="none" strike="noStrike" baseline="0" dirty="0">
                <a:latin typeface="CMR12"/>
              </a:rPr>
              <a:t>and J</a:t>
            </a:r>
            <a:r>
              <a:rPr lang="en-US" altLang="zh-CN" sz="2000" b="0" i="0" u="none" strike="noStrike" baseline="0" dirty="0">
                <a:latin typeface="CMMI12"/>
              </a:rPr>
              <a:t>/</a:t>
            </a:r>
            <a:r>
              <a:rPr lang="en-US" altLang="zh-CN" sz="2000" b="0" i="0" u="none" strike="noStrike" baseline="0" dirty="0" err="1">
                <a:latin typeface="EURM10"/>
              </a:rPr>
              <a:t>ψγ</a:t>
            </a:r>
            <a:r>
              <a:rPr lang="en-US" altLang="zh-CN" sz="2000" b="0" i="0" u="none" strike="noStrike" baseline="0" dirty="0">
                <a:latin typeface="EURM10"/>
              </a:rPr>
              <a:t> </a:t>
            </a:r>
            <a:r>
              <a:rPr lang="en-US" altLang="zh-CN" sz="2000" b="0" i="0" u="none" strike="noStrike" baseline="0" dirty="0">
                <a:latin typeface="CMR12"/>
              </a:rPr>
              <a:t>vary widely depending on the different hypothesis for </a:t>
            </a:r>
            <a:r>
              <a:rPr lang="en-US" altLang="zh-CN" sz="2000" dirty="0">
                <a:latin typeface="EURM10"/>
              </a:rPr>
              <a:t> X</a:t>
            </a:r>
            <a:r>
              <a:rPr lang="en-US" altLang="zh-CN" sz="2000" b="0" i="0" u="none" strike="noStrike" baseline="0" dirty="0">
                <a:latin typeface="CMR12"/>
              </a:rPr>
              <a:t>(3872) </a:t>
            </a:r>
          </a:p>
          <a:p>
            <a:pPr algn="just"/>
            <a:r>
              <a:rPr lang="en-US" altLang="zh-CN" sz="2000" b="0" i="0" u="none" strike="noStrike" baseline="0" dirty="0">
                <a:latin typeface="CMR12"/>
              </a:rPr>
              <a:t>large values of this ratio (&gt;=1) are expected for  a conventional charmonium </a:t>
            </a:r>
            <a:r>
              <a:rPr lang="en-US" altLang="zh-CN" sz="2000" b="0" i="0" u="none" strike="noStrike" baseline="0" dirty="0">
                <a:latin typeface="EURM10"/>
              </a:rPr>
              <a:t>χ</a:t>
            </a:r>
            <a:r>
              <a:rPr lang="en-US" altLang="zh-CN" sz="2000" b="0" i="0" u="none" strike="noStrike" baseline="-25000" dirty="0">
                <a:latin typeface="CMR8"/>
              </a:rPr>
              <a:t>c1</a:t>
            </a:r>
            <a:r>
              <a:rPr lang="en-US" altLang="zh-CN" sz="2000" b="0" i="0" u="none" strike="noStrike" baseline="0" dirty="0">
                <a:latin typeface="CMR12"/>
              </a:rPr>
              <a:t>(2P) state; smaller values  for pure DD</a:t>
            </a:r>
            <a:r>
              <a:rPr lang="en-US" altLang="zh-CN" sz="2000" b="0" i="0" u="none" strike="noStrike" baseline="0" dirty="0">
                <a:latin typeface="CMSY8"/>
              </a:rPr>
              <a:t>∗</a:t>
            </a:r>
            <a:r>
              <a:rPr lang="en-US" altLang="zh-CN" sz="2000" b="0" i="0" u="none" strike="noStrike" baseline="0" dirty="0">
                <a:latin typeface="CMR12"/>
              </a:rPr>
              <a:t>-molecular hypothesis (</a:t>
            </a:r>
            <a:r>
              <a:rPr lang="pl-PL" altLang="zh-CN" sz="2000" b="0" i="0" u="none" strike="noStrike" baseline="0" dirty="0">
                <a:latin typeface="rsfs10"/>
              </a:rPr>
              <a:t>R</a:t>
            </a:r>
            <a:r>
              <a:rPr lang="pl-PL" altLang="zh-CN" sz="2000" b="0" i="0" u="none" strike="noStrike" baseline="-25000" dirty="0">
                <a:latin typeface="EURM10"/>
              </a:rPr>
              <a:t>ψγ</a:t>
            </a:r>
            <a:r>
              <a:rPr lang="pl-PL" altLang="zh-CN" sz="2000" b="0" i="0" u="none" strike="noStrike" baseline="0" dirty="0">
                <a:latin typeface="EURM10"/>
              </a:rPr>
              <a:t> </a:t>
            </a:r>
            <a:r>
              <a:rPr lang="pl-PL" altLang="zh-CN" sz="2000" b="0" i="0" u="none" strike="noStrike" baseline="0" dirty="0">
                <a:latin typeface="CMSY10"/>
              </a:rPr>
              <a:t>≪ </a:t>
            </a:r>
            <a:r>
              <a:rPr lang="pl-PL" altLang="zh-CN" sz="2000" b="0" i="0" u="none" strike="noStrike" baseline="0" dirty="0">
                <a:latin typeface="CMR12"/>
              </a:rPr>
              <a:t>1</a:t>
            </a:r>
            <a:r>
              <a:rPr lang="en-US" altLang="zh-CN" sz="2000" b="0" i="0" u="none" strike="noStrike" baseline="0" dirty="0">
                <a:latin typeface="CMR12"/>
              </a:rPr>
              <a:t>)</a:t>
            </a:r>
            <a:r>
              <a:rPr lang="pl-PL" altLang="zh-CN" sz="2000" b="0" i="0" u="none" strike="noStrike" baseline="0" dirty="0">
                <a:latin typeface="CMR12"/>
              </a:rPr>
              <a:t> </a:t>
            </a:r>
            <a:endParaRPr lang="en-US" altLang="zh-CN" sz="2000" b="0" i="0" u="none" strike="noStrike" baseline="0" dirty="0">
              <a:latin typeface="CMR12"/>
            </a:endParaRPr>
          </a:p>
          <a:p>
            <a:pPr algn="just"/>
            <a:r>
              <a:rPr lang="en-US" altLang="zh-CN" sz="2000" b="0" i="0" u="none" strike="noStrike" baseline="0" dirty="0">
                <a:latin typeface="CMR12"/>
              </a:rPr>
              <a:t>the mixture of a predominantly DD</a:t>
            </a:r>
            <a:r>
              <a:rPr lang="en-US" altLang="zh-CN" sz="2000" b="0" i="0" u="none" strike="noStrike" baseline="0" dirty="0">
                <a:latin typeface="CMSY8"/>
              </a:rPr>
              <a:t>∗ </a:t>
            </a:r>
            <a:r>
              <a:rPr lang="en-US" altLang="zh-CN" sz="2000" b="0" i="0" u="none" strike="noStrike" baseline="0" dirty="0">
                <a:latin typeface="CMR12"/>
              </a:rPr>
              <a:t>molecular state and a compact component cover a wide range of </a:t>
            </a:r>
            <a:r>
              <a:rPr lang="en-US" altLang="zh-CN" sz="2000" b="0" i="0" u="none" strike="noStrike" baseline="0" dirty="0">
                <a:latin typeface="rsfs10"/>
              </a:rPr>
              <a:t>R</a:t>
            </a:r>
            <a:r>
              <a:rPr lang="el-GR" altLang="zh-CN" sz="2000" b="0" i="0" u="none" strike="noStrike" baseline="-25000" dirty="0">
                <a:latin typeface="EURM10"/>
              </a:rPr>
              <a:t>ψγ</a:t>
            </a:r>
            <a:endParaRPr lang="en-US" altLang="en-US" sz="2000" dirty="0">
              <a:solidFill>
                <a:srgbClr val="333399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7988DE5-F023-475D-8B06-F8D41726F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034" y="1392378"/>
            <a:ext cx="2779421" cy="2965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1B8133F-4908-4DAB-8A10-36D55DCFF30D}"/>
                  </a:ext>
                </a:extLst>
              </p:cNvPr>
              <p:cNvSpPr txBox="1"/>
              <p:nvPr/>
            </p:nvSpPr>
            <p:spPr>
              <a:xfrm>
                <a:off x="5288010" y="4325394"/>
                <a:ext cx="678222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The significance of the </a:t>
                </a:r>
                <a:r>
                  <a:rPr lang="en-US" altLang="zh-CN" dirty="0">
                    <a:solidFill>
                      <a:schemeClr val="accent1"/>
                    </a:solidFill>
                    <a:latin typeface="EURM10"/>
                  </a:rPr>
                  <a:t>X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(3872)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SY10"/>
                  </a:rPr>
                  <a:t>→ 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EURM10"/>
                  </a:rPr>
                  <a:t>ψ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(2S)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EURM10"/>
                  </a:rPr>
                  <a:t>γ</a:t>
                </a:r>
                <a:r>
                  <a:rPr lang="en-US" altLang="zh-CN" dirty="0">
                    <a:solidFill>
                      <a:schemeClr val="accent1"/>
                    </a:solidFill>
                    <a:latin typeface="CMR12"/>
                  </a:rPr>
                  <a:t> 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signal is 4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MI12"/>
                  </a:rPr>
                  <a:t>.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8</a:t>
                </a:r>
                <a14:m>
                  <m:oMath xmlns:m="http://schemas.openxmlformats.org/officeDocument/2006/math">
                    <m:r>
                      <a:rPr lang="zh-CN" altLang="en-US" sz="1800" b="0" i="1" u="none" strike="noStrike" baseline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 and 6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MI12"/>
                  </a:rPr>
                  <a:t>.</a:t>
                </a:r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0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1800" b="0" i="0" u="none" strike="noStrike" baseline="0" dirty="0">
                    <a:solidFill>
                      <a:schemeClr val="accent1"/>
                    </a:solidFill>
                    <a:latin typeface="CMR12"/>
                  </a:rPr>
                  <a:t> for the Run 1 and Run 2</a:t>
                </a:r>
                <a:endParaRPr lang="zh-CN" alt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1B8133F-4908-4DAB-8A10-36D55DCFF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010" y="4325394"/>
                <a:ext cx="6782223" cy="646331"/>
              </a:xfrm>
              <a:prstGeom prst="rect">
                <a:avLst/>
              </a:prstGeom>
              <a:blipFill>
                <a:blip r:embed="rId4"/>
                <a:stretch>
                  <a:fillRect l="-719" t="-5660" r="-1078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8802E3CC-0FA4-45E0-ACF4-9799220EE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877" y="4648559"/>
            <a:ext cx="2892490" cy="7184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208109-3F9D-4F12-BCDF-9E66C3303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366" y="5262282"/>
            <a:ext cx="3635919" cy="5603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AC4B1C3-9D6F-41B9-97DF-24D901606C3E}"/>
              </a:ext>
            </a:extLst>
          </p:cNvPr>
          <p:cNvSpPr/>
          <p:nvPr/>
        </p:nvSpPr>
        <p:spPr>
          <a:xfrm>
            <a:off x="10711543" y="2569029"/>
            <a:ext cx="1182912" cy="239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920A66-D46F-4D75-96D9-85B927C7AFD1}"/>
              </a:ext>
            </a:extLst>
          </p:cNvPr>
          <p:cNvSpPr txBox="1"/>
          <p:nvPr/>
        </p:nvSpPr>
        <p:spPr>
          <a:xfrm>
            <a:off x="1632857" y="5741530"/>
            <a:ext cx="1016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altLang="zh-CN" sz="24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strong argument in </a:t>
            </a:r>
            <a:r>
              <a:rPr lang="en-US" altLang="zh-CN" sz="2400" b="0" i="0" u="none" strike="noStrike" baseline="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favour</a:t>
            </a:r>
            <a:r>
              <a:rPr lang="en-US" altLang="zh-CN" sz="24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of a compact component in the </a:t>
            </a:r>
            <a:r>
              <a:rPr lang="en-US" altLang="zh-CN" sz="2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zh-CN" sz="24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(3872) structure</a:t>
            </a:r>
            <a:endParaRPr lang="zh-CN" altLang="en-US" sz="24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6BBE4D-29B3-479B-A803-A39AF217629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4725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DF69519-D074-41BB-B198-4111C7802153}"/>
              </a:ext>
            </a:extLst>
          </p:cNvPr>
          <p:cNvSpPr txBox="1"/>
          <p:nvPr/>
        </p:nvSpPr>
        <p:spPr>
          <a:xfrm>
            <a:off x="356721" y="892423"/>
            <a:ext cx="11090999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ea typeface="Book Antiqua" charset="0"/>
                <a:cs typeface="Times" panose="02020603050405020304" pitchFamily="18" charset="0"/>
              </a:rPr>
              <a:t>X(3872) radiative decays at</a:t>
            </a:r>
            <a:r>
              <a:rPr lang="zh-CN" altLang="en-US" sz="3200" dirty="0">
                <a:solidFill>
                  <a:srgbClr val="C00000"/>
                </a:solidFill>
                <a:latin typeface="Times" panose="02020603050405020304" pitchFamily="18" charset="0"/>
                <a:ea typeface="Book Antiqua" charset="0"/>
                <a:cs typeface="Times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ea typeface="Book Antiqua" charset="0"/>
                <a:cs typeface="Times" panose="02020603050405020304" pitchFamily="18" charset="0"/>
              </a:rPr>
              <a:t>Belle II</a:t>
            </a:r>
            <a:endParaRPr lang="en-US" sz="3200" dirty="0">
              <a:solidFill>
                <a:srgbClr val="C00000"/>
              </a:solidFill>
              <a:effectLst/>
              <a:latin typeface="Times" panose="02020603050405020304" pitchFamily="18" charset="0"/>
              <a:ea typeface="Book Antiqua" charset="0"/>
              <a:cs typeface="Times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A557E4-9C83-45BA-8DE2-43973010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4" y="1450909"/>
            <a:ext cx="7904909" cy="464221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89AA32C-02C5-4847-9426-E0543755C5E9}"/>
              </a:ext>
            </a:extLst>
          </p:cNvPr>
          <p:cNvSpPr txBox="1"/>
          <p:nvPr/>
        </p:nvSpPr>
        <p:spPr>
          <a:xfrm>
            <a:off x="3175591" y="6031837"/>
            <a:ext cx="2643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Background study </a:t>
            </a:r>
            <a:endParaRPr lang="zh-CN" altLang="en-US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D59B5B9-5BC7-4040-9E13-C5681601C39B}"/>
              </a:ext>
            </a:extLst>
          </p:cNvPr>
          <p:cNvSpPr txBox="1"/>
          <p:nvPr/>
        </p:nvSpPr>
        <p:spPr>
          <a:xfrm>
            <a:off x="8144395" y="1533988"/>
            <a:ext cx="39143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solidFill>
                  <a:srgbClr val="0065FF"/>
                </a:solidFill>
                <a:latin typeface="Calibri" panose="020F0502020204030204" pitchFamily="34" charset="0"/>
              </a:rPr>
              <a:t>Current available data set </a:t>
            </a:r>
          </a:p>
          <a:p>
            <a:r>
              <a:rPr lang="en-US" altLang="zh-CN" sz="1800" b="0" i="0" u="none" strike="noStrike" baseline="0" dirty="0">
                <a:solidFill>
                  <a:srgbClr val="0065FF"/>
                </a:solidFill>
                <a:latin typeface="Courier New" panose="02070309020205020404" pitchFamily="49" charset="0"/>
              </a:rPr>
              <a:t>o </a:t>
            </a:r>
            <a:r>
              <a:rPr lang="en-US" altLang="zh-CN" sz="1800" b="0" i="0" u="none" strike="noStrike" baseline="0" dirty="0">
                <a:solidFill>
                  <a:srgbClr val="0065FF"/>
                </a:solidFill>
                <a:latin typeface="Calibri" panose="020F0502020204030204" pitchFamily="34" charset="0"/>
              </a:rPr>
              <a:t>Belle : 711 </a:t>
            </a:r>
            <a:r>
              <a:rPr lang="en-US" altLang="zh-CN" sz="2000" b="0" i="0" u="none" strike="noStrike" baseline="0" dirty="0">
                <a:solidFill>
                  <a:srgbClr val="0065FF"/>
                </a:solidFill>
                <a:latin typeface="Calibri" panose="020F0502020204030204" pitchFamily="34" charset="0"/>
              </a:rPr>
              <a:t>fb</a:t>
            </a:r>
            <a:r>
              <a:rPr lang="en-US" altLang="zh-CN" sz="2000" b="0" i="0" u="none" strike="noStrike" baseline="30000" dirty="0">
                <a:solidFill>
                  <a:srgbClr val="0065FF"/>
                </a:solidFill>
                <a:latin typeface="Calibri" panose="020F0502020204030204" pitchFamily="34" charset="0"/>
              </a:rPr>
              <a:t>-1</a:t>
            </a:r>
            <a:r>
              <a:rPr lang="en-US" altLang="zh-CN" sz="2000" b="0" i="0" u="none" strike="noStrike" baseline="0" dirty="0">
                <a:solidFill>
                  <a:srgbClr val="0065FF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altLang="zh-CN" sz="1100" b="0" i="0" u="none" strike="noStrike" baseline="0" dirty="0">
                <a:solidFill>
                  <a:srgbClr val="0065FF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800" b="0" i="0" u="none" strike="noStrike" baseline="0" dirty="0">
                <a:solidFill>
                  <a:srgbClr val="0065FF"/>
                </a:solidFill>
                <a:latin typeface="Courier New" panose="02070309020205020404" pitchFamily="49" charset="0"/>
              </a:rPr>
              <a:t>o </a:t>
            </a:r>
            <a:r>
              <a:rPr lang="en-US" altLang="zh-CN" sz="1800" b="0" i="0" u="none" strike="noStrike" baseline="0" dirty="0">
                <a:solidFill>
                  <a:srgbClr val="0065FF"/>
                </a:solidFill>
                <a:latin typeface="Calibri" panose="020F0502020204030204" pitchFamily="34" charset="0"/>
              </a:rPr>
              <a:t>Belle II : 363 fb</a:t>
            </a:r>
            <a:r>
              <a:rPr lang="en-US" altLang="zh-CN" sz="1800" b="0" i="0" u="none" strike="noStrike" baseline="30000" dirty="0">
                <a:solidFill>
                  <a:srgbClr val="0065FF"/>
                </a:solidFill>
                <a:latin typeface="Calibri" panose="020F0502020204030204" pitchFamily="34" charset="0"/>
              </a:rPr>
              <a:t>-1</a:t>
            </a:r>
            <a:r>
              <a:rPr lang="en-US" altLang="zh-CN" sz="1800" b="0" i="0" u="none" strike="noStrike" baseline="0" dirty="0">
                <a:solidFill>
                  <a:srgbClr val="0065FF"/>
                </a:solidFill>
                <a:latin typeface="Calibri" panose="020F0502020204030204" pitchFamily="34" charset="0"/>
              </a:rPr>
              <a:t> </a:t>
            </a:r>
            <a:endParaRPr lang="zh-CN" altLang="en-US" baseline="30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C109A6A-380F-4F29-8028-9D3364B7FC55}"/>
              </a:ext>
            </a:extLst>
          </p:cNvPr>
          <p:cNvSpPr txBox="1"/>
          <p:nvPr/>
        </p:nvSpPr>
        <p:spPr>
          <a:xfrm>
            <a:off x="7964401" y="2690519"/>
            <a:ext cx="4274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Belle II reconstruction efficiency is 15-20% more than Belle II. </a:t>
            </a:r>
          </a:p>
          <a:p>
            <a:r>
              <a:rPr lang="en-US" altLang="zh-CN" sz="18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o Thanks to the better tracking and reconstruction algorithm. 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4265DA3-251D-4DD8-A864-4E9F5E74611F}"/>
              </a:ext>
            </a:extLst>
          </p:cNvPr>
          <p:cNvSpPr txBox="1"/>
          <p:nvPr/>
        </p:nvSpPr>
        <p:spPr>
          <a:xfrm>
            <a:off x="8144395" y="4026585"/>
            <a:ext cx="38199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Rough estimate suggest : </a:t>
            </a:r>
          </a:p>
          <a:p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➢~50 events for B</a:t>
            </a:r>
            <a:r>
              <a:rPr lang="en-US" altLang="zh-CN" sz="2000" b="0" i="0" u="none" strike="noStrike" baseline="30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→X(3872) K</a:t>
            </a:r>
            <a:r>
              <a:rPr lang="en-US" altLang="zh-CN" sz="2000" baseline="30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, </a:t>
            </a:r>
          </a:p>
          <a:p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X(3872) → J/</a:t>
            </a:r>
            <a:r>
              <a:rPr lang="en-US" altLang="zh-CN" sz="2000" b="0" i="0" u="none" strike="noStrike" baseline="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ψγ</a:t>
            </a:r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n-US" altLang="zh-CN" sz="20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➢ ~ 24-34 events for B</a:t>
            </a:r>
            <a:r>
              <a:rPr lang="en-US" altLang="zh-CN" sz="2000" b="0" i="0" u="none" strike="noStrike" baseline="30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→X(3872) K</a:t>
            </a:r>
            <a:r>
              <a:rPr lang="en-US" altLang="zh-CN" sz="2000" baseline="30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, X(3872) → ψ(2S)γ  (using recent </a:t>
            </a:r>
            <a:r>
              <a:rPr lang="en-US" altLang="zh-CN" sz="2000" b="0" i="0" u="none" strike="noStrike" baseline="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LHCb</a:t>
            </a:r>
            <a:r>
              <a:rPr lang="en-US" altLang="zh-CN" sz="2000" b="0" i="0" u="none" strike="noStrike" baseline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result) </a:t>
            </a:r>
            <a:endParaRPr lang="zh-CN" altLang="en-US" sz="20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0736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">
                <a:extLst>
                  <a:ext uri="{FF2B5EF4-FFF2-40B4-BE49-F238E27FC236}">
                    <a16:creationId xmlns:a16="http://schemas.microsoft.com/office/drawing/2014/main" id="{40A74283-8439-4779-A88B-1734B545F0C1}"/>
                  </a:ext>
                </a:extLst>
              </p:cNvPr>
              <p:cNvSpPr txBox="1"/>
              <p:nvPr/>
            </p:nvSpPr>
            <p:spPr>
              <a:xfrm>
                <a:off x="356721" y="892423"/>
                <a:ext cx="11090999" cy="8309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C00000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Evidence for X(3872)</a:t>
                </a:r>
                <a14:m>
                  <m:oMath xmlns:m="http://schemas.openxmlformats.org/officeDocument/2006/math">
                    <m:r>
                      <a:rPr lang="is-IS" altLang="zh-CN" sz="240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p>
                      <m:sSupPr>
                        <m:ctrlPr>
                          <a:rPr lang="is-I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s-IS" altLang="zh-CN" sz="240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s-I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s-IS" altLang="zh-CN" sz="240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J</m:t>
                    </m:r>
                    <m:r>
                      <a:rPr lang="en-US" altLang="zh-CN" sz="24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Book Antiqua" charset="0"/>
                    <a:ea typeface="Book Antiqua" charset="0"/>
                    <a:cs typeface="Book Antiqua" charset="0"/>
                  </a:rPr>
                  <a:t> produced in single-tag </a:t>
                </a:r>
              </a:p>
              <a:p>
                <a:pPr algn="ctr"/>
                <a:r>
                  <a:rPr lang="en-US" sz="2400" dirty="0">
                    <a:solidFill>
                      <a:srgbClr val="C00000"/>
                    </a:solidFill>
                    <a:effectLst/>
                    <a:latin typeface="Book Antiqua" charset="0"/>
                    <a:ea typeface="Book Antiqua" charset="0"/>
                    <a:cs typeface="Book Antiqua" charset="0"/>
                  </a:rPr>
                  <a:t>two-photon interactions</a:t>
                </a:r>
              </a:p>
            </p:txBody>
          </p:sp>
        </mc:Choice>
        <mc:Fallback xmlns="">
          <p:sp>
            <p:nvSpPr>
              <p:cNvPr id="2" name="文本框 3">
                <a:extLst>
                  <a:ext uri="{FF2B5EF4-FFF2-40B4-BE49-F238E27FC236}">
                    <a16:creationId xmlns:a16="http://schemas.microsoft.com/office/drawing/2014/main" id="{40A74283-8439-4779-A88B-1734B545F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21" y="892423"/>
                <a:ext cx="11090999" cy="830997"/>
              </a:xfrm>
              <a:prstGeom prst="rect">
                <a:avLst/>
              </a:prstGeom>
              <a:blipFill>
                <a:blip r:embed="rId2"/>
                <a:stretch>
                  <a:fillRect t="-5109" b="-15328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1">
            <a:extLst>
              <a:ext uri="{FF2B5EF4-FFF2-40B4-BE49-F238E27FC236}">
                <a16:creationId xmlns:a16="http://schemas.microsoft.com/office/drawing/2014/main" id="{79A59B15-51C4-41AF-BE26-3830B4943C57}"/>
              </a:ext>
            </a:extLst>
          </p:cNvPr>
          <p:cNvSpPr/>
          <p:nvPr/>
        </p:nvSpPr>
        <p:spPr>
          <a:xfrm>
            <a:off x="8940968" y="1452154"/>
            <a:ext cx="2698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PRL 126, 122001 (2021)</a:t>
            </a:r>
            <a:endParaRPr lang="en-US" b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EF434E-78FE-4D75-B05A-868B99BE4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414" y="2778803"/>
            <a:ext cx="6148870" cy="95047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72A3ED7-406E-4E67-B92C-749E5EAAF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88" y="3878375"/>
            <a:ext cx="5116935" cy="1884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3">
                <a:extLst>
                  <a:ext uri="{FF2B5EF4-FFF2-40B4-BE49-F238E27FC236}">
                    <a16:creationId xmlns:a16="http://schemas.microsoft.com/office/drawing/2014/main" id="{B9BF5D34-9E0C-4485-B754-4EC3296D6DB5}"/>
                  </a:ext>
                </a:extLst>
              </p:cNvPr>
              <p:cNvSpPr txBox="1"/>
              <p:nvPr/>
            </p:nvSpPr>
            <p:spPr>
              <a:xfrm>
                <a:off x="190563" y="1876590"/>
                <a:ext cx="11328042" cy="929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X(3872)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PC</m:t>
                        </m:r>
                      </m:sup>
                    </m:s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could be produced if one or both photons are highly virtual</a:t>
                </a:r>
                <a:r>
                  <a:rPr lang="zh-CN" alt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</a:t>
                </a:r>
                <a:r>
                  <a:rPr lang="en-US" altLang="zh-CN" dirty="0">
                    <a:latin typeface="Book Antiqua" charset="0"/>
                    <a:ea typeface="Book Antiqua" charset="0"/>
                    <a:cs typeface="Book Antiqua" charset="0"/>
                  </a:rPr>
                  <a:t>[</a:t>
                </a:r>
                <a:r>
                  <a:rPr lang="is-IS" altLang="zh-CN" dirty="0">
                    <a:latin typeface="Book Antiqua" charset="0"/>
                    <a:ea typeface="Book Antiqua" charset="0"/>
                    <a:cs typeface="Book Antiqua" charset="0"/>
                  </a:rPr>
                  <a:t>Nucl. Phys. B 523, 423 (1998)</a:t>
                </a:r>
                <a:r>
                  <a:rPr lang="en-US" altLang="zh-CN" dirty="0">
                    <a:latin typeface="Book Antiqua" charset="0"/>
                    <a:ea typeface="Book Antiqua" charset="0"/>
                    <a:cs typeface="Book Antiqua" charset="0"/>
                  </a:rPr>
                  <a:t>]</a:t>
                </a: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The measurement of X(3872) in two-photon reactions help to understand its internal structure.</a:t>
                </a:r>
              </a:p>
            </p:txBody>
          </p:sp>
        </mc:Choice>
        <mc:Fallback xmlns="">
          <p:sp>
            <p:nvSpPr>
              <p:cNvPr id="6" name="TextBox 13">
                <a:extLst>
                  <a:ext uri="{FF2B5EF4-FFF2-40B4-BE49-F238E27FC236}">
                    <a16:creationId xmlns:a16="http://schemas.microsoft.com/office/drawing/2014/main" id="{B9BF5D34-9E0C-4485-B754-4EC3296D6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63" y="1876590"/>
                <a:ext cx="11328042" cy="929870"/>
              </a:xfrm>
              <a:prstGeom prst="rect">
                <a:avLst/>
              </a:prstGeom>
              <a:blipFill>
                <a:blip r:embed="rId5"/>
                <a:stretch>
                  <a:fillRect l="-323" t="-2632" r="-430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4">
            <a:extLst>
              <a:ext uri="{FF2B5EF4-FFF2-40B4-BE49-F238E27FC236}">
                <a16:creationId xmlns:a16="http://schemas.microsoft.com/office/drawing/2014/main" id="{37E431B7-29B6-4924-98E5-B2A5C12D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754" y="4066151"/>
            <a:ext cx="2994428" cy="1283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CABAA8D7-0F7C-4E7E-8519-0286FD0F8447}"/>
                  </a:ext>
                </a:extLst>
              </p:cNvPr>
              <p:cNvSpPr txBox="1"/>
              <p:nvPr/>
            </p:nvSpPr>
            <p:spPr>
              <a:xfrm>
                <a:off x="7795839" y="4242556"/>
                <a:ext cx="281545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Data sample:</a:t>
                </a:r>
              </a:p>
              <a:p>
                <a:r>
                  <a:rPr lang="en-US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825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fb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e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e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</a:t>
                </a:r>
              </a:p>
              <a:p>
                <a:r>
                  <a:rPr lang="en-US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collisions near 10.6 GeV </a:t>
                </a:r>
              </a:p>
            </p:txBody>
          </p:sp>
        </mc:Choice>
        <mc:Fallback xmlns=""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CABAA8D7-0F7C-4E7E-8519-0286FD0F8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839" y="4242556"/>
                <a:ext cx="2815454" cy="923330"/>
              </a:xfrm>
              <a:prstGeom prst="rect">
                <a:avLst/>
              </a:prstGeom>
              <a:blipFill>
                <a:blip r:embed="rId7"/>
                <a:stretch>
                  <a:fillRect l="-1948" t="-3311" b="-105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0">
                <a:extLst>
                  <a:ext uri="{FF2B5EF4-FFF2-40B4-BE49-F238E27FC236}">
                    <a16:creationId xmlns:a16="http://schemas.microsoft.com/office/drawing/2014/main" id="{4D74CCA6-C7FA-47F2-AD1E-6890EA65ED7A}"/>
                  </a:ext>
                </a:extLst>
              </p:cNvPr>
              <p:cNvSpPr/>
              <p:nvPr/>
            </p:nvSpPr>
            <p:spPr>
              <a:xfrm>
                <a:off x="950894" y="5884237"/>
                <a:ext cx="7274585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Book Antiqua" charset="0"/>
                    <a:ea typeface="Book Antiqua" charset="0"/>
                    <a:cs typeface="Book Antiqua" charset="0"/>
                  </a:rPr>
                  <a:t> is the invariant mass-squared of the virtual photon.</a:t>
                </a:r>
              </a:p>
            </p:txBody>
          </p:sp>
        </mc:Choice>
        <mc:Fallback xmlns="">
          <p:sp>
            <p:nvSpPr>
              <p:cNvPr id="9" name="Rectangle 10">
                <a:extLst>
                  <a:ext uri="{FF2B5EF4-FFF2-40B4-BE49-F238E27FC236}">
                    <a16:creationId xmlns:a16="http://schemas.microsoft.com/office/drawing/2014/main" id="{4D74CCA6-C7FA-47F2-AD1E-6890EA65E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94" y="5884237"/>
                <a:ext cx="7274585" cy="375552"/>
              </a:xfrm>
              <a:prstGeom prst="rect">
                <a:avLst/>
              </a:prstGeom>
              <a:blipFill>
                <a:blip r:embed="rId8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E8C7C99-11FB-4A6C-AA38-71C00DDBBA72}"/>
              </a:ext>
            </a:extLst>
          </p:cNvPr>
          <p:cNvSpPr txBox="1">
            <a:spLocks/>
          </p:cNvSpPr>
          <p:nvPr/>
        </p:nvSpPr>
        <p:spPr>
          <a:xfrm>
            <a:off x="7322289" y="7491921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135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985B962-1164-4F9A-8CAC-E2B661439F0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262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3879ECAC-DD68-4515-B8B3-BBB28ADE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91" y="2428038"/>
            <a:ext cx="341591" cy="328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2">
                <a:extLst>
                  <a:ext uri="{FF2B5EF4-FFF2-40B4-BE49-F238E27FC236}">
                    <a16:creationId xmlns:a16="http://schemas.microsoft.com/office/drawing/2014/main" id="{37234A14-22A0-42D7-A1F1-8D41CD096A80}"/>
                  </a:ext>
                </a:extLst>
              </p:cNvPr>
              <p:cNvSpPr txBox="1"/>
              <p:nvPr/>
            </p:nvSpPr>
            <p:spPr>
              <a:xfrm>
                <a:off x="732405" y="4914304"/>
                <a:ext cx="11218590" cy="1537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M(X(3872)) = (3.8723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0.0012) GeV/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  <a:latin typeface="Book Antiqua" charset="0"/>
                  <a:ea typeface="Book Antiqua" charset="0"/>
                  <a:cs typeface="Book Antiqu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With 0.11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0.10 background events, </a:t>
                </a:r>
                <a:r>
                  <a:rPr lang="en-US" b="1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the number of signal events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𝐍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𝐬𝐢𝐠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𝟗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𝟎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𝟐</m:t>
                        </m:r>
                      </m:sup>
                    </m:sSubSup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𝐬𝐭𝐚𝐭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)±</m:t>
                    </m:r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𝐬𝐲𝐬𝐭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with a significance of 3.2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𝝈</m:t>
                    </m:r>
                  </m:oMath>
                </a14:m>
                <a:r>
                  <a:rPr lang="en-US" b="1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(Feldman-Cousins method applied [</a:t>
                </a:r>
                <a:r>
                  <a:rPr lang="is-I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Phys. Rev. D 57, 3873 (1998)</a:t>
                </a: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]). </a:t>
                </a: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 smtClean="0">
                                <a:solidFill>
                                  <a:srgbClr val="0B00FA"/>
                                </a:solidFill>
                                <a:latin typeface="Cambria Math" panose="02040503050406030204" pitchFamily="18" charset="0"/>
                                <a:ea typeface="Book Antiqua" charset="0"/>
                                <a:cs typeface="Book Antiqua" charset="0"/>
                              </a:rPr>
                            </m:ctrlPr>
                          </m:accPr>
                          <m:e>
                            <m:r>
                              <a:rPr lang="el-GR" b="1" i="0" smtClean="0">
                                <a:solidFill>
                                  <a:srgbClr val="0B00FA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𝚪</m:t>
                            </m:r>
                          </m:e>
                        </m:acc>
                      </m:e>
                      <m:sub>
                        <m:r>
                          <a:rPr lang="en-US" b="1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𝛄𝛄</m:t>
                        </m:r>
                      </m:sub>
                    </m:sSub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𝓑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𝐗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𝟑𝟖𝟕𝟐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)→</m:t>
                    </m:r>
                    <m:sSup>
                      <m:sSupPr>
                        <m:ctrlPr>
                          <a:rPr lang="is-IS" altLang="zh-CN" b="1" i="1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is-IS" altLang="zh-CN" b="1" i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𝛑</m:t>
                        </m:r>
                      </m:e>
                      <m:sup>
                        <m:r>
                          <a:rPr lang="en-US" altLang="zh-CN" b="1" i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s-IS" altLang="zh-CN" b="1" i="1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is-IS" altLang="zh-CN" b="1" i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𝛑</m:t>
                        </m:r>
                      </m:e>
                      <m:sup>
                        <m:r>
                          <a:rPr lang="en-US" altLang="zh-CN" b="1" i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r>
                      <a:rPr lang="en-US" altLang="zh-CN" b="1" i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𝐉</m:t>
                    </m:r>
                    <m:r>
                      <a:rPr lang="en-US" altLang="zh-CN" b="1" i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altLang="zh-CN" b="1" i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𝛙</m:t>
                    </m:r>
                    <m:r>
                      <a:rPr lang="en-US" b="1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𝟓</m:t>
                        </m:r>
                        <m:r>
                          <a:rPr lang="en-US" b="1" i="1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𝟓</m:t>
                        </m:r>
                      </m:e>
                      <m:sub>
                        <m:r>
                          <a:rPr lang="en-US" b="1" i="1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𝟑</m:t>
                        </m:r>
                        <m:r>
                          <a:rPr lang="en-US" b="1" i="1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𝟖</m:t>
                        </m:r>
                      </m:sub>
                      <m:sup>
                        <m:r>
                          <a:rPr lang="en-US" b="1" i="1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0B00FA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𝟏</m:t>
                        </m:r>
                      </m:sup>
                    </m:sSubSup>
                    <m:r>
                      <a:rPr lang="en-US" b="1" i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(</m:t>
                    </m:r>
                    <m:r>
                      <a:rPr lang="en-US" b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𝐬𝐭𝐚𝐭</m:t>
                    </m:r>
                    <m:r>
                      <a:rPr lang="en-US" b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.</m:t>
                    </m:r>
                    <m:r>
                      <a:rPr lang="en-US" b="1" i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)±</m:t>
                    </m:r>
                    <m:r>
                      <a:rPr lang="en-US" b="1" i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𝟎</m:t>
                    </m:r>
                    <m:r>
                      <a:rPr lang="en-US" b="1" i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𝟕</m:t>
                    </m:r>
                    <m:r>
                      <a:rPr lang="en-US" b="1" i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(</m:t>
                    </m:r>
                    <m:r>
                      <a:rPr lang="en-US" b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𝐬𝐲𝐬𝐭</m:t>
                    </m:r>
                    <m:r>
                      <a:rPr lang="en-US" b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.</m:t>
                    </m:r>
                    <m:r>
                      <a:rPr lang="en-US" b="1" i="1">
                        <a:solidFill>
                          <a:srgbClr val="0B00FA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B00FA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eV </a:t>
                </a:r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using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Q</m:t>
                        </m:r>
                      </m:e>
                      <m:sup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dependence expected from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  <a:ea typeface="Book Antiqua" charset="0"/>
                        <a:cs typeface="Book Antiqua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Book Antiqua" charset="0"/>
                            <a:cs typeface="Book Antiqua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Book Antiqua" charset="0"/>
                            <a:cs typeface="Book Antiqua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 meson model. </a:t>
                </a:r>
              </a:p>
            </p:txBody>
          </p:sp>
        </mc:Choice>
        <mc:Fallback xmlns="">
          <p:sp>
            <p:nvSpPr>
              <p:cNvPr id="3" name="TextBox 12">
                <a:extLst>
                  <a:ext uri="{FF2B5EF4-FFF2-40B4-BE49-F238E27FC236}">
                    <a16:creationId xmlns:a16="http://schemas.microsoft.com/office/drawing/2014/main" id="{37234A14-22A0-42D7-A1F1-8D41CD096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05" y="4914304"/>
                <a:ext cx="11218590" cy="1537472"/>
              </a:xfrm>
              <a:prstGeom prst="rect">
                <a:avLst/>
              </a:prstGeom>
              <a:blipFill>
                <a:blip r:embed="rId3"/>
                <a:stretch>
                  <a:fillRect l="-326" t="-1587" r="-1522" b="-5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>
            <a:extLst>
              <a:ext uri="{FF2B5EF4-FFF2-40B4-BE49-F238E27FC236}">
                <a16:creationId xmlns:a16="http://schemas.microsoft.com/office/drawing/2014/main" id="{0A1A9BF3-47B8-498B-8CEE-347B2AD0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131" y="1709790"/>
            <a:ext cx="5660525" cy="3282361"/>
          </a:xfrm>
          <a:prstGeom prst="rect">
            <a:avLst/>
          </a:prstGeom>
        </p:spPr>
      </p:pic>
      <p:cxnSp>
        <p:nvCxnSpPr>
          <p:cNvPr id="5" name="Straight Arrow Connector 13">
            <a:extLst>
              <a:ext uri="{FF2B5EF4-FFF2-40B4-BE49-F238E27FC236}">
                <a16:creationId xmlns:a16="http://schemas.microsoft.com/office/drawing/2014/main" id="{712F4E2A-0336-4E2B-AD57-8FEBF30BC659}"/>
              </a:ext>
            </a:extLst>
          </p:cNvPr>
          <p:cNvCxnSpPr/>
          <p:nvPr/>
        </p:nvCxnSpPr>
        <p:spPr>
          <a:xfrm flipH="1">
            <a:off x="4626705" y="1681176"/>
            <a:ext cx="1008112" cy="3190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4">
            <a:extLst>
              <a:ext uri="{FF2B5EF4-FFF2-40B4-BE49-F238E27FC236}">
                <a16:creationId xmlns:a16="http://schemas.microsoft.com/office/drawing/2014/main" id="{1C8EF573-B512-417C-B3A5-9EC5F9737513}"/>
              </a:ext>
            </a:extLst>
          </p:cNvPr>
          <p:cNvSpPr txBox="1"/>
          <p:nvPr/>
        </p:nvSpPr>
        <p:spPr>
          <a:xfrm>
            <a:off x="5642327" y="1452592"/>
            <a:ext cx="2376264" cy="38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ook Antiqua" charset="0"/>
                <a:ea typeface="Book Antiqua" charset="0"/>
                <a:cs typeface="Book Antiqua" charset="0"/>
              </a:rPr>
              <a:t>The veto regions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A39139E5-C5AC-4C09-A7D5-8A438E5D3AB0}"/>
              </a:ext>
            </a:extLst>
          </p:cNvPr>
          <p:cNvSpPr/>
          <p:nvPr/>
        </p:nvSpPr>
        <p:spPr>
          <a:xfrm>
            <a:off x="5772668" y="2007260"/>
            <a:ext cx="1006576" cy="491366"/>
          </a:xfrm>
          <a:prstGeom prst="roundRect">
            <a:avLst/>
          </a:prstGeom>
          <a:solidFill>
            <a:srgbClr val="F8F8F8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3 events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D38A9A2A-0ED3-4D89-98A4-5CA9A2201AA7}"/>
              </a:ext>
            </a:extLst>
          </p:cNvPr>
          <p:cNvSpPr/>
          <p:nvPr/>
        </p:nvSpPr>
        <p:spPr>
          <a:xfrm>
            <a:off x="6024088" y="3653664"/>
            <a:ext cx="1006576" cy="491366"/>
          </a:xfrm>
          <a:prstGeom prst="roundRect">
            <a:avLst/>
          </a:prstGeom>
          <a:solidFill>
            <a:srgbClr val="F8F8F8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0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">
                <a:extLst>
                  <a:ext uri="{FF2B5EF4-FFF2-40B4-BE49-F238E27FC236}">
                    <a16:creationId xmlns:a16="http://schemas.microsoft.com/office/drawing/2014/main" id="{C3E77E8D-EC1B-422F-B0A3-EDD8FF9519A3}"/>
                  </a:ext>
                </a:extLst>
              </p:cNvPr>
              <p:cNvSpPr txBox="1"/>
              <p:nvPr/>
            </p:nvSpPr>
            <p:spPr>
              <a:xfrm>
                <a:off x="1114890" y="967931"/>
                <a:ext cx="10325743" cy="4308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zh-CN" sz="2200" dirty="0">
                    <a:solidFill>
                      <a:srgbClr val="C00000"/>
                    </a:solidFill>
                    <a:latin typeface="Book Antiqua" charset="0"/>
                    <a:ea typeface="Book Antiqua" charset="0"/>
                    <a:cs typeface="Book Antiqua" charset="0"/>
                  </a:rPr>
                  <a:t>Evidence for X(3872)</a:t>
                </a:r>
                <a14:m>
                  <m:oMath xmlns:m="http://schemas.openxmlformats.org/officeDocument/2006/math">
                    <m:r>
                      <a:rPr lang="is-IS" altLang="zh-CN" sz="220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p>
                      <m:sSupPr>
                        <m:ctrlPr>
                          <a:rPr lang="is-IS" altLang="zh-CN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s-IS" altLang="zh-CN" sz="220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</m:e>
                      <m:sup>
                        <m:r>
                          <a:rPr lang="en-US" altLang="zh-CN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s-IS" altLang="zh-CN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s-IS" altLang="zh-CN" sz="220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</m:e>
                      <m:sup>
                        <m:r>
                          <a:rPr lang="en-US" altLang="zh-CN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J</m:t>
                    </m:r>
                    <m:r>
                      <a:rPr lang="en-US" altLang="zh-CN" sz="22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  <a:effectLst/>
                    <a:latin typeface="Book Antiqua" charset="0"/>
                    <a:ea typeface="Book Antiqua" charset="0"/>
                    <a:cs typeface="Book Antiqua" charset="0"/>
                  </a:rPr>
                  <a:t> produced in single-tag  two-photon interactions</a:t>
                </a:r>
              </a:p>
            </p:txBody>
          </p:sp>
        </mc:Choice>
        <mc:Fallback xmlns="">
          <p:sp>
            <p:nvSpPr>
              <p:cNvPr id="9" name="文本框 3">
                <a:extLst>
                  <a:ext uri="{FF2B5EF4-FFF2-40B4-BE49-F238E27FC236}">
                    <a16:creationId xmlns:a16="http://schemas.microsoft.com/office/drawing/2014/main" id="{C3E77E8D-EC1B-422F-B0A3-EDD8FF951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890" y="967931"/>
                <a:ext cx="10325743" cy="430887"/>
              </a:xfrm>
              <a:prstGeom prst="rect">
                <a:avLst/>
              </a:prstGeom>
              <a:blipFill>
                <a:blip r:embed="rId5"/>
                <a:stretch>
                  <a:fillRect l="-767" t="-8571" b="-3000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">
            <a:extLst>
              <a:ext uri="{FF2B5EF4-FFF2-40B4-BE49-F238E27FC236}">
                <a16:creationId xmlns:a16="http://schemas.microsoft.com/office/drawing/2014/main" id="{D66201B8-7FFA-457D-9FF6-B19B730D6A47}"/>
              </a:ext>
            </a:extLst>
          </p:cNvPr>
          <p:cNvSpPr/>
          <p:nvPr/>
        </p:nvSpPr>
        <p:spPr>
          <a:xfrm>
            <a:off x="8940968" y="1452154"/>
            <a:ext cx="2698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PRL 126, 122001 (2021)</a:t>
            </a:r>
            <a:endParaRPr lang="en-US" b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FAE10F-2156-4A8C-997A-0281C3444FF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441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F6FD44D-59C9-4C68-93D1-9EC8CC030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99" y="890473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Search for </a:t>
            </a:r>
            <a:r>
              <a:rPr lang="en-US" altLang="zh-CN" sz="2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zh-CN" sz="2600" b="1" baseline="-250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in </a:t>
            </a:r>
            <a:r>
              <a:rPr lang="en-US" altLang="zh-CN" sz="2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altLang="zh-CN" sz="2600" b="1" baseline="300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ɣ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π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+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π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-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π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0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Y(1S)</a:t>
            </a:r>
            <a:r>
              <a:rPr lang="en-US" altLang="zh-CN" sz="2600" b="1" baseline="-25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at 10.867 GeV</a:t>
            </a:r>
            <a:endParaRPr lang="en-US" altLang="zh-CN" sz="2600" b="1" baseline="-25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DB723F0-045A-481B-9F12-8BF60E830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888" y="337229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78001061-A2B2-4E4C-9EFE-BA916DE13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4260" y="2698898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F0A56B6-2C86-4549-822C-F4DE7BB08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7" y="2948431"/>
            <a:ext cx="3276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20">
            <a:extLst>
              <a:ext uri="{FF2B5EF4-FFF2-40B4-BE49-F238E27FC236}">
                <a16:creationId xmlns:a16="http://schemas.microsoft.com/office/drawing/2014/main" id="{59902E10-EBEC-4C39-8E9E-ADFFCF719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78" y="3022391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Calibri" pitchFamily="34" charset="0"/>
              </a:rPr>
              <a:t>12</a:t>
            </a:r>
            <a:r>
              <a:rPr lang="el-GR" altLang="zh-CN" sz="24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558EFE9E-536C-4156-9A88-6FB2F3317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500" y="3884817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Calibri" pitchFamily="34" charset="0"/>
              </a:rPr>
              <a:t>5.9</a:t>
            </a:r>
            <a:r>
              <a:rPr lang="el-GR" altLang="zh-CN" sz="24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68C0F62E-44AF-403F-B4CE-2281AE4A7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19" y="3416265"/>
            <a:ext cx="97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  <a:latin typeface="Arial" pitchFamily="34" charset="0"/>
              </a:rPr>
              <a:t>118 fb</a:t>
            </a:r>
            <a:r>
              <a:rPr lang="en-US" altLang="zh-CN" sz="1800" b="1" baseline="30000" dirty="0">
                <a:solidFill>
                  <a:schemeClr val="tx1"/>
                </a:solidFill>
                <a:latin typeface="Arial" pitchFamily="34" charset="0"/>
              </a:rPr>
              <a:t>-1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E6192413-28C9-42B3-BC0C-93150701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888" y="2884397"/>
            <a:ext cx="32004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010FC2A-8E4F-4543-8734-7F6DCB574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994" y="5231756"/>
            <a:ext cx="5024516" cy="9679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 pitchFamily="34" charset="0"/>
              </a:rPr>
              <a:t>Assuming </a:t>
            </a:r>
            <a:r>
              <a:rPr lang="en-US" altLang="zh-CN" sz="2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altLang="zh-CN" sz="2000" baseline="-25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altLang="zh-CN" sz="20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 narrow, the upper limit on the product branching fraction was given.</a:t>
            </a:r>
            <a:endParaRPr lang="en-US" altLang="zh-CN" sz="2000" baseline="30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2FACC737-EF50-41FC-98E2-86EB891C9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90" y="4810569"/>
            <a:ext cx="4750021" cy="152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Large </a:t>
            </a:r>
            <a:r>
              <a:rPr lang="en-US" altLang="zh-CN" sz="1600" b="1" dirty="0" err="1">
                <a:solidFill>
                  <a:srgbClr val="000000"/>
                </a:solidFill>
                <a:latin typeface="Arial" pitchFamily="34" charset="0"/>
              </a:rPr>
              <a:t>Brs</a:t>
            </a: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 of Y(5S) to 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+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-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0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χ</a:t>
            </a:r>
            <a:r>
              <a:rPr lang="en-US" altLang="zh-CN" sz="1600" b="1" baseline="-25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b1/b2</a:t>
            </a: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l-GR" altLang="zh-CN" sz="1600" b="1" dirty="0">
                <a:solidFill>
                  <a:srgbClr val="000000"/>
                </a:solidFill>
                <a:latin typeface="Arial" pitchFamily="34" charset="0"/>
              </a:rPr>
              <a:t>ωχ</a:t>
            </a:r>
            <a:r>
              <a:rPr lang="en-US" altLang="zh-CN" sz="1600" b="1" baseline="-25000" dirty="0">
                <a:solidFill>
                  <a:srgbClr val="000000"/>
                </a:solidFill>
                <a:latin typeface="Arial" pitchFamily="34" charset="0"/>
              </a:rPr>
              <a:t>b1/b2</a:t>
            </a: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are observed for the first time and their ratios are measured: hadronic loop effect ?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arXiv:1406.6763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A806CD24-5D75-415A-BEE6-C498D07AEC38}"/>
              </a:ext>
            </a:extLst>
          </p:cNvPr>
          <p:cNvSpPr txBox="1">
            <a:spLocks/>
          </p:cNvSpPr>
          <p:nvPr/>
        </p:nvSpPr>
        <p:spPr>
          <a:xfrm>
            <a:off x="375369" y="1339307"/>
            <a:ext cx="8343328" cy="1276277"/>
          </a:xfrm>
          <a:prstGeom prst="rect">
            <a:avLst/>
          </a:prstGeom>
          <a:ln w="28575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84163" indent="-284163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742950" indent="-28575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000000"/>
                </a:solidFill>
              </a:rPr>
              <a:t>The X(3872) counterpart in the bottomonium sector </a:t>
            </a:r>
            <a:r>
              <a:rPr lang="en-US" altLang="zh-CN" sz="2000" b="1" dirty="0" err="1">
                <a:solidFill>
                  <a:srgbClr val="FF0000"/>
                </a:solidFill>
              </a:rPr>
              <a:t>X</a:t>
            </a:r>
            <a:r>
              <a:rPr lang="en-US" altLang="zh-CN" sz="2000" b="1" baseline="-25000" dirty="0" err="1">
                <a:solidFill>
                  <a:srgbClr val="FF0000"/>
                </a:solidFill>
              </a:rPr>
              <a:t>b</a:t>
            </a:r>
            <a:r>
              <a:rPr lang="en-US" altLang="zh-CN" sz="2000" b="1" dirty="0"/>
              <a:t>,</a:t>
            </a:r>
            <a:r>
              <a:rPr lang="en-US" altLang="zh-CN" sz="2000" b="1" dirty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NOT observed </a:t>
            </a:r>
            <a:r>
              <a:rPr lang="en-US" altLang="zh-CN" sz="2000" b="1" dirty="0">
                <a:solidFill>
                  <a:srgbClr val="000000"/>
                </a:solidFill>
              </a:rPr>
              <a:t>decay channel </a:t>
            </a:r>
            <a:r>
              <a:rPr lang="el-GR" altLang="zh-CN" sz="2000" b="1" dirty="0">
                <a:solidFill>
                  <a:srgbClr val="FF0000"/>
                </a:solidFill>
                <a:cs typeface="Calibri" pitchFamily="34" charset="0"/>
              </a:rPr>
              <a:t>π</a:t>
            </a:r>
            <a:r>
              <a:rPr lang="en-US" altLang="zh-CN" sz="2000" b="1" baseline="30000" dirty="0">
                <a:solidFill>
                  <a:srgbClr val="FF0000"/>
                </a:solidFill>
                <a:cs typeface="Calibri" pitchFamily="34" charset="0"/>
              </a:rPr>
              <a:t>+</a:t>
            </a:r>
            <a:r>
              <a:rPr lang="el-GR" altLang="zh-CN" sz="2000" b="1" dirty="0">
                <a:solidFill>
                  <a:srgbClr val="FF0000"/>
                </a:solidFill>
                <a:cs typeface="Calibri" pitchFamily="34" charset="0"/>
              </a:rPr>
              <a:t>π</a:t>
            </a:r>
            <a:r>
              <a:rPr lang="en-US" altLang="zh-CN" sz="2000" b="1" baseline="30000" dirty="0">
                <a:solidFill>
                  <a:srgbClr val="FF0000"/>
                </a:solidFill>
                <a:cs typeface="Calibri" pitchFamily="34" charset="0"/>
              </a:rPr>
              <a:t>-</a:t>
            </a:r>
            <a:r>
              <a:rPr lang="el-GR" altLang="zh-CN" sz="2000" b="1" dirty="0">
                <a:solidFill>
                  <a:srgbClr val="FF0000"/>
                </a:solidFill>
              </a:rPr>
              <a:t>ϒ</a:t>
            </a:r>
            <a:r>
              <a:rPr lang="en-US" altLang="zh-CN" sz="2000" b="1" dirty="0">
                <a:solidFill>
                  <a:srgbClr val="FF0000"/>
                </a:solidFill>
              </a:rPr>
              <a:t>(1S)</a:t>
            </a:r>
            <a:r>
              <a:rPr lang="en-US" altLang="zh-CN" sz="2000" b="1" dirty="0"/>
              <a:t>.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sz="2000" b="1" dirty="0"/>
              <a:t>As </a:t>
            </a:r>
            <a:r>
              <a:rPr lang="en-US" altLang="zh-CN" sz="2000" b="1" dirty="0" err="1"/>
              <a:t>X</a:t>
            </a:r>
            <a:r>
              <a:rPr lang="en-US" altLang="zh-CN" sz="2000" b="1" baseline="-25000" dirty="0" err="1"/>
              <a:t>b</a:t>
            </a:r>
            <a:r>
              <a:rPr lang="en-US" altLang="zh-CN" sz="2000" b="1" dirty="0"/>
              <a:t> is above </a:t>
            </a:r>
            <a:r>
              <a:rPr lang="el-GR" altLang="zh-CN" sz="2000" b="1" dirty="0">
                <a:solidFill>
                  <a:srgbClr val="FF0000"/>
                </a:solidFill>
                <a:cs typeface="Calibri" pitchFamily="34" charset="0"/>
              </a:rPr>
              <a:t>ω</a:t>
            </a:r>
            <a:r>
              <a:rPr lang="en-US" altLang="zh-CN" sz="2000" b="1" dirty="0">
                <a:solidFill>
                  <a:srgbClr val="FF0000"/>
                </a:solidFill>
                <a:cs typeface="Calibri" pitchFamily="34" charset="0"/>
              </a:rPr>
              <a:t>Y(1S)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/>
              <a:t>threshold, this Isospin-conserving process should be </a:t>
            </a:r>
            <a:r>
              <a:rPr lang="en-US" altLang="zh-CN" sz="2000" b="1" dirty="0">
                <a:solidFill>
                  <a:srgbClr val="FF0000"/>
                </a:solidFill>
              </a:rPr>
              <a:t>a more  promising decay mode</a:t>
            </a:r>
            <a:r>
              <a:rPr lang="en-US" altLang="zh-CN" sz="2000" b="1" dirty="0"/>
              <a:t>. </a:t>
            </a:r>
            <a:r>
              <a:rPr lang="en-US" altLang="zh-CN" sz="2000" dirty="0"/>
              <a:t>[</a:t>
            </a:r>
            <a:r>
              <a:rPr lang="en-US" altLang="zh-CN" sz="2000" dirty="0">
                <a:solidFill>
                  <a:srgbClr val="4472C4"/>
                </a:solidFill>
              </a:rPr>
              <a:t>PRD88, 054007</a:t>
            </a:r>
            <a:r>
              <a:rPr lang="en-US" altLang="zh-CN" sz="2000" dirty="0"/>
              <a:t>].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7C8AAF34-C6F2-444A-B321-27E7DEB7F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318" y="498431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1800" b="1" dirty="0">
                <a:solidFill>
                  <a:srgbClr val="003399"/>
                </a:solidFill>
                <a:latin typeface="Arial" pitchFamily="34" charset="0"/>
              </a:rPr>
              <a:t>PRL 113, 142001 (2014)</a:t>
            </a:r>
            <a:r>
              <a:rPr lang="en-US" altLang="zh-CN" sz="18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1876A76D-9A37-4FBE-854A-13D0EF5F6005}"/>
              </a:ext>
            </a:extLst>
          </p:cNvPr>
          <p:cNvGrpSpPr>
            <a:grpSpLocks/>
          </p:cNvGrpSpPr>
          <p:nvPr/>
        </p:nvGrpSpPr>
        <p:grpSpPr bwMode="auto">
          <a:xfrm>
            <a:off x="8770089" y="1064655"/>
            <a:ext cx="2164576" cy="1714399"/>
            <a:chOff x="7818353" y="1096014"/>
            <a:chExt cx="3879436" cy="2685167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FC7D2874-21EA-41DF-9729-12123DCD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2" r="4442"/>
            <a:stretch>
              <a:fillRect/>
            </a:stretch>
          </p:blipFill>
          <p:spPr bwMode="auto">
            <a:xfrm>
              <a:off x="7818353" y="1096014"/>
              <a:ext cx="3433082" cy="216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201F5D-0965-4631-B579-5E2FE1F79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673" y="3202717"/>
              <a:ext cx="3471116" cy="57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1pPr>
              <a:lvl2pPr marL="742950" indent="-28575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2pPr>
              <a:lvl3pPr marL="11430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3pPr>
              <a:lvl4pPr marL="16002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4pPr>
              <a:lvl5pPr marL="20574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5pPr>
              <a:lvl6pPr marL="25146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6pPr>
              <a:lvl7pPr marL="29718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7pPr>
              <a:lvl8pPr marL="34290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8pPr>
              <a:lvl9pPr marL="38862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zh-CN" sz="1800" dirty="0">
                  <a:solidFill>
                    <a:srgbClr val="0070C0"/>
                  </a:solidFill>
                  <a:latin typeface="Calibri" pitchFamily="34" charset="0"/>
                </a:rPr>
                <a:t>PLB 727, 57 (2013)</a:t>
              </a:r>
            </a:p>
          </p:txBody>
        </p:sp>
      </p:grpSp>
      <p:pic>
        <p:nvPicPr>
          <p:cNvPr id="18" name="Picture 21">
            <a:extLst>
              <a:ext uri="{FF2B5EF4-FFF2-40B4-BE49-F238E27FC236}">
                <a16:creationId xmlns:a16="http://schemas.microsoft.com/office/drawing/2014/main" id="{6111DC08-3D80-4012-A98F-A0AF33E6F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620" y="1075985"/>
            <a:ext cx="7905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A651051-C84C-4674-92F3-E2AF753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91" y="2777744"/>
            <a:ext cx="1736315" cy="164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C5495AB7-F686-4D9E-9776-0A10E484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38" y="4435645"/>
            <a:ext cx="1711437" cy="164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9">
            <a:extLst>
              <a:ext uri="{FF2B5EF4-FFF2-40B4-BE49-F238E27FC236}">
                <a16:creationId xmlns:a16="http://schemas.microsoft.com/office/drawing/2014/main" id="{1F00581C-953B-4437-8536-C8100921D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177" y="4710816"/>
            <a:ext cx="70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Calibri" pitchFamily="34" charset="0"/>
              </a:rPr>
              <a:t>4.9</a:t>
            </a:r>
            <a:r>
              <a:rPr lang="el-GR" altLang="zh-CN" sz="18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文本框 19">
            <a:extLst>
              <a:ext uri="{FF2B5EF4-FFF2-40B4-BE49-F238E27FC236}">
                <a16:creationId xmlns:a16="http://schemas.microsoft.com/office/drawing/2014/main" id="{F575CA9C-C8FF-478A-916F-F1A6E1EC5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719" y="5169343"/>
            <a:ext cx="70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Calibri" pitchFamily="34" charset="0"/>
              </a:rPr>
              <a:t>3.1</a:t>
            </a:r>
            <a:r>
              <a:rPr lang="el-GR" altLang="zh-CN" sz="18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FDAE3566-481A-4CAC-BE00-482EA851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01" y="3288949"/>
            <a:ext cx="6032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C4C54DDD-683A-4517-899B-C6E063C2DA4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260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6B5ACF4-4794-4FBA-B40D-4583EE8CB495}"/>
              </a:ext>
            </a:extLst>
          </p:cNvPr>
          <p:cNvSpPr/>
          <p:nvPr/>
        </p:nvSpPr>
        <p:spPr>
          <a:xfrm>
            <a:off x="2193011" y="916752"/>
            <a:ext cx="7084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Book Antiqua" charset="0"/>
                <a:cs typeface="Calibri" panose="020F0502020204030204" pitchFamily="34" charset="0"/>
              </a:rPr>
              <a:t>Other  productions for </a:t>
            </a:r>
            <a:r>
              <a:rPr lang="en-US" altLang="zh-CN" sz="2800" b="1" dirty="0" err="1">
                <a:solidFill>
                  <a:srgbClr val="C00000"/>
                </a:solidFill>
                <a:latin typeface="Calibri" panose="020F0502020204030204" pitchFamily="34" charset="0"/>
                <a:ea typeface="Book Antiqua" charset="0"/>
                <a:cs typeface="Calibri" panose="020F0502020204030204" pitchFamily="34" charset="0"/>
              </a:rPr>
              <a:t>charmonium</a:t>
            </a:r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Book Antiqua" charset="0"/>
                <a:cs typeface="Calibri" panose="020F0502020204030204" pitchFamily="34" charset="0"/>
              </a:rPr>
              <a:t>-like states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ea typeface="Book Antiqua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3D14C5-108A-4E3B-93C6-E2E39A62A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25" y="1439972"/>
            <a:ext cx="5177613" cy="21592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B6A34C-77A8-4F36-8A9F-4BB98ED10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9" y="3810849"/>
            <a:ext cx="3421253" cy="20441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837A2C-3BC1-42A6-849B-DA6910B05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31" y="3918658"/>
            <a:ext cx="3018775" cy="17820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574AA8-464E-4C71-9801-081E9A27B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08" y="1439972"/>
            <a:ext cx="3300201" cy="21592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28DA113-2D6E-438D-A1F9-7DDC97171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512" y="3654736"/>
            <a:ext cx="3123867" cy="68572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F8199B-560B-4F00-A991-80C8153FB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271" y="4604141"/>
            <a:ext cx="3123868" cy="9644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24451E-3541-4329-874D-AEDE21192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942" y="4211996"/>
            <a:ext cx="705069" cy="2569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04EE42A-1067-47B6-9453-563A4E5DF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3531" y="1816083"/>
            <a:ext cx="2782100" cy="86323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CCE127A-9031-437B-90C3-802ADD072D7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941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E53BD3-9135-4F3D-8A53-40E00BEF1F36}"/>
              </a:ext>
            </a:extLst>
          </p:cNvPr>
          <p:cNvSpPr txBox="1">
            <a:spLocks noChangeArrowheads="1"/>
          </p:cNvSpPr>
          <p:nvPr/>
        </p:nvSpPr>
        <p:spPr>
          <a:xfrm>
            <a:off x="5126665" y="2868815"/>
            <a:ext cx="3081670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  States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B3AD658-FA79-4678-A44F-F409A585B7C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67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2E490B-DEE4-4E9E-A91F-E4CD0CAF7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41" y="965415"/>
            <a:ext cx="11457809" cy="5314883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B324EEE-D974-47E6-A37F-3AA1A9D67DE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903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1D7B0-F44F-4B35-A239-E7D861E3E131}"/>
              </a:ext>
            </a:extLst>
          </p:cNvPr>
          <p:cNvSpPr txBox="1">
            <a:spLocks/>
          </p:cNvSpPr>
          <p:nvPr/>
        </p:nvSpPr>
        <p:spPr>
          <a:xfrm>
            <a:off x="2396962" y="926468"/>
            <a:ext cx="6934879" cy="51994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>
                <a:solidFill>
                  <a:srgbClr val="0000CC"/>
                </a:solidFill>
              </a:rPr>
              <a:t>e</a:t>
            </a:r>
            <a:r>
              <a:rPr lang="de-DE" sz="3200" baseline="30000" dirty="0">
                <a:solidFill>
                  <a:srgbClr val="0000CC"/>
                </a:solidFill>
              </a:rPr>
              <a:t>+</a:t>
            </a:r>
            <a:r>
              <a:rPr lang="de-DE" sz="3200" dirty="0">
                <a:solidFill>
                  <a:srgbClr val="0000CC"/>
                </a:solidFill>
              </a:rPr>
              <a:t>e</a:t>
            </a:r>
            <a:r>
              <a:rPr lang="de-DE" sz="3200" baseline="30000" dirty="0">
                <a:solidFill>
                  <a:srgbClr val="0000CC"/>
                </a:solidFill>
                <a:latin typeface="Symbol" panose="05050102010706020507" pitchFamily="18" charset="2"/>
              </a:rPr>
              <a:t>-</a:t>
            </a:r>
            <a:r>
              <a:rPr lang="de-DE" sz="3200" dirty="0">
                <a:solidFill>
                  <a:srgbClr val="0000CC"/>
                </a:solidFill>
                <a:sym typeface="Wingdings" panose="05000000000000000000" pitchFamily="2" charset="2"/>
              </a:rPr>
              <a:t></a:t>
            </a:r>
            <a:r>
              <a:rPr lang="de-DE" sz="32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sz="3200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sz="32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sz="3200" baseline="300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sz="3200" dirty="0">
                <a:solidFill>
                  <a:srgbClr val="0000CC"/>
                </a:solidFill>
                <a:sym typeface="Wingdings" panose="05000000000000000000" pitchFamily="2" charset="2"/>
              </a:rPr>
              <a:t>J/</a:t>
            </a:r>
            <a:r>
              <a:rPr lang="de-DE" sz="32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de-DE" sz="3200" dirty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r>
              <a:rPr lang="de-DE" sz="3200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cross section : Y(4260)</a:t>
            </a:r>
            <a:endParaRPr lang="de-DE" sz="3200" dirty="0">
              <a:solidFill>
                <a:srgbClr val="0000CC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82280-26E0-47CC-BF3F-06425E19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84" y="1717291"/>
            <a:ext cx="3587733" cy="255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EEBFD5A0-A0DE-410F-9AB6-1ED6E377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2" y="1946195"/>
            <a:ext cx="4009172" cy="1100557"/>
          </a:xfrm>
          <a:prstGeom prst="rect">
            <a:avLst/>
          </a:prstGeom>
        </p:spPr>
      </p:pic>
      <p:sp>
        <p:nvSpPr>
          <p:cNvPr id="9" name="Ellipse 7">
            <a:extLst>
              <a:ext uri="{FF2B5EF4-FFF2-40B4-BE49-F238E27FC236}">
                <a16:creationId xmlns:a16="http://schemas.microsoft.com/office/drawing/2014/main" id="{13A1A518-A5F4-4BC2-827B-25D8DCBD2893}"/>
              </a:ext>
            </a:extLst>
          </p:cNvPr>
          <p:cNvSpPr/>
          <p:nvPr/>
        </p:nvSpPr>
        <p:spPr>
          <a:xfrm>
            <a:off x="994926" y="5486215"/>
            <a:ext cx="286246" cy="24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75A61224-28E7-4A83-8CC0-1B6116E2E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260" y="1989281"/>
            <a:ext cx="38735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6F96DE3-588E-44B1-8759-F52E6D29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248" y="4340082"/>
            <a:ext cx="1729186" cy="183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">
            <a:extLst>
              <a:ext uri="{FF2B5EF4-FFF2-40B4-BE49-F238E27FC236}">
                <a16:creationId xmlns:a16="http://schemas.microsoft.com/office/drawing/2014/main" id="{16E5D2AE-AE22-4831-A087-AEAB7D1FE620}"/>
              </a:ext>
            </a:extLst>
          </p:cNvPr>
          <p:cNvSpPr txBox="1"/>
          <p:nvPr/>
        </p:nvSpPr>
        <p:spPr>
          <a:xfrm>
            <a:off x="8350095" y="1347959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BABAR   PRL95,142001(2005)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6CE3049-BEDE-4E52-8460-B42D89F68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96" y="3572843"/>
            <a:ext cx="7971242" cy="2636875"/>
          </a:xfrm>
          <a:prstGeom prst="rect">
            <a:avLst/>
          </a:prstGeom>
        </p:spPr>
      </p:pic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AA44601-4F04-4490-9C5F-696C19521059}"/>
              </a:ext>
            </a:extLst>
          </p:cNvPr>
          <p:cNvCxnSpPr/>
          <p:nvPr/>
        </p:nvCxnSpPr>
        <p:spPr>
          <a:xfrm>
            <a:off x="888589" y="4820093"/>
            <a:ext cx="46899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椭圆 34">
            <a:extLst>
              <a:ext uri="{FF2B5EF4-FFF2-40B4-BE49-F238E27FC236}">
                <a16:creationId xmlns:a16="http://schemas.microsoft.com/office/drawing/2014/main" id="{29898F39-8255-4561-A215-671F8A074D84}"/>
              </a:ext>
            </a:extLst>
          </p:cNvPr>
          <p:cNvSpPr/>
          <p:nvPr/>
        </p:nvSpPr>
        <p:spPr>
          <a:xfrm>
            <a:off x="7917712" y="2962940"/>
            <a:ext cx="1559441" cy="880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8FEB7B1-40EE-45AD-9C80-16661A6B8A9C}"/>
              </a:ext>
            </a:extLst>
          </p:cNvPr>
          <p:cNvGrpSpPr/>
          <p:nvPr/>
        </p:nvGrpSpPr>
        <p:grpSpPr>
          <a:xfrm>
            <a:off x="4162517" y="1874123"/>
            <a:ext cx="3812231" cy="1317745"/>
            <a:chOff x="155883" y="1474007"/>
            <a:chExt cx="5045600" cy="1903536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81F00DBD-2CC3-4611-B142-C64C19969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64" y="2433098"/>
              <a:ext cx="1362816" cy="27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6BE76E45-5DBE-4964-A009-6B8DCE21F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83" y="1474007"/>
              <a:ext cx="1611837" cy="70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D77D4AC0-EE5A-438D-9CE5-F70EAD4B9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689" y="1614395"/>
              <a:ext cx="2243286" cy="410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AD299AEE-F9DC-4F5B-B2F7-E83CEC25C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83" y="2247631"/>
              <a:ext cx="5028367" cy="7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9E7649B2-6ABD-4487-8603-2A9B07EBC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689" y="2473131"/>
              <a:ext cx="2329307" cy="17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68C83792-57BB-49CC-B953-ECBBA7806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64" y="2908719"/>
              <a:ext cx="1362816" cy="23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B0E47934-1416-4DFA-A4F7-17F457A7A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688" y="2938824"/>
              <a:ext cx="2329307" cy="2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80FA2015-3F81-441C-A4B7-2E562B1ED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16" y="3298494"/>
              <a:ext cx="5028367" cy="7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hteck 10">
              <a:extLst>
                <a:ext uri="{FF2B5EF4-FFF2-40B4-BE49-F238E27FC236}">
                  <a16:creationId xmlns:a16="http://schemas.microsoft.com/office/drawing/2014/main" id="{D29B6EE4-89B4-4A52-8C5E-E2BEE1BAFD11}"/>
                </a:ext>
              </a:extLst>
            </p:cNvPr>
            <p:cNvSpPr/>
            <p:nvPr/>
          </p:nvSpPr>
          <p:spPr>
            <a:xfrm>
              <a:off x="3195916" y="2433098"/>
              <a:ext cx="453733" cy="218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22" name="Rechteck 26">
              <a:extLst>
                <a:ext uri="{FF2B5EF4-FFF2-40B4-BE49-F238E27FC236}">
                  <a16:creationId xmlns:a16="http://schemas.microsoft.com/office/drawing/2014/main" id="{E187768C-3745-46B0-AFEF-FDD44FC55177}"/>
                </a:ext>
              </a:extLst>
            </p:cNvPr>
            <p:cNvSpPr/>
            <p:nvPr/>
          </p:nvSpPr>
          <p:spPr>
            <a:xfrm>
              <a:off x="3133639" y="2919440"/>
              <a:ext cx="453733" cy="218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</a:endParaRPr>
            </a:p>
          </p:txBody>
        </p:sp>
      </p:grp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41A182B-2BD4-4028-9A94-5AF474E0D473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5302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D034469-6CF5-4632-8B3B-41D76DC0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31" y="900223"/>
            <a:ext cx="7224664" cy="536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photo\德国慕尼黑2016\IMG_2224.JPG">
            <a:extLst>
              <a:ext uri="{FF2B5EF4-FFF2-40B4-BE49-F238E27FC236}">
                <a16:creationId xmlns:a16="http://schemas.microsoft.com/office/drawing/2014/main" id="{E52C9D38-D61B-41DD-B9B2-8EF46043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57" y="1594826"/>
            <a:ext cx="2334516" cy="1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D28EA52-CF1B-476A-9865-CE791BEAA1D6}"/>
              </a:ext>
            </a:extLst>
          </p:cNvPr>
          <p:cNvSpPr txBox="1">
            <a:spLocks/>
          </p:cNvSpPr>
          <p:nvPr/>
        </p:nvSpPr>
        <p:spPr>
          <a:xfrm>
            <a:off x="8848468" y="7047279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141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C2DD126-9C23-4C84-883B-30AE65632E9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749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AA650-FFE4-4CFD-BB18-9D420FB2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64" y="1412617"/>
            <a:ext cx="4085301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7C64C0B-006B-4344-97D6-695A8E733BDF}"/>
              </a:ext>
            </a:extLst>
          </p:cNvPr>
          <p:cNvSpPr txBox="1">
            <a:spLocks noChangeArrowheads="1"/>
          </p:cNvSpPr>
          <p:nvPr/>
        </p:nvSpPr>
        <p:spPr>
          <a:xfrm>
            <a:off x="816787" y="788729"/>
            <a:ext cx="4318000" cy="792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The Y</a:t>
            </a:r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  <a:sym typeface="Symbol" pitchFamily="18" charset="2"/>
              </a:rPr>
              <a:t> states</a:t>
            </a:r>
          </a:p>
        </p:txBody>
      </p:sp>
      <p:pic>
        <p:nvPicPr>
          <p:cNvPr id="6" name="Picture 6" descr="fig5_fit_plt">
            <a:extLst>
              <a:ext uri="{FF2B5EF4-FFF2-40B4-BE49-F238E27FC236}">
                <a16:creationId xmlns:a16="http://schemas.microsoft.com/office/drawing/2014/main" id="{9085971B-F5F0-4A9C-9B46-9CB97E1C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13" y="4074429"/>
            <a:ext cx="3684873" cy="227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olution12_plt">
            <a:extLst>
              <a:ext uri="{FF2B5EF4-FFF2-40B4-BE49-F238E27FC236}">
                <a16:creationId xmlns:a16="http://schemas.microsoft.com/office/drawing/2014/main" id="{F89323E7-26F2-4C1F-B75F-D8C877DCA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12" y="3805406"/>
            <a:ext cx="41052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B1EA2CD4-B991-4A93-8BB2-71CAC19A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12" y="3865672"/>
            <a:ext cx="1952625" cy="7016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PRL99, 142002</a:t>
            </a:r>
          </a:p>
          <a:p>
            <a:r>
              <a:rPr kumimoji="1" lang="en-US" altLang="zh-CN" sz="20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670/fb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E1FA597-3AD8-48F3-84ED-1A274E115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775" y="4941203"/>
            <a:ext cx="1952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PRL99, 182004</a:t>
            </a:r>
          </a:p>
          <a:p>
            <a:r>
              <a:rPr kumimoji="1" lang="en-US" altLang="zh-CN" sz="20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550/fb</a:t>
            </a:r>
          </a:p>
        </p:txBody>
      </p:sp>
      <p:pic>
        <p:nvPicPr>
          <p:cNvPr id="10" name="Picture 10" descr="Belle-logo">
            <a:extLst>
              <a:ext uri="{FF2B5EF4-FFF2-40B4-BE49-F238E27FC236}">
                <a16:creationId xmlns:a16="http://schemas.microsoft.com/office/drawing/2014/main" id="{4EE1E5A0-0997-4E81-97D4-CC1F224E6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83" y="3953779"/>
            <a:ext cx="6794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79253FE7-C3F9-4F51-B695-01F2D4F7E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17" y="1069718"/>
            <a:ext cx="31686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20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PRL98, 212001.  298/fb</a:t>
            </a:r>
          </a:p>
        </p:txBody>
      </p:sp>
      <p:pic>
        <p:nvPicPr>
          <p:cNvPr id="12" name="Picture 17" descr="Belle-logo">
            <a:extLst>
              <a:ext uri="{FF2B5EF4-FFF2-40B4-BE49-F238E27FC236}">
                <a16:creationId xmlns:a16="http://schemas.microsoft.com/office/drawing/2014/main" id="{3A092CFC-37BE-42AB-B76E-65DF2B68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58" y="3872816"/>
            <a:ext cx="6794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0707DBB4-9C0F-456A-B002-B373AD2F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8175642" y="1531680"/>
            <a:ext cx="627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1">
            <a:extLst>
              <a:ext uri="{FF2B5EF4-FFF2-40B4-BE49-F238E27FC236}">
                <a16:creationId xmlns:a16="http://schemas.microsoft.com/office/drawing/2014/main" id="{56AFB85D-677A-470E-BD80-8BF18F9A4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0737" y="4855875"/>
            <a:ext cx="2447925" cy="711200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zh-CN" sz="20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Y(4008) Y(4260)</a:t>
            </a:r>
          </a:p>
          <a:p>
            <a:r>
              <a:rPr kumimoji="1" lang="en-US" altLang="zh-CN" sz="20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Y(4360)  Y(4660)</a:t>
            </a:r>
          </a:p>
        </p:txBody>
      </p:sp>
      <p:pic>
        <p:nvPicPr>
          <p:cNvPr id="16" name="Picture 22">
            <a:extLst>
              <a:ext uri="{FF2B5EF4-FFF2-40B4-BE49-F238E27FC236}">
                <a16:creationId xmlns:a16="http://schemas.microsoft.com/office/drawing/2014/main" id="{37D281D7-2752-424A-B4C4-2E7E89E7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43" y="1408648"/>
            <a:ext cx="3671888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8C2A6EC-6510-49D4-A386-FAB9E0140D1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3333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YuanCZ\AppData\Local\Temp\Rar$DI10.008\UnblindedSpectrumBelle.png">
            <a:extLst>
              <a:ext uri="{FF2B5EF4-FFF2-40B4-BE49-F238E27FC236}">
                <a16:creationId xmlns:a16="http://schemas.microsoft.com/office/drawing/2014/main" id="{3E434D37-6707-4C45-B17F-134A8C55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05" y="1529097"/>
            <a:ext cx="3743456" cy="246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FCA62-B2BC-4798-AD2B-8EF0DB8E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35" y="1569913"/>
            <a:ext cx="3492402" cy="242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A8D0133-85D5-42A8-A3DD-DFFB7F55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44" y="3995928"/>
            <a:ext cx="3349474" cy="235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644160B-4490-4245-9299-3F6660BB7184}"/>
              </a:ext>
            </a:extLst>
          </p:cNvPr>
          <p:cNvSpPr txBox="1">
            <a:spLocks noChangeArrowheads="1"/>
          </p:cNvSpPr>
          <p:nvPr/>
        </p:nvSpPr>
        <p:spPr>
          <a:xfrm>
            <a:off x="958555" y="995515"/>
            <a:ext cx="4318000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Y</a:t>
            </a:r>
            <a:r>
              <a:rPr lang="en-US" altLang="zh-CN" sz="32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states</a:t>
            </a:r>
            <a:endParaRPr lang="en-US" altLang="zh-CN" sz="3200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6" name="Picture 10" descr="Belle-logo">
            <a:extLst>
              <a:ext uri="{FF2B5EF4-FFF2-40B4-BE49-F238E27FC236}">
                <a16:creationId xmlns:a16="http://schemas.microsoft.com/office/drawing/2014/main" id="{F43A9699-2B45-48EB-BD10-CD851A3C1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89" y="1720435"/>
            <a:ext cx="67945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0736178-34A8-4C18-AE8C-4C9A4326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1761627" y="4137732"/>
            <a:ext cx="596012" cy="78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7F57D96E-F8E4-4D31-8761-B7106EDDC664}"/>
              </a:ext>
            </a:extLst>
          </p:cNvPr>
          <p:cNvSpPr/>
          <p:nvPr/>
        </p:nvSpPr>
        <p:spPr>
          <a:xfrm>
            <a:off x="3530301" y="1370456"/>
            <a:ext cx="1943764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PRL110,252002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967/fb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F8995854-6727-464A-A2B4-5A87250D6E3B}"/>
              </a:ext>
            </a:extLst>
          </p:cNvPr>
          <p:cNvSpPr/>
          <p:nvPr/>
        </p:nvSpPr>
        <p:spPr>
          <a:xfrm>
            <a:off x="3542022" y="3995928"/>
            <a:ext cx="1763185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PRD86,051102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454/</a:t>
            </a: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ACFFC26F-7CCB-41DF-8F16-086807828610}"/>
              </a:ext>
            </a:extLst>
          </p:cNvPr>
          <p:cNvSpPr/>
          <p:nvPr/>
        </p:nvSpPr>
        <p:spPr>
          <a:xfrm>
            <a:off x="7725663" y="1042295"/>
            <a:ext cx="3384376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Belle: PRL99,142002, 670/</a:t>
            </a: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en-US" altLang="zh-CN" sz="1800" dirty="0">
              <a:solidFill>
                <a:srgbClr val="7030A0"/>
              </a:solidFill>
              <a:latin typeface="Arial Unicode MS"/>
              <a:cs typeface="Arial Unicode MS"/>
              <a:sym typeface="Symbol" pitchFamily="18" charset="2"/>
            </a:endParaRPr>
          </a:p>
          <a:p>
            <a:pPr algn="l">
              <a:spcBef>
                <a:spcPts val="0"/>
              </a:spcBef>
            </a:pP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BaBar</a:t>
            </a: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: PRD89, 111103, 520/fb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CEE5F7E1-D37A-4BA1-94E5-A7BE229624D2}"/>
              </a:ext>
            </a:extLst>
          </p:cNvPr>
          <p:cNvGrpSpPr/>
          <p:nvPr/>
        </p:nvGrpSpPr>
        <p:grpSpPr>
          <a:xfrm>
            <a:off x="5404622" y="3960713"/>
            <a:ext cx="3623960" cy="2299495"/>
            <a:chOff x="1562100" y="1916832"/>
            <a:chExt cx="6007100" cy="3134320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8100E199-AD2D-425B-B462-CA5C190C3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2100" y="1916832"/>
              <a:ext cx="6007100" cy="2971800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1AB6B37-4715-415C-B3A9-ADFDB514F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5696" y="4797152"/>
              <a:ext cx="5651500" cy="254000"/>
            </a:xfrm>
            <a:prstGeom prst="rect">
              <a:avLst/>
            </a:prstGeom>
          </p:spPr>
        </p:pic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2A482853-C7C6-4F88-8FCF-2C999D215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813" y="7049831"/>
            <a:ext cx="1248826" cy="374461"/>
          </a:xfrm>
          <a:prstGeom prst="rect">
            <a:avLst/>
          </a:prstGeom>
          <a:solidFill>
            <a:srgbClr val="FCCA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M(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</p:txBody>
      </p:sp>
      <p:sp>
        <p:nvSpPr>
          <p:cNvPr id="15" name="矩形 10">
            <a:extLst>
              <a:ext uri="{FF2B5EF4-FFF2-40B4-BE49-F238E27FC236}">
                <a16:creationId xmlns:a16="http://schemas.microsoft.com/office/drawing/2014/main" id="{8779FB4C-B138-4BED-8FF1-CC32B2F32F4F}"/>
              </a:ext>
            </a:extLst>
          </p:cNvPr>
          <p:cNvSpPr/>
          <p:nvPr/>
        </p:nvSpPr>
        <p:spPr>
          <a:xfrm>
            <a:off x="6992605" y="4047791"/>
            <a:ext cx="1853242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PRL101,172001 </a:t>
            </a:r>
          </a:p>
          <a:p>
            <a:pPr algn="l">
              <a:spcBef>
                <a:spcPts val="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695/</a:t>
            </a:r>
            <a:r>
              <a:rPr lang="en-US" altLang="zh-CN" sz="1800" dirty="0" err="1">
                <a:solidFill>
                  <a:srgbClr val="7030A0"/>
                </a:solidFill>
                <a:latin typeface="Arial Unicode MS"/>
                <a:cs typeface="Arial Unicode MS"/>
                <a:sym typeface="Symbol" pitchFamily="18" charset="2"/>
              </a:rPr>
              <a:t>fb</a:t>
            </a:r>
            <a:endParaRPr lang="zh-CN" altLang="en-US" sz="1800" dirty="0">
              <a:solidFill>
                <a:srgbClr val="7030A0"/>
              </a:solidFill>
              <a:latin typeface="Arial Unicode MS"/>
              <a:cs typeface="Arial Unicode MS"/>
            </a:endParaRPr>
          </a:p>
        </p:txBody>
      </p:sp>
      <p:pic>
        <p:nvPicPr>
          <p:cNvPr id="16" name="Picture 16" descr="Belle-logo">
            <a:extLst>
              <a:ext uri="{FF2B5EF4-FFF2-40B4-BE49-F238E27FC236}">
                <a16:creationId xmlns:a16="http://schemas.microsoft.com/office/drawing/2014/main" id="{BA1CD274-385A-4252-9F0F-EDBF7DEB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30" y="4056362"/>
            <a:ext cx="67945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C2D2DD0-536E-4AF2-ACE6-C2A13887FFF7}"/>
              </a:ext>
            </a:extLst>
          </p:cNvPr>
          <p:cNvSpPr txBox="1">
            <a:spLocks/>
          </p:cNvSpPr>
          <p:nvPr/>
        </p:nvSpPr>
        <p:spPr>
          <a:xfrm>
            <a:off x="7861005" y="7442279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143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9DB9CFC0-4439-4CF6-A7D8-3FBFB0F9D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768" y="5857126"/>
            <a:ext cx="1248826" cy="374461"/>
          </a:xfrm>
          <a:prstGeom prst="rect">
            <a:avLst/>
          </a:prstGeom>
          <a:solidFill>
            <a:srgbClr val="FCCA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M(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</a:t>
            </a:r>
            <a:r>
              <a:rPr lang="en-US" altLang="zh-CN" sz="2000" baseline="-25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c</a:t>
            </a:r>
            <a:r>
              <a:rPr lang="en-US" altLang="zh-CN" sz="2000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2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A1AA4F8-D8D2-448D-8DFE-AF502DF0978B}"/>
              </a:ext>
            </a:extLst>
          </p:cNvPr>
          <p:cNvSpPr/>
          <p:nvPr/>
        </p:nvSpPr>
        <p:spPr>
          <a:xfrm>
            <a:off x="680484" y="2980923"/>
            <a:ext cx="1559441" cy="880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EE1E901-32E3-4A51-9109-7D2574AF3333}"/>
              </a:ext>
            </a:extLst>
          </p:cNvPr>
          <p:cNvSpPr/>
          <p:nvPr/>
        </p:nvSpPr>
        <p:spPr>
          <a:xfrm>
            <a:off x="832884" y="5309458"/>
            <a:ext cx="1559441" cy="880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9F18352-5882-4985-A243-E0962BFD99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7805" y="4060084"/>
            <a:ext cx="3153902" cy="175562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630E95E-B7EE-4F34-B767-A0F2A6674768}"/>
              </a:ext>
            </a:extLst>
          </p:cNvPr>
          <p:cNvSpPr txBox="1"/>
          <p:nvPr/>
        </p:nvSpPr>
        <p:spPr>
          <a:xfrm>
            <a:off x="9435431" y="3626596"/>
            <a:ext cx="2714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PRL 131, 191901 (2023)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ECA0862-DFB2-4F30-BDA4-0835F58C6A72}"/>
              </a:ext>
            </a:extLst>
          </p:cNvPr>
          <p:cNvSpPr txBox="1"/>
          <p:nvPr/>
        </p:nvSpPr>
        <p:spPr>
          <a:xfrm>
            <a:off x="10222310" y="4134427"/>
            <a:ext cx="1141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Puzzling</a:t>
            </a:r>
            <a:endParaRPr lang="zh-CN" altLang="en-US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C4DBD05-217F-45B8-899F-24B908FC7E42}"/>
              </a:ext>
            </a:extLst>
          </p:cNvPr>
          <p:cNvSpPr txBox="1"/>
          <p:nvPr/>
        </p:nvSpPr>
        <p:spPr>
          <a:xfrm>
            <a:off x="2853022" y="4665562"/>
            <a:ext cx="29458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1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</a:rPr>
              <a:t>Y(4008)</a:t>
            </a:r>
            <a:r>
              <a:rPr lang="en-US" altLang="zh-CN" sz="14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</a:rPr>
              <a:t>: confirmed by Belle with more data; events observed at </a:t>
            </a:r>
            <a:r>
              <a:rPr lang="en-US" altLang="zh-CN" sz="1400" b="1" dirty="0" err="1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</a:rPr>
              <a:t>BaBar</a:t>
            </a:r>
            <a:r>
              <a:rPr lang="en-US" altLang="zh-CN" sz="14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</a:rPr>
              <a:t>, fit with exponential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D7F1508-300D-4E16-9006-18488C144BAA}"/>
              </a:ext>
            </a:extLst>
          </p:cNvPr>
          <p:cNvSpPr txBox="1"/>
          <p:nvPr/>
        </p:nvSpPr>
        <p:spPr>
          <a:xfrm>
            <a:off x="9480768" y="1970806"/>
            <a:ext cx="2337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0000CC"/>
                </a:solidFill>
                <a:latin typeface="Arial Unicode MS" pitchFamily="34" charset="-122"/>
                <a:ea typeface="Arial Unicode MS" pitchFamily="34" charset="-122"/>
              </a:rPr>
              <a:t>Y(4660)</a:t>
            </a:r>
            <a:r>
              <a:rPr lang="en-US" altLang="zh-CN" sz="1800" b="1" dirty="0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</a:rPr>
              <a:t>: confirmed by </a:t>
            </a:r>
            <a:r>
              <a:rPr lang="en-US" altLang="zh-CN" sz="1800" b="1" dirty="0" err="1">
                <a:solidFill>
                  <a:srgbClr val="CC0000"/>
                </a:solidFill>
                <a:latin typeface="Arial Unicode MS" pitchFamily="34" charset="-122"/>
                <a:ea typeface="Arial Unicode MS" pitchFamily="34" charset="-122"/>
              </a:rPr>
              <a:t>BaBar</a:t>
            </a:r>
            <a:endParaRPr lang="en-US" altLang="zh-CN" sz="1800" b="1" dirty="0">
              <a:solidFill>
                <a:srgbClr val="CC0000"/>
              </a:solidFill>
              <a:latin typeface="Arial Unicode MS" pitchFamily="34" charset="-122"/>
              <a:ea typeface="Arial Unicode MS" pitchFamily="34" charset="-122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AB8C045F-93A1-4BD4-9B50-1C9E8D2F9AFA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1254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9EBBB-2298-4554-BABE-0222B6578B7A}"/>
              </a:ext>
            </a:extLst>
          </p:cNvPr>
          <p:cNvSpPr txBox="1">
            <a:spLocks/>
          </p:cNvSpPr>
          <p:nvPr/>
        </p:nvSpPr>
        <p:spPr>
          <a:xfrm>
            <a:off x="2656367" y="923890"/>
            <a:ext cx="6879265" cy="55734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Y(4260)Y(4230)+Y(4320)</a:t>
            </a:r>
            <a:endParaRPr lang="de-DE" sz="3200" dirty="0">
              <a:solidFill>
                <a:srgbClr val="0000CC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0EC03-8EF0-4BAB-8BF6-0587D7F4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43" y="1682651"/>
            <a:ext cx="8893721" cy="28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090229-DEAC-4B6F-8830-0339FCA1E754}"/>
              </a:ext>
            </a:extLst>
          </p:cNvPr>
          <p:cNvSpPr txBox="1"/>
          <p:nvPr/>
        </p:nvSpPr>
        <p:spPr>
          <a:xfrm>
            <a:off x="230491" y="4562734"/>
            <a:ext cx="5727550" cy="147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Calibri"/>
                <a:ea typeface="+mn-ea"/>
              </a:rPr>
              <a:t>Fit I =|BW</a:t>
            </a:r>
            <a:r>
              <a:rPr lang="de-DE" sz="2000" baseline="-25000" dirty="0">
                <a:latin typeface="Calibri"/>
                <a:ea typeface="+mn-ea"/>
              </a:rPr>
              <a:t>1</a:t>
            </a:r>
            <a:r>
              <a:rPr lang="de-DE" sz="2000" dirty="0">
                <a:latin typeface="Calibri"/>
                <a:ea typeface="+mn-ea"/>
              </a:rPr>
              <a:t>+BW</a:t>
            </a:r>
            <a:r>
              <a:rPr lang="de-DE" sz="2000" baseline="-25000" dirty="0">
                <a:latin typeface="Calibri"/>
                <a:ea typeface="+mn-ea"/>
              </a:rPr>
              <a:t>2</a:t>
            </a:r>
            <a:r>
              <a:rPr lang="de-DE" sz="2000" dirty="0">
                <a:latin typeface="Calibri"/>
                <a:ea typeface="+mn-ea"/>
              </a:rPr>
              <a:t>*e</a:t>
            </a:r>
            <a:r>
              <a:rPr lang="de-DE" sz="2000" baseline="30000" dirty="0">
                <a:latin typeface="Calibri"/>
                <a:ea typeface="+mn-ea"/>
              </a:rPr>
              <a:t>i</a:t>
            </a:r>
            <a:r>
              <a:rPr lang="de-DE" sz="2000" baseline="30000" dirty="0">
                <a:latin typeface="Symbol" panose="05050102010706020507" pitchFamily="18" charset="2"/>
                <a:ea typeface="+mn-ea"/>
              </a:rPr>
              <a:t>f2</a:t>
            </a:r>
            <a:r>
              <a:rPr lang="de-DE" sz="2000" dirty="0">
                <a:latin typeface="Calibri"/>
                <a:ea typeface="+mn-ea"/>
              </a:rPr>
              <a:t>+BW</a:t>
            </a:r>
            <a:r>
              <a:rPr lang="de-DE" sz="2000" baseline="-25000" dirty="0">
                <a:latin typeface="Calibri"/>
                <a:ea typeface="+mn-ea"/>
              </a:rPr>
              <a:t>3</a:t>
            </a:r>
            <a:r>
              <a:rPr lang="de-DE" sz="2000" dirty="0">
                <a:latin typeface="Calibri"/>
                <a:ea typeface="+mn-ea"/>
              </a:rPr>
              <a:t>*e</a:t>
            </a:r>
            <a:r>
              <a:rPr lang="de-DE" sz="2000" baseline="30000" dirty="0">
                <a:latin typeface="Calibri"/>
                <a:ea typeface="+mn-ea"/>
              </a:rPr>
              <a:t>i</a:t>
            </a:r>
            <a:r>
              <a:rPr lang="de-DE" sz="2000" baseline="30000" dirty="0">
                <a:latin typeface="Symbol" panose="05050102010706020507" pitchFamily="18" charset="2"/>
                <a:ea typeface="+mn-ea"/>
              </a:rPr>
              <a:t>f3</a:t>
            </a:r>
            <a:r>
              <a:rPr lang="de-DE" sz="2000" dirty="0">
                <a:latin typeface="Calibri"/>
                <a:ea typeface="+mn-ea"/>
              </a:rPr>
              <a:t>|</a:t>
            </a:r>
            <a:r>
              <a:rPr lang="de-DE" sz="2000" baseline="30000" dirty="0">
                <a:latin typeface="Calibri"/>
                <a:ea typeface="+mn-ea"/>
              </a:rPr>
              <a:t>2</a:t>
            </a:r>
            <a:r>
              <a:rPr lang="de-DE" sz="2000" dirty="0">
                <a:latin typeface="Calibri"/>
                <a:ea typeface="+mn-ea"/>
              </a:rPr>
              <a:t>  or Fit II =|exp+BW</a:t>
            </a:r>
            <a:r>
              <a:rPr lang="de-DE" sz="2000" baseline="-25000" dirty="0">
                <a:latin typeface="Calibri"/>
                <a:ea typeface="+mn-ea"/>
              </a:rPr>
              <a:t>2</a:t>
            </a:r>
            <a:r>
              <a:rPr lang="de-DE" sz="2000" dirty="0">
                <a:latin typeface="Calibri"/>
                <a:ea typeface="+mn-ea"/>
              </a:rPr>
              <a:t>*e</a:t>
            </a:r>
            <a:r>
              <a:rPr lang="de-DE" sz="2000" baseline="30000" dirty="0">
                <a:latin typeface="Calibri"/>
                <a:ea typeface="+mn-ea"/>
              </a:rPr>
              <a:t>i</a:t>
            </a:r>
            <a:r>
              <a:rPr lang="de-DE" sz="2000" baseline="30000" dirty="0">
                <a:latin typeface="Symbol" panose="05050102010706020507" pitchFamily="18" charset="2"/>
                <a:ea typeface="+mn-ea"/>
              </a:rPr>
              <a:t>f2</a:t>
            </a:r>
            <a:r>
              <a:rPr lang="de-DE" sz="2000" dirty="0">
                <a:latin typeface="Calibri"/>
                <a:ea typeface="+mn-ea"/>
              </a:rPr>
              <a:t>+BW</a:t>
            </a:r>
            <a:r>
              <a:rPr lang="de-DE" sz="2000" baseline="-25000" dirty="0">
                <a:latin typeface="Calibri"/>
                <a:ea typeface="+mn-ea"/>
              </a:rPr>
              <a:t>3</a:t>
            </a:r>
            <a:r>
              <a:rPr lang="de-DE" sz="2000" dirty="0">
                <a:latin typeface="Calibri"/>
                <a:ea typeface="+mn-ea"/>
              </a:rPr>
              <a:t>*e</a:t>
            </a:r>
            <a:r>
              <a:rPr lang="de-DE" sz="2000" baseline="30000" dirty="0">
                <a:latin typeface="Calibri"/>
                <a:ea typeface="+mn-ea"/>
              </a:rPr>
              <a:t>i</a:t>
            </a:r>
            <a:r>
              <a:rPr lang="de-DE" sz="2000" baseline="30000" dirty="0">
                <a:latin typeface="Symbol" panose="05050102010706020507" pitchFamily="18" charset="2"/>
                <a:ea typeface="+mn-ea"/>
              </a:rPr>
              <a:t>f3</a:t>
            </a:r>
            <a:r>
              <a:rPr lang="de-DE" sz="2000" dirty="0">
                <a:latin typeface="Calibri"/>
                <a:ea typeface="+mn-ea"/>
              </a:rPr>
              <a:t>|</a:t>
            </a:r>
            <a:r>
              <a:rPr lang="de-DE" sz="2000" baseline="30000" dirty="0">
                <a:latin typeface="Calibri"/>
                <a:ea typeface="+mn-ea"/>
              </a:rPr>
              <a:t>2  </a:t>
            </a:r>
            <a:r>
              <a:rPr lang="de-DE" sz="2000" dirty="0">
                <a:latin typeface="Calibri"/>
                <a:ea typeface="+mn-ea"/>
              </a:rPr>
              <a:t>(other fits ruled out)</a:t>
            </a:r>
            <a:endParaRPr lang="de-DE" sz="2000" baseline="30000" dirty="0">
              <a:latin typeface="Calibri"/>
              <a:ea typeface="+mn-ea"/>
            </a:endParaRP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Calibri"/>
                <a:ea typeface="+mn-ea"/>
              </a:rPr>
              <a:t>M = 4222.0±3.1±1.4 MeV (</a:t>
            </a:r>
            <a:r>
              <a:rPr lang="de-DE" sz="2000" dirty="0">
                <a:solidFill>
                  <a:srgbClr val="FF0000"/>
                </a:solidFill>
                <a:latin typeface="Calibri"/>
                <a:ea typeface="+mn-ea"/>
              </a:rPr>
              <a:t>lower</a:t>
            </a:r>
            <a:r>
              <a:rPr lang="de-DE" sz="2000" dirty="0">
                <a:latin typeface="Calibri"/>
                <a:ea typeface="+mn-ea"/>
              </a:rPr>
              <a:t>)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latin typeface="Symbol" panose="05050102010706020507" pitchFamily="18" charset="2"/>
                <a:ea typeface="+mn-ea"/>
              </a:rPr>
              <a:t>G</a:t>
            </a:r>
            <a:r>
              <a:rPr lang="de-DE" sz="2000" dirty="0">
                <a:latin typeface="Calibri"/>
                <a:ea typeface="+mn-ea"/>
              </a:rPr>
              <a:t> = 44.1±4.3±2.0 MeV (</a:t>
            </a:r>
            <a:r>
              <a:rPr lang="de-DE" sz="2000" dirty="0">
                <a:solidFill>
                  <a:srgbClr val="FF0000"/>
                </a:solidFill>
                <a:latin typeface="Calibri"/>
                <a:ea typeface="+mn-ea"/>
              </a:rPr>
              <a:t>narrower</a:t>
            </a:r>
            <a:r>
              <a:rPr lang="de-DE" sz="2000" dirty="0">
                <a:latin typeface="Calibri"/>
                <a:ea typeface="+mn-ea"/>
              </a:rPr>
              <a:t>)</a:t>
            </a:r>
          </a:p>
        </p:txBody>
      </p:sp>
      <p:pic>
        <p:nvPicPr>
          <p:cNvPr id="5" name="Picture 4" descr="BES3_logo.jpg">
            <a:extLst>
              <a:ext uri="{FF2B5EF4-FFF2-40B4-BE49-F238E27FC236}">
                <a16:creationId xmlns:a16="http://schemas.microsoft.com/office/drawing/2014/main" id="{C2CA2CE3-F4EA-47BD-AEE2-0B9B4EE4E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12" y="2020693"/>
            <a:ext cx="766597" cy="359330"/>
          </a:xfrm>
          <a:prstGeom prst="rect">
            <a:avLst/>
          </a:prstGeom>
        </p:spPr>
      </p:pic>
      <p:pic>
        <p:nvPicPr>
          <p:cNvPr id="6" name="Picture 4" descr="BES3_logo.jpg">
            <a:extLst>
              <a:ext uri="{FF2B5EF4-FFF2-40B4-BE49-F238E27FC236}">
                <a16:creationId xmlns:a16="http://schemas.microsoft.com/office/drawing/2014/main" id="{003A8CD0-4E4C-4169-9B54-94A53F868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92" y="2020693"/>
            <a:ext cx="766597" cy="359330"/>
          </a:xfrm>
          <a:prstGeom prst="rect">
            <a:avLst/>
          </a:prstGeom>
        </p:spPr>
      </p:pic>
      <p:sp>
        <p:nvSpPr>
          <p:cNvPr id="7" name="Rechteck 5">
            <a:extLst>
              <a:ext uri="{FF2B5EF4-FFF2-40B4-BE49-F238E27FC236}">
                <a16:creationId xmlns:a16="http://schemas.microsoft.com/office/drawing/2014/main" id="{ACE251B4-F9ED-4AA0-B864-BFAAC1FA9BEA}"/>
              </a:ext>
            </a:extLst>
          </p:cNvPr>
          <p:cNvSpPr/>
          <p:nvPr/>
        </p:nvSpPr>
        <p:spPr>
          <a:xfrm>
            <a:off x="4313136" y="2530269"/>
            <a:ext cx="1054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8.2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19 </a:t>
            </a:r>
            <a:r>
              <a:rPr lang="de-DE" sz="1800" dirty="0" err="1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8" name="Rechteck 6">
            <a:extLst>
              <a:ext uri="{FF2B5EF4-FFF2-40B4-BE49-F238E27FC236}">
                <a16:creationId xmlns:a16="http://schemas.microsoft.com/office/drawing/2014/main" id="{44065813-3316-4054-BBFD-4F57B95CD4F9}"/>
              </a:ext>
            </a:extLst>
          </p:cNvPr>
          <p:cNvSpPr/>
          <p:nvPr/>
        </p:nvSpPr>
        <p:spPr>
          <a:xfrm>
            <a:off x="8606045" y="2458167"/>
            <a:ext cx="1171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0.8 fb</a:t>
            </a:r>
            <a:r>
              <a:rPr lang="de-DE" sz="1800" baseline="30000" dirty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103 </a:t>
            </a:r>
            <a:r>
              <a:rPr lang="de-DE" sz="1800" dirty="0" err="1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9" name="Textfeld 16">
            <a:extLst>
              <a:ext uri="{FF2B5EF4-FFF2-40B4-BE49-F238E27FC236}">
                <a16:creationId xmlns:a16="http://schemas.microsoft.com/office/drawing/2014/main" id="{6DF106B9-754E-488F-B5E0-9E25934DD86D}"/>
              </a:ext>
            </a:extLst>
          </p:cNvPr>
          <p:cNvSpPr txBox="1"/>
          <p:nvPr/>
        </p:nvSpPr>
        <p:spPr>
          <a:xfrm>
            <a:off x="7289018" y="1497985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092001 (2017)</a:t>
            </a: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D00E1F2D-EBE6-40E8-9FFF-1607456F4454}"/>
              </a:ext>
            </a:extLst>
          </p:cNvPr>
          <p:cNvSpPr txBox="1"/>
          <p:nvPr/>
        </p:nvSpPr>
        <p:spPr>
          <a:xfrm>
            <a:off x="2793470" y="1917517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1E67A5A6-0C9E-410F-971B-7FF70F19FCA2}"/>
              </a:ext>
            </a:extLst>
          </p:cNvPr>
          <p:cNvSpPr txBox="1"/>
          <p:nvPr/>
        </p:nvSpPr>
        <p:spPr>
          <a:xfrm>
            <a:off x="7473990" y="1917517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967A55-5602-48C2-B2B3-506D50336FEE}"/>
              </a:ext>
            </a:extLst>
          </p:cNvPr>
          <p:cNvSpPr txBox="1"/>
          <p:nvPr/>
        </p:nvSpPr>
        <p:spPr>
          <a:xfrm>
            <a:off x="5755459" y="4662103"/>
            <a:ext cx="61906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A 2nd resonance Y</a:t>
            </a:r>
            <a:r>
              <a:rPr lang="de-DE" altLang="zh-CN" sz="2000" baseline="-25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 with M=</a:t>
            </a:r>
            <a:r>
              <a:rPr lang="de-DE" altLang="zh-CN" sz="2000" dirty="0">
                <a:solidFill>
                  <a:srgbClr val="FF0000"/>
                </a:solidFill>
                <a:latin typeface="Calibri"/>
              </a:rPr>
              <a:t>4320.0±10.4±7.0</a:t>
            </a:r>
            <a:r>
              <a:rPr lang="de-DE" altLang="zh-CN" sz="2000" dirty="0">
                <a:latin typeface="Calibri"/>
              </a:rPr>
              <a:t> MeV/c</a:t>
            </a:r>
            <a:r>
              <a:rPr lang="de-DE" altLang="zh-CN" sz="2000" baseline="30000" dirty="0">
                <a:latin typeface="Calibri"/>
              </a:rPr>
              <a:t>2</a:t>
            </a:r>
            <a:r>
              <a:rPr lang="de-DE" altLang="zh-CN" sz="2000" dirty="0">
                <a:latin typeface="Calibri"/>
              </a:rPr>
              <a:t>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altLang="zh-CN" sz="2000" dirty="0">
                <a:latin typeface="Calibri"/>
              </a:rPr>
              <a:t>                                                   </a:t>
            </a:r>
            <a:r>
              <a:rPr lang="de-DE" altLang="zh-CN" sz="2000" dirty="0">
                <a:latin typeface="Symbol" panose="05050102010706020507" pitchFamily="18" charset="2"/>
              </a:rPr>
              <a:t>G</a:t>
            </a:r>
            <a:r>
              <a:rPr lang="de-DE" altLang="zh-CN" sz="2000" dirty="0">
                <a:latin typeface="Calibri"/>
              </a:rPr>
              <a:t>=</a:t>
            </a:r>
            <a:r>
              <a:rPr lang="de-DE" altLang="zh-CN" sz="2000" dirty="0">
                <a:solidFill>
                  <a:srgbClr val="FF0000"/>
                </a:solidFill>
                <a:latin typeface="Calibri"/>
              </a:rPr>
              <a:t>101.4</a:t>
            </a:r>
            <a:r>
              <a:rPr lang="de-DE" altLang="zh-CN" sz="2000" baseline="30000" dirty="0">
                <a:solidFill>
                  <a:srgbClr val="FF0000"/>
                </a:solidFill>
                <a:latin typeface="Calibri"/>
              </a:rPr>
              <a:t>+25.3</a:t>
            </a:r>
            <a:r>
              <a:rPr lang="de-DE" altLang="zh-CN" sz="2000" baseline="-25000" dirty="0">
                <a:solidFill>
                  <a:srgbClr val="FF0000"/>
                </a:solidFill>
                <a:latin typeface="Calibri"/>
              </a:rPr>
              <a:t>-19.7</a:t>
            </a:r>
            <a:r>
              <a:rPr lang="de-DE" altLang="zh-CN" sz="2000" dirty="0">
                <a:solidFill>
                  <a:srgbClr val="FF0000"/>
                </a:solidFill>
                <a:latin typeface="Calibri"/>
              </a:rPr>
              <a:t>±10.2</a:t>
            </a:r>
            <a:r>
              <a:rPr lang="de-DE" altLang="zh-CN" sz="2000" dirty="0">
                <a:latin typeface="Calibri"/>
              </a:rPr>
              <a:t> MeV</a:t>
            </a:r>
            <a:endParaRPr lang="de-DE" altLang="zh-CN" sz="2000" dirty="0">
              <a:solidFill>
                <a:srgbClr val="FF0000"/>
              </a:solidFill>
              <a:latin typeface="Calibri"/>
            </a:endParaRPr>
          </a:p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altLang="zh-CN" sz="2000" dirty="0">
                <a:latin typeface="Calibri"/>
              </a:rPr>
              <a:t>Observed for the </a:t>
            </a:r>
            <a:r>
              <a:rPr lang="de-DE" altLang="zh-CN" sz="2000" dirty="0">
                <a:solidFill>
                  <a:srgbClr val="FF0000"/>
                </a:solidFill>
                <a:latin typeface="Calibri"/>
              </a:rPr>
              <a:t>first time</a:t>
            </a:r>
            <a:r>
              <a:rPr lang="de-DE" altLang="zh-CN" sz="2000" dirty="0">
                <a:latin typeface="Calibri"/>
              </a:rPr>
              <a:t>, significance &gt;</a:t>
            </a:r>
            <a:r>
              <a:rPr lang="de-DE" altLang="zh-CN" sz="2000" dirty="0">
                <a:solidFill>
                  <a:srgbClr val="FF0000"/>
                </a:solidFill>
                <a:latin typeface="Calibri"/>
              </a:rPr>
              <a:t> 7.6</a:t>
            </a:r>
            <a:r>
              <a:rPr lang="de-DE" altLang="zh-CN" sz="20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AA9E955-BE72-48EE-8E35-BC044B6F6FA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2312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144D631-7A3D-44C3-8FD4-07017A25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8" y="975018"/>
            <a:ext cx="7910958" cy="528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DB59DB-7FA3-42A9-AB4A-82F9C4CA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056" y="2704514"/>
            <a:ext cx="3230573" cy="2186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CFDCD89-D90C-4907-BDD5-665E889D723B}"/>
                  </a:ext>
                </a:extLst>
              </p:cNvPr>
              <p:cNvSpPr txBox="1"/>
              <p:nvPr/>
            </p:nvSpPr>
            <p:spPr>
              <a:xfrm>
                <a:off x="8700409" y="2913995"/>
                <a:ext cx="13538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8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</m:t>
                      </m:r>
                      <m:r>
                        <a:rPr lang="en-US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′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CFDCD89-D90C-4907-BDD5-665E889D7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0409" y="2913995"/>
                <a:ext cx="1353879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07C7D40-E806-4326-B679-586642DE975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9821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C74429C-0A9D-4902-AB9A-F27FC56C9479}"/>
                  </a:ext>
                </a:extLst>
              </p:cNvPr>
              <p:cNvSpPr txBox="1"/>
              <p:nvPr/>
            </p:nvSpPr>
            <p:spPr>
              <a:xfrm>
                <a:off x="101374" y="1474941"/>
                <a:ext cx="11710650" cy="403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利用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Belle II</a:t>
                </a:r>
                <a:r>
                  <a:rPr lang="zh-CN" altLang="en-US" sz="20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实验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42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7.9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fb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数据样本，利用初态辐射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测量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h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h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sz="2000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𝐽</m:t>
                    </m:r>
                    <m:r>
                      <a:rPr lang="en-US" altLang="zh-CN" sz="2000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l-GR" altLang="zh-CN" sz="2000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𝜓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(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h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=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𝜋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𝐾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𝑝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的截面谱。</a:t>
                </a:r>
                <a:endPara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C74429C-0A9D-4902-AB9A-F27FC56C9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" y="1474941"/>
                <a:ext cx="11710650" cy="403252"/>
              </a:xfrm>
              <a:prstGeom prst="rect">
                <a:avLst/>
              </a:prstGeom>
              <a:blipFill>
                <a:blip r:embed="rId2"/>
                <a:stretch>
                  <a:fillRect l="-469" t="-1212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F118233-ABB3-4D59-B18F-861B092C0D77}"/>
                  </a:ext>
                </a:extLst>
              </p:cNvPr>
              <p:cNvSpPr txBox="1"/>
              <p:nvPr/>
            </p:nvSpPr>
            <p:spPr>
              <a:xfrm>
                <a:off x="1056519" y="916073"/>
                <a:ext cx="100789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2800" dirty="0">
                    <a:solidFill>
                      <a:srgbClr val="C00000"/>
                    </a:solidFill>
                    <a:latin typeface="Tiger Expert" panose="02070300020205020404" pitchFamily="18" charset="0"/>
                    <a:ea typeface="楷体" panose="02010609060101010101" pitchFamily="49" charset="-122"/>
                  </a:rPr>
                  <a:t>测量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h</m:t>
                        </m:r>
                      </m:e>
                      <m:sup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h</m:t>
                        </m:r>
                      </m:e>
                      <m:sup>
                        <m:r>
                          <a:rPr lang="en-US" altLang="zh-CN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𝐽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l-GR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𝜓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(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h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=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𝜋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𝐾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𝑝</m:t>
                    </m:r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)</m:t>
                    </m:r>
                  </m:oMath>
                </a14:m>
                <a:r>
                  <a:rPr lang="zh-CN" altLang="en-US" sz="2800" dirty="0">
                    <a:solidFill>
                      <a:srgbClr val="C00000"/>
                    </a:solidFill>
                    <a:latin typeface="Tiger Expert" panose="02070300020205020404" pitchFamily="18" charset="0"/>
                    <a:ea typeface="楷体" panose="02010609060101010101" pitchFamily="49" charset="-122"/>
                  </a:rPr>
                  <a:t>过程截面并寻找奇特强子态</a:t>
                </a:r>
                <a:endParaRPr lang="en-US" altLang="zh-CN" sz="2800" dirty="0">
                  <a:solidFill>
                    <a:srgbClr val="C00000"/>
                  </a:solidFill>
                  <a:latin typeface="Tiger Expert" panose="020703000202050204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F118233-ABB3-4D59-B18F-861B092C0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9" y="916073"/>
                <a:ext cx="10078961" cy="523220"/>
              </a:xfrm>
              <a:prstGeom prst="rect">
                <a:avLst/>
              </a:prstGeom>
              <a:blipFill>
                <a:blip r:embed="rId3"/>
                <a:stretch>
                  <a:fillRect l="-484" t="-16279" r="-484" b="-26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FF48F63-88CD-480A-9E57-4123A176B1E0}"/>
                  </a:ext>
                </a:extLst>
              </p:cNvPr>
              <p:cNvSpPr txBox="1"/>
              <p:nvPr/>
            </p:nvSpPr>
            <p:spPr>
              <a:xfrm>
                <a:off x="6488519" y="2068639"/>
                <a:ext cx="5394295" cy="1894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sz="18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sSup>
                      <m:sSup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sz="1800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𝐽</m:t>
                    </m:r>
                    <m:r>
                      <a:rPr lang="en-US" altLang="zh-CN" sz="1800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l-GR" altLang="zh-CN" sz="1800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𝜓</m:t>
                    </m:r>
                  </m:oMath>
                </a14:m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𝐾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𝐾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𝐽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l-GR" altLang="zh-CN" dirty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𝜓</m:t>
                    </m:r>
                  </m:oMath>
                </a14:m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截面测量结果与</a:t>
                </a:r>
                <a:r>
                  <a:rPr lang="en-US" altLang="zh-CN" sz="1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Belle</a:t>
                </a: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和</a:t>
                </a:r>
                <a:r>
                  <a:rPr lang="en-US" altLang="zh-CN" sz="1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BESIII</a:t>
                </a: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实验</a:t>
                </a:r>
                <a:r>
                  <a:rPr lang="zh-CN" altLang="en-US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在两倍标准偏差内一致</a:t>
                </a:r>
                <a:endParaRPr lang="en-US" altLang="zh-CN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同时，观测到清楚的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𝑍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𝑐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(3900)</m:t>
                    </m:r>
                  </m:oMath>
                </a14:m>
                <a:r>
                  <a:rPr lang="zh-CN" altLang="en-US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信号</a:t>
                </a:r>
                <a:endParaRPr lang="en-US" altLang="zh-CN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endParaRPr lang="en-US" altLang="zh-CN" i="1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acc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𝑝</m:t>
                        </m:r>
                      </m:e>
                    </m:acc>
                    <m: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𝐽</m:t>
                    </m:r>
                    <m: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/</m:t>
                    </m:r>
                    <m:r>
                      <a:rPr lang="el-GR" altLang="zh-CN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𝜓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楷体" panose="02010609060101010101" pitchFamily="49" charset="-122"/>
                  </a:rPr>
                  <a:t>截面为首次测量</a:t>
                </a:r>
                <a:r>
                  <a:rPr lang="zh-CN" altLang="en-US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6 GeV</a:t>
                </a:r>
                <a:r>
                  <a:rPr lang="zh-CN" altLang="en-US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处截面上限测量结果</a:t>
                </a:r>
                <a:r>
                  <a:rPr lang="en-US" altLang="zh-CN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(&lt;0.15 pb)</a:t>
                </a:r>
                <a:r>
                  <a:rPr lang="zh-CN" altLang="en-US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与理论预测</a:t>
                </a:r>
                <a:r>
                  <a:rPr lang="en-US" altLang="zh-CN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*</a:t>
                </a:r>
                <a:r>
                  <a:rPr lang="zh-CN" altLang="en-US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一致</a:t>
                </a:r>
                <a:r>
                  <a:rPr lang="en-US" altLang="zh-CN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(~4 fb)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FF48F63-88CD-480A-9E57-4123A176B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519" y="2068639"/>
                <a:ext cx="5394295" cy="1894429"/>
              </a:xfrm>
              <a:prstGeom prst="rect">
                <a:avLst/>
              </a:prstGeom>
              <a:blipFill>
                <a:blip r:embed="rId4"/>
                <a:stretch>
                  <a:fillRect l="-678" t="-2251" r="-791" b="-4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9498932-2CDB-4A1E-B593-298F4159B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" y="1932243"/>
            <a:ext cx="3114115" cy="211187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2CA038-A6C3-42ED-8988-857ABD1EB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5489" y="1932243"/>
            <a:ext cx="3114114" cy="21118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CDBC146-A63E-4009-AEFA-A7787BC74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74" y="4095300"/>
            <a:ext cx="3114114" cy="21118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3A15FDF-7ADF-4CC5-8566-7151D48D0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25" y="4095300"/>
            <a:ext cx="2712575" cy="22293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80B1871-2DC6-4AA0-83D6-011D83E95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519" y="4597284"/>
            <a:ext cx="5499899" cy="160988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F6EBBFA7-801F-4496-B737-CAD0CDAA15DB}"/>
              </a:ext>
            </a:extLst>
          </p:cNvPr>
          <p:cNvSpPr txBox="1"/>
          <p:nvPr/>
        </p:nvSpPr>
        <p:spPr>
          <a:xfrm>
            <a:off x="10464800" y="3015853"/>
            <a:ext cx="16437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arxiv:2508.08694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E422233-79B3-4835-A016-D66A217C2982}"/>
              </a:ext>
            </a:extLst>
          </p:cNvPr>
          <p:cNvSpPr txBox="1"/>
          <p:nvPr/>
        </p:nvSpPr>
        <p:spPr>
          <a:xfrm>
            <a:off x="6791792" y="4156656"/>
            <a:ext cx="4787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文章即将进入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CWR2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阶段，预期一个月内推出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5D13C86-BCD4-47F5-8CB0-BB07E17F099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677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23E81DF-832E-4D05-AF68-14A3603EBEC7}"/>
              </a:ext>
            </a:extLst>
          </p:cNvPr>
          <p:cNvSpPr txBox="1">
            <a:spLocks noChangeArrowheads="1"/>
          </p:cNvSpPr>
          <p:nvPr/>
        </p:nvSpPr>
        <p:spPr>
          <a:xfrm>
            <a:off x="4262923" y="2634187"/>
            <a:ext cx="4194821" cy="8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Exclusive cross sections contribution </a:t>
            </a:r>
            <a:b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to the total cross section</a:t>
            </a:r>
            <a:endParaRPr lang="ru-RU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Picture 12" descr="r_ten_0">
            <a:extLst>
              <a:ext uri="{FF2B5EF4-FFF2-40B4-BE49-F238E27FC236}">
                <a16:creationId xmlns:a16="http://schemas.microsoft.com/office/drawing/2014/main" id="{21D44102-C49F-4548-BE90-4F195282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r_ten_1">
            <a:extLst>
              <a:ext uri="{FF2B5EF4-FFF2-40B4-BE49-F238E27FC236}">
                <a16:creationId xmlns:a16="http://schemas.microsoft.com/office/drawing/2014/main" id="{94D672A8-5905-429D-9D39-5319D273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r_ten_2">
            <a:extLst>
              <a:ext uri="{FF2B5EF4-FFF2-40B4-BE49-F238E27FC236}">
                <a16:creationId xmlns:a16="http://schemas.microsoft.com/office/drawing/2014/main" id="{65B98426-3ED4-4F26-994F-E88B237A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r_ten_3">
            <a:extLst>
              <a:ext uri="{FF2B5EF4-FFF2-40B4-BE49-F238E27FC236}">
                <a16:creationId xmlns:a16="http://schemas.microsoft.com/office/drawing/2014/main" id="{82F66532-FD05-4F5B-8D03-EBA4F4DCE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r_ten_4">
            <a:extLst>
              <a:ext uri="{FF2B5EF4-FFF2-40B4-BE49-F238E27FC236}">
                <a16:creationId xmlns:a16="http://schemas.microsoft.com/office/drawing/2014/main" id="{99849D26-3734-408F-9DD6-0E2BB9E05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r_ten_5">
            <a:extLst>
              <a:ext uri="{FF2B5EF4-FFF2-40B4-BE49-F238E27FC236}">
                <a16:creationId xmlns:a16="http://schemas.microsoft.com/office/drawing/2014/main" id="{F55A1F9A-F19F-4839-90D1-DC47ABC7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r_ten_6">
            <a:extLst>
              <a:ext uri="{FF2B5EF4-FFF2-40B4-BE49-F238E27FC236}">
                <a16:creationId xmlns:a16="http://schemas.microsoft.com/office/drawing/2014/main" id="{3E3E74BE-BF40-44A1-BE29-747DF58E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r_ten_7">
            <a:extLst>
              <a:ext uri="{FF2B5EF4-FFF2-40B4-BE49-F238E27FC236}">
                <a16:creationId xmlns:a16="http://schemas.microsoft.com/office/drawing/2014/main" id="{A375E2C2-8FFE-4AEE-A3F9-9C82181E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67" y="3295424"/>
            <a:ext cx="3874463" cy="25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25E50B0A-0CF8-4859-A7B1-5E1D99BE3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305" y="5788543"/>
            <a:ext cx="119711" cy="25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 b="0">
              <a:solidFill>
                <a:srgbClr val="A50021"/>
              </a:solidFill>
            </a:endParaRPr>
          </a:p>
        </p:txBody>
      </p:sp>
      <p:grpSp>
        <p:nvGrpSpPr>
          <p:cNvPr id="12" name="Group 30">
            <a:extLst>
              <a:ext uri="{FF2B5EF4-FFF2-40B4-BE49-F238E27FC236}">
                <a16:creationId xmlns:a16="http://schemas.microsoft.com/office/drawing/2014/main" id="{30D75A0D-BFAA-4808-A82C-F8B7F96E3F1C}"/>
              </a:ext>
            </a:extLst>
          </p:cNvPr>
          <p:cNvGrpSpPr>
            <a:grpSpLocks/>
          </p:cNvGrpSpPr>
          <p:nvPr/>
        </p:nvGrpSpPr>
        <p:grpSpPr bwMode="auto">
          <a:xfrm>
            <a:off x="1665767" y="1030815"/>
            <a:ext cx="1974857" cy="1150242"/>
            <a:chOff x="0" y="119"/>
            <a:chExt cx="1360" cy="907"/>
          </a:xfrm>
        </p:grpSpPr>
        <p:pic>
          <p:nvPicPr>
            <p:cNvPr id="13" name="Picture 4" descr="r_one_1">
              <a:extLst>
                <a:ext uri="{FF2B5EF4-FFF2-40B4-BE49-F238E27FC236}">
                  <a16:creationId xmlns:a16="http://schemas.microsoft.com/office/drawing/2014/main" id="{445FA4E0-28F6-407E-BEA4-62057E93E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"/>
              <a:ext cx="1360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1">
              <a:extLst>
                <a:ext uri="{FF2B5EF4-FFF2-40B4-BE49-F238E27FC236}">
                  <a16:creationId xmlns:a16="http://schemas.microsoft.com/office/drawing/2014/main" id="{DF8E13C6-77B3-46AD-A9F8-1424077E7E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" y="164"/>
              <a:ext cx="324" cy="2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</a:rPr>
                <a:t>DD</a:t>
              </a:r>
              <a:endParaRPr lang="ru-RU">
                <a:solidFill>
                  <a:srgbClr val="A50021"/>
                </a:solidFill>
              </a:endParaRPr>
            </a:p>
          </p:txBody>
        </p:sp>
      </p:grpSp>
      <p:grpSp>
        <p:nvGrpSpPr>
          <p:cNvPr id="15" name="Group 31">
            <a:extLst>
              <a:ext uri="{FF2B5EF4-FFF2-40B4-BE49-F238E27FC236}">
                <a16:creationId xmlns:a16="http://schemas.microsoft.com/office/drawing/2014/main" id="{D323E9E3-E188-415B-9A26-4EF5FEFB03D2}"/>
              </a:ext>
            </a:extLst>
          </p:cNvPr>
          <p:cNvGrpSpPr>
            <a:grpSpLocks/>
          </p:cNvGrpSpPr>
          <p:nvPr/>
        </p:nvGrpSpPr>
        <p:grpSpPr bwMode="auto">
          <a:xfrm>
            <a:off x="3902783" y="991135"/>
            <a:ext cx="1898870" cy="1261731"/>
            <a:chOff x="1565" y="210"/>
            <a:chExt cx="1360" cy="907"/>
          </a:xfrm>
        </p:grpSpPr>
        <p:pic>
          <p:nvPicPr>
            <p:cNvPr id="16" name="Picture 5" descr="r_one_2">
              <a:extLst>
                <a:ext uri="{FF2B5EF4-FFF2-40B4-BE49-F238E27FC236}">
                  <a16:creationId xmlns:a16="http://schemas.microsoft.com/office/drawing/2014/main" id="{E3E1D211-488C-4A81-B218-B88E8850C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210"/>
              <a:ext cx="1360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22">
              <a:extLst>
                <a:ext uri="{FF2B5EF4-FFF2-40B4-BE49-F238E27FC236}">
                  <a16:creationId xmlns:a16="http://schemas.microsoft.com/office/drawing/2014/main" id="{BB9C02A4-A0E1-44EC-B348-C9FC499F1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" y="255"/>
              <a:ext cx="372" cy="2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</a:rPr>
                <a:t>DD</a:t>
              </a:r>
              <a:r>
                <a:rPr lang="en-US" baseline="30000">
                  <a:solidFill>
                    <a:srgbClr val="A50021"/>
                  </a:solidFill>
                </a:rPr>
                <a:t>*</a:t>
              </a:r>
              <a:endParaRPr lang="ru-RU" baseline="30000">
                <a:solidFill>
                  <a:srgbClr val="A50021"/>
                </a:solidFill>
              </a:endParaRPr>
            </a:p>
          </p:txBody>
        </p:sp>
      </p:grpSp>
      <p:grpSp>
        <p:nvGrpSpPr>
          <p:cNvPr id="18" name="Group 32">
            <a:extLst>
              <a:ext uri="{FF2B5EF4-FFF2-40B4-BE49-F238E27FC236}">
                <a16:creationId xmlns:a16="http://schemas.microsoft.com/office/drawing/2014/main" id="{E53275A5-AEBB-4138-9E6A-EB1683E969CB}"/>
              </a:ext>
            </a:extLst>
          </p:cNvPr>
          <p:cNvGrpSpPr>
            <a:grpSpLocks/>
          </p:cNvGrpSpPr>
          <p:nvPr/>
        </p:nvGrpSpPr>
        <p:grpSpPr bwMode="auto">
          <a:xfrm>
            <a:off x="6005959" y="948816"/>
            <a:ext cx="1898869" cy="1360968"/>
            <a:chOff x="2971" y="210"/>
            <a:chExt cx="1360" cy="907"/>
          </a:xfrm>
        </p:grpSpPr>
        <p:pic>
          <p:nvPicPr>
            <p:cNvPr id="19" name="Picture 6" descr="r_one_3">
              <a:extLst>
                <a:ext uri="{FF2B5EF4-FFF2-40B4-BE49-F238E27FC236}">
                  <a16:creationId xmlns:a16="http://schemas.microsoft.com/office/drawing/2014/main" id="{1D31A78F-1E55-4384-89AE-88A0DB1D9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10"/>
              <a:ext cx="1360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D45AACB0-7C60-4E9E-B413-A9B23ACC2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1" y="251"/>
              <a:ext cx="420" cy="2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</a:rPr>
                <a:t>D</a:t>
              </a:r>
              <a:r>
                <a:rPr lang="en-US" baseline="30000">
                  <a:solidFill>
                    <a:srgbClr val="A50021"/>
                  </a:solidFill>
                </a:rPr>
                <a:t>*</a:t>
              </a:r>
              <a:r>
                <a:rPr lang="en-US">
                  <a:solidFill>
                    <a:srgbClr val="A50021"/>
                  </a:solidFill>
                </a:rPr>
                <a:t>D</a:t>
              </a:r>
              <a:r>
                <a:rPr lang="en-US" baseline="30000">
                  <a:solidFill>
                    <a:srgbClr val="A50021"/>
                  </a:solidFill>
                </a:rPr>
                <a:t>*</a:t>
              </a:r>
              <a:endParaRPr lang="ru-RU" baseline="30000">
                <a:solidFill>
                  <a:srgbClr val="A50021"/>
                </a:solidFill>
              </a:endParaRPr>
            </a:p>
          </p:txBody>
        </p:sp>
      </p:grpSp>
      <p:grpSp>
        <p:nvGrpSpPr>
          <p:cNvPr id="21" name="Group 33">
            <a:extLst>
              <a:ext uri="{FF2B5EF4-FFF2-40B4-BE49-F238E27FC236}">
                <a16:creationId xmlns:a16="http://schemas.microsoft.com/office/drawing/2014/main" id="{1C1A5E73-86C9-422A-BC60-180A2005F12C}"/>
              </a:ext>
            </a:extLst>
          </p:cNvPr>
          <p:cNvGrpSpPr>
            <a:grpSpLocks/>
          </p:cNvGrpSpPr>
          <p:nvPr/>
        </p:nvGrpSpPr>
        <p:grpSpPr bwMode="auto">
          <a:xfrm>
            <a:off x="8176539" y="948816"/>
            <a:ext cx="1830164" cy="1360968"/>
            <a:chOff x="4241" y="119"/>
            <a:chExt cx="1360" cy="907"/>
          </a:xfrm>
        </p:grpSpPr>
        <p:pic>
          <p:nvPicPr>
            <p:cNvPr id="22" name="Picture 7" descr="r_one_4">
              <a:extLst>
                <a:ext uri="{FF2B5EF4-FFF2-40B4-BE49-F238E27FC236}">
                  <a16:creationId xmlns:a16="http://schemas.microsoft.com/office/drawing/2014/main" id="{E504EE7C-950B-455B-A749-BC34244F7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119"/>
              <a:ext cx="1360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FBDE0F4F-E1B1-483E-B104-5CDBA5B7E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3" y="164"/>
              <a:ext cx="403" cy="2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</a:rPr>
                <a:t>DD</a:t>
              </a:r>
              <a:r>
                <a:rPr lang="el-GR">
                  <a:solidFill>
                    <a:srgbClr val="A50021"/>
                  </a:solidFill>
                  <a:cs typeface="Times New Roman" pitchFamily="18" charset="0"/>
                </a:rPr>
                <a:t>π</a:t>
              </a:r>
            </a:p>
          </p:txBody>
        </p:sp>
      </p:grpSp>
      <p:grpSp>
        <p:nvGrpSpPr>
          <p:cNvPr id="24" name="Group 34">
            <a:extLst>
              <a:ext uri="{FF2B5EF4-FFF2-40B4-BE49-F238E27FC236}">
                <a16:creationId xmlns:a16="http://schemas.microsoft.com/office/drawing/2014/main" id="{6FF1D09C-888C-4A56-9989-5DFC039694C8}"/>
              </a:ext>
            </a:extLst>
          </p:cNvPr>
          <p:cNvGrpSpPr>
            <a:grpSpLocks/>
          </p:cNvGrpSpPr>
          <p:nvPr/>
        </p:nvGrpSpPr>
        <p:grpSpPr bwMode="auto">
          <a:xfrm>
            <a:off x="1605975" y="2181057"/>
            <a:ext cx="2069803" cy="1237347"/>
            <a:chOff x="0" y="1117"/>
            <a:chExt cx="1360" cy="907"/>
          </a:xfrm>
        </p:grpSpPr>
        <p:pic>
          <p:nvPicPr>
            <p:cNvPr id="25" name="Picture 8" descr="r_one_5">
              <a:extLst>
                <a:ext uri="{FF2B5EF4-FFF2-40B4-BE49-F238E27FC236}">
                  <a16:creationId xmlns:a16="http://schemas.microsoft.com/office/drawing/2014/main" id="{AE70BD1A-D799-44E4-A7B1-65C562434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"/>
              <a:ext cx="1360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16DA3D78-C984-44D5-9A8B-371A86DD5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" y="1162"/>
              <a:ext cx="451" cy="2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</a:rPr>
                <a:t>DD</a:t>
              </a:r>
              <a:r>
                <a:rPr lang="en-US" baseline="30000">
                  <a:solidFill>
                    <a:srgbClr val="A50021"/>
                  </a:solidFill>
                </a:rPr>
                <a:t>*</a:t>
              </a:r>
              <a:r>
                <a:rPr lang="el-GR">
                  <a:solidFill>
                    <a:srgbClr val="A50021"/>
                  </a:solidFill>
                  <a:cs typeface="Times New Roman" pitchFamily="18" charset="0"/>
                </a:rPr>
                <a:t>π</a:t>
              </a: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5B0B03EC-4FE9-4AAB-9ACF-619C96EB6591}"/>
              </a:ext>
            </a:extLst>
          </p:cNvPr>
          <p:cNvGrpSpPr>
            <a:grpSpLocks/>
          </p:cNvGrpSpPr>
          <p:nvPr/>
        </p:nvGrpSpPr>
        <p:grpSpPr bwMode="auto">
          <a:xfrm>
            <a:off x="1502735" y="4777563"/>
            <a:ext cx="2173043" cy="1424245"/>
            <a:chOff x="0" y="2069"/>
            <a:chExt cx="1360" cy="998"/>
          </a:xfrm>
        </p:grpSpPr>
        <p:pic>
          <p:nvPicPr>
            <p:cNvPr id="28" name="Picture 11" descr="r_one_7">
              <a:extLst>
                <a:ext uri="{FF2B5EF4-FFF2-40B4-BE49-F238E27FC236}">
                  <a16:creationId xmlns:a16="http://schemas.microsoft.com/office/drawing/2014/main" id="{09DD9941-5293-48EC-88AE-ED3CDF2F0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1360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5AEE41DD-B72E-4E38-8999-C4539EBE8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2069"/>
              <a:ext cx="1088" cy="19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A50021"/>
                  </a:solidFill>
                </a:rPr>
                <a:t>D</a:t>
              </a:r>
              <a:r>
                <a:rPr lang="en-US" sz="1400" baseline="-25000" dirty="0" err="1">
                  <a:solidFill>
                    <a:srgbClr val="A50021"/>
                  </a:solidFill>
                </a:rPr>
                <a:t>s</a:t>
              </a:r>
              <a:r>
                <a:rPr lang="en-US" sz="1400" dirty="0" err="1">
                  <a:solidFill>
                    <a:srgbClr val="A50021"/>
                  </a:solidFill>
                </a:rPr>
                <a:t>D</a:t>
              </a:r>
              <a:r>
                <a:rPr lang="en-US" sz="1400" baseline="-25000" dirty="0" err="1">
                  <a:solidFill>
                    <a:srgbClr val="A50021"/>
                  </a:solidFill>
                </a:rPr>
                <a:t>s</a:t>
              </a:r>
              <a:r>
                <a:rPr lang="en-US" sz="1400" baseline="-25000" dirty="0">
                  <a:solidFill>
                    <a:srgbClr val="A50021"/>
                  </a:solidFill>
                </a:rPr>
                <a:t> </a:t>
              </a:r>
              <a:r>
                <a:rPr lang="en-US" sz="1400" dirty="0">
                  <a:solidFill>
                    <a:srgbClr val="A50021"/>
                  </a:solidFill>
                </a:rPr>
                <a:t>+</a:t>
              </a:r>
              <a:r>
                <a:rPr lang="en-US" sz="1400" dirty="0" err="1">
                  <a:solidFill>
                    <a:srgbClr val="A50021"/>
                  </a:solidFill>
                </a:rPr>
                <a:t>D</a:t>
              </a:r>
              <a:r>
                <a:rPr lang="en-US" sz="1400" baseline="-25000" dirty="0" err="1">
                  <a:solidFill>
                    <a:srgbClr val="A50021"/>
                  </a:solidFill>
                </a:rPr>
                <a:t>s</a:t>
              </a:r>
              <a:r>
                <a:rPr lang="en-US" sz="1400" dirty="0" err="1">
                  <a:solidFill>
                    <a:srgbClr val="A50021"/>
                  </a:solidFill>
                </a:rPr>
                <a:t>D</a:t>
              </a:r>
              <a:r>
                <a:rPr lang="en-US" sz="1400" baseline="-25000" dirty="0" err="1">
                  <a:solidFill>
                    <a:srgbClr val="A50021"/>
                  </a:solidFill>
                </a:rPr>
                <a:t>s</a:t>
              </a:r>
              <a:r>
                <a:rPr lang="en-US" sz="1400" baseline="30000" dirty="0">
                  <a:solidFill>
                    <a:srgbClr val="A50021"/>
                  </a:solidFill>
                </a:rPr>
                <a:t>* </a:t>
              </a:r>
              <a:r>
                <a:rPr lang="en-US" sz="1400" dirty="0">
                  <a:solidFill>
                    <a:srgbClr val="A50021"/>
                  </a:solidFill>
                </a:rPr>
                <a:t>+D</a:t>
              </a:r>
              <a:r>
                <a:rPr lang="en-US" sz="1400" baseline="-25000" dirty="0">
                  <a:solidFill>
                    <a:srgbClr val="A50021"/>
                  </a:solidFill>
                </a:rPr>
                <a:t>s</a:t>
              </a:r>
              <a:r>
                <a:rPr lang="en-US" sz="1400" baseline="30000" dirty="0">
                  <a:solidFill>
                    <a:srgbClr val="A50021"/>
                  </a:solidFill>
                </a:rPr>
                <a:t>*</a:t>
              </a:r>
              <a:r>
                <a:rPr lang="en-US" sz="1400" dirty="0">
                  <a:solidFill>
                    <a:srgbClr val="A50021"/>
                  </a:solidFill>
                </a:rPr>
                <a:t>D</a:t>
              </a:r>
              <a:r>
                <a:rPr lang="en-US" sz="1400" baseline="-25000" dirty="0">
                  <a:solidFill>
                    <a:srgbClr val="A50021"/>
                  </a:solidFill>
                </a:rPr>
                <a:t>s</a:t>
              </a:r>
              <a:r>
                <a:rPr lang="en-US" sz="1400" baseline="30000" dirty="0">
                  <a:solidFill>
                    <a:srgbClr val="A50021"/>
                  </a:solidFill>
                </a:rPr>
                <a:t>*</a:t>
              </a:r>
              <a:endParaRPr lang="ru-RU" sz="1400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30" name="Group 37">
            <a:extLst>
              <a:ext uri="{FF2B5EF4-FFF2-40B4-BE49-F238E27FC236}">
                <a16:creationId xmlns:a16="http://schemas.microsoft.com/office/drawing/2014/main" id="{47F1EE5E-4F8B-42AD-90B4-BF8D6F143976}"/>
              </a:ext>
            </a:extLst>
          </p:cNvPr>
          <p:cNvGrpSpPr>
            <a:grpSpLocks/>
          </p:cNvGrpSpPr>
          <p:nvPr/>
        </p:nvGrpSpPr>
        <p:grpSpPr bwMode="auto">
          <a:xfrm>
            <a:off x="1605974" y="3461370"/>
            <a:ext cx="2069804" cy="1237347"/>
            <a:chOff x="0" y="3158"/>
            <a:chExt cx="1360" cy="907"/>
          </a:xfrm>
        </p:grpSpPr>
        <p:pic>
          <p:nvPicPr>
            <p:cNvPr id="31" name="Picture 9" descr="r_one_6">
              <a:extLst>
                <a:ext uri="{FF2B5EF4-FFF2-40B4-BE49-F238E27FC236}">
                  <a16:creationId xmlns:a16="http://schemas.microsoft.com/office/drawing/2014/main" id="{874EAB06-B46B-4C04-8EC5-88998FCA0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8"/>
              <a:ext cx="1360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EB94FA5D-DD63-42D7-A448-5139449FEB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3203"/>
              <a:ext cx="408" cy="2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rgbClr val="A50021"/>
                  </a:solidFill>
                  <a:cs typeface="Times New Roman" pitchFamily="18" charset="0"/>
                </a:rPr>
                <a:t>Λ</a:t>
              </a:r>
              <a:r>
                <a:rPr lang="en-US" baseline="-25000">
                  <a:solidFill>
                    <a:srgbClr val="A50021"/>
                  </a:solidFill>
                  <a:cs typeface="Times New Roman" pitchFamily="18" charset="0"/>
                </a:rPr>
                <a:t>c</a:t>
              </a:r>
              <a:r>
                <a:rPr lang="el-GR">
                  <a:solidFill>
                    <a:srgbClr val="A50021"/>
                  </a:solidFill>
                  <a:cs typeface="Times New Roman" pitchFamily="18" charset="0"/>
                </a:rPr>
                <a:t>Λ</a:t>
              </a:r>
              <a:r>
                <a:rPr lang="en-US" baseline="-25000">
                  <a:solidFill>
                    <a:srgbClr val="A50021"/>
                  </a:solidFill>
                  <a:cs typeface="Times New Roman" pitchFamily="18" charset="0"/>
                </a:rPr>
                <a:t>c</a:t>
              </a:r>
              <a:endParaRPr lang="ru-RU" baseline="-25000">
                <a:solidFill>
                  <a:srgbClr val="A50021"/>
                </a:solidFill>
                <a:cs typeface="Times New Roman" pitchFamily="18" charset="0"/>
              </a:endParaRPr>
            </a:p>
          </p:txBody>
        </p:sp>
      </p:grpSp>
      <p:sp>
        <p:nvSpPr>
          <p:cNvPr id="33" name="Text Box 38">
            <a:extLst>
              <a:ext uri="{FF2B5EF4-FFF2-40B4-BE49-F238E27FC236}">
                <a16:creationId xmlns:a16="http://schemas.microsoft.com/office/drawing/2014/main" id="{934EFA17-804F-4C1C-8EA7-85B91C5C1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205" y="5759287"/>
            <a:ext cx="543678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Contributions of</a:t>
            </a:r>
            <a:r>
              <a:rPr lang="ru-RU" sz="2000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</a:rPr>
              <a:t>+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</a:rPr>
              <a:t>*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aseline="30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</a:rPr>
              <a:t>*+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</a:rPr>
              <a:t>*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aseline="30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</a:rPr>
              <a:t>0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l-GR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and  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</a:rPr>
              <a:t>0</a:t>
            </a:r>
            <a:r>
              <a:rPr lang="en-US" sz="2000" dirty="0">
                <a:solidFill>
                  <a:srgbClr val="800000"/>
                </a:solidFill>
                <a:latin typeface="Times New Roman" pitchFamily="18" charset="0"/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</a:rPr>
              <a:t>*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l-GR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aseline="30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aseline="30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</a:rPr>
              <a:t> are scaled following isospin symmetry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9">
            <a:extLst>
              <a:ext uri="{FF2B5EF4-FFF2-40B4-BE49-F238E27FC236}">
                <a16:creationId xmlns:a16="http://schemas.microsoft.com/office/drawing/2014/main" id="{731960E6-06BA-4C90-93D0-F6CEC0C8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557" y="3607508"/>
            <a:ext cx="516519" cy="41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2">
            <a:extLst>
              <a:ext uri="{FF2B5EF4-FFF2-40B4-BE49-F238E27FC236}">
                <a16:creationId xmlns:a16="http://schemas.microsoft.com/office/drawing/2014/main" id="{1F12B7F4-445E-4656-8C15-1B4DC75FAAAB}"/>
              </a:ext>
            </a:extLst>
          </p:cNvPr>
          <p:cNvSpPr txBox="1"/>
          <p:nvPr/>
        </p:nvSpPr>
        <p:spPr>
          <a:xfrm>
            <a:off x="8292709" y="2634187"/>
            <a:ext cx="355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Blue: R-measurement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Red:  Cross section measurements</a:t>
            </a:r>
            <a:endParaRPr lang="zh-CN" altLang="en-US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8DDE3280-31E9-4852-8D14-AA2B4DB7460E}"/>
              </a:ext>
            </a:extLst>
          </p:cNvPr>
          <p:cNvSpPr txBox="1">
            <a:spLocks/>
          </p:cNvSpPr>
          <p:nvPr/>
        </p:nvSpPr>
        <p:spPr>
          <a:xfrm>
            <a:off x="10856005" y="6043895"/>
            <a:ext cx="1386992" cy="205193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5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4E821FFC-9889-4878-AD0E-2094A3FF0957}"/>
                  </a:ext>
                </a:extLst>
              </p:cNvPr>
              <p:cNvSpPr txBox="1"/>
              <p:nvPr/>
            </p:nvSpPr>
            <p:spPr>
              <a:xfrm>
                <a:off x="143232" y="843704"/>
                <a:ext cx="1219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Discovery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l-GR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</a:t>
                </a:r>
                <a:endParaRPr lang="en-CN" sz="36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4E821FFC-9889-4878-AD0E-2094A3FF0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2" y="843704"/>
                <a:ext cx="12192000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>
            <a:extLst>
              <a:ext uri="{FF2B5EF4-FFF2-40B4-BE49-F238E27FC236}">
                <a16:creationId xmlns:a16="http://schemas.microsoft.com/office/drawing/2014/main" id="{3622E40B-8F07-48AA-8B7B-7B7387D8A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61" y="1490035"/>
            <a:ext cx="3397473" cy="484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FFDD33E8-E8CB-4273-A56C-750490999A06}"/>
                  </a:ext>
                </a:extLst>
              </p:cNvPr>
              <p:cNvSpPr txBox="1"/>
              <p:nvPr/>
            </p:nvSpPr>
            <p:spPr>
              <a:xfrm>
                <a:off x="999321" y="1737690"/>
                <a:ext cx="12234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1600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5.2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CN" sz="16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FFDD33E8-E8CB-4273-A56C-750490999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21" y="1737690"/>
                <a:ext cx="1223493" cy="338554"/>
              </a:xfrm>
              <a:prstGeom prst="rect">
                <a:avLst/>
              </a:prstGeom>
              <a:blipFill>
                <a:blip r:embed="rId4"/>
                <a:stretch>
                  <a:fillRect l="-2985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0AAA6096-D6AF-49D4-9B0C-875CD767F6D1}"/>
                  </a:ext>
                </a:extLst>
              </p:cNvPr>
              <p:cNvSpPr txBox="1"/>
              <p:nvPr/>
            </p:nvSpPr>
            <p:spPr>
              <a:xfrm>
                <a:off x="4599344" y="1524401"/>
                <a:ext cx="74225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Belle:</a:t>
                </a:r>
                <a:r>
                  <a:rPr lang="zh-CN" altLang="en-US" sz="2000" dirty="0">
                    <a:latin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altLang="zh-CN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several</a:t>
                </a:r>
                <a:r>
                  <a:rPr lang="zh-CN" altLang="en-US" sz="2000" dirty="0">
                    <a:latin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CN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1fb</a:t>
                </a:r>
                <a:r>
                  <a:rPr lang="en-CN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en-CN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scan points below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Υ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altLang="zh-CN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S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CN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 structure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sz="20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2000" b="0" i="0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sz="20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2000" b="0" i="0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l-GR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Υ</m:t>
                    </m:r>
                    <m:r>
                      <a:rPr lang="en-US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nS</m:t>
                    </m:r>
                    <m:r>
                      <a:rPr lang="en-US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transitions</a:t>
                </a:r>
              </a:p>
            </p:txBody>
          </p:sp>
        </mc:Choice>
        <mc:Fallback xmlns=""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0AAA6096-D6AF-49D4-9B0C-875CD767F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344" y="1524401"/>
                <a:ext cx="7422586" cy="707886"/>
              </a:xfrm>
              <a:prstGeom prst="rect">
                <a:avLst/>
              </a:prstGeom>
              <a:blipFill>
                <a:blip r:embed="rId5"/>
                <a:stretch>
                  <a:fillRect l="-739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3">
            <a:extLst>
              <a:ext uri="{FF2B5EF4-FFF2-40B4-BE49-F238E27FC236}">
                <a16:creationId xmlns:a16="http://schemas.microsoft.com/office/drawing/2014/main" id="{5D4C1BA4-E705-4E4B-9A9C-0D6AEEFC7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344" y="2376934"/>
            <a:ext cx="7046059" cy="1363753"/>
          </a:xfrm>
          <a:prstGeom prst="rect">
            <a:avLst/>
          </a:prstGeom>
        </p:spPr>
      </p:pic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8D6C95F9-6BDA-4EBD-B78F-E54B4F961767}"/>
              </a:ext>
            </a:extLst>
          </p:cNvPr>
          <p:cNvSpPr/>
          <p:nvPr/>
        </p:nvSpPr>
        <p:spPr>
          <a:xfrm>
            <a:off x="9729304" y="2376933"/>
            <a:ext cx="1896433" cy="136375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AFB553EC-D203-4236-95A7-2B3471C0A7BA}"/>
              </a:ext>
            </a:extLst>
          </p:cNvPr>
          <p:cNvSpPr txBox="1"/>
          <p:nvPr/>
        </p:nvSpPr>
        <p:spPr>
          <a:xfrm>
            <a:off x="2141830" y="2601201"/>
            <a:ext cx="275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JHEP 10, 220 (2019)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125F692-382B-4003-9F2C-200C32D23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4300" y="3740686"/>
            <a:ext cx="3760633" cy="2600289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F1987DB-A012-4838-AF4F-DDDDF37D3471}"/>
              </a:ext>
            </a:extLst>
          </p:cNvPr>
          <p:cNvSpPr txBox="1"/>
          <p:nvPr/>
        </p:nvSpPr>
        <p:spPr>
          <a:xfrm>
            <a:off x="6442008" y="3910735"/>
            <a:ext cx="4378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Chin. Phys. C 44 (2020) 8, 083001</a:t>
            </a:r>
            <a:endParaRPr lang="en-CN" sz="1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Straight Arrow Connector 9">
            <a:extLst>
              <a:ext uri="{FF2B5EF4-FFF2-40B4-BE49-F238E27FC236}">
                <a16:creationId xmlns:a16="http://schemas.microsoft.com/office/drawing/2014/main" id="{919A991E-4929-466F-A06D-1B2FDEA2A279}"/>
              </a:ext>
            </a:extLst>
          </p:cNvPr>
          <p:cNvCxnSpPr>
            <a:cxnSpLocks/>
          </p:cNvCxnSpPr>
          <p:nvPr/>
        </p:nvCxnSpPr>
        <p:spPr>
          <a:xfrm>
            <a:off x="5733977" y="5333599"/>
            <a:ext cx="2808531" cy="68069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66BDC30B-8B25-4CE0-A483-01FF7087D635}"/>
                  </a:ext>
                </a:extLst>
              </p:cNvPr>
              <p:cNvSpPr txBox="1"/>
              <p:nvPr/>
            </p:nvSpPr>
            <p:spPr>
              <a:xfrm>
                <a:off x="8631367" y="5066672"/>
                <a:ext cx="3251472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dip at 10.75 GeV may correspond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l-GR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</a:t>
                </a:r>
                <a:r>
                  <a:rPr lang="en-US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en-US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66BDC30B-8B25-4CE0-A483-01FF7087D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67" y="5066672"/>
                <a:ext cx="3251472" cy="669992"/>
              </a:xfrm>
              <a:prstGeom prst="rect">
                <a:avLst/>
              </a:prstGeom>
              <a:blipFill>
                <a:blip r:embed="rId8"/>
                <a:stretch>
                  <a:fillRect l="-1689" t="-4545" b="-1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0">
            <a:extLst>
              <a:ext uri="{FF2B5EF4-FFF2-40B4-BE49-F238E27FC236}">
                <a16:creationId xmlns:a16="http://schemas.microsoft.com/office/drawing/2014/main" id="{6739F387-18F2-4C3F-8BA2-AD61FA89B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3280" y="3828969"/>
            <a:ext cx="443693" cy="646248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06722FC1-0E32-4430-B11D-3AA7A2B866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8243" y="5228113"/>
            <a:ext cx="588460" cy="449752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66F36A4-A5E9-4289-B528-A59FB1CAE7D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5524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AB1AF6E-EC65-46ED-9269-09F7652DBC74}"/>
              </a:ext>
            </a:extLst>
          </p:cNvPr>
          <p:cNvSpPr txBox="1"/>
          <p:nvPr/>
        </p:nvSpPr>
        <p:spPr>
          <a:xfrm>
            <a:off x="399143" y="77700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Theoretical interpretations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82548A5-8C32-4A11-9801-F2957C1DB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3" y="1753123"/>
            <a:ext cx="6056394" cy="2549318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8AC293B5-1CDD-47F9-A24C-B46FC2FB151E}"/>
              </a:ext>
            </a:extLst>
          </p:cNvPr>
          <p:cNvSpPr txBox="1"/>
          <p:nvPr/>
        </p:nvSpPr>
        <p:spPr>
          <a:xfrm>
            <a:off x="399143" y="1383791"/>
            <a:ext cx="6182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Godfrey</a:t>
            </a:r>
            <a:r>
              <a:rPr lang="zh-CN" altLang="en-US" sz="180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C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Moats, PRD</a:t>
            </a:r>
            <a:r>
              <a:rPr lang="zh-CN" altLang="en-US" sz="180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92, 054034</a:t>
            </a:r>
            <a:r>
              <a:rPr lang="zh-CN" altLang="en-US" sz="180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CN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(2015)</a:t>
            </a:r>
            <a:endParaRPr lang="en-C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6C2B0BA2-4ADC-422B-8E6E-F27EDF1DB9ED}"/>
                  </a:ext>
                </a:extLst>
              </p:cNvPr>
              <p:cNvSpPr txBox="1"/>
              <p:nvPr/>
            </p:nvSpPr>
            <p:spPr>
              <a:xfrm>
                <a:off x="210299" y="4469277"/>
                <a:ext cx="6559826" cy="1611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432FF"/>
                    </a:solidFill>
                    <a:effectLst/>
                    <a:latin typeface="Nunito" pitchFamily="2" charset="77"/>
                  </a:rPr>
                  <a:t>Mass does not match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l-GR" sz="2000" dirty="0">
                    <a:solidFill>
                      <a:srgbClr val="0432FF"/>
                    </a:solidFill>
                    <a:effectLst/>
                    <a:latin typeface="Nunito" pitchFamily="2" charset="77"/>
                  </a:rPr>
                  <a:t>(3</a:t>
                </a:r>
                <a:r>
                  <a:rPr lang="en-US" sz="2000" dirty="0">
                    <a:solidFill>
                      <a:srgbClr val="0432FF"/>
                    </a:solidFill>
                    <a:effectLst/>
                    <a:latin typeface="Nunito" pitchFamily="2" charset="77"/>
                  </a:rPr>
                  <a:t>D) theoretical predictions</a:t>
                </a:r>
                <a:r>
                  <a:rPr lang="en-US" sz="2000" dirty="0">
                    <a:effectLst/>
                    <a:latin typeface="Nunito" pitchFamily="2" charset="77"/>
                  </a:rPr>
                  <a:t>, and D-wave states are not seen in </a:t>
                </a:r>
                <a:r>
                  <a:rPr lang="en-US" sz="2000" dirty="0" err="1">
                    <a:effectLst/>
                    <a:latin typeface="Nunito" pitchFamily="2" charset="77"/>
                  </a:rPr>
                  <a:t>e</a:t>
                </a:r>
                <a:r>
                  <a:rPr lang="en-US" sz="2000" baseline="30000" dirty="0" err="1">
                    <a:effectLst/>
                    <a:latin typeface="Nunito" pitchFamily="2" charset="77"/>
                  </a:rPr>
                  <a:t>+</a:t>
                </a:r>
                <a:r>
                  <a:rPr lang="en-US" sz="2000" dirty="0" err="1">
                    <a:effectLst/>
                    <a:latin typeface="Nunito" pitchFamily="2" charset="77"/>
                  </a:rPr>
                  <a:t>e</a:t>
                </a:r>
                <a:r>
                  <a:rPr lang="en-US" sz="2000" baseline="30000" dirty="0">
                    <a:effectLst/>
                    <a:latin typeface="Nunito" pitchFamily="2" charset="77"/>
                  </a:rPr>
                  <a:t>-</a:t>
                </a:r>
                <a:r>
                  <a:rPr lang="en-US" sz="2000" dirty="0">
                    <a:effectLst/>
                    <a:latin typeface="Nunito" pitchFamily="2" charset="77"/>
                  </a:rPr>
                  <a:t> collisions.</a:t>
                </a: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l-GR" sz="2000" dirty="0">
                    <a:effectLst/>
                    <a:latin typeface="Nunito" pitchFamily="2" charset="77"/>
                  </a:rPr>
                  <a:t>(4</a:t>
                </a:r>
                <a:r>
                  <a:rPr lang="en-US" sz="2000" dirty="0">
                    <a:effectLst/>
                    <a:latin typeface="Nunito" pitchFamily="2" charset="77"/>
                  </a:rPr>
                  <a:t>S) 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l-GR" sz="2000" dirty="0">
                    <a:effectLst/>
                    <a:latin typeface="Nunito" pitchFamily="2" charset="77"/>
                  </a:rPr>
                  <a:t>(3</a:t>
                </a:r>
                <a:r>
                  <a:rPr lang="en-US" sz="2000" dirty="0">
                    <a:effectLst/>
                    <a:latin typeface="Nunito" pitchFamily="2" charset="77"/>
                  </a:rPr>
                  <a:t>D) mixing can be enhanced due to hadron loops. </a:t>
                </a:r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6C2B0BA2-4ADC-422B-8E6E-F27EDF1D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99" y="4469277"/>
                <a:ext cx="6559826" cy="1611723"/>
              </a:xfrm>
              <a:prstGeom prst="rect">
                <a:avLst/>
              </a:prstGeom>
              <a:blipFill>
                <a:blip r:embed="rId3"/>
                <a:stretch>
                  <a:fillRect l="-836" r="-186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7">
            <a:extLst>
              <a:ext uri="{FF2B5EF4-FFF2-40B4-BE49-F238E27FC236}">
                <a16:creationId xmlns:a16="http://schemas.microsoft.com/office/drawing/2014/main" id="{FD2B0F6C-60A9-4AA6-8950-D97C891F2E3F}"/>
              </a:ext>
            </a:extLst>
          </p:cNvPr>
          <p:cNvSpPr txBox="1"/>
          <p:nvPr/>
        </p:nvSpPr>
        <p:spPr>
          <a:xfrm>
            <a:off x="6770125" y="1383581"/>
            <a:ext cx="524786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1800" dirty="0">
                <a:solidFill>
                  <a:srgbClr val="0432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onventional bottomonium </a:t>
            </a:r>
            <a:endParaRPr lang="en-US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Eur. Phys. J. C 80, 59 (2020)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101, 014020 (2020)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102, 014036 (2020)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Lett. B 803, 135340 (2020)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104, 034036 (2021)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Prog. Part.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117, 103845 (2021)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Eur. Phys. J. Plus 137, 357 (2022)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105, 114041 (2022)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106, 094013 (2022)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105, 074007 (2022)</a:t>
            </a:r>
          </a:p>
          <a:p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arXiv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2312.02761 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CN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Hybrid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Rept. 873, 1 (2020)</a:t>
            </a:r>
            <a:endParaRPr lang="en-CN" sz="1400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104, 034019 (2021)</a:t>
            </a:r>
          </a:p>
          <a:p>
            <a:endParaRPr lang="en-CN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CN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Tetraquark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Chin. Phys. C 43, 123102 (2019)</a:t>
            </a:r>
            <a:endParaRPr lang="en-CN" sz="1400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Lett. B 802, 135217 (2020)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103, 074507 (2021)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Phys. Rev. D 107, 094515 (2023)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F52BE67-682C-4903-91A6-F2C636AA256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149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66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A9510-37BE-4435-A8E6-698D40CFC98A}"/>
              </a:ext>
            </a:extLst>
          </p:cNvPr>
          <p:cNvSpPr txBox="1">
            <a:spLocks noChangeArrowheads="1"/>
          </p:cNvSpPr>
          <p:nvPr/>
        </p:nvSpPr>
        <p:spPr>
          <a:xfrm>
            <a:off x="4292516" y="2745443"/>
            <a:ext cx="4699591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Light hadrons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CE4EA14-4D81-4D9E-BE0D-A59FAF77F1C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8311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C950D39-3761-42D8-880A-80C76E9D70BE}"/>
              </a:ext>
            </a:extLst>
          </p:cNvPr>
          <p:cNvSpPr txBox="1"/>
          <p:nvPr/>
        </p:nvSpPr>
        <p:spPr>
          <a:xfrm>
            <a:off x="3404735" y="1058635"/>
            <a:ext cx="5026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latin typeface="Cambria" panose="02040503050406030204" charset="0"/>
                <a:ea typeface="宋体" panose="02010600030101010101" pitchFamily="2" charset="-122"/>
              </a:rPr>
              <a:t>           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19EFA953-CD15-4A4B-9110-2EF993D9777C}"/>
                  </a:ext>
                </a:extLst>
              </p:cNvPr>
              <p:cNvSpPr txBox="1"/>
              <p:nvPr/>
            </p:nvSpPr>
            <p:spPr>
              <a:xfrm>
                <a:off x="123371" y="824789"/>
                <a:ext cx="12192000" cy="652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Unique scan data near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</m:t>
                        </m:r>
                      </m:e>
                    </m:rad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= 10.75 GeV</a:t>
                </a:r>
                <a:endParaRPr lang="en-CN" sz="36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19EFA953-CD15-4A4B-9110-2EF993D97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71" y="824789"/>
                <a:ext cx="12192000" cy="652615"/>
              </a:xfrm>
              <a:prstGeom prst="rect">
                <a:avLst/>
              </a:prstGeom>
              <a:blipFill>
                <a:blip r:embed="rId2"/>
                <a:stretch>
                  <a:fillRect t="-14019" b="-336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">
                <a:extLst>
                  <a:ext uri="{FF2B5EF4-FFF2-40B4-BE49-F238E27FC236}">
                    <a16:creationId xmlns:a16="http://schemas.microsoft.com/office/drawing/2014/main" id="{3A8B9F03-A93A-4AEE-8E10-B0C799F35D3C}"/>
                  </a:ext>
                </a:extLst>
              </p:cNvPr>
              <p:cNvSpPr txBox="1"/>
              <p:nvPr/>
            </p:nvSpPr>
            <p:spPr>
              <a:xfrm>
                <a:off x="333726" y="4219935"/>
                <a:ext cx="11771290" cy="2083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4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November 2021, </a:t>
                </a:r>
                <a:r>
                  <a:rPr lang="en-US" sz="24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Belle II collected 19 fb</a:t>
                </a:r>
                <a:r>
                  <a:rPr lang="en-US" sz="2400" baseline="300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en-US" sz="24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of unique data at energies above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0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(4S): </a:t>
                </a:r>
                <a:r>
                  <a:rPr lang="en-US" sz="24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four energy scan points around 10.75 GeV.</a:t>
                </a:r>
              </a:p>
              <a:p>
                <a:pPr marL="285750" indent="-285750">
                  <a:lnSpc>
                    <a:spcPts val="4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Belle II collected the data in the gaps between Belle energy scan points. </a:t>
                </a:r>
                <a:endParaRPr lang="en-US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lnSpc>
                    <a:spcPts val="4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Physics goal: understand the nature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sz="24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 </a:t>
                </a:r>
                <a:r>
                  <a:rPr lang="en-US" sz="24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energy region.</a:t>
                </a:r>
                <a:endParaRPr lang="en-CN" sz="2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1">
                <a:extLst>
                  <a:ext uri="{FF2B5EF4-FFF2-40B4-BE49-F238E27FC236}">
                    <a16:creationId xmlns:a16="http://schemas.microsoft.com/office/drawing/2014/main" id="{3A8B9F03-A93A-4AEE-8E10-B0C799F35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26" y="4219935"/>
                <a:ext cx="11771290" cy="2083455"/>
              </a:xfrm>
              <a:prstGeom prst="rect">
                <a:avLst/>
              </a:prstGeom>
              <a:blipFill>
                <a:blip r:embed="rId3"/>
                <a:stretch>
                  <a:fillRect l="-725" r="-311"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A951ADF3-2AE0-43DB-A739-E9664F1F3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2" y="1385571"/>
            <a:ext cx="11330609" cy="302072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4975430-BD8C-4625-8AD4-97B69629CAB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5726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5018F45B-70C3-4A17-B79B-6C671A0EC956}"/>
              </a:ext>
            </a:extLst>
          </p:cNvPr>
          <p:cNvSpPr txBox="1"/>
          <p:nvPr/>
        </p:nvSpPr>
        <p:spPr>
          <a:xfrm>
            <a:off x="3368449" y="1203779"/>
            <a:ext cx="5026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latin typeface="Cambria" panose="02040503050406030204" charset="0"/>
                <a:ea typeface="宋体" panose="02010600030101010101" pitchFamily="2" charset="-122"/>
              </a:rPr>
              <a:t>           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5">
                <a:extLst>
                  <a:ext uri="{FF2B5EF4-FFF2-40B4-BE49-F238E27FC236}">
                    <a16:creationId xmlns:a16="http://schemas.microsoft.com/office/drawing/2014/main" id="{2E48105A-ED15-4759-AD5D-3A7E74085505}"/>
                  </a:ext>
                </a:extLst>
              </p:cNvPr>
              <p:cNvSpPr txBox="1"/>
              <p:nvPr/>
            </p:nvSpPr>
            <p:spPr>
              <a:xfrm>
                <a:off x="184756" y="1567751"/>
                <a:ext cx="12094329" cy="2298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Theory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CN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ranching fractions of 10</a:t>
                </a:r>
                <a:r>
                  <a:rPr lang="en-CN" baseline="30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-3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(10753)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[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PRD 104, 034036 (2021)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]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(10753)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l-G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[PRD 105, 074007 (2022)] 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assuming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S) 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(3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D) mixing state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  <a:p>
                <a:pPr>
                  <a:lnSpc>
                    <a:spcPts val="3500"/>
                  </a:lnSpc>
                </a:pPr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Charmonium sector:</a:t>
                </a:r>
                <a:r>
                  <a:rPr lang="en-US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close peaks observed in the cross sections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N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l-GR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by BESIII</a:t>
                </a:r>
                <a:r>
                  <a:rPr lang="en-CN" baseline="300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N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l-GR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en-US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by Belle</a:t>
                </a:r>
                <a:r>
                  <a:rPr lang="en-CN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respectively, may suggest similar nature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s; 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Y(4220) </a:t>
                </a:r>
                <a14:m>
                  <m:oMath xmlns:m="http://schemas.openxmlformats.org/officeDocument/2006/math">
                    <m:r>
                      <a:rPr lang="en-CN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X(3872)</a:t>
                </a:r>
                <a:r>
                  <a:rPr lang="en-US" baseline="30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observed by BESIII; So we expect the observations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(10753)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l-GR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nor/>
                      </m:rPr>
                      <a:rPr lang="en-CN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CN" baseline="-250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b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5">
                <a:extLst>
                  <a:ext uri="{FF2B5EF4-FFF2-40B4-BE49-F238E27FC236}">
                    <a16:creationId xmlns:a16="http://schemas.microsoft.com/office/drawing/2014/main" id="{2E48105A-ED15-4759-AD5D-3A7E74085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6" y="1567751"/>
                <a:ext cx="12094329" cy="2298963"/>
              </a:xfrm>
              <a:prstGeom prst="rect">
                <a:avLst/>
              </a:prstGeom>
              <a:blipFill>
                <a:blip r:embed="rId2"/>
                <a:stretch>
                  <a:fillRect l="-403" b="-2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5">
                <a:extLst>
                  <a:ext uri="{FF2B5EF4-FFF2-40B4-BE49-F238E27FC236}">
                    <a16:creationId xmlns:a16="http://schemas.microsoft.com/office/drawing/2014/main" id="{EC653988-446E-4C95-87C8-05592A618B76}"/>
                  </a:ext>
                </a:extLst>
              </p:cNvPr>
              <p:cNvSpPr txBox="1"/>
              <p:nvPr/>
            </p:nvSpPr>
            <p:spPr>
              <a:xfrm>
                <a:off x="87085" y="902927"/>
                <a:ext cx="12192000" cy="68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Motivation to search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6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</a:t>
                </a:r>
                <a:r>
                  <a:rPr lang="en-CN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sz="3600" b="0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N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sz="3600" b="0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36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CN" sz="36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15">
                <a:extLst>
                  <a:ext uri="{FF2B5EF4-FFF2-40B4-BE49-F238E27FC236}">
                    <a16:creationId xmlns:a16="http://schemas.microsoft.com/office/drawing/2014/main" id="{EC653988-446E-4C95-87C8-05592A618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" y="902927"/>
                <a:ext cx="12192000" cy="689228"/>
              </a:xfrm>
              <a:prstGeom prst="rect">
                <a:avLst/>
              </a:prstGeom>
              <a:blipFill>
                <a:blip r:embed="rId3"/>
                <a:stretch>
                  <a:fillRect t="-15044" b="-247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">
            <a:extLst>
              <a:ext uri="{FF2B5EF4-FFF2-40B4-BE49-F238E27FC236}">
                <a16:creationId xmlns:a16="http://schemas.microsoft.com/office/drawing/2014/main" id="{F35C7789-4294-4D7F-A079-104F51621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836" y="3987648"/>
            <a:ext cx="8844328" cy="220360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9284093-FBCF-4FAA-88B1-217AC2F8715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2769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2D1BB558-F60C-43BA-8261-45A7251EDE73}"/>
              </a:ext>
            </a:extLst>
          </p:cNvPr>
          <p:cNvSpPr txBox="1"/>
          <p:nvPr/>
        </p:nvSpPr>
        <p:spPr>
          <a:xfrm>
            <a:off x="3433764" y="1087665"/>
            <a:ext cx="5026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latin typeface="Cambria" panose="02040503050406030204" charset="0"/>
                <a:ea typeface="宋体" panose="02010600030101010101" pitchFamily="2" charset="-122"/>
              </a:rPr>
              <a:t>           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2569546F-53C0-4909-8A05-39B0E8CE4B23}"/>
                  </a:ext>
                </a:extLst>
              </p:cNvPr>
              <p:cNvSpPr/>
              <p:nvPr/>
            </p:nvSpPr>
            <p:spPr>
              <a:xfrm>
                <a:off x="152400" y="795874"/>
                <a:ext cx="12192000" cy="689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Observation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6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</a:t>
                </a:r>
                <a14:m>
                  <m:oMath xmlns:m="http://schemas.openxmlformats.org/officeDocument/2006/math">
                    <m:r>
                      <a:rPr lang="en-CN" sz="3600" b="0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N" sz="3600" b="0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36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2569546F-53C0-4909-8A05-39B0E8CE4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795874"/>
                <a:ext cx="12192000" cy="689228"/>
              </a:xfrm>
              <a:prstGeom prst="rect">
                <a:avLst/>
              </a:prstGeom>
              <a:blipFill>
                <a:blip r:embed="rId2"/>
                <a:stretch>
                  <a:fillRect t="-15929" b="-247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97082470-169F-457E-BE7C-CC9426823815}"/>
                  </a:ext>
                </a:extLst>
              </p:cNvPr>
              <p:cNvSpPr txBox="1"/>
              <p:nvPr/>
            </p:nvSpPr>
            <p:spPr>
              <a:xfrm>
                <a:off x="183712" y="1396173"/>
                <a:ext cx="6181858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dimensional unbinned maximum likelihood fits to 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 M(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l-G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and 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e>
                      <m:sup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e>
                      <m:sup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e>
                      <m:sup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distributions.</a:t>
                </a:r>
              </a:p>
              <a:p>
                <a:endParaRPr lang="en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97082470-169F-457E-BE7C-CC9426823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12" y="1396173"/>
                <a:ext cx="6181858" cy="1015663"/>
              </a:xfrm>
              <a:prstGeom prst="rect">
                <a:avLst/>
              </a:prstGeom>
              <a:blipFill>
                <a:blip r:embed="rId3"/>
                <a:stretch>
                  <a:fillRect l="-789" t="-2994" r="-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7">
                <a:extLst>
                  <a:ext uri="{FF2B5EF4-FFF2-40B4-BE49-F238E27FC236}">
                    <a16:creationId xmlns:a16="http://schemas.microsoft.com/office/drawing/2014/main" id="{D7C0746D-C4B4-427E-9913-D0A4E447026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18612" y="1824011"/>
              <a:ext cx="5801837" cy="2192635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208842">
                      <a:extLst>
                        <a:ext uri="{9D8B030D-6E8A-4147-A177-3AD203B41FA5}">
                          <a16:colId xmlns:a16="http://schemas.microsoft.com/office/drawing/2014/main" val="4283308334"/>
                        </a:ext>
                      </a:extLst>
                    </a:gridCol>
                    <a:gridCol w="1141768">
                      <a:extLst>
                        <a:ext uri="{9D8B030D-6E8A-4147-A177-3AD203B41FA5}">
                          <a16:colId xmlns:a16="http://schemas.microsoft.com/office/drawing/2014/main" val="1497232792"/>
                        </a:ext>
                      </a:extLst>
                    </a:gridCol>
                    <a:gridCol w="1581512">
                      <a:extLst>
                        <a:ext uri="{9D8B030D-6E8A-4147-A177-3AD203B41FA5}">
                          <a16:colId xmlns:a16="http://schemas.microsoft.com/office/drawing/2014/main" val="3450707775"/>
                        </a:ext>
                      </a:extLst>
                    </a:gridCol>
                    <a:gridCol w="1869715">
                      <a:extLst>
                        <a:ext uri="{9D8B030D-6E8A-4147-A177-3AD203B41FA5}">
                          <a16:colId xmlns:a16="http://schemas.microsoft.com/office/drawing/2014/main" val="3086551902"/>
                        </a:ext>
                      </a:extLst>
                    </a:gridCol>
                  </a:tblGrid>
                  <a:tr h="4961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Channel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</m:rad>
                            </m:oMath>
                          </a14:m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 (GeV)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N</a:t>
                          </a:r>
                          <a:r>
                            <a:rPr lang="en-CN" sz="1600" b="0" i="0" baseline="3000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sig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N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Born</m:t>
                                  </m:r>
                                </m:sub>
                                <m:sup>
                                  <m: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UL</m:t>
                                  </m:r>
                                  <m: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 (pb)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2567382"/>
                      </a:ext>
                    </a:extLst>
                  </a:tr>
                  <a:tr h="4259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N" sz="16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sSub>
                                  <m:sSubPr>
                                    <m:ctrlPr>
                                      <a:rPr lang="en-CN" sz="1600" b="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CN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  <m: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10.745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68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8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Sup>
                                  <m:sSubSupPr>
                                    <m:ctrlPr>
                                      <a:rPr lang="en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bSup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CN" sz="18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7124850"/>
                      </a:ext>
                    </a:extLst>
                  </a:tr>
                  <a:tr h="4219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N" sz="16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sSub>
                                  <m:sSubPr>
                                    <m:ctrlPr>
                                      <a:rPr lang="en-CN" sz="1600" b="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CN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  <m: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8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CN" sz="18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68054"/>
                      </a:ext>
                    </a:extLst>
                  </a:tr>
                  <a:tr h="42208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N" sz="16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sSub>
                                  <m:sSubPr>
                                    <m:ctrlPr>
                                      <a:rPr lang="en-CN" sz="1600" b="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CN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  <m: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10.805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8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1.6 @90% C.L.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65973"/>
                      </a:ext>
                    </a:extLst>
                  </a:tr>
                  <a:tr h="42647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N" sz="16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sSub>
                                  <m:sSubPr>
                                    <m:ctrlPr>
                                      <a:rPr lang="en-CN" sz="1600" b="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CN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  <m:r>
                                      <a:rPr lang="en-US" sz="16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b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800" b="0" i="0" dirty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1.5 @90% C.L.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60779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7">
                <a:extLst>
                  <a:ext uri="{FF2B5EF4-FFF2-40B4-BE49-F238E27FC236}">
                    <a16:creationId xmlns:a16="http://schemas.microsoft.com/office/drawing/2014/main" id="{D7C0746D-C4B4-427E-9913-D0A4E44702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3997991"/>
                  </p:ext>
                </p:extLst>
              </p:nvPr>
            </p:nvGraphicFramePr>
            <p:xfrm>
              <a:off x="6018612" y="1824011"/>
              <a:ext cx="5801837" cy="2192635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208842">
                      <a:extLst>
                        <a:ext uri="{9D8B030D-6E8A-4147-A177-3AD203B41FA5}">
                          <a16:colId xmlns:a16="http://schemas.microsoft.com/office/drawing/2014/main" val="4283308334"/>
                        </a:ext>
                      </a:extLst>
                    </a:gridCol>
                    <a:gridCol w="1141768">
                      <a:extLst>
                        <a:ext uri="{9D8B030D-6E8A-4147-A177-3AD203B41FA5}">
                          <a16:colId xmlns:a16="http://schemas.microsoft.com/office/drawing/2014/main" val="1497232792"/>
                        </a:ext>
                      </a:extLst>
                    </a:gridCol>
                    <a:gridCol w="1581512">
                      <a:extLst>
                        <a:ext uri="{9D8B030D-6E8A-4147-A177-3AD203B41FA5}">
                          <a16:colId xmlns:a16="http://schemas.microsoft.com/office/drawing/2014/main" val="3450707775"/>
                        </a:ext>
                      </a:extLst>
                    </a:gridCol>
                    <a:gridCol w="1869715">
                      <a:extLst>
                        <a:ext uri="{9D8B030D-6E8A-4147-A177-3AD203B41FA5}">
                          <a16:colId xmlns:a16="http://schemas.microsoft.com/office/drawing/2014/main" val="3086551902"/>
                        </a:ext>
                      </a:extLst>
                    </a:gridCol>
                  </a:tblGrid>
                  <a:tr h="4961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Channel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6952" t="-1235" r="-304278" b="-3506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N</a:t>
                          </a:r>
                          <a:r>
                            <a:rPr lang="en-CN" sz="1600" b="0" i="0" baseline="3000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sig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0749" t="-1235" r="-651" b="-3506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2567382"/>
                      </a:ext>
                    </a:extLst>
                  </a:tr>
                  <a:tr h="4259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3" t="-117143" r="-379899" b="-305714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10.745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8846" t="-117143" r="-118846" b="-3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0749" t="-117143" r="-651" b="-30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7124850"/>
                      </a:ext>
                    </a:extLst>
                  </a:tr>
                  <a:tr h="4219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3" t="-217143" r="-379899" b="-20571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8846" t="-217143" r="-118846" b="-2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0749" t="-217143" r="-651" b="-20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68054"/>
                      </a:ext>
                    </a:extLst>
                  </a:tr>
                  <a:tr h="4220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3" t="-321739" r="-379899" b="-108696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10.805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8846" t="-321739" r="-118846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1.6 @90% C.L.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65973"/>
                      </a:ext>
                    </a:extLst>
                  </a:tr>
                  <a:tr h="42647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3" t="-415714" r="-379899" b="-7143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8846" t="-415714" r="-118846" b="-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dirty="0"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1.5 @90% C.L.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60779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11">
            <a:extLst>
              <a:ext uri="{FF2B5EF4-FFF2-40B4-BE49-F238E27FC236}">
                <a16:creationId xmlns:a16="http://schemas.microsoft.com/office/drawing/2014/main" id="{01CE3A44-0C49-4112-A328-101ACE8E6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364" y="2605603"/>
            <a:ext cx="317500" cy="34290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A8E401EF-B1A5-427B-9EEA-2BB2354D7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007" y="4779568"/>
            <a:ext cx="317500" cy="342900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EB0133A-8390-439C-8107-E989E572A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607" y="2782127"/>
            <a:ext cx="723900" cy="342900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A8149313-6712-476A-99A6-E386CECC7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057" y="4949420"/>
            <a:ext cx="723900" cy="342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0DE969E-397E-4934-ACD5-864A0F7ED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65" y="2085401"/>
            <a:ext cx="4834383" cy="4295297"/>
          </a:xfrm>
          <a:prstGeom prst="rect">
            <a:avLst/>
          </a:prstGeom>
        </p:spPr>
      </p:pic>
      <p:sp>
        <p:nvSpPr>
          <p:cNvPr id="11" name="TextBox 23">
            <a:extLst>
              <a:ext uri="{FF2B5EF4-FFF2-40B4-BE49-F238E27FC236}">
                <a16:creationId xmlns:a16="http://schemas.microsoft.com/office/drawing/2014/main" id="{1D46368F-E9D5-49FD-8CC4-A4AC1847EC7F}"/>
              </a:ext>
            </a:extLst>
          </p:cNvPr>
          <p:cNvSpPr txBox="1"/>
          <p:nvPr/>
        </p:nvSpPr>
        <p:spPr>
          <a:xfrm>
            <a:off x="2134511" y="3831980"/>
            <a:ext cx="101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800" dirty="0">
                <a:solidFill>
                  <a:srgbClr val="0432FF"/>
                </a:solidFill>
              </a:rPr>
              <a:t>11.1σ </a:t>
            </a:r>
            <a:endParaRPr lang="en-CN" dirty="0"/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A3937C5F-D837-490E-9CCC-CE6AE94B54E6}"/>
              </a:ext>
            </a:extLst>
          </p:cNvPr>
          <p:cNvSpPr txBox="1"/>
          <p:nvPr/>
        </p:nvSpPr>
        <p:spPr>
          <a:xfrm>
            <a:off x="2221028" y="5029858"/>
            <a:ext cx="838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800" dirty="0">
                <a:solidFill>
                  <a:srgbClr val="0432FF"/>
                </a:solidFill>
              </a:rPr>
              <a:t>4.5σ</a:t>
            </a:r>
            <a:endParaRPr lang="en-CN" dirty="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3F43CBEC-3575-4E1E-BD17-D85FEFBCA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7698" y="4499561"/>
            <a:ext cx="4064000" cy="1853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6">
                <a:extLst>
                  <a:ext uri="{FF2B5EF4-FFF2-40B4-BE49-F238E27FC236}">
                    <a16:creationId xmlns:a16="http://schemas.microsoft.com/office/drawing/2014/main" id="{D9E87C12-D283-4C18-A604-06316947867B}"/>
                  </a:ext>
                </a:extLst>
              </p:cNvPr>
              <p:cNvSpPr txBox="1"/>
              <p:nvPr/>
            </p:nvSpPr>
            <p:spPr>
              <a:xfrm>
                <a:off x="5155748" y="4078112"/>
                <a:ext cx="7174369" cy="423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N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0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0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N" sz="20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N" sz="20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0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r>
                  <a:rPr lang="en-CN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(J = 1, 2) cross sections peak at</a:t>
                </a:r>
                <a:r>
                  <a:rPr lang="en-US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altLang="zh-CN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</a:t>
                </a:r>
                <a:r>
                  <a:rPr lang="en-US" altLang="zh-CN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en-CN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26">
                <a:extLst>
                  <a:ext uri="{FF2B5EF4-FFF2-40B4-BE49-F238E27FC236}">
                    <a16:creationId xmlns:a16="http://schemas.microsoft.com/office/drawing/2014/main" id="{D9E87C12-D283-4C18-A604-063169478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748" y="4078112"/>
                <a:ext cx="7174369" cy="423899"/>
              </a:xfrm>
              <a:prstGeom prst="rect">
                <a:avLst/>
              </a:prstGeom>
              <a:blipFill>
                <a:blip r:embed="rId9"/>
                <a:stretch>
                  <a:fillRect l="-765" t="-4286" r="-255" b="-1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7">
            <a:extLst>
              <a:ext uri="{FF2B5EF4-FFF2-40B4-BE49-F238E27FC236}">
                <a16:creationId xmlns:a16="http://schemas.microsoft.com/office/drawing/2014/main" id="{BE59B80D-2955-43BE-81E7-4B9385283284}"/>
              </a:ext>
            </a:extLst>
          </p:cNvPr>
          <p:cNvSpPr txBox="1"/>
          <p:nvPr/>
        </p:nvSpPr>
        <p:spPr>
          <a:xfrm>
            <a:off x="8917360" y="1431498"/>
            <a:ext cx="3816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PRL 130, 091902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752C64AA-EA47-4B4A-9763-03C66584D0EA}"/>
                  </a:ext>
                </a:extLst>
              </p:cNvPr>
              <p:cNvSpPr txBox="1"/>
              <p:nvPr/>
            </p:nvSpPr>
            <p:spPr>
              <a:xfrm>
                <a:off x="9714881" y="4564669"/>
                <a:ext cx="2221149" cy="1327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1600" b="1" dirty="0"/>
                  <a:t>The points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CN" sz="16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CN" sz="1600" b="1" dirty="0"/>
                  <a:t> = 10.867 GeV are from Belle measurements [</a:t>
                </a:r>
                <a:r>
                  <a:rPr lang="en-US" sz="1600" b="1" dirty="0"/>
                  <a:t>PRL 113, 142001 (2014)</a:t>
                </a:r>
                <a:r>
                  <a:rPr lang="en-CN" sz="1600" b="1" dirty="0"/>
                  <a:t>].</a:t>
                </a:r>
              </a:p>
            </p:txBody>
          </p:sp>
        </mc:Choice>
        <mc:Fallback xmlns=""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752C64AA-EA47-4B4A-9763-03C66584D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881" y="4564669"/>
                <a:ext cx="2221149" cy="1327992"/>
              </a:xfrm>
              <a:prstGeom prst="rect">
                <a:avLst/>
              </a:prstGeom>
              <a:blipFill>
                <a:blip r:embed="rId10"/>
                <a:stretch>
                  <a:fillRect l="-1648" t="-917" b="-50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9E8B9D7-3878-40B1-91E8-91EE66A1F0A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747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77C8129-72D4-4BF5-99DC-D487CFB91A7B}"/>
              </a:ext>
            </a:extLst>
          </p:cNvPr>
          <p:cNvSpPr/>
          <p:nvPr/>
        </p:nvSpPr>
        <p:spPr>
          <a:xfrm>
            <a:off x="113912" y="83434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6">
                <a:extLst>
                  <a:ext uri="{FF2B5EF4-FFF2-40B4-BE49-F238E27FC236}">
                    <a16:creationId xmlns:a16="http://schemas.microsoft.com/office/drawing/2014/main" id="{1C0608FF-CC7D-4BC0-9BC5-0E0D94124AAB}"/>
                  </a:ext>
                </a:extLst>
              </p:cNvPr>
              <p:cNvSpPr txBox="1"/>
              <p:nvPr/>
            </p:nvSpPr>
            <p:spPr>
              <a:xfrm>
                <a:off x="937118" y="1695734"/>
                <a:ext cx="4240695" cy="8556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N" sz="240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σ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χ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bJ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(1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ω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CN" sz="24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σ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4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4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l-GR" sz="240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Υ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nS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b="0" i="0" smtClean="0"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π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400" b="0" i="0" smtClean="0"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b="0" i="0" smtClean="0"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π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400" b="0" i="0" smtClean="0"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CN" sz="24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~</m:t>
                    </m:r>
                  </m:oMath>
                </a14:m>
                <a:endParaRPr lang="en-CN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6">
                <a:extLst>
                  <a:ext uri="{FF2B5EF4-FFF2-40B4-BE49-F238E27FC236}">
                    <a16:creationId xmlns:a16="http://schemas.microsoft.com/office/drawing/2014/main" id="{1C0608FF-CC7D-4BC0-9BC5-0E0D94124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18" y="1695734"/>
                <a:ext cx="4240695" cy="855683"/>
              </a:xfrm>
              <a:prstGeom prst="rect">
                <a:avLst/>
              </a:prstGeom>
              <a:blipFill>
                <a:blip r:embed="rId2"/>
                <a:stretch>
                  <a:fillRect l="-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9">
            <a:extLst>
              <a:ext uri="{FF2B5EF4-FFF2-40B4-BE49-F238E27FC236}">
                <a16:creationId xmlns:a16="http://schemas.microsoft.com/office/drawing/2014/main" id="{AE2A8E0D-B844-4E80-B0A7-C462286D217D}"/>
              </a:ext>
            </a:extLst>
          </p:cNvPr>
          <p:cNvCxnSpPr/>
          <p:nvPr/>
        </p:nvCxnSpPr>
        <p:spPr>
          <a:xfrm flipV="1">
            <a:off x="4521830" y="1820492"/>
            <a:ext cx="834887" cy="344556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0">
            <a:extLst>
              <a:ext uri="{FF2B5EF4-FFF2-40B4-BE49-F238E27FC236}">
                <a16:creationId xmlns:a16="http://schemas.microsoft.com/office/drawing/2014/main" id="{4999C63F-E40C-4788-A87C-0B8A89353CD1}"/>
              </a:ext>
            </a:extLst>
          </p:cNvPr>
          <p:cNvCxnSpPr>
            <a:cxnSpLocks/>
          </p:cNvCxnSpPr>
          <p:nvPr/>
        </p:nvCxnSpPr>
        <p:spPr>
          <a:xfrm>
            <a:off x="4521829" y="2258188"/>
            <a:ext cx="834887" cy="2247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2">
                <a:extLst>
                  <a:ext uri="{FF2B5EF4-FFF2-40B4-BE49-F238E27FC236}">
                    <a16:creationId xmlns:a16="http://schemas.microsoft.com/office/drawing/2014/main" id="{92DB201F-C072-437F-B931-B42DE9FD6BB6}"/>
                  </a:ext>
                </a:extLst>
              </p:cNvPr>
              <p:cNvSpPr txBox="1"/>
              <p:nvPr/>
            </p:nvSpPr>
            <p:spPr>
              <a:xfrm>
                <a:off x="5363343" y="1493022"/>
                <a:ext cx="7764118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1.5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rad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= 10.745 GeV [PRL 130, 091902 (2023)]</a:t>
                </a:r>
              </a:p>
            </p:txBody>
          </p:sp>
        </mc:Choice>
        <mc:Fallback xmlns="">
          <p:sp>
            <p:nvSpPr>
              <p:cNvPr id="6" name="TextBox 12">
                <a:extLst>
                  <a:ext uri="{FF2B5EF4-FFF2-40B4-BE49-F238E27FC236}">
                    <a16:creationId xmlns:a16="http://schemas.microsoft.com/office/drawing/2014/main" id="{92DB201F-C072-437F-B931-B42DE9FD6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43" y="1493022"/>
                <a:ext cx="7764118" cy="372410"/>
              </a:xfrm>
              <a:prstGeom prst="rect">
                <a:avLst/>
              </a:prstGeom>
              <a:blipFill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4">
                <a:extLst>
                  <a:ext uri="{FF2B5EF4-FFF2-40B4-BE49-F238E27FC236}">
                    <a16:creationId xmlns:a16="http://schemas.microsoft.com/office/drawing/2014/main" id="{86D515F9-093C-4357-8AAF-FA4F30A8463C}"/>
                  </a:ext>
                </a:extLst>
              </p:cNvPr>
              <p:cNvSpPr txBox="1"/>
              <p:nvPr/>
            </p:nvSpPr>
            <p:spPr>
              <a:xfrm>
                <a:off x="5363343" y="2274809"/>
                <a:ext cx="7142921" cy="372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~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0.15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rad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= 10.867 GeV [</a:t>
                </a:r>
                <a:r>
                  <a:rPr lang="en-US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PRL 113, 142001 (2014)</a:t>
                </a:r>
                <a:r>
                  <a:rPr lang="en-CN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] </a:t>
                </a:r>
              </a:p>
            </p:txBody>
          </p:sp>
        </mc:Choice>
        <mc:Fallback xmlns="">
          <p:sp>
            <p:nvSpPr>
              <p:cNvPr id="7" name="TextBox 14">
                <a:extLst>
                  <a:ext uri="{FF2B5EF4-FFF2-40B4-BE49-F238E27FC236}">
                    <a16:creationId xmlns:a16="http://schemas.microsoft.com/office/drawing/2014/main" id="{86D515F9-093C-4357-8AAF-FA4F30A8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43" y="2274809"/>
                <a:ext cx="7142921" cy="372410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CD60FF58-67A1-46F2-BFF0-B0A0D7FCB13E}"/>
                  </a:ext>
                </a:extLst>
              </p:cNvPr>
              <p:cNvSpPr txBox="1"/>
              <p:nvPr/>
            </p:nvSpPr>
            <p:spPr>
              <a:xfrm>
                <a:off x="476605" y="2795678"/>
                <a:ext cx="11565833" cy="946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(5S)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(10753) </a:t>
                </a:r>
                <a:r>
                  <a:rPr lang="en-CN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have same quantum numbers and similar masses, but the difference on the above ratio is large. This may indicate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difference in the internal structures of these two states</a:t>
                </a:r>
                <a:r>
                  <a:rPr lang="en-US" sz="18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</a:t>
                </a:r>
                <a:endParaRPr lang="en-US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CD60FF58-67A1-46F2-BFF0-B0A0D7FCB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05" y="2795678"/>
                <a:ext cx="11565833" cy="946991"/>
              </a:xfrm>
              <a:prstGeom prst="rect">
                <a:avLst/>
              </a:prstGeom>
              <a:blipFill>
                <a:blip r:embed="rId5"/>
                <a:stretch>
                  <a:fillRect l="-474" t="-1935"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7714DC27-6424-4BC0-B7B2-EC6A02F9B70F}"/>
                  </a:ext>
                </a:extLst>
              </p:cNvPr>
              <p:cNvSpPr txBox="1"/>
              <p:nvPr/>
            </p:nvSpPr>
            <p:spPr>
              <a:xfrm>
                <a:off x="937118" y="3811050"/>
                <a:ext cx="12549810" cy="8700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N" sz="220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σ</m:t>
                        </m:r>
                        <m:r>
                          <m:rPr>
                            <m:nor/>
                          </m:rPr>
                          <a:rPr lang="en-US" sz="22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2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χ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2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(1</m:t>
                        </m:r>
                        <m:r>
                          <m:rPr>
                            <m:nor/>
                          </m:rPr>
                          <a:rPr lang="en-US" sz="22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2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2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ω</m:t>
                        </m:r>
                        <m:r>
                          <m:rPr>
                            <m:nor/>
                          </m:rPr>
                          <a:rPr lang="en-US" sz="2200" b="0" i="0" smtClean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CN" sz="22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σ</m:t>
                        </m:r>
                        <m:r>
                          <m:rPr>
                            <m:nor/>
                          </m:rPr>
                          <a:rPr lang="en-US" sz="22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2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2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2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200" i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2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20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χ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20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2200" b="0" i="0" smtClean="0">
                                <a:latin typeface="Verdana" panose="020B0604030504040204" pitchFamily="34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20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(1</m:t>
                        </m:r>
                        <m:r>
                          <m:rPr>
                            <m:nor/>
                          </m:rPr>
                          <a:rPr lang="en-US" sz="220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220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20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ω</m:t>
                        </m:r>
                        <m:r>
                          <m:rPr>
                            <m:nor/>
                          </m:rPr>
                          <a:rPr lang="en-US" sz="2200" i="0"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CN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</m:t>
                    </m:r>
                  </m:oMath>
                </a14:m>
                <a:r>
                  <a:rPr lang="en-CN" sz="22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CN" sz="22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1.3</a:t>
                </a:r>
                <a14:m>
                  <m:oMath xmlns:m="http://schemas.openxmlformats.org/officeDocument/2006/math">
                    <m:r>
                      <a:rPr lang="en-US" sz="2200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en-CN" sz="22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0.6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rad>
                  </m:oMath>
                </a14:m>
                <a:r>
                  <a:rPr lang="en-CN" sz="22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= 10.745 GeV [PRL 130, 091902 (2023)] </a:t>
                </a:r>
                <a:endParaRPr lang="en-CN" sz="2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7714DC27-6424-4BC0-B7B2-EC6A02F9B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18" y="3811050"/>
                <a:ext cx="12549810" cy="870046"/>
              </a:xfrm>
              <a:prstGeom prst="rect">
                <a:avLst/>
              </a:prstGeom>
              <a:blipFill>
                <a:blip r:embed="rId6"/>
                <a:stretch>
                  <a:fillRect l="-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8">
            <a:extLst>
              <a:ext uri="{FF2B5EF4-FFF2-40B4-BE49-F238E27FC236}">
                <a16:creationId xmlns:a16="http://schemas.microsoft.com/office/drawing/2014/main" id="{45441ECE-8EFB-42B1-92D6-0460CEBED108}"/>
              </a:ext>
            </a:extLst>
          </p:cNvPr>
          <p:cNvSpPr txBox="1"/>
          <p:nvPr/>
        </p:nvSpPr>
        <p:spPr>
          <a:xfrm>
            <a:off x="541918" y="4894423"/>
            <a:ext cx="11844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ontradicts the expectation for a pure D−wave bottomonium state of 15 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[Phys. Lett. B 738, 172 (2014)]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observation of</a:t>
            </a:r>
            <a:r>
              <a:rPr lang="en-US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1.8</a:t>
            </a:r>
            <a:r>
              <a:rPr lang="el-GR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 </a:t>
            </a:r>
            <a:r>
              <a:rPr lang="en-US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 with the prediction for a S−D−mixed state of 0.2 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[Phys. Rev. D 104, 034036 (2021)]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9CE1441-191B-47F5-9A8E-17E2957792A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50794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F707941C-7FE0-4166-8958-CE2E8C3E6681}"/>
              </a:ext>
            </a:extLst>
          </p:cNvPr>
          <p:cNvSpPr txBox="1"/>
          <p:nvPr/>
        </p:nvSpPr>
        <p:spPr>
          <a:xfrm>
            <a:off x="3353936" y="1036864"/>
            <a:ext cx="5026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latin typeface="Cambria" panose="02040503050406030204" charset="0"/>
                <a:ea typeface="宋体" panose="02010600030101010101" pitchFamily="2" charset="-122"/>
              </a:rPr>
              <a:t>           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4DB4005-A0EE-488E-AEDB-1CC554058D95}"/>
              </a:ext>
            </a:extLst>
          </p:cNvPr>
          <p:cNvSpPr/>
          <p:nvPr/>
        </p:nvSpPr>
        <p:spPr>
          <a:xfrm>
            <a:off x="72572" y="80227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Search for </a:t>
            </a:r>
            <a:r>
              <a:rPr lang="en-US" altLang="zh-CN" sz="36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altLang="zh-CN" sz="3600" baseline="-25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altLang="zh-CN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08455D3-6D1E-4773-AACD-317BAC62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165" y="993503"/>
            <a:ext cx="1898265" cy="183280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EEAFB36-FEFE-4FB8-92A3-2DB15943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" y="1448603"/>
            <a:ext cx="5261641" cy="3598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4">
                <a:extLst>
                  <a:ext uri="{FF2B5EF4-FFF2-40B4-BE49-F238E27FC236}">
                    <a16:creationId xmlns:a16="http://schemas.microsoft.com/office/drawing/2014/main" id="{A30A8913-B40C-4429-89E5-838E24F43EE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794" y="4994479"/>
              <a:ext cx="11988412" cy="143256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2103126">
                      <a:extLst>
                        <a:ext uri="{9D8B030D-6E8A-4147-A177-3AD203B41FA5}">
                          <a16:colId xmlns:a16="http://schemas.microsoft.com/office/drawing/2014/main" val="4283308334"/>
                        </a:ext>
                      </a:extLst>
                    </a:gridCol>
                    <a:gridCol w="3292583">
                      <a:extLst>
                        <a:ext uri="{9D8B030D-6E8A-4147-A177-3AD203B41FA5}">
                          <a16:colId xmlns:a16="http://schemas.microsoft.com/office/drawing/2014/main" val="1497232792"/>
                        </a:ext>
                      </a:extLst>
                    </a:gridCol>
                    <a:gridCol w="1716987">
                      <a:extLst>
                        <a:ext uri="{9D8B030D-6E8A-4147-A177-3AD203B41FA5}">
                          <a16:colId xmlns:a16="http://schemas.microsoft.com/office/drawing/2014/main" val="3450707775"/>
                        </a:ext>
                      </a:extLst>
                    </a:gridCol>
                    <a:gridCol w="1637962">
                      <a:extLst>
                        <a:ext uri="{9D8B030D-6E8A-4147-A177-3AD203B41FA5}">
                          <a16:colId xmlns:a16="http://schemas.microsoft.com/office/drawing/2014/main" val="2451600090"/>
                        </a:ext>
                      </a:extLst>
                    </a:gridCol>
                    <a:gridCol w="1616765">
                      <a:extLst>
                        <a:ext uri="{9D8B030D-6E8A-4147-A177-3AD203B41FA5}">
                          <a16:colId xmlns:a16="http://schemas.microsoft.com/office/drawing/2014/main" val="4270091871"/>
                        </a:ext>
                      </a:extLst>
                    </a:gridCol>
                    <a:gridCol w="1620989">
                      <a:extLst>
                        <a:ext uri="{9D8B030D-6E8A-4147-A177-3AD203B41FA5}">
                          <a16:colId xmlns:a16="http://schemas.microsoft.com/office/drawing/2014/main" val="647656333"/>
                        </a:ext>
                      </a:extLst>
                    </a:gridCol>
                  </a:tblGrid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Upper limits at 90% C.L. 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N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1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CN" sz="18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1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CN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N" sz="18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  <m:sSub>
                                    <m:sSubPr>
                                      <m:ctrlPr>
                                        <a:rPr lang="en-CN" sz="18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oMath>
                          </a14:m>
                          <a:endParaRPr lang="en-US" sz="1800" b="0" i="0" dirty="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ℬ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  <m:r>
                                  <a:rPr lang="en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lang="en-CN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ωΥ</m:t>
                                </m:r>
                                <m:d>
                                  <m:dPr>
                                    <m:ctrlPr>
                                      <a:rPr lang="en-US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</m:d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CN" sz="1800" b="0" i="0" dirty="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endParaRPr>
                        </a:p>
                        <a:p>
                          <a:pPr algn="ctr"/>
                          <a:r>
                            <a:rPr lang="en-CN" sz="16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(pb)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</m:rad>
                            </m:oMath>
                          </a14:m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 (GeV)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10.653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10.701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10.745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10.805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256738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CN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m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(X</a:t>
                          </a:r>
                          <a:r>
                            <a:rPr lang="en-CN" sz="1800" b="0" i="0" baseline="-25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b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) = 10.6 GeV/c</a:t>
                          </a:r>
                          <a:r>
                            <a:rPr lang="en-CN" sz="1800" b="0" i="0" baseline="30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0.33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0.14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65973"/>
                      </a:ext>
                    </a:extLst>
                  </a:tr>
                  <a:tr h="446056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CN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m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(X</a:t>
                          </a:r>
                          <a:r>
                            <a:rPr lang="en-CN" sz="1800" b="0" i="0" baseline="-25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b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) = (10.45, 10.65) GeV/c</a:t>
                          </a:r>
                          <a:r>
                            <a:rPr lang="en-CN" sz="1800" b="0" i="0" baseline="30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(0.14, 0.55)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(0.25, 0.84)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(0.06, 0.14)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(0.08, 0.37)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60779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4">
                <a:extLst>
                  <a:ext uri="{FF2B5EF4-FFF2-40B4-BE49-F238E27FC236}">
                    <a16:creationId xmlns:a16="http://schemas.microsoft.com/office/drawing/2014/main" id="{A30A8913-B40C-4429-89E5-838E24F43E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9805330"/>
                  </p:ext>
                </p:extLst>
              </p:nvPr>
            </p:nvGraphicFramePr>
            <p:xfrm>
              <a:off x="101794" y="4994479"/>
              <a:ext cx="11988412" cy="143256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2103126">
                      <a:extLst>
                        <a:ext uri="{9D8B030D-6E8A-4147-A177-3AD203B41FA5}">
                          <a16:colId xmlns:a16="http://schemas.microsoft.com/office/drawing/2014/main" val="4283308334"/>
                        </a:ext>
                      </a:extLst>
                    </a:gridCol>
                    <a:gridCol w="3292583">
                      <a:extLst>
                        <a:ext uri="{9D8B030D-6E8A-4147-A177-3AD203B41FA5}">
                          <a16:colId xmlns:a16="http://schemas.microsoft.com/office/drawing/2014/main" val="1497232792"/>
                        </a:ext>
                      </a:extLst>
                    </a:gridCol>
                    <a:gridCol w="1716987">
                      <a:extLst>
                        <a:ext uri="{9D8B030D-6E8A-4147-A177-3AD203B41FA5}">
                          <a16:colId xmlns:a16="http://schemas.microsoft.com/office/drawing/2014/main" val="3450707775"/>
                        </a:ext>
                      </a:extLst>
                    </a:gridCol>
                    <a:gridCol w="1637962">
                      <a:extLst>
                        <a:ext uri="{9D8B030D-6E8A-4147-A177-3AD203B41FA5}">
                          <a16:colId xmlns:a16="http://schemas.microsoft.com/office/drawing/2014/main" val="2451600090"/>
                        </a:ext>
                      </a:extLst>
                    </a:gridCol>
                    <a:gridCol w="1616765">
                      <a:extLst>
                        <a:ext uri="{9D8B030D-6E8A-4147-A177-3AD203B41FA5}">
                          <a16:colId xmlns:a16="http://schemas.microsoft.com/office/drawing/2014/main" val="4270091871"/>
                        </a:ext>
                      </a:extLst>
                    </a:gridCol>
                    <a:gridCol w="1620989">
                      <a:extLst>
                        <a:ext uri="{9D8B030D-6E8A-4147-A177-3AD203B41FA5}">
                          <a16:colId xmlns:a16="http://schemas.microsoft.com/office/drawing/2014/main" val="647656333"/>
                        </a:ext>
                      </a:extLst>
                    </a:gridCol>
                  </a:tblGrid>
                  <a:tr h="370840">
                    <a:tc row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0" t="-2119" r="-471014" b="-50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3956" t="-8197" r="-200370" b="-3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10.653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10.701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10.745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10.805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256738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CN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m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(X</a:t>
                          </a:r>
                          <a:r>
                            <a:rPr lang="en-CN" sz="1800" b="0" i="0" baseline="-25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b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) = 10.6 GeV/c</a:t>
                          </a:r>
                          <a:r>
                            <a:rPr lang="en-CN" sz="1800" b="0" i="0" baseline="30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0.33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0.14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65973"/>
                      </a:ext>
                    </a:extLst>
                  </a:tr>
                  <a:tr h="690880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CN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m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(X</a:t>
                          </a:r>
                          <a:r>
                            <a:rPr lang="en-CN" sz="1800" b="0" i="0" baseline="-25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b</a:t>
                          </a: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) = (10.45, 10.65) GeV/c</a:t>
                          </a:r>
                          <a:r>
                            <a:rPr lang="en-CN" sz="1800" b="0" i="0" baseline="3000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(0.14, 0.55)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(0.25, 0.84)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(0.06, 0.14)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800" b="0" i="0" dirty="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a:t>(0.08, 0.37)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60779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15">
            <a:extLst>
              <a:ext uri="{FF2B5EF4-FFF2-40B4-BE49-F238E27FC236}">
                <a16:creationId xmlns:a16="http://schemas.microsoft.com/office/drawing/2014/main" id="{B8A4B9F9-F9ED-44D9-BA5F-182C90588345}"/>
              </a:ext>
            </a:extLst>
          </p:cNvPr>
          <p:cNvSpPr txBox="1"/>
          <p:nvPr/>
        </p:nvSpPr>
        <p:spPr>
          <a:xfrm>
            <a:off x="5477723" y="4326590"/>
            <a:ext cx="5732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simulated events with m(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16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= 10.6 GeV/c</a:t>
            </a:r>
            <a:r>
              <a:rPr lang="en-US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1600" baseline="30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yield is fixed at the upper limit at 90% C.L.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Straight Arrow Connector 16">
            <a:extLst>
              <a:ext uri="{FF2B5EF4-FFF2-40B4-BE49-F238E27FC236}">
                <a16:creationId xmlns:a16="http://schemas.microsoft.com/office/drawing/2014/main" id="{A54BF26A-5499-4A3B-92C1-09EF47DDD4B9}"/>
              </a:ext>
            </a:extLst>
          </p:cNvPr>
          <p:cNvCxnSpPr>
            <a:cxnSpLocks/>
          </p:cNvCxnSpPr>
          <p:nvPr/>
        </p:nvCxnSpPr>
        <p:spPr>
          <a:xfrm>
            <a:off x="4825572" y="4431040"/>
            <a:ext cx="613161" cy="1748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22C9CD08-8B7E-4843-A361-371606CA92ED}"/>
                  </a:ext>
                </a:extLst>
              </p:cNvPr>
              <p:cNvSpPr txBox="1"/>
              <p:nvPr/>
            </p:nvSpPr>
            <p:spPr>
              <a:xfrm>
                <a:off x="5259390" y="2547122"/>
                <a:ext cx="6096000" cy="918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68288" indent="-26828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CN" sz="1800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significant X</a:t>
                </a:r>
                <a:r>
                  <a:rPr lang="en-CN" sz="1800" baseline="-25000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</a:t>
                </a:r>
                <a:r>
                  <a:rPr lang="en-CN" sz="1800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signal is observed</a:t>
                </a:r>
                <a:r>
                  <a:rPr lang="en-US" sz="1800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peaks are the reflections </a:t>
                </a:r>
                <a:r>
                  <a:rPr lang="en-CN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22C9CD08-8B7E-4843-A361-371606CA9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390" y="2547122"/>
                <a:ext cx="6096000" cy="918265"/>
              </a:xfrm>
              <a:prstGeom prst="rect">
                <a:avLst/>
              </a:prstGeom>
              <a:blipFill>
                <a:blip r:embed="rId5"/>
                <a:stretch>
                  <a:fillRect l="-700" b="-7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8">
            <a:extLst>
              <a:ext uri="{FF2B5EF4-FFF2-40B4-BE49-F238E27FC236}">
                <a16:creationId xmlns:a16="http://schemas.microsoft.com/office/drawing/2014/main" id="{803FF6CF-9F18-45C5-B2B5-1C4C8411448C}"/>
              </a:ext>
            </a:extLst>
          </p:cNvPr>
          <p:cNvSpPr txBox="1"/>
          <p:nvPr/>
        </p:nvSpPr>
        <p:spPr>
          <a:xfrm>
            <a:off x="6160290" y="1483140"/>
            <a:ext cx="3816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PRL 130, 091902 (2023)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7A623A0-429C-4AA4-B30E-97ED92B8B9B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2701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89E64049-E2EC-4CCF-92DE-9484E3D89E37}"/>
                  </a:ext>
                </a:extLst>
              </p:cNvPr>
              <p:cNvSpPr txBox="1"/>
              <p:nvPr/>
            </p:nvSpPr>
            <p:spPr>
              <a:xfrm>
                <a:off x="79828" y="900120"/>
                <a:ext cx="1219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N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CN" sz="360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ω</m:t>
                    </m:r>
                    <m:sSub>
                      <m:sSub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</m:sub>
                    </m:sSub>
                    <m:r>
                      <a:rPr lang="en-US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S</m:t>
                    </m:r>
                    <m:r>
                      <a:rPr lang="en-US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CN" sz="360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ω</m:t>
                        </m:r>
                        <m:r>
                          <m:rPr>
                            <m:sty m:val="p"/>
                          </m:rPr>
                          <a:rPr lang="en-CN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0</m:t>
                        </m:r>
                      </m:sub>
                    </m:sSub>
                    <m:r>
                      <a:rPr lang="en-US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endParaRPr lang="en-CN" sz="36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89E64049-E2EC-4CCF-92DE-9484E3D89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8" y="900120"/>
                <a:ext cx="12192000" cy="646331"/>
              </a:xfrm>
              <a:prstGeom prst="rect">
                <a:avLst/>
              </a:prstGeom>
              <a:blipFill>
                <a:blip r:embed="rId2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08096E-F5EB-430D-A756-A84F1EB83649}"/>
                  </a:ext>
                </a:extLst>
              </p:cNvPr>
              <p:cNvSpPr txBox="1"/>
              <p:nvPr/>
            </p:nvSpPr>
            <p:spPr>
              <a:xfrm>
                <a:off x="205408" y="1546451"/>
                <a:ext cx="11781183" cy="3272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sz="20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Tetraquark (diquark-antidiquark) interpretation of this state predicts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enhancement of </a:t>
                </a:r>
                <a:r>
                  <a:rPr lang="el-GR" sz="2000" dirty="0">
                    <a:solidFill>
                      <a:srgbClr val="0432FF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Υ(10753) 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ω</m:t>
                    </m:r>
                    <m:sSub>
                      <m:sSubPr>
                        <m:ctrlPr>
                          <a:rPr lang="en-CN" sz="21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1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1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</m:sub>
                    </m:sSub>
                    <m:r>
                      <a:rPr lang="en-US" sz="21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1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S</m:t>
                    </m:r>
                    <m:r>
                      <a:rPr lang="en-US" sz="21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transition</a:t>
                </a:r>
                <a:r>
                  <a:rPr lang="en-US" sz="20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[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Chin. Phys. C 43, no.12, 123102 (2019)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]</a:t>
                </a:r>
                <a:r>
                  <a:rPr lang="en-US" sz="20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Wingdings" pitchFamily="2" charset="2"/>
                  <a:buChar char="q"/>
                </a:pPr>
                <a:endParaRPr lang="en-US" sz="20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Wingdings" pitchFamily="2" charset="2"/>
                  <a:buChar char="q"/>
                </a:pPr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CN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1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1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CN" sz="21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CN" sz="2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ω</m:t>
                        </m:r>
                        <m:r>
                          <m:rPr>
                            <m:sty m:val="p"/>
                          </m:rPr>
                          <a:rPr lang="en-CN" sz="21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1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m:rPr>
                            <m:sty m:val="p"/>
                          </m:rPr>
                          <a:rPr lang="en-US" sz="21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J</m:t>
                        </m:r>
                      </m:sub>
                    </m:sSub>
                    <m:r>
                      <a:rPr lang="en-US" sz="21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1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21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(J = 1, 2) were found to be enhanced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Verdana" panose="020B0604030504040204" pitchFamily="34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s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= 10.745 GeV (PRL 130, 091902 (2023)).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CN" sz="2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→</m:t>
                    </m:r>
                    <m:sSub>
                      <m:sSubPr>
                        <m:ctrlPr>
                          <a:rPr lang="en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ω</m:t>
                        </m:r>
                        <m:r>
                          <m:rPr>
                            <m:sty m:val="p"/>
                          </m:rPr>
                          <a:rPr lang="en-CN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0</m:t>
                        </m:r>
                      </m:sub>
                    </m:sSub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transition was not observed due to low </a:t>
                </a:r>
                <a14:m>
                  <m:oMath xmlns:m="http://schemas.openxmlformats.org/officeDocument/2006/math"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ℬ</m:t>
                    </m:r>
                  </m:oMath>
                </a14:m>
                <a:r>
                  <a:rPr lang="en-US" sz="21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100" i="1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1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100" i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a:rPr lang="en-US" sz="2100" i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0</m:t>
                        </m:r>
                      </m:sub>
                    </m:sSub>
                    <m:r>
                      <a:rPr lang="en-US" sz="2100" i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100" i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2100" i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)→</m:t>
                    </m:r>
                    <m:r>
                      <m:rPr>
                        <m:sty m:val="p"/>
                      </m:rPr>
                      <a:rPr lang="en-US" sz="21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γ</m:t>
                    </m:r>
                    <m:r>
                      <m:rPr>
                        <m:sty m:val="p"/>
                      </m:rPr>
                      <a:rPr lang="el-GR" sz="21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  <m:r>
                      <a:rPr lang="en-US" sz="2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S</m:t>
                    </m:r>
                    <m:r>
                      <a:rPr lang="en-US" sz="2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1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] 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(1.94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±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0.27)%.</a:t>
                </a:r>
                <a:endParaRPr lang="el-GR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</a:t>
                </a:r>
                <a:r>
                  <a:rPr lang="en-US" sz="20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 reconstruct only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ω</m:t>
                    </m:r>
                    <m:r>
                      <a:rPr lang="en-US" sz="210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1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21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1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21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1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10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21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l-GR" sz="21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20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use </a:t>
                </a:r>
                <a:r>
                  <a:rPr lang="en-US" sz="2000" dirty="0">
                    <a:solidFill>
                      <a:srgbClr val="0432FF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its recoil mass to identify the signal</a:t>
                </a:r>
                <a:r>
                  <a:rPr lang="en-US" sz="2000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08096E-F5EB-430D-A756-A84F1EB83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08" y="1546451"/>
                <a:ext cx="11781183" cy="3272178"/>
              </a:xfrm>
              <a:prstGeom prst="rect">
                <a:avLst/>
              </a:prstGeom>
              <a:blipFill>
                <a:blip r:embed="rId3"/>
                <a:stretch>
                  <a:fillRect l="-466" t="-1119" r="-1294" b="-24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>
            <a:extLst>
              <a:ext uri="{FF2B5EF4-FFF2-40B4-BE49-F238E27FC236}">
                <a16:creationId xmlns:a16="http://schemas.microsoft.com/office/drawing/2014/main" id="{C14F7FB5-7C4C-4CDF-95F2-0A0528759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024" y="2192782"/>
            <a:ext cx="2476461" cy="91886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3DFC154-A524-4AF5-83C8-9ED35E07F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698" y="4818629"/>
            <a:ext cx="5720759" cy="94994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3E4B5C8-162D-44EC-A4BE-560BD4346E5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005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838C4C70-CD1F-4F87-917F-7B020233DE5E}"/>
                  </a:ext>
                </a:extLst>
              </p:cNvPr>
              <p:cNvSpPr txBox="1"/>
              <p:nvPr/>
            </p:nvSpPr>
            <p:spPr>
              <a:xfrm>
                <a:off x="333829" y="887390"/>
                <a:ext cx="1219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N" altLang="zh-CN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</a:t>
                </a:r>
                <a:r>
                  <a:rPr lang="en-US" altLang="zh-CN" sz="3600" dirty="0" err="1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ecoil</a:t>
                </a:r>
                <a:r>
                  <a:rPr lang="en-US" altLang="zh-CN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mass spectra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i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i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i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π</m:t>
                        </m:r>
                      </m:e>
                      <m:sup>
                        <m:r>
                          <a:rPr lang="en-US" sz="3600" b="0" i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36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CN" sz="36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838C4C70-CD1F-4F87-917F-7B020233D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29" y="887390"/>
                <a:ext cx="12192000" cy="646331"/>
              </a:xfrm>
              <a:prstGeom prst="rect">
                <a:avLst/>
              </a:prstGeom>
              <a:blipFill>
                <a:blip r:embed="rId2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83855654-0FB3-4245-B5BE-1705C89E9E52}"/>
                  </a:ext>
                </a:extLst>
              </p:cNvPr>
              <p:cNvSpPr txBox="1"/>
              <p:nvPr/>
            </p:nvSpPr>
            <p:spPr>
              <a:xfrm>
                <a:off x="7204914" y="1676722"/>
                <a:ext cx="4296228" cy="2978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r>
                  <a:rPr lang="en-US" baseline="30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rd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polynomial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</m:sub>
                    </m:sSub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S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product of a 4</a:t>
                </a:r>
                <a:r>
                  <a:rPr lang="en-US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</a:t>
                </a:r>
                <a:r>
                  <a:rPr lang="en-US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polynomial and a square root function 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0</m:t>
                        </m:r>
                      </m:sub>
                    </m:sSub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Polynomial orders are chosen with maximum p-values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yields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are fixed [</a:t>
                </a:r>
                <a:r>
                  <a:rPr lang="en-CN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PRL 130, 091902 (2023)</a:t>
                </a:r>
                <a:r>
                  <a:rPr lang="en-US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].</a:t>
                </a:r>
              </a:p>
            </p:txBody>
          </p:sp>
        </mc:Choice>
        <mc:Fallback xmlns="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83855654-0FB3-4245-B5BE-1705C89E9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914" y="1676722"/>
                <a:ext cx="4296228" cy="2978316"/>
              </a:xfrm>
              <a:prstGeom prst="rect">
                <a:avLst/>
              </a:prstGeom>
              <a:blipFill>
                <a:blip r:embed="rId3"/>
                <a:stretch>
                  <a:fillRect l="-993" t="-409" b="-22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E492EF33-5279-4CC3-995E-7AE9E575DE61}"/>
                  </a:ext>
                </a:extLst>
              </p:cNvPr>
              <p:cNvSpPr txBox="1"/>
              <p:nvPr/>
            </p:nvSpPr>
            <p:spPr>
              <a:xfrm>
                <a:off x="7181713" y="5111144"/>
                <a:ext cx="465468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clear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400" b="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</m:sub>
                    </m:sSub>
                    <m:r>
                      <a:rPr lang="en-US" sz="2400" b="0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400" b="0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S</m:t>
                    </m:r>
                    <m:r>
                      <a:rPr lang="en-US" sz="2400" b="0" i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24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4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  <m:r>
                          <a:rPr lang="en-US" sz="24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P</m:t>
                    </m:r>
                    <m:r>
                      <a:rPr lang="en-US" sz="240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signals are observed.</a:t>
                </a:r>
              </a:p>
            </p:txBody>
          </p:sp>
        </mc:Choice>
        <mc:Fallback xmlns=""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E492EF33-5279-4CC3-995E-7AE9E575D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713" y="5111144"/>
                <a:ext cx="4654687" cy="830997"/>
              </a:xfrm>
              <a:prstGeom prst="rect">
                <a:avLst/>
              </a:prstGeom>
              <a:blipFill>
                <a:blip r:embed="rId4"/>
                <a:stretch>
                  <a:fillRect l="-1963" t="-6569" b="-153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76EF76DD-C3B4-4322-971F-D8AA109FC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4" y="1536561"/>
            <a:ext cx="3560374" cy="3598835"/>
          </a:xfrm>
          <a:prstGeom prst="rect">
            <a:avLst/>
          </a:prstGeom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42946532-2DA4-4E05-8D0E-0E2E8052DAFD}"/>
              </a:ext>
            </a:extLst>
          </p:cNvPr>
          <p:cNvSpPr txBox="1"/>
          <p:nvPr/>
        </p:nvSpPr>
        <p:spPr>
          <a:xfrm>
            <a:off x="860908" y="4292802"/>
            <a:ext cx="241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- background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F60FB1C-A133-4787-8FC2-391433F11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450" y="1533720"/>
            <a:ext cx="3317849" cy="3637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1F6ADD1-70EF-4C90-9663-8C96FEF0B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19" y="5135396"/>
            <a:ext cx="4784170" cy="124415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AA16BE3-A304-48A3-8D04-B32BDAD3AD22}"/>
              </a:ext>
            </a:extLst>
          </p:cNvPr>
          <p:cNvSpPr txBox="1"/>
          <p:nvPr/>
        </p:nvSpPr>
        <p:spPr>
          <a:xfrm>
            <a:off x="7115629" y="6003357"/>
            <a:ext cx="3450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Noto Sans" panose="020B0502040204020203" pitchFamily="34" charset="0"/>
              </a:rPr>
              <a:t>Phys. Rev. D 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Noto Sans" panose="020B0502040204020203" pitchFamily="34" charset="0"/>
              </a:rPr>
              <a:t>109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Noto Sans" panose="020B0502040204020203" pitchFamily="34" charset="0"/>
              </a:rPr>
              <a:t>, 072013 (2024)</a:t>
            </a:r>
            <a:endParaRPr lang="zh-CN" alt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C3B0E45-90AC-4404-8443-D6266C9B771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106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9395F1F-807B-41CD-9C05-7E0D516A1A70}"/>
              </a:ext>
            </a:extLst>
          </p:cNvPr>
          <p:cNvSpPr txBox="1"/>
          <p:nvPr/>
        </p:nvSpPr>
        <p:spPr>
          <a:xfrm>
            <a:off x="254000" y="829333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Born cross sections</a:t>
            </a:r>
            <a:endParaRPr lang="en-CN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8460307-1204-4683-BDB8-181D3462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62" y="1449436"/>
            <a:ext cx="4881052" cy="804909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96ABA1AD-2252-4FAA-9C52-43A4DBE6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3" y="2219368"/>
            <a:ext cx="7512419" cy="170281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E0776982-66A6-483B-AF4E-6D455321A8BF}"/>
              </a:ext>
            </a:extLst>
          </p:cNvPr>
          <p:cNvSpPr txBox="1"/>
          <p:nvPr/>
        </p:nvSpPr>
        <p:spPr>
          <a:xfrm>
            <a:off x="8521392" y="2662630"/>
            <a:ext cx="35399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pper limits at the 90% CL are set using the Feldman-Cousins method [Phys. Rev. D 57, 3873 (1998)]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EAF1C9C-C48A-4E63-9BCD-99ED19790241}"/>
              </a:ext>
            </a:extLst>
          </p:cNvPr>
          <p:cNvSpPr txBox="1"/>
          <p:nvPr/>
        </p:nvSpPr>
        <p:spPr>
          <a:xfrm>
            <a:off x="254000" y="4028592"/>
            <a:ext cx="640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dirty="0">
                <a:solidFill>
                  <a:srgbClr val="0432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etraquark model in Ref. [CPC 43, 123102 (2019)]:</a:t>
            </a:r>
            <a:r>
              <a:rPr lang="en-CN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DA368471-89A7-4939-B461-39A5B55D99FE}"/>
              </a:ext>
            </a:extLst>
          </p:cNvPr>
          <p:cNvSpPr txBox="1"/>
          <p:nvPr/>
        </p:nvSpPr>
        <p:spPr>
          <a:xfrm>
            <a:off x="6600221" y="4010847"/>
            <a:ext cx="59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zh-CN" alt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 and </a:t>
            </a:r>
            <a:r>
              <a:rPr lang="en-CN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JHEP 10, 220 (2019)</a:t>
            </a:r>
            <a:r>
              <a:rPr lang="en-US" altLang="zh-CN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CN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92DC8F9A-B7E7-47D7-AC59-DBD73936360F}"/>
                  </a:ext>
                </a:extLst>
              </p:cNvPr>
              <p:cNvSpPr txBox="1"/>
              <p:nvPr/>
            </p:nvSpPr>
            <p:spPr>
              <a:xfrm>
                <a:off x="67598" y="5493470"/>
                <a:ext cx="12124402" cy="813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sz="1800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Our results do not support the prediction within the tetraquark model that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  <m: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(10753)</m:t>
                    </m:r>
                    <m:r>
                      <m:rPr>
                        <m:nor/>
                      </m:rPr>
                      <a:rPr lang="en-CN" sz="200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ω</m:t>
                    </m:r>
                    <m:sSub>
                      <m:sSubPr>
                        <m:ctrlPr>
                          <a:rPr lang="en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b</m:t>
                        </m:r>
                      </m:sub>
                    </m:sSub>
                    <m: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S</m:t>
                    </m:r>
                    <m: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decay is enhanced.</a:t>
                </a:r>
              </a:p>
            </p:txBody>
          </p:sp>
        </mc:Choice>
        <mc:Fallback xmlns="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92DC8F9A-B7E7-47D7-AC59-DBD739363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8" y="5493470"/>
                <a:ext cx="12124402" cy="813428"/>
              </a:xfrm>
              <a:prstGeom prst="rect">
                <a:avLst/>
              </a:prstGeom>
              <a:blipFill>
                <a:blip r:embed="rId4"/>
                <a:stretch>
                  <a:fillRect l="-402" b="-10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>
            <a:extLst>
              <a:ext uri="{FF2B5EF4-FFF2-40B4-BE49-F238E27FC236}">
                <a16:creationId xmlns:a16="http://schemas.microsoft.com/office/drawing/2014/main" id="{2D3F3465-6040-47A6-8EDE-F081E7D33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98" y="4542568"/>
            <a:ext cx="5435600" cy="10033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1EACFD81-D06F-46B2-973F-F211147ED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188" y="4485246"/>
            <a:ext cx="5372100" cy="10414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CF8042B-1242-4A4C-B221-2FA7D6AC274B}"/>
              </a:ext>
            </a:extLst>
          </p:cNvPr>
          <p:cNvSpPr txBox="1"/>
          <p:nvPr/>
        </p:nvSpPr>
        <p:spPr>
          <a:xfrm>
            <a:off x="8610600" y="1447417"/>
            <a:ext cx="3450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Noto Sans" panose="020B0502040204020203" pitchFamily="34" charset="0"/>
              </a:rPr>
              <a:t>Phys. Rev. D 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Noto Sans" panose="020B0502040204020203" pitchFamily="34" charset="0"/>
              </a:rPr>
              <a:t>109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Noto Sans" panose="020B0502040204020203" pitchFamily="34" charset="0"/>
              </a:rPr>
              <a:t>, 072013 (2024)</a:t>
            </a:r>
            <a:endParaRPr lang="zh-CN" alt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22015BE-C773-48BC-ADD0-7802ACD2E83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0525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5471B1A-50BB-4720-B500-EC5C54A45B73}"/>
              </a:ext>
            </a:extLst>
          </p:cNvPr>
          <p:cNvSpPr txBox="1"/>
          <p:nvPr/>
        </p:nvSpPr>
        <p:spPr>
          <a:xfrm>
            <a:off x="5669361" y="371279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ED56811C-23B9-43F4-9BA2-6D5D6A7A2FEE}"/>
                  </a:ext>
                </a:extLst>
              </p:cNvPr>
              <p:cNvSpPr txBox="1"/>
              <p:nvPr/>
            </p:nvSpPr>
            <p:spPr>
              <a:xfrm>
                <a:off x="137885" y="829389"/>
                <a:ext cx="1219161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Cambria Math" panose="02040503050406030204" pitchFamily="18" charset="0"/>
                    <a:cs typeface="Verdana" panose="020B0604030504040204" pitchFamily="34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l-GR" altLang="zh-CN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0753) 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𝛑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𝛑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l-GR" altLang="zh-CN" sz="36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</a:t>
                </a:r>
                <a:r>
                  <a:rPr lang="en-US" altLang="zh-CN" sz="3600" b="1" dirty="0" err="1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nS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at Belle II </a:t>
                </a:r>
                <a:endParaRPr lang="en-CN" sz="3600" b="1" dirty="0">
                  <a:solidFill>
                    <a:srgbClr val="0070C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ED56811C-23B9-43F4-9BA2-6D5D6A7A2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85" y="829389"/>
                <a:ext cx="12191610" cy="646331"/>
              </a:xfrm>
              <a:prstGeom prst="rect">
                <a:avLst/>
              </a:prstGeom>
              <a:blipFill>
                <a:blip r:embed="rId2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8650A280-EFF4-4B8F-A95E-6A4F90955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13" y="2160872"/>
            <a:ext cx="10695496" cy="2583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970DB03F-EBBE-4401-9C44-0D4FDE1881B1}"/>
                  </a:ext>
                </a:extLst>
              </p:cNvPr>
              <p:cNvSpPr txBox="1"/>
              <p:nvPr/>
            </p:nvSpPr>
            <p:spPr>
              <a:xfrm>
                <a:off x="228037" y="1407768"/>
                <a:ext cx="119545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CN" sz="2000" dirty="0">
                    <a:latin typeface="Times" pitchFamily="2" charset="0"/>
                  </a:rPr>
                  <a:t>The</a:t>
                </a:r>
                <a:r>
                  <a:rPr lang="zh-CN" altLang="en-US" sz="2000" dirty="0">
                    <a:latin typeface="Times" pitchFamily="2" charset="0"/>
                  </a:rPr>
                  <a:t> </a:t>
                </a:r>
                <a:r>
                  <a:rPr lang="en-US" altLang="zh-CN" sz="2000" dirty="0">
                    <a:latin typeface="Times" pitchFamily="2" charset="0"/>
                  </a:rPr>
                  <a:t>full reconstruction: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l-GR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CN" sz="2000" dirty="0">
                  <a:latin typeface="Times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N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sz="2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20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20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CN" sz="20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970DB03F-EBBE-4401-9C44-0D4FDE188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37" y="1407768"/>
                <a:ext cx="11954504" cy="707886"/>
              </a:xfrm>
              <a:prstGeom prst="rect">
                <a:avLst/>
              </a:prstGeom>
              <a:blipFill>
                <a:blip r:embed="rId4"/>
                <a:stretch>
                  <a:fillRect l="-459" t="-5172" b="-12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B386BD5A-91B7-45AD-BFCF-8B420A5A5A31}"/>
                  </a:ext>
                </a:extLst>
              </p:cNvPr>
              <p:cNvSpPr txBox="1"/>
              <p:nvPr/>
            </p:nvSpPr>
            <p:spPr>
              <a:xfrm>
                <a:off x="538972" y="4874484"/>
                <a:ext cx="45995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𝐈𝐒𝐑</m:t>
                      </m:r>
                      <m:r>
                        <a:rPr lang="en-US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l-GR" altLang="zh-CN" sz="2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2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altLang="zh-CN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𝟑𝐒</m:t>
                      </m:r>
                      <m:r>
                        <a:rPr lang="en-US" altLang="zh-CN" sz="2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l-GR" altLang="zh-CN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28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altLang="zh-CN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2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2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B386BD5A-91B7-45AD-BFCF-8B420A5A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72" y="4874484"/>
                <a:ext cx="459959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880731EA-BE05-48E2-8BF1-1A0117B77CCC}"/>
                  </a:ext>
                </a:extLst>
              </p:cNvPr>
              <p:cNvSpPr txBox="1"/>
              <p:nvPr/>
            </p:nvSpPr>
            <p:spPr>
              <a:xfrm>
                <a:off x="5669361" y="4914063"/>
                <a:ext cx="59417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00FF"/>
                    </a:solidFill>
                    <a:latin typeface="Times" pitchFamily="2" charset="0"/>
                  </a:rPr>
                  <a:t>Signal: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p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→[</m:t>
                    </m:r>
                    <m:r>
                      <a:rPr lang="el-GR" altLang="zh-CN" sz="28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𝚼</m:t>
                    </m:r>
                    <m:r>
                      <a:rPr lang="en-US" altLang="zh-CN" sz="28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𝐧𝐒</m:t>
                    </m:r>
                    <m:r>
                      <a:rPr lang="en-US" altLang="zh-CN" sz="28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𝛍</m:t>
                        </m:r>
                      </m:e>
                      <m:sup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𝛍</m:t>
                        </m:r>
                      </m:e>
                      <m:sup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b="1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altLang="zh-CN" sz="28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CN" sz="2800" b="1" dirty="0">
                  <a:solidFill>
                    <a:srgbClr val="0000FF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880731EA-BE05-48E2-8BF1-1A0117B77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361" y="4914063"/>
                <a:ext cx="5941755" cy="430887"/>
              </a:xfrm>
              <a:prstGeom prst="rect">
                <a:avLst/>
              </a:prstGeom>
              <a:blipFill>
                <a:blip r:embed="rId6"/>
                <a:stretch>
                  <a:fillRect l="-3590" t="-25352" b="-492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453F20A0-84D7-402A-93B2-2963D7E39097}"/>
                  </a:ext>
                </a:extLst>
              </p:cNvPr>
              <p:cNvSpPr txBox="1"/>
              <p:nvPr/>
            </p:nvSpPr>
            <p:spPr>
              <a:xfrm>
                <a:off x="5993569" y="3858054"/>
                <a:ext cx="1058013" cy="518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𝟐𝐒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n-US" altLang="zh-CN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𝟏𝐒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1400" b="1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453F20A0-84D7-402A-93B2-2963D7E39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569" y="3858054"/>
                <a:ext cx="1058013" cy="518283"/>
              </a:xfrm>
              <a:prstGeom prst="rect">
                <a:avLst/>
              </a:prstGeom>
              <a:blipFill>
                <a:blip r:embed="rId7"/>
                <a:stretch>
                  <a:fillRect b="-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A0175302-2508-49E4-9BBF-807DB7C411B8}"/>
                  </a:ext>
                </a:extLst>
              </p:cNvPr>
              <p:cNvSpPr txBox="1"/>
              <p:nvPr/>
            </p:nvSpPr>
            <p:spPr>
              <a:xfrm>
                <a:off x="6846718" y="3858054"/>
                <a:ext cx="1058013" cy="518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𝟑𝐒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n-US" altLang="zh-CN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𝟏𝐒</m:t>
                      </m:r>
                      <m:r>
                        <a:rPr lang="en-US" altLang="zh-CN" sz="1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1400" b="1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A0175302-2508-49E4-9BBF-807DB7C41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718" y="3858054"/>
                <a:ext cx="1058013" cy="518283"/>
              </a:xfrm>
              <a:prstGeom prst="rect">
                <a:avLst/>
              </a:prstGeom>
              <a:blipFill>
                <a:blip r:embed="rId8"/>
                <a:stretch>
                  <a:fillRect b="-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37862EAB-2665-4B32-94F7-30DE18F73EFD}"/>
                  </a:ext>
                </a:extLst>
              </p:cNvPr>
              <p:cNvSpPr txBox="1"/>
              <p:nvPr/>
            </p:nvSpPr>
            <p:spPr>
              <a:xfrm>
                <a:off x="7952239" y="3384123"/>
                <a:ext cx="1058013" cy="518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𝟏𝟎𝟕𝟓𝟑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n-US" altLang="zh-CN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𝟏𝐒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1400" b="1" dirty="0">
                  <a:solidFill>
                    <a:srgbClr val="0000FF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37862EAB-2665-4B32-94F7-30DE18F73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239" y="3384123"/>
                <a:ext cx="1058013" cy="518283"/>
              </a:xfrm>
              <a:prstGeom prst="rect">
                <a:avLst/>
              </a:prstGeom>
              <a:blipFill>
                <a:blip r:embed="rId9"/>
                <a:stretch>
                  <a:fillRect b="-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81ADD463-5BB1-4F21-BAAA-3E6FABE59643}"/>
                  </a:ext>
                </a:extLst>
              </p:cNvPr>
              <p:cNvSpPr txBox="1"/>
              <p:nvPr/>
            </p:nvSpPr>
            <p:spPr>
              <a:xfrm>
                <a:off x="7005843" y="2805882"/>
                <a:ext cx="1058013" cy="518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𝟏𝟎𝟕𝟓𝟑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n-US" altLang="zh-CN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𝟐𝐒</m:t>
                      </m:r>
                      <m:r>
                        <a:rPr lang="en-US" altLang="zh-CN" sz="14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1400" b="1" dirty="0">
                  <a:solidFill>
                    <a:srgbClr val="0000FF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81ADD463-5BB1-4F21-BAAA-3E6FABE59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43" y="2805882"/>
                <a:ext cx="1058013" cy="518283"/>
              </a:xfrm>
              <a:prstGeom prst="rect">
                <a:avLst/>
              </a:prstGeom>
              <a:blipFill>
                <a:blip r:embed="rId10"/>
                <a:stretch>
                  <a:fillRect b="-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2">
                <a:extLst>
                  <a:ext uri="{FF2B5EF4-FFF2-40B4-BE49-F238E27FC236}">
                    <a16:creationId xmlns:a16="http://schemas.microsoft.com/office/drawing/2014/main" id="{3416E512-CA4A-4CC2-AEEA-770784B1337E}"/>
                  </a:ext>
                </a:extLst>
              </p:cNvPr>
              <p:cNvSpPr txBox="1"/>
              <p:nvPr/>
            </p:nvSpPr>
            <p:spPr>
              <a:xfrm>
                <a:off x="538972" y="5368382"/>
                <a:ext cx="107538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400" dirty="0">
                    <a:latin typeface="Times" pitchFamily="2" charset="0"/>
                  </a:rPr>
                  <a:t>If we require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lang="en-US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&lt;100</m:t>
                    </m:r>
                  </m:oMath>
                </a14:m>
                <a:r>
                  <a:rPr lang="en-CN" sz="2400" dirty="0">
                    <a:solidFill>
                      <a:srgbClr val="C00000"/>
                    </a:solidFill>
                    <a:latin typeface="Times" pitchFamily="2" charset="0"/>
                  </a:rPr>
                  <a:t> MeV/c</a:t>
                </a:r>
                <a:r>
                  <a:rPr lang="en-CN" sz="2400" dirty="0">
                    <a:latin typeface="Times" pitchFamily="2" charset="0"/>
                  </a:rPr>
                  <a:t>, </a:t>
                </a:r>
                <a:r>
                  <a:rPr lang="en-US" sz="2400" dirty="0">
                    <a:latin typeface="Times" pitchFamily="2" charset="0"/>
                  </a:rPr>
                  <a:t>the background from non-prompt production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sz="2400" dirty="0">
                    <a:latin typeface="Times" pitchFamily="2" charset="0"/>
                  </a:rPr>
                  <a:t>(10753)</a:t>
                </a:r>
                <a:r>
                  <a:rPr lang="en-US" sz="2400" dirty="0">
                    <a:latin typeface="Times" pitchFamily="2" charset="0"/>
                  </a:rPr>
                  <a:t> is suppressed.</a:t>
                </a:r>
                <a:endParaRPr lang="en-CN" sz="2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4" name="TextBox 22">
                <a:extLst>
                  <a:ext uri="{FF2B5EF4-FFF2-40B4-BE49-F238E27FC236}">
                    <a16:creationId xmlns:a16="http://schemas.microsoft.com/office/drawing/2014/main" id="{3416E512-CA4A-4CC2-AEEA-770784B13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72" y="5368382"/>
                <a:ext cx="10753859" cy="830997"/>
              </a:xfrm>
              <a:prstGeom prst="rect">
                <a:avLst/>
              </a:prstGeom>
              <a:blipFill>
                <a:blip r:embed="rId11"/>
                <a:stretch>
                  <a:fillRect l="-850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3">
            <a:extLst>
              <a:ext uri="{FF2B5EF4-FFF2-40B4-BE49-F238E27FC236}">
                <a16:creationId xmlns:a16="http://schemas.microsoft.com/office/drawing/2014/main" id="{35D59190-2660-4B4B-9430-6A1898CCCB08}"/>
              </a:ext>
            </a:extLst>
          </p:cNvPr>
          <p:cNvSpPr txBox="1"/>
          <p:nvPr/>
        </p:nvSpPr>
        <p:spPr>
          <a:xfrm>
            <a:off x="8998063" y="1382108"/>
            <a:ext cx="2807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12"/>
              </a:rPr>
              <a:t>JHEP 07 </a:t>
            </a:r>
            <a:r>
              <a:rPr lang="en-US" altLang="zh-CN" sz="2400" b="1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12"/>
              </a:rPr>
              <a:t>2024</a:t>
            </a:r>
            <a:r>
              <a:rPr lang="en-US" altLang="zh-CN" sz="2400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12"/>
              </a:rPr>
              <a:t>, 116</a:t>
            </a:r>
            <a:endParaRPr lang="en-CN" sz="240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9E8967C-3202-4926-B508-42E27F0DBCC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95606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22D0953-AB9A-4D63-A034-725933E953BF}"/>
              </a:ext>
            </a:extLst>
          </p:cNvPr>
          <p:cNvSpPr txBox="1"/>
          <p:nvPr/>
        </p:nvSpPr>
        <p:spPr>
          <a:xfrm>
            <a:off x="5437133" y="379262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4305FB74-9C36-4871-B671-D70577E4FECF}"/>
                  </a:ext>
                </a:extLst>
              </p:cNvPr>
              <p:cNvSpPr txBox="1"/>
              <p:nvPr/>
            </p:nvSpPr>
            <p:spPr>
              <a:xfrm>
                <a:off x="-94343" y="857702"/>
                <a:ext cx="1219161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Cambria Math" panose="02040503050406030204" pitchFamily="18" charset="0"/>
                    <a:cs typeface="Verdana" panose="020B0604030504040204" pitchFamily="34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l-GR" altLang="zh-CN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0753) 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𝛑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𝛑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l-GR" altLang="zh-CN" sz="36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</a:t>
                </a:r>
                <a:r>
                  <a:rPr lang="en-US" altLang="zh-CN" sz="3600" b="1" dirty="0" err="1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nS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at Belle II </a:t>
                </a:r>
                <a:endParaRPr lang="en-CN" sz="3600" b="1" dirty="0">
                  <a:solidFill>
                    <a:srgbClr val="0070C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4305FB74-9C36-4871-B671-D70577E4F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343" y="857702"/>
                <a:ext cx="12191610" cy="646331"/>
              </a:xfrm>
              <a:prstGeom prst="rect">
                <a:avLst/>
              </a:prstGeom>
              <a:blipFill>
                <a:blip r:embed="rId2"/>
                <a:stretch>
                  <a:fillRect t="-16038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60B3737D-7895-4427-A77F-B9435F10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71" y="1584395"/>
            <a:ext cx="3948976" cy="4693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59F4768A-BEAA-4C1E-A3B8-67AF1EADC69E}"/>
                  </a:ext>
                </a:extLst>
              </p:cNvPr>
              <p:cNvSpPr txBox="1"/>
              <p:nvPr/>
            </p:nvSpPr>
            <p:spPr>
              <a:xfrm>
                <a:off x="1292743" y="2143977"/>
                <a:ext cx="15099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8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8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altLang="zh-CN" sz="18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59F4768A-BEAA-4C1E-A3B8-67AF1EADC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43" y="2143977"/>
                <a:ext cx="1509918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10A849D-2D38-4019-A89F-4A8F722A2C5D}"/>
                  </a:ext>
                </a:extLst>
              </p:cNvPr>
              <p:cNvSpPr txBox="1"/>
              <p:nvPr/>
            </p:nvSpPr>
            <p:spPr>
              <a:xfrm>
                <a:off x="1191142" y="3607958"/>
                <a:ext cx="15099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8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18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altLang="zh-CN" sz="18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10A849D-2D38-4019-A89F-4A8F722A2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42" y="3607958"/>
                <a:ext cx="150991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A6669AB-D710-4E68-9939-88B0C0D7B32A}"/>
                  </a:ext>
                </a:extLst>
              </p:cNvPr>
              <p:cNvSpPr txBox="1"/>
              <p:nvPr/>
            </p:nvSpPr>
            <p:spPr>
              <a:xfrm>
                <a:off x="1191142" y="5209386"/>
                <a:ext cx="15099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  <m:r>
                        <a:rPr lang="en-US" altLang="zh-CN" sz="18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18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altLang="zh-CN" sz="18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A6669AB-D710-4E68-9939-88B0C0D7B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42" y="5209386"/>
                <a:ext cx="150991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B981BCB-6EE4-4A51-ADB0-EC3E51689616}"/>
                  </a:ext>
                </a:extLst>
              </p:cNvPr>
              <p:cNvSpPr txBox="1"/>
              <p:nvPr/>
            </p:nvSpPr>
            <p:spPr>
              <a:xfrm>
                <a:off x="2748277" y="2101933"/>
                <a:ext cx="623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en-CN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B981BCB-6EE4-4A51-ADB0-EC3E51689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277" y="2101933"/>
                <a:ext cx="623056" cy="307777"/>
              </a:xfrm>
              <a:prstGeom prst="rect">
                <a:avLst/>
              </a:prstGeom>
              <a:blipFill>
                <a:blip r:embed="rId7"/>
                <a:stretch>
                  <a:fillRect l="-9804" r="-5882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7006A4E-5137-4AEE-AD85-1E34392996AE}"/>
                  </a:ext>
                </a:extLst>
              </p:cNvPr>
              <p:cNvSpPr txBox="1"/>
              <p:nvPr/>
            </p:nvSpPr>
            <p:spPr>
              <a:xfrm>
                <a:off x="2799077" y="5261773"/>
                <a:ext cx="5413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0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CN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7006A4E-5137-4AEE-AD85-1E3439299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077" y="5261773"/>
                <a:ext cx="541302" cy="307777"/>
              </a:xfrm>
              <a:prstGeom prst="rect">
                <a:avLst/>
              </a:prstGeom>
              <a:blipFill>
                <a:blip r:embed="rId8"/>
                <a:stretch>
                  <a:fillRect l="-28090" t="-25490" r="-13483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A488B2A-2C69-4DB2-8E7A-8DC3AB6136AB}"/>
                  </a:ext>
                </a:extLst>
              </p:cNvPr>
              <p:cNvSpPr txBox="1"/>
              <p:nvPr/>
            </p:nvSpPr>
            <p:spPr>
              <a:xfrm>
                <a:off x="2734613" y="3623793"/>
                <a:ext cx="5413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</a:rPr>
                  <a:t>7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CN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A488B2A-2C69-4DB2-8E7A-8DC3AB613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613" y="3623793"/>
                <a:ext cx="541302" cy="307777"/>
              </a:xfrm>
              <a:prstGeom prst="rect">
                <a:avLst/>
              </a:prstGeom>
              <a:blipFill>
                <a:blip r:embed="rId9"/>
                <a:stretch>
                  <a:fillRect l="-29545" t="-25490" r="-14773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3">
            <a:extLst>
              <a:ext uri="{FF2B5EF4-FFF2-40B4-BE49-F238E27FC236}">
                <a16:creationId xmlns:a16="http://schemas.microsoft.com/office/drawing/2014/main" id="{05B7DE21-13E9-4375-9205-11619EBEC962}"/>
              </a:ext>
            </a:extLst>
          </p:cNvPr>
          <p:cNvSpPr txBox="1"/>
          <p:nvPr/>
        </p:nvSpPr>
        <p:spPr>
          <a:xfrm>
            <a:off x="4818947" y="1752963"/>
            <a:ext cx="6857796" cy="184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New measurement </a:t>
            </a:r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confirms</a:t>
            </a:r>
            <a:r>
              <a:rPr lang="en-US" sz="2400" dirty="0">
                <a:latin typeface="Times" pitchFamily="2" charset="0"/>
              </a:rPr>
              <a:t> previous Belle result.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Fit: Use </a:t>
            </a:r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coherent sum of </a:t>
            </a:r>
            <a:r>
              <a:rPr lang="en-US" sz="2400" dirty="0" err="1">
                <a:solidFill>
                  <a:srgbClr val="0000FF"/>
                </a:solidFill>
                <a:latin typeface="Times" pitchFamily="2" charset="0"/>
              </a:rPr>
              <a:t>Breit</a:t>
            </a:r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-Wigner amplitudes</a:t>
            </a:r>
            <a:r>
              <a:rPr lang="en-US" sz="2400" dirty="0">
                <a:latin typeface="Times" pitchFamily="2" charset="0"/>
              </a:rPr>
              <a:t>, convolve with a Gaussian to account for energy spread.</a:t>
            </a:r>
            <a:endParaRPr lang="en-CN" sz="2400" dirty="0"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5">
                <a:extLst>
                  <a:ext uri="{FF2B5EF4-FFF2-40B4-BE49-F238E27FC236}">
                    <a16:creationId xmlns:a16="http://schemas.microsoft.com/office/drawing/2014/main" id="{5038E134-C2C9-477A-AB8B-D4E8CBAD630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41092" y="3792624"/>
              <a:ext cx="5759766" cy="213448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597045">
                      <a:extLst>
                        <a:ext uri="{9D8B030D-6E8A-4147-A177-3AD203B41FA5}">
                          <a16:colId xmlns:a16="http://schemas.microsoft.com/office/drawing/2014/main" val="2744501220"/>
                        </a:ext>
                      </a:extLst>
                    </a:gridCol>
                    <a:gridCol w="4162721">
                      <a:extLst>
                        <a:ext uri="{9D8B030D-6E8A-4147-A177-3AD203B41FA5}">
                          <a16:colId xmlns:a16="http://schemas.microsoft.com/office/drawing/2014/main" val="36686512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400" b="1" i="0" dirty="0">
                              <a:latin typeface="Times" pitchFamily="2" charset="0"/>
                            </a:rPr>
                            <a:t>Mass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400" b="1" i="0" dirty="0">
                              <a:latin typeface="Times" pitchFamily="2" charset="0"/>
                            </a:rPr>
                            <a:t>(10756.</a:t>
                          </a:r>
                          <a:r>
                            <a:rPr lang="en-US" sz="2400" b="1" i="0" dirty="0">
                              <a:latin typeface="Times" pitchFamily="2" charset="0"/>
                            </a:rPr>
                            <a:t>6</a:t>
                          </a:r>
                          <a14:m>
                            <m:oMath xmlns:m="http://schemas.openxmlformats.org/officeDocument/2006/math">
                              <m:r>
                                <a:rPr lang="en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400" b="1" i="0" dirty="0">
                              <a:latin typeface="Times" pitchFamily="2" charset="0"/>
                            </a:rPr>
                            <a:t>2.7</a:t>
                          </a:r>
                          <a14:m>
                            <m:oMath xmlns:m="http://schemas.openxmlformats.org/officeDocument/2006/math">
                              <m:r>
                                <a:rPr lang="en-CN" sz="2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400" b="1" i="0" dirty="0">
                              <a:latin typeface="Times" pitchFamily="2" charset="0"/>
                            </a:rPr>
                            <a:t>0.</a:t>
                          </a:r>
                          <a:r>
                            <a:rPr lang="en-US" sz="2400" b="1" i="0" dirty="0">
                              <a:latin typeface="Times" pitchFamily="2" charset="0"/>
                            </a:rPr>
                            <a:t>9</a:t>
                          </a:r>
                          <a:r>
                            <a:rPr lang="en-CN" sz="2400" b="1" i="0" dirty="0">
                              <a:latin typeface="Times" pitchFamily="2" charset="0"/>
                            </a:rPr>
                            <a:t>) MeV/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N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CN" sz="2400" b="1" i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667606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400" b="1" i="0" dirty="0">
                              <a:latin typeface="Times" pitchFamily="2" charset="0"/>
                            </a:rPr>
                            <a:t>Width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400" b="1" i="0" dirty="0">
                              <a:latin typeface="Times" pitchFamily="2" charset="0"/>
                            </a:rPr>
                            <a:t>(29.</a:t>
                          </a:r>
                          <a:r>
                            <a:rPr lang="en-US" sz="2400" b="1" i="0" dirty="0">
                              <a:latin typeface="Times" pitchFamily="2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en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400" b="1" i="0" dirty="0">
                              <a:latin typeface="Times" pitchFamily="2" charset="0"/>
                            </a:rPr>
                            <a:t>8.</a:t>
                          </a:r>
                          <a:r>
                            <a:rPr lang="en-US" sz="2400" b="1" i="0" dirty="0">
                              <a:latin typeface="Times" pitchFamily="2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en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400" b="1" i="0" dirty="0">
                              <a:latin typeface="Times" pitchFamily="2" charset="0"/>
                            </a:rPr>
                            <a:t>1.</a:t>
                          </a:r>
                          <a:r>
                            <a:rPr lang="en-US" sz="2400" b="1" i="0" dirty="0">
                              <a:latin typeface="Times" pitchFamily="2" charset="0"/>
                            </a:rPr>
                            <a:t>2</a:t>
                          </a:r>
                          <a:r>
                            <a:rPr lang="en-CN" sz="2400" b="1" i="0" dirty="0">
                              <a:latin typeface="Times" pitchFamily="2" charset="0"/>
                            </a:rPr>
                            <a:t>) MeV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11062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CN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𝓡</m:t>
                                    </m:r>
                                  </m:e>
                                  <m:sub>
                                    <m:r>
                                      <a:rPr lang="en-CN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𝛔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𝟏𝐒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𝟐𝐒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  <m:sup>
                                    <m:r>
                                      <a:rPr lang="el-GR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𝚼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𝟏𝟎𝟕𝟓𝟑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2400" b="1" i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𝟒𝟔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2400" b="1" i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825040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CN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𝓡</m:t>
                                    </m:r>
                                  </m:e>
                                  <m:sub>
                                    <m:r>
                                      <a:rPr lang="en-CN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𝛔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𝟑𝐒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𝟐𝐒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  <m:sup>
                                    <m:r>
                                      <a:rPr lang="el-GR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𝚼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𝟏𝟎𝟕𝟓𝟑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2400" b="1" i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𝟎𝟒</m:t>
                                    </m:r>
                                  </m:sub>
                                  <m:sup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𝟎𝟓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2400" b="1" i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83356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5">
                <a:extLst>
                  <a:ext uri="{FF2B5EF4-FFF2-40B4-BE49-F238E27FC236}">
                    <a16:creationId xmlns:a16="http://schemas.microsoft.com/office/drawing/2014/main" id="{5038E134-C2C9-477A-AB8B-D4E8CBAD63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163143"/>
                  </p:ext>
                </p:extLst>
              </p:nvPr>
            </p:nvGraphicFramePr>
            <p:xfrm>
              <a:off x="5241092" y="3792624"/>
              <a:ext cx="5759766" cy="213448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597045">
                      <a:extLst>
                        <a:ext uri="{9D8B030D-6E8A-4147-A177-3AD203B41FA5}">
                          <a16:colId xmlns:a16="http://schemas.microsoft.com/office/drawing/2014/main" val="2744501220"/>
                        </a:ext>
                      </a:extLst>
                    </a:gridCol>
                    <a:gridCol w="4162721">
                      <a:extLst>
                        <a:ext uri="{9D8B030D-6E8A-4147-A177-3AD203B41FA5}">
                          <a16:colId xmlns:a16="http://schemas.microsoft.com/office/drawing/2014/main" val="3668651259"/>
                        </a:ext>
                      </a:extLst>
                    </a:gridCol>
                  </a:tblGrid>
                  <a:tr h="465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400" b="1" i="0" dirty="0">
                              <a:latin typeface="Times" pitchFamily="2" charset="0"/>
                            </a:rPr>
                            <a:t>Mass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8450" t="-9091" r="-292" b="-3584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676067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400" b="1" i="0" dirty="0">
                              <a:latin typeface="Times" pitchFamily="2" charset="0"/>
                            </a:rPr>
                            <a:t>Width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8450" t="-112000" r="-292" b="-26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062700"/>
                      </a:ext>
                    </a:extLst>
                  </a:tr>
                  <a:tr h="605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82" t="-160606" r="-261832" b="-10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8450" t="-160606" r="-292" b="-1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2504037"/>
                      </a:ext>
                    </a:extLst>
                  </a:tr>
                  <a:tr h="605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82" t="-258000" r="-261832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8450" t="-258000" r="-292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83356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23">
            <a:extLst>
              <a:ext uri="{FF2B5EF4-FFF2-40B4-BE49-F238E27FC236}">
                <a16:creationId xmlns:a16="http://schemas.microsoft.com/office/drawing/2014/main" id="{8A2EAFA3-C7DC-4B7F-A13D-BA97FB954338}"/>
              </a:ext>
            </a:extLst>
          </p:cNvPr>
          <p:cNvSpPr txBox="1"/>
          <p:nvPr/>
        </p:nvSpPr>
        <p:spPr>
          <a:xfrm>
            <a:off x="8998063" y="1382108"/>
            <a:ext cx="2807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11"/>
              </a:rPr>
              <a:t>JHEP 07 </a:t>
            </a:r>
            <a:r>
              <a:rPr lang="en-US" altLang="zh-CN" sz="2400" b="1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11"/>
              </a:rPr>
              <a:t>2024</a:t>
            </a:r>
            <a:r>
              <a:rPr lang="en-US" altLang="zh-CN" sz="2400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11"/>
              </a:rPr>
              <a:t>, 116</a:t>
            </a:r>
            <a:endParaRPr lang="en-CN" sz="240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1388A3A-21C0-4CC6-ADFD-3C24F8C7E4B3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60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8">
            <a:extLst>
              <a:ext uri="{FF2B5EF4-FFF2-40B4-BE49-F238E27FC236}">
                <a16:creationId xmlns:a16="http://schemas.microsoft.com/office/drawing/2014/main" id="{F1B004A3-91C5-41E2-1C5F-89D9CEDCFBA7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F4CD5ABC-2342-C714-084C-B8142A2A12D6}"/>
                  </a:ext>
                </a:extLst>
              </p:cNvPr>
              <p:cNvSpPr txBox="1"/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1C59B6"/>
                    </a:solidFill>
                    <a:effectLst/>
                    <a:cs typeface="Times New Roman" panose="02020603050405020304" pitchFamily="18" charset="0"/>
                  </a:rPr>
                  <a:t>A peak at </a:t>
                </a:r>
                <a14:m>
                  <m:oMath xmlns:m="http://schemas.openxmlformats.org/officeDocument/2006/math">
                    <m:r>
                      <a:rPr lang="en-US" altLang="zh-CN" sz="4000" b="1" i="0" smtClean="0">
                        <a:solidFill>
                          <a:srgbClr val="1C59B6"/>
                        </a:solidFill>
                        <a:effectLst/>
                        <a:latin typeface="Cambria Math" panose="02040503050406030204" pitchFamily="18" charset="0"/>
                      </a:rPr>
                      <m:t>𝚲𝛈</m:t>
                    </m:r>
                  </m:oMath>
                </a14:m>
                <a:r>
                  <a:rPr lang="en-US" altLang="zh-CN" sz="4000" b="1" dirty="0">
                    <a:solidFill>
                      <a:srgbClr val="1C59B6"/>
                    </a:solidFill>
                    <a:effectLst/>
                    <a:cs typeface="Times New Roman" panose="02020603050405020304" pitchFamily="18" charset="0"/>
                  </a:rPr>
                  <a:t> threshold</a:t>
                </a:r>
                <a:endParaRPr lang="en-US" altLang="zh-CN" sz="4000" b="1" dirty="0">
                  <a:solidFill>
                    <a:srgbClr val="1C59B6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F4CD5ABC-2342-C714-084C-B8142A2A1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blipFill>
                <a:blip r:embed="rId3"/>
                <a:stretch>
                  <a:fillRect l="-2082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2DA566B-C312-12CD-18DC-D9377E1032CE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4EDF398-D024-935B-9CE1-1F5D112A41A4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10BAE617-EC78-D2CD-240B-5DDC94E8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9" y="2940234"/>
            <a:ext cx="3747700" cy="33242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B320E4F-C6DD-D9CA-4A27-EB779BEF6A3C}"/>
                  </a:ext>
                </a:extLst>
              </p:cNvPr>
              <p:cNvSpPr txBox="1"/>
              <p:nvPr/>
            </p:nvSpPr>
            <p:spPr>
              <a:xfrm>
                <a:off x="406873" y="928159"/>
                <a:ext cx="11591163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trace of a peak structure is observed in the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 spectrum in the previous analysis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 dirty="0" err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err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by the Belle.</a:t>
                </a:r>
              </a:p>
              <a:p>
                <a:pPr marL="285750" indent="-285750"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 performed an amplitude analysis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 dirty="0" err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err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A similar structure is also seen. LHCb explained the structure using a BW form with fixed mass and width.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B320E4F-C6DD-D9CA-4A27-EB779BEF6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73" y="928159"/>
                <a:ext cx="11591163" cy="1554272"/>
              </a:xfrm>
              <a:prstGeom prst="rect">
                <a:avLst/>
              </a:prstGeom>
              <a:blipFill>
                <a:blip r:embed="rId5"/>
                <a:stretch>
                  <a:fillRect l="-473" t="-1961" b="-62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EA2D017E-336A-75E5-BE77-9ECF4D0DD755}"/>
              </a:ext>
            </a:extLst>
          </p:cNvPr>
          <p:cNvSpPr txBox="1"/>
          <p:nvPr/>
        </p:nvSpPr>
        <p:spPr>
          <a:xfrm>
            <a:off x="8999912" y="1335963"/>
            <a:ext cx="268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PRL, 117, 011801 (2016)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B00243E-B4D8-7D54-A469-B390292B85ED}"/>
              </a:ext>
            </a:extLst>
          </p:cNvPr>
          <p:cNvSpPr txBox="1"/>
          <p:nvPr/>
        </p:nvSpPr>
        <p:spPr>
          <a:xfrm>
            <a:off x="8999912" y="2187631"/>
            <a:ext cx="2698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PRD 108, 012023 (2023)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0038AC8-FD3C-9CCA-A305-CC754EFB2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9249" y="2848379"/>
            <a:ext cx="3421247" cy="350797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C6912AF-BA04-E512-98A4-5AACC18DB4CB}"/>
              </a:ext>
            </a:extLst>
          </p:cNvPr>
          <p:cNvSpPr/>
          <p:nvPr/>
        </p:nvSpPr>
        <p:spPr>
          <a:xfrm>
            <a:off x="1862051" y="5037513"/>
            <a:ext cx="1601585" cy="238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2136DD1-CC96-03D9-DB63-EE8F451D7C16}"/>
                  </a:ext>
                </a:extLst>
              </p:cNvPr>
              <p:cNvSpPr txBox="1"/>
              <p:nvPr/>
            </p:nvSpPr>
            <p:spPr>
              <a:xfrm>
                <a:off x="5101244" y="5018162"/>
                <a:ext cx="8976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(1670)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2136DD1-CC96-03D9-DB63-EE8F451D7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244" y="5018162"/>
                <a:ext cx="897682" cy="276999"/>
              </a:xfrm>
              <a:prstGeom prst="rect">
                <a:avLst/>
              </a:prstGeom>
              <a:blipFill>
                <a:blip r:embed="rId7"/>
                <a:stretch>
                  <a:fillRect l="-6122" t="-2174" r="-9524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F45443E0-8509-1836-315F-BC34ECE06873}"/>
              </a:ext>
            </a:extLst>
          </p:cNvPr>
          <p:cNvCxnSpPr>
            <a:cxnSpLocks/>
          </p:cNvCxnSpPr>
          <p:nvPr/>
        </p:nvCxnSpPr>
        <p:spPr>
          <a:xfrm>
            <a:off x="5475316" y="5295161"/>
            <a:ext cx="74769" cy="2770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D9AB0629-9735-DE05-D0DF-E741F7897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2722" y="2964766"/>
            <a:ext cx="4747357" cy="197541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2A87E3-D58C-8E92-4EB3-BA0B6E3FB83A}"/>
              </a:ext>
            </a:extLst>
          </p:cNvPr>
          <p:cNvSpPr txBox="1"/>
          <p:nvPr/>
        </p:nvSpPr>
        <p:spPr>
          <a:xfrm>
            <a:off x="7473775" y="5153292"/>
            <a:ext cx="4264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CN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approachs</a:t>
            </a: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describe this peak:</a:t>
            </a:r>
          </a:p>
          <a:p>
            <a:pPr marL="285750" indent="-285750">
              <a:buFont typeface="Wingdings 2" panose="05020102010507070707" pitchFamily="18" charset="2"/>
              <a:buChar char="j"/>
            </a:pP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BW function</a:t>
            </a:r>
          </a:p>
          <a:p>
            <a:r>
              <a:rPr lang="en-US" altLang="zh-CN" sz="2000" dirty="0">
                <a:solidFill>
                  <a:srgbClr val="3333FF"/>
                </a:solidFill>
                <a:latin typeface="Wingdings 2" panose="05020102010507070707" pitchFamily="18" charset="2"/>
                <a:cs typeface="Times New Roman" panose="02020603050405020304" pitchFamily="18" charset="0"/>
              </a:rPr>
              <a:t>k </a:t>
            </a: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Flatt ́e function</a:t>
            </a:r>
            <a:endParaRPr lang="en-US" altLang="zh-CN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F38235B-8A21-48E3-89B6-F412552FB28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5526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E3570ED-66F8-420A-836A-BA3BF5193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4" y="1615634"/>
            <a:ext cx="5624837" cy="37909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784A0A-6A4F-4740-99D9-D124CE5E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937" y="1713606"/>
            <a:ext cx="5461223" cy="37909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D02F06E-FA30-4821-92B3-D7C310BDB868}"/>
              </a:ext>
            </a:extLst>
          </p:cNvPr>
          <p:cNvSpPr txBox="1"/>
          <p:nvPr/>
        </p:nvSpPr>
        <p:spPr>
          <a:xfrm>
            <a:off x="1603828" y="5406572"/>
            <a:ext cx="8004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en-US" altLang="zh-CN" sz="1800" b="1" i="0" u="none" strike="noStrike" baseline="0" dirty="0">
                <a:solidFill>
                  <a:srgbClr val="000000"/>
                </a:solidFill>
                <a:latin typeface="TimesNewRomanPS-BoldMT"/>
              </a:rPr>
              <a:t>No signal of intermediate </a:t>
            </a:r>
            <a:r>
              <a:rPr lang="en-US" altLang="zh-CN" sz="1800" b="1" i="0" u="none" strike="noStrike" baseline="0" dirty="0" err="1">
                <a:solidFill>
                  <a:srgbClr val="FF0000"/>
                </a:solidFill>
                <a:latin typeface="TimesNewRomanPS-BoldMT"/>
              </a:rPr>
              <a:t>Z</a:t>
            </a:r>
            <a:r>
              <a:rPr lang="en-US" altLang="zh-CN" sz="1200" b="1" i="0" u="none" strike="noStrike" baseline="0" dirty="0" err="1">
                <a:solidFill>
                  <a:srgbClr val="FF0000"/>
                </a:solidFill>
                <a:latin typeface="TimesNewRomanPS-BoldMT"/>
              </a:rPr>
              <a:t>b</a:t>
            </a:r>
            <a:r>
              <a:rPr lang="en-US" altLang="zh-CN" sz="2000" b="1" i="0" u="none" strike="noStrike" baseline="30000" dirty="0">
                <a:solidFill>
                  <a:srgbClr val="FF0000"/>
                </a:solidFill>
                <a:latin typeface="TimesNewRomanPS-BoldMT"/>
              </a:rPr>
              <a:t>+</a:t>
            </a:r>
            <a:r>
              <a:rPr lang="en-US" altLang="zh-CN" sz="1800" b="1" i="0" u="none" strike="noStrike" baseline="0" dirty="0">
                <a:solidFill>
                  <a:srgbClr val="FF0000"/>
                </a:solidFill>
                <a:latin typeface="TimesNewRomanPS-BoldMT"/>
              </a:rPr>
              <a:t>(10610) or </a:t>
            </a:r>
            <a:r>
              <a:rPr lang="en-US" altLang="zh-CN" sz="1800" b="1" i="0" u="none" strike="noStrike" baseline="0" dirty="0" err="1">
                <a:solidFill>
                  <a:srgbClr val="FF0000"/>
                </a:solidFill>
                <a:latin typeface="TimesNewRomanPS-BoldMT"/>
              </a:rPr>
              <a:t>Z</a:t>
            </a:r>
            <a:r>
              <a:rPr lang="en-US" altLang="zh-CN" sz="1200" b="1" i="0" u="none" strike="noStrike" baseline="0" dirty="0" err="1">
                <a:solidFill>
                  <a:srgbClr val="FF0000"/>
                </a:solidFill>
                <a:latin typeface="TimesNewRomanPS-BoldMT"/>
              </a:rPr>
              <a:t>b</a:t>
            </a:r>
            <a:r>
              <a:rPr lang="en-US" altLang="zh-CN" sz="2000" b="1" i="0" u="none" strike="noStrike" baseline="30000" dirty="0">
                <a:solidFill>
                  <a:srgbClr val="FF0000"/>
                </a:solidFill>
                <a:latin typeface="TimesNewRomanPS-BoldMT"/>
              </a:rPr>
              <a:t>+</a:t>
            </a:r>
            <a:r>
              <a:rPr lang="en-US" altLang="zh-CN" sz="1800" b="1" i="0" u="none" strike="noStrike" baseline="0" dirty="0">
                <a:solidFill>
                  <a:srgbClr val="FF0000"/>
                </a:solidFill>
                <a:latin typeface="TimesNewRomanPS-BoldMT"/>
              </a:rPr>
              <a:t>(10650)</a:t>
            </a:r>
            <a:r>
              <a:rPr lang="zh-CN" altLang="en-US" sz="1800" b="1" i="0" u="none" strike="noStrike" baseline="0" dirty="0">
                <a:solidFill>
                  <a:srgbClr val="FF0000"/>
                </a:solidFill>
                <a:latin typeface="TimesNewRomanPS-BoldMT"/>
              </a:rPr>
              <a:t>；</a:t>
            </a:r>
            <a:endParaRPr lang="en-US" altLang="zh-CN" sz="1800" b="1" i="0" u="none" strike="noStrike" baseline="0" dirty="0">
              <a:solidFill>
                <a:srgbClr val="FF0000"/>
              </a:solidFill>
              <a:latin typeface="TimesNewRomanPS-BoldMT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+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-</a:t>
            </a:r>
            <a:r>
              <a:rPr lang="zh-CN" altLang="en-US" sz="1800" b="0" i="0" u="none" strike="noStrike" baseline="0" dirty="0">
                <a:latin typeface="CambriaMath"/>
              </a:rPr>
              <a:t>𝜰</a:t>
            </a:r>
            <a:r>
              <a:rPr lang="en-US" altLang="zh-CN" sz="1800" b="1" i="0" u="none" strike="noStrike" baseline="0" dirty="0">
                <a:latin typeface="TimesNewRomanPS-BoldMT"/>
              </a:rPr>
              <a:t>(1S) : M(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+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-</a:t>
            </a:r>
            <a:r>
              <a:rPr lang="en-US" altLang="zh-CN" sz="1800" b="1" i="0" u="none" strike="noStrike" baseline="0" dirty="0">
                <a:latin typeface="TimesNewRomanPS-BoldMT"/>
              </a:rPr>
              <a:t>) distribution is consistent with PHSP</a:t>
            </a:r>
            <a:r>
              <a:rPr lang="zh-CN" altLang="en-US" sz="1800" b="1" i="0" u="none" strike="noStrike" baseline="0" dirty="0">
                <a:latin typeface="TimesNewRomanPS-BoldMT"/>
              </a:rPr>
              <a:t>；</a:t>
            </a:r>
            <a:endParaRPr lang="en-US" altLang="zh-CN" sz="1800" b="1" i="0" u="none" strike="noStrike" baseline="0" dirty="0">
              <a:latin typeface="TimesNewRomanPS-BoldMT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+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-</a:t>
            </a:r>
            <a:r>
              <a:rPr lang="zh-CN" altLang="en-US" sz="1800" b="0" i="0" u="none" strike="noStrike" baseline="0" dirty="0">
                <a:latin typeface="CambriaMath"/>
              </a:rPr>
              <a:t>𝜰</a:t>
            </a:r>
            <a:r>
              <a:rPr lang="en-US" altLang="zh-CN" sz="1800" b="1" i="0" u="none" strike="noStrike" baseline="0" dirty="0">
                <a:latin typeface="TimesNewRomanPS-BoldMT"/>
              </a:rPr>
              <a:t>(2S) : large values of M(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+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-</a:t>
            </a:r>
            <a:r>
              <a:rPr lang="en-US" altLang="zh-CN" sz="1800" b="1" i="0" u="none" strike="noStrike" baseline="0" dirty="0">
                <a:latin typeface="TimesNewRomanPS-BoldMT"/>
              </a:rPr>
              <a:t>) which is similar to </a:t>
            </a:r>
            <a:r>
              <a:rPr lang="zh-CN" altLang="en-US" sz="1800" b="0" i="0" u="none" strike="noStrike" baseline="0" dirty="0">
                <a:latin typeface="CambriaMath"/>
              </a:rPr>
              <a:t>𝜰</a:t>
            </a:r>
            <a:r>
              <a:rPr lang="en-US" altLang="zh-CN" sz="1800" b="1" i="0" u="none" strike="noStrike" baseline="0" dirty="0">
                <a:latin typeface="TimesNewRomanPS-BoldMT"/>
              </a:rPr>
              <a:t>(2S) to 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+</a:t>
            </a:r>
            <a:r>
              <a:rPr lang="zh-CN" altLang="en-US" sz="1800" b="0" i="0" u="none" strike="noStrike" baseline="0" dirty="0">
                <a:latin typeface="CambriaMath"/>
              </a:rPr>
              <a:t>𝜋</a:t>
            </a:r>
            <a:r>
              <a:rPr lang="en-US" altLang="zh-CN" sz="1800" b="1" i="0" u="none" strike="noStrike" baseline="30000" dirty="0">
                <a:latin typeface="TimesNewRomanPS-BoldMT"/>
              </a:rPr>
              <a:t>-</a:t>
            </a:r>
            <a:r>
              <a:rPr lang="zh-CN" altLang="en-US" sz="1800" b="0" i="0" u="none" strike="noStrike" baseline="0" dirty="0">
                <a:latin typeface="CambriaMath"/>
              </a:rPr>
              <a:t>𝜰</a:t>
            </a:r>
            <a:r>
              <a:rPr lang="en-US" altLang="zh-CN" sz="1800" b="1" i="0" u="none" strike="noStrike" baseline="0" dirty="0">
                <a:latin typeface="TimesNewRomanPS-BoldMT"/>
              </a:rPr>
              <a:t>(1S)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426DDCB3-7600-40DF-9F58-5A26571B1B1D}"/>
                  </a:ext>
                </a:extLst>
              </p:cNvPr>
              <p:cNvSpPr txBox="1"/>
              <p:nvPr/>
            </p:nvSpPr>
            <p:spPr>
              <a:xfrm>
                <a:off x="449943" y="890001"/>
                <a:ext cx="113462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Cambria Math" panose="02040503050406030204" pitchFamily="18" charset="0"/>
                    <a:cs typeface="Verdana" panose="020B0604030504040204" pitchFamily="34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l-GR" altLang="zh-CN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l-GR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0753) 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𝛑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𝛑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l-GR" altLang="zh-CN" sz="36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𝚼</m:t>
                    </m:r>
                  </m:oMath>
                </a14:m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(</a:t>
                </a:r>
                <a:r>
                  <a:rPr lang="en-US" altLang="zh-CN" sz="3600" b="1" dirty="0" err="1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nS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at Belle II </a:t>
                </a:r>
                <a:endParaRPr lang="en-CN" sz="3600" b="1" dirty="0">
                  <a:solidFill>
                    <a:srgbClr val="0070C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426DDCB3-7600-40DF-9F58-5A26571B1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43" y="890001"/>
                <a:ext cx="11346217" cy="646331"/>
              </a:xfrm>
              <a:prstGeom prst="rect">
                <a:avLst/>
              </a:prstGeom>
              <a:blipFill>
                <a:blip r:embed="rId4"/>
                <a:stretch>
                  <a:fillRect t="-16038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294119E-A5DE-47D9-B2EE-25905E8FECF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7093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4">
                <a:extLst>
                  <a:ext uri="{FF2B5EF4-FFF2-40B4-BE49-F238E27FC236}">
                    <a16:creationId xmlns:a16="http://schemas.microsoft.com/office/drawing/2014/main" id="{6631C602-D200-4326-B05C-357905852F6A}"/>
                  </a:ext>
                </a:extLst>
              </p:cNvPr>
              <p:cNvSpPr txBox="1"/>
              <p:nvPr/>
            </p:nvSpPr>
            <p:spPr>
              <a:xfrm>
                <a:off x="705380" y="926545"/>
                <a:ext cx="389908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Υ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4">
                <a:extLst>
                  <a:ext uri="{FF2B5EF4-FFF2-40B4-BE49-F238E27FC236}">
                    <a16:creationId xmlns:a16="http://schemas.microsoft.com/office/drawing/2014/main" id="{6631C602-D200-4326-B05C-35790585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80" y="926545"/>
                <a:ext cx="3899081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5">
            <a:extLst>
              <a:ext uri="{FF2B5EF4-FFF2-40B4-BE49-F238E27FC236}">
                <a16:creationId xmlns:a16="http://schemas.microsoft.com/office/drawing/2014/main" id="{7F7B3D62-9E0B-429F-A954-815B17E4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5" y="1881388"/>
            <a:ext cx="3763929" cy="435454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D693D52-75B2-4B7A-BDBF-165E08372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375" y="1332767"/>
            <a:ext cx="5568028" cy="1734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E79BBA85-E1D9-461E-B2D8-D7AAFAF95A4B}"/>
                  </a:ext>
                </a:extLst>
              </p:cNvPr>
              <p:cNvSpPr txBox="1"/>
              <p:nvPr/>
            </p:nvSpPr>
            <p:spPr>
              <a:xfrm>
                <a:off x="5208968" y="3014967"/>
                <a:ext cx="60566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CN" sz="2400" dirty="0">
                    <a:latin typeface="STKaiti" panose="02010600040101010101" pitchFamily="2" charset="-122"/>
                    <a:ea typeface="STKaiti" panose="02010600040101010101" pitchFamily="2" charset="-122"/>
                  </a:rPr>
                  <a:t>Clear signal found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CN" sz="2400" dirty="0">
                    <a:latin typeface="STKaiti" panose="02010600040101010101" pitchFamily="2" charset="-122"/>
                    <a:ea typeface="STKaiti" panose="02010600040101010101" pitchFamily="2" charset="-122"/>
                  </a:rPr>
                  <a:t> signal region.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CN" sz="2400" dirty="0">
                    <a:latin typeface="STKaiti" panose="02010600040101010101" pitchFamily="2" charset="-122"/>
                    <a:ea typeface="STKaiti" panose="02010600040101010101" pitchFamily="2" charset="-122"/>
                  </a:rPr>
                  <a:t>Simultaneous fit performed</a:t>
                </a:r>
                <a:r>
                  <a:rPr lang="en-US" sz="2400" dirty="0">
                    <a:latin typeface="STKaiti" panose="02010600040101010101" pitchFamily="2" charset="-122"/>
                    <a:ea typeface="STKaiti" panose="02010600040101010101" pitchFamily="2" charset="-12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N" sz="2400" dirty="0">
                    <a:latin typeface="STKaiti" panose="02010600040101010101" pitchFamily="2" charset="-122"/>
                    <a:ea typeface="STKaiti" panose="02010600040101010101" pitchFamily="2" charset="-122"/>
                  </a:rPr>
                  <a:t> significance </a:t>
                </a:r>
              </a:p>
            </p:txBody>
          </p:sp>
        </mc:Choice>
        <mc:Fallback xmlns="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E79BBA85-E1D9-461E-B2D8-D7AAFAF95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968" y="3014967"/>
                <a:ext cx="6056616" cy="830997"/>
              </a:xfrm>
              <a:prstGeom prst="rect">
                <a:avLst/>
              </a:prstGeom>
              <a:blipFill>
                <a:blip r:embed="rId5"/>
                <a:stretch>
                  <a:fillRect l="-1308" t="-5882" r="-1408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2">
            <a:extLst>
              <a:ext uri="{FF2B5EF4-FFF2-40B4-BE49-F238E27FC236}">
                <a16:creationId xmlns:a16="http://schemas.microsoft.com/office/drawing/2014/main" id="{E2EBA428-6DDD-40CC-9C0C-C1CFCD31B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621" y="4215295"/>
            <a:ext cx="5899310" cy="1999101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FE23820B-424C-4BD4-9814-650DD2D4945E}"/>
              </a:ext>
            </a:extLst>
          </p:cNvPr>
          <p:cNvSpPr txBox="1"/>
          <p:nvPr/>
        </p:nvSpPr>
        <p:spPr>
          <a:xfrm>
            <a:off x="4843858" y="3873994"/>
            <a:ext cx="359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latin typeface="STKaiti" panose="02010600040101010101" pitchFamily="2" charset="-122"/>
                <a:ea typeface="STKaiti" panose="02010600040101010101" pitchFamily="2" charset="-122"/>
              </a:rPr>
              <a:t>Energy depdenent distributions: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D9FFDC2-4315-4BDA-B001-B2A167359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95" y="1518974"/>
            <a:ext cx="3652671" cy="44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CB58E96-B8F5-44DF-BF12-798F78F48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349" y="3989137"/>
            <a:ext cx="3652671" cy="45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A3F4BFF-B672-4E22-86B7-104961E9CEB2}"/>
              </a:ext>
            </a:extLst>
          </p:cNvPr>
          <p:cNvSpPr/>
          <p:nvPr/>
        </p:nvSpPr>
        <p:spPr>
          <a:xfrm>
            <a:off x="9294565" y="819888"/>
            <a:ext cx="2645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preliminary</a:t>
            </a:r>
            <a:endParaRPr lang="zh-CN" alt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7AC6432-C1D4-4AB1-9B16-4F98DF372B3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8173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93C86D5-99AC-42DE-9304-3F94160C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85" y="1097364"/>
            <a:ext cx="6905850" cy="152149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326172D-E727-4945-8E18-52B7B1A3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0" y="2372138"/>
            <a:ext cx="5636509" cy="3734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052070F4-AFD3-4F83-90E1-1871C6DDB23C}"/>
                  </a:ext>
                </a:extLst>
              </p:cNvPr>
              <p:cNvSpPr txBox="1"/>
              <p:nvPr/>
            </p:nvSpPr>
            <p:spPr>
              <a:xfrm>
                <a:off x="6364602" y="2819974"/>
                <a:ext cx="6099716" cy="2523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500"/>
                  </a:spcAft>
                  <a:buNone/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Unbinned maximum likelihood fit 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𝐵𝑜𝑟𝑛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  together with Belle measurement.</a:t>
                </a:r>
              </a:p>
              <a:p>
                <a:pPr>
                  <a:spcAft>
                    <a:spcPts val="1500"/>
                  </a:spcAft>
                  <a:buNone/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Fit the with 3 different hypotheses: </a:t>
                </a:r>
              </a:p>
              <a:p>
                <a:pPr>
                  <a:spcAft>
                    <a:spcPts val="1500"/>
                  </a:spcAft>
                  <a:buFont typeface="+mj-lt"/>
                  <a:buAutoNum type="arabicPeriod"/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(5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 only;</a:t>
                </a:r>
              </a:p>
              <a:p>
                <a:pPr>
                  <a:spcAft>
                    <a:spcPts val="1500"/>
                  </a:spcAft>
                  <a:buFont typeface="+mj-lt"/>
                  <a:buAutoNum type="arabicPeriod"/>
                </a:pPr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(10753)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 </a:t>
                </a:r>
              </a:p>
              <a:p>
                <a:pPr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10753</m:t>
                        </m:r>
                      </m:e>
                    </m:d>
                    <m:r>
                      <a:rPr lang="en-US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ffectLst/>
                    <a:latin typeface="Helvetica Neue" panose="02000503000000020004" pitchFamily="2" charset="0"/>
                  </a:rPr>
                  <a:t>, </a:t>
                </a:r>
                <a:r>
                  <a:rPr lang="en-US" i="1" dirty="0">
                    <a:solidFill>
                      <a:srgbClr val="A30003"/>
                    </a:solidFill>
                    <a:effectLst/>
                    <a:latin typeface="Helvetica Neue" panose="02000503000000020004" pitchFamily="2" charset="0"/>
                  </a:rPr>
                  <a:t>default</a:t>
                </a:r>
                <a:endParaRPr lang="en-US" dirty="0">
                  <a:solidFill>
                    <a:srgbClr val="A30003"/>
                  </a:solidFill>
                  <a:effectLst/>
                  <a:latin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052070F4-AFD3-4F83-90E1-1871C6DDB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602" y="2819974"/>
                <a:ext cx="6099716" cy="2523768"/>
              </a:xfrm>
              <a:prstGeom prst="rect">
                <a:avLst/>
              </a:prstGeom>
              <a:blipFill>
                <a:blip r:embed="rId4"/>
                <a:stretch>
                  <a:fillRect l="-799" t="-1449" b="-2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8">
                <a:extLst>
                  <a:ext uri="{FF2B5EF4-FFF2-40B4-BE49-F238E27FC236}">
                    <a16:creationId xmlns:a16="http://schemas.microsoft.com/office/drawing/2014/main" id="{B2C1D527-CB82-4241-9B00-00D583C50812}"/>
                  </a:ext>
                </a:extLst>
              </p:cNvPr>
              <p:cNvSpPr txBox="1"/>
              <p:nvPr/>
            </p:nvSpPr>
            <p:spPr>
              <a:xfrm>
                <a:off x="6364602" y="5544858"/>
                <a:ext cx="579223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N" dirty="0"/>
                  <a:t>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</m:oMath>
                </a14:m>
                <a:r>
                  <a:rPr lang="en-CN" dirty="0"/>
                  <a:t> </a:t>
                </a:r>
                <a:r>
                  <a:rPr lang="en-US" dirty="0"/>
                  <a:t>are</a:t>
                </a:r>
                <a:r>
                  <a:rPr lang="en-CN" dirty="0"/>
                  <a:t> fixed, which is obtained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CN" dirty="0"/>
                  <a:t> measurement</a:t>
                </a:r>
              </a:p>
            </p:txBody>
          </p:sp>
        </mc:Choice>
        <mc:Fallback xmlns="">
          <p:sp>
            <p:nvSpPr>
              <p:cNvPr id="5" name="TextBox 8">
                <a:extLst>
                  <a:ext uri="{FF2B5EF4-FFF2-40B4-BE49-F238E27FC236}">
                    <a16:creationId xmlns:a16="http://schemas.microsoft.com/office/drawing/2014/main" id="{B2C1D527-CB82-4241-9B00-00D583C50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602" y="5544858"/>
                <a:ext cx="5792233" cy="646331"/>
              </a:xfrm>
              <a:prstGeom prst="rect">
                <a:avLst/>
              </a:prstGeom>
              <a:blipFill>
                <a:blip r:embed="rId5"/>
                <a:stretch>
                  <a:fillRect l="-842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BDAF4199-FC56-4C71-BDCE-7CAE00F1B5B8}"/>
                  </a:ext>
                </a:extLst>
              </p:cNvPr>
              <p:cNvSpPr txBox="1"/>
              <p:nvPr/>
            </p:nvSpPr>
            <p:spPr>
              <a:xfrm>
                <a:off x="473151" y="1340202"/>
                <a:ext cx="46174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cross sections</a:t>
                </a:r>
                <a:endParaRPr lang="en-C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BDAF4199-FC56-4C71-BDCE-7CAE00F1B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51" y="1340202"/>
                <a:ext cx="4617418" cy="430887"/>
              </a:xfrm>
              <a:prstGeom prst="rect">
                <a:avLst/>
              </a:prstGeom>
              <a:blipFill>
                <a:blip r:embed="rId6"/>
                <a:stretch>
                  <a:fillRect t="-25352" r="-3699" b="-47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C04348E6-6D22-4A7F-AD66-A607272C8489}"/>
              </a:ext>
            </a:extLst>
          </p:cNvPr>
          <p:cNvSpPr/>
          <p:nvPr/>
        </p:nvSpPr>
        <p:spPr>
          <a:xfrm>
            <a:off x="615022" y="1858111"/>
            <a:ext cx="2645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preliminary</a:t>
            </a:r>
            <a:endParaRPr lang="zh-CN" alt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0DD1D94-DE21-4485-84D6-8F8C2668331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46047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7">
                <a:extLst>
                  <a:ext uri="{FF2B5EF4-FFF2-40B4-BE49-F238E27FC236}">
                    <a16:creationId xmlns:a16="http://schemas.microsoft.com/office/drawing/2014/main" id="{3DFD146A-3D3E-4567-B0EF-76065ECC4F38}"/>
                  </a:ext>
                </a:extLst>
              </p:cNvPr>
              <p:cNvSpPr txBox="1"/>
              <p:nvPr/>
            </p:nvSpPr>
            <p:spPr>
              <a:xfrm>
                <a:off x="448174" y="952735"/>
                <a:ext cx="32212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Υ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7">
                <a:extLst>
                  <a:ext uri="{FF2B5EF4-FFF2-40B4-BE49-F238E27FC236}">
                    <a16:creationId xmlns:a16="http://schemas.microsoft.com/office/drawing/2014/main" id="{3DFD146A-3D3E-4567-B0EF-76065ECC4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74" y="952735"/>
                <a:ext cx="3221266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90380C51-1698-4A5B-9926-4B722FC76E01}"/>
                  </a:ext>
                </a:extLst>
              </p:cNvPr>
              <p:cNvSpPr txBox="1"/>
              <p:nvPr/>
            </p:nvSpPr>
            <p:spPr>
              <a:xfrm>
                <a:off x="556548" y="3469101"/>
                <a:ext cx="4099969" cy="592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𝑏𝐽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N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90380C51-1698-4A5B-9926-4B722FC76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48" y="3469101"/>
                <a:ext cx="4099969" cy="5927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1">
            <a:extLst>
              <a:ext uri="{FF2B5EF4-FFF2-40B4-BE49-F238E27FC236}">
                <a16:creationId xmlns:a16="http://schemas.microsoft.com/office/drawing/2014/main" id="{E6C755FB-E5D4-4AE1-9444-9440A0F6B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92" y="1548814"/>
            <a:ext cx="9644350" cy="1920287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EE29E3F2-B0A4-42D0-B156-3A2AE4A5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57" y="4061892"/>
            <a:ext cx="9769885" cy="184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97DB2D43-4873-4D2A-A61F-D984E99A1AB4}"/>
                  </a:ext>
                </a:extLst>
              </p:cNvPr>
              <p:cNvSpPr txBox="1"/>
              <p:nvPr/>
            </p:nvSpPr>
            <p:spPr>
              <a:xfrm>
                <a:off x="448174" y="5889182"/>
                <a:ext cx="6099716" cy="487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  <a:effectLst/>
                    <a:latin typeface="Helvetica Neue" panose="02000503000000020004" pitchFamily="2" charset="0"/>
                  </a:rPr>
                  <a:t>No evident signal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(1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  <a:effectLst/>
                    <a:latin typeface="Helvetica Neue" panose="02000503000000020004" pitchFamily="2" charset="0"/>
                  </a:rPr>
                  <a:t> nor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𝜋𝜋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𝑏𝐽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rgbClr val="7030A0"/>
                  </a:solidFill>
                  <a:effectLst/>
                  <a:latin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97DB2D43-4873-4D2A-A61F-D984E99A1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74" y="5889182"/>
                <a:ext cx="6099716" cy="487569"/>
              </a:xfrm>
              <a:prstGeom prst="rect">
                <a:avLst/>
              </a:prstGeom>
              <a:blipFill>
                <a:blip r:embed="rId6"/>
                <a:stretch>
                  <a:fillRect l="-1600" t="-10000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562BF163-E0B6-43A1-8090-F9F6A8EACA4F}"/>
              </a:ext>
            </a:extLst>
          </p:cNvPr>
          <p:cNvSpPr/>
          <p:nvPr/>
        </p:nvSpPr>
        <p:spPr>
          <a:xfrm>
            <a:off x="9294565" y="819888"/>
            <a:ext cx="2645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preliminary</a:t>
            </a:r>
            <a:endParaRPr lang="zh-CN" alt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5C9B0-3427-43CD-BE05-B563CE87A29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1166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ED3D5-0F6F-7078-B23B-F4369C60B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43A064-8948-8B61-4AD2-07980E5BC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583" y="2322776"/>
            <a:ext cx="5483311" cy="17350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6F82FF-3E01-DB06-DD1E-682BB69A3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8" t="4971" r="-1405" b="1814"/>
          <a:stretch>
            <a:fillRect/>
          </a:stretch>
        </p:blipFill>
        <p:spPr>
          <a:xfrm>
            <a:off x="83417" y="2223482"/>
            <a:ext cx="5525700" cy="1785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A9E4B80-8CBD-578D-35CE-B85066855C3A}"/>
                  </a:ext>
                </a:extLst>
              </p:cNvPr>
              <p:cNvSpPr txBox="1"/>
              <p:nvPr/>
            </p:nvSpPr>
            <p:spPr>
              <a:xfrm>
                <a:off x="2474994" y="857124"/>
                <a:ext cx="97834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2800" dirty="0">
                    <a:solidFill>
                      <a:srgbClr val="C00000"/>
                    </a:solidFill>
                    <a:latin typeface="Tiger Expert" panose="02070300020205020404" pitchFamily="18" charset="0"/>
                    <a:ea typeface="楷体" panose="02010609060101010101" pitchFamily="49" charset="-122"/>
                  </a:rPr>
                  <a:t>Search for the radiative decay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Υ</m:t>
                    </m:r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(10753)</m:t>
                    </m:r>
                  </m:oMath>
                </a14:m>
                <a:endParaRPr lang="en-US" altLang="zh-CN" sz="2800" dirty="0">
                  <a:solidFill>
                    <a:srgbClr val="C00000"/>
                  </a:solidFill>
                  <a:latin typeface="Tiger Expert" panose="020703000202050204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A9E4B80-8CBD-578D-35CE-B8506685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994" y="857124"/>
                <a:ext cx="9783447" cy="523220"/>
              </a:xfrm>
              <a:prstGeom prst="rect">
                <a:avLst/>
              </a:prstGeom>
              <a:blipFill>
                <a:blip r:embed="rId4"/>
                <a:stretch>
                  <a:fillRect l="-498" t="-11765" b="-3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D10F811-36BC-8721-DFAB-C5BF85B2D125}"/>
                  </a:ext>
                </a:extLst>
              </p:cNvPr>
              <p:cNvSpPr txBox="1"/>
              <p:nvPr/>
            </p:nvSpPr>
            <p:spPr>
              <a:xfrm>
                <a:off x="0" y="1287250"/>
                <a:ext cx="12108583" cy="1088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study of the radiative decay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900" b="0" i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Υ</m:t>
                    </m:r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(10753)</m:t>
                    </m:r>
                  </m:oMath>
                </a14:m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is helpful to understand its nature.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9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90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Υ</m:t>
                    </m:r>
                    <m:r>
                      <a:rPr lang="en-US" altLang="zh-CN" sz="1900" i="1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(10753)</m:t>
                    </m:r>
                  </m:oMath>
                </a14:m>
                <a:r>
                  <a:rPr lang="en-US" altLang="zh-CN" sz="19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is a pure 2D state, the BF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900" b="0" i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Υ</m:t>
                    </m:r>
                    <m:d>
                      <m:dPr>
                        <m:ctrlP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dPr>
                      <m:e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10753</m:t>
                        </m:r>
                      </m:e>
                    </m:d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𝛾</m:t>
                    </m:r>
                    <m:sSub>
                      <m:sSubPr>
                        <m:ctrlP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𝜒</m:t>
                        </m:r>
                      </m:e>
                      <m:sub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𝑏</m:t>
                        </m:r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9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can reach </a:t>
                </a:r>
                <a14:m>
                  <m:oMath xmlns:m="http://schemas.openxmlformats.org/officeDocument/2006/math">
                    <m:r>
                      <a:rPr lang="en-US" altLang="zh-CN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12%</m:t>
                    </m:r>
                  </m:oMath>
                </a14:m>
                <a:r>
                  <a:rPr lang="nl-NL" altLang="zh-CN" sz="105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[PRD 92,054034(2015), EPJC 78,915(2018)]</a:t>
                </a:r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We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𝑒</m:t>
                        </m:r>
                      </m:e>
                      <m:sup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𝛾</m:t>
                    </m:r>
                    <m:sSub>
                      <m:sSubPr>
                        <m:ctrlP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𝜒</m:t>
                        </m:r>
                      </m:e>
                      <m:sub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𝑏𝐽</m:t>
                        </m:r>
                      </m:sub>
                    </m:sSub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(</m:t>
                    </m:r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𝐽</m:t>
                    </m:r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=0,1,2)</m:t>
                    </m:r>
                  </m:oMath>
                </a14:m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19.6 </m:t>
                    </m:r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𝑓</m:t>
                    </m:r>
                    <m:sSup>
                      <m:sSupPr>
                        <m:ctrlP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𝑏</m:t>
                        </m:r>
                      </m:e>
                      <m:sup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Belle II data samples near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radPr>
                      <m:deg/>
                      <m:e>
                        <m:r>
                          <a:rPr lang="en-US" altLang="zh-CN" sz="1900" b="0" i="1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𝑠</m:t>
                        </m:r>
                      </m:e>
                    </m:rad>
                    <m:r>
                      <a:rPr lang="en-US" altLang="zh-CN" sz="19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=10.746</m:t>
                    </m:r>
                  </m:oMath>
                </a14:m>
                <a:r>
                  <a:rPr lang="en-US" altLang="zh-CN" sz="19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GeV.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D10F811-36BC-8721-DFAB-C5BF85B2D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250"/>
                <a:ext cx="12108583" cy="1088888"/>
              </a:xfrm>
              <a:prstGeom prst="rect">
                <a:avLst/>
              </a:prstGeom>
              <a:blipFill>
                <a:blip r:embed="rId5"/>
                <a:stretch>
                  <a:fillRect l="-352" t="-2235" b="-50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FC4CF57E-AD8B-4BDA-9F73-569947A70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1" y="4020589"/>
            <a:ext cx="5465426" cy="17245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7B0944C-C909-9B68-9F15-107609058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583" y="4055922"/>
            <a:ext cx="5425626" cy="17245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2D03D51-0556-5438-8593-85956D28ECF0}"/>
              </a:ext>
            </a:extLst>
          </p:cNvPr>
          <p:cNvSpPr txBox="1"/>
          <p:nvPr/>
        </p:nvSpPr>
        <p:spPr>
          <a:xfrm>
            <a:off x="9932920" y="3838164"/>
            <a:ext cx="2325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>
              <a:spcBef>
                <a:spcPts val="300"/>
              </a:spcBef>
              <a:spcAft>
                <a:spcPts val="30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 signal found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E2F192F-72E6-63FD-63CC-88EA240CBB14}"/>
                  </a:ext>
                </a:extLst>
              </p:cNvPr>
              <p:cNvSpPr txBox="1"/>
              <p:nvPr/>
            </p:nvSpPr>
            <p:spPr>
              <a:xfrm>
                <a:off x="-83417" y="5643939"/>
                <a:ext cx="12192000" cy="420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90% C.L. upper limit on the Born </a:t>
                </a:r>
                <a:r>
                  <a:rPr lang="en-US" altLang="zh-CN" sz="20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corss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sections are set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𝐵𝑜𝑟𝑛</m:t>
                        </m:r>
                      </m:sub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𝑈𝐿</m:t>
                        </m:r>
                      </m:sup>
                    </m:sSubSup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𝑎𝑡</m:t>
                    </m:r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 10.746 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GeV</m:t>
                    </m:r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= 0.26 pb).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E2F192F-72E6-63FD-63CC-88EA240CB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3417" y="5643939"/>
                <a:ext cx="12192000" cy="420115"/>
              </a:xfrm>
              <a:prstGeom prst="rect">
                <a:avLst/>
              </a:prstGeom>
              <a:blipFill>
                <a:blip r:embed="rId8"/>
                <a:stretch>
                  <a:fillRect t="-4348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DCB2F797-1AA1-4B56-35C8-4025BC78177A}"/>
              </a:ext>
            </a:extLst>
          </p:cNvPr>
          <p:cNvSpPr txBox="1"/>
          <p:nvPr/>
        </p:nvSpPr>
        <p:spPr>
          <a:xfrm>
            <a:off x="-83417" y="5998208"/>
            <a:ext cx="1219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>
              <a:spcBef>
                <a:spcPts val="300"/>
              </a:spcBef>
              <a:spcAft>
                <a:spcPts val="300"/>
              </a:spcAft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W.T. Xiong, S.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Jia,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C.P. Shen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et.al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(Belle II Collaboration) arXiv:2508.16036</a:t>
            </a:r>
          </a:p>
          <a:p>
            <a:pPr marL="72000">
              <a:spcBef>
                <a:spcPts val="300"/>
              </a:spcBef>
              <a:spcAft>
                <a:spcPts val="300"/>
              </a:spcAft>
            </a:pP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72000">
              <a:spcBef>
                <a:spcPts val="300"/>
              </a:spcBef>
              <a:spcAft>
                <a:spcPts val="300"/>
              </a:spcAft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03342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A9510-37BE-4435-A8E6-698D40CFC98A}"/>
              </a:ext>
            </a:extLst>
          </p:cNvPr>
          <p:cNvSpPr txBox="1">
            <a:spLocks noChangeArrowheads="1"/>
          </p:cNvSpPr>
          <p:nvPr/>
        </p:nvSpPr>
        <p:spPr>
          <a:xfrm>
            <a:off x="5126665" y="2868815"/>
            <a:ext cx="3081670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Z  States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24F503D-DF2C-442C-B841-6CD8B290CF1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8046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95C5CBD-5F03-4B0A-98E3-39811E9D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5" y="1003820"/>
            <a:ext cx="5714984" cy="336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C4D51FC-E6EE-4EC8-A4BD-FDAE46DF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32" y="3711850"/>
            <a:ext cx="3282090" cy="237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AD552E-7507-4B73-A81D-14D14C61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79" y="1191280"/>
            <a:ext cx="5343456" cy="504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B987B9-A00D-4516-A2E0-90A05C34E082}"/>
              </a:ext>
            </a:extLst>
          </p:cNvPr>
          <p:cNvSpPr txBox="1"/>
          <p:nvPr/>
        </p:nvSpPr>
        <p:spPr>
          <a:xfrm>
            <a:off x="2827506" y="5904246"/>
            <a:ext cx="2970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PRL 100, 142001 (2008)</a:t>
            </a:r>
            <a:endParaRPr lang="zh-CN" altLang="en-US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C1212E4-53DF-447F-860B-5F084D97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0" y="4366992"/>
            <a:ext cx="2594317" cy="14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1315736-4DF0-45E6-8F07-360BDED31C2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9569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3EBE5EC6-9880-4F78-BB05-BFAC81DD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0" y="1763161"/>
            <a:ext cx="2995583" cy="279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0FC539F6-76A7-4143-9D51-2D675F7D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619" y="999461"/>
            <a:ext cx="4859338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Z</a:t>
            </a:r>
            <a:r>
              <a:rPr lang="en-US" altLang="zh-CN" sz="3600" baseline="-25000" dirty="0" err="1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c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(4430)</a:t>
            </a:r>
            <a:r>
              <a:rPr lang="en-US" altLang="zh-CN" sz="3600" baseline="300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±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exist or not ?</a:t>
            </a:r>
            <a:endParaRPr lang="zh-CN" altLang="en-US" sz="3600" dirty="0">
              <a:solidFill>
                <a:srgbClr val="000000"/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63E74E7-5000-4F8E-917C-C88AD21344C5}"/>
              </a:ext>
            </a:extLst>
          </p:cNvPr>
          <p:cNvSpPr txBox="1"/>
          <p:nvPr/>
        </p:nvSpPr>
        <p:spPr>
          <a:xfrm>
            <a:off x="821497" y="4635573"/>
            <a:ext cx="2664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PRL 100, 142001 (2008)</a:t>
            </a:r>
            <a:endParaRPr lang="zh-CN" altLang="en-US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DBA771C6-5E5C-4134-AB63-EFC3946D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88" y="1769177"/>
            <a:ext cx="4555696" cy="40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E85FE942-9EB8-4121-B2E2-068EAC34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27" y="5551634"/>
            <a:ext cx="125571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4190B80-344B-4E2D-902A-6542AFB5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899" y="903856"/>
            <a:ext cx="3072333" cy="18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7DB6E7B-E2D8-445B-AF12-31D7A21AFFF9}"/>
              </a:ext>
            </a:extLst>
          </p:cNvPr>
          <p:cNvSpPr txBox="1"/>
          <p:nvPr/>
        </p:nvSpPr>
        <p:spPr>
          <a:xfrm>
            <a:off x="5527288" y="5858539"/>
            <a:ext cx="2992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1" dirty="0" err="1">
                <a:effectLst/>
                <a:latin typeface="-apple-system"/>
              </a:rPr>
              <a:t>Phys.Rev.D</a:t>
            </a:r>
            <a:r>
              <a:rPr lang="en-US" altLang="zh-CN" b="0" i="0" dirty="0">
                <a:effectLst/>
                <a:latin typeface="-apple-system"/>
              </a:rPr>
              <a:t> 79 (2009) 112001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50C445AB-D6D5-4D1E-9E73-E1E9ECA7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454" y="3294665"/>
            <a:ext cx="3409778" cy="2246769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“For the fit … equivalent to the Belle analysis…we obtain mass &amp; width values that are consistent with theirs,… but only ~1.9s from zero; fixing mass and width increases this to only ~3.1s.”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A6348A4-F829-4AB3-9609-E325AF76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14" y="5609375"/>
            <a:ext cx="5029200" cy="257175"/>
          </a:xfrm>
          <a:prstGeom prst="rect">
            <a:avLst/>
          </a:prstGeom>
        </p:spPr>
      </p:pic>
      <p:sp>
        <p:nvSpPr>
          <p:cNvPr id="12" name="Text Box 17">
            <a:extLst>
              <a:ext uri="{FF2B5EF4-FFF2-40B4-BE49-F238E27FC236}">
                <a16:creationId xmlns:a16="http://schemas.microsoft.com/office/drawing/2014/main" id="{878EEA7D-53D7-4848-9257-41BF12D18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144" y="5920302"/>
            <a:ext cx="3354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rgbClr val="000066"/>
                </a:solidFill>
              </a:rPr>
              <a:t>Belle PRL:  (4.1</a:t>
            </a:r>
            <a:r>
              <a:rPr lang="en-US" altLang="zh-CN" dirty="0">
                <a:solidFill>
                  <a:srgbClr val="000066"/>
                </a:solidFill>
                <a:latin typeface="Comic Sans MS" panose="030F0702030302020204" pitchFamily="66" charset="0"/>
              </a:rPr>
              <a:t>±</a:t>
            </a:r>
            <a:r>
              <a:rPr lang="en-US" altLang="zh-CN" dirty="0">
                <a:solidFill>
                  <a:srgbClr val="000066"/>
                </a:solidFill>
              </a:rPr>
              <a:t>1.0</a:t>
            </a:r>
            <a:r>
              <a:rPr lang="en-US" altLang="zh-CN" dirty="0">
                <a:solidFill>
                  <a:srgbClr val="000066"/>
                </a:solidFill>
                <a:latin typeface="Comic Sans MS" panose="030F0702030302020204" pitchFamily="66" charset="0"/>
              </a:rPr>
              <a:t>±</a:t>
            </a:r>
            <a:r>
              <a:rPr lang="en-US" altLang="zh-CN" dirty="0">
                <a:solidFill>
                  <a:srgbClr val="000066"/>
                </a:solidFill>
              </a:rPr>
              <a:t>1.4)x10</a:t>
            </a:r>
            <a:r>
              <a:rPr lang="en-US" altLang="zh-CN" baseline="30000" dirty="0">
                <a:solidFill>
                  <a:srgbClr val="000066"/>
                </a:solidFill>
              </a:rPr>
              <a:t>-5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FF1DE20-BF31-4D0F-8F74-C0C52E51DD1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3291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289A53-E474-403B-BCB3-11347ABD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08" y="928577"/>
            <a:ext cx="8264185" cy="541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7E0FF15-203F-4A25-B3EC-18B477201E4E}"/>
              </a:ext>
            </a:extLst>
          </p:cNvPr>
          <p:cNvSpPr txBox="1"/>
          <p:nvPr/>
        </p:nvSpPr>
        <p:spPr>
          <a:xfrm>
            <a:off x="9449582" y="5744757"/>
            <a:ext cx="259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-apple-system"/>
              </a:rPr>
              <a:t> </a:t>
            </a:r>
            <a:r>
              <a:rPr lang="en-US" altLang="zh-CN" b="0" i="1" dirty="0">
                <a:effectLst/>
                <a:latin typeface="-apple-system"/>
              </a:rPr>
              <a:t>PRL</a:t>
            </a:r>
            <a:r>
              <a:rPr lang="en-US" altLang="zh-CN" b="0" i="0" dirty="0">
                <a:effectLst/>
                <a:latin typeface="-apple-system"/>
              </a:rPr>
              <a:t> 112 (2014), 222002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6E38E40-B516-465B-8009-5FBF93E8493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3082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7F0611-EB4D-4C7B-A240-56E49C752417}"/>
              </a:ext>
            </a:extLst>
          </p:cNvPr>
          <p:cNvSpPr txBox="1">
            <a:spLocks noChangeArrowheads="1"/>
          </p:cNvSpPr>
          <p:nvPr/>
        </p:nvSpPr>
        <p:spPr>
          <a:xfrm>
            <a:off x="2605124" y="853793"/>
            <a:ext cx="7524750" cy="573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Belle observed </a:t>
            </a:r>
            <a:r>
              <a:rPr lang="pl-PL" altLang="zh-CN" sz="4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Two Z</a:t>
            </a:r>
            <a:r>
              <a:rPr lang="en-US" altLang="zh-CN" sz="4000" baseline="30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±</a:t>
            </a:r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→</a:t>
            </a:r>
            <a:r>
              <a:rPr lang="el-GR" altLang="zh-CN" sz="4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χ</a:t>
            </a:r>
            <a:r>
              <a:rPr lang="pl-PL" altLang="zh-CN" sz="4000" baseline="-12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c1</a:t>
            </a:r>
            <a:r>
              <a:rPr lang="el-GR" altLang="zh-CN" sz="4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π</a:t>
            </a:r>
            <a:r>
              <a:rPr lang="en-US" altLang="zh-CN" sz="4000" baseline="30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±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2C9C46-6E41-47C2-9C2E-ED627AAFFD9A}"/>
              </a:ext>
            </a:extLst>
          </p:cNvPr>
          <p:cNvSpPr txBox="1">
            <a:spLocks noChangeArrowheads="1"/>
          </p:cNvSpPr>
          <p:nvPr/>
        </p:nvSpPr>
        <p:spPr>
          <a:xfrm>
            <a:off x="964904" y="1342216"/>
            <a:ext cx="10262191" cy="2256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400" dirty="0" err="1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Dalitz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-plot analysis of </a:t>
            </a:r>
            <a:r>
              <a:rPr lang="en-US" altLang="zh-CN" sz="2400" u="sng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B</a:t>
            </a:r>
            <a:r>
              <a:rPr lang="en-US" altLang="zh-CN" sz="2400" baseline="30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0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→</a:t>
            </a:r>
            <a:r>
              <a:rPr lang="el-GR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χ</a:t>
            </a:r>
            <a:r>
              <a:rPr lang="en-US" altLang="zh-CN" sz="2400" baseline="-12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c1</a:t>
            </a:r>
            <a:r>
              <a:rPr lang="el-GR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π</a:t>
            </a:r>
            <a:r>
              <a:rPr lang="en-US" altLang="zh-CN" sz="2400" baseline="30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+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K</a:t>
            </a:r>
            <a:r>
              <a:rPr lang="en-US" altLang="zh-CN" sz="2400" baseline="30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-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</a:t>
            </a:r>
            <a:r>
              <a:rPr lang="pl-PL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 </a:t>
            </a:r>
            <a:r>
              <a:rPr lang="el-GR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χ</a:t>
            </a:r>
            <a:r>
              <a:rPr lang="en-US" altLang="zh-CN" sz="2400" baseline="-12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c1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→J/</a:t>
            </a:r>
            <a:r>
              <a:rPr lang="el-GR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ψγ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</a:t>
            </a:r>
            <a:r>
              <a:rPr lang="pl-PL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with 657M B</a:t>
            </a:r>
            <a:r>
              <a:rPr lang="en-US" altLang="zh-CN" sz="2400" u="sng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B</a:t>
            </a:r>
            <a:endParaRPr lang="pl-PL" altLang="zh-CN" sz="2400" b="1" u="sng" dirty="0">
              <a:solidFill>
                <a:srgbClr val="0000CC"/>
              </a:solidFill>
              <a:latin typeface="Times" panose="02020603050405020304" pitchFamily="18" charset="0"/>
              <a:ea typeface="Arial Unicode MS" pitchFamily="34" charset="-122"/>
              <a:cs typeface="Times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Dalitz plot m</a:t>
            </a:r>
            <a:r>
              <a:rPr lang="en-US" altLang="zh-CN" sz="2400" dirty="0" err="1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odels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: known K*→K</a:t>
            </a:r>
            <a:r>
              <a:rPr lang="el-GR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π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only </a:t>
            </a:r>
            <a:endParaRPr lang="pl-PL" altLang="zh-CN" sz="2400" dirty="0">
              <a:solidFill>
                <a:srgbClr val="0000CC"/>
              </a:solidFill>
              <a:latin typeface="Times" panose="02020603050405020304" pitchFamily="18" charset="0"/>
              <a:ea typeface="Arial Unicode MS" pitchFamily="34" charset="-122"/>
              <a:cs typeface="Times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l-PL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                                  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K*’s + one Z →</a:t>
            </a:r>
            <a:r>
              <a:rPr lang="el-GR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χ</a:t>
            </a:r>
            <a:r>
              <a:rPr lang="en-US" altLang="zh-CN" sz="2400" baseline="-12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c1</a:t>
            </a:r>
            <a:r>
              <a:rPr lang="el-GR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π</a:t>
            </a:r>
            <a:r>
              <a:rPr lang="en-US" altLang="zh-CN" sz="2400" baseline="30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±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</a:t>
            </a:r>
            <a:endParaRPr lang="pl-PL" altLang="zh-CN" sz="2400" dirty="0">
              <a:solidFill>
                <a:srgbClr val="0000CC"/>
              </a:solidFill>
              <a:latin typeface="Times" panose="02020603050405020304" pitchFamily="18" charset="0"/>
              <a:ea typeface="Arial Unicode MS" pitchFamily="34" charset="-122"/>
              <a:cs typeface="Times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l-PL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                                  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K*’s + two Z</a:t>
            </a:r>
            <a:r>
              <a:rPr lang="en-US" altLang="zh-CN" sz="2400" baseline="300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±</a:t>
            </a:r>
            <a:r>
              <a:rPr lang="en-US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states </a:t>
            </a:r>
            <a:r>
              <a:rPr lang="pl-PL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pl-PL" altLang="zh-CN" sz="2400" dirty="0">
                <a:solidFill>
                  <a:srgbClr val="0000CC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favored by data</a:t>
            </a:r>
            <a:endParaRPr lang="en-US" altLang="zh-CN" sz="2400" dirty="0">
              <a:solidFill>
                <a:srgbClr val="0000CC"/>
              </a:solidFill>
              <a:latin typeface="Times" panose="02020603050405020304" pitchFamily="18" charset="0"/>
              <a:ea typeface="Arial Unicode MS" pitchFamily="34" charset="-122"/>
              <a:cs typeface="Times" panose="02020603050405020304" pitchFamily="18" charset="0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6064BA5-D7D6-4F79-901D-2A594936E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070" y="5108188"/>
            <a:ext cx="2841625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M(</a:t>
            </a:r>
            <a:r>
              <a:rPr lang="el-GR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χ</a:t>
            </a:r>
            <a:r>
              <a:rPr lang="en-US" altLang="zh-CN" b="0" baseline="-1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c1</a:t>
            </a:r>
            <a:r>
              <a:rPr lang="el-GR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π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+</a:t>
            </a:r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) </a:t>
            </a:r>
            <a:endParaRPr lang="pl-PL" b="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宋体" charset="-122"/>
              <a:cs typeface="Arial" charset="0"/>
            </a:endParaRPr>
          </a:p>
          <a:p>
            <a:pPr algn="ctr" eaLnBrk="0" hangingPunct="0">
              <a:defRPr/>
            </a:pPr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for 1&lt;M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2</a:t>
            </a:r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(K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-</a:t>
            </a:r>
            <a:r>
              <a:rPr lang="el-GR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π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+</a:t>
            </a:r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)&lt;1.75GeV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</a:rPr>
              <a:t>2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50FF19C-8389-4CEC-A9E9-BB89E8004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605" y="3645990"/>
            <a:ext cx="31242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–̶̶̶̶̶̶ –̶̶̶̶̶̶</a:t>
            </a:r>
            <a:r>
              <a:rPr lang="en-US" altLang="zh-CN" dirty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zh-CN" sz="1600" dirty="0">
                <a:latin typeface="Tahoma" panose="020B0604030504040204" pitchFamily="34" charset="0"/>
                <a:cs typeface="Tahoma" panose="020B0604030504040204" pitchFamily="34" charset="0"/>
              </a:rPr>
              <a:t>fit </a:t>
            </a:r>
            <a:r>
              <a:rPr lang="pl-PL" altLang="zh-CN" sz="1600" dirty="0">
                <a:latin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altLang="zh-CN" sz="1600" dirty="0">
                <a:latin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pl-PL" altLang="zh-CN" sz="1600" dirty="0">
                <a:latin typeface="Tahoma" panose="020B0604030504040204" pitchFamily="34" charset="0"/>
                <a:cs typeface="Tahoma" panose="020B0604030504040204" pitchFamily="34" charset="0"/>
              </a:rPr>
              <a:t> with K*’s</a:t>
            </a:r>
            <a:r>
              <a:rPr lang="en-US" altLang="zh-CN" sz="1600" dirty="0">
                <a:latin typeface="Tahoma" panose="020B0604030504040204" pitchFamily="34" charset="0"/>
              </a:rPr>
              <a:t> </a:t>
            </a:r>
            <a:r>
              <a:rPr lang="en-US" altLang="zh-CN" dirty="0">
                <a:latin typeface="Tahoma" panose="020B0604030504040204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F13617"/>
                </a:solidFill>
                <a:latin typeface="Tahoma" panose="020B0604030504040204" pitchFamily="34" charset="0"/>
              </a:rPr>
              <a:t>–̶̶̶̶̶̶ –̶̶̶̶̶̶</a:t>
            </a:r>
            <a:r>
              <a:rPr lang="en-US" altLang="zh-CN" dirty="0">
                <a:latin typeface="Tahoma" panose="020B0604030504040204" pitchFamily="34" charset="0"/>
              </a:rPr>
              <a:t>  </a:t>
            </a:r>
            <a:r>
              <a:rPr lang="en-US" altLang="zh-CN" sz="1600" dirty="0">
                <a:latin typeface="Tahoma" panose="020B0604030504040204" pitchFamily="34" charset="0"/>
              </a:rPr>
              <a:t>fit for double Z model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24AE34"/>
                </a:solidFill>
                <a:latin typeface="Tahoma" panose="020B0604030504040204" pitchFamily="34" charset="0"/>
              </a:rPr>
              <a:t>–̶̶̶̶̶̶ –̶̶̶̶̶̶</a:t>
            </a:r>
            <a:r>
              <a:rPr lang="en-US" altLang="zh-CN" dirty="0">
                <a:latin typeface="Tahoma" panose="020B0604030504040204" pitchFamily="34" charset="0"/>
              </a:rPr>
              <a:t>  </a:t>
            </a:r>
            <a:r>
              <a:rPr lang="en-US" altLang="zh-CN" sz="1600" dirty="0">
                <a:latin typeface="Tahoma" panose="020B0604030504040204" pitchFamily="34" charset="0"/>
              </a:rPr>
              <a:t>Z</a:t>
            </a:r>
            <a:r>
              <a:rPr lang="en-US" altLang="zh-CN" baseline="-12000" dirty="0">
                <a:latin typeface="Tahoma" panose="020B0604030504040204" pitchFamily="34" charset="0"/>
              </a:rPr>
              <a:t>1</a:t>
            </a:r>
            <a:r>
              <a:rPr lang="en-US" altLang="zh-CN" sz="1600" dirty="0">
                <a:latin typeface="Tahoma" panose="020B0604030504040204" pitchFamily="34" charset="0"/>
              </a:rPr>
              <a:t> contribution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993366"/>
                </a:solidFill>
                <a:latin typeface="Tahoma" panose="020B0604030504040204" pitchFamily="34" charset="0"/>
              </a:rPr>
              <a:t>–̶̶̶̶̶̶ –̶̶̶̶̶̶</a:t>
            </a:r>
            <a:r>
              <a:rPr lang="en-US" altLang="zh-CN" dirty="0">
                <a:latin typeface="Tahoma" panose="020B0604030504040204" pitchFamily="34" charset="0"/>
              </a:rPr>
              <a:t>  </a:t>
            </a:r>
            <a:r>
              <a:rPr lang="en-US" altLang="zh-CN" sz="1600" dirty="0">
                <a:latin typeface="Tahoma" panose="020B0604030504040204" pitchFamily="34" charset="0"/>
              </a:rPr>
              <a:t>Z</a:t>
            </a:r>
            <a:r>
              <a:rPr lang="en-US" altLang="zh-CN" baseline="-12000" dirty="0">
                <a:latin typeface="Tahoma" panose="020B0604030504040204" pitchFamily="34" charset="0"/>
              </a:rPr>
              <a:t>2</a:t>
            </a:r>
            <a:r>
              <a:rPr lang="en-US" altLang="zh-CN" sz="1600" dirty="0">
                <a:latin typeface="Tahoma" panose="020B0604030504040204" pitchFamily="34" charset="0"/>
              </a:rPr>
              <a:t> contribution</a:t>
            </a:r>
            <a:endParaRPr lang="en-US" altLang="zh-CN" dirty="0">
              <a:latin typeface="Tahoma" panose="020B0604030504040204" pitchFamily="34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E21728F8-D15E-426E-9BF7-F399B51CE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01" y="3058486"/>
            <a:ext cx="2879725" cy="366712"/>
          </a:xfrm>
          <a:prstGeom prst="rect">
            <a:avLst/>
          </a:prstGeom>
          <a:solidFill>
            <a:schemeClr val="accent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zh-CN" b="0" dirty="0">
                <a:cs typeface="Arial" panose="020B0604020202020204" pitchFamily="34" charset="0"/>
              </a:rPr>
              <a:t>PRD</a:t>
            </a:r>
            <a:r>
              <a:rPr lang="pl-PL" altLang="zh-CN" b="0" dirty="0">
                <a:cs typeface="Arial" panose="020B0604020202020204" pitchFamily="34" charset="0"/>
              </a:rPr>
              <a:t> 78, 072004 (2008)</a:t>
            </a:r>
            <a:endParaRPr lang="en-US" altLang="zh-CN" sz="1600" b="0" dirty="0">
              <a:cs typeface="Arial" panose="020B0604020202020204" pitchFamily="34" charset="0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4F52300C-ACBD-4B4D-AED6-BB5D77920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389" y="3058485"/>
            <a:ext cx="24384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pl-PL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 </a:t>
            </a:r>
            <a:r>
              <a:rPr lang="en-US" altLang="zh-CN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Significance: </a:t>
            </a:r>
            <a:r>
              <a:rPr lang="pl-PL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</a:rPr>
              <a:t>5.7</a:t>
            </a:r>
            <a:r>
              <a:rPr lang="el-GR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charset="-122"/>
                <a:cs typeface="Arial" charset="0"/>
                <a:sym typeface="Symbol" pitchFamily="18" charset="2"/>
              </a:rPr>
              <a:t></a:t>
            </a:r>
          </a:p>
        </p:txBody>
      </p:sp>
      <p:pic>
        <p:nvPicPr>
          <p:cNvPr id="9" name="Picture 19" descr="B-logo">
            <a:extLst>
              <a:ext uri="{FF2B5EF4-FFF2-40B4-BE49-F238E27FC236}">
                <a16:creationId xmlns:a16="http://schemas.microsoft.com/office/drawing/2014/main" id="{3BCF434F-6A81-4DF7-995D-362B6FD2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5" y="972510"/>
            <a:ext cx="674687" cy="614362"/>
          </a:xfrm>
          <a:prstGeom prst="rect">
            <a:avLst/>
          </a:prstGeom>
          <a:solidFill>
            <a:srgbClr val="305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id="{05D44547-2F6F-4D80-94EC-C233B5D1C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300492"/>
              </p:ext>
            </p:extLst>
          </p:nvPr>
        </p:nvGraphicFramePr>
        <p:xfrm>
          <a:off x="8954164" y="3800641"/>
          <a:ext cx="2720975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5" name="Equation" r:id="rId4" imgW="1587500" imgH="1193800" progId="Equation.3">
                  <p:embed/>
                </p:oleObj>
              </mc:Choice>
              <mc:Fallback>
                <p:oleObj name="Equation" r:id="rId4" imgW="1587500" imgH="1193800" progId="Equation.3">
                  <p:embed/>
                  <p:pic>
                    <p:nvPicPr>
                      <p:cNvPr id="68618" name="Object 10">
                        <a:extLst>
                          <a:ext uri="{FF2B5EF4-FFF2-40B4-BE49-F238E27FC236}">
                            <a16:creationId xmlns:a16="http://schemas.microsoft.com/office/drawing/2014/main" id="{5B2C7BA3-7C73-46FA-B0F9-BD202A0E72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4164" y="3800641"/>
                        <a:ext cx="2720975" cy="2135188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 w="19050">
                        <a:solidFill>
                          <a:srgbClr val="66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2">
            <a:extLst>
              <a:ext uri="{FF2B5EF4-FFF2-40B4-BE49-F238E27FC236}">
                <a16:creationId xmlns:a16="http://schemas.microsoft.com/office/drawing/2014/main" id="{5DE56D23-C59D-4FCA-8C79-19A1A7414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1" y="3490371"/>
            <a:ext cx="2879726" cy="282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926C47A6-1540-4A1F-A768-1189F781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32" y="3519654"/>
            <a:ext cx="2760662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82A67DF-7911-47BF-8B81-8852EFE0710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05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E3B7A-C710-C57D-6C16-11151429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194" r="27502"/>
          <a:stretch/>
        </p:blipFill>
        <p:spPr>
          <a:xfrm>
            <a:off x="463041" y="963441"/>
            <a:ext cx="8838975" cy="408685"/>
          </a:xfrm>
          <a:prstGeom prst="rect">
            <a:avLst/>
          </a:prstGeom>
        </p:spPr>
      </p:pic>
      <p:sp>
        <p:nvSpPr>
          <p:cNvPr id="8" name="矩形 18">
            <a:extLst>
              <a:ext uri="{FF2B5EF4-FFF2-40B4-BE49-F238E27FC236}">
                <a16:creationId xmlns:a16="http://schemas.microsoft.com/office/drawing/2014/main" id="{F3545EE8-A5B3-01A3-C704-BB121A184336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8FEFA3A-1B80-7855-EAF5-2E51AE3CBDF8}"/>
              </a:ext>
            </a:extLst>
          </p:cNvPr>
          <p:cNvSpPr txBox="1"/>
          <p:nvPr/>
        </p:nvSpPr>
        <p:spPr>
          <a:xfrm>
            <a:off x="574252" y="84771"/>
            <a:ext cx="10249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a typeface="Microsoft YaHei" panose="020B0503020204020204" pitchFamily="34" charset="-122"/>
              </a:rPr>
              <a:t>From the perspective of a new resonance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478D648-E605-E395-89A5-87762D798EEF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06CC6E5-2206-AA3C-C151-FD7EAFD91ACA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A6EAFD99-E994-04C3-382A-A2CEF120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"/>
          <a:stretch/>
        </p:blipFill>
        <p:spPr>
          <a:xfrm>
            <a:off x="509847" y="1459651"/>
            <a:ext cx="10920452" cy="52094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4CDB5C-E662-8A08-3279-F2571591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435" y="6162437"/>
            <a:ext cx="1360376" cy="5941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7FE063-C3AA-569F-A2F9-6B43AD42E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310" y="3756140"/>
            <a:ext cx="1021341" cy="3503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2F164-690D-8DEB-A773-A92921F1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304" y="3808787"/>
            <a:ext cx="1074401" cy="35034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9080E68-2470-9791-FFAB-8E1A49E302BF}"/>
              </a:ext>
            </a:extLst>
          </p:cNvPr>
          <p:cNvSpPr txBox="1"/>
          <p:nvPr/>
        </p:nvSpPr>
        <p:spPr>
          <a:xfrm>
            <a:off x="8412058" y="605587"/>
            <a:ext cx="4167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17A23C"/>
                </a:solidFill>
              </a:rPr>
              <a:t>[PRD 108, L031104 (2023)]</a:t>
            </a:r>
            <a:endParaRPr lang="zh-CN" altLang="en-US" sz="2400" b="1" dirty="0">
              <a:solidFill>
                <a:srgbClr val="17A23C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835FFA-6EFA-4098-020F-83D1C76C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047" y="3314738"/>
            <a:ext cx="3204374" cy="32824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05C3E7-CEB6-E719-C460-A84B99241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073" y="3331005"/>
            <a:ext cx="3217117" cy="3266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CFAE96-8966-8E45-44AE-A7D7116EC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06" y="5616188"/>
            <a:ext cx="1857202" cy="922724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671ED69-1548-4BBA-B943-03DCB82EC67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2141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0D43CCEB-A002-440A-B537-4F2AA4DE621E}"/>
              </a:ext>
            </a:extLst>
          </p:cNvPr>
          <p:cNvSpPr txBox="1">
            <a:spLocks noGrp="1"/>
          </p:cNvSpPr>
          <p:nvPr/>
        </p:nvSpPr>
        <p:spPr bwMode="auto">
          <a:xfrm>
            <a:off x="7715693" y="7070651"/>
            <a:ext cx="19050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9FCBD4A5-2867-4579-8892-30FCFDBFD41E}" type="slidenum">
              <a:rPr kumimoji="1" lang="en-US" altLang="zh-CN" sz="1400" b="0">
                <a:latin typeface="Times New Roman" panose="02020603050405020304" pitchFamily="18" charset="0"/>
              </a:rPr>
              <a:pPr algn="r"/>
              <a:t>170</a:t>
            </a:fld>
            <a:endParaRPr kumimoji="1" lang="en-US" altLang="zh-CN" sz="1400" b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D64F6-667A-4803-A04D-36CD3ADF8FA9}"/>
              </a:ext>
            </a:extLst>
          </p:cNvPr>
          <p:cNvSpPr txBox="1">
            <a:spLocks noChangeArrowheads="1"/>
          </p:cNvSpPr>
          <p:nvPr/>
        </p:nvSpPr>
        <p:spPr>
          <a:xfrm>
            <a:off x="2218660" y="741288"/>
            <a:ext cx="7237228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BaBar</a:t>
            </a:r>
            <a:r>
              <a:rPr lang="en-US" altLang="zh-CN" sz="3200" b="1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 doesn’t see significant </a:t>
            </a:r>
            <a:r>
              <a:rPr lang="pl-PL" altLang="zh-CN" sz="32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Z</a:t>
            </a:r>
            <a:r>
              <a:rPr lang="en-US" altLang="zh-CN" sz="3200" baseline="30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±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→</a:t>
            </a:r>
            <a:r>
              <a:rPr lang="el-GR" altLang="zh-CN" sz="32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χ</a:t>
            </a:r>
            <a:r>
              <a:rPr lang="pl-PL" altLang="zh-CN" sz="3200" baseline="-12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c1</a:t>
            </a:r>
            <a:r>
              <a:rPr lang="el-GR" altLang="zh-CN" sz="32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π</a:t>
            </a:r>
            <a:r>
              <a:rPr lang="en-US" altLang="zh-CN" sz="3200" baseline="30000" dirty="0">
                <a:solidFill>
                  <a:srgbClr val="C00000"/>
                </a:solidFill>
                <a:latin typeface="Times" panose="02020603050405020304" pitchFamily="18" charset="0"/>
                <a:ea typeface="Arial Unicode MS" pitchFamily="34" charset="-122"/>
                <a:cs typeface="Times" panose="02020603050405020304" pitchFamily="18" charset="0"/>
              </a:rPr>
              <a:t>±</a:t>
            </a:r>
            <a:endParaRPr lang="en-US" altLang="zh-CN" sz="3200" b="1" baseline="30000" dirty="0">
              <a:solidFill>
                <a:srgbClr val="C00000"/>
              </a:solidFill>
              <a:latin typeface="Times" panose="02020603050405020304" pitchFamily="18" charset="0"/>
              <a:ea typeface="Arial Unicode MS" pitchFamily="34" charset="-122"/>
              <a:cs typeface="Times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383342E1-7E94-426D-9B79-25D9B4F0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545" y="5042858"/>
            <a:ext cx="5601125" cy="1200329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0" dirty="0">
                <a:latin typeface="Times" panose="02020603050405020304" pitchFamily="18" charset="0"/>
                <a:cs typeface="Times" panose="02020603050405020304" pitchFamily="18" charset="0"/>
              </a:rPr>
              <a:t>“We find that it is possible to obtain a good description of our data without the need for additional resonances in the </a:t>
            </a:r>
            <a:r>
              <a:rPr lang="en-US" altLang="zh-CN" sz="2400" b="0" dirty="0"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</a:t>
            </a:r>
            <a:r>
              <a:rPr lang="en-US" altLang="zh-CN" sz="2400" b="0" baseline="-25000" dirty="0"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2400" b="0" dirty="0"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 </a:t>
            </a:r>
            <a:r>
              <a:rPr lang="en-US" altLang="zh-CN" sz="2400" b="0" dirty="0">
                <a:latin typeface="Times" panose="02020603050405020304" pitchFamily="18" charset="0"/>
                <a:cs typeface="Times" panose="02020603050405020304" pitchFamily="18" charset="0"/>
              </a:rPr>
              <a:t>system.”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21D5FDB-4095-418A-BE8B-C9337C6DA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18" y="7046839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/>
              <a:t>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761117F-5A37-437B-B359-AA5200BE2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693" y="1272307"/>
            <a:ext cx="2133600" cy="304800"/>
          </a:xfrm>
          <a:prstGeom prst="rect">
            <a:avLst/>
          </a:prstGeom>
          <a:solidFill>
            <a:schemeClr val="accent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pl-PL" altLang="zh-CN" sz="1400" b="0" dirty="0">
                <a:cs typeface="Arial" panose="020B0604020202020204" pitchFamily="34" charset="0"/>
              </a:rPr>
              <a:t>PRD</a:t>
            </a:r>
            <a:r>
              <a:rPr lang="en-US" altLang="zh-CN" sz="1400" b="0" dirty="0">
                <a:cs typeface="Arial" panose="020B0604020202020204" pitchFamily="34" charset="0"/>
              </a:rPr>
              <a:t>85</a:t>
            </a:r>
            <a:r>
              <a:rPr lang="pl-PL" altLang="zh-CN" sz="1400" b="0" dirty="0">
                <a:cs typeface="Arial" panose="020B0604020202020204" pitchFamily="34" charset="0"/>
              </a:rPr>
              <a:t>, </a:t>
            </a:r>
            <a:r>
              <a:rPr lang="en-US" altLang="zh-CN" sz="1400" b="0" dirty="0">
                <a:cs typeface="Arial" panose="020B0604020202020204" pitchFamily="34" charset="0"/>
              </a:rPr>
              <a:t>052003</a:t>
            </a:r>
            <a:r>
              <a:rPr lang="pl-PL" altLang="zh-CN" sz="1400" b="0" dirty="0">
                <a:cs typeface="Arial" panose="020B0604020202020204" pitchFamily="34" charset="0"/>
              </a:rPr>
              <a:t> (20</a:t>
            </a:r>
            <a:r>
              <a:rPr lang="en-US" altLang="zh-CN" sz="1400" b="0" dirty="0">
                <a:cs typeface="Arial" panose="020B0604020202020204" pitchFamily="34" charset="0"/>
              </a:rPr>
              <a:t>12</a:t>
            </a:r>
            <a:r>
              <a:rPr lang="pl-PL" altLang="zh-CN" sz="1400" b="0" dirty="0">
                <a:cs typeface="Arial" panose="020B0604020202020204" pitchFamily="34" charset="0"/>
              </a:rPr>
              <a:t>)</a:t>
            </a:r>
            <a:endParaRPr lang="en-US" altLang="zh-CN" sz="1400" dirty="0">
              <a:cs typeface="Arial" panose="020B060402020202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5852D15-BAA1-49BA-8935-30C27CDE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174275" y="996876"/>
            <a:ext cx="627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CB820B4-604D-4068-B489-173924F2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43" y="1586041"/>
            <a:ext cx="2775630" cy="223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7CFB78-0D89-48B8-A1A1-F3B61D98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10" y="3756837"/>
            <a:ext cx="2536472" cy="226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7751C6B-70D7-473F-A21E-D7A90D76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89" y="1641549"/>
            <a:ext cx="54864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F4E1929B-8880-4F66-868B-6EFA69FAC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02" y="2814710"/>
            <a:ext cx="4383087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000066"/>
                </a:solidFill>
              </a:rPr>
              <a:t>Belle:  (3.0</a:t>
            </a:r>
            <a:r>
              <a:rPr lang="en-US" altLang="zh-CN" sz="2400" baseline="30000">
                <a:solidFill>
                  <a:srgbClr val="000066"/>
                </a:solidFill>
                <a:latin typeface="Comic Sans MS" panose="030F0702030302020204" pitchFamily="66" charset="0"/>
              </a:rPr>
              <a:t>+1.5</a:t>
            </a:r>
            <a:r>
              <a:rPr lang="en-US" altLang="zh-CN" sz="24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-0.8</a:t>
            </a:r>
            <a:r>
              <a:rPr lang="en-US" altLang="zh-CN" sz="2400" baseline="30000">
                <a:solidFill>
                  <a:srgbClr val="000066"/>
                </a:solidFill>
                <a:latin typeface="Comic Sans MS" panose="030F0702030302020204" pitchFamily="66" charset="0"/>
              </a:rPr>
              <a:t>+3.7</a:t>
            </a:r>
            <a:r>
              <a:rPr lang="en-US" altLang="zh-CN" sz="24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-1.6</a:t>
            </a:r>
            <a:r>
              <a:rPr lang="en-US" altLang="zh-CN" sz="2400">
                <a:solidFill>
                  <a:srgbClr val="000066"/>
                </a:solidFill>
              </a:rPr>
              <a:t>)x10</a:t>
            </a:r>
            <a:r>
              <a:rPr lang="en-US" altLang="zh-CN" sz="2400" baseline="30000">
                <a:solidFill>
                  <a:srgbClr val="000066"/>
                </a:solidFill>
              </a:rPr>
              <a:t>-5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857D0D9E-C0A0-47E6-BFA6-4C6CF50D6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495" y="4497460"/>
            <a:ext cx="4508500" cy="460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000066"/>
                </a:solidFill>
              </a:rPr>
              <a:t>Belle:  (4.0</a:t>
            </a:r>
            <a:r>
              <a:rPr lang="en-US" altLang="zh-CN" sz="2400" baseline="30000">
                <a:solidFill>
                  <a:srgbClr val="000066"/>
                </a:solidFill>
                <a:latin typeface="Comic Sans MS" panose="030F0702030302020204" pitchFamily="66" charset="0"/>
              </a:rPr>
              <a:t>+2.3</a:t>
            </a:r>
            <a:r>
              <a:rPr lang="en-US" altLang="zh-CN" sz="24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-0.9</a:t>
            </a:r>
            <a:r>
              <a:rPr lang="en-US" altLang="zh-CN" sz="2400" baseline="30000">
                <a:solidFill>
                  <a:srgbClr val="000066"/>
                </a:solidFill>
                <a:latin typeface="Comic Sans MS" panose="030F0702030302020204" pitchFamily="66" charset="0"/>
              </a:rPr>
              <a:t>+19.7</a:t>
            </a:r>
            <a:r>
              <a:rPr lang="en-US" altLang="zh-CN" sz="24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-0.5</a:t>
            </a:r>
            <a:r>
              <a:rPr lang="en-US" altLang="zh-CN" sz="2400">
                <a:solidFill>
                  <a:srgbClr val="000066"/>
                </a:solidFill>
              </a:rPr>
              <a:t>)x10</a:t>
            </a:r>
            <a:r>
              <a:rPr lang="en-US" altLang="zh-CN" sz="2400" baseline="30000">
                <a:solidFill>
                  <a:srgbClr val="000066"/>
                </a:solidFill>
              </a:rPr>
              <a:t>-5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DABD2E1-5D6B-4174-A11B-9CFE2BDC8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264" y="5990044"/>
            <a:ext cx="28416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 1&lt;M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(K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l-GR" altLang="zh-CN" b="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π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zh-CN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)&lt;1.75GeV</a:t>
            </a:r>
            <a:r>
              <a:rPr lang="en-US" altLang="zh-CN" b="0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389DE76-CB66-4F84-B062-690AE559C34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7146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7B3F48-4DE2-4B01-BDE1-C93204338AF2}"/>
              </a:ext>
            </a:extLst>
          </p:cNvPr>
          <p:cNvSpPr txBox="1">
            <a:spLocks/>
          </p:cNvSpPr>
          <p:nvPr/>
        </p:nvSpPr>
        <p:spPr>
          <a:xfrm>
            <a:off x="4256567" y="833217"/>
            <a:ext cx="463934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Zc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(3900)</a:t>
            </a:r>
            <a:r>
              <a:rPr lang="en-US" altLang="zh-CN" sz="32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± 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from Belle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376B7-72EE-40B4-B95B-74B16F8A1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3" y="1470505"/>
            <a:ext cx="4537075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E813C-8222-406C-ACBA-9863F9EF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88" y="1427642"/>
            <a:ext cx="454818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44C9B5D-8D81-4A97-AF89-C748E2D08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451" y="1572105"/>
            <a:ext cx="1871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C00000"/>
                </a:solidFill>
                <a:latin typeface="Comic Sans MS" panose="030F0702030302020204" pitchFamily="66" charset="0"/>
              </a:rPr>
              <a:t>PRL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110</a:t>
            </a:r>
            <a:r>
              <a:rPr lang="en-US" altLang="zh-CN" b="0" dirty="0">
                <a:solidFill>
                  <a:srgbClr val="C00000"/>
                </a:solidFill>
                <a:latin typeface="Comic Sans MS" panose="030F0702030302020204" pitchFamily="66" charset="0"/>
              </a:rPr>
              <a:t>, 252002 (2013)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52EAB2C-9F37-426E-AA2B-37D3A36BF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49" y="4755522"/>
            <a:ext cx="106869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000" b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Almost full Belle data sample used: Lum=967 fb</a:t>
            </a:r>
            <a:r>
              <a:rPr lang="en-US" altLang="zh-CN" sz="2000" b="0" baseline="300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n-US" altLang="zh-CN" sz="2000" b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data.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000" b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Using ISR photon non-tagged method, Y(4260) was observed significantly.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000" b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4.15&lt;M(</a:t>
            </a:r>
            <a:r>
              <a:rPr lang="en-US" altLang="zh-CN" sz="2000" b="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altLang="zh-CN" sz="2000" b="0" baseline="300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b="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altLang="zh-CN" sz="2000" b="0" baseline="300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en-US" altLang="zh-CN" sz="2000" b="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</a:t>
            </a:r>
            <a:r>
              <a:rPr lang="en-US" altLang="zh-CN" sz="2000" b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/y)&lt;4.45 GeV to select Y(4260) resonance.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000" b="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Dalitz</a:t>
            </a:r>
            <a:r>
              <a:rPr lang="en-US" altLang="zh-CN" sz="2000" b="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plot also shows structures.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7E1A37-8FF5-44E3-90EA-32E11D0329BE}"/>
              </a:ext>
            </a:extLst>
          </p:cNvPr>
          <p:cNvSpPr/>
          <p:nvPr/>
        </p:nvSpPr>
        <p:spPr>
          <a:xfrm>
            <a:off x="3205901" y="1894367"/>
            <a:ext cx="576262" cy="234156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76028CF-7B0A-46F0-816D-B92BD731A596}"/>
              </a:ext>
            </a:extLst>
          </p:cNvPr>
          <p:cNvCxnSpPr>
            <a:cxnSpLocks/>
          </p:cNvCxnSpPr>
          <p:nvPr/>
        </p:nvCxnSpPr>
        <p:spPr>
          <a:xfrm>
            <a:off x="4560112" y="3241564"/>
            <a:ext cx="2882679" cy="9345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E78D8FD7-F504-425A-BF5F-30B97D5AA68B}"/>
              </a:ext>
            </a:extLst>
          </p:cNvPr>
          <p:cNvSpPr/>
          <p:nvPr/>
        </p:nvSpPr>
        <p:spPr>
          <a:xfrm>
            <a:off x="7742976" y="2507142"/>
            <a:ext cx="647700" cy="1655763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308464-F8B8-456E-8D76-326CEB9E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10" y="2857131"/>
            <a:ext cx="8524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9445F6-6E6B-4828-BED8-7A152BAA6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53" y="4547079"/>
            <a:ext cx="2132954" cy="1766557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7006103-1147-4D54-A6B8-8D09B497BC7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5629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3F7FF7-B24D-4307-9F39-9541D31C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642" y="1613342"/>
            <a:ext cx="50458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</a:rPr>
              <a:t>S-Wave BW, p*q phase space factor, efficiency applied, to fit </a:t>
            </a:r>
            <a:r>
              <a:rPr lang="en-US" altLang="zh-CN" sz="2400" b="0" dirty="0" err="1">
                <a:solidFill>
                  <a:srgbClr val="0000FF"/>
                </a:solidFill>
                <a:latin typeface="Calibri" panose="020F0502020204030204" pitchFamily="34" charset="0"/>
              </a:rPr>
              <a:t>M</a:t>
            </a:r>
            <a:r>
              <a:rPr lang="en-US" altLang="zh-CN" sz="2400" b="0" baseline="-25000" dirty="0" err="1">
                <a:solidFill>
                  <a:srgbClr val="0000FF"/>
                </a:solidFill>
                <a:latin typeface="Calibri" panose="020F0502020204030204" pitchFamily="34" charset="0"/>
              </a:rPr>
              <a:t>max</a:t>
            </a: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</a:rPr>
              <a:t>(</a:t>
            </a:r>
            <a:r>
              <a:rPr lang="en-US" altLang="zh-CN" sz="2400" b="0" dirty="0" err="1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altLang="zh-CN" sz="2400" b="0" baseline="30000" dirty="0" err="1">
                <a:solidFill>
                  <a:srgbClr val="0000FF"/>
                </a:solidFill>
                <a:cs typeface="Arial" panose="020B0604020202020204" pitchFamily="34" charset="0"/>
              </a:rPr>
              <a:t>±</a:t>
            </a:r>
            <a:r>
              <a:rPr lang="en-US" altLang="zh-CN" sz="2400" b="0" dirty="0" err="1">
                <a:solidFill>
                  <a:srgbClr val="0000FF"/>
                </a:solidFill>
                <a:latin typeface="Calibri" panose="020F0502020204030204" pitchFamily="34" charset="0"/>
              </a:rPr>
              <a:t>J</a:t>
            </a: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</a:rPr>
              <a:t>/</a:t>
            </a:r>
            <a:r>
              <a:rPr lang="en-US" altLang="zh-CN" sz="2400" b="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</a:rPr>
              <a:t>) distribution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</a:rPr>
              <a:t>Belle observed 689 events, with 139 background.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</a:rPr>
              <a:t>M=(3894.5</a:t>
            </a:r>
            <a:r>
              <a:rPr lang="en-US" altLang="zh-CN" sz="2400" b="0" dirty="0">
                <a:solidFill>
                  <a:srgbClr val="0000FF"/>
                </a:solidFill>
                <a:cs typeface="Arial" panose="020B0604020202020204" pitchFamily="34" charset="0"/>
              </a:rPr>
              <a:t>±6.6±4.5) MeV; </a:t>
            </a:r>
            <a:r>
              <a:rPr lang="en-US" altLang="zh-CN" sz="2400" b="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zh-CN" sz="2400" b="0" dirty="0">
                <a:solidFill>
                  <a:srgbClr val="0000FF"/>
                </a:solidFill>
                <a:cs typeface="Arial" panose="020B0604020202020204" pitchFamily="34" charset="0"/>
              </a:rPr>
              <a:t>=(63±24±26) MeV.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400" b="0" dirty="0">
                <a:solidFill>
                  <a:srgbClr val="0000FF"/>
                </a:solidFill>
                <a:cs typeface="Arial" panose="020B0604020202020204" pitchFamily="34" charset="0"/>
              </a:rPr>
              <a:t>Significance:5.2</a:t>
            </a:r>
            <a:r>
              <a:rPr lang="en-US" altLang="zh-CN" sz="2400" b="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zh-CN" sz="2400" b="0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endParaRPr lang="en-US" altLang="zh-CN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DA08499-C094-4BD8-B3F9-9FEFE4A8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906957"/>
            <a:ext cx="51403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478E31E4-E441-49F8-B8C0-56D317517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91" y="2203709"/>
            <a:ext cx="8524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B25D4D55-FE21-4F2B-998E-4D9CCE7CDFED}"/>
              </a:ext>
            </a:extLst>
          </p:cNvPr>
          <p:cNvSpPr txBox="1">
            <a:spLocks/>
          </p:cNvSpPr>
          <p:nvPr/>
        </p:nvSpPr>
        <p:spPr>
          <a:xfrm>
            <a:off x="4256567" y="833217"/>
            <a:ext cx="463934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Zc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(3900)</a:t>
            </a:r>
            <a:r>
              <a:rPr lang="en-US" altLang="zh-CN" sz="32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± </a:t>
            </a:r>
            <a:r>
              <a:rPr lang="en-US" altLang="zh-CN" sz="32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from Belle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D7B6F9-5929-4299-8131-E0CD7512838E}"/>
              </a:ext>
            </a:extLst>
          </p:cNvPr>
          <p:cNvSpPr txBox="1"/>
          <p:nvPr/>
        </p:nvSpPr>
        <p:spPr>
          <a:xfrm>
            <a:off x="6096000" y="4734018"/>
            <a:ext cx="5585637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" panose="02020603050405020304" pitchFamily="18" charset="0"/>
                <a:cs typeface="Times" panose="02020603050405020304" pitchFamily="18" charset="0"/>
              </a:rPr>
              <a:t>Comment: Since </a:t>
            </a:r>
            <a:r>
              <a:rPr lang="en-US" altLang="zh-CN" sz="2400" dirty="0" err="1">
                <a:latin typeface="Times" panose="02020603050405020304" pitchFamily="18" charset="0"/>
                <a:cs typeface="Times" panose="02020603050405020304" pitchFamily="18" charset="0"/>
              </a:rPr>
              <a:t>Zc</a:t>
            </a:r>
            <a:r>
              <a:rPr lang="en-US" altLang="zh-CN" sz="2400" dirty="0">
                <a:latin typeface="Times" panose="02020603050405020304" pitchFamily="18" charset="0"/>
                <a:cs typeface="Times" panose="02020603050405020304" pitchFamily="18" charset="0"/>
              </a:rPr>
              <a:t>(3900) is charged and can decay into </a:t>
            </a:r>
            <a:r>
              <a:rPr lang="en-US" altLang="zh-CN" sz="2400" b="0" dirty="0" err="1">
                <a:latin typeface="Symbol" panose="05050102010706020507" pitchFamily="18" charset="2"/>
              </a:rPr>
              <a:t>p</a:t>
            </a:r>
            <a:r>
              <a:rPr lang="en-US" altLang="zh-CN" sz="2400" b="0" dirty="0" err="1">
                <a:latin typeface="Calibri" panose="020F0502020204030204" pitchFamily="34" charset="0"/>
              </a:rPr>
              <a:t>J</a:t>
            </a:r>
            <a:r>
              <a:rPr lang="en-US" altLang="zh-CN" sz="2400" b="0" dirty="0">
                <a:latin typeface="Calibri" panose="020F0502020204030204" pitchFamily="34" charset="0"/>
              </a:rPr>
              <a:t>/</a:t>
            </a:r>
            <a:r>
              <a:rPr lang="en-US" altLang="zh-CN" sz="2400" b="0" dirty="0">
                <a:latin typeface="Symbol" panose="05050102010706020507" pitchFamily="18" charset="2"/>
              </a:rPr>
              <a:t>y, </a:t>
            </a:r>
            <a:r>
              <a:rPr lang="en-US" altLang="zh-CN" sz="2400" b="0" dirty="0">
                <a:latin typeface="Times" panose="02020603050405020304" pitchFamily="18" charset="0"/>
                <a:cs typeface="Times" panose="02020603050405020304" pitchFamily="18" charset="0"/>
              </a:rPr>
              <a:t>it</a:t>
            </a:r>
            <a:r>
              <a:rPr lang="en-US" altLang="zh-CN" sz="2400" dirty="0">
                <a:latin typeface="Times" panose="02020603050405020304" pitchFamily="18" charset="0"/>
                <a:cs typeface="Times" panose="02020603050405020304" pitchFamily="18" charset="0"/>
              </a:rPr>
              <a:t> must have at least four quarks.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155D80E-7AAA-4298-A569-30C22C6D726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2247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C03D9-FC27-4CAC-87B5-B75ADADE77A8}"/>
              </a:ext>
            </a:extLst>
          </p:cNvPr>
          <p:cNvSpPr txBox="1">
            <a:spLocks/>
          </p:cNvSpPr>
          <p:nvPr/>
        </p:nvSpPr>
        <p:spPr>
          <a:xfrm>
            <a:off x="2774531" y="814652"/>
            <a:ext cx="8229600" cy="649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BESIII + Belle + CLEO’s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F1EAE-8432-443B-A3F1-D6D7FCE5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87" y="1440231"/>
            <a:ext cx="3293392" cy="245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01E377-E4B2-4857-AB53-771D92788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06" y="3905558"/>
            <a:ext cx="3237550" cy="23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C5CC9-FFE9-4613-BCAC-7291505A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01" y="1440231"/>
            <a:ext cx="3761661" cy="279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EA96506-D3A9-4181-9585-ABB3E8A0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37" y="3994482"/>
            <a:ext cx="726558" cy="5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D9D9678-73B1-428C-AFD9-DEB4310D1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984" y="1619508"/>
            <a:ext cx="1008063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0" dirty="0">
                <a:latin typeface="Calibri" panose="020F0502020204030204" pitchFamily="34" charset="0"/>
              </a:rPr>
              <a:t>BESIII</a:t>
            </a:r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7A4A90DB-3081-4BEC-9846-293DA937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088" y="4536746"/>
            <a:ext cx="54893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200" b="0" dirty="0">
                <a:solidFill>
                  <a:srgbClr val="0000FF"/>
                </a:solidFill>
                <a:cs typeface="Arial" panose="020B0604020202020204" pitchFamily="34" charset="0"/>
              </a:rPr>
              <a:t>CLEO’s data at 4.17 GeV by K. Seth.</a:t>
            </a:r>
            <a:endParaRPr lang="en-US" altLang="zh-CN" sz="2200" b="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200" b="0" dirty="0">
                <a:solidFill>
                  <a:srgbClr val="0000FF"/>
                </a:solidFill>
                <a:cs typeface="Arial" panose="020B0604020202020204" pitchFamily="34" charset="0"/>
              </a:rPr>
              <a:t>M=3885±5 MeV, </a:t>
            </a:r>
            <a:r>
              <a:rPr lang="en-US" altLang="zh-CN" sz="2200" b="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zh-CN" sz="2200" b="0" dirty="0">
                <a:solidFill>
                  <a:srgbClr val="0000FF"/>
                </a:solidFill>
                <a:cs typeface="Arial" panose="020B0604020202020204" pitchFamily="34" charset="0"/>
              </a:rPr>
              <a:t>=34±13 MeV.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zh-CN" sz="2200" b="0" dirty="0">
                <a:solidFill>
                  <a:srgbClr val="0000FF"/>
                </a:solidFill>
                <a:cs typeface="Arial" panose="020B0604020202020204" pitchFamily="34" charset="0"/>
              </a:rPr>
              <a:t>Significance: 6</a:t>
            </a:r>
            <a:r>
              <a:rPr lang="en-US" altLang="zh-CN" sz="2200" b="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endParaRPr lang="en-US" altLang="zh-CN" sz="2200" b="0" dirty="0">
              <a:solidFill>
                <a:srgbClr val="0000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AE85245-164D-467B-998C-59F0BFDF1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116" y="1934857"/>
            <a:ext cx="863600" cy="5222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0" dirty="0">
                <a:latin typeface="Calibri" panose="020F0502020204030204" pitchFamily="34" charset="0"/>
              </a:rPr>
              <a:t>Seth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413C4F5-5918-4CCA-B80A-7194C5DD2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99" y="4035756"/>
            <a:ext cx="2374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0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PLB 727, 366 (2013)</a:t>
            </a:r>
            <a:endParaRPr kumimoji="1" lang="zh-CN" altLang="en-US" sz="20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8DD4219-B251-4B3A-AE90-6A2402813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54" y="1131235"/>
            <a:ext cx="1871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C00000"/>
                </a:solidFill>
                <a:latin typeface="Comic Sans MS" panose="030F0702030302020204" pitchFamily="66" charset="0"/>
              </a:rPr>
              <a:t>PRL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110</a:t>
            </a:r>
            <a:r>
              <a:rPr lang="en-US" altLang="zh-CN" b="0" dirty="0">
                <a:solidFill>
                  <a:srgbClr val="C00000"/>
                </a:solidFill>
                <a:latin typeface="Comic Sans MS" panose="030F0702030302020204" pitchFamily="66" charset="0"/>
              </a:rPr>
              <a:t>, 252001 (2013)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0802C30-22B2-4977-A152-EF83A72B9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4" y="3348370"/>
            <a:ext cx="1871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C00000"/>
                </a:solidFill>
                <a:latin typeface="Comic Sans MS" panose="030F0702030302020204" pitchFamily="66" charset="0"/>
              </a:rPr>
              <a:t>PRL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110</a:t>
            </a:r>
            <a:r>
              <a:rPr lang="en-US" altLang="zh-CN" b="0" dirty="0">
                <a:solidFill>
                  <a:srgbClr val="C00000"/>
                </a:solidFill>
                <a:latin typeface="Comic Sans MS" panose="030F0702030302020204" pitchFamily="66" charset="0"/>
              </a:rPr>
              <a:t>, 252002 (2013)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1881496-8583-460F-8CF8-F40192771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718" y="5585812"/>
            <a:ext cx="4761787" cy="719730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3DAC1F2-A922-483C-B9C0-F3E1F2D24CD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5887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EF0A65-1918-42DD-A9AA-E5C1493D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98" y="884157"/>
            <a:ext cx="8116186" cy="539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Belle-logo-2">
            <a:extLst>
              <a:ext uri="{FF2B5EF4-FFF2-40B4-BE49-F238E27FC236}">
                <a16:creationId xmlns:a16="http://schemas.microsoft.com/office/drawing/2014/main" id="{D0CA5B7C-ED3A-498C-B5EB-6F6A2150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264" y="985925"/>
            <a:ext cx="457421" cy="4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3D81F2D-226D-40FE-B1C5-82893DE1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99" y="1388075"/>
            <a:ext cx="5173853" cy="10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D968754-4060-4528-A2A8-DD3F1BE2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484" y="2747811"/>
            <a:ext cx="1944216" cy="248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08D54F8-2FCF-42D9-9A4F-B314DA94397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3234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59FA248-761C-4160-9565-693A7298F8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54502" y="900002"/>
                <a:ext cx="4273965" cy="653459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</m:ctrlPr>
                      </m:sSubSupPr>
                      <m:e>
                        <m:r>
                          <a:rPr lang="en-US" altLang="zh-CN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  <m:t>𝒁</m:t>
                        </m:r>
                      </m:e>
                      <m:sub>
                        <m:r>
                          <a:rPr lang="en-US" altLang="zh-CN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  <m:t>𝒃</m:t>
                        </m:r>
                      </m:sub>
                      <m:sup>
                        <m:r>
                          <a:rPr lang="el-GR" altLang="zh-CN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el-GR" sz="4000" b="1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 </a:t>
                </a:r>
                <a:r>
                  <a:rPr lang="en-US" sz="4000" b="1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→ Open Beauty</a:t>
                </a:r>
                <a:endParaRPr lang="en-US" sz="4000" dirty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59FA248-761C-4160-9565-693A7298F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02" y="900002"/>
                <a:ext cx="4273965" cy="653459"/>
              </a:xfrm>
              <a:prstGeom prst="rect">
                <a:avLst/>
              </a:prstGeom>
              <a:blipFill>
                <a:blip r:embed="rId2"/>
                <a:stretch>
                  <a:fillRect t="-25234" r="-285" b="-26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\\Mac\Home\Desktop\Screen Shot 2016-11-28 at 2.16.28 AM.png">
            <a:extLst>
              <a:ext uri="{FF2B5EF4-FFF2-40B4-BE49-F238E27FC236}">
                <a16:creationId xmlns:a16="http://schemas.microsoft.com/office/drawing/2014/main" id="{9C5C0AEF-CDAE-4B1F-82D6-EA7EA143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42" y="1793656"/>
            <a:ext cx="2614858" cy="2038354"/>
          </a:xfrm>
          <a:prstGeom prst="rect">
            <a:avLst/>
          </a:prstGeom>
          <a:noFill/>
        </p:spPr>
      </p:pic>
      <p:pic>
        <p:nvPicPr>
          <p:cNvPr id="5" name="Picture 5" descr="\\Mac\Home\Desktop\Screen Shot 2016-11-28 at 2.19.44 AM.png">
            <a:extLst>
              <a:ext uri="{FF2B5EF4-FFF2-40B4-BE49-F238E27FC236}">
                <a16:creationId xmlns:a16="http://schemas.microsoft.com/office/drawing/2014/main" id="{7A11C008-BB15-41E8-875D-73C55F70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025" y="3926902"/>
            <a:ext cx="3790063" cy="2389067"/>
          </a:xfrm>
          <a:prstGeom prst="rect">
            <a:avLst/>
          </a:prstGeom>
          <a:noFill/>
        </p:spPr>
      </p:pic>
      <p:pic>
        <p:nvPicPr>
          <p:cNvPr id="6" name="Picture 49" descr="Screen Shot 2016-04-06 at 12.07.34 PM.png">
            <a:extLst>
              <a:ext uri="{FF2B5EF4-FFF2-40B4-BE49-F238E27FC236}">
                <a16:creationId xmlns:a16="http://schemas.microsoft.com/office/drawing/2014/main" id="{6D92AB4E-A6CD-4AC0-A18E-ABDE9330641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344" t="2735" r="2885" b="2902"/>
          <a:stretch>
            <a:fillRect/>
          </a:stretch>
        </p:blipFill>
        <p:spPr>
          <a:xfrm>
            <a:off x="5688537" y="2251637"/>
            <a:ext cx="3612854" cy="3835184"/>
          </a:xfrm>
          <a:prstGeom prst="rect">
            <a:avLst/>
          </a:prstGeom>
        </p:spPr>
      </p:pic>
      <p:pic>
        <p:nvPicPr>
          <p:cNvPr id="7" name="Picture 4" descr="\\Mac\Home\Desktop\Screen Shot 2016-11-28 at 2.16.36 AM.png">
            <a:extLst>
              <a:ext uri="{FF2B5EF4-FFF2-40B4-BE49-F238E27FC236}">
                <a16:creationId xmlns:a16="http://schemas.microsoft.com/office/drawing/2014/main" id="{3942A622-2E06-483F-B4F6-9E8D49A9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6465" y="1855538"/>
            <a:ext cx="2551521" cy="1882026"/>
          </a:xfrm>
          <a:prstGeom prst="rect">
            <a:avLst/>
          </a:prstGeom>
          <a:noFill/>
        </p:spPr>
      </p:pic>
      <p:sp>
        <p:nvSpPr>
          <p:cNvPr id="8" name="Curved Down Arrow 39">
            <a:extLst>
              <a:ext uri="{FF2B5EF4-FFF2-40B4-BE49-F238E27FC236}">
                <a16:creationId xmlns:a16="http://schemas.microsoft.com/office/drawing/2014/main" id="{7AD8A5B0-F732-4703-86DB-08159B4E4FA4}"/>
              </a:ext>
            </a:extLst>
          </p:cNvPr>
          <p:cNvSpPr/>
          <p:nvPr/>
        </p:nvSpPr>
        <p:spPr>
          <a:xfrm>
            <a:off x="1703597" y="1498930"/>
            <a:ext cx="1885735" cy="326730"/>
          </a:xfrm>
          <a:prstGeom prst="curved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wn Arrow 50">
            <a:extLst>
              <a:ext uri="{FF2B5EF4-FFF2-40B4-BE49-F238E27FC236}">
                <a16:creationId xmlns:a16="http://schemas.microsoft.com/office/drawing/2014/main" id="{58C28AF6-2670-47D3-A7FB-230B55210B53}"/>
              </a:ext>
            </a:extLst>
          </p:cNvPr>
          <p:cNvSpPr/>
          <p:nvPr/>
        </p:nvSpPr>
        <p:spPr>
          <a:xfrm>
            <a:off x="3335647" y="3559629"/>
            <a:ext cx="390152" cy="455044"/>
          </a:xfrm>
          <a:prstGeom prst="downArrow">
            <a:avLst>
              <a:gd name="adj1" fmla="val 50000"/>
              <a:gd name="adj2" fmla="val 68868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52">
            <a:extLst>
              <a:ext uri="{FF2B5EF4-FFF2-40B4-BE49-F238E27FC236}">
                <a16:creationId xmlns:a16="http://schemas.microsoft.com/office/drawing/2014/main" id="{9E9783A4-8AD5-4112-93B1-049028472206}"/>
              </a:ext>
            </a:extLst>
          </p:cNvPr>
          <p:cNvSpPr/>
          <p:nvPr/>
        </p:nvSpPr>
        <p:spPr>
          <a:xfrm>
            <a:off x="4864832" y="5635828"/>
            <a:ext cx="1981319" cy="196616"/>
          </a:xfrm>
          <a:prstGeom prst="rightArrow">
            <a:avLst>
              <a:gd name="adj1" fmla="val 50000"/>
              <a:gd name="adj2" fmla="val 15566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4">
            <a:extLst>
              <a:ext uri="{FF2B5EF4-FFF2-40B4-BE49-F238E27FC236}">
                <a16:creationId xmlns:a16="http://schemas.microsoft.com/office/drawing/2014/main" id="{5E6929CD-3CE7-42D9-9A3C-1382D036FE4C}"/>
              </a:ext>
            </a:extLst>
          </p:cNvPr>
          <p:cNvSpPr/>
          <p:nvPr/>
        </p:nvSpPr>
        <p:spPr>
          <a:xfrm flipV="1">
            <a:off x="4468401" y="5323649"/>
            <a:ext cx="540992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55">
            <a:extLst>
              <a:ext uri="{FF2B5EF4-FFF2-40B4-BE49-F238E27FC236}">
                <a16:creationId xmlns:a16="http://schemas.microsoft.com/office/drawing/2014/main" id="{B601EA71-3C27-444B-A282-BBDCD7E81649}"/>
              </a:ext>
            </a:extLst>
          </p:cNvPr>
          <p:cNvSpPr/>
          <p:nvPr/>
        </p:nvSpPr>
        <p:spPr>
          <a:xfrm>
            <a:off x="4921653" y="3824699"/>
            <a:ext cx="87740" cy="14693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53">
            <a:extLst>
              <a:ext uri="{FF2B5EF4-FFF2-40B4-BE49-F238E27FC236}">
                <a16:creationId xmlns:a16="http://schemas.microsoft.com/office/drawing/2014/main" id="{298C078D-9934-4A61-B589-91E975C9FA83}"/>
              </a:ext>
            </a:extLst>
          </p:cNvPr>
          <p:cNvSpPr/>
          <p:nvPr/>
        </p:nvSpPr>
        <p:spPr>
          <a:xfrm>
            <a:off x="4965523" y="3676680"/>
            <a:ext cx="1316547" cy="196617"/>
          </a:xfrm>
          <a:prstGeom prst="rightArrow">
            <a:avLst>
              <a:gd name="adj1" fmla="val 50000"/>
              <a:gd name="adj2" fmla="val 15566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\\Mac\Home\Desktop\Screen Shot 2016-11-28 at 2.41.44 AM.png">
            <a:extLst>
              <a:ext uri="{FF2B5EF4-FFF2-40B4-BE49-F238E27FC236}">
                <a16:creationId xmlns:a16="http://schemas.microsoft.com/office/drawing/2014/main" id="{B8CA89BE-40C9-4395-9C57-B409D7CE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9132" t="8518" b="81605"/>
          <a:stretch>
            <a:fillRect/>
          </a:stretch>
        </p:blipFill>
        <p:spPr bwMode="auto">
          <a:xfrm>
            <a:off x="8545903" y="5960270"/>
            <a:ext cx="2054314" cy="326730"/>
          </a:xfrm>
          <a:prstGeom prst="rect">
            <a:avLst/>
          </a:prstGeom>
          <a:noFill/>
        </p:spPr>
      </p:pic>
      <p:pic>
        <p:nvPicPr>
          <p:cNvPr id="19" name="Picture 58" descr="Screen Shot 2016-04-06 at 12.25.17 PM.png">
            <a:extLst>
              <a:ext uri="{FF2B5EF4-FFF2-40B4-BE49-F238E27FC236}">
                <a16:creationId xmlns:a16="http://schemas.microsoft.com/office/drawing/2014/main" id="{6BB2ED0D-08A5-4A67-A2CC-9A8F32DFE54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49453" y="1690936"/>
            <a:ext cx="3789822" cy="470153"/>
          </a:xfrm>
          <a:prstGeom prst="rect">
            <a:avLst/>
          </a:prstGeom>
        </p:spPr>
      </p:pic>
      <p:pic>
        <p:nvPicPr>
          <p:cNvPr id="20" name="Picture 59" descr="Screen Shot 2016-04-06 at 12.25.17 PM.png">
            <a:extLst>
              <a:ext uri="{FF2B5EF4-FFF2-40B4-BE49-F238E27FC236}">
                <a16:creationId xmlns:a16="http://schemas.microsoft.com/office/drawing/2014/main" id="{0CCD8C29-E56D-46F9-9860-B2EF66941EB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24753" t="30435" r="51082" b="17391"/>
          <a:stretch>
            <a:fillRect/>
          </a:stretch>
        </p:blipFill>
        <p:spPr>
          <a:xfrm>
            <a:off x="7197870" y="2693274"/>
            <a:ext cx="771156" cy="206554"/>
          </a:xfrm>
          <a:prstGeom prst="rect">
            <a:avLst/>
          </a:prstGeom>
        </p:spPr>
      </p:pic>
      <p:pic>
        <p:nvPicPr>
          <p:cNvPr id="22" name="Picture 60" descr="Screen Shot 2016-04-06 at 12.25.17 PM.png">
            <a:extLst>
              <a:ext uri="{FF2B5EF4-FFF2-40B4-BE49-F238E27FC236}">
                <a16:creationId xmlns:a16="http://schemas.microsoft.com/office/drawing/2014/main" id="{88C5AED9-4DC0-42C3-B6A5-2138B2A7FC6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55340" t="30000" r="20469" b="20000"/>
          <a:stretch>
            <a:fillRect/>
          </a:stretch>
        </p:blipFill>
        <p:spPr>
          <a:xfrm>
            <a:off x="8056154" y="4593866"/>
            <a:ext cx="784152" cy="201065"/>
          </a:xfrm>
          <a:prstGeom prst="rect">
            <a:avLst/>
          </a:prstGeom>
        </p:spPr>
      </p:pic>
      <p:pic>
        <p:nvPicPr>
          <p:cNvPr id="24" name="Picture 14" descr="Belle-logo-2">
            <a:extLst>
              <a:ext uri="{FF2B5EF4-FFF2-40B4-BE49-F238E27FC236}">
                <a16:creationId xmlns:a16="http://schemas.microsoft.com/office/drawing/2014/main" id="{1AD8735F-D8DB-43E1-A867-D19ADEF0B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8362" y="4112476"/>
            <a:ext cx="457421" cy="4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4" descr="Belle-logo-2">
            <a:extLst>
              <a:ext uri="{FF2B5EF4-FFF2-40B4-BE49-F238E27FC236}">
                <a16:creationId xmlns:a16="http://schemas.microsoft.com/office/drawing/2014/main" id="{8C84A82D-1619-453B-9674-E924B8AB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9898" y="2452712"/>
            <a:ext cx="457421" cy="4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\\Mac\Home\Desktop\Screen Shot 2016-11-28 at 2.12.03 AM.png">
            <a:extLst>
              <a:ext uri="{FF2B5EF4-FFF2-40B4-BE49-F238E27FC236}">
                <a16:creationId xmlns:a16="http://schemas.microsoft.com/office/drawing/2014/main" id="{BBC37721-0421-42D1-90B1-9683503B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178640"/>
            <a:ext cx="1903477" cy="903853"/>
          </a:xfrm>
          <a:prstGeom prst="rect">
            <a:avLst/>
          </a:prstGeom>
          <a:noFill/>
        </p:spPr>
      </p:pic>
      <p:pic>
        <p:nvPicPr>
          <p:cNvPr id="28" name="Picture 2" descr="\\Mac\Home\Desktop\Screen Shot 2016-11-28 at 1.57.47 AM.png">
            <a:extLst>
              <a:ext uri="{FF2B5EF4-FFF2-40B4-BE49-F238E27FC236}">
                <a16:creationId xmlns:a16="http://schemas.microsoft.com/office/drawing/2014/main" id="{4C96F6D7-6591-4535-BE9E-BFECBBC3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t="1695"/>
          <a:stretch>
            <a:fillRect/>
          </a:stretch>
        </p:blipFill>
        <p:spPr bwMode="auto">
          <a:xfrm>
            <a:off x="9268415" y="3562350"/>
            <a:ext cx="2923585" cy="1232581"/>
          </a:xfrm>
          <a:prstGeom prst="rect">
            <a:avLst/>
          </a:prstGeom>
          <a:noFill/>
        </p:spPr>
      </p:pic>
      <p:sp>
        <p:nvSpPr>
          <p:cNvPr id="29" name="TextBox 20">
            <a:extLst>
              <a:ext uri="{FF2B5EF4-FFF2-40B4-BE49-F238E27FC236}">
                <a16:creationId xmlns:a16="http://schemas.microsoft.com/office/drawing/2014/main" id="{8D9A83A5-AFFC-4059-9797-2DB2E96DC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8763" y="1498930"/>
            <a:ext cx="25515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Assuming  that  Z</a:t>
            </a:r>
            <a:r>
              <a:rPr lang="en-US" sz="2000" baseline="-2500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decays are saturated by the 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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(nS)</a:t>
            </a:r>
            <a:r>
              <a:rPr lang="el-GR" sz="2000" dirty="0">
                <a:latin typeface="Times" panose="02020603050405020304" pitchFamily="18" charset="0"/>
                <a:cs typeface="Times" panose="02020603050405020304" pitchFamily="18" charset="0"/>
              </a:rPr>
              <a:t>π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h</a:t>
            </a:r>
            <a:r>
              <a:rPr lang="en-US" sz="2000" baseline="-2500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(mP)</a:t>
            </a:r>
            <a:r>
              <a:rPr lang="el-GR" sz="2000" dirty="0">
                <a:latin typeface="Times" panose="02020603050405020304" pitchFamily="18" charset="0"/>
                <a:cs typeface="Times" panose="02020603050405020304" pitchFamily="18" charset="0"/>
              </a:rPr>
              <a:t>π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and B</a:t>
            </a:r>
            <a:r>
              <a:rPr lang="en-US" sz="2000" b="1" baseline="30000" dirty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*</a:t>
            </a:r>
            <a:r>
              <a:rPr lang="en-US" sz="2000" b="1" baseline="30000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B* channels,  branching  fractions are here: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80CC8751-38C2-43F4-A020-02D288483B37}"/>
              </a:ext>
            </a:extLst>
          </p:cNvPr>
          <p:cNvSpPr txBox="1"/>
          <p:nvPr/>
        </p:nvSpPr>
        <p:spPr>
          <a:xfrm>
            <a:off x="9707125" y="4794931"/>
            <a:ext cx="23379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Model-0 : Z</a:t>
            </a:r>
            <a:r>
              <a:rPr lang="en-US" altLang="zh-CN" sz="1100" baseline="-250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b</a:t>
            </a: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(10650) only </a:t>
            </a:r>
          </a:p>
          <a:p>
            <a:pPr>
              <a:spcAft>
                <a:spcPts val="600"/>
              </a:spcAft>
            </a:pP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Model-1: Z</a:t>
            </a:r>
            <a:r>
              <a:rPr lang="en-US" altLang="zh-CN" sz="1100" baseline="-250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b</a:t>
            </a: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(10610) + Non-res.</a:t>
            </a:r>
          </a:p>
          <a:p>
            <a:pPr>
              <a:spcAft>
                <a:spcPts val="600"/>
              </a:spcAft>
            </a:pP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Model-2:  Z</a:t>
            </a:r>
            <a:r>
              <a:rPr lang="en-US" altLang="zh-CN" sz="1100" baseline="-250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b</a:t>
            </a: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(10610) + Z</a:t>
            </a:r>
            <a:r>
              <a:rPr lang="en-US" altLang="zh-CN" sz="1100" baseline="-250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b</a:t>
            </a: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(10650)</a:t>
            </a:r>
          </a:p>
          <a:p>
            <a:pPr>
              <a:spcAft>
                <a:spcPts val="600"/>
              </a:spcAft>
            </a:pP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                 with interference</a:t>
            </a:r>
          </a:p>
          <a:p>
            <a:pPr>
              <a:spcAft>
                <a:spcPts val="600"/>
              </a:spcAft>
            </a:pPr>
            <a:r>
              <a:rPr lang="en-US" altLang="zh-CN" sz="11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/>
              </a:rPr>
              <a:t>Model-3: Non-resonance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4B739F3D-24CF-4218-8DE6-94B1DC1D799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8114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0F4FF6C5-10AE-4A17-B1D3-57BE8EFA1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730" y="80807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Z</a:t>
            </a:r>
            <a:r>
              <a:rPr lang="en-US" sz="3600" b="1" baseline="-25000" dirty="0"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b</a:t>
            </a:r>
            <a:r>
              <a:rPr lang="el-GR" sz="3600" b="1" dirty="0"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</a:t>
            </a:r>
            <a:r>
              <a:rPr lang="en-US" sz="3600" b="1" dirty="0"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Production at (6S) </a:t>
            </a:r>
            <a:endParaRPr lang="en-US" sz="3600" b="1" baseline="30000" dirty="0"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6CA286A9-D4AA-4855-96F5-4088587B0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511" y="3803157"/>
            <a:ext cx="2698277" cy="2246769"/>
          </a:xfrm>
          <a:prstGeom prst="rect">
            <a:avLst/>
          </a:prstGeom>
          <a:solidFill>
            <a:srgbClr val="FFC000">
              <a:alpha val="30000"/>
            </a:srgbClr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(6S) → h</a:t>
            </a:r>
            <a:r>
              <a:rPr lang="en-US" sz="2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mP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)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+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π</a:t>
            </a: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  <a:sym typeface="Symbol" pitchFamily="18" charset="2"/>
              </a:rPr>
              <a:t>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transition is dominated (saturated) by the intermediate Z</a:t>
            </a:r>
            <a:r>
              <a:rPr lang="en-US" sz="2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</a:t>
            </a:r>
            <a:r>
              <a:rPr lang="en-US" sz="2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±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productio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n.</a:t>
            </a: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Two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Z</a:t>
            </a:r>
            <a:r>
              <a:rPr lang="en-US" sz="20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</a:t>
            </a:r>
            <a:r>
              <a:rPr lang="en-US" sz="2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can be separated at Belle II !</a:t>
            </a:r>
            <a:endParaRPr lang="ru-RU" sz="20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DA0BBC-7CE0-4013-8FB5-353563C6CEAA}"/>
              </a:ext>
            </a:extLst>
          </p:cNvPr>
          <p:cNvSpPr txBox="1">
            <a:spLocks/>
          </p:cNvSpPr>
          <p:nvPr/>
        </p:nvSpPr>
        <p:spPr>
          <a:xfrm>
            <a:off x="3738230" y="841635"/>
            <a:ext cx="457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  <a:sym typeface="Symbol" pitchFamily="18" charset="2"/>
              </a:rPr>
              <a:t>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 Demi" pitchFamily="34" charset="0"/>
              <a:ea typeface="+mj-ea"/>
              <a:cs typeface="+mj-cs"/>
            </a:endParaRPr>
          </a:p>
        </p:txBody>
      </p:sp>
      <p:pic>
        <p:nvPicPr>
          <p:cNvPr id="5" name="Picture 2" descr="\\Mac\Home\Desktop\Screen Shot 2016-11-28 at 5.13.11 AM.png">
            <a:extLst>
              <a:ext uri="{FF2B5EF4-FFF2-40B4-BE49-F238E27FC236}">
                <a16:creationId xmlns:a16="http://schemas.microsoft.com/office/drawing/2014/main" id="{D41EA1A6-0E2E-4357-A563-82927D74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289" y="1495991"/>
            <a:ext cx="3970283" cy="3198283"/>
          </a:xfrm>
          <a:prstGeom prst="rect">
            <a:avLst/>
          </a:prstGeom>
          <a:noFill/>
        </p:spPr>
      </p:pic>
      <p:pic>
        <p:nvPicPr>
          <p:cNvPr id="6" name="Picture 3" descr="\\Mac\Home\Desktop\Screen Shot 2016-11-28 at 5.13.22 AM.png">
            <a:extLst>
              <a:ext uri="{FF2B5EF4-FFF2-40B4-BE49-F238E27FC236}">
                <a16:creationId xmlns:a16="http://schemas.microsoft.com/office/drawing/2014/main" id="{A1D02D95-E08C-4368-9010-9BDBD31AE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0223" t="5160" r="9931" b="79359"/>
          <a:stretch>
            <a:fillRect/>
          </a:stretch>
        </p:blipFill>
        <p:spPr bwMode="auto">
          <a:xfrm>
            <a:off x="2015848" y="1722474"/>
            <a:ext cx="990604" cy="228600"/>
          </a:xfrm>
          <a:prstGeom prst="rect">
            <a:avLst/>
          </a:prstGeom>
          <a:noFill/>
        </p:spPr>
      </p:pic>
      <p:pic>
        <p:nvPicPr>
          <p:cNvPr id="7" name="Picture 3" descr="\\Mac\Home\Desktop\Screen Shot 2016-11-28 at 5.13.22 AM.png">
            <a:extLst>
              <a:ext uri="{FF2B5EF4-FFF2-40B4-BE49-F238E27FC236}">
                <a16:creationId xmlns:a16="http://schemas.microsoft.com/office/drawing/2014/main" id="{3A7BE53C-4F0B-450C-9717-8157F3B4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136" t="18061" r="58018" b="66458"/>
          <a:stretch>
            <a:fillRect/>
          </a:stretch>
        </p:blipFill>
        <p:spPr bwMode="auto">
          <a:xfrm>
            <a:off x="2015848" y="3246474"/>
            <a:ext cx="990601" cy="228600"/>
          </a:xfrm>
          <a:prstGeom prst="rect">
            <a:avLst/>
          </a:prstGeom>
          <a:noFill/>
        </p:spPr>
      </p:pic>
      <p:pic>
        <p:nvPicPr>
          <p:cNvPr id="8" name="Picture 5" descr="\\Mac\Home\Desktop\Screen Shot 2016-11-28 at 5.26.23 AM.png">
            <a:extLst>
              <a:ext uri="{FF2B5EF4-FFF2-40B4-BE49-F238E27FC236}">
                <a16:creationId xmlns:a16="http://schemas.microsoft.com/office/drawing/2014/main" id="{001D7262-CAC6-4944-8A52-5D80D3CA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8115" y="1265274"/>
            <a:ext cx="1982933" cy="3331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" name="Picture 2" descr="\\Mac\Home\Desktop\Screen Shot 2016-11-28 at 6.08.09 AM.png">
            <a:extLst>
              <a:ext uri="{FF2B5EF4-FFF2-40B4-BE49-F238E27FC236}">
                <a16:creationId xmlns:a16="http://schemas.microsoft.com/office/drawing/2014/main" id="{7DD42187-9FAA-41A4-9F79-C7FCDE7A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41527"/>
          <a:stretch>
            <a:fillRect/>
          </a:stretch>
        </p:blipFill>
        <p:spPr bwMode="auto">
          <a:xfrm>
            <a:off x="6211141" y="1485833"/>
            <a:ext cx="2552700" cy="2374604"/>
          </a:xfrm>
          <a:prstGeom prst="rect">
            <a:avLst/>
          </a:prstGeom>
          <a:noFill/>
        </p:spPr>
      </p:pic>
      <p:pic>
        <p:nvPicPr>
          <p:cNvPr id="10" name="Picture 2" descr="\\Mac\Home\Desktop\Screen Shot 2016-11-28 at 6.08.09 AM.png">
            <a:extLst>
              <a:ext uri="{FF2B5EF4-FFF2-40B4-BE49-F238E27FC236}">
                <a16:creationId xmlns:a16="http://schemas.microsoft.com/office/drawing/2014/main" id="{5B203A1D-1D28-4008-81F3-AA78AF20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8473"/>
          <a:stretch>
            <a:fillRect/>
          </a:stretch>
        </p:blipFill>
        <p:spPr bwMode="auto">
          <a:xfrm>
            <a:off x="6828053" y="3960253"/>
            <a:ext cx="1818643" cy="2382135"/>
          </a:xfrm>
          <a:prstGeom prst="rect">
            <a:avLst/>
          </a:prstGeom>
          <a:noFill/>
        </p:spPr>
      </p:pic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2E06636-2787-4453-B276-73EC105E6DEA}"/>
              </a:ext>
            </a:extLst>
          </p:cNvPr>
          <p:cNvSpPr/>
          <p:nvPr/>
        </p:nvSpPr>
        <p:spPr>
          <a:xfrm>
            <a:off x="4195430" y="3110022"/>
            <a:ext cx="685800" cy="1219200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7BBE959C-7B1D-400C-8886-03A2883C719E}"/>
              </a:ext>
            </a:extLst>
          </p:cNvPr>
          <p:cNvSpPr/>
          <p:nvPr/>
        </p:nvSpPr>
        <p:spPr>
          <a:xfrm>
            <a:off x="4157334" y="1656906"/>
            <a:ext cx="685800" cy="1219200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29">
            <a:extLst>
              <a:ext uri="{FF2B5EF4-FFF2-40B4-BE49-F238E27FC236}">
                <a16:creationId xmlns:a16="http://schemas.microsoft.com/office/drawing/2014/main" id="{DB335113-7F60-4B46-BB86-FF8471E52C75}"/>
              </a:ext>
            </a:extLst>
          </p:cNvPr>
          <p:cNvSpPr/>
          <p:nvPr/>
        </p:nvSpPr>
        <p:spPr>
          <a:xfrm>
            <a:off x="5189972" y="2007420"/>
            <a:ext cx="838200" cy="381000"/>
          </a:xfrm>
          <a:prstGeom prst="rightArrow">
            <a:avLst>
              <a:gd name="adj1" fmla="val 50000"/>
              <a:gd name="adj2" fmla="val 6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 Arrow 30">
            <a:extLst>
              <a:ext uri="{FF2B5EF4-FFF2-40B4-BE49-F238E27FC236}">
                <a16:creationId xmlns:a16="http://schemas.microsoft.com/office/drawing/2014/main" id="{0E308ABC-9FC9-4989-A847-673AB113C540}"/>
              </a:ext>
            </a:extLst>
          </p:cNvPr>
          <p:cNvSpPr/>
          <p:nvPr/>
        </p:nvSpPr>
        <p:spPr>
          <a:xfrm flipV="1">
            <a:off x="4538330" y="4366435"/>
            <a:ext cx="2362200" cy="685800"/>
          </a:xfrm>
          <a:prstGeom prst="bentArrow">
            <a:avLst>
              <a:gd name="adj1" fmla="val 32143"/>
              <a:gd name="adj2" fmla="val 28869"/>
              <a:gd name="adj3" fmla="val 50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3" descr="\\Mac\Home\Desktop\Screen Shot 2016-11-28 at 5.13.22 AM.png">
            <a:extLst>
              <a:ext uri="{FF2B5EF4-FFF2-40B4-BE49-F238E27FC236}">
                <a16:creationId xmlns:a16="http://schemas.microsoft.com/office/drawing/2014/main" id="{80564CB7-447D-4A95-ACD0-E300881B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136" t="18061" r="58018" b="66458"/>
          <a:stretch>
            <a:fillRect/>
          </a:stretch>
        </p:blipFill>
        <p:spPr bwMode="auto">
          <a:xfrm>
            <a:off x="7586015" y="4798318"/>
            <a:ext cx="990601" cy="228600"/>
          </a:xfrm>
          <a:prstGeom prst="rect">
            <a:avLst/>
          </a:prstGeom>
          <a:noFill/>
        </p:spPr>
      </p:pic>
      <p:pic>
        <p:nvPicPr>
          <p:cNvPr id="16" name="Picture 3" descr="\\Mac\Home\Desktop\Screen Shot 2016-11-28 at 5.13.22 AM.png">
            <a:extLst>
              <a:ext uri="{FF2B5EF4-FFF2-40B4-BE49-F238E27FC236}">
                <a16:creationId xmlns:a16="http://schemas.microsoft.com/office/drawing/2014/main" id="{336619F2-5FE0-4ECF-8BF7-87BC62F6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0223" t="5160" r="9931" b="79359"/>
          <a:stretch>
            <a:fillRect/>
          </a:stretch>
        </p:blipFill>
        <p:spPr bwMode="auto">
          <a:xfrm>
            <a:off x="7814136" y="1699455"/>
            <a:ext cx="867663" cy="200229"/>
          </a:xfrm>
          <a:prstGeom prst="rect">
            <a:avLst/>
          </a:prstGeom>
          <a:noFill/>
        </p:spPr>
      </p:pic>
      <p:pic>
        <p:nvPicPr>
          <p:cNvPr id="17" name="Picture 14" descr="Belle-logo-2">
            <a:extLst>
              <a:ext uri="{FF2B5EF4-FFF2-40B4-BE49-F238E27FC236}">
                <a16:creationId xmlns:a16="http://schemas.microsoft.com/office/drawing/2014/main" id="{12B506A9-E466-4A01-B2FB-C9BF3FC9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0030" y="1607936"/>
            <a:ext cx="381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Belle-logo-2">
            <a:extLst>
              <a:ext uri="{FF2B5EF4-FFF2-40B4-BE49-F238E27FC236}">
                <a16:creationId xmlns:a16="http://schemas.microsoft.com/office/drawing/2014/main" id="{F2C11983-EDCF-45D2-BC27-877F06F6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1630" y="4139323"/>
            <a:ext cx="381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1B3F7514-7F11-4327-A194-C89872855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289" y="5453089"/>
            <a:ext cx="48419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The two Z</a:t>
            </a:r>
            <a:r>
              <a:rPr lang="en-US" sz="2000" baseline="-2500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states can not be separated with current statistics</a:t>
            </a:r>
          </a:p>
        </p:txBody>
      </p:sp>
      <p:sp>
        <p:nvSpPr>
          <p:cNvPr id="20" name="Rectangle 36">
            <a:extLst>
              <a:ext uri="{FF2B5EF4-FFF2-40B4-BE49-F238E27FC236}">
                <a16:creationId xmlns:a16="http://schemas.microsoft.com/office/drawing/2014/main" id="{5B1129B9-3388-4DEA-88E8-1BEE56E9E4D8}"/>
              </a:ext>
            </a:extLst>
          </p:cNvPr>
          <p:cNvSpPr/>
          <p:nvPr/>
        </p:nvSpPr>
        <p:spPr>
          <a:xfrm>
            <a:off x="9394750" y="1598406"/>
            <a:ext cx="1729961" cy="830997"/>
          </a:xfrm>
          <a:prstGeom prst="rect">
            <a:avLst/>
          </a:prstGeom>
          <a:solidFill>
            <a:srgbClr val="FFC000">
              <a:alpha val="20000"/>
            </a:srgb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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(6S)  Data:</a:t>
            </a:r>
          </a:p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       5 fb</a:t>
            </a:r>
            <a:r>
              <a:rPr lang="en-US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-1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 pitchFamily="18" charset="2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31703925-7E8B-4508-9BC4-1620DC8D768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176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589E9AB-ABE2-42EE-A818-251A22C6944E}"/>
              </a:ext>
            </a:extLst>
          </p:cNvPr>
          <p:cNvSpPr/>
          <p:nvPr/>
        </p:nvSpPr>
        <p:spPr>
          <a:xfrm>
            <a:off x="970470" y="4658916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ea typeface="Arial Unicode MS" panose="020B0604020202020204" pitchFamily="34" charset="-122"/>
                <a:cs typeface="Times" panose="02020603050405020304" pitchFamily="18" charset="0"/>
              </a:rPr>
              <a:t>1</a:t>
            </a:r>
            <a:r>
              <a:rPr lang="en-US" altLang="zh-CN" baseline="30000" dirty="0">
                <a:solidFill>
                  <a:srgbClr val="0000FF"/>
                </a:solidFill>
                <a:latin typeface="Times" panose="02020603050405020304" pitchFamily="18" charset="0"/>
                <a:ea typeface="Arial Unicode MS" panose="020B0604020202020204" pitchFamily="34" charset="-122"/>
                <a:cs typeface="Times" panose="02020603050405020304" pitchFamily="18" charset="0"/>
              </a:rPr>
              <a:t>st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ea typeface="Arial Unicode MS" panose="020B0604020202020204" pitchFamily="34" charset="-122"/>
                <a:cs typeface="Times" panose="02020603050405020304" pitchFamily="18" charset="0"/>
              </a:rPr>
              <a:t> obs. of 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(6S)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</a:t>
            </a:r>
            <a:r>
              <a:rPr lang="en-US" altLang="zh-CN" baseline="30000" dirty="0">
                <a:solidFill>
                  <a:srgbClr val="0000FF"/>
                </a:solidFill>
                <a:latin typeface="Times" panose="02020603050405020304" pitchFamily="18" charset="0"/>
                <a:ea typeface="Cambria Math"/>
                <a:cs typeface="Times" panose="02020603050405020304" pitchFamily="18" charset="0"/>
              </a:rPr>
              <a:t>+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</a:t>
            </a:r>
            <a:r>
              <a:rPr lang="en-US" altLang="zh-CN" baseline="30000" dirty="0">
                <a:solidFill>
                  <a:srgbClr val="0000FF"/>
                </a:solidFill>
                <a:latin typeface="Times" panose="02020603050405020304" pitchFamily="18" charset="0"/>
                <a:ea typeface="Cambria Math"/>
                <a:cs typeface="Times" panose="02020603050405020304" pitchFamily="18" charset="0"/>
              </a:rPr>
              <a:t>−</a:t>
            </a:r>
            <a:r>
              <a:rPr lang="en-US" altLang="zh-CN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b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(</a:t>
            </a:r>
            <a:r>
              <a:rPr lang="en-US" altLang="zh-CN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nP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ea typeface="Arial Unicode MS" panose="020B0604020202020204" pitchFamily="34" charset="-122"/>
                <a:cs typeface="Times" panose="02020603050405020304" pitchFamily="18" charset="0"/>
                <a:sym typeface="Symbol"/>
              </a:rPr>
              <a:t>      3.5</a:t>
            </a:r>
            <a:r>
              <a:rPr lang="el-GR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σ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 for 1P, 5.3</a:t>
            </a:r>
            <a:r>
              <a:rPr lang="el-GR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σ</a:t>
            </a:r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  <a:sym typeface="Symbol"/>
              </a:rPr>
              <a:t> for 2P.</a:t>
            </a:r>
            <a:endParaRPr lang="en-US" altLang="zh-CN" dirty="0">
              <a:solidFill>
                <a:srgbClr val="0000FF"/>
              </a:solidFill>
              <a:latin typeface="Times" panose="02020603050405020304" pitchFamily="18" charset="0"/>
              <a:ea typeface="Arial Unicode MS" panose="020B0604020202020204" pitchFamily="34" charset="-122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026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BB6E2E-63B4-4949-8A9F-0DD76DEB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47" y="1418672"/>
            <a:ext cx="7883525" cy="496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48FE5D24-135A-4D11-A9DC-C4BC6DADD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730" y="80807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Comparison </a:t>
            </a:r>
            <a:endParaRPr lang="en-US" sz="3600" b="1" baseline="30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A556EA4-AF23-4CFA-BFB7-58C5F94F4B2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0224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84DDD05-37E0-42A3-8CE2-A221E05BF99A}"/>
              </a:ext>
            </a:extLst>
          </p:cNvPr>
          <p:cNvSpPr txBox="1">
            <a:spLocks noChangeArrowheads="1"/>
          </p:cNvSpPr>
          <p:nvPr/>
        </p:nvSpPr>
        <p:spPr>
          <a:xfrm>
            <a:off x="5126665" y="2868815"/>
            <a:ext cx="3081670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Pc  States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765425A-F867-4B28-A6F2-DFE2210C9B2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2008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1070B0-7628-4390-B59C-79CE1A37E170}"/>
              </a:ext>
            </a:extLst>
          </p:cNvPr>
          <p:cNvSpPr txBox="1">
            <a:spLocks/>
          </p:cNvSpPr>
          <p:nvPr/>
        </p:nvSpPr>
        <p:spPr>
          <a:xfrm>
            <a:off x="1153886" y="878343"/>
            <a:ext cx="10145485" cy="5767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Open the pentaquark door: </a:t>
            </a:r>
            <a:r>
              <a:rPr lang="en-US" sz="36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LHCb</a:t>
            </a:r>
            <a:r>
              <a:rPr lang="en-US" sz="3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observation in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3FFFB60-6768-44B7-B056-AE54FB2394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686" y="1455057"/>
                <a:ext cx="10972800" cy="51355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Two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 charset="0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2400" b="1" i="1">
                        <a:latin typeface="Cambria Math" charset="0"/>
                      </a:rPr>
                      <m:t>/</m:t>
                    </m:r>
                    <m:r>
                      <a:rPr lang="en-US" altLang="zh-CN" sz="2400" b="1" i="1">
                        <a:latin typeface="Cambria Math" charset="0"/>
                      </a:rPr>
                      <m:t>𝝍</m:t>
                    </m:r>
                    <m:r>
                      <a:rPr lang="en-US" altLang="zh-CN" sz="2400" b="1" i="1">
                        <a:latin typeface="Cambria Math" charset="0"/>
                      </a:rPr>
                      <m:t>𝒑</m:t>
                    </m:r>
                  </m:oMath>
                </a14:m>
                <a:r>
                  <a:rPr lang="en-US" altLang="zh-CN" sz="24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 resonant structures </a:t>
                </a:r>
                <a:r>
                  <a:rPr lang="en-US" altLang="zh-CN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are revealed by a full 6D amplitude analysis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3333FF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3333FF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3333FF"/>
                                </a:solidFill>
                                <a:latin typeface="Cambria Math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solidFill>
                              <a:srgbClr val="3333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 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  <a:sym typeface="Wingdings"/>
                  </a:rPr>
                  <a:t>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the prominent peak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FF00FF"/>
                                </a:solidFill>
                                <a:latin typeface="Cambria Math" charset="0"/>
                              </a:rPr>
                              <m:t>4380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 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  <a:sym typeface="Wingdings"/>
                  </a:rPr>
                  <a:t> 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required to obtain a good fit to the data</a:t>
                </a:r>
              </a:p>
              <a:p>
                <a:pPr lvl="1"/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Consistent with </a:t>
                </a:r>
                <a:r>
                  <a:rPr lang="en-US" altLang="zh-CN" sz="20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pentaquarks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with minimal quark content of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charset="0"/>
                      </a:rPr>
                      <m:t>𝒖𝒖𝒅𝒄</m:t>
                    </m:r>
                    <m:acc>
                      <m:accPr>
                        <m:chr m:val="̅"/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 dirty="0">
                            <a:latin typeface="Cambria Math" charset="0"/>
                          </a:rPr>
                          <m:t>𝒄</m:t>
                        </m:r>
                      </m:e>
                    </m:acc>
                  </m:oMath>
                </a14:m>
                <a:endParaRPr lang="en-US" altLang="zh-CN" sz="2000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/>
                <a:endParaRPr lang="en-US" altLang="zh-CN" sz="20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3FFFB60-6768-44B7-B056-AE54FB239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86" y="1455057"/>
                <a:ext cx="10972800" cy="5135563"/>
              </a:xfrm>
              <a:prstGeom prst="rect">
                <a:avLst/>
              </a:prstGeom>
              <a:blipFill>
                <a:blip r:embed="rId2"/>
                <a:stretch>
                  <a:fillRect l="-778" t="-16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4">
            <a:extLst>
              <a:ext uri="{FF2B5EF4-FFF2-40B4-BE49-F238E27FC236}">
                <a16:creationId xmlns:a16="http://schemas.microsoft.com/office/drawing/2014/main" id="{E5E6BD38-9AAF-495A-BA27-91D40F04CD53}"/>
              </a:ext>
            </a:extLst>
          </p:cNvPr>
          <p:cNvSpPr/>
          <p:nvPr/>
        </p:nvSpPr>
        <p:spPr>
          <a:xfrm>
            <a:off x="1838385" y="2944206"/>
            <a:ext cx="4348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PRL 115 (2015) 072001 (most cited paper at </a:t>
            </a:r>
            <a:r>
              <a:rPr lang="en-US" sz="1400" b="1" dirty="0" err="1"/>
              <a:t>LHCb</a:t>
            </a:r>
            <a:r>
              <a:rPr lang="en-US" sz="1400" b="1" dirty="0"/>
              <a:t> so far)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26B915D-AACC-44C4-BCA6-113E9759D2F3}"/>
              </a:ext>
            </a:extLst>
          </p:cNvPr>
          <p:cNvGrpSpPr/>
          <p:nvPr/>
        </p:nvGrpSpPr>
        <p:grpSpPr>
          <a:xfrm>
            <a:off x="1016112" y="3356532"/>
            <a:ext cx="3498195" cy="2762968"/>
            <a:chOff x="1899236" y="3124201"/>
            <a:chExt cx="3805330" cy="3091529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F6CF0CDE-8A39-4433-8D6B-B5AFA7F22482}"/>
                </a:ext>
              </a:extLst>
            </p:cNvPr>
            <p:cNvGrpSpPr/>
            <p:nvPr/>
          </p:nvGrpSpPr>
          <p:grpSpPr>
            <a:xfrm>
              <a:off x="1899236" y="3124201"/>
              <a:ext cx="3805330" cy="3091529"/>
              <a:chOff x="375236" y="3330179"/>
              <a:chExt cx="3805330" cy="3091529"/>
            </a:xfrm>
          </p:grpSpPr>
          <p:pic>
            <p:nvPicPr>
              <p:cNvPr id="11" name="Picture 5">
                <a:extLst>
                  <a:ext uri="{FF2B5EF4-FFF2-40B4-BE49-F238E27FC236}">
                    <a16:creationId xmlns:a16="http://schemas.microsoft.com/office/drawing/2014/main" id="{E05CCDC0-0F59-46A9-A0A8-761622CC0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236" y="3330179"/>
                <a:ext cx="3805330" cy="3091529"/>
              </a:xfrm>
              <a:prstGeom prst="rect">
                <a:avLst/>
              </a:prstGeom>
            </p:spPr>
          </p:pic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E8C1F5B5-672F-4FD4-B073-ACC5B9A67EDD}"/>
                  </a:ext>
                </a:extLst>
              </p:cNvPr>
              <p:cNvSpPr/>
              <p:nvPr/>
            </p:nvSpPr>
            <p:spPr bwMode="auto">
              <a:xfrm>
                <a:off x="3868094" y="5562600"/>
                <a:ext cx="1524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E7D91FFF-820A-443F-8587-A5B1F0366F35}"/>
                  </a:ext>
                </a:extLst>
              </p:cNvPr>
              <p:cNvSpPr txBox="1"/>
              <p:nvPr/>
            </p:nvSpPr>
            <p:spPr>
              <a:xfrm>
                <a:off x="2103686" y="5123688"/>
                <a:ext cx="11336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200" b="1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2">
                  <a:extLst>
                    <a:ext uri="{FF2B5EF4-FFF2-40B4-BE49-F238E27FC236}">
                      <a16:creationId xmlns:a16="http://schemas.microsoft.com/office/drawing/2014/main" id="{0517CE58-B4C6-4D5A-8370-79534A1236E5}"/>
                    </a:ext>
                  </a:extLst>
                </p:cNvPr>
                <p:cNvSpPr txBox="1"/>
                <p:nvPr/>
              </p:nvSpPr>
              <p:spPr>
                <a:xfrm>
                  <a:off x="2741106" y="5285602"/>
                  <a:ext cx="901465" cy="2727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dirty="0">
                                <a:solidFill>
                                  <a:srgbClr val="FF00FF"/>
                                </a:solidFill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i="1" dirty="0">
                                <a:solidFill>
                                  <a:srgbClr val="FF00FF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lang="en-US" sz="12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200" i="1" dirty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i="1" dirty="0">
                                    <a:solidFill>
                                      <a:srgbClr val="FF00FF"/>
                                    </a:solidFill>
                                    <a:latin typeface="Cambria Math" charset="0"/>
                                  </a:rPr>
                                  <m:t>4380</m:t>
                                </m:r>
                              </m:e>
                            </m:d>
                          </m:e>
                          <m:sup>
                            <m:r>
                              <a:rPr lang="en-US" sz="1200" i="1" dirty="0">
                                <a:solidFill>
                                  <a:srgbClr val="FF00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200" baseline="300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106" y="5285602"/>
                  <a:ext cx="901465" cy="27276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4">
                  <a:extLst>
                    <a:ext uri="{FF2B5EF4-FFF2-40B4-BE49-F238E27FC236}">
                      <a16:creationId xmlns:a16="http://schemas.microsoft.com/office/drawing/2014/main" id="{D58C6082-6504-4C15-845C-58EF16D65670}"/>
                    </a:ext>
                  </a:extLst>
                </p:cNvPr>
                <p:cNvSpPr txBox="1"/>
                <p:nvPr/>
              </p:nvSpPr>
              <p:spPr>
                <a:xfrm>
                  <a:off x="3352800" y="4724401"/>
                  <a:ext cx="9062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dirty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dirty="0">
                                <a:solidFill>
                                  <a:srgbClr val="3333FF"/>
                                </a:solidFill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i="1" dirty="0">
                                <a:solidFill>
                                  <a:srgbClr val="3333FF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lang="en-US" sz="1200" i="1" dirty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200" i="1" dirty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i="1" dirty="0">
                                    <a:solidFill>
                                      <a:srgbClr val="3333FF"/>
                                    </a:solidFill>
                                    <a:latin typeface="Cambria Math" charset="0"/>
                                  </a:rPr>
                                  <m:t>4450</m:t>
                                </m:r>
                              </m:e>
                            </m:d>
                          </m:e>
                          <m:sup>
                            <m:r>
                              <a:rPr lang="en-US" sz="1200" i="1" dirty="0">
                                <a:solidFill>
                                  <a:srgbClr val="3333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200" i="1" dirty="0">
                    <a:solidFill>
                      <a:srgbClr val="3333FF"/>
                    </a:solidFill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00" y="4724401"/>
                  <a:ext cx="906274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5">
            <a:extLst>
              <a:ext uri="{FF2B5EF4-FFF2-40B4-BE49-F238E27FC236}">
                <a16:creationId xmlns:a16="http://schemas.microsoft.com/office/drawing/2014/main" id="{E785BCB3-8274-4665-81BD-E0FDA153B616}"/>
              </a:ext>
            </a:extLst>
          </p:cNvPr>
          <p:cNvGrpSpPr/>
          <p:nvPr/>
        </p:nvGrpSpPr>
        <p:grpSpPr>
          <a:xfrm>
            <a:off x="6564535" y="3131935"/>
            <a:ext cx="4473364" cy="1463040"/>
            <a:chOff x="6214002" y="4785360"/>
            <a:chExt cx="4473364" cy="1463040"/>
          </a:xfrm>
        </p:grpSpPr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EFF2C7D3-EBB1-4CAA-9150-562EFB3F056E}"/>
                </a:ext>
              </a:extLst>
            </p:cNvPr>
            <p:cNvGrpSpPr/>
            <p:nvPr/>
          </p:nvGrpSpPr>
          <p:grpSpPr>
            <a:xfrm>
              <a:off x="9645721" y="5105400"/>
              <a:ext cx="1041645" cy="838200"/>
              <a:chOff x="3886200" y="5410200"/>
              <a:chExt cx="1041645" cy="838200"/>
            </a:xfrm>
          </p:grpSpPr>
          <p:cxnSp>
            <p:nvCxnSpPr>
              <p:cNvPr id="17" name="Straight Arrow Connector 18">
                <a:extLst>
                  <a:ext uri="{FF2B5EF4-FFF2-40B4-BE49-F238E27FC236}">
                    <a16:creationId xmlns:a16="http://schemas.microsoft.com/office/drawing/2014/main" id="{6E776647-8864-413F-9F78-303F4A130908}"/>
                  </a:ext>
                </a:extLst>
              </p:cNvPr>
              <p:cNvCxnSpPr/>
              <p:nvPr/>
            </p:nvCxnSpPr>
            <p:spPr bwMode="auto">
              <a:xfrm flipV="1">
                <a:off x="3886200" y="5594866"/>
                <a:ext cx="401726" cy="25994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9">
                    <a:extLst>
                      <a:ext uri="{FF2B5EF4-FFF2-40B4-BE49-F238E27FC236}">
                        <a16:creationId xmlns:a16="http://schemas.microsoft.com/office/drawing/2014/main" id="{75648A92-0F9A-465F-A830-80D654213F0F}"/>
                      </a:ext>
                    </a:extLst>
                  </p:cNvPr>
                  <p:cNvSpPr txBox="1"/>
                  <p:nvPr/>
                </p:nvSpPr>
                <p:spPr>
                  <a:xfrm>
                    <a:off x="4287926" y="5410200"/>
                    <a:ext cx="63991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latin typeface="Cambria Math" charset="0"/>
                            </a:rPr>
                            <m:t>𝐉</m:t>
                          </m:r>
                          <m:r>
                            <m:rPr>
                              <m:lit/>
                            </m:rPr>
                            <a:rPr lang="en-US" b="1" i="0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b="1" i="0" smtClean="0">
                              <a:latin typeface="Cambria Math" charset="0"/>
                            </a:rPr>
                            <m:t>𝛙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926" y="5410200"/>
                    <a:ext cx="639919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Arrow Connector 20">
                <a:extLst>
                  <a:ext uri="{FF2B5EF4-FFF2-40B4-BE49-F238E27FC236}">
                    <a16:creationId xmlns:a16="http://schemas.microsoft.com/office/drawing/2014/main" id="{C7F2DB7D-1C24-499A-A71F-0B52015D83AB}"/>
                  </a:ext>
                </a:extLst>
              </p:cNvPr>
              <p:cNvCxnSpPr/>
              <p:nvPr/>
            </p:nvCxnSpPr>
            <p:spPr bwMode="auto">
              <a:xfrm>
                <a:off x="3886200" y="5854812"/>
                <a:ext cx="404875" cy="25915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21">
                    <a:extLst>
                      <a:ext uri="{FF2B5EF4-FFF2-40B4-BE49-F238E27FC236}">
                        <a16:creationId xmlns:a16="http://schemas.microsoft.com/office/drawing/2014/main" id="{8646B716-B675-4BF6-A02B-5746F327679C}"/>
                      </a:ext>
                    </a:extLst>
                  </p:cNvPr>
                  <p:cNvSpPr txBox="1"/>
                  <p:nvPr/>
                </p:nvSpPr>
                <p:spPr>
                  <a:xfrm>
                    <a:off x="4332946" y="5879068"/>
                    <a:ext cx="3914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latin typeface="Cambria Math" charset="0"/>
                            </a:rPr>
                            <m:t>𝐩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2946" y="5879068"/>
                    <a:ext cx="391454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A437675A-946D-4A32-AB41-AB511F941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04"/>
            <a:stretch/>
          </p:blipFill>
          <p:spPr>
            <a:xfrm>
              <a:off x="6214002" y="4785360"/>
              <a:ext cx="3498195" cy="1463040"/>
            </a:xfrm>
            <a:prstGeom prst="rect">
              <a:avLst/>
            </a:prstGeom>
          </p:spPr>
        </p:pic>
      </p:grpSp>
      <p:graphicFrame>
        <p:nvGraphicFramePr>
          <p:cNvPr id="21" name="表格 12">
            <a:extLst>
              <a:ext uri="{FF2B5EF4-FFF2-40B4-BE49-F238E27FC236}">
                <a16:creationId xmlns:a16="http://schemas.microsoft.com/office/drawing/2014/main" id="{181781E0-D220-4A4D-A5FD-30DA71568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26872"/>
              </p:ext>
            </p:extLst>
          </p:nvPr>
        </p:nvGraphicFramePr>
        <p:xfrm>
          <a:off x="5288228" y="4556704"/>
          <a:ext cx="6215109" cy="1463040"/>
        </p:xfrm>
        <a:graphic>
          <a:graphicData uri="http://schemas.openxmlformats.org/drawingml/2006/table">
            <a:tbl>
              <a:tblPr firstRow="1" bandRow="1"/>
              <a:tblGrid>
                <a:gridCol w="2071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i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</a:t>
                      </a:r>
                      <a:r>
                        <a:rPr lang="en-US" altLang="zh-CN" sz="1800" i="1" baseline="-2500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</a:t>
                      </a:r>
                      <a:r>
                        <a:rPr lang="en-US" altLang="zh-CN" sz="180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(4380)</a:t>
                      </a:r>
                      <a:r>
                        <a:rPr lang="en-US" altLang="zh-CN" sz="1800" baseline="3000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±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i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</a:t>
                      </a:r>
                      <a:r>
                        <a:rPr lang="en-US" altLang="zh-CN" sz="1800" i="1" baseline="-2500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</a:t>
                      </a:r>
                      <a:r>
                        <a:rPr lang="en-US" altLang="zh-CN" sz="1800" i="0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(4450)</a:t>
                      </a:r>
                      <a:r>
                        <a:rPr lang="en-US" altLang="zh-CN" sz="1800" baseline="3000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±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Mass (MeV)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4380 ± 8 ± 29 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4449.8 ± 1.7 ± 2.5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Width (MeV)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205 ± 18 ± 86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39 ± 5 ± 19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708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latin typeface="Times" panose="02020603050405020304" pitchFamily="18" charset="0"/>
                          <a:ea typeface=""/>
                          <a:cs typeface="Times" panose="02020603050405020304" pitchFamily="18" charset="0"/>
                        </a:rPr>
                        <a:t>Fit Fraction (%)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baseline="0" dirty="0">
                          <a:solidFill>
                            <a:schemeClr val="dk1"/>
                          </a:solidFill>
                          <a:latin typeface="Times" panose="02020603050405020304" pitchFamily="18" charset="0"/>
                          <a:ea typeface=""/>
                          <a:cs typeface="Times" panose="02020603050405020304" pitchFamily="18" charset="0"/>
                        </a:rPr>
                        <a:t>8.4 ± 0.7 ± 4.2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baseline="0" dirty="0">
                          <a:solidFill>
                            <a:schemeClr val="dk1"/>
                          </a:solidFill>
                          <a:latin typeface="Times" panose="02020603050405020304" pitchFamily="18" charset="0"/>
                          <a:ea typeface=""/>
                          <a:cs typeface="Times" panose="02020603050405020304" pitchFamily="18" charset="0"/>
                        </a:rPr>
                        <a:t>4.1 ± 0.5 ± 1.1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5213DBDA-5670-4829-837C-CA4186EAE760}"/>
                  </a:ext>
                </a:extLst>
              </p:cNvPr>
              <p:cNvSpPr txBox="1"/>
              <p:nvPr/>
            </p:nvSpPr>
            <p:spPr>
              <a:xfrm>
                <a:off x="292170" y="2879234"/>
                <a:ext cx="61041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26k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en-US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signals</a:t>
                </a:r>
              </a:p>
            </p:txBody>
          </p:sp>
        </mc:Choice>
        <mc:Fallback xmlns=""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5213DBDA-5670-4829-837C-CA4186EAE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70" y="2879234"/>
                <a:ext cx="6104106" cy="369332"/>
              </a:xfrm>
              <a:prstGeom prst="rect">
                <a:avLst/>
              </a:prstGeom>
              <a:blipFill>
                <a:blip r:embed="rId10"/>
                <a:stretch>
                  <a:fillRect l="-899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65B34ABC-BEC4-4A59-AFD0-F073AAC11C1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179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4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BCDED-B28B-D09A-267E-C4B8F3CD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AA540571-976D-A8D7-AABB-69BE8DA45F1D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36D3716F-CE9F-E644-DFC1-9D6EA792B46A}"/>
                  </a:ext>
                </a:extLst>
              </p:cNvPr>
              <p:cNvSpPr txBox="1"/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From the perspective of a cusp at </a:t>
                </a:r>
                <a14:m>
                  <m:oMath xmlns:m="http://schemas.openxmlformats.org/officeDocument/2006/math">
                    <m:r>
                      <a:rPr lang="en-US" altLang="zh-CN" sz="4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𝚲</m:t>
                    </m:r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𝜼</m:t>
                    </m:r>
                  </m:oMath>
                </a14:m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 threshold</a:t>
                </a:r>
              </a:p>
            </p:txBody>
          </p:sp>
        </mc:Choice>
        <mc:Fallback xmlns=""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36D3716F-CE9F-E644-DFC1-9D6EA792B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blipFill>
                <a:blip r:embed="rId3"/>
                <a:stretch>
                  <a:fillRect l="-2082" t="-15517" r="-476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0D28283-845B-FD53-2EA4-E599FFB2772E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9B2BD38-F849-6062-A046-2ED9CDE733D3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884246A1-DA20-7D7D-5F4D-33CE2DA69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5972" y="6362821"/>
            <a:ext cx="926523" cy="340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C0FCD86-E4B8-FB7E-D71C-35A85F8F0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589" y="1756930"/>
            <a:ext cx="1209502" cy="3157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41F3E94-75FD-69E0-3757-943373E2A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21" y="883344"/>
            <a:ext cx="11891243" cy="3388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C31738-510A-0DBA-324A-528F39C72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258" y="2119229"/>
            <a:ext cx="3653673" cy="4654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F704F2-01E1-E29C-5B0A-3C3A4DA0D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097" y="1274456"/>
            <a:ext cx="3316259" cy="84477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CAD72AB-23E5-D1A3-81E9-39BB8A75D7AD}"/>
              </a:ext>
            </a:extLst>
          </p:cNvPr>
          <p:cNvSpPr txBox="1"/>
          <p:nvPr/>
        </p:nvSpPr>
        <p:spPr>
          <a:xfrm>
            <a:off x="2363560" y="2317671"/>
            <a:ext cx="18343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highlight>
                  <a:srgbClr val="FFFF00"/>
                </a:highlight>
              </a:rPr>
              <a:t>non-relativistic</a:t>
            </a:r>
          </a:p>
          <a:p>
            <a:r>
              <a:rPr lang="zh-CN" altLang="en-US" sz="1600" dirty="0">
                <a:highlight>
                  <a:srgbClr val="FFFF00"/>
                </a:highlight>
              </a:rPr>
              <a:t>Flatt ́e function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480F9B3-1538-8433-5D51-147A43B663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288" y="1363384"/>
            <a:ext cx="7045446" cy="4159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4119EDB-9ABF-2824-5C1B-54EDF1D94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4498" y="5522584"/>
            <a:ext cx="6492669" cy="57882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B45B45F-4CC4-6863-7427-4C1C154072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4304" y="5809427"/>
            <a:ext cx="2913438" cy="57928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B996230-D4E8-E6B6-DDDB-188F88BBC27A}"/>
              </a:ext>
            </a:extLst>
          </p:cNvPr>
          <p:cNvSpPr txBox="1"/>
          <p:nvPr/>
        </p:nvSpPr>
        <p:spPr>
          <a:xfrm>
            <a:off x="4399193" y="6117990"/>
            <a:ext cx="45303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b="1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irst identification of a threshold cusp in hadrons from the spectrum shape</a:t>
            </a:r>
            <a:endParaRPr lang="zh-CN" altLang="en-US" sz="20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F29621F-7880-4FED-85E1-92FFC675ADA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2759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96D4-B843-426B-80AD-5839B2705F40}"/>
              </a:ext>
            </a:extLst>
          </p:cNvPr>
          <p:cNvSpPr txBox="1">
            <a:spLocks/>
          </p:cNvSpPr>
          <p:nvPr/>
        </p:nvSpPr>
        <p:spPr>
          <a:xfrm>
            <a:off x="3348604" y="809452"/>
            <a:ext cx="5722825" cy="571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Fine structures from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D60860-6DA6-49A7-A92E-2C334EBA2D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8881" y="1434866"/>
                <a:ext cx="7469877" cy="351785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>
                    <a:solidFill>
                      <a:srgbClr val="0432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Run1+Run2, x10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4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4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kern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0432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yield</a:t>
                </a:r>
              </a:p>
              <a:p>
                <a:pPr lvl="1"/>
                <a:r>
                  <a:rPr lang="en-US" sz="1800" dirty="0">
                    <a:solidFill>
                      <a:prstClr val="black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Inclusion of Run 2 data  (x 5)</a:t>
                </a:r>
              </a:p>
              <a:p>
                <a:pPr lvl="1"/>
                <a:r>
                  <a:rPr lang="en-US" sz="1800" dirty="0">
                    <a:solidFill>
                      <a:prstClr val="black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Improved data selection (x 2)</a:t>
                </a:r>
                <a:endParaRPr lang="en-US" altLang="zh-CN" sz="1600" kern="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kern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0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 kern="0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 kern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 kern="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 kern="0" dirty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4312</m:t>
                            </m:r>
                          </m:e>
                        </m:d>
                      </m:e>
                      <m:sup>
                        <m:r>
                          <a:rPr lang="en-US" altLang="zh-CN" sz="2400" i="1" kern="0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kern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is observed</a:t>
                </a:r>
                <a:endParaRPr lang="en-US" altLang="zh-CN" sz="2400" i="1" kern="0" dirty="0">
                  <a:solidFill>
                    <a:srgbClr val="011EA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 kern="0" dirty="0">
                                <a:solidFill>
                                  <a:srgbClr val="011EA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 kern="0" dirty="0">
                                <a:solidFill>
                                  <a:srgbClr val="011EAA"/>
                                </a:solidFill>
                                <a:latin typeface="Cambria Math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kern="0" dirty="0">
                    <a:solidFill>
                      <a:srgbClr val="011EA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peak structure is an overlap of two narrower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 kern="0" dirty="0">
                                <a:solidFill>
                                  <a:srgbClr val="011EA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 kern="0" dirty="0">
                                <a:solidFill>
                                  <a:srgbClr val="011EAA"/>
                                </a:solidFill>
                                <a:latin typeface="Cambria Math" charset="0"/>
                              </a:rPr>
                              <m:t>4440</m:t>
                            </m:r>
                          </m:e>
                        </m:d>
                      </m:e>
                      <m:sup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 kern="0" dirty="0">
                        <a:solidFill>
                          <a:srgbClr val="011EAA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2400" kern="0" dirty="0">
                    <a:solidFill>
                      <a:srgbClr val="011EA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 kern="0" dirty="0">
                                <a:solidFill>
                                  <a:srgbClr val="011EA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 kern="0" dirty="0">
                                <a:solidFill>
                                  <a:srgbClr val="011EAA"/>
                                </a:solidFill>
                                <a:latin typeface="Cambria Math" charset="0"/>
                              </a:rPr>
                              <m:t>4457</m:t>
                            </m:r>
                          </m:e>
                        </m:d>
                      </m:e>
                      <m:sup>
                        <m:r>
                          <a:rPr lang="en-US" altLang="zh-CN" sz="2400" i="1" kern="0" dirty="0">
                            <a:solidFill>
                              <a:srgbClr val="011EAA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kern="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r>
                  <a:rPr lang="en-US" altLang="zh-CN" sz="2400" kern="0" dirty="0">
                    <a:latin typeface="Times" panose="02020603050405020304" pitchFamily="18" charset="0"/>
                    <a:cs typeface="Times" panose="02020603050405020304" pitchFamily="18" charset="0"/>
                  </a:rPr>
                  <a:t>Their near-threshold masses </a:t>
                </a:r>
                <a:r>
                  <a:rPr lang="en-US" altLang="zh-CN" sz="2400" b="1" kern="0" dirty="0">
                    <a:latin typeface="Times" panose="02020603050405020304" pitchFamily="18" charset="0"/>
                    <a:cs typeface="Times" panose="02020603050405020304" pitchFamily="18" charset="0"/>
                  </a:rPr>
                  <a:t>favor</a:t>
                </a:r>
                <a:r>
                  <a:rPr lang="en-US" altLang="zh-CN" sz="2400" kern="0" dirty="0">
                    <a:latin typeface="Times" panose="02020603050405020304" pitchFamily="18" charset="0"/>
                    <a:cs typeface="Times" panose="02020603050405020304" pitchFamily="18" charset="0"/>
                  </a:rPr>
                  <a:t> the predicted “molecular” pentaquarks with meson-baryon substructure, but </a:t>
                </a:r>
                <a:r>
                  <a:rPr lang="en-US" altLang="zh-CN" sz="2400" b="1" kern="0" dirty="0">
                    <a:solidFill>
                      <a:srgbClr val="011EA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other hypotheses are not ruled out</a:t>
                </a:r>
                <a:endParaRPr lang="en-US" altLang="zh-CN" sz="2400" kern="0" dirty="0">
                  <a:solidFill>
                    <a:srgbClr val="011EA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D60860-6DA6-49A7-A92E-2C334EBA2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81" y="1434866"/>
                <a:ext cx="7469877" cy="3517854"/>
              </a:xfrm>
              <a:prstGeom prst="rect">
                <a:avLst/>
              </a:prstGeom>
              <a:blipFill>
                <a:blip r:embed="rId2"/>
                <a:stretch>
                  <a:fillRect l="-1143" t="-2080" r="-3020" b="-10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9">
            <a:extLst>
              <a:ext uri="{FF2B5EF4-FFF2-40B4-BE49-F238E27FC236}">
                <a16:creationId xmlns:a16="http://schemas.microsoft.com/office/drawing/2014/main" id="{7796CC09-D615-47B4-B86A-B0E5DE9A0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97"/>
          <a:stretch/>
        </p:blipFill>
        <p:spPr>
          <a:xfrm>
            <a:off x="8017610" y="1864739"/>
            <a:ext cx="3780473" cy="3359140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486EABE1-6295-4128-8C7A-50A8746C8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44"/>
          <a:stretch/>
        </p:blipFill>
        <p:spPr>
          <a:xfrm>
            <a:off x="8018181" y="1705020"/>
            <a:ext cx="3780473" cy="3517853"/>
          </a:xfrm>
          <a:prstGeom prst="rect">
            <a:avLst/>
          </a:prstGeom>
        </p:spPr>
      </p:pic>
      <p:sp>
        <p:nvSpPr>
          <p:cNvPr id="6" name="Rectangle 32">
            <a:extLst>
              <a:ext uri="{FF2B5EF4-FFF2-40B4-BE49-F238E27FC236}">
                <a16:creationId xmlns:a16="http://schemas.microsoft.com/office/drawing/2014/main" id="{BFB56C6C-7561-488B-BCD2-7758CFB096E5}"/>
              </a:ext>
            </a:extLst>
          </p:cNvPr>
          <p:cNvSpPr/>
          <p:nvPr/>
        </p:nvSpPr>
        <p:spPr>
          <a:xfrm>
            <a:off x="9060065" y="1264692"/>
            <a:ext cx="2856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PRL 122 (2019) 222001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0F0BF065-342C-41AE-89C2-1E30F82F3233}"/>
                  </a:ext>
                </a:extLst>
              </p:cNvPr>
              <p:cNvSpPr txBox="1"/>
              <p:nvPr/>
            </p:nvSpPr>
            <p:spPr>
              <a:xfrm>
                <a:off x="9569898" y="971402"/>
                <a:ext cx="1616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246k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en-US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signals</a:t>
                </a:r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0F0BF065-342C-41AE-89C2-1E30F82F3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898" y="971402"/>
                <a:ext cx="1616083" cy="369332"/>
              </a:xfrm>
              <a:prstGeom prst="rect">
                <a:avLst/>
              </a:prstGeom>
              <a:blipFill>
                <a:blip r:embed="rId5"/>
                <a:stretch>
                  <a:fillRect l="-3396" t="-8197" r="-717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3">
                <a:extLst>
                  <a:ext uri="{FF2B5EF4-FFF2-40B4-BE49-F238E27FC236}">
                    <a16:creationId xmlns:a16="http://schemas.microsoft.com/office/drawing/2014/main" id="{9E23B6D7-CD79-416A-8E0B-400BED9034DB}"/>
                  </a:ext>
                </a:extLst>
              </p:cNvPr>
              <p:cNvSpPr txBox="1"/>
              <p:nvPr/>
            </p:nvSpPr>
            <p:spPr>
              <a:xfrm>
                <a:off x="7908758" y="5349568"/>
                <a:ext cx="4152034" cy="67133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1D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is fitted, ongoing amplitude</a:t>
                </a:r>
                <a:br>
                  <a:rPr lang="en-US" b="1" dirty="0">
                    <a:solidFill>
                      <a:srgbClr val="FF0000"/>
                    </a:solidFill>
                  </a:rPr>
                </a:br>
                <a:r>
                  <a:rPr lang="en-US" b="1" dirty="0">
                    <a:solidFill>
                      <a:srgbClr val="FF0000"/>
                    </a:solidFill>
                  </a:rPr>
                  <a:t>analysis is in advanced stage</a:t>
                </a:r>
              </a:p>
            </p:txBody>
          </p:sp>
        </mc:Choice>
        <mc:Fallback xmlns="">
          <p:sp>
            <p:nvSpPr>
              <p:cNvPr id="8" name="TextBox 3">
                <a:extLst>
                  <a:ext uri="{FF2B5EF4-FFF2-40B4-BE49-F238E27FC236}">
                    <a16:creationId xmlns:a16="http://schemas.microsoft.com/office/drawing/2014/main" id="{9E23B6D7-CD79-416A-8E0B-400BED903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758" y="5349568"/>
                <a:ext cx="4152034" cy="671338"/>
              </a:xfrm>
              <a:prstGeom prst="rect">
                <a:avLst/>
              </a:prstGeom>
              <a:blipFill>
                <a:blip r:embed="rId6"/>
                <a:stretch>
                  <a:fillRect l="-1175" t="-4545" r="-734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4">
            <a:extLst>
              <a:ext uri="{FF2B5EF4-FFF2-40B4-BE49-F238E27FC236}">
                <a16:creationId xmlns:a16="http://schemas.microsoft.com/office/drawing/2014/main" id="{D5C59D23-3AD6-4F4D-9DF0-4C1E73961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47" y="4818631"/>
            <a:ext cx="7543800" cy="150557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1E80865-BCAF-4C91-8E35-7490AC16DCF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BB481F5D-6D53-45DC-BB6C-8B657360067C}"/>
              </a:ext>
            </a:extLst>
          </p:cNvPr>
          <p:cNvSpPr txBox="1"/>
          <p:nvPr/>
        </p:nvSpPr>
        <p:spPr>
          <a:xfrm>
            <a:off x="2000100" y="893849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Search for Ps states at Belle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5FF77-B9CE-42C0-B686-2F51AFE0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3" y="1605221"/>
            <a:ext cx="5547239" cy="223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F5413A4-A850-4594-A63E-0891D250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10" y="1605933"/>
            <a:ext cx="3615506" cy="246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CF95726-FC64-4411-B4D0-DF63AC21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488" y="1854502"/>
            <a:ext cx="1862509" cy="41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590E4916-12A0-40D3-B1EA-2A56504F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663" y="4111418"/>
            <a:ext cx="76692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Ps signal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fit yields a peak at M=(2025</a:t>
            </a:r>
            <a:r>
              <a:rPr lang="en-US" b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±5) MeV/c</a:t>
            </a:r>
            <a:r>
              <a:rPr lang="en-US" b="1" baseline="300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and </a:t>
            </a:r>
            <a:r>
              <a:rPr lang="el-GR" b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Γ</a:t>
            </a:r>
            <a:r>
              <a:rPr lang="en-US" b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=(22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±12</a:t>
            </a:r>
            <a:r>
              <a:rPr lang="en-US" b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) MeV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071CA6D-CB75-4D3B-8CB4-43D5782A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78" y="5156098"/>
            <a:ext cx="6387762" cy="78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C7803CB-44FF-439E-8FE8-53B9DDE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50" y="3078903"/>
            <a:ext cx="663128" cy="49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D5B0BEE-1542-471F-9967-2742D2EF0AA0}"/>
              </a:ext>
            </a:extLst>
          </p:cNvPr>
          <p:cNvSpPr/>
          <p:nvPr/>
        </p:nvSpPr>
        <p:spPr>
          <a:xfrm>
            <a:off x="8635420" y="1357257"/>
            <a:ext cx="3607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/>
              <a:t>PRD96, 051102(R) (2017); 915fb</a:t>
            </a:r>
            <a:r>
              <a:rPr lang="pt-BR" altLang="zh-CN" baseline="30000" dirty="0"/>
              <a:t>-1</a:t>
            </a:r>
            <a:endParaRPr lang="zh-CN" alt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061F453-5EAF-4E89-BDE7-77AD87DBA9E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181</a:t>
            </a:fld>
            <a:endParaRPr lang="en-US" sz="1400" dirty="0">
              <a:latin typeface="Arial Black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3028B70-8C1D-46D2-9125-231AF0DBC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3" y="1605221"/>
            <a:ext cx="3084683" cy="3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728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7E4A88CA-3C3C-422F-A40A-787E6452A11B}"/>
                  </a:ext>
                </a:extLst>
              </p:cNvPr>
              <p:cNvSpPr txBox="1"/>
              <p:nvPr/>
            </p:nvSpPr>
            <p:spPr>
              <a:xfrm>
                <a:off x="-1" y="819205"/>
                <a:ext cx="11984935" cy="646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SupPr>
                      <m:e>
                        <m:r>
                          <a:rPr lang="en-US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𝐏</m:t>
                        </m:r>
                      </m:e>
                      <m:sub>
                        <m:r>
                          <a:rPr lang="en-US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bSup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→</m:t>
                    </m:r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𝐩𝐉</m:t>
                    </m:r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/</m:t>
                    </m:r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𝛙</m:t>
                    </m:r>
                  </m:oMath>
                </a14:m>
                <a:endParaRPr lang="en-US" sz="3600" b="1" dirty="0">
                  <a:solidFill>
                    <a:srgbClr val="0070C0"/>
                  </a:solidFill>
                  <a:effectLst/>
                  <a:latin typeface="Times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7E4A88CA-3C3C-422F-A40A-787E6452A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819205"/>
                <a:ext cx="11984935" cy="646331"/>
              </a:xfrm>
              <a:prstGeom prst="rect">
                <a:avLst/>
              </a:prstGeom>
              <a:blipFill>
                <a:blip r:embed="rId2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1">
            <a:extLst>
              <a:ext uri="{FF2B5EF4-FFF2-40B4-BE49-F238E27FC236}">
                <a16:creationId xmlns:a16="http://schemas.microsoft.com/office/drawing/2014/main" id="{0DB6C78D-A0A6-4EA8-9C10-E0E67FD33CCE}"/>
              </a:ext>
            </a:extLst>
          </p:cNvPr>
          <p:cNvSpPr txBox="1"/>
          <p:nvPr/>
        </p:nvSpPr>
        <p:spPr>
          <a:xfrm>
            <a:off x="5531476" y="29943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">
                <a:extLst>
                  <a:ext uri="{FF2B5EF4-FFF2-40B4-BE49-F238E27FC236}">
                    <a16:creationId xmlns:a16="http://schemas.microsoft.com/office/drawing/2014/main" id="{6E76C7D8-DD10-42A6-83AC-2CFECE75F242}"/>
                  </a:ext>
                </a:extLst>
              </p:cNvPr>
              <p:cNvSpPr txBox="1"/>
              <p:nvPr/>
            </p:nvSpPr>
            <p:spPr>
              <a:xfrm>
                <a:off x="154545" y="1284436"/>
                <a:ext cx="11984934" cy="2837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CN" sz="2400" dirty="0">
                    <a:solidFill>
                      <a:schemeClr val="tx1"/>
                    </a:solidFill>
                    <a:latin typeface="Times" pitchFamily="2" charset="0"/>
                  </a:rPr>
                  <a:t>LHCb </a:t>
                </a: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﻿discovered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(4312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400" b="0" i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(4440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sz="2400" dirty="0">
                    <a:solidFill>
                      <a:srgbClr val="0000FF"/>
                    </a:solidFill>
                    <a:latin typeface="Times" pitchFamily="2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400" b="0" i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(4457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sz="2400" dirty="0">
                    <a:solidFill>
                      <a:schemeClr val="tx1"/>
                    </a:solidFill>
                    <a:latin typeface="Times" pitchFamily="2" charset="0"/>
                  </a:rPr>
                  <a:t> decaying into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pJ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ψ</m:t>
                    </m:r>
                  </m:oMath>
                </a14:m>
                <a:r>
                  <a:rPr lang="en-CN" sz="2400" dirty="0">
                    <a:solidFill>
                      <a:schemeClr val="tx1"/>
                    </a:solidFill>
                    <a:latin typeface="Times" pitchFamily="2" charset="0"/>
                  </a:rPr>
                  <a:t> in the process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pJ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ψ</m:t>
                    </m:r>
                  </m:oMath>
                </a14:m>
                <a:r>
                  <a:rPr lang="en-CN" sz="2400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:r>
                  <a:rPr lang="en-CN" sz="2400" dirty="0">
                    <a:solidFill>
                      <a:srgbClr val="C00000"/>
                    </a:solidFill>
                    <a:latin typeface="Times" pitchFamily="2" charset="0"/>
                  </a:rPr>
                  <a:t>[PRL 122, 222001 (2019)]</a:t>
                </a:r>
                <a:r>
                  <a:rPr lang="en-CN" sz="2400" dirty="0">
                    <a:solidFill>
                      <a:schemeClr val="tx1"/>
                    </a:solidFill>
                    <a:latin typeface="Times" pitchFamily="2" charset="0"/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" pitchFamily="2" charset="0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effectLst/>
                    <a:latin typeface="Times" pitchFamily="2" charset="0"/>
                    <a:cs typeface="Arial" panose="020B0604020202020204" pitchFamily="34" charset="0"/>
                  </a:rPr>
                  <a:t>(1S, 2S, 3S) decay </a:t>
                </a:r>
                <a:r>
                  <a:rPr lang="en-US" sz="2400" dirty="0">
                    <a:effectLst/>
                    <a:latin typeface="Times" pitchFamily="2" charset="0"/>
                    <a:cs typeface="Arial" panose="020B0604020202020204" pitchFamily="34" charset="0"/>
                  </a:rPr>
                  <a:t>into three gluons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ggg</m:t>
                    </m:r>
                  </m:oMath>
                </a14:m>
                <a:r>
                  <a:rPr lang="en-US" sz="2400" dirty="0">
                    <a:effectLst/>
                    <a:latin typeface="Times" pitchFamily="2" charset="0"/>
                    <a:cs typeface="Arial" panose="020B0604020202020204" pitchFamily="34" charset="0"/>
                  </a:rPr>
                  <a:t>) or two gluons plus a photon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gg</m:t>
                    </m:r>
                  </m:oMath>
                </a14:m>
                <a:r>
                  <a:rPr lang="el-GR" sz="2400" dirty="0">
                    <a:effectLst/>
                    <a:latin typeface="Times" pitchFamily="2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>
                    <a:effectLst/>
                    <a:latin typeface="Times" pitchFamily="2" charset="0"/>
                    <a:cs typeface="Arial" panose="020B0604020202020204" pitchFamily="34" charset="0"/>
                  </a:rPr>
                  <a:t> with large </a:t>
                </a:r>
                <a:r>
                  <a:rPr lang="en-US" sz="2400" dirty="0">
                    <a:latin typeface="Times" pitchFamily="2" charset="0"/>
                    <a:cs typeface="Arial" panose="020B0604020202020204" pitchFamily="34" charset="0"/>
                  </a:rPr>
                  <a:t>branching fractions, providing an entry to many potential final states, including glueballs, light Higgs bosons, and </a:t>
                </a:r>
                <a:r>
                  <a:rPr lang="en-US" sz="2400" dirty="0">
                    <a:solidFill>
                      <a:srgbClr val="0000FF"/>
                    </a:solidFill>
                    <a:latin typeface="Times" pitchFamily="2" charset="0"/>
                    <a:cs typeface="Arial" panose="020B0604020202020204" pitchFamily="34" charset="0"/>
                  </a:rPr>
                  <a:t>states made of light quarks</a:t>
                </a:r>
                <a:r>
                  <a:rPr lang="en-US" sz="2400" dirty="0">
                    <a:latin typeface="Times" pitchFamily="2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2">
                <a:extLst>
                  <a:ext uri="{FF2B5EF4-FFF2-40B4-BE49-F238E27FC236}">
                    <a16:creationId xmlns:a16="http://schemas.microsoft.com/office/drawing/2014/main" id="{6E76C7D8-DD10-42A6-83AC-2CFECE75F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5" y="1284436"/>
                <a:ext cx="11984934" cy="2837443"/>
              </a:xfrm>
              <a:prstGeom prst="rect">
                <a:avLst/>
              </a:prstGeom>
              <a:blipFill>
                <a:blip r:embed="rId3"/>
                <a:stretch>
                  <a:fillRect l="-661" r="-509" b="-34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540CABD-30CF-4D47-8516-4EAA2C2EE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6" y="4285379"/>
            <a:ext cx="6518609" cy="2062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1CC6776A-8AFA-438C-BC9E-CC0FC69B1B6E}"/>
                  </a:ext>
                </a:extLst>
              </p:cNvPr>
              <p:cNvSpPr txBox="1"/>
              <p:nvPr/>
            </p:nvSpPr>
            <p:spPr>
              <a:xfrm>
                <a:off x="509175" y="4054546"/>
                <a:ext cx="609814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effectLst/>
                    <a:latin typeface="Times" pitchFamily="2" charset="0"/>
                    <a:cs typeface="Arial" panose="020B0604020202020204" pitchFamily="34" charset="0"/>
                  </a:rPr>
                  <a:t>(1S,2S,3S) datasets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FF"/>
                    </a:solidFill>
                    <a:effectLst/>
                    <a:latin typeface="Times" pitchFamily="2" charset="0"/>
                    <a:cs typeface="Arial" panose="020B0604020202020204" pitchFamily="34" charset="0"/>
                  </a:rPr>
                  <a:t> colliders: </a:t>
                </a:r>
                <a:endParaRPr lang="en-CN" sz="2400" dirty="0"/>
              </a:p>
            </p:txBody>
          </p:sp>
        </mc:Choice>
        <mc:Fallback xmlns=""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1CC6776A-8AFA-438C-BC9E-CC0FC69B1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75" y="4054546"/>
                <a:ext cx="6098146" cy="461665"/>
              </a:xfrm>
              <a:prstGeom prst="rect">
                <a:avLst/>
              </a:prstGeom>
              <a:blipFill>
                <a:blip r:embed="rId5"/>
                <a:stretch>
                  <a:fillRect l="-300" t="-11842" b="-27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1">
            <a:extLst>
              <a:ext uri="{FF2B5EF4-FFF2-40B4-BE49-F238E27FC236}">
                <a16:creationId xmlns:a16="http://schemas.microsoft.com/office/drawing/2014/main" id="{4B9F94C8-5193-483A-B9ED-C001DF08E10D}"/>
              </a:ext>
            </a:extLst>
          </p:cNvPr>
          <p:cNvSpPr txBox="1"/>
          <p:nvPr/>
        </p:nvSpPr>
        <p:spPr>
          <a:xfrm>
            <a:off x="3427620" y="5974461"/>
            <a:ext cx="3271233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B51D7EB-A15A-4839-B5B4-CF81F43192C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8049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3EC4C2B5-960C-43B8-8C3E-4FC6AB16EDC0}"/>
                  </a:ext>
                </a:extLst>
              </p:cNvPr>
              <p:cNvSpPr txBox="1"/>
              <p:nvPr/>
            </p:nvSpPr>
            <p:spPr>
              <a:xfrm>
                <a:off x="59721" y="890779"/>
                <a:ext cx="11984935" cy="646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Times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SupPr>
                      <m:e>
                        <m:r>
                          <a:rPr lang="en-US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𝐏</m:t>
                        </m:r>
                      </m:e>
                      <m:sub>
                        <m:r>
                          <a:rPr lang="en-US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bSup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→</m:t>
                    </m:r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𝐩𝐉</m:t>
                    </m:r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/</m:t>
                    </m:r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𝛙</m:t>
                    </m:r>
                  </m:oMath>
                </a14:m>
                <a:endParaRPr lang="en-US" sz="3600" b="1" dirty="0">
                  <a:solidFill>
                    <a:srgbClr val="0070C0"/>
                  </a:solidFill>
                  <a:effectLst/>
                  <a:latin typeface="Times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3EC4C2B5-960C-43B8-8C3E-4FC6AB16E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1" y="890779"/>
                <a:ext cx="11984935" cy="646331"/>
              </a:xfrm>
              <a:prstGeom prst="rect">
                <a:avLst/>
              </a:prstGeom>
              <a:blipFill>
                <a:blip r:embed="rId2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1">
            <a:extLst>
              <a:ext uri="{FF2B5EF4-FFF2-40B4-BE49-F238E27FC236}">
                <a16:creationId xmlns:a16="http://schemas.microsoft.com/office/drawing/2014/main" id="{519DBC13-C509-4BD9-8712-AE3B9C5F27A6}"/>
              </a:ext>
            </a:extLst>
          </p:cNvPr>
          <p:cNvSpPr txBox="1"/>
          <p:nvPr/>
        </p:nvSpPr>
        <p:spPr>
          <a:xfrm>
            <a:off x="5531476" y="39595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CN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E606B75-BA37-4BBC-9712-D6FA5882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100" y="1571105"/>
            <a:ext cx="6903356" cy="2624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1">
                <a:extLst>
                  <a:ext uri="{FF2B5EF4-FFF2-40B4-BE49-F238E27FC236}">
                    <a16:creationId xmlns:a16="http://schemas.microsoft.com/office/drawing/2014/main" id="{AD23B7A8-FAAC-4226-B02A-62289CB516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18049" y="4148782"/>
              <a:ext cx="8690290" cy="216897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241470">
                      <a:extLst>
                        <a:ext uri="{9D8B030D-6E8A-4147-A177-3AD203B41FA5}">
                          <a16:colId xmlns:a16="http://schemas.microsoft.com/office/drawing/2014/main" val="2399682874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746482691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504472789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808747648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2213574910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48535667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054876368"/>
                        </a:ext>
                      </a:extLst>
                    </a:gridCol>
                  </a:tblGrid>
                  <a:tr h="281113"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latin typeface="Times" pitchFamily="2" charset="0"/>
                            </a:rPr>
                            <a:t>Yield / UL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Υ</m:t>
                              </m:r>
                            </m:oMath>
                          </a14:m>
                          <a:r>
                            <a:rPr lang="en-CN" dirty="0">
                              <a:solidFill>
                                <a:schemeClr val="bg1"/>
                              </a:solidFill>
                              <a:latin typeface="Times" pitchFamily="2" charset="0"/>
                            </a:rPr>
                            <a:t>(1S) inclusive decay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erdana" panose="020B0604030504040204" pitchFamily="34" charset="0"/>
                                </a:rPr>
                                <m:t>Υ</m:t>
                              </m:r>
                            </m:oMath>
                          </a14:m>
                          <a:r>
                            <a:rPr lang="en-CN" dirty="0">
                              <a:solidFill>
                                <a:schemeClr val="bg1"/>
                              </a:solidFill>
                              <a:latin typeface="Times" pitchFamily="2" charset="0"/>
                            </a:rPr>
                            <a:t>(2S) inclusive decay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4995058"/>
                      </a:ext>
                    </a:extLst>
                  </a:tr>
                  <a:tr h="2811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CN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N" i="0" baseline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state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4312</m:t>
                                </m:r>
                                <m:sSup>
                                  <m:sSup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r>
                                  <a:rPr lang="en-US" sz="18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444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  <m: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445</m:t>
                              </m:r>
                              <m:r>
                                <a:rPr lang="en-US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</a:t>
                          </a:r>
                          <a:endParaRPr lang="en-CN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4312</m:t>
                                </m:r>
                                <m:sSup>
                                  <m:sSup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r>
                                  <a:rPr lang="en-US" sz="18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444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8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  <m: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445</m:t>
                              </m:r>
                              <m:r>
                                <a:rPr lang="en-US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8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</a:t>
                          </a:r>
                          <a:endParaRPr lang="en-CN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1937211"/>
                      </a:ext>
                    </a:extLst>
                  </a:tr>
                  <a:tr h="3003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N</a:t>
                          </a:r>
                          <a:r>
                            <a:rPr lang="en-CN" i="0" baseline="30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fit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10</a:t>
                          </a:r>
                          <a14:m>
                            <m:oMath xmlns:m="http://schemas.openxmlformats.org/officeDocument/2006/math">
                              <m:r>
                                <a:rPr lang="en-CN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14</a:t>
                          </a:r>
                          <a14:m>
                            <m:oMath xmlns:m="http://schemas.openxmlformats.org/officeDocument/2006/math">
                              <m:r>
                                <a:rPr lang="en-CN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i="0" dirty="0">
                              <a:solidFill>
                                <a:srgbClr val="0000FF"/>
                              </a:solidFill>
                              <a:latin typeface="Times" pitchFamily="2" charset="0"/>
                              <a:ea typeface="+mn-ea"/>
                            </a:rPr>
                            <a:t>-3</a:t>
                          </a:r>
                          <a14:m>
                            <m:oMath xmlns:m="http://schemas.openxmlformats.org/officeDocument/2006/math">
                              <m:r>
                                <a:rPr lang="en-CN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30</a:t>
                          </a:r>
                          <a14:m>
                            <m:oMath xmlns:m="http://schemas.openxmlformats.org/officeDocument/2006/math">
                              <m:r>
                                <a:rPr lang="en-CN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i="0" dirty="0">
                              <a:solidFill>
                                <a:srgbClr val="0000FF"/>
                              </a:solidFill>
                              <a:latin typeface="Times" pitchFamily="2" charset="0"/>
                              <a:ea typeface="+mn-ea"/>
                            </a:rPr>
                            <a:t>33</a:t>
                          </a:r>
                          <a14:m>
                            <m:oMath xmlns:m="http://schemas.openxmlformats.org/officeDocument/2006/math">
                              <m:r>
                                <a:rPr lang="en-CN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15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en-CN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CN" sz="2000" dirty="0">
                              <a:solidFill>
                                <a:srgbClr val="0000FF"/>
                              </a:solidFill>
                              <a:latin typeface="Times" pitchFamily="2" charset="0"/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4045187"/>
                      </a:ext>
                    </a:extLst>
                  </a:tr>
                  <a:tr h="3003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N</a:t>
                          </a:r>
                          <a:r>
                            <a:rPr lang="en-CN" i="0" baseline="30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UL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295402"/>
                      </a:ext>
                    </a:extLst>
                  </a:tr>
                  <a:tr h="4889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N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ℬ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UL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i="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CN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CN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i="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4.5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6.8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4.9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5.3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7.2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2.4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058474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1">
                <a:extLst>
                  <a:ext uri="{FF2B5EF4-FFF2-40B4-BE49-F238E27FC236}">
                    <a16:creationId xmlns:a16="http://schemas.microsoft.com/office/drawing/2014/main" id="{AD23B7A8-FAAC-4226-B02A-62289CB516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3860224"/>
                  </p:ext>
                </p:extLst>
              </p:nvPr>
            </p:nvGraphicFramePr>
            <p:xfrm>
              <a:off x="2118049" y="4148782"/>
              <a:ext cx="8690290" cy="216897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241470">
                      <a:extLst>
                        <a:ext uri="{9D8B030D-6E8A-4147-A177-3AD203B41FA5}">
                          <a16:colId xmlns:a16="http://schemas.microsoft.com/office/drawing/2014/main" val="2399682874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746482691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504472789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808747648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2213574910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48535667"/>
                        </a:ext>
                      </a:extLst>
                    </a:gridCol>
                    <a:gridCol w="1241470">
                      <a:extLst>
                        <a:ext uri="{9D8B030D-6E8A-4147-A177-3AD203B41FA5}">
                          <a16:colId xmlns:a16="http://schemas.microsoft.com/office/drawing/2014/main" val="305487636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CN" dirty="0">
                              <a:latin typeface="Times" pitchFamily="2" charset="0"/>
                            </a:rPr>
                            <a:t>Yield / UL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3552" t="-8333" r="-100491" b="-521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3333" t="-8333" r="-327" b="-521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49950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0" t="-108333" r="-600490" b="-4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90" t="-108333" r="-500490" b="-4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490" t="-108333" r="-400490" b="-4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970" t="-108333" r="-302463" b="-4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108333" r="-200980" b="-4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000" t="-108333" r="-100980" b="-4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00000" t="-108333" r="-980" b="-42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193721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N</a:t>
                          </a:r>
                          <a:r>
                            <a:rPr lang="en-CN" i="0" baseline="30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fit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90" t="-189394" r="-500490" b="-2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490" t="-189394" r="-400490" b="-2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970" t="-189394" r="-302463" b="-2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189394" r="-200980" b="-2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000" t="-189394" r="-100980" b="-2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00000" t="-189394" r="-980" b="-2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04518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N</a:t>
                          </a:r>
                          <a:r>
                            <a:rPr lang="en-CN" i="0" baseline="30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UL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26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37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295402"/>
                      </a:ext>
                    </a:extLst>
                  </a:tr>
                  <a:tr h="64497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0" t="-241509" r="-600490" b="-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4.5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6.8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4.9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5.3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7.2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>
                              <a:solidFill>
                                <a:srgbClr val="FF0000"/>
                              </a:solidFill>
                              <a:latin typeface="Times" pitchFamily="2" charset="0"/>
                            </a:rPr>
                            <a:t>2.4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058474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9C9157EA-86C8-4715-8DEB-FA624E9B0C64}"/>
                  </a:ext>
                </a:extLst>
              </p:cNvPr>
              <p:cNvSpPr txBox="1"/>
              <p:nvPr/>
            </p:nvSpPr>
            <p:spPr>
              <a:xfrm>
                <a:off x="179393" y="4335325"/>
                <a:ext cx="1823122" cy="1944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N" sz="20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UL</m:t>
                        </m:r>
                      </m:sup>
                    </m:sSup>
                  </m:oMath>
                </a14:m>
                <a:r>
                  <a:rPr lang="en-CN" sz="2000" dirty="0">
                    <a:latin typeface="Times" pitchFamily="2" charset="0"/>
                  </a:rPr>
                  <a:t> is the upper limit on </a:t>
                </a:r>
              </a:p>
              <a:p>
                <a:r>
                  <a:rPr lang="en-CN" sz="2000" dirty="0">
                    <a:latin typeface="Times" pitchFamily="2" charset="0"/>
                  </a:rPr>
                  <a:t>﻿</a:t>
                </a:r>
                <a14:m>
                  <m:oMath xmlns:m="http://schemas.openxmlformats.org/officeDocument/2006/math">
                    <m:r>
                      <a:rPr lang="en-CN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CN" sz="2000" dirty="0">
                    <a:solidFill>
                      <a:srgbClr val="0000FF"/>
                    </a:solidFill>
                    <a:latin typeface="Times" pitchFamily="2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c</m:t>
                        </m:r>
                      </m:sub>
                      <m:sup>
                        <m:r>
                          <a:rPr lang="en-US" sz="20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CN" sz="2000" dirty="0">
                    <a:solidFill>
                      <a:srgbClr val="0000FF"/>
                    </a:solidFill>
                    <a:latin typeface="Times" pitchFamily="2" charset="0"/>
                  </a:rPr>
                  <a:t>+ anything) · </a:t>
                </a:r>
                <a14:m>
                  <m:oMath xmlns:m="http://schemas.openxmlformats.org/officeDocument/2006/math">
                    <m:r>
                      <a:rPr lang="en-CN" sz="2000" b="0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CN" sz="2000" dirty="0">
                    <a:solidFill>
                      <a:srgbClr val="0000FF"/>
                    </a:solidFill>
                    <a:latin typeface="Times" pitchFamily="2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c</m:t>
                        </m:r>
                      </m:sub>
                      <m:sup>
                        <m:r>
                          <a:rPr lang="en-US" sz="2000" b="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</m:sup>
                    </m:sSubSup>
                    <m:r>
                      <a:rPr lang="en-US" sz="2000" b="0" i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pJ</m:t>
                    </m:r>
                    <m:r>
                      <a:rPr lang="en-US" sz="2000" b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ψ</m:t>
                    </m:r>
                  </m:oMath>
                </a14:m>
                <a:r>
                  <a:rPr lang="en-CN" sz="2000" dirty="0">
                    <a:solidFill>
                      <a:srgbClr val="0000FF"/>
                    </a:solidFill>
                    <a:latin typeface="Times" pitchFamily="2" charset="0"/>
                  </a:rPr>
                  <a:t>) </a:t>
                </a:r>
                <a:r>
                  <a:rPr lang="en-CN" sz="2000" dirty="0">
                    <a:latin typeface="Times" pitchFamily="2" charset="0"/>
                  </a:rPr>
                  <a:t>at 90% C.L.</a:t>
                </a:r>
              </a:p>
            </p:txBody>
          </p:sp>
        </mc:Choice>
        <mc:Fallback xmlns=""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9C9157EA-86C8-4715-8DEB-FA624E9B0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93" y="4335325"/>
                <a:ext cx="1823122" cy="1944507"/>
              </a:xfrm>
              <a:prstGeom prst="rect">
                <a:avLst/>
              </a:prstGeom>
              <a:blipFill>
                <a:blip r:embed="rId5"/>
                <a:stretch>
                  <a:fillRect l="-3344" t="-1254" r="-1003" b="-4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8">
            <a:extLst>
              <a:ext uri="{FF2B5EF4-FFF2-40B4-BE49-F238E27FC236}">
                <a16:creationId xmlns:a16="http://schemas.microsoft.com/office/drawing/2014/main" id="{B90AB2A7-A704-454D-B1E6-DF4ECBDA2764}"/>
              </a:ext>
            </a:extLst>
          </p:cNvPr>
          <p:cNvSpPr txBox="1"/>
          <p:nvPr/>
        </p:nvSpPr>
        <p:spPr>
          <a:xfrm>
            <a:off x="9301456" y="1213944"/>
            <a:ext cx="28075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400" dirty="0">
                <a:solidFill>
                  <a:srgbClr val="C00000"/>
                </a:solidFill>
                <a:latin typeface="Times" pitchFamily="2" charset="0"/>
              </a:rPr>
              <a:t>[arXiv:2403.04340]</a:t>
            </a:r>
          </a:p>
          <a:p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Accepted by JHEP</a:t>
            </a:r>
            <a:endParaRPr lang="en-CN" sz="2400" dirty="0">
              <a:solidFill>
                <a:srgbClr val="C00000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6">
                <a:extLst>
                  <a:ext uri="{FF2B5EF4-FFF2-40B4-BE49-F238E27FC236}">
                    <a16:creationId xmlns:a16="http://schemas.microsoft.com/office/drawing/2014/main" id="{E6287541-C6FD-422F-A3F0-3E7B34B50E80}"/>
                  </a:ext>
                </a:extLst>
              </p:cNvPr>
              <p:cNvSpPr txBox="1"/>
              <p:nvPr/>
            </p:nvSpPr>
            <p:spPr>
              <a:xfrm>
                <a:off x="9473025" y="2315623"/>
                <a:ext cx="200051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400" b="1" i="1" dirty="0">
                    <a:latin typeface="Times" pitchFamily="2" charset="0"/>
                  </a:rPr>
                  <a:t>Belle </a:t>
                </a:r>
                <a14:m>
                  <m:oMath xmlns:m="http://schemas.openxmlformats.org/officeDocument/2006/math">
                    <m:r>
                      <a:rPr lang="el-GR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𝜰</m:t>
                    </m:r>
                  </m:oMath>
                </a14:m>
                <a:r>
                  <a:rPr lang="en-CN" sz="2400" b="1" i="1" dirty="0">
                    <a:solidFill>
                      <a:schemeClr val="tx1"/>
                    </a:solidFill>
                    <a:latin typeface="Times" pitchFamily="2" charset="0"/>
                  </a:rPr>
                  <a:t>(1S,2S) </a:t>
                </a:r>
                <a:r>
                  <a:rPr lang="en-US" altLang="zh-CN" sz="2400" b="1" i="1" dirty="0">
                    <a:solidFill>
                      <a:schemeClr val="tx1"/>
                    </a:solidFill>
                    <a:latin typeface="Times" pitchFamily="2" charset="0"/>
                  </a:rPr>
                  <a:t>dataset</a:t>
                </a:r>
                <a:endParaRPr lang="zh-CN" altLang="en-US" sz="2400" b="1" i="1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1" name="文本框 16">
                <a:extLst>
                  <a:ext uri="{FF2B5EF4-FFF2-40B4-BE49-F238E27FC236}">
                    <a16:creationId xmlns:a16="http://schemas.microsoft.com/office/drawing/2014/main" id="{E6287541-C6FD-422F-A3F0-3E7B34B50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3025" y="2315623"/>
                <a:ext cx="2000518" cy="738664"/>
              </a:xfrm>
              <a:prstGeom prst="rect">
                <a:avLst/>
              </a:prstGeom>
              <a:blipFill>
                <a:blip r:embed="rId6"/>
                <a:stretch>
                  <a:fillRect l="-5793" t="-13223" r="-9146" b="-239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BC981E7-046C-40A9-B935-B7CD7FDDC63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8723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8">
            <a:extLst>
              <a:ext uri="{FF2B5EF4-FFF2-40B4-BE49-F238E27FC236}">
                <a16:creationId xmlns:a16="http://schemas.microsoft.com/office/drawing/2014/main" id="{D1B4D483-BBF4-4E8F-8548-1C0A5A7B9C40}"/>
              </a:ext>
            </a:extLst>
          </p:cNvPr>
          <p:cNvSpPr/>
          <p:nvPr/>
        </p:nvSpPr>
        <p:spPr>
          <a:xfrm>
            <a:off x="350706" y="1000856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5B446697-DE1A-46A4-B102-3AB861B70675}"/>
                  </a:ext>
                </a:extLst>
              </p:cNvPr>
              <p:cNvSpPr txBox="1"/>
              <p:nvPr/>
            </p:nvSpPr>
            <p:spPr>
              <a:xfrm>
                <a:off x="512467" y="974517"/>
                <a:ext cx="1024914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3600" b="1" dirty="0">
                    <a:solidFill>
                      <a:schemeClr val="accent1">
                        <a:lumMod val="75000"/>
                      </a:schemeClr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Evidence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6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</m:e>
                      <m:sub>
                        <m:r>
                          <a:rPr lang="en-US" altLang="zh-CN" sz="36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𝐜𝐬</m:t>
                        </m:r>
                      </m:sub>
                    </m:sSub>
                    <m:r>
                      <a:rPr lang="en-US" altLang="zh-CN" sz="36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6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𝟒𝟒𝟓𝟗</m:t>
                    </m:r>
                    <m:r>
                      <a:rPr lang="en-US" altLang="zh-CN" sz="36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600" b="1" dirty="0">
                    <a:solidFill>
                      <a:schemeClr val="accent1">
                        <a:lumMod val="75000"/>
                      </a:schemeClr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 at Belle </a:t>
                </a:r>
                <a:endParaRPr lang="zh-CN" altLang="en-US" sz="3600" b="1" dirty="0">
                  <a:solidFill>
                    <a:schemeClr val="accent1">
                      <a:lumMod val="75000"/>
                    </a:schemeClr>
                  </a:solidFill>
                  <a:latin typeface="Times" pitchFamily="2" charset="0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5B446697-DE1A-46A4-B102-3AB861B70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67" y="974517"/>
                <a:ext cx="10249144" cy="646331"/>
              </a:xfrm>
              <a:prstGeom prst="rect">
                <a:avLst/>
              </a:prstGeom>
              <a:blipFill>
                <a:blip r:embed="rId2"/>
                <a:stretch>
                  <a:fillRect l="-1785" t="-16038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12">
            <a:extLst>
              <a:ext uri="{FF2B5EF4-FFF2-40B4-BE49-F238E27FC236}">
                <a16:creationId xmlns:a16="http://schemas.microsoft.com/office/drawing/2014/main" id="{3C323740-65B5-438E-94A5-E13C8547E6BB}"/>
              </a:ext>
            </a:extLst>
          </p:cNvPr>
          <p:cNvSpPr txBox="1"/>
          <p:nvPr/>
        </p:nvSpPr>
        <p:spPr>
          <a:xfrm>
            <a:off x="6880738" y="1220738"/>
            <a:ext cx="5076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000" b="0" i="0" dirty="0">
                <a:solidFill>
                  <a:srgbClr val="333333"/>
                </a:solidFill>
                <a:effectLst/>
                <a:latin typeface="Times" panose="02020603050405020304" pitchFamily="18" charset="0"/>
                <a:ea typeface="仿宋" panose="02010609060101010101" pitchFamily="49" charset="-122"/>
                <a:cs typeface="Times" panose="02020603050405020304" pitchFamily="18" charset="0"/>
              </a:rPr>
              <a:t>Phys. Rev. Lett. 135, 041901 (2025)</a:t>
            </a:r>
            <a:endParaRPr lang="en-CN" sz="2000" b="1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BF0A52B-E043-4560-B127-E13D0D8C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8" y="1776659"/>
            <a:ext cx="5257689" cy="4298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4DB7D237-7DA8-4084-B3A5-36167B1B6BEC}"/>
                  </a:ext>
                </a:extLst>
              </p:cNvPr>
              <p:cNvSpPr txBox="1"/>
              <p:nvPr/>
            </p:nvSpPr>
            <p:spPr>
              <a:xfrm>
                <a:off x="5427376" y="1734568"/>
                <a:ext cx="6268437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dirty="0"/>
                  <a:t>-  </a:t>
                </a:r>
                <a:r>
                  <a:rPr lang="en-CN" sz="2000" dirty="0">
                    <a:solidFill>
                      <a:schemeClr val="tx1"/>
                    </a:solidFill>
                  </a:rPr>
                  <a:t>OZI suppressed decays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20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sz="2000" dirty="0">
                    <a:solidFill>
                      <a:schemeClr val="tx1"/>
                    </a:solidFill>
                  </a:rPr>
                  <a:t> rich in gluons: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e</a:t>
                </a:r>
                <a:r>
                  <a:rPr lang="en-CN" sz="2000" dirty="0">
                    <a:solidFill>
                      <a:schemeClr val="tx1"/>
                    </a:solidFill>
                  </a:rPr>
                  <a:t>nhanced baryon production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P</a:t>
                </a:r>
                <a:r>
                  <a:rPr lang="en-CN" sz="2000" dirty="0">
                    <a:solidFill>
                      <a:schemeClr val="tx1"/>
                    </a:solidFill>
                  </a:rPr>
                  <a:t>entaquarks?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CN" sz="2000" dirty="0">
                    <a:solidFill>
                      <a:schemeClr val="tx1"/>
                    </a:solidFill>
                  </a:rPr>
                  <a:t>Select </a:t>
                </a:r>
                <a:r>
                  <a:rPr lang="en-CN" sz="2000" dirty="0">
                    <a:solidFill>
                      <a:srgbClr val="3333FF"/>
                    </a:solidFill>
                  </a:rPr>
                  <a:t>inclusive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ψΛ</m:t>
                    </m:r>
                  </m:oMath>
                </a14:m>
                <a:r>
                  <a:rPr lang="en-CN" sz="2000" dirty="0">
                    <a:solidFill>
                      <a:srgbClr val="3333FF"/>
                    </a:solidFill>
                  </a:rPr>
                  <a:t> + X</a:t>
                </a:r>
                <a:r>
                  <a:rPr lang="en-CN" sz="2000" dirty="0">
                    <a:solidFill>
                      <a:schemeClr val="tx1"/>
                    </a:solidFill>
                  </a:rPr>
                  <a:t> decays, then 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cs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ψΛ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ea typeface="Microsoft YaHei" panose="020B0503020204020204" pitchFamily="34" charset="-122"/>
                  </a:rPr>
                  <a:t> in M(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ψΛ</m:t>
                    </m:r>
                  </m:oMath>
                </a14:m>
                <a:r>
                  <a:rPr lang="en-CN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ea typeface="Microsoft YaHei" panose="020B0503020204020204" pitchFamily="34" charset="-122"/>
                  </a:rPr>
                  <a:t>)</a:t>
                </a:r>
              </a:p>
              <a:p>
                <a:pPr marL="342900" indent="-342900">
                  <a:buFontTx/>
                  <a:buChar char="-"/>
                </a:pPr>
                <a:endParaRPr lang="en-US" sz="2000" dirty="0">
                  <a:ea typeface="Microsoft YaHei" panose="020B0503020204020204" pitchFamily="34" charset="-122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CN" sz="2000" dirty="0">
                    <a:solidFill>
                      <a:srgbClr val="FF0000"/>
                    </a:solidFill>
                  </a:rPr>
                  <a:t>4.0</a:t>
                </a:r>
                <a14:m>
                  <m:oMath xmlns:m="http://schemas.openxmlformats.org/officeDocument/2006/math">
                    <m:r>
                      <a:rPr lang="en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N" sz="2000" dirty="0">
                    <a:solidFill>
                      <a:srgbClr val="FF0000"/>
                    </a:solidFill>
                  </a:rPr>
                  <a:t> local significance with free mass and width</a:t>
                </a:r>
              </a:p>
              <a:p>
                <a:pPr marL="342900" indent="-342900">
                  <a:buFontTx/>
                  <a:buChar char="-"/>
                </a:pPr>
                <a:endParaRPr lang="en-CN" sz="2000" dirty="0"/>
              </a:p>
              <a:p>
                <a:pPr marL="342900" indent="-342900">
                  <a:buFontTx/>
                  <a:buChar char="-"/>
                </a:pPr>
                <a:r>
                  <a:rPr lang="en-CN" sz="2000" dirty="0">
                    <a:solidFill>
                      <a:srgbClr val="FF0000"/>
                    </a:solidFill>
                  </a:rPr>
                  <a:t>3.3</a:t>
                </a:r>
                <a14:m>
                  <m:oMath xmlns:m="http://schemas.openxmlformats.org/officeDocument/2006/math">
                    <m:r>
                      <a:rPr lang="en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N" sz="2000" dirty="0">
                    <a:solidFill>
                      <a:srgbClr val="FF0000"/>
                    </a:solidFill>
                  </a:rPr>
                  <a:t> significance with </a:t>
                </a:r>
                <a:r>
                  <a:rPr lang="en-US" sz="2000" dirty="0">
                    <a:solidFill>
                      <a:srgbClr val="FF0000"/>
                    </a:solidFill>
                  </a:rPr>
                  <a:t>the Gaussian constraints f</a:t>
                </a:r>
                <a:r>
                  <a:rPr lang="en-CN" sz="2000" dirty="0">
                    <a:solidFill>
                      <a:srgbClr val="FF0000"/>
                    </a:solidFill>
                  </a:rPr>
                  <a:t>rom LHCb measurement [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MR10"/>
                  </a:rPr>
                  <a:t>Sci. Bull.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MBX10"/>
                  </a:rPr>
                  <a:t>66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MR10"/>
                  </a:rPr>
                  <a:t>, 1278 (2021)</a:t>
                </a:r>
                <a:r>
                  <a:rPr lang="en-CN" sz="2000" dirty="0">
                    <a:solidFill>
                      <a:srgbClr val="FF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4DB7D237-7DA8-4084-B3A5-36167B1B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376" y="1734568"/>
                <a:ext cx="6268437" cy="3785652"/>
              </a:xfrm>
              <a:prstGeom prst="rect">
                <a:avLst/>
              </a:prstGeom>
              <a:blipFill>
                <a:blip r:embed="rId4"/>
                <a:stretch>
                  <a:fillRect l="-972" t="-966" r="-389" b="-19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">
            <a:extLst>
              <a:ext uri="{FF2B5EF4-FFF2-40B4-BE49-F238E27FC236}">
                <a16:creationId xmlns:a16="http://schemas.microsoft.com/office/drawing/2014/main" id="{F98E52EE-CE4C-4BE5-822A-323269C07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625" y="5633940"/>
            <a:ext cx="3674486" cy="692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C43AD63A-354D-417B-AAEF-94D60D4B8462}"/>
                  </a:ext>
                </a:extLst>
              </p:cNvPr>
              <p:cNvSpPr txBox="1"/>
              <p:nvPr/>
            </p:nvSpPr>
            <p:spPr>
              <a:xfrm>
                <a:off x="3404718" y="2832233"/>
                <a:ext cx="92627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N" sz="2800" dirty="0">
                    <a:solidFill>
                      <a:srgbClr val="FF0000"/>
                    </a:solidFill>
                  </a:rPr>
                  <a:t>3.3</a:t>
                </a:r>
                <a14:m>
                  <m:oMath xmlns:m="http://schemas.openxmlformats.org/officeDocument/2006/math">
                    <m:r>
                      <a:rPr lang="en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N" sz="2800" dirty="0">
                    <a:solidFill>
                      <a:srgbClr val="FF0000"/>
                    </a:solidFill>
                  </a:rPr>
                  <a:t> </a:t>
                </a:r>
                <a:endParaRPr lang="en-CN" sz="2800" dirty="0"/>
              </a:p>
            </p:txBody>
          </p:sp>
        </mc:Choice>
        <mc:Fallback xmlns="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C43AD63A-354D-417B-AAEF-94D60D4B8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18" y="2832233"/>
                <a:ext cx="926277" cy="523220"/>
              </a:xfrm>
              <a:prstGeom prst="rect">
                <a:avLst/>
              </a:prstGeom>
              <a:blipFill>
                <a:blip r:embed="rId6"/>
                <a:stretch>
                  <a:fillRect l="-13907"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09326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D7A4ACC-4D6A-40D7-BE1B-32D46F7D2422}"/>
              </a:ext>
            </a:extLst>
          </p:cNvPr>
          <p:cNvSpPr txBox="1">
            <a:spLocks noChangeArrowheads="1"/>
          </p:cNvSpPr>
          <p:nvPr/>
        </p:nvSpPr>
        <p:spPr>
          <a:xfrm>
            <a:off x="2648856" y="2868815"/>
            <a:ext cx="7141029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New hadrons  Summary at Belle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2ABFB99-8AB5-4AAE-A5D4-70BB33579D8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7128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CFC61BF-6112-4D44-A7FE-BD3361692811}"/>
              </a:ext>
            </a:extLst>
          </p:cNvPr>
          <p:cNvSpPr txBox="1"/>
          <p:nvPr/>
        </p:nvSpPr>
        <p:spPr>
          <a:xfrm>
            <a:off x="8221451" y="1746770"/>
            <a:ext cx="39705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" panose="02020603050405020304" pitchFamily="18" charset="0"/>
                <a:cs typeface="Times" panose="02020603050405020304" pitchFamily="18" charset="0"/>
              </a:rPr>
              <a:t>https://</a:t>
            </a:r>
            <a:r>
              <a:rPr lang="zh-CN" altLang="en-US" sz="2800" dirty="0">
                <a:latin typeface="Times" panose="02020603050405020304" pitchFamily="18" charset="0"/>
                <a:cs typeface="Times" panose="02020603050405020304" pitchFamily="18" charset="0"/>
              </a:rPr>
              <a:t>qwg.ph.nat.tum.de/exoticshub/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B2F9EE2-D87A-47F5-8424-08FA030A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57" y="1051495"/>
            <a:ext cx="7772400" cy="437197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172A8B2-CB2F-4850-B9BA-C80F97B15994}"/>
              </a:ext>
            </a:extLst>
          </p:cNvPr>
          <p:cNvSpPr txBox="1"/>
          <p:nvPr/>
        </p:nvSpPr>
        <p:spPr>
          <a:xfrm>
            <a:off x="674798" y="5179773"/>
            <a:ext cx="11095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35 new hadrons were found at Belle. </a:t>
            </a:r>
            <a:r>
              <a:rPr 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 of these are "exotic"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and cannot be explained in the conventional quark model while the nature of 8 of them are still under investigation. The remaining 17 states are consistent with the quark model. Measurements of all these states will provide critical </a:t>
            </a:r>
            <a:r>
              <a:rPr lang="en-US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insights for QCD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050F2-AAE4-4023-8206-4E31A458189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9717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B8F149-04E9-495A-9141-04D5A6B8629E}"/>
              </a:ext>
            </a:extLst>
          </p:cNvPr>
          <p:cNvSpPr txBox="1">
            <a:spLocks/>
          </p:cNvSpPr>
          <p:nvPr/>
        </p:nvSpPr>
        <p:spPr>
          <a:xfrm>
            <a:off x="1940895" y="1145104"/>
            <a:ext cx="8642350" cy="64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We  found more questions to answer, works to 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9F60889-919B-4A1D-9376-B4EECB3EA2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5181" y="1786454"/>
                <a:ext cx="11681637" cy="4621434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Wingdings" pitchFamily="2" charset="2"/>
                  </a:rPr>
                  <a:t>In the Experiments sector</a:t>
                </a:r>
                <a:endParaRPr lang="en-US" altLang="zh-CN" sz="22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  <a:sym typeface="Wingdings" pitchFamily="2" charset="2"/>
                </a:endParaRP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b="1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Search for flavor analog exotic states (</a:t>
                </a:r>
                <a:r>
                  <a:rPr lang="en-US" altLang="zh-CN" sz="2200" b="1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Z</a:t>
                </a:r>
                <a:r>
                  <a:rPr lang="en-US" altLang="zh-CN" sz="2200" b="1" baseline="-25000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</a:t>
                </a:r>
                <a:r>
                  <a:rPr lang="en-US" altLang="zh-CN" sz="2200" b="1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, </a:t>
                </a:r>
                <a:r>
                  <a:rPr lang="en-US" altLang="zh-CN" sz="2200" b="1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X</a:t>
                </a:r>
                <a:r>
                  <a:rPr lang="en-US" altLang="zh-CN" sz="2200" b="1" baseline="-25000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  <a:r>
                  <a:rPr lang="en-US" altLang="zh-CN" sz="2200" b="1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, …)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Confirm marginal states (X(3940), </a:t>
                </a:r>
                <a:r>
                  <a:rPr lang="pl-PL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Y(4008), Z</a:t>
                </a:r>
                <a:r>
                  <a:rPr lang="pl-PL" altLang="zh-CN" sz="2200" baseline="-25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</a:t>
                </a:r>
                <a:r>
                  <a:rPr lang="pl-PL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(4050), X(4160), Z</a:t>
                </a:r>
                <a:r>
                  <a:rPr lang="pl-PL" altLang="zh-CN" sz="2200" baseline="-25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2</a:t>
                </a:r>
                <a:r>
                  <a:rPr lang="pl-PL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(4250), X(4350)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….)</a:t>
                </a:r>
                <a:endParaRPr lang="en-US" altLang="zh-CN" sz="22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  <a:sym typeface="Symbol" pitchFamily="18" charset="2"/>
                </a:endParaRP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Search for missing charmonium/bottomonium states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zh-CN" altLang="en-US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  <m:t>𝜂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  <m:t>𝑐</m:t>
                        </m:r>
                        <m: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  <a:sym typeface="Symbol" pitchFamily="18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,</a:t>
                </a:r>
                <a:r>
                  <a:rPr lang="en-US" altLang="zh-CN" sz="2200" baseline="-25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, 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h</a:t>
                </a:r>
                <a:r>
                  <a:rPr lang="en-US" altLang="zh-CN" sz="2200" baseline="-25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c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(2P) … )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Are there excited </a:t>
                </a:r>
                <a:r>
                  <a:rPr lang="en-US" altLang="zh-CN" sz="2200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Z</a:t>
                </a:r>
                <a:r>
                  <a:rPr lang="en-US" altLang="zh-CN" sz="2200" baseline="-25000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c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 states and </a:t>
                </a:r>
                <a:r>
                  <a:rPr lang="en-US" altLang="zh-CN" sz="2200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Z</a:t>
                </a:r>
                <a:r>
                  <a:rPr lang="en-US" altLang="zh-CN" sz="2200" baseline="-25000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cs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 states [D*D</a:t>
                </a:r>
                <a:r>
                  <a:rPr lang="en-US" altLang="zh-CN" sz="2200" baseline="-25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s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 or DD</a:t>
                </a:r>
                <a:r>
                  <a:rPr lang="en-US" altLang="zh-CN" sz="2200" baseline="-25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s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itchFamily="18" charset="2"/>
                  </a:rPr>
                  <a:t>*]?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b="1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Search for flavor analogs of the P</a:t>
                </a:r>
                <a:r>
                  <a:rPr lang="en-US" altLang="zh-CN" sz="2200" b="1" baseline="-25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cs</a:t>
                </a:r>
                <a:r>
                  <a:rPr lang="en-US" altLang="zh-CN" sz="2200" b="1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(P</a:t>
                </a:r>
                <a:r>
                  <a:rPr lang="en-US" altLang="zh-CN" sz="2200" b="1" baseline="-25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</a:t>
                </a:r>
                <a:r>
                  <a:rPr lang="en-US" altLang="zh-CN" sz="2200" b="1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,  …)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Search for quantum number partners of XYZ states 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Precise measurements of relative strength to different final states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Check more di-charmonium systems or di-bottomonium systems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Correlation between charm production &amp; charmonium transitions?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Make experimental results more accessible for subsequent interpretation (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publish </a:t>
                </a:r>
                <a:r>
                  <a:rPr lang="en-US" altLang="zh-CN" sz="2200" dirty="0" err="1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Dalitz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Symbol" panose="05050102010706020507" pitchFamily="18" charset="2"/>
                  </a:rPr>
                  <a:t> plot in text format, supply also efficiency curve …</a:t>
                </a: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)</a:t>
                </a:r>
                <a:endParaRPr lang="en-US" altLang="zh-CN" sz="22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  <a:sym typeface="Symbol" panose="05050102010706020507" pitchFamily="18" charset="2"/>
                </a:endParaRP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Publish upper limits for negative searches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altLang="zh-CN" sz="22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…….</a:t>
                </a:r>
              </a:p>
              <a:p>
                <a:pPr lvl="1">
                  <a:lnSpc>
                    <a:spcPct val="80000"/>
                  </a:lnSpc>
                </a:pPr>
                <a:endParaRPr lang="en-US" altLang="zh-CN" sz="2000" b="0" i="0" dirty="0">
                  <a:solidFill>
                    <a:srgbClr val="0000FF"/>
                  </a:solidFill>
                  <a:effectLst/>
                  <a:latin typeface="Times" panose="02020603050405020304" pitchFamily="18" charset="0"/>
                  <a:ea typeface="Microsoft Yahei" panose="020B0503020204020204" pitchFamily="34" charset="-122"/>
                  <a:cs typeface="Times" panose="02020603050405020304" pitchFamily="18" charset="0"/>
                </a:endParaRPr>
              </a:p>
              <a:p>
                <a:pPr lvl="1">
                  <a:lnSpc>
                    <a:spcPct val="80000"/>
                  </a:lnSpc>
                </a:pPr>
                <a:endParaRPr lang="en-US" altLang="zh-CN"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>
                  <a:lnSpc>
                    <a:spcPct val="80000"/>
                  </a:lnSpc>
                </a:pPr>
                <a:endParaRPr lang="en-US" altLang="zh-CN"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  <a:sym typeface="Symbol" pitchFamily="18" charset="2"/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altLang="zh-CN"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  <a:sym typeface="Symbol" pitchFamily="18" charset="2"/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altLang="zh-CN" sz="2000" dirty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9F60889-919B-4A1D-9376-B4EECB3EA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81" y="1786454"/>
                <a:ext cx="11681637" cy="4621434"/>
              </a:xfrm>
              <a:prstGeom prst="rect">
                <a:avLst/>
              </a:prstGeom>
              <a:blipFill>
                <a:blip r:embed="rId2"/>
                <a:stretch>
                  <a:fillRect l="-626" t="-2375" b="-25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0F47E62-794C-49EB-A27A-0E2031245F3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43157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1EC4E6-7668-4312-970D-DBD1F2A806B8}"/>
              </a:ext>
            </a:extLst>
          </p:cNvPr>
          <p:cNvSpPr txBox="1">
            <a:spLocks/>
          </p:cNvSpPr>
          <p:nvPr/>
        </p:nvSpPr>
        <p:spPr>
          <a:xfrm>
            <a:off x="2383320" y="1033792"/>
            <a:ext cx="7660903" cy="628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XYZ particles: review articles, books, &amp; web pages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F62061-CD31-4E3E-A649-49D504813C71}"/>
              </a:ext>
            </a:extLst>
          </p:cNvPr>
          <p:cNvSpPr txBox="1">
            <a:spLocks/>
          </p:cNvSpPr>
          <p:nvPr/>
        </p:nvSpPr>
        <p:spPr>
          <a:xfrm>
            <a:off x="183503" y="1528050"/>
            <a:ext cx="11930525" cy="59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H.-X. Chen et al., The hidden-charm pentaquark and tetraquark states, Phys. Rept. 639 (2016) 1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A.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Hosaka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 et al., Exotic hadrons with heavy flavors: X, Y, Z, and related states, PTEP 2016 (2016) 062C01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J.-M. Richard, Exotic hadrons: review and perspectives, Few Body Syst. 57 (2016) 1185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R. F. Lebed, R. E. Mitchell, E. Swanson, Heavy-quark QCD exotica, PPNP 93 (2017) 143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A. Esposito, A.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Pilloni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, A. D.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Polosa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, Multiquark resonances, Phys. Rept. 668 (2017) 1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A. Ali, J. S. Lange, S. Stone, Exotics: Heavy pentaquarks and tetraquarks, PPNP 97 (2017) 123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F. K. Guo, C.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Hanhart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, U.-G.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Meißner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, Q. Wang, Q. Zhao, B.-S. Zou, Hadronic molecules, RMP 90 (2018) 015004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S. L. Olsen, T.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Skwarnicki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, Nonstandard heavy mesons and baryons: Experimental evidence, RMP 90 (2018) 015003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Y.-R. Liu et al., Pentaquark and tetraquark states, PPNP107 (2019) 237</a:t>
            </a:r>
          </a:p>
          <a:p>
            <a:pPr>
              <a:spcBef>
                <a:spcPts val="400"/>
              </a:spcBef>
            </a:pPr>
            <a:r>
              <a:rPr lang="en-US" altLang="zh-CN" sz="15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N. Brambilla et al., The XYZ states: experimental and theoretical status and perspectives, Phys. Rept. 873 (2020) 1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Y. Yamaguchi et al., Heavy hadronic molecules with pion exchange and quark core couplings: a guide for practitioners, JPG 47 (2020) 053001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F. K. Guo, X.-H. Liu, S. Sakai, Threshold cusps and triangle singularities in hadronic reactions, PPNP 112 (2020) 103757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G. Yang, J. Ping, J. Segovia, Tetra- and penta-quark structures in the constituent quark model, Symmetry 12 (2020) 1869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C. Z. Yuan, Charmonium and charmoniumlike states at the BESIII experiment, Natl. Sci. Rev. 8 (2021) nwab182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H.-X. Chen, W. Chen, X. Liu, Y.-R. Liu, S.-L. Zhu, An updated review of the new hadron states, RPP 86 (2023) 026201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L. Meng, B. Wang, G.-J. Wang, S.-L. Zhu, Chiral perturbation theory for heavy hadrons and chiral effective field theory for heavy hadronic molecules, Phys. Rept. 1019 (2023) 1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A. Ali, L.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Maiani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, A. D. </a:t>
            </a:r>
            <a:r>
              <a:rPr lang="en-US" altLang="zh-CN" sz="1500" dirty="0" err="1">
                <a:latin typeface="Times" panose="02020603050405020304" pitchFamily="18" charset="0"/>
                <a:cs typeface="Times" panose="02020603050405020304" pitchFamily="18" charset="0"/>
              </a:rPr>
              <a:t>Polosa</a:t>
            </a:r>
            <a:r>
              <a:rPr lang="en-US" altLang="zh-CN" sz="1500" dirty="0">
                <a:latin typeface="Times" panose="02020603050405020304" pitchFamily="18" charset="0"/>
                <a:cs typeface="Times" panose="02020603050405020304" pitchFamily="18" charset="0"/>
              </a:rPr>
              <a:t>, Multiquark Hadrons, Cambridge University Press (2019)</a:t>
            </a:r>
          </a:p>
          <a:p>
            <a:pPr>
              <a:spcBef>
                <a:spcPts val="400"/>
              </a:spcBef>
            </a:pPr>
            <a:r>
              <a:rPr lang="en-US" altLang="zh-CN" sz="15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QWG: https://qwg.ph.nat.tum.de/exoticshub/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7AA4440-BBB0-4C57-A05D-18D962BB783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5546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âcepc colliderâçå¾çæç´¢ç»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51" y="891421"/>
            <a:ext cx="9144000" cy="469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/>
          <p:nvPr/>
        </p:nvSpPr>
        <p:spPr>
          <a:xfrm>
            <a:off x="3538910" y="5696057"/>
            <a:ext cx="771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indent="-548640">
              <a:spcBef>
                <a:spcPts val="600"/>
              </a:spcBef>
              <a:buFont typeface="Wingdings" charset="2"/>
              <a:buChar char="²"/>
            </a:pPr>
            <a:r>
              <a:rPr lang="en-US" altLang="zh-CN" sz="3600" dirty="0">
                <a:solidFill>
                  <a:srgbClr val="E811FF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Welcome to join the study of hadrons</a:t>
            </a:r>
            <a:r>
              <a:rPr lang="zh-CN" altLang="en-US" sz="3600" dirty="0">
                <a:solidFill>
                  <a:srgbClr val="E811FF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！</a:t>
            </a:r>
            <a:endParaRPr lang="en-US" altLang="zh-CN" sz="3600" dirty="0">
              <a:solidFill>
                <a:srgbClr val="E811FF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5" name="Rectangle 14"/>
          <p:cNvSpPr/>
          <p:nvPr/>
        </p:nvSpPr>
        <p:spPr>
          <a:xfrm>
            <a:off x="4529138" y="968423"/>
            <a:ext cx="5502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3200" b="0" i="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icrosoft Yahei" panose="020B0503020204020204" pitchFamily="34" charset="-122"/>
                <a:cs typeface="Times" panose="02020603050405020304" pitchFamily="18" charset="0"/>
              </a:rPr>
              <a:t>The future development of science lies in you</a:t>
            </a:r>
            <a:r>
              <a:rPr lang="en-US" altLang="zh-CN" sz="3200" b="0" i="0" dirty="0">
                <a:effectLst/>
                <a:latin typeface="Times" panose="02020603050405020304" pitchFamily="18" charset="0"/>
                <a:ea typeface="Microsoft Yahei" panose="020B0503020204020204" pitchFamily="34" charset="-122"/>
                <a:cs typeface="Times" panose="02020603050405020304" pitchFamily="18" charset="0"/>
              </a:rPr>
              <a:t> </a:t>
            </a:r>
            <a:r>
              <a:rPr lang="zh-CN" altLang="en-US" sz="32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0B2E7C-0662-6477-79A1-2200B6E74AD1}"/>
              </a:ext>
            </a:extLst>
          </p:cNvPr>
          <p:cNvSpPr txBox="1"/>
          <p:nvPr/>
        </p:nvSpPr>
        <p:spPr>
          <a:xfrm>
            <a:off x="8453120" y="328246"/>
            <a:ext cx="3574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核科学与技术前沿课堂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E59DBEB-7B9E-4832-8FDD-D73567FC882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189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3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EF41B92-62AE-28B7-37AC-667EB1F7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1" y="1163019"/>
            <a:ext cx="4143680" cy="29778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C44474-46D6-6CC1-738A-CAED8745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40" y="4140880"/>
            <a:ext cx="3254268" cy="261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3E5FC5-F94A-10DD-1093-EDF211052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46" y="1008938"/>
            <a:ext cx="2634391" cy="5655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877807A-BB95-BA02-8C80-46D983A45411}"/>
                  </a:ext>
                </a:extLst>
              </p:cNvPr>
              <p:cNvSpPr txBox="1"/>
              <p:nvPr/>
            </p:nvSpPr>
            <p:spPr>
              <a:xfrm>
                <a:off x="7612326" y="1008938"/>
                <a:ext cx="4374627" cy="5364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A clear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peaking structure near the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mass threshold</a:t>
                </a:r>
                <a:r>
                  <a:rPr lang="en-US" altLang="zh-CN" dirty="0"/>
                  <a:t> is evident in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dirty="0"/>
                  <a:t>distribution.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The same effect was observed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study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The similarity of this effect and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zh-CN" i="1" dirty="0" err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zh-CN" dirty="0"/>
                  <a:t> threshold cusp, which was found to be amplified by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(1670) </m:t>
                    </m:r>
                  </m:oMath>
                </a14:m>
                <a:r>
                  <a:rPr lang="en-US" altLang="zh-CN" dirty="0"/>
                  <a:t>in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system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Suggesting that the peak near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threshold may also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be attributed to a threshold cusp enhanced by the N(1535)</a:t>
                </a:r>
                <a:r>
                  <a:rPr lang="en-US" altLang="zh-CN" b="1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b="1" dirty="0"/>
                  <a:t>A further analysis is planned for the near future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877807A-BB95-BA02-8C80-46D983A45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326" y="1008938"/>
                <a:ext cx="4374627" cy="5364289"/>
              </a:xfrm>
              <a:prstGeom prst="rect">
                <a:avLst/>
              </a:prstGeom>
              <a:blipFill>
                <a:blip r:embed="rId5"/>
                <a:stretch>
                  <a:fillRect l="-976" t="-683" r="-1813" b="-9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8">
            <a:extLst>
              <a:ext uri="{FF2B5EF4-FFF2-40B4-BE49-F238E27FC236}">
                <a16:creationId xmlns:a16="http://schemas.microsoft.com/office/drawing/2014/main" id="{6EBDFCE8-623D-AD47-5FEB-1BBABA072111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76654153-C2BD-A229-F879-8FE0212B714A}"/>
                  </a:ext>
                </a:extLst>
              </p:cNvPr>
              <p:cNvSpPr txBox="1"/>
              <p:nvPr/>
            </p:nvSpPr>
            <p:spPr>
              <a:xfrm>
                <a:off x="463041" y="11485"/>
                <a:ext cx="10249144" cy="753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Peak at </a:t>
                </a:r>
                <a14:m>
                  <m:oMath xmlns:m="http://schemas.openxmlformats.org/officeDocument/2006/math"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𝒑</m:t>
                    </m:r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𝜼</m:t>
                    </m:r>
                  </m:oMath>
                </a14:m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 threshold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4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𝚲</m:t>
                        </m:r>
                      </m:e>
                      <m:sub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  <m:sup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bSup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𝒑</m:t>
                    </m:r>
                    <m:sSubSup>
                      <m:sSubSupPr>
                        <m:ctrlP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𝑺</m:t>
                        </m:r>
                      </m:sub>
                      <m:sup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4000" b="1" dirty="0">
                  <a:solidFill>
                    <a:schemeClr val="accent1">
                      <a:lumMod val="75000"/>
                    </a:schemeClr>
                  </a:solidFill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76654153-C2BD-A229-F879-8FE0212B7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41" y="11485"/>
                <a:ext cx="10249144" cy="753540"/>
              </a:xfrm>
              <a:prstGeom prst="rect">
                <a:avLst/>
              </a:prstGeom>
              <a:blipFill>
                <a:blip r:embed="rId6"/>
                <a:stretch>
                  <a:fillRect l="-2142" t="-8130" b="-34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E7626B4-743F-6971-C974-2E74B037A6D0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BB7D35C-A56E-10DD-AA38-850A5D915177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96FB18B-FC57-0157-98DA-4C17BDCF380F}"/>
              </a:ext>
            </a:extLst>
          </p:cNvPr>
          <p:cNvSpPr txBox="1"/>
          <p:nvPr/>
        </p:nvSpPr>
        <p:spPr>
          <a:xfrm>
            <a:off x="8745703" y="353418"/>
            <a:ext cx="292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17A23C"/>
                </a:solidFill>
              </a:rPr>
              <a:t>arXiv:2503.04371</a:t>
            </a:r>
            <a:endParaRPr lang="zh-CN" altLang="en-US" sz="2400" b="1" dirty="0">
              <a:solidFill>
                <a:srgbClr val="17A23C"/>
              </a:solidFill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39DDC89-6C0E-414D-878E-096BF82D7B2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14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D3BD7F-DCFD-44F2-80A0-0C95B465EDE9}"/>
              </a:ext>
            </a:extLst>
          </p:cNvPr>
          <p:cNvSpPr txBox="1">
            <a:spLocks/>
          </p:cNvSpPr>
          <p:nvPr/>
        </p:nvSpPr>
        <p:spPr>
          <a:xfrm>
            <a:off x="3889828" y="835479"/>
            <a:ext cx="4114800" cy="1094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第一届</a:t>
            </a: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Belle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合作中国组会议</a:t>
            </a:r>
            <a:b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11-12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日，怀柔</a:t>
            </a: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5B3B513-384D-4EBA-86C1-4F199E53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10101"/>
          <a:stretch>
            <a:fillRect/>
          </a:stretch>
        </p:blipFill>
        <p:spPr bwMode="auto">
          <a:xfrm>
            <a:off x="274020" y="1996849"/>
            <a:ext cx="91440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6CFBA872-625C-4E92-8D73-3260DC06682A}"/>
              </a:ext>
            </a:extLst>
          </p:cNvPr>
          <p:cNvSpPr txBox="1">
            <a:spLocks/>
          </p:cNvSpPr>
          <p:nvPr/>
        </p:nvSpPr>
        <p:spPr>
          <a:xfrm>
            <a:off x="8004628" y="6078311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F0DAEF-62BD-4951-92BD-07BC613E0E6B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DA69905-B889-401E-BB16-9D1988CFA716}"/>
              </a:ext>
            </a:extLst>
          </p:cNvPr>
          <p:cNvGraphicFramePr>
            <a:graphicFrameLocks noGrp="1"/>
          </p:cNvGraphicFramePr>
          <p:nvPr/>
        </p:nvGraphicFramePr>
        <p:xfrm>
          <a:off x="9517257" y="1676769"/>
          <a:ext cx="2592288" cy="454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394493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2010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年（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Belle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263132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高能所（</a:t>
                      </a:r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7+8</a:t>
                      </a: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977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北京大学（</a:t>
                      </a:r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1+2</a:t>
                      </a: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13053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中国科技大学（</a:t>
                      </a:r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2+3</a:t>
                      </a: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380076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28409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403710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973669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364321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44644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共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367588565"/>
                  </a:ext>
                </a:extLst>
              </a:tr>
            </a:tbl>
          </a:graphicData>
        </a:graphic>
      </p:graphicFrame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C618AE0-9C66-46B0-A79E-BC963AA0619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31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6251-1800-E873-3CDF-68A9FD932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5504CD75-F477-2332-3A94-E2C956AB51F8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B70084-50E4-8B9F-175A-46E2081EC95B}"/>
                  </a:ext>
                </a:extLst>
              </p:cNvPr>
              <p:cNvSpPr txBox="1"/>
              <p:nvPr/>
            </p:nvSpPr>
            <p:spPr>
              <a:xfrm>
                <a:off x="463041" y="96032"/>
                <a:ext cx="10249144" cy="715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Investigation of the </a:t>
                </a:r>
                <a14:m>
                  <m:oMath xmlns:m="http://schemas.openxmlformats.org/officeDocument/2006/math">
                    <m:r>
                      <a:rPr lang="en-US" altLang="zh-CN" sz="4000" b="1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𝚲</m:t>
                    </m:r>
                    <m:sSup>
                      <m:sSupPr>
                        <m:ctrlPr>
                          <a:rPr lang="en-US" altLang="zh-CN" sz="4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4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CN" sz="4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 substructure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B70084-50E4-8B9F-175A-46E2081EC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41" y="96032"/>
                <a:ext cx="10249144" cy="715581"/>
              </a:xfrm>
              <a:prstGeom prst="rect">
                <a:avLst/>
              </a:prstGeom>
              <a:blipFill>
                <a:blip r:embed="rId2"/>
                <a:stretch>
                  <a:fillRect l="-2142" t="-13675" b="-36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42832C7-65FB-E197-9FD1-90CE976FC664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F8F81CC-DA18-B90B-4116-00EE1474DB02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F11B10EA-B921-53E7-9A4A-16728959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49" y="4281749"/>
            <a:ext cx="4064057" cy="14319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385B501-686D-7EE0-2FC8-92F883D1EEE8}"/>
                  </a:ext>
                </a:extLst>
              </p:cNvPr>
              <p:cNvSpPr txBox="1"/>
              <p:nvPr/>
            </p:nvSpPr>
            <p:spPr>
              <a:xfrm>
                <a:off x="350705" y="5786033"/>
                <a:ext cx="38903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(a) </a:t>
                </a:r>
                <a:r>
                  <a:rPr lang="zh-CN" altLang="en-US" dirty="0"/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dirty="0"/>
                  <a:t> resonances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385B501-686D-7EE0-2FC8-92F883D1E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05" y="5786033"/>
                <a:ext cx="3890356" cy="369332"/>
              </a:xfrm>
              <a:prstGeom prst="rect">
                <a:avLst/>
              </a:prstGeom>
              <a:blipFill>
                <a:blip r:embed="rId4"/>
                <a:stretch>
                  <a:fillRect l="-141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AE3835-1074-A023-CEEF-8706AE0E4AB1}"/>
                  </a:ext>
                </a:extLst>
              </p:cNvPr>
              <p:cNvSpPr txBox="1"/>
              <p:nvPr/>
            </p:nvSpPr>
            <p:spPr>
              <a:xfrm>
                <a:off x="350704" y="6146644"/>
                <a:ext cx="4250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(b) </a:t>
                </a:r>
                <a:r>
                  <a:rPr lang="zh-CN" altLang="en-US" dirty="0"/>
                  <a:t>study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re</a:t>
                </a:r>
                <a:r>
                  <a:rPr lang="zh-CN" altLang="en-US" dirty="0"/>
                  <a:t>scattering with a cusp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AE3835-1074-A023-CEEF-8706AE0E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04" y="6146644"/>
                <a:ext cx="4250575" cy="369332"/>
              </a:xfrm>
              <a:prstGeom prst="rect">
                <a:avLst/>
              </a:prstGeom>
              <a:blipFill>
                <a:blip r:embed="rId5"/>
                <a:stretch>
                  <a:fillRect l="-129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6A7B9DB8-6ADE-7216-71BE-748D8E67AA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26"/>
          <a:stretch/>
        </p:blipFill>
        <p:spPr>
          <a:xfrm>
            <a:off x="319754" y="1374891"/>
            <a:ext cx="4184014" cy="27297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4A5C0E-248A-0B8C-FD27-A3FE02496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296" y="1374892"/>
            <a:ext cx="3769555" cy="27479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D4BD6D4-F8D7-020A-EDC4-D1918FBC1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093" y="1400244"/>
            <a:ext cx="3814270" cy="27043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B9070B3-30DD-C6E4-E8B9-B89E34A209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7731" y="1632557"/>
            <a:ext cx="811214" cy="431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76F01BD-C46A-C7BF-636F-85D2292C4051}"/>
                  </a:ext>
                </a:extLst>
              </p:cNvPr>
              <p:cNvSpPr txBox="1"/>
              <p:nvPr/>
            </p:nvSpPr>
            <p:spPr>
              <a:xfrm>
                <a:off x="4389119" y="4224289"/>
                <a:ext cx="77414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zh-CN" altLang="en-US" sz="2000" b="1" dirty="0">
                    <a:solidFill>
                      <a:srgbClr val="0432FF"/>
                    </a:solidFill>
                  </a:rPr>
                  <a:t>To interpret the signals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0432FF"/>
                    </a:solidFill>
                  </a:rPr>
                  <a:t> resonances, we use a nonrelativistic Breit-Wigner</a:t>
                </a:r>
                <a:r>
                  <a:rPr lang="en-US" altLang="zh-CN" sz="2000" b="1" dirty="0">
                    <a:solidFill>
                      <a:srgbClr val="0432FF"/>
                    </a:solidFill>
                  </a:rPr>
                  <a:t>:</a:t>
                </a:r>
                <a:endParaRPr lang="zh-CN" altLang="en-US" sz="20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76F01BD-C46A-C7BF-636F-85D2292C4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19" y="4224289"/>
                <a:ext cx="7741496" cy="707886"/>
              </a:xfrm>
              <a:prstGeom prst="rect">
                <a:avLst/>
              </a:prstGeom>
              <a:blipFill>
                <a:blip r:embed="rId10"/>
                <a:stretch>
                  <a:fillRect l="-709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0DCF66D9-677A-D396-F0A1-6184C2524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9716" y="4644822"/>
            <a:ext cx="2939949" cy="76008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536755-742E-B56E-BD6B-48BA5F9193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3767" y="5428365"/>
            <a:ext cx="4448435" cy="94772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CD614-72DE-0128-6A40-94A0F7B679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2204" y="5439880"/>
            <a:ext cx="3198412" cy="58319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068FBD1-44F7-08D6-FC47-F0F373A4E4E6}"/>
              </a:ext>
            </a:extLst>
          </p:cNvPr>
          <p:cNvSpPr txBox="1"/>
          <p:nvPr/>
        </p:nvSpPr>
        <p:spPr>
          <a:xfrm>
            <a:off x="9268092" y="526455"/>
            <a:ext cx="3319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17A23C"/>
                </a:solidFill>
              </a:rPr>
              <a:t>[</a:t>
            </a:r>
            <a:r>
              <a:rPr lang="en-US" altLang="zh-CN" b="1" dirty="0">
                <a:solidFill>
                  <a:srgbClr val="17A23C"/>
                </a:solidFill>
              </a:rPr>
              <a:t>PRL </a:t>
            </a:r>
            <a:r>
              <a:rPr lang="zh-CN" altLang="en-US" b="1" dirty="0">
                <a:solidFill>
                  <a:srgbClr val="17A23C"/>
                </a:solidFill>
              </a:rPr>
              <a:t>130, 151903 (2023)</a:t>
            </a:r>
            <a:r>
              <a:rPr lang="en-US" altLang="zh-CN" b="1" dirty="0">
                <a:solidFill>
                  <a:srgbClr val="17A23C"/>
                </a:solidFill>
              </a:rPr>
              <a:t>]</a:t>
            </a:r>
            <a:endParaRPr lang="zh-CN" altLang="en-US" b="1" dirty="0">
              <a:solidFill>
                <a:srgbClr val="17A23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77E838-B928-417C-3B86-5D785D244495}"/>
                  </a:ext>
                </a:extLst>
              </p:cNvPr>
              <p:cNvSpPr txBox="1"/>
              <p:nvPr/>
            </p:nvSpPr>
            <p:spPr>
              <a:xfrm>
                <a:off x="522716" y="907720"/>
                <a:ext cx="10537170" cy="404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/>
                    </a:solidFill>
                  </a:rPr>
                  <a:t>Cusp candidates are observed in 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𝚲</m:t>
                    </m:r>
                    <m:sSup>
                      <m:sSupPr>
                        <m:ctrlPr>
                          <a:rPr lang="en-US" altLang="zh-CN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</a:rPr>
                  <a:t> invariant mass spectra </a:t>
                </a:r>
                <a:r>
                  <a:rPr lang="en-US" altLang="zh-CN" sz="2000" b="1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000" b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bSup>
                    <m:r>
                      <a:rPr lang="en-US" altLang="zh-CN" sz="2000" b="1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𝚲</m:t>
                    </m:r>
                    <m:sSup>
                      <m:sSup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</a:rPr>
                  <a:t> decay </a:t>
                </a:r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77E838-B928-417C-3B86-5D785D24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16" y="907720"/>
                <a:ext cx="10537170" cy="404021"/>
              </a:xfrm>
              <a:prstGeom prst="rect">
                <a:avLst/>
              </a:prstGeom>
              <a:blipFill>
                <a:blip r:embed="rId14"/>
                <a:stretch>
                  <a:fillRect l="-637" t="-757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9603FFC-E3EF-56D1-3192-30005D7362D2}"/>
                  </a:ext>
                </a:extLst>
              </p:cNvPr>
              <p:cNvSpPr txBox="1"/>
              <p:nvPr/>
            </p:nvSpPr>
            <p:spPr>
              <a:xfrm>
                <a:off x="6892598" y="2598727"/>
                <a:ext cx="27345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0" i="0" u="none" strike="noStrike" baseline="0" dirty="0">
                    <a:solidFill>
                      <a:srgbClr val="231F20"/>
                    </a:solidFill>
                    <a:highlight>
                      <a:srgbClr val="FFFF00"/>
                    </a:highlight>
                    <a:latin typeface="AdvOT483a8203"/>
                  </a:rPr>
                  <a:t>Clear enhancements near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6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zh-CN" sz="1600" b="0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1600" b="0" i="0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b="0" i="0" u="none" strike="noStrike" baseline="0" dirty="0">
                    <a:solidFill>
                      <a:srgbClr val="231F20"/>
                    </a:solidFill>
                    <a:highlight>
                      <a:srgbClr val="FFFF00"/>
                    </a:highlight>
                    <a:latin typeface="AdvOT483a8203"/>
                  </a:rPr>
                  <a:t>mass thresholds</a:t>
                </a:r>
                <a:endParaRPr lang="zh-CN" altLang="en-US" sz="16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9603FFC-E3EF-56D1-3192-30005D736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598" y="2598727"/>
                <a:ext cx="2734537" cy="584775"/>
              </a:xfrm>
              <a:prstGeom prst="rect">
                <a:avLst/>
              </a:prstGeom>
              <a:blipFill>
                <a:blip r:embed="rId15"/>
                <a:stretch>
                  <a:fillRect l="-1339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D13A1A8-A815-D9D8-9BFF-82FB900B8BF2}"/>
                  </a:ext>
                </a:extLst>
              </p:cNvPr>
              <p:cNvSpPr txBox="1"/>
              <p:nvPr/>
            </p:nvSpPr>
            <p:spPr>
              <a:xfrm>
                <a:off x="9672004" y="1661597"/>
                <a:ext cx="2099474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800" b="1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A binned least-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1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zh-CN" sz="1800" b="1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800" b="1" i="0" u="none" strike="noStrike" baseline="0" dirty="0">
                    <a:solidFill>
                      <a:srgbClr val="231F20"/>
                    </a:solidFill>
                    <a:latin typeface="AdvTTbdb21c9e"/>
                  </a:rPr>
                  <a:t> </a:t>
                </a:r>
                <a:r>
                  <a:rPr lang="en-US" altLang="zh-CN" sz="1800" b="1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fit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D13A1A8-A815-D9D8-9BFF-82FB900B8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004" y="1661597"/>
                <a:ext cx="2099474" cy="375552"/>
              </a:xfrm>
              <a:prstGeom prst="rect">
                <a:avLst/>
              </a:prstGeom>
              <a:blipFill>
                <a:blip r:embed="rId16"/>
                <a:stretch>
                  <a:fillRect l="-2616" t="-8197" r="-2326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E662A0B-42AF-EFD5-5374-55A6984D4720}"/>
                  </a:ext>
                </a:extLst>
              </p:cNvPr>
              <p:cNvSpPr txBox="1"/>
              <p:nvPr/>
            </p:nvSpPr>
            <p:spPr>
              <a:xfrm>
                <a:off x="5145184" y="2210519"/>
                <a:ext cx="8848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(1385)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E662A0B-42AF-EFD5-5374-55A6984D4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184" y="2210519"/>
                <a:ext cx="884858" cy="276999"/>
              </a:xfrm>
              <a:prstGeom prst="rect">
                <a:avLst/>
              </a:prstGeom>
              <a:blipFill>
                <a:blip r:embed="rId17"/>
                <a:stretch>
                  <a:fillRect l="-5517" t="-4444" r="-9655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6A425474-57D6-4386-96BD-144A07837DA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51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1C03-E11C-3478-C069-347A2DF78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539C9271-10C1-18C5-73E5-C3A71AEB1F92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E214B13-D6CC-C8BD-FC73-0BDAC515A3C3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97EEE6F-E635-6B17-1E8B-35EF38C8F86E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626EA00-BF56-CB4F-27A0-2952481126B9}"/>
                  </a:ext>
                </a:extLst>
              </p:cNvPr>
              <p:cNvSpPr txBox="1"/>
              <p:nvPr/>
            </p:nvSpPr>
            <p:spPr>
              <a:xfrm>
                <a:off x="350705" y="968032"/>
                <a:ext cx="11187359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0432FF"/>
                    </a:solidFill>
                  </a:rPr>
                  <a:t>Dalitz model (</a:t>
                </a:r>
                <a:r>
                  <a:rPr lang="pt-BR" altLang="zh-CN" sz="2000" b="1" dirty="0">
                    <a:solidFill>
                      <a:srgbClr val="0432FF"/>
                    </a:solidFill>
                  </a:rPr>
                  <a:t>describe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1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altLang="zh-CN" sz="2000" b="1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pt-BR" altLang="zh-CN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rgbClr val="0432FF"/>
                    </a:solidFill>
                  </a:rPr>
                  <a:t> cusp) [Czech. J. Phys. B32, 1021 (1982)]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1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altLang="zh-CN" sz="2000" b="1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pt-BR" altLang="zh-CN" sz="20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rgbClr val="0432FF"/>
                    </a:solidFill>
                  </a:rPr>
                  <a:t> cusp is related to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1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altLang="zh-CN" sz="2000" b="1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pt-BR" altLang="zh-CN" sz="20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rgbClr val="0432FF"/>
                    </a:solidFill>
                  </a:rPr>
                  <a:t> scattering length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altLang="zh-CN" sz="20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altLang="zh-CN" sz="2000" b="1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𝒊𝒃</m:t>
                    </m:r>
                    <m:r>
                      <a:rPr lang="en-US" altLang="zh-CN" sz="20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0432FF"/>
                    </a:solidFill>
                  </a:rPr>
                  <a:t>and decay momentum k/|k|.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626EA00-BF56-CB4F-27A0-295248112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05" y="968032"/>
                <a:ext cx="11187359" cy="984885"/>
              </a:xfrm>
              <a:prstGeom prst="rect">
                <a:avLst/>
              </a:prstGeom>
              <a:blipFill>
                <a:blip r:embed="rId2"/>
                <a:stretch>
                  <a:fillRect l="-490" t="-3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DE946002-2DFF-3FBF-553F-8C640B8BF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12" y="1796148"/>
            <a:ext cx="3882997" cy="13061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4910136-483A-D795-1330-CB07C1F51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756" y="1727167"/>
            <a:ext cx="3435031" cy="249755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70141FE-5E2F-DD4A-6F93-4B15B4A2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74" b="1"/>
          <a:stretch/>
        </p:blipFill>
        <p:spPr>
          <a:xfrm>
            <a:off x="8645172" y="1726451"/>
            <a:ext cx="3481887" cy="25704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38BA22-D3C9-CCF0-0441-69CE185D3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41" y="3189051"/>
            <a:ext cx="4737303" cy="10356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347002F-377E-5899-D830-E4FC6896E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41" y="4363254"/>
            <a:ext cx="5223342" cy="1858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221D8EE2-919A-98FD-BFD0-154E8F93C680}"/>
                  </a:ext>
                </a:extLst>
              </p:cNvPr>
              <p:cNvSpPr txBox="1"/>
              <p:nvPr/>
            </p:nvSpPr>
            <p:spPr>
              <a:xfrm>
                <a:off x="463041" y="96032"/>
                <a:ext cx="10249144" cy="715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Investigation of the </a:t>
                </a:r>
                <a14:m>
                  <m:oMath xmlns:m="http://schemas.openxmlformats.org/officeDocument/2006/math">
                    <m:r>
                      <a:rPr lang="en-US" altLang="zh-CN" sz="4000" b="1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𝚲</m:t>
                    </m:r>
                    <m:sSup>
                      <m:sSupPr>
                        <m:ctrlPr>
                          <a:rPr lang="en-US" altLang="zh-CN" sz="4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4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CN" sz="4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 substructure</a:t>
                </a:r>
              </a:p>
            </p:txBody>
          </p:sp>
        </mc:Choice>
        <mc:Fallback xmlns=""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221D8EE2-919A-98FD-BFD0-154E8F93C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41" y="96032"/>
                <a:ext cx="10249144" cy="715581"/>
              </a:xfrm>
              <a:prstGeom prst="rect">
                <a:avLst/>
              </a:prstGeom>
              <a:blipFill>
                <a:blip r:embed="rId8"/>
                <a:stretch>
                  <a:fillRect l="-2142" t="-13675" b="-36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9EC21433-00BB-341E-5590-BBED539FC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8536" y="4773926"/>
            <a:ext cx="5648862" cy="19750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2B49E65-EE8C-E35A-2FCA-F478DD58224A}"/>
                  </a:ext>
                </a:extLst>
              </p:cNvPr>
              <p:cNvSpPr txBox="1"/>
              <p:nvPr/>
            </p:nvSpPr>
            <p:spPr>
              <a:xfrm>
                <a:off x="5327806" y="4250738"/>
                <a:ext cx="6991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highlight>
                      <a:srgbClr val="FFFF00"/>
                    </a:highlight>
                  </a:rPr>
                  <a:t>Dalitz model gives slightly better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highlight>
                      <a:srgbClr val="FFFF00"/>
                    </a:highlight>
                  </a:rPr>
                  <a:t>, but the difference is not significant.</a:t>
                </a:r>
                <a:endParaRPr lang="zh-CN" altLang="en-US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2B49E65-EE8C-E35A-2FCA-F478DD582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806" y="4250738"/>
                <a:ext cx="6991656" cy="369332"/>
              </a:xfrm>
              <a:prstGeom prst="rect">
                <a:avLst/>
              </a:prstGeom>
              <a:blipFill>
                <a:blip r:embed="rId10"/>
                <a:stretch>
                  <a:fillRect l="-785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D806300-3EE4-711C-ECF2-5FBB49BF3CB8}"/>
                  </a:ext>
                </a:extLst>
              </p:cNvPr>
              <p:cNvSpPr txBox="1"/>
              <p:nvPr/>
            </p:nvSpPr>
            <p:spPr>
              <a:xfrm>
                <a:off x="9896679" y="1964274"/>
                <a:ext cx="2099474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800" b="1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A binned least-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1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zh-CN" sz="1800" b="1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800" b="1" i="0" u="none" strike="noStrike" baseline="0" dirty="0">
                    <a:solidFill>
                      <a:srgbClr val="231F20"/>
                    </a:solidFill>
                    <a:latin typeface="AdvTTbdb21c9e"/>
                  </a:rPr>
                  <a:t> </a:t>
                </a:r>
                <a:r>
                  <a:rPr lang="en-US" altLang="zh-CN" sz="1800" b="1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fit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D806300-3EE4-711C-ECF2-5FBB49BF3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6679" y="1964274"/>
                <a:ext cx="2099474" cy="375552"/>
              </a:xfrm>
              <a:prstGeom prst="rect">
                <a:avLst/>
              </a:prstGeom>
              <a:blipFill>
                <a:blip r:embed="rId11"/>
                <a:stretch>
                  <a:fillRect l="-2319" t="-6452" r="-2319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6A17095-3664-42DC-9781-38576B37D67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91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1">
                <a:extLst>
                  <a:ext uri="{FF2B5EF4-FFF2-40B4-BE49-F238E27FC236}">
                    <a16:creationId xmlns:a16="http://schemas.microsoft.com/office/drawing/2014/main" id="{9F428115-E9C9-314D-95E8-F19F7AFCE1DB}"/>
                  </a:ext>
                </a:extLst>
              </p:cNvPr>
              <p:cNvSpPr txBox="1"/>
              <p:nvPr/>
            </p:nvSpPr>
            <p:spPr>
              <a:xfrm>
                <a:off x="0" y="904620"/>
                <a:ext cx="12192000" cy="461665"/>
              </a:xfrm>
              <a:prstGeom prst="rect">
                <a:avLst/>
              </a:prstGeom>
              <a:noFill/>
            </p:spPr>
            <p:txBody>
              <a:bodyPr wrap="square" rIns="1980000" rtlCol="0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CN" altLang="zh-CN" sz="2400" b="1" dirty="0">
                    <a:solidFill>
                      <a:srgbClr val="C00000"/>
                    </a:solidFill>
                    <a:latin typeface="Times" pitchFamily="2" charset="0"/>
                  </a:rPr>
                  <a:t>The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𝛀</m:t>
                        </m:r>
                        <m:r>
                          <a:rPr lang="en-US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𝟐𝟎𝟏𝟐</m:t>
                        </m:r>
                        <m:r>
                          <a:rPr lang="en-US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)</m:t>
                        </m:r>
                      </m:e>
                      <m:sup>
                        <m:r>
                          <a:rPr lang="en-US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" pitchFamily="2" charset="0"/>
                  </a:rPr>
                  <a:t>baryon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:endParaRPr lang="zh-CN" altLang="en-US" sz="1700" b="1" dirty="0">
                  <a:solidFill>
                    <a:srgbClr val="C0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9" name="文本框 1">
                <a:extLst>
                  <a:ext uri="{FF2B5EF4-FFF2-40B4-BE49-F238E27FC236}">
                    <a16:creationId xmlns:a16="http://schemas.microsoft.com/office/drawing/2014/main" id="{9F428115-E9C9-314D-95E8-F19F7AFCE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4620"/>
                <a:ext cx="12192000" cy="461665"/>
              </a:xfrm>
              <a:prstGeom prst="rect">
                <a:avLst/>
              </a:prstGeom>
              <a:blipFill>
                <a:blip r:embed="rId2"/>
                <a:stretch>
                  <a:fillRect l="-15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EA5E63-1737-E948-B9FC-0FDAC1F8709E}"/>
                  </a:ext>
                </a:extLst>
              </p:cNvPr>
              <p:cNvSpPr txBox="1"/>
              <p:nvPr/>
            </p:nvSpPr>
            <p:spPr>
              <a:xfrm>
                <a:off x="196403" y="1460558"/>
                <a:ext cx="61110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Ω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(2012)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was first observed by Belle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  <m:acc>
                      <m:accPr>
                        <m:chr m:val="̅"/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final states </a:t>
                </a:r>
                <a:r>
                  <a:rPr lang="en-US" altLang="zh-CN" dirty="0">
                    <a:solidFill>
                      <a:schemeClr val="tx1"/>
                    </a:solidFill>
                    <a:latin typeface="Times" pitchFamily="2" charset="0"/>
                  </a:rPr>
                  <a:t>in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,2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,3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decays </a:t>
                </a:r>
                <a:r>
                  <a:rPr lang="it-IT" dirty="0">
                    <a:solidFill>
                      <a:schemeClr val="tx1"/>
                    </a:solidFill>
                    <a:latin typeface="Times" pitchFamily="2" charset="0"/>
                    <a:ea typeface="Marion" charset="0"/>
                    <a:cs typeface="Marion" charset="0"/>
                  </a:rPr>
                  <a:t>[</a:t>
                </a:r>
                <a:r>
                  <a:rPr lang="is-IS" dirty="0">
                    <a:solidFill>
                      <a:schemeClr val="tx1"/>
                    </a:solidFill>
                    <a:latin typeface="Times" pitchFamily="2" charset="0"/>
                    <a:ea typeface="Marion" charset="0"/>
                    <a:cs typeface="Marion" charset="0"/>
                  </a:rPr>
                  <a:t>PRL 121, 052003 (2018)</a:t>
                </a:r>
                <a:r>
                  <a:rPr lang="pt-BR" dirty="0">
                    <a:solidFill>
                      <a:schemeClr val="tx1"/>
                    </a:solidFill>
                    <a:latin typeface="Times" pitchFamily="2" charset="0"/>
                    <a:ea typeface="Marion" charset="0"/>
                    <a:cs typeface="Marion" charset="0"/>
                  </a:rPr>
                  <a:t>]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EA5E63-1737-E948-B9FC-0FDAC1F87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03" y="1460558"/>
                <a:ext cx="6111024" cy="646331"/>
              </a:xfrm>
              <a:prstGeom prst="rect">
                <a:avLst/>
              </a:prstGeom>
              <a:blipFill>
                <a:blip r:embed="rId3"/>
                <a:stretch>
                  <a:fillRect l="-798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38F653C7-DCED-9F40-8534-92EB8928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7" y="2201162"/>
            <a:ext cx="4537354" cy="3752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BE4E197-6A44-BA48-A7D8-02447143EA8C}"/>
                  </a:ext>
                </a:extLst>
              </p:cNvPr>
              <p:cNvSpPr/>
              <p:nvPr/>
            </p:nvSpPr>
            <p:spPr>
              <a:xfrm>
                <a:off x="1579311" y="2400180"/>
                <a:ext cx="7667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Ξ</m:t>
                          </m:r>
                        </m:e>
                        <m:sup>
                          <m:r>
                            <a:rPr lang="en-US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K</m:t>
                          </m:r>
                        </m:e>
                        <m:sup>
                          <m:r>
                            <a:rPr lang="en-US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Seravek" panose="020B0503040000020004" pitchFamily="34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BE4E197-6A44-BA48-A7D8-02447143E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11" y="2400180"/>
                <a:ext cx="76674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595905D-F7FF-8B41-AC67-57C7E2C82E77}"/>
                  </a:ext>
                </a:extLst>
              </p:cNvPr>
              <p:cNvSpPr/>
              <p:nvPr/>
            </p:nvSpPr>
            <p:spPr>
              <a:xfrm>
                <a:off x="1579311" y="4747805"/>
                <a:ext cx="800411" cy="389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Ξ</m:t>
                          </m:r>
                        </m:e>
                        <m:sup>
                          <m:r>
                            <a:rPr lang="en-US" b="0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S</m:t>
                          </m:r>
                        </m:sub>
                        <m:sup>
                          <m:r>
                            <a:rPr lang="en-US" b="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595905D-F7FF-8B41-AC67-57C7E2C82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311" y="4747805"/>
                <a:ext cx="800411" cy="3898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1571244-262A-3342-8901-37C2775AF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784" y="2333484"/>
            <a:ext cx="485641" cy="45120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62E07B-B3A8-0F49-AC1C-2F0179D7C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783" y="4747805"/>
            <a:ext cx="485641" cy="451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C20B7-ABD6-6742-AB96-461248B7E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783" y="4076399"/>
            <a:ext cx="444500" cy="25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6E9409A-94DA-984F-BBDC-9FDC25B2B3E8}"/>
                  </a:ext>
                </a:extLst>
              </p:cNvPr>
              <p:cNvSpPr txBox="1"/>
              <p:nvPr/>
            </p:nvSpPr>
            <p:spPr>
              <a:xfrm>
                <a:off x="5987604" y="1109990"/>
                <a:ext cx="61110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Times" pitchFamily="2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latin typeface="Times" pitchFamily="2" charset="0"/>
                  </a:rPr>
                  <a:t>was interpreted as </a:t>
                </a:r>
                <a:r>
                  <a:rPr lang="en-US" sz="2000" dirty="0">
                    <a:solidFill>
                      <a:schemeClr val="tx1"/>
                    </a:solidFill>
                    <a:latin typeface="Times" pitchFamily="2" charset="0"/>
                  </a:rPr>
                  <a:t>a standard baryon or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(1530)</m:t>
                    </m:r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" pitchFamily="2" charset="0"/>
                  </a:rPr>
                  <a:t> molecule.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6E9409A-94DA-984F-BBDC-9FDC25B2B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604" y="1109990"/>
                <a:ext cx="6111024" cy="707886"/>
              </a:xfrm>
              <a:prstGeom prst="rect">
                <a:avLst/>
              </a:prstGeom>
              <a:blipFill>
                <a:blip r:embed="rId9"/>
                <a:stretch>
                  <a:fillRect l="-1037" t="-5263" b="-140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7">
                <a:extLst>
                  <a:ext uri="{FF2B5EF4-FFF2-40B4-BE49-F238E27FC236}">
                    <a16:creationId xmlns:a16="http://schemas.microsoft.com/office/drawing/2014/main" id="{1FB00CD4-147B-994E-8611-B102580F1F3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92433" y="1983778"/>
              <a:ext cx="6603164" cy="2987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3522">
                      <a:extLst>
                        <a:ext uri="{9D8B030D-6E8A-4147-A177-3AD203B41FA5}">
                          <a16:colId xmlns:a16="http://schemas.microsoft.com/office/drawing/2014/main" val="1446086847"/>
                        </a:ext>
                      </a:extLst>
                    </a:gridCol>
                    <a:gridCol w="1764132">
                      <a:extLst>
                        <a:ext uri="{9D8B030D-6E8A-4147-A177-3AD203B41FA5}">
                          <a16:colId xmlns:a16="http://schemas.microsoft.com/office/drawing/2014/main" val="175192767"/>
                        </a:ext>
                      </a:extLst>
                    </a:gridCol>
                    <a:gridCol w="3315510">
                      <a:extLst>
                        <a:ext uri="{9D8B030D-6E8A-4147-A177-3AD203B41FA5}">
                          <a16:colId xmlns:a16="http://schemas.microsoft.com/office/drawing/2014/main" val="270203216"/>
                        </a:ext>
                      </a:extLst>
                    </a:gridCol>
                  </a:tblGrid>
                  <a:tr h="2622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effectLst/>
                              <a:latin typeface="Times" pitchFamily="2" charset="0"/>
                            </a:rPr>
                            <a:t>Model</a:t>
                          </a:r>
                          <a:endParaRPr lang="en-CN" sz="1800" b="0" i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latin typeface="Times" pitchFamily="2" charset="0"/>
                            </a:rPr>
                            <a:t>Comments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latin typeface="Times" pitchFamily="2" charset="0"/>
                            </a:rPr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4780415"/>
                      </a:ext>
                    </a:extLst>
                  </a:tr>
                  <a:tr h="13766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Standard baryon </a:t>
                          </a:r>
                          <a:endParaRPr lang="en-CN" sz="1800" b="0" i="0" dirty="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Futura Medium" charset="0"/>
                              <a:cs typeface="Futura Medium" charset="0"/>
                            </a:rPr>
                            <a:t>The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  <m:t>Ω</m:t>
                                  </m:r>
                                  <m:r>
                                    <a:rPr lang="en-US" sz="160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  <m:t>(2012)</m:t>
                                  </m:r>
                                </m:e>
                                <m:sup>
                                  <m:r>
                                    <a:rPr lang="en-US" sz="160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Futura Medium" charset="0"/>
                                  <a:cs typeface="Futura Medium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600" b="0" i="0" kern="1200" dirty="0">
                              <a:solidFill>
                                <a:srgbClr val="0432FF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decays dominantly to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6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6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.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034004 (2018), EPJC 78, 894 (2018),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114023 (2018), PRD 101, 016002 (2020),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105, 094006 (2022), PRC 103, 025202 (2021),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014031 (2018), PRD 107, 034015 (2023), 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014031 (2018), CPC  47, 063104 (2023),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107, 014025 (2023)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4755884"/>
                      </a:ext>
                    </a:extLst>
                  </a:tr>
                  <a:tr h="124555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8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  <m:r>
                                <a:rPr lang="en-US" sz="18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(1530)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8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 molecule</a:t>
                          </a:r>
                          <a:endParaRPr lang="en-CN" sz="1800" b="0" i="0" dirty="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  <a:ea typeface="Futura Medium" charset="0"/>
                              <a:cs typeface="Futura Medium" charset="0"/>
                            </a:rPr>
                            <a:t>The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  <m:t>Ω</m:t>
                                  </m:r>
                                  <m:r>
                                    <a:rPr lang="en-US" sz="120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  <m:t>(2012)</m:t>
                                  </m:r>
                                </m:e>
                                <m:sup>
                                  <m:r>
                                    <a:rPr lang="en-US" sz="120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Futura Medium" charset="0"/>
                                      <a:cs typeface="Futura Medium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Futura Medium" charset="0"/>
                                  <a:cs typeface="Futura Medium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200" b="0" i="0" kern="1200" dirty="0">
                              <a:solidFill>
                                <a:srgbClr val="0432FF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decays equally to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2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  <m:r>
                                <a:rPr lang="en-US" sz="12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(1530)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2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. </a:t>
                          </a: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Or</a:t>
                          </a:r>
                          <a:r>
                            <a:rPr lang="en-US" sz="1200" b="0" i="0" baseline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 the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  <m:r>
                                <a:rPr lang="en-US" sz="1200" b="0" i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(1530)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2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2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 decay mode is dominant.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054009 (2018), EPJC 78, 857 (2018),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076012 (2018), JPG 48, 025001 (2021),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056013 (2018), PRD 101, 094016 (2020),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EPJC 80, 361 (2020), PRD 102, 074025 (2020),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106, 034022 (2022), Few Body Syst. 64, 55 (2023).</a:t>
                          </a:r>
                          <a:endParaRPr lang="en-CN" sz="1100" b="0" i="0" baseline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80691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7">
                <a:extLst>
                  <a:ext uri="{FF2B5EF4-FFF2-40B4-BE49-F238E27FC236}">
                    <a16:creationId xmlns:a16="http://schemas.microsoft.com/office/drawing/2014/main" id="{1FB00CD4-147B-994E-8611-B102580F1F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8368683"/>
                  </p:ext>
                </p:extLst>
              </p:nvPr>
            </p:nvGraphicFramePr>
            <p:xfrm>
              <a:off x="5392433" y="1983778"/>
              <a:ext cx="6603164" cy="2987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3522">
                      <a:extLst>
                        <a:ext uri="{9D8B030D-6E8A-4147-A177-3AD203B41FA5}">
                          <a16:colId xmlns:a16="http://schemas.microsoft.com/office/drawing/2014/main" val="1446086847"/>
                        </a:ext>
                      </a:extLst>
                    </a:gridCol>
                    <a:gridCol w="1764132">
                      <a:extLst>
                        <a:ext uri="{9D8B030D-6E8A-4147-A177-3AD203B41FA5}">
                          <a16:colId xmlns:a16="http://schemas.microsoft.com/office/drawing/2014/main" val="175192767"/>
                        </a:ext>
                      </a:extLst>
                    </a:gridCol>
                    <a:gridCol w="3315510">
                      <a:extLst>
                        <a:ext uri="{9D8B030D-6E8A-4147-A177-3AD203B41FA5}">
                          <a16:colId xmlns:a16="http://schemas.microsoft.com/office/drawing/2014/main" val="27020321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effectLst/>
                              <a:latin typeface="Times" pitchFamily="2" charset="0"/>
                            </a:rPr>
                            <a:t>Model</a:t>
                          </a:r>
                          <a:endParaRPr lang="en-CN" sz="1800" b="0" i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latin typeface="Times" pitchFamily="2" charset="0"/>
                            </a:rPr>
                            <a:t>Comments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800" b="0" i="0" dirty="0">
                              <a:latin typeface="Times" pitchFamily="2" charset="0"/>
                            </a:rPr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4780415"/>
                      </a:ext>
                    </a:extLst>
                  </a:tr>
                  <a:tr h="13766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rgbClr val="0432FF"/>
                              </a:solidFill>
                              <a:latin typeface="Times" pitchFamily="2" charset="0"/>
                            </a:rPr>
                            <a:t>Standard baryon </a:t>
                          </a:r>
                          <a:endParaRPr lang="en-CN" sz="1800" b="0" i="0" dirty="0">
                            <a:solidFill>
                              <a:srgbClr val="0432FF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87050" t="-28440" r="-189928" b="-90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034004 (2018), EPJC 78, 894 (2018),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114023 (2018), PRD 101, 016002 (2020),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105, 094006 (2022), PRC 103, 025202 (2021),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014031 (2018), PRD 107, 034015 (2023), 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014031 (2018), CPC  47, 063104 (2023),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107, 014025 (2023)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4755884"/>
                      </a:ext>
                    </a:extLst>
                  </a:tr>
                  <a:tr h="1245552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833" t="-142857" r="-335833" b="-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87050" t="-142857" r="-189928" b="-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054009 (2018), EPJC 78, 857 (2018),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076012 (2018), JPG 48, 025001 (2021),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98, 056013 (2018), PRD 101, 094016 (2020),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EPJC 80, 361 (2020), PRD 102, 074025 (2020), </a:t>
                          </a:r>
                        </a:p>
                        <a:p>
                          <a:pPr algn="ctr"/>
                          <a:r>
                            <a:rPr lang="en-US" sz="1100" b="0" i="0" baseline="0" dirty="0">
                              <a:latin typeface="Times" pitchFamily="2" charset="0"/>
                            </a:rPr>
                            <a:t>PRD 106, 034022 (2022), Few Body Syst. 64, 55 (2023).</a:t>
                          </a:r>
                          <a:endParaRPr lang="en-CN" sz="1100" b="0" i="0" baseline="0" dirty="0"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80691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07FD12-F88B-7041-9EBA-A2673F68F642}"/>
                  </a:ext>
                </a:extLst>
              </p:cNvPr>
              <p:cNvSpPr txBox="1"/>
              <p:nvPr/>
            </p:nvSpPr>
            <p:spPr>
              <a:xfrm>
                <a:off x="5145049" y="5277110"/>
                <a:ext cx="44644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>
                    <a:solidFill>
                      <a:srgbClr val="C00000"/>
                    </a:solidFill>
                    <a:latin typeface="Times" pitchFamily="2" charset="0"/>
                  </a:rPr>
                  <a:t>Measurement of the branching fraction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is-I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  <m: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(1530)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CN" dirty="0">
                    <a:solidFill>
                      <a:srgbClr val="C00000"/>
                    </a:solidFill>
                    <a:latin typeface="Times" pitchFamily="2" charset="0"/>
                  </a:rPr>
                  <a:t> is crucial to distinguish the nature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Ω</m:t>
                    </m:r>
                    <m: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(2012)</m:t>
                    </m:r>
                  </m:oMath>
                </a14:m>
                <a:r>
                  <a:rPr lang="en-CN" dirty="0">
                    <a:solidFill>
                      <a:srgbClr val="C00000"/>
                    </a:solidFill>
                    <a:latin typeface="Times" pitchFamily="2" charset="0"/>
                  </a:rPr>
                  <a:t>!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07FD12-F88B-7041-9EBA-A2673F68F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049" y="5277110"/>
                <a:ext cx="4464496" cy="923330"/>
              </a:xfrm>
              <a:prstGeom prst="rect">
                <a:avLst/>
              </a:prstGeom>
              <a:blipFill>
                <a:blip r:embed="rId11"/>
                <a:stretch>
                  <a:fillRect l="-1136" t="-2703" b="-94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C45DCE68-2D90-AE43-AACF-4D2A2C82B4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1552" y="5137655"/>
            <a:ext cx="2424045" cy="108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4B3432F-6512-B94E-9A16-EEB28DD348DC}"/>
                  </a:ext>
                </a:extLst>
              </p:cNvPr>
              <p:cNvSpPr txBox="1"/>
              <p:nvPr/>
            </p:nvSpPr>
            <p:spPr>
              <a:xfrm>
                <a:off x="9571552" y="4951655"/>
                <a:ext cx="611102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sz="1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 sz="1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is-IS" sz="1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1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  <m:r>
                      <a:rPr lang="en-US" sz="1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(1530)</m:t>
                    </m:r>
                    <m:acc>
                      <m:accPr>
                        <m:chr m:val="̅"/>
                        <m:ctrlPr>
                          <a:rPr lang="en-US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CN" sz="1400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:endParaRPr lang="en-CN" sz="1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4B3432F-6512-B94E-9A16-EEB28DD34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552" y="4951655"/>
                <a:ext cx="6111024" cy="307777"/>
              </a:xfrm>
              <a:prstGeom prst="rect">
                <a:avLst/>
              </a:prstGeom>
              <a:blipFill>
                <a:blip r:embed="rId1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1F0E0DB-3925-4334-95B6-5224C8141743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98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51C80-1F9A-3A81-75C9-46F92E155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8">
            <a:extLst>
              <a:ext uri="{FF2B5EF4-FFF2-40B4-BE49-F238E27FC236}">
                <a16:creationId xmlns:a16="http://schemas.microsoft.com/office/drawing/2014/main" id="{DACCFEDC-4B76-C795-3DEF-D8E4B7055FA4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82F8FE28-C930-B977-F0F0-42358EA2FFE5}"/>
                  </a:ext>
                </a:extLst>
              </p:cNvPr>
              <p:cNvSpPr txBox="1"/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Discovery of </a:t>
                </a:r>
                <a14:m>
                  <m:oMath xmlns:m="http://schemas.openxmlformats.org/officeDocument/2006/math">
                    <m:r>
                      <a:rPr lang="en-US" altLang="zh-CN" sz="4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𝛀</m:t>
                    </m:r>
                    <m:sSup>
                      <m:sSupPr>
                        <m:ctrlP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40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lang="en-US" altLang="zh-CN" sz="40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𝟐𝟎𝟏𝟐</m:t>
                            </m:r>
                          </m:e>
                        </m:d>
                      </m:e>
                      <m:sup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4000" b="1" dirty="0">
                  <a:solidFill>
                    <a:schemeClr val="accent1">
                      <a:lumMod val="75000"/>
                    </a:schemeClr>
                  </a:solidFill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82F8FE28-C930-B977-F0F0-42358EA2F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blipFill>
                <a:blip r:embed="rId2"/>
                <a:stretch>
                  <a:fillRect l="-2082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3E4FE5-C81D-4734-DC8E-CA73CEC0E76B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44BB565-8907-371F-01A6-5FB308B95F3B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3C1E84E-53B4-05A6-0AB4-421E54448CF3}"/>
                  </a:ext>
                </a:extLst>
              </p:cNvPr>
              <p:cNvSpPr txBox="1"/>
              <p:nvPr/>
            </p:nvSpPr>
            <p:spPr>
              <a:xfrm>
                <a:off x="350706" y="975360"/>
                <a:ext cx="67705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(2012)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 first observed by Belle in  two-body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decays,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Confirmed by BESIII (low statistics) and ALICE (15σ).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3C1E84E-53B4-05A6-0AB4-421E54448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06" y="975360"/>
                <a:ext cx="6770530" cy="707886"/>
              </a:xfrm>
              <a:prstGeom prst="rect">
                <a:avLst/>
              </a:prstGeom>
              <a:blipFill>
                <a:blip r:embed="rId3"/>
                <a:stretch>
                  <a:fillRect l="-991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D47D059D-94A7-7445-739B-D36CAC6EE2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46"/>
          <a:stretch/>
        </p:blipFill>
        <p:spPr>
          <a:xfrm>
            <a:off x="574252" y="1798965"/>
            <a:ext cx="5340096" cy="4354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8966F52-43A1-39F6-7A99-58B6BE071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236" y="1112825"/>
            <a:ext cx="4350215" cy="28954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352F9FC-3B5B-011F-B20D-FF751C262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950" y="4024266"/>
            <a:ext cx="3247505" cy="274896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06C0ED1-5FAB-135C-2048-5680DA13055C}"/>
              </a:ext>
            </a:extLst>
          </p:cNvPr>
          <p:cNvSpPr txBox="1"/>
          <p:nvPr/>
        </p:nvSpPr>
        <p:spPr>
          <a:xfrm>
            <a:off x="2299854" y="5214081"/>
            <a:ext cx="2827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PRL, 121, 052003 (2018)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18F2390-9728-E706-19DB-4251B115C16E}"/>
              </a:ext>
            </a:extLst>
          </p:cNvPr>
          <p:cNvSpPr txBox="1"/>
          <p:nvPr/>
        </p:nvSpPr>
        <p:spPr>
          <a:xfrm>
            <a:off x="8532182" y="598630"/>
            <a:ext cx="2810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PRL 134, 131903 (2025)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F7F8E8D-1F50-5F45-9EF4-797919F2FD47}"/>
              </a:ext>
            </a:extLst>
          </p:cNvPr>
          <p:cNvSpPr txBox="1"/>
          <p:nvPr/>
        </p:nvSpPr>
        <p:spPr>
          <a:xfrm>
            <a:off x="9681436" y="4199571"/>
            <a:ext cx="2288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arXiv:2502.18063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3EA4D9B-CDF8-64DA-D109-6DFB80A25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995" y="6096359"/>
            <a:ext cx="610181" cy="525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90D22-BB21-3BE8-AC96-2E4D7A8E7119}"/>
                  </a:ext>
                </a:extLst>
              </p:cNvPr>
              <p:cNvSpPr txBox="1"/>
              <p:nvPr/>
            </p:nvSpPr>
            <p:spPr>
              <a:xfrm>
                <a:off x="53050" y="6221683"/>
                <a:ext cx="822642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/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(2012)</m:t>
                    </m:r>
                  </m:oMath>
                </a14:m>
                <a:r>
                  <a:rPr lang="zh-CN" altLang="en-US" sz="2000" dirty="0"/>
                  <a:t> was interpreted as </a:t>
                </a:r>
                <a:r>
                  <a:rPr lang="zh-CN" altLang="en-US" sz="2000" b="1" dirty="0">
                    <a:solidFill>
                      <a:srgbClr val="0432FF"/>
                    </a:solidFill>
                  </a:rPr>
                  <a:t>a standard baryon or a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𝚵</m:t>
                    </m:r>
                    <m:d>
                      <m:dPr>
                        <m:ctrlP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𝟏𝟓𝟑𝟎</m:t>
                        </m:r>
                      </m:e>
                    </m:d>
                    <m:acc>
                      <m:accPr>
                        <m:chr m:val="̅"/>
                        <m:ctrlP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lang="zh-CN" altLang="en-US" sz="2000" b="1" dirty="0">
                    <a:solidFill>
                      <a:srgbClr val="0432FF"/>
                    </a:solidFill>
                  </a:rPr>
                  <a:t> molecule</a:t>
                </a:r>
                <a:r>
                  <a:rPr lang="zh-CN" altLang="en-US" dirty="0"/>
                  <a:t>.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490D22-BB21-3BE8-AC96-2E4D7A8E7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0" y="6221683"/>
                <a:ext cx="8226426" cy="400110"/>
              </a:xfrm>
              <a:prstGeom prst="rect">
                <a:avLst/>
              </a:prstGeom>
              <a:blipFill>
                <a:blip r:embed="rId8"/>
                <a:stretch>
                  <a:fillRect l="-815" t="-9231" r="-1260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C8C8B4C-79BE-4CFF-807C-4FA5978E0CC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4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162135-A794-45DF-8431-5B5F46884710}"/>
                  </a:ext>
                </a:extLst>
              </p:cNvPr>
              <p:cNvSpPr txBox="1"/>
              <p:nvPr/>
            </p:nvSpPr>
            <p:spPr>
              <a:xfrm>
                <a:off x="1088572" y="860235"/>
                <a:ext cx="92130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Search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Ω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(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2012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)→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KΞ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(1530)</a:t>
                </a:r>
                <a:r>
                  <a:rPr lang="is-IS" sz="3200" dirty="0">
                    <a:solidFill>
                      <a:schemeClr val="tx1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s-IS" sz="32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32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K</m:t>
                    </m:r>
                    <m:r>
                      <m:rPr>
                        <m:sty m:val="p"/>
                      </m:rPr>
                      <a:rPr lang="is-IS" sz="32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π</m:t>
                    </m:r>
                    <m:r>
                      <m:rPr>
                        <m:sty m:val="p"/>
                      </m:rPr>
                      <a:rPr lang="el-GR" sz="32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Ξ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" panose="02020603050405020304" pitchFamily="18" charset="0"/>
                  <a:ea typeface="Futura Medium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162135-A794-45DF-8431-5B5F46884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72" y="860235"/>
                <a:ext cx="9213028" cy="584775"/>
              </a:xfrm>
              <a:prstGeom prst="rect">
                <a:avLst/>
              </a:prstGeom>
              <a:blipFill>
                <a:blip r:embed="rId2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611A731F-C414-4E0A-9ADD-013A54004957}"/>
                  </a:ext>
                </a:extLst>
              </p:cNvPr>
              <p:cNvSpPr txBox="1"/>
              <p:nvPr/>
            </p:nvSpPr>
            <p:spPr>
              <a:xfrm>
                <a:off x="270900" y="1394129"/>
                <a:ext cx="9918354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B00FA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  </a:t>
                </a:r>
                <a:r>
                  <a:rPr lang="en-US" dirty="0">
                    <a:solidFill>
                      <a:srgbClr val="0B00FA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We use the same data samples to search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Ω</m:t>
                    </m:r>
                    <m:r>
                      <a:rPr lang="en-U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(</m:t>
                    </m:r>
                    <m:r>
                      <a:rPr lang="en-U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2012</m:t>
                    </m:r>
                    <m:r>
                      <a:rPr lang="en-U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)→</m:t>
                    </m:r>
                    <m:r>
                      <m:rPr>
                        <m:sty m:val="p"/>
                      </m:rPr>
                      <a:rPr lang="en-U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KΞ</m:t>
                    </m:r>
                  </m:oMath>
                </a14:m>
                <a:r>
                  <a:rPr lang="en-US" dirty="0">
                    <a:solidFill>
                      <a:srgbClr val="0B00FA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(1530)</a:t>
                </a:r>
                <a:r>
                  <a:rPr lang="is-IS" dirty="0">
                    <a:solidFill>
                      <a:srgbClr val="0B00FA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s-I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K</m:t>
                    </m:r>
                    <m:r>
                      <m:rPr>
                        <m:sty m:val="p"/>
                      </m:rPr>
                      <a:rPr lang="is-IS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π</m:t>
                    </m:r>
                    <m:r>
                      <m:rPr>
                        <m:sty m:val="p"/>
                      </m:rPr>
                      <a:rPr lang="el-GR" b="0" i="0" dirty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Ξ</m:t>
                    </m:r>
                  </m:oMath>
                </a14:m>
                <a:r>
                  <a:rPr lang="en-US" dirty="0">
                    <a:solidFill>
                      <a:srgbClr val="0B00FA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 in the decay of the narrow resonances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Υ</m:t>
                    </m:r>
                  </m:oMath>
                </a14:m>
                <a:r>
                  <a:rPr lang="en-US" dirty="0">
                    <a:solidFill>
                      <a:srgbClr val="0B00FA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(1S),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Υ</m:t>
                    </m:r>
                  </m:oMath>
                </a14:m>
                <a:r>
                  <a:rPr lang="en-US" dirty="0">
                    <a:solidFill>
                      <a:srgbClr val="0B00FA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(2S),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b="0" i="0">
                        <a:solidFill>
                          <a:srgbClr val="0B00FA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Υ</m:t>
                    </m:r>
                  </m:oMath>
                </a14:m>
                <a:r>
                  <a:rPr lang="en-US" dirty="0">
                    <a:solidFill>
                      <a:srgbClr val="0B00FA"/>
                    </a:solidFill>
                    <a:latin typeface="Times" panose="02020603050405020304" pitchFamily="18" charset="0"/>
                    <a:ea typeface="Futura Medium" charset="0"/>
                    <a:cs typeface="Times" panose="02020603050405020304" pitchFamily="18" charset="0"/>
                  </a:rPr>
                  <a:t>(3S). </a:t>
                </a:r>
              </a:p>
              <a:p>
                <a:endParaRPr lang="en-US" sz="500" dirty="0">
                  <a:solidFill>
                    <a:schemeClr val="tx1"/>
                  </a:solidFill>
                  <a:latin typeface="Marion" charset="0"/>
                  <a:ea typeface="Marion" charset="0"/>
                  <a:cs typeface="Marion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Marion" charset="0"/>
                    <a:ea typeface="Marion" charset="0"/>
                    <a:cs typeface="Marion" charset="0"/>
                  </a:rPr>
                  <a:t>  </a:t>
                </a:r>
                <a:endParaRPr lang="en-US" sz="2000" b="1" dirty="0">
                  <a:solidFill>
                    <a:srgbClr val="0B00FA"/>
                  </a:solidFill>
                  <a:latin typeface="Marion" charset="0"/>
                  <a:ea typeface="Marion" charset="0"/>
                  <a:cs typeface="Marion" charset="0"/>
                </a:endParaRPr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611A731F-C414-4E0A-9ADD-013A54004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0" y="1394129"/>
                <a:ext cx="9918354" cy="1031051"/>
              </a:xfrm>
              <a:prstGeom prst="rect">
                <a:avLst/>
              </a:prstGeom>
              <a:blipFill>
                <a:blip r:embed="rId3"/>
                <a:stretch>
                  <a:fillRect l="-492" t="-35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3BFAAB22-47CA-45A2-9A51-B7D9C1E69503}"/>
                  </a:ext>
                </a:extLst>
              </p:cNvPr>
              <p:cNvSpPr txBox="1"/>
              <p:nvPr/>
            </p:nvSpPr>
            <p:spPr>
              <a:xfrm>
                <a:off x="102793" y="5422657"/>
                <a:ext cx="62701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No clear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Ω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(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2012</m:t>
                    </m:r>
                    <m:r>
                      <a:rPr 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 signals are observed. </a:t>
                </a:r>
              </a:p>
              <a:p>
                <a:r>
                  <a:rPr lang="en-US" dirty="0">
                    <a:solidFill>
                      <a:srgbClr val="FF0000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We give the upper limit on the ratio of the branching fractions at 90% C.L. </a:t>
                </a:r>
              </a:p>
            </p:txBody>
          </p:sp>
        </mc:Choice>
        <mc:Fallback xmlns=""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3BFAAB22-47CA-45A2-9A51-B7D9C1E69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93" y="5422657"/>
                <a:ext cx="6270171" cy="923330"/>
              </a:xfrm>
              <a:prstGeom prst="rect">
                <a:avLst/>
              </a:prstGeom>
              <a:blipFill>
                <a:blip r:embed="rId4"/>
                <a:stretch>
                  <a:fillRect l="-875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>
            <a:extLst>
              <a:ext uri="{FF2B5EF4-FFF2-40B4-BE49-F238E27FC236}">
                <a16:creationId xmlns:a16="http://schemas.microsoft.com/office/drawing/2014/main" id="{470BEA7D-70DC-43C6-BB46-11E1912B9B23}"/>
              </a:ext>
            </a:extLst>
          </p:cNvPr>
          <p:cNvGrpSpPr/>
          <p:nvPr/>
        </p:nvGrpSpPr>
        <p:grpSpPr>
          <a:xfrm>
            <a:off x="5374111" y="1748318"/>
            <a:ext cx="5352113" cy="3561514"/>
            <a:chOff x="1293453" y="2171041"/>
            <a:chExt cx="5352113" cy="3561514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8E50E5C8-ABAD-44B5-A578-EDE8F2D15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3453" y="2171041"/>
              <a:ext cx="5247540" cy="35615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12">
                  <a:extLst>
                    <a:ext uri="{FF2B5EF4-FFF2-40B4-BE49-F238E27FC236}">
                      <a16:creationId xmlns:a16="http://schemas.microsoft.com/office/drawing/2014/main" id="{45806DB7-FC6B-4CC4-AA60-F941F3882327}"/>
                    </a:ext>
                  </a:extLst>
                </p:cNvPr>
                <p:cNvSpPr/>
                <p:nvPr/>
              </p:nvSpPr>
              <p:spPr>
                <a:xfrm>
                  <a:off x="2232658" y="2363774"/>
                  <a:ext cx="1728102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050" smtClean="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Ω</m:t>
                      </m:r>
                      <m:r>
                        <a:rPr lang="is-IS" sz="105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105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Ξ</m:t>
                      </m:r>
                      <m:r>
                        <a:rPr lang="en-US" sz="1050" b="0" i="0" smtClean="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(</m:t>
                      </m:r>
                      <m:r>
                        <a:rPr lang="en-US" sz="1050" b="0" i="0" smtClean="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1530</m:t>
                      </m:r>
                      <m:sSup>
                        <m:sSupPr>
                          <m:ctrlPr>
                            <a:rPr lang="en-US" sz="1050" b="0" i="1" smtClean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a:rPr lang="en-US" sz="1050" b="0" i="1" smtClean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)</m:t>
                          </m:r>
                        </m:e>
                        <m:sup>
                          <m:r>
                            <a:rPr lang="en-US" sz="1050" b="0" i="1" smtClean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105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is-IS" sz="105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sSup>
                        <m:sSupPr>
                          <m:ctrlPr>
                            <a:rPr lang="is-IS" sz="105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05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Ξ</m:t>
                          </m:r>
                        </m:e>
                        <m:sup>
                          <m:r>
                            <a:rPr lang="en-US" sz="1050" b="0" i="0" smtClean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05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05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π</m:t>
                          </m:r>
                        </m:e>
                        <m:sup>
                          <m:r>
                            <a:rPr lang="en-US" sz="1050" b="0" i="0" smtClean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05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050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05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K</m:t>
                          </m:r>
                        </m:e>
                        <m:sup>
                          <m:r>
                            <a:rPr lang="en-US" sz="105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0" name="Rectangle 12">
                  <a:extLst>
                    <a:ext uri="{FF2B5EF4-FFF2-40B4-BE49-F238E27FC236}">
                      <a16:creationId xmlns:a16="http://schemas.microsoft.com/office/drawing/2014/main" id="{45806DB7-FC6B-4CC4-AA60-F941F38823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2658" y="2363774"/>
                  <a:ext cx="1728102" cy="253916"/>
                </a:xfrm>
                <a:prstGeom prst="rect">
                  <a:avLst/>
                </a:prstGeom>
                <a:blipFill>
                  <a:blip r:embed="rId6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E57AB2F0-06B1-4DC9-939F-D7B07D4A7992}"/>
                    </a:ext>
                  </a:extLst>
                </p:cNvPr>
                <p:cNvSpPr/>
                <p:nvPr/>
              </p:nvSpPr>
              <p:spPr>
                <a:xfrm>
                  <a:off x="4786629" y="2298335"/>
                  <a:ext cx="1810047" cy="2727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5800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Ω</m:t>
                      </m:r>
                      <m:r>
                        <a:rPr lang="is-IS" sz="12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Ξ</m:t>
                      </m:r>
                      <m:r>
                        <a:rPr lang="en-U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(</m:t>
                      </m:r>
                      <m:r>
                        <a:rPr lang="en-U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1530</m:t>
                      </m:r>
                      <m:sSup>
                        <m:sSupPr>
                          <m:ctrlPr>
                            <a:rPr lang="en-U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a:rPr lang="en-US" sz="1100" i="1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)</m:t>
                          </m:r>
                        </m:e>
                        <m:sup>
                          <m:r>
                            <a:rPr lang="en-US" sz="1100" b="0" i="1" smtClean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110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is-I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sSup>
                        <m:sSupPr>
                          <m:ctrlPr>
                            <a:rPr lang="is-I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Ξ</m:t>
                          </m:r>
                        </m:e>
                        <m:sup>
                          <m:r>
                            <a:rPr lang="en-US" sz="1100" b="0" i="0" smtClean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π</m:t>
                          </m:r>
                        </m:e>
                        <m:sup>
                          <m: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110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)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100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S</m:t>
                          </m:r>
                        </m:sub>
                        <m:sup>
                          <m: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sz="1100" dirty="0">
                    <a:solidFill>
                      <a:srgbClr val="0B00FA"/>
                    </a:solidFill>
                    <a:latin typeface="Marion" charset="0"/>
                    <a:ea typeface="Marion" charset="0"/>
                    <a:cs typeface="Marion" charset="0"/>
                  </a:endParaRPr>
                </a:p>
              </p:txBody>
            </p:sp>
          </mc:Choice>
          <mc:Fallback xmlns=""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E57AB2F0-06B1-4DC9-939F-D7B07D4A7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6629" y="2298335"/>
                  <a:ext cx="1810047" cy="272767"/>
                </a:xfrm>
                <a:prstGeom prst="rect">
                  <a:avLst/>
                </a:prstGeom>
                <a:blipFill>
                  <a:blip r:embed="rId7"/>
                  <a:stretch>
                    <a:fillRect b="-159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4">
                  <a:extLst>
                    <a:ext uri="{FF2B5EF4-FFF2-40B4-BE49-F238E27FC236}">
                      <a16:creationId xmlns:a16="http://schemas.microsoft.com/office/drawing/2014/main" id="{DDE5BC11-6284-4826-B09C-C4C8A1D2A27F}"/>
                    </a:ext>
                  </a:extLst>
                </p:cNvPr>
                <p:cNvSpPr/>
                <p:nvPr/>
              </p:nvSpPr>
              <p:spPr>
                <a:xfrm>
                  <a:off x="2132567" y="4147637"/>
                  <a:ext cx="1784656" cy="270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5800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100" smtClean="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Ω</m:t>
                      </m:r>
                      <m:r>
                        <a:rPr lang="is-I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Ξ</m:t>
                      </m:r>
                      <m:r>
                        <a:rPr lang="en-U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(</m:t>
                      </m:r>
                      <m:r>
                        <a:rPr lang="en-U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1530</m:t>
                      </m:r>
                      <m:sSup>
                        <m:sSupPr>
                          <m:ctrlPr>
                            <a:rPr lang="en-U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a:rPr lang="en-US" sz="1100" i="1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)</m:t>
                          </m:r>
                        </m:e>
                        <m:sup>
                          <m:r>
                            <a:rPr lang="en-US" sz="1100" i="1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110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is-I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sSup>
                        <m:sSupPr>
                          <m:ctrlPr>
                            <a:rPr lang="is-I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Ξ</m:t>
                          </m:r>
                        </m:e>
                        <m:sup>
                          <m: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π</m:t>
                          </m:r>
                        </m:e>
                        <m:sup>
                          <m: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110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)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100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S</m:t>
                          </m:r>
                        </m:sub>
                        <m:sup>
                          <m: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en-US" sz="1100" dirty="0">
                    <a:solidFill>
                      <a:srgbClr val="0B00FA"/>
                    </a:solidFill>
                    <a:latin typeface="Marion" charset="0"/>
                    <a:ea typeface="Marion" charset="0"/>
                    <a:cs typeface="Marion" charset="0"/>
                  </a:endParaRPr>
                </a:p>
              </p:txBody>
            </p:sp>
          </mc:Choice>
          <mc:Fallback xmlns="">
            <p:sp>
              <p:nvSpPr>
                <p:cNvPr id="12" name="Rectangle 14">
                  <a:extLst>
                    <a:ext uri="{FF2B5EF4-FFF2-40B4-BE49-F238E27FC236}">
                      <a16:creationId xmlns:a16="http://schemas.microsoft.com/office/drawing/2014/main" id="{DDE5BC11-6284-4826-B09C-C4C8A1D2A2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567" y="4147637"/>
                  <a:ext cx="1784656" cy="270587"/>
                </a:xfrm>
                <a:prstGeom prst="rect">
                  <a:avLst/>
                </a:prstGeom>
                <a:blipFill>
                  <a:blip r:embed="rId8"/>
                  <a:stretch>
                    <a:fillRect b="-159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5">
                  <a:extLst>
                    <a:ext uri="{FF2B5EF4-FFF2-40B4-BE49-F238E27FC236}">
                      <a16:creationId xmlns:a16="http://schemas.microsoft.com/office/drawing/2014/main" id="{CB94E43A-39D8-433F-96D5-BDB4E30856AA}"/>
                    </a:ext>
                  </a:extLst>
                </p:cNvPr>
                <p:cNvSpPr/>
                <p:nvPr/>
              </p:nvSpPr>
              <p:spPr>
                <a:xfrm>
                  <a:off x="4851549" y="4083270"/>
                  <a:ext cx="1794017" cy="2727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5800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Ω</m:t>
                      </m:r>
                      <m:r>
                        <a:rPr lang="is-IS" sz="12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Ξ</m:t>
                      </m:r>
                      <m:r>
                        <a:rPr lang="en-U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(</m:t>
                      </m:r>
                      <m:r>
                        <a:rPr lang="en-U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1530</m:t>
                      </m:r>
                      <m:sSup>
                        <m:sSupPr>
                          <m:ctrlPr>
                            <a:rPr lang="en-U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a:rPr lang="en-US" sz="1100" i="1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)</m:t>
                          </m:r>
                        </m:e>
                        <m:sup>
                          <m:r>
                            <a:rPr lang="en-US" sz="1100" i="1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110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is-IS" sz="1100">
                          <a:solidFill>
                            <a:srgbClr val="0B00FA"/>
                          </a:solidFill>
                          <a:latin typeface="Cambria Math" charset="0"/>
                          <a:ea typeface="Marion" charset="0"/>
                          <a:cs typeface="Marion" charset="0"/>
                        </a:rPr>
                        <m:t>→</m:t>
                      </m:r>
                      <m:sSup>
                        <m:sSupPr>
                          <m:ctrlPr>
                            <a:rPr lang="is-I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Ξ</m:t>
                          </m:r>
                        </m:e>
                        <m:sup>
                          <m: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sz="1100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π</m:t>
                          </m:r>
                        </m:e>
                        <m:sup>
                          <m:r>
                            <a:rPr lang="en-US" sz="110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1100" dirty="0">
                      <a:solidFill>
                        <a:srgbClr val="0B00FA"/>
                      </a:solidFill>
                      <a:latin typeface="Marion" charset="0"/>
                      <a:ea typeface="Marion" charset="0"/>
                      <a:cs typeface="Marion" charset="0"/>
                    </a:rPr>
                    <a:t>)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100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Marion" charset="0"/>
                              <a:cs typeface="Marion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K</m:t>
                          </m:r>
                        </m:e>
                        <m:sup>
                          <m:r>
                            <a:rPr lang="en-US" sz="1100" dirty="0">
                              <a:solidFill>
                                <a:srgbClr val="0B00FA"/>
                              </a:solidFill>
                              <a:latin typeface="Cambria Math" charset="0"/>
                              <a:ea typeface="Marion" charset="0"/>
                              <a:cs typeface="Marion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1100" dirty="0">
                    <a:solidFill>
                      <a:srgbClr val="0B00FA"/>
                    </a:solidFill>
                    <a:latin typeface="Marion" charset="0"/>
                    <a:ea typeface="Marion" charset="0"/>
                    <a:cs typeface="Marion" charset="0"/>
                  </a:endParaRPr>
                </a:p>
              </p:txBody>
            </p:sp>
          </mc:Choice>
          <mc:Fallback xmlns="">
            <p:sp>
              <p:nvSpPr>
                <p:cNvPr id="13" name="Rectangle 15">
                  <a:extLst>
                    <a:ext uri="{FF2B5EF4-FFF2-40B4-BE49-F238E27FC236}">
                      <a16:creationId xmlns:a16="http://schemas.microsoft.com/office/drawing/2014/main" id="{CB94E43A-39D8-433F-96D5-BDB4E30856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1549" y="4083270"/>
                  <a:ext cx="1794017" cy="272767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7">
                  <a:extLst>
                    <a:ext uri="{FF2B5EF4-FFF2-40B4-BE49-F238E27FC236}">
                      <a16:creationId xmlns:a16="http://schemas.microsoft.com/office/drawing/2014/main" id="{6497611F-D974-4137-9706-D30273FD0D99}"/>
                    </a:ext>
                  </a:extLst>
                </p:cNvPr>
                <p:cNvSpPr txBox="1"/>
                <p:nvPr/>
              </p:nvSpPr>
              <p:spPr>
                <a:xfrm>
                  <a:off x="1988164" y="2859134"/>
                  <a:ext cx="64807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  <a:latin typeface="Futura Medium" charset="0"/>
                      <a:ea typeface="Futura Medium" charset="0"/>
                      <a:cs typeface="Futura Medium" charset="0"/>
                    </a:rPr>
                    <a:t>1.8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charset="0"/>
                          <a:ea typeface="Futura Medium" charset="0"/>
                          <a:cs typeface="Futura Medium" charset="0"/>
                        </a:rPr>
                        <m:t>𝜎</m:t>
                      </m:r>
                    </m:oMath>
                  </a14:m>
                  <a:endParaRPr lang="en-US" sz="1400" dirty="0">
                    <a:solidFill>
                      <a:srgbClr val="FF0000"/>
                    </a:solidFill>
                    <a:latin typeface="Futura Medium" charset="0"/>
                    <a:ea typeface="Futura Medium" charset="0"/>
                    <a:cs typeface="Futura Medium" charset="0"/>
                  </a:endParaRPr>
                </a:p>
              </p:txBody>
            </p:sp>
          </mc:Choice>
          <mc:Fallback xmlns="">
            <p:sp>
              <p:nvSpPr>
                <p:cNvPr id="19" name="TextBox 17">
                  <a:extLst>
                    <a:ext uri="{FF2B5EF4-FFF2-40B4-BE49-F238E27FC236}">
                      <a16:creationId xmlns:a16="http://schemas.microsoft.com/office/drawing/2014/main" id="{6497611F-D974-4137-9706-D30273FD0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164" y="2859134"/>
                  <a:ext cx="648072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830" t="-4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D3737CE9-784D-45B1-9DC8-1F773477333B}"/>
              </a:ext>
            </a:extLst>
          </p:cNvPr>
          <p:cNvSpPr txBox="1"/>
          <p:nvPr/>
        </p:nvSpPr>
        <p:spPr>
          <a:xfrm>
            <a:off x="9304731" y="1064120"/>
            <a:ext cx="2581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1D81BF"/>
                </a:solidFill>
                <a:latin typeface="Times" pitchFamily="2" charset="0"/>
              </a:rPr>
              <a:t>PRD</a:t>
            </a:r>
            <a:r>
              <a:rPr lang="zh-CN" altLang="en-US" sz="1800" dirty="0">
                <a:solidFill>
                  <a:srgbClr val="1D81BF"/>
                </a:solidFill>
                <a:latin typeface="Times" pitchFamily="2" charset="0"/>
              </a:rPr>
              <a:t> </a:t>
            </a:r>
            <a:r>
              <a:rPr lang="en-US" altLang="zh-CN" sz="1800" dirty="0">
                <a:solidFill>
                  <a:srgbClr val="1D81BF"/>
                </a:solidFill>
                <a:latin typeface="Times" pitchFamily="2" charset="0"/>
              </a:rPr>
              <a:t>100, 032006 (2019)</a:t>
            </a:r>
            <a:r>
              <a:rPr lang="en-US" altLang="zh-CN" sz="1800" dirty="0">
                <a:solidFill>
                  <a:srgbClr val="1D81BF"/>
                </a:solidFill>
                <a:effectLst/>
                <a:latin typeface="Times" pitchFamily="2" charset="0"/>
              </a:rPr>
              <a:t> </a:t>
            </a:r>
            <a:endParaRPr lang="zh-CN" altLang="en-US" dirty="0">
              <a:solidFill>
                <a:srgbClr val="1D81BF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68015AF-2DE2-42DD-AE4B-FD930BD2D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834" y="2175541"/>
            <a:ext cx="4758612" cy="29438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9179EDD6-D105-4782-AAB7-4926C86291D8}"/>
                  </a:ext>
                </a:extLst>
              </p:cNvPr>
              <p:cNvSpPr txBox="1"/>
              <p:nvPr/>
            </p:nvSpPr>
            <p:spPr>
              <a:xfrm>
                <a:off x="5871595" y="5279244"/>
                <a:ext cx="5991384" cy="1288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l-GR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l-GR" sz="2000" i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</m:sup>
                    </m:sSubSup>
                    <m:r>
                      <a:rPr lang="en-US" sz="2000" b="0" i="0" smtClean="0">
                        <a:solidFill>
                          <a:srgbClr val="0B00FA"/>
                        </a:solidFill>
                        <a:latin typeface="Cambria Math" charset="0"/>
                        <a:ea typeface="Marion" charset="0"/>
                        <a:cs typeface="Marion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fPr>
                      <m:num>
                        <m:r>
                          <a:rPr lang="mr-IN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ℬ</m:t>
                        </m:r>
                        <m: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Ω</m:t>
                        </m:r>
                        <m:r>
                          <a:rPr lang="is-I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l-GR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(</m:t>
                        </m:r>
                        <m: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1530</m:t>
                        </m:r>
                        <m: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)(→</m:t>
                        </m:r>
                        <m:r>
                          <m:rPr>
                            <m:sty m:val="p"/>
                          </m:rPr>
                          <a:rPr lang="el-GR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l-GR" sz="200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  <m: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  <m: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)</m:t>
                        </m:r>
                      </m:num>
                      <m:den>
                        <m:r>
                          <a:rPr lang="mr-IN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ℬ</m:t>
                        </m:r>
                        <m:r>
                          <a:rPr lang="en-U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Ω</m:t>
                        </m:r>
                        <m:r>
                          <a:rPr lang="is-I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l-GR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  <m:r>
                          <a:rPr lang="en-US" sz="2000" i="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B00FA"/>
                    </a:solidFill>
                    <a:latin typeface="Marion" charset="0"/>
                    <a:ea typeface="Marion" charset="0"/>
                    <a:cs typeface="Marion" charset="0"/>
                  </a:rPr>
                  <a:t> = (6.0</a:t>
                </a:r>
                <a14:m>
                  <m:oMath xmlns:m="http://schemas.openxmlformats.org/officeDocument/2006/math">
                    <m:r>
                      <a:rPr lang="en-US" sz="2000" i="0" smtClean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sz="2000" dirty="0">
                    <a:solidFill>
                      <a:srgbClr val="0B00FA"/>
                    </a:solidFill>
                    <a:latin typeface="Marion" charset="0"/>
                    <a:ea typeface="Marion" charset="0"/>
                    <a:cs typeface="Marion" charset="0"/>
                  </a:rPr>
                  <a:t>3.7(stat.)</a:t>
                </a:r>
                <a14:m>
                  <m:oMath xmlns:m="http://schemas.openxmlformats.org/officeDocument/2006/math">
                    <m:r>
                      <a:rPr lang="en-US" sz="2000" i="0">
                        <a:solidFill>
                          <a:srgbClr val="0B00F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sz="2000" dirty="0">
                    <a:solidFill>
                      <a:srgbClr val="0B00FA"/>
                    </a:solidFill>
                    <a:latin typeface="Marion" charset="0"/>
                    <a:ea typeface="Marion" charset="0"/>
                    <a:cs typeface="Marion" charset="0"/>
                  </a:rPr>
                  <a:t>1.3(syst.))%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</m:sup>
                    </m:sSubSup>
                    <m:r>
                      <a:rPr lang="en-US" sz="2000">
                        <a:solidFill>
                          <a:srgbClr val="0B00FA"/>
                        </a:solidFill>
                        <a:latin typeface="Cambria Math" charset="0"/>
                        <a:ea typeface="Marion" charset="0"/>
                        <a:cs typeface="Marion" charset="0"/>
                      </a:rPr>
                      <m:t>=</m:t>
                    </m:r>
                    <m:f>
                      <m:fPr>
                        <m:ctrlPr>
                          <a:rPr lang="mr-IN" sz="2000" i="1">
                            <a:solidFill>
                              <a:srgbClr val="0B00FA"/>
                            </a:solidFill>
                            <a:latin typeface="Cambria Math" panose="02040503050406030204" pitchFamily="18" charset="0"/>
                            <a:ea typeface="Marion" charset="0"/>
                            <a:cs typeface="Marion" charset="0"/>
                          </a:rPr>
                        </m:ctrlPr>
                      </m:fPr>
                      <m:num>
                        <m:r>
                          <a:rPr lang="mr-IN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ℬ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Ω</m:t>
                        </m:r>
                        <m:r>
                          <a:rPr lang="is-I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(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1530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)(→</m:t>
                        </m:r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)</m:t>
                        </m:r>
                      </m:num>
                      <m:den>
                        <m:r>
                          <a:rPr lang="mr-IN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ℬ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Ω</m:t>
                        </m:r>
                        <m:r>
                          <a:rPr lang="is-I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Ξ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K</m:t>
                        </m:r>
                        <m:r>
                          <a:rPr lang="en-US" sz="2000">
                            <a:solidFill>
                              <a:srgbClr val="0B00FA"/>
                            </a:solidFill>
                            <a:latin typeface="Cambria Math" charset="0"/>
                            <a:ea typeface="Marion" charset="0"/>
                            <a:cs typeface="Marion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B00FA"/>
                    </a:solidFill>
                    <a:latin typeface="Marion" charset="0"/>
                    <a:ea typeface="Marion" charset="0"/>
                    <a:cs typeface="Marion" charset="0"/>
                  </a:rPr>
                  <a:t> &lt; 11.9% at 90% C.L.</a:t>
                </a:r>
              </a:p>
              <a:p>
                <a:endParaRPr lang="en-US" sz="2000" dirty="0">
                  <a:solidFill>
                    <a:srgbClr val="0B00FA"/>
                  </a:solidFill>
                  <a:latin typeface="Marion" charset="0"/>
                  <a:ea typeface="Marion" charset="0"/>
                  <a:cs typeface="Marion" charset="0"/>
                </a:endParaRPr>
              </a:p>
            </p:txBody>
          </p:sp>
        </mc:Choice>
        <mc:Fallback xmlns=""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9179EDD6-D105-4782-AAB7-4926C8629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95" y="5279244"/>
                <a:ext cx="5991384" cy="1288430"/>
              </a:xfrm>
              <a:prstGeom prst="rect">
                <a:avLst/>
              </a:prstGeom>
              <a:blipFill>
                <a:blip r:embed="rId12"/>
                <a:stretch>
                  <a:fillRect r="-25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3D4EDCC-7769-4A83-BF77-BBF11229D57A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74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B9686-9A2C-E24B-AE34-3132DA6233C3}"/>
                  </a:ext>
                </a:extLst>
              </p:cNvPr>
              <p:cNvSpPr txBox="1"/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Revisit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𝛀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𝟐𝟎𝟏𝟐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)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is-IS" sz="3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𝟏𝟓𝟑𝟎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is-I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𝛑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</m:oMath>
                </a14:m>
                <a:endParaRPr lang="en-US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B9686-9A2C-E24B-AE34-3132DA623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blipFill>
                <a:blip r:embed="rId2"/>
                <a:stretch>
                  <a:fillRect l="-1577" t="-11538" r="-158" b="-346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5D0067B-D97C-EA41-800B-C0024D5E2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2096766"/>
            <a:ext cx="11480800" cy="142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735C1-4919-394D-9114-269D994AB54E}"/>
              </a:ext>
            </a:extLst>
          </p:cNvPr>
          <p:cNvSpPr txBox="1"/>
          <p:nvPr/>
        </p:nvSpPr>
        <p:spPr>
          <a:xfrm>
            <a:off x="355600" y="1702305"/>
            <a:ext cx="10338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" pitchFamily="2" charset="0"/>
              </a:rPr>
              <a:t>The comparisons between the previous analysis [</a:t>
            </a:r>
            <a:r>
              <a:rPr lang="en-US" sz="2000" dirty="0">
                <a:latin typeface="Times" pitchFamily="2" charset="0"/>
              </a:rPr>
              <a:t>PRD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100, 032006 (2019)</a:t>
            </a:r>
            <a:r>
              <a:rPr lang="en-US" sz="2000" dirty="0">
                <a:effectLst/>
                <a:latin typeface="Times" pitchFamily="2" charset="0"/>
              </a:rPr>
              <a:t>] and this work. </a:t>
            </a:r>
            <a:endParaRPr lang="en-US" sz="2000" dirty="0">
              <a:latin typeface="Time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80F80-A81D-3C46-8F19-605A24A69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617125"/>
            <a:ext cx="3810944" cy="2472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CD9B77-BF01-7349-84B7-315250CFD8FD}"/>
              </a:ext>
            </a:extLst>
          </p:cNvPr>
          <p:cNvSpPr txBox="1"/>
          <p:nvPr/>
        </p:nvSpPr>
        <p:spPr>
          <a:xfrm>
            <a:off x="0" y="6077350"/>
            <a:ext cx="6645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Times" pitchFamily="2" charset="0"/>
              </a:rPr>
              <a:t>The red arrow </a:t>
            </a:r>
            <a:r>
              <a:rPr lang="en-US" sz="1600" dirty="0">
                <a:solidFill>
                  <a:srgbClr val="C00000"/>
                </a:solidFill>
                <a:latin typeface="Times" pitchFamily="2" charset="0"/>
              </a:rPr>
              <a:t>for this updated work; </a:t>
            </a:r>
            <a:r>
              <a:rPr lang="en-US" sz="1600" dirty="0">
                <a:solidFill>
                  <a:srgbClr val="0432FF"/>
                </a:solidFill>
                <a:effectLst/>
                <a:latin typeface="Times" pitchFamily="2" charset="0"/>
              </a:rPr>
              <a:t>The blue arrow for the previous analysis. </a:t>
            </a:r>
            <a:endParaRPr lang="en-US" sz="1600" dirty="0">
              <a:solidFill>
                <a:srgbClr val="0432FF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AC5726-33CC-7C4C-97EA-335CE49994B8}"/>
                  </a:ext>
                </a:extLst>
              </p:cNvPr>
              <p:cNvSpPr txBox="1"/>
              <p:nvPr/>
            </p:nvSpPr>
            <p:spPr>
              <a:xfrm>
                <a:off x="4270860" y="3709435"/>
                <a:ext cx="71784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dirty="0">
                    <a:solidFill>
                      <a:schemeClr val="tx1"/>
                    </a:solidFill>
                    <a:latin typeface="Times" pitchFamily="2" charset="0"/>
                  </a:rPr>
                  <a:t>The </a:t>
                </a:r>
                <a:r>
                  <a:rPr lang="en-US" sz="2000" dirty="0">
                    <a:solidFill>
                      <a:schemeClr val="tx1"/>
                    </a:solidFill>
                    <a:latin typeface="Times" pitchFamily="2" charset="0"/>
                  </a:rPr>
                  <a:t>Flatt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" pitchFamily="2" charset="0"/>
                  </a:rPr>
                  <a:t>-like function [PRD 81, 094028 (2010)]</a:t>
                </a:r>
                <a:r>
                  <a:rPr lang="en-CN" sz="2000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AC5726-33CC-7C4C-97EA-335CE4999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860" y="3709435"/>
                <a:ext cx="7178458" cy="400110"/>
              </a:xfrm>
              <a:prstGeom prst="rect">
                <a:avLst/>
              </a:prstGeom>
              <a:blipFill>
                <a:blip r:embed="rId5"/>
                <a:stretch>
                  <a:fillRect l="-883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548EF83-1989-B942-8D24-E9CDDDA40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866" y="4109545"/>
            <a:ext cx="5347184" cy="85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86B9D4-EE0D-1E4D-A3D7-64AC60AE0A9D}"/>
                  </a:ext>
                </a:extLst>
              </p:cNvPr>
              <p:cNvSpPr txBox="1"/>
              <p:nvPr/>
            </p:nvSpPr>
            <p:spPr>
              <a:xfrm>
                <a:off x="4646241" y="5024735"/>
                <a:ext cx="764020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is the effective coupling of to the </a:t>
                </a:r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n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–body final state.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parameterize the real and imaginary parts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self-energy.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sz="1600" dirty="0">
                  <a:latin typeface="Times" pitchFamily="2" charset="0"/>
                </a:endParaRPr>
              </a:p>
              <a:p>
                <a:r>
                  <a:rPr lang="en-CN" sz="1600" dirty="0">
                    <a:solidFill>
                      <a:srgbClr val="0B00FA"/>
                    </a:solidFill>
                    <a:latin typeface="Times" pitchFamily="2" charset="0"/>
                  </a:rPr>
                  <a:t>Above 2.02 GeV, the phase space </a:t>
                </a:r>
                <a:r>
                  <a:rPr lang="en-US" sz="1600" i="1" dirty="0">
                    <a:solidFill>
                      <a:srgbClr val="0B00FA"/>
                    </a:solidFill>
                    <a:latin typeface="Times" pitchFamily="2" charset="0"/>
                  </a:rPr>
                  <a:t>k</a:t>
                </a:r>
                <a:r>
                  <a:rPr lang="en-US" sz="1600" i="1" baseline="-25000" dirty="0">
                    <a:solidFill>
                      <a:srgbClr val="0B00FA"/>
                    </a:solidFill>
                    <a:latin typeface="Times" pitchFamily="2" charset="0"/>
                  </a:rPr>
                  <a:t>3</a:t>
                </a:r>
                <a:r>
                  <a:rPr lang="en-US" sz="1600" dirty="0">
                    <a:solidFill>
                      <a:srgbClr val="0B00FA"/>
                    </a:solidFill>
                    <a:latin typeface="Times" pitchFamily="2" charset="0"/>
                  </a:rPr>
                  <a:t> increases sharply to cover more signal candidates.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86B9D4-EE0D-1E4D-A3D7-64AC60AE0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241" y="5024735"/>
                <a:ext cx="7640203" cy="1077218"/>
              </a:xfrm>
              <a:prstGeom prst="rect">
                <a:avLst/>
              </a:prstGeom>
              <a:blipFill>
                <a:blip r:embed="rId7"/>
                <a:stretch>
                  <a:fillRect l="-332" b="-58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8734411-5892-2E4F-8C44-DE577FF5DB51}"/>
              </a:ext>
            </a:extLst>
          </p:cNvPr>
          <p:cNvSpPr txBox="1"/>
          <p:nvPr/>
        </p:nvSpPr>
        <p:spPr>
          <a:xfrm>
            <a:off x="9168795" y="1083133"/>
            <a:ext cx="29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81B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PLB 860, 139224 (2025)</a:t>
            </a:r>
            <a:endParaRPr lang="en-CN" b="1" dirty="0">
              <a:solidFill>
                <a:srgbClr val="1D81BF"/>
              </a:solidFill>
              <a:latin typeface="Times" pitchFamily="2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0176D5F-74DB-4245-ACBF-F4E6B440B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6497" y="1550424"/>
            <a:ext cx="485641" cy="451208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3137007-DAC9-4101-9074-C189AF7D589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7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2A6D03-2599-D046-962F-88309ADE050A}"/>
                  </a:ext>
                </a:extLst>
              </p:cNvPr>
              <p:cNvSpPr txBox="1"/>
              <p:nvPr/>
            </p:nvSpPr>
            <p:spPr>
              <a:xfrm>
                <a:off x="103030" y="1566901"/>
                <a:ext cx="12088969" cy="741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effectLst/>
                    <a:latin typeface="Times" pitchFamily="2" charset="0"/>
                  </a:rPr>
                  <a:t>We fit simultaneously to the binned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 mass distributions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(1S,2S,3S) data sa</a:t>
                </a:r>
                <a:r>
                  <a:rPr lang="en-US" sz="2000" dirty="0">
                    <a:latin typeface="Times" pitchFamily="2" charset="0"/>
                  </a:rPr>
                  <a:t>mples</a:t>
                </a:r>
                <a:r>
                  <a:rPr lang="en-US" sz="2000" dirty="0">
                    <a:effectLst/>
                    <a:latin typeface="Times" pitchFamily="2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2A6D03-2599-D046-962F-88309ADE0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" y="1566901"/>
                <a:ext cx="12088969" cy="741613"/>
              </a:xfrm>
              <a:prstGeom prst="rect">
                <a:avLst/>
              </a:prstGeom>
              <a:blipFill>
                <a:blip r:embed="rId2"/>
                <a:stretch>
                  <a:fillRect l="-630" t="-3390" b="-135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608BFE7-6E29-8243-9F1D-A955C2B9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9" y="2394527"/>
            <a:ext cx="7419848" cy="32000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DCB572-4476-2C44-AA52-888028894555}"/>
              </a:ext>
            </a:extLst>
          </p:cNvPr>
          <p:cNvSpPr txBox="1"/>
          <p:nvPr/>
        </p:nvSpPr>
        <p:spPr>
          <a:xfrm>
            <a:off x="7522878" y="2123848"/>
            <a:ext cx="365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B00FA"/>
                </a:solidFill>
                <a:latin typeface="Times" pitchFamily="2" charset="0"/>
              </a:rPr>
              <a:t>The mass and effective </a:t>
            </a:r>
            <a:r>
              <a:rPr lang="en-US" dirty="0">
                <a:solidFill>
                  <a:srgbClr val="0B00FA"/>
                </a:solidFill>
                <a:latin typeface="Times" pitchFamily="2" charset="0"/>
              </a:rPr>
              <a:t>couplings :</a:t>
            </a:r>
            <a:r>
              <a:rPr lang="en-CN" dirty="0">
                <a:solidFill>
                  <a:srgbClr val="0B00FA"/>
                </a:solidFill>
                <a:latin typeface="Times" pitchFamily="2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B9E1F0-8F28-444E-9FEE-448774F3A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66" y="4048250"/>
            <a:ext cx="3917224" cy="548411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50F424DA-ACF2-8A4D-AE9A-1DF06B607B7F}"/>
              </a:ext>
            </a:extLst>
          </p:cNvPr>
          <p:cNvSpPr/>
          <p:nvPr/>
        </p:nvSpPr>
        <p:spPr>
          <a:xfrm>
            <a:off x="9776470" y="4669674"/>
            <a:ext cx="240814" cy="548411"/>
          </a:xfrm>
          <a:prstGeom prst="downArrow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1148F8-1B36-5849-9ADC-E55301138863}"/>
              </a:ext>
            </a:extLst>
          </p:cNvPr>
          <p:cNvSpPr txBox="1"/>
          <p:nvPr/>
        </p:nvSpPr>
        <p:spPr>
          <a:xfrm>
            <a:off x="8477823" y="5301093"/>
            <a:ext cx="2838107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N" b="1" dirty="0">
                <a:solidFill>
                  <a:srgbClr val="C00000"/>
                </a:solidFill>
                <a:latin typeface="Times" pitchFamily="2" charset="0"/>
              </a:rPr>
              <a:t>0.99±0.26(stat.)±0.06(syst.) </a:t>
            </a:r>
            <a:endParaRPr lang="en-CN" b="1" dirty="0">
              <a:solidFill>
                <a:srgbClr val="C00000"/>
              </a:solidFill>
              <a:effectLst/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F6EB0C-7465-D143-B86D-5D7315964C46}"/>
                  </a:ext>
                </a:extLst>
              </p:cNvPr>
              <p:cNvSpPr txBox="1"/>
              <p:nvPr/>
            </p:nvSpPr>
            <p:spPr>
              <a:xfrm>
                <a:off x="260889" y="5653501"/>
                <a:ext cx="118280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>
                    <a:solidFill>
                      <a:srgbClr val="C00000"/>
                    </a:solidFill>
                    <a:latin typeface="Times" pitchFamily="2" charset="0"/>
                  </a:rPr>
                  <a:t>Our result is </a:t>
                </a:r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consistent with the molecular model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, which predicts comparable rates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decay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(1530)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 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F6EB0C-7465-D143-B86D-5D7315964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89" y="5653501"/>
                <a:ext cx="11828081" cy="646331"/>
              </a:xfrm>
              <a:prstGeom prst="rect">
                <a:avLst/>
              </a:prstGeom>
              <a:blipFill>
                <a:blip r:embed="rId6"/>
                <a:stretch>
                  <a:fillRect l="-429" t="-1923" b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">
            <a:extLst>
              <a:ext uri="{FF2B5EF4-FFF2-40B4-BE49-F238E27FC236}">
                <a16:creationId xmlns:a16="http://schemas.microsoft.com/office/drawing/2014/main" id="{A3416792-A056-D041-9A03-ACCD82B5C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887" y="2698078"/>
            <a:ext cx="499742" cy="464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54DFBA25-4C3D-4B33-98F7-7CC3D60C2E0B}"/>
                  </a:ext>
                </a:extLst>
              </p:cNvPr>
              <p:cNvSpPr txBox="1"/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Revisit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𝛀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𝟐𝟎𝟏𝟐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)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is-IS" sz="3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𝟏𝟓𝟑𝟎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is-I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𝛑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</m:oMath>
                </a14:m>
                <a:endParaRPr lang="en-US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54DFBA25-4C3D-4B33-98F7-7CC3D60C2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blipFill>
                <a:blip r:embed="rId8"/>
                <a:stretch>
                  <a:fillRect l="-1667" t="-15094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1678D5C-088B-4B9C-8A77-F9F3D408316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26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AB8CBD51-2338-4BE5-B757-65479CD0516A}"/>
              </a:ext>
            </a:extLst>
          </p:cNvPr>
          <p:cNvSpPr txBox="1"/>
          <p:nvPr/>
        </p:nvSpPr>
        <p:spPr>
          <a:xfrm>
            <a:off x="9168795" y="1083133"/>
            <a:ext cx="29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81B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PLB 860, 139224 (2025)</a:t>
            </a:r>
            <a:endParaRPr lang="en-CN" b="1" dirty="0">
              <a:solidFill>
                <a:srgbClr val="1D81BF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0">
                <a:extLst>
                  <a:ext uri="{FF2B5EF4-FFF2-40B4-BE49-F238E27FC236}">
                    <a16:creationId xmlns:a16="http://schemas.microsoft.com/office/drawing/2014/main" id="{5E46AC9C-10C9-4BFE-B908-9D8DC7A835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58705" y="2525258"/>
              <a:ext cx="4222838" cy="124968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111419">
                      <a:extLst>
                        <a:ext uri="{9D8B030D-6E8A-4147-A177-3AD203B41FA5}">
                          <a16:colId xmlns:a16="http://schemas.microsoft.com/office/drawing/2014/main" val="2497330760"/>
                        </a:ext>
                      </a:extLst>
                    </a:gridCol>
                    <a:gridCol w="2111419">
                      <a:extLst>
                        <a:ext uri="{9D8B030D-6E8A-4147-A177-3AD203B41FA5}">
                          <a16:colId xmlns:a16="http://schemas.microsoft.com/office/drawing/2014/main" val="1405105293"/>
                        </a:ext>
                      </a:extLst>
                    </a:gridCol>
                  </a:tblGrid>
                  <a:tr h="2964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(2012)</m:t>
                                  </m:r>
                                </m:e>
                                <m:sup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mass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(2012.5±0.7±0.5) MeV 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75610196"/>
                      </a:ext>
                    </a:extLst>
                  </a:tr>
                  <a:tr h="2964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The coupling to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endParaRPr lang="en-CN" sz="1600" b="0" i="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(1.7±0.3±0.3)×10</a:t>
                          </a:r>
                          <a:r>
                            <a:rPr lang="en-CN" sz="1600" b="0" i="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-2</a:t>
                          </a:r>
                          <a:endParaRPr lang="en-CN" sz="1600" b="0" i="0" baseline="30000" dirty="0">
                            <a:solidFill>
                              <a:schemeClr val="tx1"/>
                            </a:solidFill>
                            <a:effectLst/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4869760"/>
                      </a:ext>
                    </a:extLst>
                  </a:tr>
                  <a:tr h="2964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The coupling to</a:t>
                          </a:r>
                          <a:r>
                            <a:rPr lang="en-CN" sz="1600" b="0" i="0" baseline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  <m: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(1530)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</a:t>
                          </a:r>
                          <a:endParaRPr lang="en-CN" sz="1600" b="0" i="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CN" altLang="zh-CN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39</m:t>
                                  </m:r>
                                </m:e>
                                <m:sub>
                                  <m:r>
                                    <a:rPr lang="en-US" altLang="zh-CN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−39</m:t>
                                  </m:r>
                                </m:sub>
                                <m:sup>
                                  <m:r>
                                    <a:rPr lang="en-US" altLang="zh-CN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+31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CN" altLang="zh-CN" sz="1600" b="0" i="0" kern="12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" pitchFamily="2" charset="0"/>
                                  <a:ea typeface="+mn-ea"/>
                                  <a:cs typeface="+mn-cs"/>
                                </a:rPr>
                                <m:t>±</m:t>
                              </m:r>
                              <m:r>
                                <m:rPr>
                                  <m:nor/>
                                </m:rPr>
                                <a:rPr lang="en-US" altLang="zh-CN" sz="1600" b="0" i="0" kern="12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" pitchFamily="2" charset="0"/>
                                  <a:ea typeface="+mn-ea"/>
                                  <a:cs typeface="+mn-cs"/>
                                </a:rPr>
                                <m:t>9</m:t>
                              </m:r>
                            </m:oMath>
                          </a14:m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)×10</a:t>
                          </a:r>
                          <a:r>
                            <a:rPr lang="en-CN" sz="1600" b="0" i="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 </a:t>
                          </a:r>
                          <a:endParaRPr lang="en-CN" sz="1600" b="0" i="0" dirty="0">
                            <a:solidFill>
                              <a:schemeClr val="tx1"/>
                            </a:solidFill>
                            <a:effectLst/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81292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0">
                <a:extLst>
                  <a:ext uri="{FF2B5EF4-FFF2-40B4-BE49-F238E27FC236}">
                    <a16:creationId xmlns:a16="http://schemas.microsoft.com/office/drawing/2014/main" id="{5E46AC9C-10C9-4BFE-B908-9D8DC7A835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6425452"/>
                  </p:ext>
                </p:extLst>
              </p:nvPr>
            </p:nvGraphicFramePr>
            <p:xfrm>
              <a:off x="7758705" y="2525258"/>
              <a:ext cx="4222838" cy="124968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111419">
                      <a:extLst>
                        <a:ext uri="{9D8B030D-6E8A-4147-A177-3AD203B41FA5}">
                          <a16:colId xmlns:a16="http://schemas.microsoft.com/office/drawing/2014/main" val="2497330760"/>
                        </a:ext>
                      </a:extLst>
                    </a:gridCol>
                    <a:gridCol w="2111419">
                      <a:extLst>
                        <a:ext uri="{9D8B030D-6E8A-4147-A177-3AD203B41FA5}">
                          <a16:colId xmlns:a16="http://schemas.microsoft.com/office/drawing/2014/main" val="1405105293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88" t="-5455" r="-100576" b="-28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(2012.5±0.7±0.5) MeV 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7561019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88" t="-103571" r="-100576" b="-1803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(1.7±0.3±0.3)×10</a:t>
                          </a:r>
                          <a:r>
                            <a:rPr lang="en-CN" sz="1600" b="0" i="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-2</a:t>
                          </a:r>
                          <a:endParaRPr lang="en-CN" sz="1600" b="0" i="0" baseline="30000" dirty="0">
                            <a:solidFill>
                              <a:schemeClr val="tx1"/>
                            </a:solidFill>
                            <a:effectLst/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486976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88" t="-120000" r="-100576" b="-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00288" t="-120000" r="-576" b="-6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81292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DFE06C9B-1020-40A8-A2C6-061107BF6228}"/>
              </a:ext>
            </a:extLst>
          </p:cNvPr>
          <p:cNvSpPr txBox="1"/>
          <p:nvPr/>
        </p:nvSpPr>
        <p:spPr>
          <a:xfrm>
            <a:off x="834901" y="2422950"/>
            <a:ext cx="756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b="0" i="0" dirty="0">
                <a:solidFill>
                  <a:srgbClr val="C00000"/>
                </a:solidFill>
                <a:effectLst/>
                <a:latin typeface="ElsevierGulliver"/>
              </a:rPr>
              <a:t>5.4 </a:t>
            </a:r>
            <a:r>
              <a:rPr lang="el-GR" altLang="zh-CN" b="0" i="1" dirty="0">
                <a:solidFill>
                  <a:srgbClr val="C00000"/>
                </a:solidFill>
                <a:effectLst/>
                <a:latin typeface="ElsevierGulliver"/>
              </a:rPr>
              <a:t>σ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27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0671E-3ADE-F0E6-32EA-51CA0D67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9D99388-9FFB-375F-BBBA-3E781DDAC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7" y="3225531"/>
            <a:ext cx="3532792" cy="2504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50B44D-1936-4DA2-0EAF-8F8FA2B7E0AF}"/>
                  </a:ext>
                </a:extLst>
              </p:cNvPr>
              <p:cNvSpPr txBox="1"/>
              <p:nvPr/>
            </p:nvSpPr>
            <p:spPr>
              <a:xfrm>
                <a:off x="0" y="1566901"/>
                <a:ext cx="12191999" cy="1668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" pitchFamily="2" charset="0"/>
                  </a:rPr>
                  <a:t>Searching for a new production mechanism is important to further understand the nature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Ω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2012</m:t>
                            </m:r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latin typeface="Times" pitchFamily="2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theoretical study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Ω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2012</m:t>
                            </m:r>
                          </m:e>
                        </m:d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nonleptonic weak decays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πΞ</m:t>
                            </m:r>
                          </m:e>
                        </m:d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d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predicts a clear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Ω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2012</m:t>
                            </m:r>
                          </m:e>
                        </m:d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invariant-mass spectrum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d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l-GR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all 980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Belle data, we present evidence for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Ω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2012</m:t>
                            </m:r>
                          </m:e>
                        </m:d>
                      </m:e>
                      <m:sup>
                        <m: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resonant substructure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i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CN" sz="2000" i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d>
                      </m:e>
                      <m:sup>
                        <m: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i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d>
                      </m:e>
                      <m:sup>
                        <m: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</m:e>
                      <m:sup>
                        <m: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" altLang="zh-CN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50B44D-1936-4DA2-0EAF-8F8FA2B7E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6901"/>
                <a:ext cx="12191999" cy="1668790"/>
              </a:xfrm>
              <a:prstGeom prst="rect">
                <a:avLst/>
              </a:prstGeom>
              <a:blipFill>
                <a:blip r:embed="rId3"/>
                <a:stretch>
                  <a:fillRect l="-416" t="-2273" r="-416" b="-3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9C27AA41-516C-597A-A714-B2ECD87F370D}"/>
                  </a:ext>
                </a:extLst>
              </p:cNvPr>
              <p:cNvSpPr txBox="1"/>
              <p:nvPr/>
            </p:nvSpPr>
            <p:spPr>
              <a:xfrm>
                <a:off x="103030" y="940444"/>
                <a:ext cx="9065765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Evidence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𝛀</m:t>
                        </m:r>
                      </m:e>
                      <m:sub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𝐜</m:t>
                        </m:r>
                      </m:sub>
                      <m:sup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𝟎</m:t>
                        </m:r>
                      </m:sup>
                    </m:sSubSup>
                    <m:r>
                      <a:rPr lang="en-US" sz="3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𝛑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r>
                      <a:rPr lang="en-US" sz="3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𝛀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Futura Medium" charset="0"/>
                                <a:cs typeface="Futura Medium" charset="0"/>
                              </a:rPr>
                            </m:ctrlPr>
                          </m:dPr>
                          <m:e>
                            <m:r>
                              <a:rPr lang="en-US" sz="36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Futura Medium" charset="0"/>
                                <a:cs typeface="Futura Medium" charset="0"/>
                              </a:rPr>
                              <m:t>𝟐𝟎𝟏𝟐</m:t>
                            </m:r>
                          </m:e>
                        </m:d>
                      </m:e>
                      <m:sup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en-US" sz="3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𝛑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Futura Medium" charset="0"/>
                                <a:cs typeface="Futura Medium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36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Futura Medium" charset="0"/>
                                    <a:cs typeface="Futura Medium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1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Futura Medium" charset="0"/>
                                    <a:cs typeface="Futura Medium" charset="0"/>
                                  </a:rPr>
                                  <m:t>𝐊</m:t>
                                </m:r>
                              </m:e>
                            </m:acc>
                            <m:r>
                              <a:rPr lang="en-US" sz="36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Futura Medium" charset="0"/>
                                <a:cs typeface="Futura Medium" charset="0"/>
                              </a:rPr>
                              <m:t>𝚵</m:t>
                            </m:r>
                          </m:e>
                        </m:d>
                      </m:e>
                      <m:sup>
                        <m:r>
                          <a:rPr lang="en-US" sz="3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9C27AA41-516C-597A-A714-B2ECD87F3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" y="940444"/>
                <a:ext cx="9065765" cy="658898"/>
              </a:xfrm>
              <a:prstGeom prst="rect">
                <a:avLst/>
              </a:prstGeom>
              <a:blipFill>
                <a:blip r:embed="rId4"/>
                <a:stretch>
                  <a:fillRect l="-1821" t="-11321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E1D141A-E7C2-4CE5-893F-2E3170F0CBA3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27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A53576D-0206-89CD-F9A5-41E20A334347}"/>
              </a:ext>
            </a:extLst>
          </p:cNvPr>
          <p:cNvSpPr txBox="1"/>
          <p:nvPr/>
        </p:nvSpPr>
        <p:spPr>
          <a:xfrm>
            <a:off x="9168795" y="1083133"/>
            <a:ext cx="29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81B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PRD 104, 052005 (2021)</a:t>
            </a:r>
            <a:endParaRPr lang="en-CN" b="1" dirty="0">
              <a:solidFill>
                <a:srgbClr val="1D81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6FD0D2-2150-CE1C-0DC4-90356BC2CA6D}"/>
              </a:ext>
            </a:extLst>
          </p:cNvPr>
          <p:cNvSpPr txBox="1"/>
          <p:nvPr/>
        </p:nvSpPr>
        <p:spPr>
          <a:xfrm>
            <a:off x="912973" y="5732890"/>
            <a:ext cx="2821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102, 076009 (2020)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5DE633-A1D6-4DCF-EF2F-6D6DB512F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064" y="3160500"/>
            <a:ext cx="6862887" cy="2592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F09A930-01B9-DF1C-2A3D-65BE8231CFAA}"/>
                  </a:ext>
                </a:extLst>
              </p:cNvPr>
              <p:cNvSpPr txBox="1"/>
              <p:nvPr/>
            </p:nvSpPr>
            <p:spPr>
              <a:xfrm>
                <a:off x="3952241" y="5641270"/>
                <a:ext cx="8249094" cy="630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d>
                          <m:dPr>
                            <m:ctrlPr>
                              <a:rPr lang="en-US" altLang="zh-CN" sz="20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20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>
                                <m: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altLang="zh-CN" sz="20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p>
                                <m: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  <m:sSup>
                              <m:sSupPr>
                                <m:ctrlPr>
                                  <a:rPr lang="en-US" altLang="zh-CN" sz="20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0" dirty="0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2012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sSup>
                          <m:sSupPr>
                            <m:ctrlPr>
                              <a:rPr lang="en-US" altLang="zh-CN" sz="20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2012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dirty="0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i="0" dirty="0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e>
                                </m:acc>
                                <m:r>
                                  <m:rPr>
                                    <m:sty m:val="p"/>
                                  </m:rPr>
                                  <a:rPr lang="en-US" altLang="zh-CN" sz="2000" b="0" i="0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000" i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0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zh-CN" sz="2000" b="0" i="0" dirty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sz="200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(0.220±0.059</m:t>
                    </m:r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stat</m:t>
                        </m:r>
                        <m:r>
                          <a:rPr lang="en-US" altLang="zh-CN" sz="2000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en-US" altLang="zh-CN" sz="20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±0.035(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syst</m:t>
                    </m:r>
                    <m:r>
                      <a:rPr lang="en-US" altLang="zh-CN" sz="20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.))</m:t>
                    </m:r>
                  </m:oMath>
                </a14:m>
                <a:r>
                  <a:rPr lang="en-US" altLang="zh-CN" sz="2000" dirty="0">
                    <a:solidFill>
                      <a:srgbClr val="0432FF"/>
                    </a:solidFill>
                  </a:rPr>
                  <a:t> </a:t>
                </a:r>
                <a:endParaRPr lang="zh-CN" altLang="en-US" sz="2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F09A930-01B9-DF1C-2A3D-65BE8231C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241" y="5641270"/>
                <a:ext cx="8249094" cy="630044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3F40097-6D7D-36C5-B2C2-DE0D73CB9A1C}"/>
                  </a:ext>
                </a:extLst>
              </p:cNvPr>
              <p:cNvSpPr txBox="1"/>
              <p:nvPr/>
            </p:nvSpPr>
            <p:spPr>
              <a:xfrm>
                <a:off x="6220037" y="2823609"/>
                <a:ext cx="58293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significance: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4.2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[including systematic uncertainties]</a:t>
                </a:r>
                <a:endParaRPr kumimoji="1"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3F40097-6D7D-36C5-B2C2-DE0D73CB9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037" y="2823609"/>
                <a:ext cx="5829369" cy="369332"/>
              </a:xfrm>
              <a:prstGeom prst="rect">
                <a:avLst/>
              </a:prstGeom>
              <a:blipFill>
                <a:blip r:embed="rId7"/>
                <a:stretch>
                  <a:fillRect l="-870" t="-6667" r="-652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D4BAD03-14C4-CF2F-E9A1-DE996006DA48}"/>
                  </a:ext>
                </a:extLst>
              </p:cNvPr>
              <p:cNvSpPr txBox="1"/>
              <p:nvPr/>
            </p:nvSpPr>
            <p:spPr>
              <a:xfrm>
                <a:off x="6096000" y="3709183"/>
                <a:ext cx="1697132" cy="314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sig</m:t>
                          </m:r>
                        </m:sup>
                      </m:sSup>
                      <m:r>
                        <a:rPr kumimoji="1"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=46.6±12.3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D4BAD03-14C4-CF2F-E9A1-DE996006D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09183"/>
                <a:ext cx="1697132" cy="3147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E9D8F3D9-D40C-543D-A92F-C634C8E4EDD4}"/>
              </a:ext>
            </a:extLst>
          </p:cNvPr>
          <p:cNvSpPr txBox="1"/>
          <p:nvPr/>
        </p:nvSpPr>
        <p:spPr>
          <a:xfrm>
            <a:off x="9984818" y="2226033"/>
            <a:ext cx="2093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102, 076009 (2020)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0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060" y="3201035"/>
            <a:ext cx="3581400" cy="2663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760" y="3176270"/>
            <a:ext cx="3543300" cy="2687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540866"/>
                <a:ext cx="12191999" cy="1852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" panose="02020603050405020304" pitchFamily="18" charset="0"/>
                  </a:rPr>
                  <a:t>Measurements involving different decay patterns</a:t>
                </a:r>
                <a:r>
                  <a:rPr lang="en-US" sz="2000" dirty="0">
                    <a:latin typeface="Times" panose="02020603050405020304" pitchFamily="18" charset="0"/>
                  </a:rPr>
                  <a:t> are important to further understand the nature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Ω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2012</m:t>
                            </m:r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latin typeface="Times" panose="02020603050405020304" pitchFamily="18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Theoretical calculations predict that the </a:t>
                </a:r>
                <a:r>
                  <a:rPr lang="en-US" altLang="en-US" sz="2000" dirty="0">
                    <a:latin typeface="Times New Roman" panose="02020603050405020304" charset="0"/>
                    <a:cs typeface="Times New Roman" panose="02020603050405020304" charset="0"/>
                  </a:rPr>
                  <a:t>Ω</a:t>
                </a: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(2012)− state has a large potential to be observed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  <m:r>
                          <m:rPr>
                            <m:sty m:val="p"/>
                          </m:rPr>
                          <a:rPr lang="en-US" sz="2000" b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000" b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 channel.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GB" altLang="zh-CN" sz="2000" dirty="0">
                  <a:solidFill>
                    <a:srgbClr val="0432FF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GB" altLang="zh-CN" sz="2000" dirty="0">
                    <a:solidFill>
                      <a:srgbClr val="0432FF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Using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575 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f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b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altLang="zh-CN" sz="2000" dirty="0">
                    <a:solidFill>
                      <a:srgbClr val="0432FF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Belle</a:t>
                </a:r>
                <a:r>
                  <a:rPr lang="en-US" altLang="en-GB" sz="2000" dirty="0">
                    <a:solidFill>
                      <a:srgbClr val="0432FF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II</a:t>
                </a:r>
                <a:r>
                  <a:rPr lang="en-GB" altLang="zh-CN" sz="2000" dirty="0">
                    <a:solidFill>
                      <a:srgbClr val="0432FF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data, </a:t>
                </a:r>
                <a:r>
                  <a:rPr lang="en-US" altLang="zh-CN" sz="2000">
                    <a:solidFill>
                      <a:srgbClr val="0432FF"/>
                    </a:solidFill>
                    <a:latin typeface="Cambria Math" panose="02040503050406030204" pitchFamily="18" charset="0"/>
                    <a:cs typeface="Times New Roman" panose="02020603050405020304" charset="0"/>
                  </a:rPr>
                  <a:t>w</a:t>
                </a:r>
                <a:r>
                  <a:rPr lang="en-US" altLang="zh-CN" sz="2000">
                    <a:solidFill>
                      <a:srgbClr val="0432FF"/>
                    </a:solidFill>
                    <a:latin typeface="Cambria Math" panose="02040503050406030204" pitchFamily="18" charset="0"/>
                    <a:cs typeface="Times New Roman" panose="02020603050405020304" charset="0"/>
                    <a:sym typeface="+mn-ea"/>
                  </a:rPr>
                  <a:t>e establish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SupPr>
                      <m:e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c</m:t>
                        </m:r>
                      </m:sub>
                      <m: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000">
                    <a:solidFill>
                      <a:srgbClr val="0432FF"/>
                    </a:solidFill>
                    <a:latin typeface="Cambria Math" panose="02040503050406030204" pitchFamily="18" charset="0"/>
                    <a:cs typeface="Times New Roman" panose="02020603050405020304" charset="0"/>
                    <a:sym typeface="+mn-ea"/>
                  </a:rPr>
                  <a:t> 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𝛺</m:t>
                            </m:r>
                          </m:e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>
                    <a:solidFill>
                      <a:srgbClr val="0432FF"/>
                    </a:solidFill>
                    <a:latin typeface="Cambria Math" panose="02040503050406030204" pitchFamily="18" charset="0"/>
                    <a:cs typeface="Times New Roman" panose="02020603050405020304" charset="0"/>
                    <a:sym typeface="+mn-ea"/>
                  </a:rPr>
                  <a:t> as the reference mode and measure the relative branching fraction: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fPr>
                      <m:num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ℬ</m:t>
                        </m:r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bSupPr>
                          <m:e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 → </m:t>
                        </m:r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𝛺</m:t>
                            </m:r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(2012)</m:t>
                            </m:r>
                          </m:e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)×</m:t>
                        </m:r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ℬ</m:t>
                        </m:r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𝛺</m:t>
                            </m:r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(2012)</m:t>
                            </m:r>
                          </m:e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→ </m:t>
                        </m:r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𝛾</m:t>
                        </m:r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𝛺</m:t>
                            </m:r>
                          </m:e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)</m:t>
                        </m:r>
                      </m:num>
                      <m:den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ℬ</m:t>
                        </m:r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bSupPr>
                          <m:e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(</m:t>
                            </m:r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 → </m:t>
                        </m:r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sz="200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charset="0"/>
                                  </a:rPr>
                                  <m:t>𝛺</m:t>
                                </m:r>
                              </m:e>
                              <m:sup>
                                <m:r>
                                  <a:rPr lang="en-US" altLang="zh-CN" sz="200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00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)</m:t>
                        </m:r>
                      </m:den>
                    </m:f>
                    <m:r>
                      <a:rPr lang="en-US" altLang="zh-CN" sz="200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.</m:t>
                    </m:r>
                  </m:oMath>
                </a14:m>
                <a:r>
                  <a:rPr lang="en-US" altLang="zh-CN" sz="2000">
                    <a:solidFill>
                      <a:srgbClr val="0432FF"/>
                    </a:solidFill>
                    <a:latin typeface="Cambria Math" panose="02040503050406030204" pitchFamily="18" charset="0"/>
                    <a:cs typeface="Times New Roman" panose="0202060305040502030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40866"/>
                <a:ext cx="12191999" cy="1852295"/>
              </a:xfrm>
              <a:prstGeom prst="rect">
                <a:avLst/>
              </a:prstGeom>
              <a:blipFill rotWithShape="1">
                <a:blip r:embed="rId4"/>
                <a:stretch>
                  <a:fillRect t="-19" r="5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/>
              <p:cNvSpPr txBox="1"/>
              <p:nvPr/>
            </p:nvSpPr>
            <p:spPr>
              <a:xfrm>
                <a:off x="334645" y="934085"/>
                <a:ext cx="11705590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/>
                <a:r>
                  <a:rPr lang="en-US" sz="3200" b="1" dirty="0">
                    <a:solidFill>
                      <a:srgbClr val="C00000"/>
                    </a:solidFill>
                    <a:latin typeface="Times" panose="02020603050405020304" pitchFamily="18" charset="0"/>
                    <a:ea typeface="Futura Medium" charset="0"/>
                    <a:cs typeface="Futura Medium" charset="0"/>
                  </a:rPr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𝛀</m:t>
                        </m:r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(</m:t>
                        </m:r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𝟐𝟎𝟏𝟐</m:t>
                        </m:r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)</m:t>
                        </m:r>
                      </m:e>
                      <m:sup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Times" panose="02020603050405020304" pitchFamily="18" charset="0"/>
                    <a:ea typeface="Futura Medium" charset="0"/>
                    <a:cs typeface="Futura Medium" charset="0"/>
                    <a:sym typeface="+mn-ea"/>
                  </a:rPr>
                  <a:t> → 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𝛀</m:t>
                        </m:r>
                      </m:e>
                      <m:sup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Times" panose="02020603050405020304" pitchFamily="18" charset="0"/>
                    <a:ea typeface="Futura Medium" charset="0"/>
                    <a:cs typeface="Futura Medium" charset="0"/>
                    <a:sym typeface="+mn-ea"/>
                  </a:rPr>
                  <a:t>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𝛀</m:t>
                        </m:r>
                      </m:e>
                      <m:sub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𝐜</m:t>
                        </m:r>
                      </m:sub>
                      <m:sup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Times" panose="02020603050405020304" pitchFamily="18" charset="0"/>
                    <a:ea typeface="Futura Medium" charset="0"/>
                    <a:cs typeface="Futura Medium" charset="0"/>
                    <a:sym typeface="+mn-ea"/>
                  </a:rPr>
                  <a:t> 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𝛑</m:t>
                        </m:r>
                      </m:e>
                      <m:sup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𝛀</m:t>
                        </m:r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(</m:t>
                        </m:r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𝟐𝟎𝟏𝟐</m:t>
                        </m:r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  <a:sym typeface="+mn-ea"/>
                          </a:rPr>
                          <m:t>)</m:t>
                        </m:r>
                      </m:e>
                      <m:sup>
                        <m:r>
                          <a:rPr lang="en-US" sz="32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Times" panose="02020603050405020304" pitchFamily="18" charset="0"/>
                    <a:ea typeface="Futura Medium" charset="0"/>
                    <a:cs typeface="Futura Medium" charset="0"/>
                    <a:sym typeface="+mn-ea"/>
                  </a:rPr>
                  <a:t> decay</a:t>
                </a:r>
                <a:endParaRPr lang="en-US" sz="3200" b="1" dirty="0">
                  <a:solidFill>
                    <a:srgbClr val="C00000"/>
                  </a:solidFill>
                  <a:latin typeface="Times" panose="02020603050405020304" pitchFamily="18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45" y="934085"/>
                <a:ext cx="11705590" cy="595932"/>
              </a:xfrm>
              <a:prstGeom prst="rect">
                <a:avLst/>
              </a:prstGeom>
              <a:blipFill>
                <a:blip r:embed="rId5"/>
                <a:stretch>
                  <a:fillRect l="-1354" t="-12245" b="-3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/>
          <p:cNvSpPr txBox="1"/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anose="020B0A04020102020204" pitchFamily="34" charset="0"/>
              </a:rPr>
              <a:t>28</a:t>
            </a:fld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10420" y="2238375"/>
            <a:ext cx="204914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[PRD 101, 016002 (2020)]</a:t>
            </a:r>
            <a:endParaRPr lang="zh-CN" altLang="en-US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95" y="3546475"/>
            <a:ext cx="4394200" cy="2014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6240" y="5822315"/>
            <a:ext cx="438912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solidFill>
                  <a:srgbClr val="000000"/>
                </a:solidFill>
                <a:ea typeface="+mn-lt"/>
              </a:rPr>
              <a:t>[CPL 41, 081402 (2024)]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5293360" y="5753735"/>
                <a:ext cx="6550025" cy="6318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b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input</m:t>
                          </m:r>
                        </m:sub>
                      </m:sSub>
                      <m:r>
                        <a:rPr kumimoji="1" lang="en-US" altLang="zh-CN" b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zh-CN" altLang="en-US" dirty="0"/>
              </a:p>
              <a:p>
                <a:pPr algn="ctr"/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Signal significance: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2.8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kumimoji="1" lang="en-US" altLang="zh-CN" b="0" i="1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360" y="5753735"/>
                <a:ext cx="6550025" cy="63182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D6EB4-FD93-086D-C302-0E4516406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8">
            <a:extLst>
              <a:ext uri="{FF2B5EF4-FFF2-40B4-BE49-F238E27FC236}">
                <a16:creationId xmlns:a16="http://schemas.microsoft.com/office/drawing/2014/main" id="{65A1475C-2036-C5B2-7236-BEFDFAA6C96B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151E5F5B-20B0-4C60-8E6D-54EAE960E78F}"/>
                  </a:ext>
                </a:extLst>
              </p:cNvPr>
              <p:cNvSpPr txBox="1"/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000" b="1" i="1" smtClean="0">
                        <a:solidFill>
                          <a:srgbClr val="1D81BF"/>
                        </a:solidFill>
                        <a:effectLst/>
                        <a:latin typeface="Cambria Math" panose="02040503050406030204" pitchFamily="18" charset="0"/>
                      </a:rPr>
                      <m:t>𝝓</m:t>
                    </m:r>
                    <m:d>
                      <m:dPr>
                        <m:ctrlPr>
                          <a:rPr lang="en-US" altLang="zh-CN" sz="4000" b="1" i="1" smtClean="0">
                            <a:solidFill>
                              <a:srgbClr val="1D81B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000" b="1" i="1" smtClean="0">
                            <a:solidFill>
                              <a:srgbClr val="1D81B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𝟐𝟏𝟕𝟎</m:t>
                        </m:r>
                      </m:e>
                    </m:d>
                  </m:oMath>
                </a14:m>
                <a:r>
                  <a:rPr lang="en-US" altLang="zh-CN" sz="4000" i="1" dirty="0">
                    <a:solidFill>
                      <a:srgbClr val="1D81BF"/>
                    </a:solidFill>
                    <a:effectLst/>
                    <a:latin typeface="Rockwell" panose="02060603020205020403" pitchFamily="18" charset="77"/>
                  </a:rPr>
                  <a:t> </a:t>
                </a:r>
                <a:r>
                  <a:rPr lang="en-US" altLang="zh-CN" sz="4000" b="1" dirty="0">
                    <a:solidFill>
                      <a:srgbClr val="1D81BF"/>
                    </a:solidFill>
                    <a:ea typeface="Microsoft YaHei" panose="020B0503020204020204" pitchFamily="34" charset="-122"/>
                  </a:rPr>
                  <a:t>History</a:t>
                </a:r>
              </a:p>
            </p:txBody>
          </p:sp>
        </mc:Choice>
        <mc:Fallback xmlns=""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151E5F5B-20B0-4C60-8E6D-54EAE960E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1BDB57A-DC06-86B0-9823-DB05F36F959E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4FE3069-D2EA-FA89-EC7D-B8B4CA33C74B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BA5CD5B-0B82-9C20-B923-3D29A568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6" y="1194810"/>
            <a:ext cx="11887065" cy="49015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DED15F-30AF-8E64-0AE7-FFE43E091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6268" y="5724884"/>
            <a:ext cx="624656" cy="37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69BCF2E-DB0A-E518-5B08-FED60F95E72A}"/>
                  </a:ext>
                </a:extLst>
              </p:cNvPr>
              <p:cNvSpPr txBox="1"/>
              <p:nvPr/>
            </p:nvSpPr>
            <p:spPr>
              <a:xfrm>
                <a:off x="5140100" y="3238982"/>
                <a:ext cx="4977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69BCF2E-DB0A-E518-5B08-FED60F95E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100" y="3238982"/>
                <a:ext cx="497765" cy="276999"/>
              </a:xfrm>
              <a:prstGeom prst="rect">
                <a:avLst/>
              </a:prstGeom>
              <a:blipFill>
                <a:blip r:embed="rId5"/>
                <a:stretch>
                  <a:fillRect l="-9756" r="-6098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066590B-0E6F-4AA1-A9B2-5D1956BD987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614AE6-CB5F-4C12-8123-B2EE88CAE64F}"/>
              </a:ext>
            </a:extLst>
          </p:cNvPr>
          <p:cNvSpPr txBox="1">
            <a:spLocks noChangeArrowheads="1"/>
          </p:cNvSpPr>
          <p:nvPr/>
        </p:nvSpPr>
        <p:spPr>
          <a:xfrm>
            <a:off x="1676400" y="1001906"/>
            <a:ext cx="8672286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Belle(II)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发表论文情况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中国大陆组主要贡献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EE5FAAF-E9E0-4F4B-8D44-D17B624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43" y="1591210"/>
            <a:ext cx="11850914" cy="412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B 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物理： 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8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, JHEP 2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Phys. Rev. Lett. 1</a:t>
            </a:r>
            <a:r>
              <a:rPr kumimoji="1" lang="zh-CN" altLang="en-US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粲偶素：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Phys. Rev. D 3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粲介子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+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粲重子： 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Sci. Bull. 1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7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13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Phys. Rev. Lett. 6</a:t>
            </a:r>
            <a:r>
              <a:rPr kumimoji="1" lang="zh-CN" altLang="en-US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， 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EPJC 2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底偶素能谱及底偶素衰变：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9 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Phys. Rev. Lett. 2</a:t>
            </a:r>
            <a:r>
              <a:rPr kumimoji="1" lang="zh-CN" altLang="en-US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， 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1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奇特态：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JHEP 3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21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, </a:t>
            </a:r>
            <a:r>
              <a:rPr kumimoji="1" lang="en-US" altLang="zh-CN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Phys. Rev. Lett. 6</a:t>
            </a:r>
            <a:r>
              <a:rPr kumimoji="1" lang="zh-CN" altLang="en-US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新物理：</a:t>
            </a:r>
            <a:r>
              <a:rPr kumimoji="1" lang="en-US" altLang="zh-CN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Phys. Rev. Lett. 1</a:t>
            </a:r>
            <a:r>
              <a:rPr kumimoji="1" lang="zh-CN" altLang="en-US" sz="2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重子：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Phys. Rev. D 2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  </a:t>
            </a:r>
            <a:endParaRPr kumimoji="1" lang="en-US" altLang="zh-CN" sz="2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积分亮度： 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Chin. Phys. C 2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CKM 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矩阵元：</a:t>
            </a:r>
            <a:r>
              <a:rPr kumimoji="1" lang="en-US" altLang="zh-CN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1</a:t>
            </a:r>
            <a:r>
              <a:rPr kumimoji="1" lang="zh-CN" altLang="en-US" sz="22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13BA9901-48BD-442F-9ABE-2FC4315C3167}"/>
              </a:ext>
            </a:extLst>
          </p:cNvPr>
          <p:cNvSpPr txBox="1">
            <a:spLocks/>
          </p:cNvSpPr>
          <p:nvPr/>
        </p:nvSpPr>
        <p:spPr>
          <a:xfrm>
            <a:off x="7866743" y="715236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F0DAEF-62BD-4951-92BD-07BC613E0E6B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EEF81C9-D667-4B5B-B2B8-C948693499A4}"/>
              </a:ext>
            </a:extLst>
          </p:cNvPr>
          <p:cNvSpPr txBox="1">
            <a:spLocks noChangeArrowheads="1"/>
          </p:cNvSpPr>
          <p:nvPr/>
        </p:nvSpPr>
        <p:spPr>
          <a:xfrm>
            <a:off x="5598886" y="4982781"/>
            <a:ext cx="5671457" cy="509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合计：</a:t>
            </a:r>
            <a:r>
              <a:rPr lang="en-US" altLang="zh-CN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90</a:t>
            </a:r>
            <a:r>
              <a:rPr lang="zh-CN" altLang="en-US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篇，包括</a:t>
            </a:r>
            <a:r>
              <a:rPr lang="en-US" altLang="zh-CN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PRL 16</a:t>
            </a:r>
            <a:r>
              <a:rPr lang="zh-CN" altLang="en-US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篇。</a:t>
            </a:r>
            <a:endParaRPr lang="zh-CN" altLang="en-US" sz="3200" dirty="0">
              <a:solidFill>
                <a:srgbClr val="0000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6FE42AE-89DA-4F5C-9AB0-B6710CFB852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8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8">
            <a:extLst>
              <a:ext uri="{FF2B5EF4-FFF2-40B4-BE49-F238E27FC236}">
                <a16:creationId xmlns:a16="http://schemas.microsoft.com/office/drawing/2014/main" id="{6406B7A0-C552-777E-E619-666737E27988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50E8B128-3C7A-B4FA-6C68-3C9DEF24EFA9}"/>
                  </a:ext>
                </a:extLst>
              </p:cNvPr>
              <p:cNvSpPr txBox="1"/>
              <p:nvPr/>
            </p:nvSpPr>
            <p:spPr>
              <a:xfrm>
                <a:off x="406873" y="95385"/>
                <a:ext cx="102491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M(</a:t>
                </a:r>
                <a14:m>
                  <m:oMath xmlns:m="http://schemas.openxmlformats.org/officeDocument/2006/math"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𝜼𝝓</m:t>
                    </m:r>
                  </m:oMath>
                </a14:m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) distributions from ISR production</a:t>
                </a:r>
              </a:p>
            </p:txBody>
          </p:sp>
        </mc:Choice>
        <mc:Fallback xmlns=""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50E8B128-3C7A-B4FA-6C68-3C9DEF24E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73" y="95385"/>
                <a:ext cx="10249144" cy="707886"/>
              </a:xfrm>
              <a:prstGeom prst="rect">
                <a:avLst/>
              </a:prstGeom>
              <a:blipFill>
                <a:blip r:embed="rId2"/>
                <a:stretch>
                  <a:fillRect l="-2142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19A2DCC-7BBD-213F-EA28-CA14520FE9B2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8A7E8EC-C41E-F805-F19A-39218BDCD93A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8690F1C2-11CC-DFA7-0F0D-803E09F5726A}"/>
              </a:ext>
            </a:extLst>
          </p:cNvPr>
          <p:cNvSpPr txBox="1"/>
          <p:nvPr/>
        </p:nvSpPr>
        <p:spPr>
          <a:xfrm>
            <a:off x="9218601" y="759471"/>
            <a:ext cx="2860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7A23C"/>
                </a:solidFill>
              </a:rPr>
              <a:t>[PR</a:t>
            </a:r>
            <a:r>
              <a:rPr lang="zh-CN" altLang="en-US" b="1" dirty="0">
                <a:solidFill>
                  <a:srgbClr val="17A23C"/>
                </a:solidFill>
              </a:rPr>
              <a:t>D 107, 012006 (2023)</a:t>
            </a:r>
            <a:r>
              <a:rPr lang="en-US" altLang="zh-CN" b="1" dirty="0">
                <a:solidFill>
                  <a:srgbClr val="17A23C"/>
                </a:solidFill>
              </a:rPr>
              <a:t>]</a:t>
            </a:r>
            <a:endParaRPr lang="zh-CN" altLang="en-US" b="1" dirty="0">
              <a:solidFill>
                <a:srgbClr val="17A23C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7D9754-24B0-079E-CE5C-3BD4DE35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38" y="4111163"/>
            <a:ext cx="1060565" cy="2258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CE6EB5-6A92-9FEA-7FBB-1AA773167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32" y="4111162"/>
            <a:ext cx="1060565" cy="2258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A9892AB-AE60-6F12-6ABF-D3F26605E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595" y="6179714"/>
            <a:ext cx="782784" cy="5067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837620-6C57-2E1C-2B16-A0C2FE08C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1" y="969629"/>
            <a:ext cx="5153892" cy="2262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7379A8D-D313-3019-C3B9-BD7CD44FA358}"/>
                  </a:ext>
                </a:extLst>
              </p:cNvPr>
              <p:cNvSpPr txBox="1"/>
              <p:nvPr/>
            </p:nvSpPr>
            <p:spPr>
              <a:xfrm>
                <a:off x="5724697" y="1015656"/>
                <a:ext cx="6151419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chemeClr val="tx1"/>
                    </a:solidFill>
                  </a:rPr>
                  <a:t>No significant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𝟐𝟏𝟕𝟎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</a:rPr>
                  <a:t>signal is seen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chemeClr val="tx1"/>
                    </a:solidFill>
                  </a:rPr>
                  <a:t>Clear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𝟏𝟔𝟖𝟎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signals. 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7379A8D-D313-3019-C3B9-BD7CD44FA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697" y="1015656"/>
                <a:ext cx="6151419" cy="800219"/>
              </a:xfrm>
              <a:prstGeom prst="rect">
                <a:avLst/>
              </a:prstGeom>
              <a:blipFill>
                <a:blip r:embed="rId5"/>
                <a:stretch>
                  <a:fillRect l="-595" t="-4580" b="-114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BF1B1982-A9D1-654D-88C5-0AA13A156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75" y="3231644"/>
            <a:ext cx="4963898" cy="358961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3762DF6-D3EA-DED2-2D6D-7107C6949E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643" r="48492" b="60109"/>
          <a:stretch/>
        </p:blipFill>
        <p:spPr>
          <a:xfrm>
            <a:off x="5778247" y="2820318"/>
            <a:ext cx="5932675" cy="15166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337D0D3-9287-69ED-4C8E-D49B5DE6B9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939" r="49627" b="84611"/>
          <a:stretch/>
        </p:blipFill>
        <p:spPr>
          <a:xfrm>
            <a:off x="5639695" y="2368764"/>
            <a:ext cx="5665204" cy="345479"/>
          </a:xfrm>
          <a:prstGeom prst="rect">
            <a:avLst/>
          </a:prstGeom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CD2273F-5C60-9D9B-4D3F-AD1F16DEAA4D}"/>
              </a:ext>
            </a:extLst>
          </p:cNvPr>
          <p:cNvCxnSpPr>
            <a:cxnSpLocks/>
          </p:cNvCxnSpPr>
          <p:nvPr/>
        </p:nvCxnSpPr>
        <p:spPr>
          <a:xfrm flipH="1">
            <a:off x="5048596" y="3784534"/>
            <a:ext cx="781397" cy="504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D98BBD2E-7C24-100D-0BC2-856762ED9D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508" t="15464" b="59881"/>
          <a:stretch/>
        </p:blipFill>
        <p:spPr>
          <a:xfrm>
            <a:off x="5778247" y="4513646"/>
            <a:ext cx="6044316" cy="17320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5496F6F-9379-DF6C-2781-0F95758D3BD7}"/>
                  </a:ext>
                </a:extLst>
              </p:cNvPr>
              <p:cNvSpPr txBox="1"/>
              <p:nvPr/>
            </p:nvSpPr>
            <p:spPr>
              <a:xfrm>
                <a:off x="5639695" y="1958913"/>
                <a:ext cx="5579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231F2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 </a:t>
                </a:r>
                <a:r>
                  <a:rPr lang="en-US" altLang="zh-CN" sz="1800" b="0" i="0" u="none" strike="noStrike" baseline="0" dirty="0" err="1">
                    <a:solidFill>
                      <a:srgbClr val="231F2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unbinned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maximum</a:t>
                </a:r>
                <a:r>
                  <a:rPr lang="en-US" altLang="zh-CN" sz="1800" b="0" i="0" u="none" strike="noStrike" dirty="0">
                    <a:solidFill>
                      <a:srgbClr val="231F2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likelihood fit to the </a:t>
                </a:r>
                <a14:m>
                  <m:oMath xmlns:m="http://schemas.openxmlformats.org/officeDocument/2006/math">
                    <m:r>
                      <a:rPr lang="en-US" altLang="zh-CN" sz="1800" b="0" i="1" u="none" strike="noStrike" baseline="0" dirty="0" smtClean="0">
                        <a:solidFill>
                          <a:srgbClr val="231F2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altLang="zh-CN" sz="1800" b="0" i="1" u="none" strike="noStrike" baseline="0" dirty="0" smtClean="0">
                        <a:solidFill>
                          <a:srgbClr val="231F2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800" b="0" i="1" u="none" strike="noStrike" baseline="0" dirty="0" smtClean="0">
                        <a:solidFill>
                          <a:srgbClr val="231F2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𝜂𝜙</m:t>
                    </m:r>
                    <m:r>
                      <a:rPr lang="en-US" altLang="zh-CN" sz="1800" b="0" i="1" u="none" strike="noStrike" baseline="0" dirty="0" smtClean="0">
                        <a:solidFill>
                          <a:srgbClr val="231F2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5496F6F-9379-DF6C-2781-0F95758D3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695" y="1958913"/>
                <a:ext cx="5579900" cy="369332"/>
              </a:xfrm>
              <a:prstGeom prst="rect">
                <a:avLst/>
              </a:prstGeom>
              <a:blipFill>
                <a:blip r:embed="rId8"/>
                <a:stretch>
                  <a:fillRect l="-87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D5FA0587-B5A6-46E0-94F7-BDC382D0060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67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4C22-3C5D-3438-89FA-0C2B24BBE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2B24CC2F-B60F-FF0A-DF6E-9A9BF4BDB6BF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6CB02F9-B33B-0F5B-2AB2-E5BF0E9EC51A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5B2188A-0BA6-B9EC-5B14-650ECAAF91D6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4">
            <a:extLst>
              <a:ext uri="{FF2B5EF4-FFF2-40B4-BE49-F238E27FC236}">
                <a16:creationId xmlns:a16="http://schemas.microsoft.com/office/drawing/2014/main" id="{8719736C-9DDF-EA08-6DE6-BCB4DFE9559E}"/>
              </a:ext>
            </a:extLst>
          </p:cNvPr>
          <p:cNvSpPr txBox="1"/>
          <p:nvPr/>
        </p:nvSpPr>
        <p:spPr>
          <a:xfrm>
            <a:off x="574252" y="84771"/>
            <a:ext cx="10249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a typeface="Microsoft YaHei" panose="020B0503020204020204" pitchFamily="34" charset="-122"/>
              </a:rPr>
              <a:t>Extraction of Resonant Parameters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CB64424-1CCB-3B41-572F-40D5B272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764" y="6352617"/>
            <a:ext cx="683754" cy="4476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213913-BBF8-3504-B98E-61539B382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12" y="844900"/>
            <a:ext cx="11565775" cy="5964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811FAA-3EF0-35E3-45D8-CF738B0A61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642"/>
          <a:stretch/>
        </p:blipFill>
        <p:spPr>
          <a:xfrm>
            <a:off x="936568" y="1500543"/>
            <a:ext cx="9637222" cy="8795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EBAB390-51F5-8E58-887E-6889E756F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13" y="2439244"/>
            <a:ext cx="9637222" cy="2683891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E360A42-312D-0293-12A0-D27A92DA5D31}"/>
              </a:ext>
            </a:extLst>
          </p:cNvPr>
          <p:cNvCxnSpPr>
            <a:cxnSpLocks/>
          </p:cNvCxnSpPr>
          <p:nvPr/>
        </p:nvCxnSpPr>
        <p:spPr>
          <a:xfrm>
            <a:off x="2599113" y="1612669"/>
            <a:ext cx="0" cy="34303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8CFC98E6-A10C-50EE-651E-CDB54CA781A1}"/>
              </a:ext>
            </a:extLst>
          </p:cNvPr>
          <p:cNvCxnSpPr>
            <a:cxnSpLocks/>
          </p:cNvCxnSpPr>
          <p:nvPr/>
        </p:nvCxnSpPr>
        <p:spPr>
          <a:xfrm>
            <a:off x="8104909" y="1612669"/>
            <a:ext cx="0" cy="34303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BB3763EB-7369-D973-E145-1A38603D6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05" y="5204168"/>
            <a:ext cx="11937075" cy="731774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F2A36B7-B6D4-4680-9AEB-6389268DB98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45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8B39F-1E12-A2DC-8733-BF9A0B017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D70F61-5275-03AB-CB7A-2F6217478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38"/>
          <a:stretch/>
        </p:blipFill>
        <p:spPr>
          <a:xfrm>
            <a:off x="275019" y="1030834"/>
            <a:ext cx="11096077" cy="4988132"/>
          </a:xfrm>
          <a:prstGeom prst="rect">
            <a:avLst/>
          </a:prstGeom>
        </p:spPr>
      </p:pic>
      <p:sp>
        <p:nvSpPr>
          <p:cNvPr id="4" name="矩形 18">
            <a:extLst>
              <a:ext uri="{FF2B5EF4-FFF2-40B4-BE49-F238E27FC236}">
                <a16:creationId xmlns:a16="http://schemas.microsoft.com/office/drawing/2014/main" id="{725F3B94-D52C-0343-C80B-563B610FE495}"/>
              </a:ext>
            </a:extLst>
          </p:cNvPr>
          <p:cNvSpPr/>
          <p:nvPr/>
        </p:nvSpPr>
        <p:spPr>
          <a:xfrm>
            <a:off x="350706" y="171517"/>
            <a:ext cx="112335" cy="621140"/>
          </a:xfrm>
          <a:prstGeom prst="rect">
            <a:avLst/>
          </a:prstGeom>
          <a:solidFill>
            <a:srgbClr val="1C59B6"/>
          </a:solidFill>
          <a:ln w="12700" cap="flat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ru-RU"/>
            </a:defPPr>
            <a:lvl1pPr marL="0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1pPr>
            <a:lvl2pPr marL="47457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2pPr>
            <a:lvl3pPr marL="949147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3pPr>
            <a:lvl4pPr marL="1423721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4pPr>
            <a:lvl5pPr marL="1898294" indent="0" algn="l" defTabSz="949147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kumimoji="0" lang="ru-RU" altLang="en-US" sz="1868" b="0" i="0" u="none">
                <a:solidFill>
                  <a:schemeClr val="tx1"/>
                </a:solidFill>
                <a:latin typeface="Calibri"/>
                <a:ea typeface="宋体" charset="-122"/>
              </a:defRPr>
            </a:lvl5pPr>
          </a:lstStyle>
          <a:p>
            <a:pPr marL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8089B9-F983-4C20-62EC-F5E7F9959FCE}"/>
                  </a:ext>
                </a:extLst>
              </p:cNvPr>
              <p:cNvSpPr txBox="1"/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accent1">
                        <a:lumMod val="75000"/>
                      </a:schemeClr>
                    </a:solidFill>
                    <a:ea typeface="Microsoft YaHei" panose="020B0503020204020204" pitchFamily="34" charset="-122"/>
                  </a:rPr>
                  <a:t>Cross section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𝒆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𝒆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sup>
                    </m:sSup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lang="en-US" altLang="zh-CN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𝜼𝝓</m:t>
                    </m:r>
                  </m:oMath>
                </a14:m>
                <a:endParaRPr lang="en-US" altLang="zh-CN" sz="4000" b="1" dirty="0">
                  <a:solidFill>
                    <a:schemeClr val="accent1">
                      <a:lumMod val="75000"/>
                    </a:schemeClr>
                  </a:solidFill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8089B9-F983-4C20-62EC-F5E7F9959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2" y="84771"/>
                <a:ext cx="10249144" cy="707886"/>
              </a:xfrm>
              <a:prstGeom prst="rect">
                <a:avLst/>
              </a:prstGeom>
              <a:blipFill>
                <a:blip r:embed="rId3"/>
                <a:stretch>
                  <a:fillRect l="-2082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4AEECD0-5743-1FAC-CAED-26063CDEA55F}"/>
              </a:ext>
            </a:extLst>
          </p:cNvPr>
          <p:cNvCxnSpPr>
            <a:cxnSpLocks/>
          </p:cNvCxnSpPr>
          <p:nvPr/>
        </p:nvCxnSpPr>
        <p:spPr>
          <a:xfrm>
            <a:off x="463041" y="761641"/>
            <a:ext cx="6498231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BE00A13-F928-EE5B-7AA4-FCDC210B786C}"/>
              </a:ext>
            </a:extLst>
          </p:cNvPr>
          <p:cNvCxnSpPr>
            <a:cxnSpLocks/>
          </p:cNvCxnSpPr>
          <p:nvPr/>
        </p:nvCxnSpPr>
        <p:spPr>
          <a:xfrm>
            <a:off x="350706" y="813884"/>
            <a:ext cx="7422966" cy="62032"/>
          </a:xfrm>
          <a:prstGeom prst="line">
            <a:avLst/>
          </a:prstGeom>
          <a:ln w="19050">
            <a:solidFill>
              <a:srgbClr val="1C59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F228D999-A0B5-A727-4E6F-AE36D305D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521" y="947575"/>
            <a:ext cx="6167283" cy="452611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3449C1C-4B27-4CE4-AE77-F536202D3DD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99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A9510-37BE-4435-A8E6-698D40CFC98A}"/>
              </a:ext>
            </a:extLst>
          </p:cNvPr>
          <p:cNvSpPr txBox="1">
            <a:spLocks noChangeArrowheads="1"/>
          </p:cNvSpPr>
          <p:nvPr/>
        </p:nvSpPr>
        <p:spPr>
          <a:xfrm>
            <a:off x="4292516" y="2745443"/>
            <a:ext cx="4699591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Charmed baryons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CE4EA14-4D81-4D9E-BE0D-A59FAF77F1C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70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FF750A7C-058E-4C83-98E8-D07847C0AC79}"/>
              </a:ext>
            </a:extLst>
          </p:cNvPr>
          <p:cNvSpPr txBox="1"/>
          <p:nvPr/>
        </p:nvSpPr>
        <p:spPr>
          <a:xfrm>
            <a:off x="166574" y="1013892"/>
            <a:ext cx="921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粲重子的发现和研究</a:t>
            </a:r>
            <a:endParaRPr 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72A23D-E04B-4157-9B6E-4C6C5D1B5E0A}"/>
              </a:ext>
            </a:extLst>
          </p:cNvPr>
          <p:cNvSpPr txBox="1"/>
          <p:nvPr/>
        </p:nvSpPr>
        <p:spPr>
          <a:xfrm>
            <a:off x="857771" y="5392101"/>
            <a:ext cx="7340056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困难：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数据量少、信噪比低、分析难度大。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0C4BB0-E53A-4155-92B1-2DEEC3A1EB31}"/>
              </a:ext>
            </a:extLst>
          </p:cNvPr>
          <p:cNvSpPr txBox="1"/>
          <p:nvPr/>
        </p:nvSpPr>
        <p:spPr>
          <a:xfrm>
            <a:off x="11753855" y="6396035"/>
            <a:ext cx="47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D051442-1975-4B1F-B36E-0CD42238267F}"/>
              </a:ext>
            </a:extLst>
          </p:cNvPr>
          <p:cNvSpPr txBox="1">
            <a:spLocks noChangeArrowheads="1"/>
          </p:cNvSpPr>
          <p:nvPr/>
        </p:nvSpPr>
        <p:spPr>
          <a:xfrm>
            <a:off x="295600" y="1624840"/>
            <a:ext cx="8954976" cy="3561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spcAft>
                <a:spcPts val="600"/>
              </a:spcAft>
            </a:pPr>
            <a:r>
              <a:rPr lang="zh-CN" altLang="en-US" sz="2400" b="1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检验量子色动力学（</a:t>
            </a:r>
            <a:r>
              <a:rPr lang="en-US" altLang="zh-CN" sz="2400" b="1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QCD</a:t>
            </a:r>
            <a:r>
              <a:rPr lang="zh-CN" altLang="en-US" sz="2400" b="1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）</a:t>
            </a:r>
          </a:p>
          <a:p>
            <a:pPr lvl="1">
              <a:lnSpc>
                <a:spcPts val="45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粒子物理基本理论的两个重要组成部分之一</a:t>
            </a:r>
          </a:p>
          <a:p>
            <a:pPr lvl="1">
              <a:lnSpc>
                <a:spcPts val="45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夸克间作用很强时无法计算，迫切需要实验引导理论的发展</a:t>
            </a:r>
            <a:r>
              <a:rPr lang="en-US" altLang="zh-CN" sz="2000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!</a:t>
            </a:r>
          </a:p>
          <a:p>
            <a:pPr lvl="1">
              <a:lnSpc>
                <a:spcPts val="45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Belle</a:t>
            </a:r>
            <a:r>
              <a:rPr lang="zh-CN" altLang="en-US" sz="2000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和</a:t>
            </a:r>
            <a:r>
              <a:rPr lang="en-US" altLang="zh-CN" sz="2000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Belle II</a:t>
            </a:r>
            <a:r>
              <a:rPr lang="zh-CN" altLang="en-US" sz="2000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实验是主要进行粲重子研究的实验之一</a:t>
            </a:r>
            <a:endParaRPr lang="en-US" altLang="zh-CN" sz="2000" dirty="0"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2D074D-B56F-463E-BC26-B089CB4E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200" y="1003227"/>
            <a:ext cx="3118300" cy="5360508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A4CB5A4-8EF1-F03A-16D7-41455F58A629}"/>
              </a:ext>
            </a:extLst>
          </p:cNvPr>
          <p:cNvCxnSpPr/>
          <p:nvPr/>
        </p:nvCxnSpPr>
        <p:spPr>
          <a:xfrm>
            <a:off x="1167129" y="3683481"/>
            <a:ext cx="664646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20D306E5-EEE5-4221-959C-D4CE424F20B3}"/>
              </a:ext>
            </a:extLst>
          </p:cNvPr>
          <p:cNvSpPr/>
          <p:nvPr/>
        </p:nvSpPr>
        <p:spPr>
          <a:xfrm>
            <a:off x="8896351" y="2995920"/>
            <a:ext cx="2157412" cy="366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501B5ED-7D22-4347-8CEE-974AD277F3D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18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82DECFF3-17B1-4BF3-BEA0-0E20F36B9C6A}"/>
                  </a:ext>
                </a:extLst>
              </p:cNvPr>
              <p:cNvSpPr/>
              <p:nvPr/>
            </p:nvSpPr>
            <p:spPr>
              <a:xfrm>
                <a:off x="2673098" y="899840"/>
                <a:ext cx="5777672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𝚵</m:t>
                        </m:r>
                      </m:e>
                      <m:sub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𝐜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𝟐𝟗𝟑𝟎</m:t>
                        </m:r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32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3200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𝚲</m:t>
                            </m:r>
                          </m:e>
                        </m:acc>
                      </m:e>
                      <m:sub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82DECFF3-17B1-4BF3-BEA0-0E20F36B9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098" y="899840"/>
                <a:ext cx="5777672" cy="595932"/>
              </a:xfrm>
              <a:prstGeom prst="rect">
                <a:avLst/>
              </a:prstGeom>
              <a:blipFill>
                <a:blip r:embed="rId2"/>
                <a:stretch>
                  <a:fillRect t="-12371" b="-329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F97E3AE-DC6D-4E3C-A792-03B7E7EF26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930" y="1365001"/>
                <a:ext cx="12000140" cy="276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 reported a structure, called Y(4630),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 mass distribution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𝐼𝑆𝑅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PRL 101, 172001 (2008)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BarBar once studied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found two small peaks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spectrum and a vague structure named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2930</m:t>
                        </m:r>
                      </m:e>
                    </m:d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seen in the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Larger data is needed to verify them.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 77, 031101 (2007)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Also, some theory explained that Y(4660) has a large partial decay width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it’s isospin partner Y(4616) is predicted.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 82, 094008;  PRL102, 242004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F97E3AE-DC6D-4E3C-A792-03B7E7EF2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30" y="1365001"/>
                <a:ext cx="12000140" cy="2767874"/>
              </a:xfrm>
              <a:prstGeom prst="rect">
                <a:avLst/>
              </a:prstGeom>
              <a:blipFill>
                <a:blip r:embed="rId3"/>
                <a:stretch>
                  <a:fillRect l="-711" t="-1542" r="-813" b="-41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F614230-80B2-44C7-A1B4-A0A540838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623" y="4042974"/>
            <a:ext cx="5446360" cy="22459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7980ECB-DFC1-4225-82F4-DF95C588C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79" y="4002246"/>
            <a:ext cx="3165183" cy="224599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6371B59-7AF4-44C7-A0BB-106C73090D78}"/>
              </a:ext>
            </a:extLst>
          </p:cNvPr>
          <p:cNvSpPr/>
          <p:nvPr/>
        </p:nvSpPr>
        <p:spPr>
          <a:xfrm>
            <a:off x="2402017" y="4195591"/>
            <a:ext cx="1811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101, 172001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41CF9E4-05D6-404B-B857-BD2E4B4B8C77}"/>
              </a:ext>
            </a:extLst>
          </p:cNvPr>
          <p:cNvSpPr/>
          <p:nvPr/>
        </p:nvSpPr>
        <p:spPr>
          <a:xfrm>
            <a:off x="7741546" y="4132875"/>
            <a:ext cx="1721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 77, 031101</a:t>
            </a:r>
            <a:endParaRPr lang="zh-CN" alt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795BBFF-BAA8-428C-8881-B6470F2AA7B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13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9">
            <a:hlinkClick r:id="" action="ppaction://ole?verb=1"/>
            <a:extLst>
              <a:ext uri="{FF2B5EF4-FFF2-40B4-BE49-F238E27FC236}">
                <a16:creationId xmlns:a16="http://schemas.microsoft.com/office/drawing/2014/main" id="{1EBDDE83-B60D-470A-9D79-3CB2266167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0813" y="3988707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2" name="公式" r:id="rId3" imgW="936145" imgH="220768" progId="Equation.3">
                  <p:embed/>
                </p:oleObj>
              </mc:Choice>
              <mc:Fallback>
                <p:oleObj name="公式" r:id="rId3" imgW="936145" imgH="220768" progId="Equation.3">
                  <p:embed/>
                  <p:pic>
                    <p:nvPicPr>
                      <p:cNvPr id="2" name="对象 9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1EBDDE83-B60D-470A-9D79-3CB2266167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813" y="3988707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11">
            <a:hlinkClick r:id="" action="ppaction://ole?verb=1"/>
            <a:extLst>
              <a:ext uri="{FF2B5EF4-FFF2-40B4-BE49-F238E27FC236}">
                <a16:creationId xmlns:a16="http://schemas.microsoft.com/office/drawing/2014/main" id="{7D3DCD25-F952-44AC-9DAA-062B9A5ECC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0813" y="3988707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3" name="公式" r:id="rId5" imgW="936145" imgH="220768" progId="Equation.3">
                  <p:embed/>
                </p:oleObj>
              </mc:Choice>
              <mc:Fallback>
                <p:oleObj name="公式" r:id="rId5" imgW="936145" imgH="220768" progId="Equation.3">
                  <p:embed/>
                  <p:pic>
                    <p:nvPicPr>
                      <p:cNvPr id="3" name="对象 1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7D3DCD25-F952-44AC-9DAA-062B9A5ECC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813" y="3988707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3B707CEF-0FB5-4EF8-8C19-011811183A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52"/>
          <a:stretch/>
        </p:blipFill>
        <p:spPr>
          <a:xfrm>
            <a:off x="7503125" y="1580320"/>
            <a:ext cx="2758475" cy="22459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2F8674-0593-4D81-B0E7-BBDB79A5B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01" y="1948160"/>
            <a:ext cx="6086161" cy="18605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D0A4D1-4108-4995-AD60-6AA8D87F8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46" y="3880664"/>
            <a:ext cx="6143848" cy="2448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E6B92F-A75B-4353-BF18-B14987FF95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716"/>
          <a:stretch/>
        </p:blipFill>
        <p:spPr>
          <a:xfrm>
            <a:off x="7433657" y="3954403"/>
            <a:ext cx="2738638" cy="22459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1F1DDF8-AE5D-4E74-B62C-368E380DD3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236" b="7766"/>
          <a:stretch/>
        </p:blipFill>
        <p:spPr>
          <a:xfrm>
            <a:off x="642938" y="1510273"/>
            <a:ext cx="5505450" cy="432048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B531DED-24AF-4213-9893-1C8BB1801533}"/>
              </a:ext>
            </a:extLst>
          </p:cNvPr>
          <p:cNvCxnSpPr/>
          <p:nvPr/>
        </p:nvCxnSpPr>
        <p:spPr>
          <a:xfrm>
            <a:off x="4986221" y="5418449"/>
            <a:ext cx="15121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EFCF727-B401-46C3-A094-D4CE57A58312}"/>
              </a:ext>
            </a:extLst>
          </p:cNvPr>
          <p:cNvCxnSpPr/>
          <p:nvPr/>
        </p:nvCxnSpPr>
        <p:spPr>
          <a:xfrm>
            <a:off x="729588" y="5742767"/>
            <a:ext cx="5893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A91610E-A27C-460D-8A50-95EEB356FE17}"/>
              </a:ext>
            </a:extLst>
          </p:cNvPr>
          <p:cNvCxnSpPr/>
          <p:nvPr/>
        </p:nvCxnSpPr>
        <p:spPr>
          <a:xfrm>
            <a:off x="604446" y="6016284"/>
            <a:ext cx="5893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EDA3FB8-5B6B-4220-83C8-88B9995B14F9}"/>
              </a:ext>
            </a:extLst>
          </p:cNvPr>
          <p:cNvCxnSpPr/>
          <p:nvPr/>
        </p:nvCxnSpPr>
        <p:spPr>
          <a:xfrm>
            <a:off x="642938" y="6267467"/>
            <a:ext cx="5893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CDB203C-A3A7-4221-A24A-035218B56D50}"/>
                  </a:ext>
                </a:extLst>
              </p:cNvPr>
              <p:cNvSpPr/>
              <p:nvPr/>
            </p:nvSpPr>
            <p:spPr>
              <a:xfrm>
                <a:off x="3025304" y="856297"/>
                <a:ext cx="5777672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𝚵</m:t>
                        </m:r>
                      </m:e>
                      <m:sub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𝐜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𝟐𝟗𝟑𝟎</m:t>
                        </m:r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altLang="zh-CN" sz="32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altLang="zh-CN" sz="3200" b="1" i="0" smtClean="0">
                        <a:solidFill>
                          <a:srgbClr val="C00000"/>
                        </a:solidFill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32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3200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𝚲</m:t>
                            </m:r>
                          </m:e>
                        </m:acc>
                      </m:e>
                      <m:sub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32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CDB203C-A3A7-4221-A24A-035218B56D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304" y="856297"/>
                <a:ext cx="5777672" cy="595932"/>
              </a:xfrm>
              <a:prstGeom prst="rect">
                <a:avLst/>
              </a:prstGeom>
              <a:blipFill>
                <a:blip r:embed="rId10"/>
                <a:stretch>
                  <a:fillRect t="-12245" b="-3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0826A50-34E1-4840-B45A-0A9146382705}"/>
              </a:ext>
            </a:extLst>
          </p:cNvPr>
          <p:cNvSpPr txBox="1">
            <a:spLocks/>
          </p:cNvSpPr>
          <p:nvPr/>
        </p:nvSpPr>
        <p:spPr>
          <a:xfrm>
            <a:off x="8128000" y="7258362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36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5FD6A27-9A79-4093-9EDA-7C39A77F689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70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DFBF31-448A-4296-BD97-FC37D2FC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2" y="2065093"/>
            <a:ext cx="5846741" cy="257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45E7A56-8609-4EC9-8997-8DC5ED4D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32" y="2235546"/>
            <a:ext cx="770677" cy="688978"/>
          </a:xfrm>
          <a:prstGeom prst="rect">
            <a:avLst/>
          </a:prstGeom>
          <a:noFill/>
          <a:ln w="9525">
            <a:noFill/>
          </a:ln>
          <a:effectLst>
            <a:outerShdw blurRad="177800" dist="63500" dir="5100000" sx="114000" sy="114000" algn="tl" rotWithShape="0">
              <a:prstClr val="black">
                <a:alpha val="33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AC0BA8B-BDC6-45A6-95BE-1C1218E496A2}"/>
                  </a:ext>
                </a:extLst>
              </p:cNvPr>
              <p:cNvSpPr/>
              <p:nvPr/>
            </p:nvSpPr>
            <p:spPr>
              <a:xfrm>
                <a:off x="1114171" y="863555"/>
                <a:ext cx="9257855" cy="564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𝜩</m:t>
                        </m:r>
                      </m:e>
                      <m:sub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𝟐𝟗𝟑𝟎</m:t>
                        </m:r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altLang="zh-CN" sz="2900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altLang="zh-CN" sz="2900" b="1" i="1" smtClean="0">
                        <a:solidFill>
                          <a:srgbClr val="C00000"/>
                        </a:solidFill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zh-CN" sz="29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9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9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29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9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2900" b="1" i="1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𝐚𝐭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900" b="1" i="0" smtClean="0">
                        <a:solidFill>
                          <a:srgbClr val="C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𝐁𝐞𝐥𝐥𝐞</m:t>
                    </m:r>
                  </m:oMath>
                </a14:m>
                <a:endParaRPr lang="zh-CN" altLang="en-US" sz="29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AC0BA8B-BDC6-45A6-95BE-1C1218E49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171" y="863555"/>
                <a:ext cx="9257855" cy="564450"/>
              </a:xfrm>
              <a:prstGeom prst="rect">
                <a:avLst/>
              </a:prstGeom>
              <a:blipFill>
                <a:blip r:embed="rId4"/>
                <a:stretch>
                  <a:fillRect l="-1449" t="-9783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968E5F9-96DD-46E2-A093-0DFFFDBBB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60" y="4704406"/>
            <a:ext cx="89058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4EAD478-7214-4935-B599-829A0315DD76}"/>
              </a:ext>
            </a:extLst>
          </p:cNvPr>
          <p:cNvSpPr/>
          <p:nvPr/>
        </p:nvSpPr>
        <p:spPr>
          <a:xfrm>
            <a:off x="6238916" y="1340352"/>
            <a:ext cx="6042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dirty="0"/>
              <a:t>Y. B. Li. *C.P.Shen et al., </a:t>
            </a:r>
            <a:r>
              <a:rPr lang="fr-FR" altLang="zh-CN" sz="2000" b="1" dirty="0"/>
              <a:t>Eur. Phys. J. C78, 252 (2018)</a:t>
            </a:r>
            <a:endParaRPr lang="zh-CN" altLang="en-US" sz="20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96C0213-425A-47A3-8C7E-1B562F9D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93" y="2003318"/>
            <a:ext cx="6179435" cy="263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2">
                <a:extLst>
                  <a:ext uri="{FF2B5EF4-FFF2-40B4-BE49-F238E27FC236}">
                    <a16:creationId xmlns:a16="http://schemas.microsoft.com/office/drawing/2014/main" id="{D8DEF3B5-1E45-4D5C-A1F2-05D706436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0160" y="5475931"/>
                <a:ext cx="9560137" cy="863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Y(4660) and its spin partner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zh-CN" altLang="en-US" sz="2400" i="1" smtClean="0">
                            <a:latin typeface="Cambria Math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were observed.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 mass distribution </a:t>
                </a:r>
                <a:endParaRPr lang="en-US" altLang="zh-C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2">
                <a:extLst>
                  <a:ext uri="{FF2B5EF4-FFF2-40B4-BE49-F238E27FC236}">
                    <a16:creationId xmlns:a16="http://schemas.microsoft.com/office/drawing/2014/main" id="{D8DEF3B5-1E45-4D5C-A1F2-05D706436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0160" y="5475931"/>
                <a:ext cx="9560137" cy="863891"/>
              </a:xfrm>
              <a:prstGeom prst="rect">
                <a:avLst/>
              </a:prstGeom>
              <a:blipFill>
                <a:blip r:embed="rId7"/>
                <a:stretch>
                  <a:fillRect l="-1020" t="-5634" b="-154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46D6C7E-DB9A-4C24-AE7E-703B3148327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85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23ADE5D2-2DF0-46B5-B1F4-F1B28D459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449" y="1203779"/>
            <a:ext cx="502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latin typeface="Cambria" panose="02040503050406030204" pitchFamily="18" charset="0"/>
              </a:rPr>
              <a:t>           </a:t>
            </a:r>
            <a:endParaRPr lang="zh-CN" altLang="en-US" sz="2800" b="1"/>
          </a:p>
        </p:txBody>
      </p:sp>
      <p:graphicFrame>
        <p:nvGraphicFramePr>
          <p:cNvPr id="3" name="对象 9">
            <a:hlinkClick r:id="" action="ppaction://ole?verb=1"/>
            <a:extLst>
              <a:ext uri="{FF2B5EF4-FFF2-40B4-BE49-F238E27FC236}">
                <a16:creationId xmlns:a16="http://schemas.microsoft.com/office/drawing/2014/main" id="{6D261E50-5981-4999-804C-573751A446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6299" y="4264479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6" name="公式" r:id="rId3" imgW="936145" imgH="220768" progId="Equation.3">
                  <p:embed/>
                </p:oleObj>
              </mc:Choice>
              <mc:Fallback>
                <p:oleObj name="公式" r:id="rId3" imgW="936145" imgH="220768" progId="Equation.3">
                  <p:embed/>
                  <p:pic>
                    <p:nvPicPr>
                      <p:cNvPr id="3" name="对象 9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6D261E50-5981-4999-804C-573751A446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299" y="4264479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11">
            <a:hlinkClick r:id="" action="ppaction://ole?verb=1"/>
            <a:extLst>
              <a:ext uri="{FF2B5EF4-FFF2-40B4-BE49-F238E27FC236}">
                <a16:creationId xmlns:a16="http://schemas.microsoft.com/office/drawing/2014/main" id="{43774EC8-F523-41B3-9009-980983D809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6299" y="4264479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7" name="公式" r:id="rId5" imgW="936145" imgH="220768" progId="Equation.3">
                  <p:embed/>
                </p:oleObj>
              </mc:Choice>
              <mc:Fallback>
                <p:oleObj name="公式" r:id="rId5" imgW="936145" imgH="220768" progId="Equation.3">
                  <p:embed/>
                  <p:pic>
                    <p:nvPicPr>
                      <p:cNvPr id="4" name="对象 1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43774EC8-F523-41B3-9009-980983D809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299" y="4264479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03E24642-7699-443E-8439-A25E16675A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4330" y="1011793"/>
                <a:ext cx="8720385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</a:rPr>
                  <a:t>Evidence of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𝟐𝟗𝟑𝟎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b="1" dirty="0"/>
                  <a:t> </a:t>
                </a:r>
                <a:endParaRPr lang="en-US" altLang="en-US" sz="5400" b="1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03E24642-7699-443E-8439-A25E1667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330" y="1011793"/>
                <a:ext cx="8720385" cy="532966"/>
              </a:xfrm>
              <a:prstGeom prst="rect">
                <a:avLst/>
              </a:prstGeom>
              <a:blipFill>
                <a:blip r:embed="rId6"/>
                <a:stretch>
                  <a:fillRect t="-12644" b="-298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DEFA8D2A-C005-40C9-B181-A002C04348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84" y="2865891"/>
            <a:ext cx="5736118" cy="24322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D66C93-4310-484B-ACD3-15732FE19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7729" y="2862893"/>
            <a:ext cx="2966986" cy="2432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A734DD6-D309-4F1B-B0E7-F2A9DE70FDD0}"/>
                  </a:ext>
                </a:extLst>
              </p:cNvPr>
              <p:cNvSpPr txBox="1"/>
              <p:nvPr/>
            </p:nvSpPr>
            <p:spPr>
              <a:xfrm>
                <a:off x="381022" y="1559862"/>
                <a:ext cx="11440864" cy="139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400" dirty="0"/>
                  <a:t>Based on full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 data set (772 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zh-CN" sz="2400" dirty="0"/>
                  <a:t> pairs) at Belle</a:t>
                </a:r>
              </a:p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400" dirty="0"/>
                  <a:t>Three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altLang="zh-CN" sz="2400" dirty="0"/>
                  <a:t> decay channels: </a:t>
                </a:r>
                <a:r>
                  <a:rPr lang="en-US" altLang="zh-CN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𝑝𝐾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sz="24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sz="2400" dirty="0"/>
                  <a:t> candidates extracted via 2D fit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sub>
                    </m:sSub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A734DD6-D309-4F1B-B0E7-F2A9DE70F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22" y="1559862"/>
                <a:ext cx="11440864" cy="1392176"/>
              </a:xfrm>
              <a:prstGeom prst="rect">
                <a:avLst/>
              </a:prstGeom>
              <a:blipFill>
                <a:blip r:embed="rId9"/>
                <a:stretch>
                  <a:fillRect l="-746" b="-9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8">
            <a:extLst>
              <a:ext uri="{FF2B5EF4-FFF2-40B4-BE49-F238E27FC236}">
                <a16:creationId xmlns:a16="http://schemas.microsoft.com/office/drawing/2014/main" id="{E4D8D0E4-E5AA-49D2-BE99-16E89BCB2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4" y="5169873"/>
            <a:ext cx="8748464" cy="106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8DE793-EF63-4CEF-8800-47C48D36F9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225" y="5820759"/>
            <a:ext cx="6357984" cy="37147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A42F9E1-5C08-4E85-8C23-9F1B790BC1E5}"/>
              </a:ext>
            </a:extLst>
          </p:cNvPr>
          <p:cNvSpPr/>
          <p:nvPr/>
        </p:nvSpPr>
        <p:spPr>
          <a:xfrm>
            <a:off x="8910645" y="1486660"/>
            <a:ext cx="3543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b="1" dirty="0"/>
              <a:t>Eur. Phys. J. C78, 928 (2018)</a:t>
            </a:r>
            <a:endParaRPr lang="zh-CN" altLang="en-US" sz="2000" b="1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CC0EA59-ADCF-4C51-965F-3BA703CCC0D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457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B2BB9E0B-8A53-4DD5-B126-46353FAE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1080407"/>
            <a:ext cx="502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latin typeface="Cambria" panose="02040503050406030204" pitchFamily="18" charset="0"/>
              </a:rPr>
              <a:t>           </a:t>
            </a:r>
            <a:endParaRPr lang="zh-CN" altLang="en-US" sz="2800" b="1"/>
          </a:p>
        </p:txBody>
      </p:sp>
      <p:graphicFrame>
        <p:nvGraphicFramePr>
          <p:cNvPr id="3" name="对象 9">
            <a:hlinkClick r:id="" action="ppaction://ole?verb=1"/>
            <a:extLst>
              <a:ext uri="{FF2B5EF4-FFF2-40B4-BE49-F238E27FC236}">
                <a16:creationId xmlns:a16="http://schemas.microsoft.com/office/drawing/2014/main" id="{5C5748F6-7057-445A-8865-9616E86265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35613" y="4141107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0" name="公式" r:id="rId3" imgW="936145" imgH="220768" progId="Equation.3">
                  <p:embed/>
                </p:oleObj>
              </mc:Choice>
              <mc:Fallback>
                <p:oleObj name="公式" r:id="rId3" imgW="936145" imgH="220768" progId="Equation.3">
                  <p:embed/>
                  <p:pic>
                    <p:nvPicPr>
                      <p:cNvPr id="3" name="对象 9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5C5748F6-7057-445A-8865-9616E86265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3" y="4141107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11">
            <a:hlinkClick r:id="" action="ppaction://ole?verb=1"/>
            <a:extLst>
              <a:ext uri="{FF2B5EF4-FFF2-40B4-BE49-F238E27FC236}">
                <a16:creationId xmlns:a16="http://schemas.microsoft.com/office/drawing/2014/main" id="{1847B426-175F-45F7-8774-F822CBBB17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35613" y="4141107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1" name="公式" r:id="rId5" imgW="936145" imgH="220768" progId="Equation.3">
                  <p:embed/>
                </p:oleObj>
              </mc:Choice>
              <mc:Fallback>
                <p:oleObj name="公式" r:id="rId5" imgW="936145" imgH="220768" progId="Equation.3">
                  <p:embed/>
                  <p:pic>
                    <p:nvPicPr>
                      <p:cNvPr id="4" name="对象 1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1847B426-175F-45F7-8774-F822CBBB17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3" y="4141107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7CD791B5-3BEC-4285-87DA-CA3343BA11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0935" y="1000899"/>
                <a:ext cx="8720385" cy="53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</a:rPr>
                  <a:t>Evidence of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𝟐𝟗𝟑𝟎</m:t>
                    </m:r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𝜦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</a:t>
                </a:r>
                <a:endParaRPr lang="en-US" altLang="en-US" sz="5400" b="1" dirty="0">
                  <a:solidFill>
                    <a:srgbClr val="C0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7CD791B5-3BEC-4285-87DA-CA3343BA1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0935" y="1000899"/>
                <a:ext cx="8720385" cy="532966"/>
              </a:xfrm>
              <a:prstGeom prst="rect">
                <a:avLst/>
              </a:prstGeom>
              <a:blipFill>
                <a:blip r:embed="rId7"/>
                <a:stretch>
                  <a:fillRect t="-11364" b="-284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6CC2A50-F21F-42B9-A32B-F888BD87C1D8}"/>
                  </a:ext>
                </a:extLst>
              </p:cNvPr>
              <p:cNvSpPr txBox="1"/>
              <p:nvPr/>
            </p:nvSpPr>
            <p:spPr>
              <a:xfrm>
                <a:off x="447340" y="1383078"/>
                <a:ext cx="9052260" cy="6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400" dirty="0"/>
                  <a:t>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dirty="0">
                            <a:latin typeface="Cambria Math"/>
                          </a:rPr>
                          <m:t>𝜩</m:t>
                        </m:r>
                      </m:e>
                      <m:sub>
                        <m:r>
                          <a:rPr lang="en-US" altLang="zh-CN" sz="2400" dirty="0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CN" sz="2400" dirty="0">
                        <a:latin typeface="Cambria Math"/>
                      </a:rPr>
                      <m:t>(</m:t>
                    </m:r>
                    <m:r>
                      <a:rPr lang="en-US" altLang="zh-CN" sz="2400" dirty="0">
                        <a:latin typeface="Cambria Math"/>
                      </a:rPr>
                      <m:t>𝟐𝟗𝟑𝟎</m:t>
                    </m:r>
                    <m:r>
                      <a:rPr lang="en-US" altLang="zh-CN" sz="2400" dirty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400" dirty="0"/>
                  <a:t> extracted by fitting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400" dirty="0"/>
                  <a:t>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6CC2A50-F21F-42B9-A32B-F888BD87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0" y="1383078"/>
                <a:ext cx="9052260" cy="601575"/>
              </a:xfrm>
              <a:prstGeom prst="rect">
                <a:avLst/>
              </a:prstGeom>
              <a:blipFill>
                <a:blip r:embed="rId8"/>
                <a:stretch>
                  <a:fillRect l="-875" b="-141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7FA5D1E-E6AF-4320-BA8D-222A7A915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58" y="2030279"/>
            <a:ext cx="4075552" cy="33510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89B129-5087-4C43-824F-D2D7B7C6ED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093" y="2126969"/>
            <a:ext cx="4020680" cy="325616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41906DD-B425-419B-BF4E-42DE2C4986FE}"/>
              </a:ext>
            </a:extLst>
          </p:cNvPr>
          <p:cNvSpPr/>
          <p:nvPr/>
        </p:nvSpPr>
        <p:spPr>
          <a:xfrm>
            <a:off x="5577181" y="3289590"/>
            <a:ext cx="13025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.</a:t>
            </a:r>
            <a:r>
              <a:rPr lang="en-US" altLang="zh-CN" sz="2800" b="1" dirty="0">
                <a:solidFill>
                  <a:srgbClr val="FF0000"/>
                </a:solidFill>
              </a:rPr>
              <a:t>9</a:t>
            </a:r>
            <a:r>
              <a:rPr lang="el-GR" altLang="zh-CN" sz="2800" b="1" dirty="0">
                <a:solidFill>
                  <a:srgbClr val="FF0000"/>
                </a:solidFill>
              </a:rPr>
              <a:t>σ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5A7E4269-ED29-4A2B-A859-3C296EC77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773" y="4328178"/>
            <a:ext cx="4020681" cy="114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240188E-0312-4C4C-AB81-C93169E6A1D7}"/>
              </a:ext>
            </a:extLst>
          </p:cNvPr>
          <p:cNvSpPr txBox="1">
            <a:spLocks/>
          </p:cNvSpPr>
          <p:nvPr/>
        </p:nvSpPr>
        <p:spPr>
          <a:xfrm>
            <a:off x="8432800" y="7410762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39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BBA5F15-0642-41B8-80F9-4321369380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1724" y="4751061"/>
            <a:ext cx="360541" cy="30097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25491E1-5C14-470C-9124-1A42359877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4491" y="5080309"/>
            <a:ext cx="385302" cy="35227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EED875B-3536-450A-A2DB-74788AE741B4}"/>
              </a:ext>
            </a:extLst>
          </p:cNvPr>
          <p:cNvSpPr/>
          <p:nvPr/>
        </p:nvSpPr>
        <p:spPr>
          <a:xfrm>
            <a:off x="699007" y="5432586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/>
              <a:t>Y. B. Li. *C.P.Shen et al., </a:t>
            </a:r>
            <a:r>
              <a:rPr lang="fr-FR" altLang="zh-CN" b="1" dirty="0"/>
              <a:t>Eur. Phys. J. C78, 928 (2018)</a:t>
            </a:r>
            <a:endParaRPr lang="zh-CN" altLang="en-US" b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10EA4EE-B811-4F80-939E-7A8C791D72A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22" y="1614883"/>
            <a:ext cx="4158420" cy="2747876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72CA5F1-5841-477D-8EB5-96F9A58682A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3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D1B65F8-8F79-48E8-81CC-2AB00DCD9BD7}"/>
              </a:ext>
            </a:extLst>
          </p:cNvPr>
          <p:cNvSpPr txBox="1">
            <a:spLocks noChangeArrowheads="1"/>
          </p:cNvSpPr>
          <p:nvPr/>
        </p:nvSpPr>
        <p:spPr>
          <a:xfrm>
            <a:off x="2823030" y="987729"/>
            <a:ext cx="5208096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引用次数最多的几篇论文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DCEC5AB-D4BA-4977-A587-18E262514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04" y="1574322"/>
            <a:ext cx="7565996" cy="290303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kumimoji="1"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&amp;Dbar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mixing【PRL96, 151801(2006)】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  153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</a:t>
            </a: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Y(2175)【PRD80, 031101(R) (2009)】             150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次</a:t>
            </a:r>
            <a:r>
              <a:rPr kumimoji="1"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Y(4360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、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4660)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【PRD91, 112007 (2015)】       194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次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 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Y(4660)【PRL99, 142002(2007)】                    559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Y(4008)【PRL99, 182004(2007)】                    559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X(4350)【PRL104, 112004(2010)】                  212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Zc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(3900)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【PRL110, 252002(2013)】                 983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6D2BA42-5D1C-4EAC-8317-BE6B07FF5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29" y="4842051"/>
            <a:ext cx="11611428" cy="15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关于</a:t>
            </a:r>
            <a:r>
              <a:rPr kumimoji="1" lang="en-US" altLang="zh-CN" sz="2800" b="1" dirty="0" err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Zc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(3900)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Y(4008)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Y(4660)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的工作几乎在高能物理所有的国际、国内会议上被报告和引用，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“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XYZ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”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粒子研究，依然是一个前沿和热门研究领域。</a:t>
            </a:r>
            <a:endParaRPr kumimoji="1"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  <a:sym typeface="Symbol" panose="05050102010706020507" pitchFamily="18" charset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1298F-1B39-48F8-8ABD-428BCC46B18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43D013A-FDA6-439B-A7F8-046282A61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25" y="1616559"/>
            <a:ext cx="411159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关于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D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介子混合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的工作也是一个近年前沿和热门的研究领域，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B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工厂升级的重要物理目标之一即高精度进行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D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介子混合研究。</a:t>
            </a:r>
          </a:p>
        </p:txBody>
      </p:sp>
    </p:spTree>
    <p:extLst>
      <p:ext uri="{BB962C8B-B14F-4D97-AF65-F5344CB8AC3E}">
        <p14:creationId xmlns:p14="http://schemas.microsoft.com/office/powerpoint/2010/main" val="141365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9E4C2B2-DE5F-416E-AA7F-3205AC875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958" y="1424763"/>
            <a:ext cx="8442113" cy="49264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5F8CDC9-1D95-4663-964C-A9C266CB1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012" y="924434"/>
            <a:ext cx="6033216" cy="612394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FF2ADF0-6360-4A71-B27D-5B725840F64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24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13A894-488E-4116-B046-5A23CEC1E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686" y="888992"/>
            <a:ext cx="6033216" cy="6123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63BD1A-575F-4224-9555-CF4F7EB72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854" y="1338353"/>
            <a:ext cx="7662337" cy="49532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33778-A85E-423D-A8F5-BE9A81E0B97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C944FCE-8A22-45C3-BAFC-D9F6BB9FF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243" y="973494"/>
            <a:ext cx="7925185" cy="44040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0E8DC4-E3E0-49F0-A553-60EC4CA6B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71" y="5274753"/>
            <a:ext cx="5820229" cy="10439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6F7D5-B396-4DAD-BF0B-8890D01FBBE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85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片包含 文字, 地图&#10;&#10;已生成极高可信度的说明">
            <a:extLst>
              <a:ext uri="{FF2B5EF4-FFF2-40B4-BE49-F238E27FC236}">
                <a16:creationId xmlns:a16="http://schemas.microsoft.com/office/drawing/2014/main" id="{44949ABA-54DC-485A-B9EF-056FD9BF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50" y="1756229"/>
            <a:ext cx="6361899" cy="448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9C930A-C687-43B2-BB68-79B412F6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12" y="1025850"/>
            <a:ext cx="5505061" cy="690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849136-9FF7-4716-9B83-1A93DA17B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77" y="1892300"/>
            <a:ext cx="1307323" cy="4232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94A1C6-9C95-49A6-9B76-287CA41F7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949" y="5590850"/>
            <a:ext cx="2481943" cy="48052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7430B43-5D64-4FD2-84DB-63A62D94427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64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9ADF955-3CE7-4A8B-8CA2-46C7BD49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610" y="2014612"/>
            <a:ext cx="9726363" cy="41104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BC837A1-C12C-4B79-A200-55E8FA84E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706" y="1011055"/>
            <a:ext cx="7128588" cy="8910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863AD-8B78-42AE-B98C-D7BCA503945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21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816733B-2446-4171-9253-6D043A358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726" y="1492380"/>
            <a:ext cx="7547861" cy="47995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E59987-A45B-47B8-B5C3-6982FAA08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45" y="1023257"/>
            <a:ext cx="6035869" cy="39859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2A5ABC8-5AC7-480F-A8EF-CE366F62BBA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31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E5A8EC0-B0CB-44B0-93A2-294407C57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260350"/>
            <a:ext cx="502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>
                <a:latin typeface="Cambria" panose="02040503050406030204" pitchFamily="18" charset="0"/>
              </a:rPr>
              <a:t>           </a:t>
            </a:r>
            <a:endParaRPr lang="zh-CN" altLang="en-US" sz="2800" b="1"/>
          </a:p>
        </p:txBody>
      </p:sp>
      <p:graphicFrame>
        <p:nvGraphicFramePr>
          <p:cNvPr id="3" name="对象 9">
            <a:hlinkClick r:id="" action="ppaction://ole?verb=1"/>
            <a:extLst>
              <a:ext uri="{FF2B5EF4-FFF2-40B4-BE49-F238E27FC236}">
                <a16:creationId xmlns:a16="http://schemas.microsoft.com/office/drawing/2014/main" id="{5C4BA7F1-4F88-4B2B-B766-F928A8B61C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4" name="公式" r:id="rId3" imgW="936145" imgH="220768" progId="Equation.3">
                  <p:embed/>
                </p:oleObj>
              </mc:Choice>
              <mc:Fallback>
                <p:oleObj name="公式" r:id="rId3" imgW="936145" imgH="220768" progId="Equation.3">
                  <p:embed/>
                  <p:pic>
                    <p:nvPicPr>
                      <p:cNvPr id="3" name="对象 9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5C4BA7F1-4F88-4B2B-B766-F928A8B61C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11">
            <a:hlinkClick r:id="" action="ppaction://ole?verb=1"/>
            <a:extLst>
              <a:ext uri="{FF2B5EF4-FFF2-40B4-BE49-F238E27FC236}">
                <a16:creationId xmlns:a16="http://schemas.microsoft.com/office/drawing/2014/main" id="{6236259F-21D6-4940-B9E3-DF22FE9C48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5" name="公式" r:id="rId5" imgW="936145" imgH="220768" progId="Equation.3">
                  <p:embed/>
                </p:oleObj>
              </mc:Choice>
              <mc:Fallback>
                <p:oleObj name="公式" r:id="rId5" imgW="936145" imgH="220768" progId="Equation.3">
                  <p:embed/>
                  <p:pic>
                    <p:nvPicPr>
                      <p:cNvPr id="4" name="对象 1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6236259F-21D6-4940-B9E3-DF22FE9C48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80AEA5E-6883-4038-BFED-C1D153D6CD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7363" y="1790679"/>
                <a:ext cx="8916988" cy="431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algn="ctr"/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CN" sz="2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2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2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𝑎𝑛𝑦𝑡h𝑖𝑛𝑔𝑠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80AEA5E-6883-4038-BFED-C1D153D6C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7363" y="1790679"/>
                <a:ext cx="8916988" cy="431657"/>
              </a:xfrm>
              <a:prstGeom prst="rect">
                <a:avLst/>
              </a:prstGeom>
              <a:blipFill>
                <a:blip r:embed="rId6"/>
                <a:stretch>
                  <a:fillRect t="-9859" b="-267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F3A697F0-B24F-46C0-99FB-C2CEDE492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510" y="2197771"/>
            <a:ext cx="2592288" cy="23183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B85001-A8F7-4F38-976F-D35B51966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495" y="2368151"/>
            <a:ext cx="3024561" cy="24313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4">
                <a:extLst>
                  <a:ext uri="{FF2B5EF4-FFF2-40B4-BE49-F238E27FC236}">
                    <a16:creationId xmlns:a16="http://schemas.microsoft.com/office/drawing/2014/main" id="{1F6E338B-6C3F-4C92-ACE5-AF0204C13F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965" y="4343026"/>
                <a:ext cx="11613405" cy="2444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457200" lvl="0" indent="-1800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mode</a:t>
                </a:r>
              </a:p>
              <a:p>
                <a:pPr marL="457200" lvl="0" indent="-1800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tag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neural network based Full-Reconstruction algorithm.</a:t>
                </a:r>
              </a:p>
              <a:p>
                <a:pPr marL="457200" lvl="0" indent="-1800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unbinned maximum likelihood fit: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altLang="zh-CN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=18</m:t>
                    </m:r>
                    <m: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±6.</m:t>
                    </m:r>
                    <m:r>
                      <a:rPr lang="en-US" altLang="zh-CN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0" indent="-1800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1.16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0.42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𝑠𝑡𝑎𝑡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𝑠𝑦𝑠𝑡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d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en-US" altLang="zh-CN" sz="2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文本框 4">
                <a:extLst>
                  <a:ext uri="{FF2B5EF4-FFF2-40B4-BE49-F238E27FC236}">
                    <a16:creationId xmlns:a16="http://schemas.microsoft.com/office/drawing/2014/main" id="{1F6E338B-6C3F-4C92-ACE5-AF0204C13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965" y="4343026"/>
                <a:ext cx="11613405" cy="24449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12BFF05-F761-4EC3-A1FE-E6BB5B8DE275}"/>
              </a:ext>
            </a:extLst>
          </p:cNvPr>
          <p:cNvCxnSpPr/>
          <p:nvPr/>
        </p:nvCxnSpPr>
        <p:spPr>
          <a:xfrm>
            <a:off x="5823485" y="3235493"/>
            <a:ext cx="3096344" cy="230683"/>
          </a:xfrm>
          <a:prstGeom prst="straightConnector1">
            <a:avLst/>
          </a:prstGeom>
          <a:ln w="19050">
            <a:solidFill>
              <a:srgbClr val="49D044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6487285-4C13-424D-B6F1-7288FCCC6CFF}"/>
              </a:ext>
            </a:extLst>
          </p:cNvPr>
          <p:cNvCxnSpPr>
            <a:cxnSpLocks/>
          </p:cNvCxnSpPr>
          <p:nvPr/>
        </p:nvCxnSpPr>
        <p:spPr>
          <a:xfrm>
            <a:off x="5823485" y="3778272"/>
            <a:ext cx="2580286" cy="312094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7033330-FAB8-4601-9D48-6277A515AF67}"/>
                  </a:ext>
                </a:extLst>
              </p:cNvPr>
              <p:cNvSpPr/>
              <p:nvPr/>
            </p:nvSpPr>
            <p:spPr>
              <a:xfrm>
                <a:off x="8111594" y="2710113"/>
                <a:ext cx="8082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zh-CN" altLang="en-US" b="1" dirty="0">
                  <a:latin typeface="Berlin Sans FB" panose="020E0602020502020306" pitchFamily="34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7033330-FAB8-4601-9D48-6277A515A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594" y="2710113"/>
                <a:ext cx="80823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2AB70F7-4850-496B-B4FB-97A170401F84}"/>
                  </a:ext>
                </a:extLst>
              </p:cNvPr>
              <p:cNvSpPr/>
              <p:nvPr/>
            </p:nvSpPr>
            <p:spPr>
              <a:xfrm>
                <a:off x="2757536" y="983308"/>
                <a:ext cx="60181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absolute BRs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2AB70F7-4850-496B-B4FB-97A170401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536" y="983308"/>
                <a:ext cx="6018186" cy="584775"/>
              </a:xfrm>
              <a:prstGeom prst="rect">
                <a:avLst/>
              </a:prstGeom>
              <a:blipFill>
                <a:blip r:embed="rId11"/>
                <a:stretch>
                  <a:fillRect l="-2126" t="-14583" r="-2024" b="-32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1F3D4069-E0AE-4009-98D0-9D2DEF582845}"/>
              </a:ext>
            </a:extLst>
          </p:cNvPr>
          <p:cNvSpPr/>
          <p:nvPr/>
        </p:nvSpPr>
        <p:spPr>
          <a:xfrm>
            <a:off x="6601143" y="67775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D6FD7F76-F5A6-4302-914F-04A37F0429A0}"/>
              </a:ext>
            </a:extLst>
          </p:cNvPr>
          <p:cNvGraphicFramePr>
            <a:graphicFrameLocks noGrp="1"/>
          </p:cNvGraphicFramePr>
          <p:nvPr/>
        </p:nvGraphicFramePr>
        <p:xfrm>
          <a:off x="6037450" y="5676330"/>
          <a:ext cx="5791202" cy="640080"/>
        </p:xfrm>
        <a:graphic>
          <a:graphicData uri="http://schemas.openxmlformats.org/drawingml/2006/table">
            <a:tbl>
              <a:tblPr/>
              <a:tblGrid>
                <a:gridCol w="2895601">
                  <a:extLst>
                    <a:ext uri="{9D8B030D-6E8A-4147-A177-3AD203B41FA5}">
                      <a16:colId xmlns:a16="http://schemas.microsoft.com/office/drawing/2014/main" val="1732112300"/>
                    </a:ext>
                  </a:extLst>
                </a:gridCol>
                <a:gridCol w="2895601">
                  <a:extLst>
                    <a:ext uri="{9D8B030D-6E8A-4147-A177-3AD203B41FA5}">
                      <a16:colId xmlns:a16="http://schemas.microsoft.com/office/drawing/2014/main" val="2563594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Y.B.Li</a:t>
                      </a:r>
                      <a:r>
                        <a:rPr lang="en-US" altLang="zh-CN" sz="1800" dirty="0"/>
                        <a:t>, </a:t>
                      </a:r>
                      <a:r>
                        <a:rPr lang="zh-CN" altLang="en-US" sz="1800" dirty="0"/>
                        <a:t>*</a:t>
                      </a:r>
                      <a:r>
                        <a:rPr lang="en-US" altLang="zh-CN" sz="1800" dirty="0" err="1"/>
                        <a:t>C.P.Shen</a:t>
                      </a:r>
                      <a:r>
                        <a:rPr lang="en-US" altLang="zh-CN" sz="1800" dirty="0"/>
                        <a:t> et al (Belle) </a:t>
                      </a:r>
                    </a:p>
                    <a:p>
                      <a:r>
                        <a:rPr lang="en-US" sz="1800" b="1" dirty="0"/>
                        <a:t>PRD 100, 031101 (2019)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026869"/>
                  </a:ext>
                </a:extLst>
              </a:tr>
            </a:tbl>
          </a:graphicData>
        </a:graphic>
      </p:graphicFrame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355E18B-B03D-4D75-85C0-34C03772C23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57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D4091BAE-623C-4D8D-8C9A-D4AE2B81C4AA}"/>
                  </a:ext>
                </a:extLst>
              </p:cNvPr>
              <p:cNvSpPr/>
              <p:nvPr/>
            </p:nvSpPr>
            <p:spPr>
              <a:xfrm>
                <a:off x="2757536" y="983308"/>
                <a:ext cx="60181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absolute BRs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D4091BAE-623C-4D8D-8C9A-D4AE2B81C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536" y="983308"/>
                <a:ext cx="6018186" cy="584775"/>
              </a:xfrm>
              <a:prstGeom prst="rect">
                <a:avLst/>
              </a:prstGeom>
              <a:blipFill>
                <a:blip r:embed="rId3"/>
                <a:stretch>
                  <a:fillRect l="-2126" t="-14583" r="-2024" b="-32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对象 9">
            <a:hlinkClick r:id="" action="ppaction://ole?verb=1"/>
            <a:extLst>
              <a:ext uri="{FF2B5EF4-FFF2-40B4-BE49-F238E27FC236}">
                <a16:creationId xmlns:a16="http://schemas.microsoft.com/office/drawing/2014/main" id="{917A2549-DFBF-4E14-B1AD-021ACC22F8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8" name="公式" r:id="rId4" imgW="936145" imgH="220768" progId="Equation.3">
                  <p:embed/>
                </p:oleObj>
              </mc:Choice>
              <mc:Fallback>
                <p:oleObj name="公式" r:id="rId4" imgW="936145" imgH="220768" progId="Equation.3">
                  <p:embed/>
                  <p:pic>
                    <p:nvPicPr>
                      <p:cNvPr id="3" name="对象 9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917A2549-DFBF-4E14-B1AD-021ACC22F8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11">
            <a:hlinkClick r:id="" action="ppaction://ole?verb=1"/>
            <a:extLst>
              <a:ext uri="{FF2B5EF4-FFF2-40B4-BE49-F238E27FC236}">
                <a16:creationId xmlns:a16="http://schemas.microsoft.com/office/drawing/2014/main" id="{95C07273-EAB4-4D6C-87E5-34012AF60E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3213" y="3321050"/>
          <a:ext cx="9175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9" name="公式" r:id="rId6" imgW="936145" imgH="220768" progId="Equation.3">
                  <p:embed/>
                </p:oleObj>
              </mc:Choice>
              <mc:Fallback>
                <p:oleObj name="公式" r:id="rId6" imgW="936145" imgH="220768" progId="Equation.3">
                  <p:embed/>
                  <p:pic>
                    <p:nvPicPr>
                      <p:cNvPr id="4" name="对象 1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95C07273-EAB4-4D6C-87E5-34012AF60E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3321050"/>
                        <a:ext cx="91757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05C85DB-9327-4B24-8883-7FB4C85198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834" y="1649275"/>
                <a:ext cx="6773891" cy="369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lvl="0" algn="ctr"/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pK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05C85DB-9327-4B24-8883-7FB4C8519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834" y="1649275"/>
                <a:ext cx="6773891" cy="369909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583AB56-8DCC-4F6D-B634-A4540B257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88" y="2084279"/>
            <a:ext cx="5605915" cy="2754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0E7F9A8-5BDA-4F9A-BE17-B29AC95104B5}"/>
                  </a:ext>
                </a:extLst>
              </p:cNvPr>
              <p:cNvSpPr/>
              <p:nvPr/>
            </p:nvSpPr>
            <p:spPr>
              <a:xfrm>
                <a:off x="491988" y="5054184"/>
                <a:ext cx="17716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altLang="zh-CN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=24.2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±5.4</m:t>
                      </m:r>
                    </m:oMath>
                  </m:oMathPara>
                </a14:m>
                <a:endParaRPr lang="en-US" altLang="zh-CN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0E7F9A8-5BDA-4F9A-BE17-B29AC9510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88" y="5054184"/>
                <a:ext cx="1771639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A7A74E0-CB0A-472A-BF9C-C3A1AE6CAB3A}"/>
                  </a:ext>
                </a:extLst>
              </p:cNvPr>
              <p:cNvSpPr/>
              <p:nvPr/>
            </p:nvSpPr>
            <p:spPr>
              <a:xfrm>
                <a:off x="2757536" y="5078197"/>
                <a:ext cx="17203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altLang="zh-CN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=24.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0±6.9</m:t>
                      </m:r>
                    </m:oMath>
                  </m:oMathPara>
                </a14:m>
                <a:endParaRPr lang="en-US" altLang="zh-CN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A7A74E0-CB0A-472A-BF9C-C3A1AE6CA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536" y="5078197"/>
                <a:ext cx="1720343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37E0CC4-D1CB-4275-A8AF-1F199EA5F502}"/>
              </a:ext>
            </a:extLst>
          </p:cNvPr>
          <p:cNvGraphicFramePr>
            <a:graphicFrameLocks noGrp="1"/>
          </p:cNvGraphicFramePr>
          <p:nvPr/>
        </p:nvGraphicFramePr>
        <p:xfrm>
          <a:off x="1832026" y="5892708"/>
          <a:ext cx="6768752" cy="365760"/>
        </p:xfrm>
        <a:graphic>
          <a:graphicData uri="http://schemas.openxmlformats.org/drawingml/2006/table">
            <a:tbl>
              <a:tblPr/>
              <a:tblGrid>
                <a:gridCol w="3384376">
                  <a:extLst>
                    <a:ext uri="{9D8B030D-6E8A-4147-A177-3AD203B41FA5}">
                      <a16:colId xmlns:a16="http://schemas.microsoft.com/office/drawing/2014/main" val="17321123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563594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Y. B. Li.</a:t>
                      </a:r>
                      <a:r>
                        <a:rPr lang="en-US" altLang="zh-CN" sz="1800" baseline="0" dirty="0"/>
                        <a:t> *C. P. Shen et al (Belle) </a:t>
                      </a:r>
                      <a:endParaRPr lang="zh-CN" alt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PRD 100, 031101 (2019)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0268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2E79A83-92EC-49B1-B524-82045FAF9D27}"/>
                  </a:ext>
                </a:extLst>
              </p:cNvPr>
              <p:cNvSpPr/>
              <p:nvPr/>
            </p:nvSpPr>
            <p:spPr>
              <a:xfrm flipH="1">
                <a:off x="2741435" y="2437308"/>
                <a:ext cx="84200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zh-CN" altLang="en-US" b="1" dirty="0">
                  <a:latin typeface="Berlin Sans FB" panose="020E0602020502020306" pitchFamily="34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2E79A83-92EC-49B1-B524-82045FAF9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41435" y="2437308"/>
                <a:ext cx="84200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7D3335B-2D22-4CC8-A77B-BC12B0241C45}"/>
                  </a:ext>
                </a:extLst>
              </p:cNvPr>
              <p:cNvSpPr/>
              <p:nvPr/>
            </p:nvSpPr>
            <p:spPr>
              <a:xfrm>
                <a:off x="3685560" y="4061840"/>
                <a:ext cx="6511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4.5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b="1" dirty="0">
                  <a:latin typeface="Berlin Sans FB" panose="020E0602020502020306" pitchFamily="34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7D3335B-2D22-4CC8-A77B-BC12B0241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560" y="4061840"/>
                <a:ext cx="651140" cy="369332"/>
              </a:xfrm>
              <a:prstGeom prst="rect">
                <a:avLst/>
              </a:prstGeom>
              <a:blipFill>
                <a:blip r:embed="rId12"/>
                <a:stretch>
                  <a:fillRect l="-849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7DEC09D0-3812-4A96-96A9-85B0E10EF4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2148357"/>
            <a:ext cx="6016897" cy="2819633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7C06B30-C92A-44FA-BFAC-EB957257FD8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301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D67ADF1-6607-45F1-8814-3F57529F0309}"/>
                  </a:ext>
                </a:extLst>
              </p:cNvPr>
              <p:cNvSpPr txBox="1"/>
              <p:nvPr/>
            </p:nvSpPr>
            <p:spPr>
              <a:xfrm>
                <a:off x="1017314" y="927605"/>
                <a:ext cx="9941942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Measurements of the branching fractions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8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𝚲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endParaRPr lang="en-US" altLang="zh-CN" sz="2800" b="1" dirty="0">
                  <a:solidFill>
                    <a:schemeClr val="bg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D67ADF1-6607-45F1-8814-3F57529F0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314" y="927605"/>
                <a:ext cx="9941942" cy="532966"/>
              </a:xfrm>
              <a:prstGeom prst="rect">
                <a:avLst/>
              </a:prstGeom>
              <a:blipFill>
                <a:blip r:embed="rId2"/>
                <a:stretch>
                  <a:fillRect t="-9091" b="-306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5BD5864-54C3-46D0-8B9C-D059A5731293}"/>
                  </a:ext>
                </a:extLst>
              </p:cNvPr>
              <p:cNvSpPr txBox="1"/>
              <p:nvPr/>
            </p:nvSpPr>
            <p:spPr>
              <a:xfrm>
                <a:off x="253999" y="1330156"/>
                <a:ext cx="11814629" cy="4847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buFont typeface="Wingdings" panose="05000000000000000000" charset="0"/>
                  <a:buChar char="Ø"/>
                  <a:defRPr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B</a:t>
                </a:r>
                <a:r>
                  <a:rPr kumimoji="0" lang="en-US" altLang="zh-CN" sz="2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ranching fractions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pPr>
                      <m:e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𝐵</m:t>
                        </m:r>
                      </m:e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−/0</m:t>
                        </m:r>
                      </m:sup>
                    </m:sSup>
                    <m:r>
                      <a:rPr kumimoji="0" lang="en-US" altLang="zh-CN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rPr>
                      <m:t>→</m:t>
                    </m:r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0" lang="en-US" altLang="zh-CN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20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bSup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n-US" altLang="zh-CN" sz="2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Ξ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0/+</m:t>
                        </m:r>
                      </m:sup>
                    </m:sSubSup>
                  </m:oMath>
                </a14:m>
                <a:r>
                  <a:rPr kumimoji="0" lang="en-US" altLang="zh-CN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 as well</a:t>
                </a:r>
                <a:r>
                  <a:rPr kumimoji="0" lang="en-US" altLang="zh-CN" sz="2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 as 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the </a:t>
                </a:r>
                <a:r>
                  <a:rPr kumimoji="0" lang="en-US" altLang="zh-CN" sz="2000" b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kumimoji="0" lang="en-US" altLang="zh-CN" sz="2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absolute branching fractions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n-US" altLang="zh-CN" sz="2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Ξ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+/0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/>
                  <a:t>were measured by Belle. </a:t>
                </a:r>
              </a:p>
              <a:p>
                <a:pPr lvl="0">
                  <a:lnSpc>
                    <a:spcPct val="150000"/>
                  </a:lnSpc>
                  <a:buFont typeface="Wingdings" panose="05000000000000000000" charset="0"/>
                  <a:buChar char="Ø"/>
                  <a:defRPr/>
                </a:pPr>
                <a:r>
                  <a:rPr lang="en-US" altLang="zh-CN" sz="2000" dirty="0"/>
                  <a:t> In those works, only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n-US" altLang="zh-CN" sz="2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Ξ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+/0</m:t>
                        </m:r>
                      </m:sup>
                    </m:sSubSup>
                  </m:oMath>
                </a14:m>
                <a:r>
                  <a:rPr lang="zh-CN" altLang="en-US" sz="2000" dirty="0"/>
                  <a:t>  </a:t>
                </a:r>
                <a:r>
                  <a:rPr lang="en-US" altLang="zh-CN" sz="2000" dirty="0"/>
                  <a:t>signal region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0" lang="en-US" altLang="zh-C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recoil mass spectrum is  focused on.</a:t>
                </a:r>
              </a:p>
              <a:p>
                <a:pPr lvl="0">
                  <a:lnSpc>
                    <a:spcPct val="150000"/>
                  </a:lnSpc>
                  <a:buFont typeface="Wingdings" panose="05000000000000000000" charset="0"/>
                  <a:buChar char="Ø"/>
                  <a:defRPr/>
                </a:pPr>
                <a:r>
                  <a:rPr lang="en-US" altLang="zh-CN" sz="2000" dirty="0"/>
                  <a:t> </a:t>
                </a:r>
                <a:r>
                  <a:rPr lang="en-US" altLang="zh-CN" sz="2000" b="1" dirty="0">
                    <a:solidFill>
                      <a:srgbClr val="0070C0"/>
                    </a:solidFill>
                  </a:rPr>
                  <a:t>A nature question is: can we observe the excited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0070C0"/>
                    </a:solidFill>
                  </a:rPr>
                  <a:t> states in the higher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2000" b="1" dirty="0">
                    <a:solidFill>
                      <a:srgbClr val="0070C0"/>
                    </a:solidFill>
                  </a:rPr>
                  <a:t>     region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0" lang="en-US" altLang="zh-CN" sz="20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kumimoji="0" lang="en-US" altLang="zh-CN" sz="20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  <m:t>𝚲</m:t>
                            </m:r>
                          </m:e>
                        </m:acc>
                      </m:e>
                      <m:sub>
                        <m:r>
                          <a:rPr kumimoji="0" lang="en-US" altLang="zh-CN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𝒄</m:t>
                        </m:r>
                      </m:sub>
                      <m:sup>
                        <m:r>
                          <a:rPr kumimoji="0" lang="en-US" altLang="zh-CN" sz="2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solidFill>
                      <a:srgbClr val="0070C0"/>
                    </a:solidFill>
                  </a:rPr>
                  <a:t>recoil mass spectrum. </a:t>
                </a:r>
              </a:p>
              <a:p>
                <a:pPr lvl="0">
                  <a:lnSpc>
                    <a:spcPct val="150000"/>
                  </a:lnSpc>
                  <a:buFont typeface="Wingdings" panose="05000000000000000000" charset="0"/>
                  <a:buChar char="Ø"/>
                  <a:defRPr/>
                </a:pPr>
                <a:r>
                  <a:rPr lang="en-US" altLang="zh-CN" sz="2000" dirty="0"/>
                  <a:t> In this analysis, we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checked the higher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    region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0" lang="en-US" altLang="zh-CN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20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recoil mass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spectrum.</a:t>
                </a:r>
              </a:p>
              <a:p>
                <a:pPr marL="342900" lvl="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dirty="0"/>
                  <a:t>We present the first measurements of 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2000" dirty="0"/>
                  <a:t>    branching fractions of  the decays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2000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pPr>
                      <m:e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𝐵</m:t>
                        </m:r>
                      </m:e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kumimoji="0" lang="en-US" altLang="zh-CN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rPr>
                      <m:t>→</m:t>
                    </m:r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0" lang="en-US" altLang="zh-CN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20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charset="0"/>
                                <a:sym typeface="+mn-ea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bSup>
                    <m:sSubSup>
                      <m:sSubSupPr>
                        <m:ctrlP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n-US" altLang="zh-CN" sz="2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Ξ</m:t>
                        </m:r>
                      </m:e>
                      <m:sub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kumimoji="0" lang="en-US" altLang="zh-C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  <a:sym typeface="+mn-ea"/>
                          </a:rPr>
                          <m:t>′0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𝐵</m:t>
                        </m:r>
                      </m:e>
                      <m:sup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  <a:sym typeface="+mn-ea"/>
                      </a:rPr>
                      <m:t>→</m:t>
                    </m:r>
                    <m:sSubSup>
                      <m:sSubSup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bSup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Ξ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dPr>
                          <m:e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2645</m:t>
                            </m:r>
                          </m:e>
                        </m:d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𝐵</m:t>
                        </m:r>
                      </m:e>
                      <m:sup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  <a:sym typeface="+mn-ea"/>
                      </a:rPr>
                      <m:t>→</m:t>
                    </m:r>
                    <m:sSubSup>
                      <m:sSubSup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00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−</m:t>
                        </m:r>
                      </m:sup>
                    </m:sSubSup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Ξ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</m:ctrlPr>
                          </m:dPr>
                          <m:e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2790</m:t>
                            </m:r>
                          </m:e>
                        </m:d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  <a:sym typeface="+mn-ea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 </a:t>
                </a:r>
                <a:r>
                  <a:rPr lang="en-US" altLang="zh-CN" sz="2000" dirty="0"/>
                  <a:t> using a missing-mass  technique.</a:t>
                </a:r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5BD5864-54C3-46D0-8B9C-D059A5731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99" y="1330156"/>
                <a:ext cx="11814629" cy="4847545"/>
              </a:xfrm>
              <a:prstGeom prst="rect">
                <a:avLst/>
              </a:prstGeom>
              <a:blipFill>
                <a:blip r:embed="rId3"/>
                <a:stretch>
                  <a:fillRect l="-568" r="-826" b="-13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85A1ADD-410D-4951-B148-3E7B430EA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610" y="3425320"/>
            <a:ext cx="5352646" cy="22497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3FA0CE7-ADE0-4805-AA35-33B07541BD6D}"/>
              </a:ext>
            </a:extLst>
          </p:cNvPr>
          <p:cNvSpPr txBox="1"/>
          <p:nvPr/>
        </p:nvSpPr>
        <p:spPr>
          <a:xfrm>
            <a:off x="1249449" y="1853297"/>
            <a:ext cx="493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[PRL 122, 082001 (2019)]</a:t>
            </a:r>
          </a:p>
          <a:p>
            <a:pPr algn="l"/>
            <a:r>
              <a:rPr lang="en-US" altLang="zh-CN" dirty="0"/>
              <a:t>[PRD 100, 031101(R) (2019) ]</a:t>
            </a:r>
            <a:endParaRPr lang="zh-CN" alt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E2BF07D-D3EE-439B-B5FC-F1389FC7EAD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365BE8-E603-4B5E-B70A-09B2137A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7" y="2053643"/>
            <a:ext cx="4465638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CA96830A-5B55-4DF3-BCA6-46841BDB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10" y="1463086"/>
            <a:ext cx="5122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Times New Roman" panose="02020603050405020304" pitchFamily="18" charset="0"/>
              </a:rPr>
              <a:t>Recoil mass spectrum from data</a:t>
            </a:r>
            <a:r>
              <a:rPr lang="en-US" altLang="zh-CN" sz="2400" dirty="0"/>
              <a:t>:</a:t>
            </a: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F057EB52-4A9B-41EF-97CD-A01D5918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411771"/>
            <a:ext cx="73787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4995979-8F01-4608-9326-3338F0B5F25B}"/>
                  </a:ext>
                </a:extLst>
              </p:cNvPr>
              <p:cNvSpPr txBox="1"/>
              <p:nvPr/>
            </p:nvSpPr>
            <p:spPr>
              <a:xfrm>
                <a:off x="5000171" y="1885767"/>
                <a:ext cx="7264400" cy="2247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empty space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 the fitted background level and the normalized sideband is the contribution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other multi-body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𝑎𝑛𝑦𝑡h𝑖𝑛𝑔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 the statistical significances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 dirty="0" err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′0</m:t>
                        </m:r>
                      </m:sup>
                    </m:sSubSup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b="0" i="0" dirty="0">
                    <a:latin typeface="+mj-lt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2645</m:t>
                            </m:r>
                          </m:e>
                        </m:d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less than 3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90% C.L. upper limits on the numbers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 dirty="0" err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′0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2645</m:t>
                            </m:r>
                          </m:e>
                        </m:d>
                      </m:e>
                      <m:sup>
                        <m:r>
                          <a:rPr lang="en-US" altLang="zh-CN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events are determined.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4995979-8F01-4608-9326-3338F0B5F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171" y="1885767"/>
                <a:ext cx="7264400" cy="2247475"/>
              </a:xfrm>
              <a:prstGeom prst="rect">
                <a:avLst/>
              </a:prstGeom>
              <a:blipFill>
                <a:blip r:embed="rId4"/>
                <a:stretch>
                  <a:fillRect l="-755" t="-1355" b="-37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8CD8C086-1CBA-473B-B4B6-1FEE74343DFE}"/>
              </a:ext>
            </a:extLst>
          </p:cNvPr>
          <p:cNvSpPr txBox="1"/>
          <p:nvPr/>
        </p:nvSpPr>
        <p:spPr>
          <a:xfrm>
            <a:off x="6109951" y="1463086"/>
            <a:ext cx="4666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/>
              <a:t>Y. Li. *</a:t>
            </a:r>
            <a:r>
              <a:rPr lang="en-US" altLang="zh-CN" sz="1600" dirty="0" err="1"/>
              <a:t>C.P.Shen</a:t>
            </a:r>
            <a:r>
              <a:rPr lang="en-US" altLang="zh-CN" sz="1600" dirty="0"/>
              <a:t> et al., PRD 100, 112010 (2019)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3AE9427-5D75-4A88-8AA1-6DDC191183E7}"/>
                  </a:ext>
                </a:extLst>
              </p:cNvPr>
              <p:cNvSpPr txBox="1"/>
              <p:nvPr/>
            </p:nvSpPr>
            <p:spPr>
              <a:xfrm>
                <a:off x="1465943" y="915426"/>
                <a:ext cx="8926284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Measurements of the branching fractions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8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𝚲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  <m:sSubSup>
                      <m:sSub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endParaRPr lang="en-US" altLang="zh-CN" sz="2800" b="1" dirty="0">
                  <a:solidFill>
                    <a:schemeClr val="bg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3AE9427-5D75-4A88-8AA1-6DDC1911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943" y="915426"/>
                <a:ext cx="8926284" cy="532966"/>
              </a:xfrm>
              <a:prstGeom prst="rect">
                <a:avLst/>
              </a:prstGeom>
              <a:blipFill>
                <a:blip r:embed="rId5"/>
                <a:stretch>
                  <a:fillRect l="-751" t="-9091" b="-306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285F4D3-F7F2-4C22-9231-DE947A97C32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0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15D2ED-95C9-4E6D-8541-EE6FA735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56" y="1428763"/>
            <a:ext cx="9246017" cy="461894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3D9E514-5933-4EAF-B66E-73B15B609F45}"/>
              </a:ext>
            </a:extLst>
          </p:cNvPr>
          <p:cNvSpPr txBox="1"/>
          <p:nvPr/>
        </p:nvSpPr>
        <p:spPr>
          <a:xfrm>
            <a:off x="3592343" y="950308"/>
            <a:ext cx="439543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study of  hadron spectrum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E5893-AB3B-4CB4-BC24-B2595AF8880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08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7261615-6814-461D-18AF-FF3BFE1A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999" y="4195419"/>
            <a:ext cx="4654441" cy="20385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65DC46-93AA-B064-17D6-286AE5142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642" y="1941878"/>
            <a:ext cx="2480396" cy="17315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A047E75-6E8F-F8D0-9BE0-F1EA87781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118" y="1957924"/>
            <a:ext cx="2480395" cy="17315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17E39D-4442-8CB6-986C-B1E103F34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575" y="2063799"/>
            <a:ext cx="2480396" cy="1731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/>
              <p:cNvSpPr txBox="1"/>
              <p:nvPr/>
            </p:nvSpPr>
            <p:spPr>
              <a:xfrm>
                <a:off x="103030" y="869324"/>
                <a:ext cx="90657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Futura Medium" charset="0"/>
                    <a:cs typeface="Times New Roman" panose="02020603050405020304" pitchFamily="18" charset="0"/>
                  </a:rPr>
                  <a:t>Observation of the decay </a:t>
                </a:r>
                <a14:m>
                  <m:oMath xmlns:m="http://schemas.openxmlformats.org/officeDocument/2006/math">
                    <m:r>
                      <a:rPr lang="en-US" altLang="zh-C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2455</m:t>
                        </m:r>
                      </m:e>
                    </m:d>
                    <m:sSub>
                      <m:sSubPr>
                        <m:ctrlP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Futura Medium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" y="869324"/>
                <a:ext cx="9065765" cy="584775"/>
              </a:xfrm>
              <a:prstGeom prst="rect">
                <a:avLst/>
              </a:prstGeom>
              <a:blipFill>
                <a:blip r:embed="rId6"/>
                <a:stretch>
                  <a:fillRect l="-1681" t="-12766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/>
          <p:cNvSpPr txBox="1"/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anose="020B0A04020102020204" pitchFamily="34" charset="0"/>
              </a:rPr>
              <a:t>50</a:t>
            </a:fld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10027371" y="943820"/>
            <a:ext cx="206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[</a:t>
            </a:r>
            <a:r>
              <a:rPr lang="en-US" altLang="zh-CN" dirty="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arXiv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: 2507.05094] </a:t>
            </a:r>
            <a:endParaRPr lang="en-US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44C8124-BB9B-EFB6-69AB-DE1ECCA520DF}"/>
                  </a:ext>
                </a:extLst>
              </p:cNvPr>
              <p:cNvSpPr txBox="1"/>
              <p:nvPr/>
            </p:nvSpPr>
            <p:spPr>
              <a:xfrm>
                <a:off x="0" y="1361516"/>
                <a:ext cx="120954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p"/>
                </a:pPr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The tree-level two-body baryonic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decays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can proceed through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-exchange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ex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-annihilation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an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), and internal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-emission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em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) diagrams.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44C8124-BB9B-EFB6-69AB-DE1ECCA52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61516"/>
                <a:ext cx="12095479" cy="707886"/>
              </a:xfrm>
              <a:prstGeom prst="rect">
                <a:avLst/>
              </a:prstGeom>
              <a:blipFill>
                <a:blip r:embed="rId7"/>
                <a:stretch>
                  <a:fillRect l="-420" t="-5357" r="-525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66A6C96-AC80-A885-8037-655CB0B2B15E}"/>
                  </a:ext>
                </a:extLst>
              </p:cNvPr>
              <p:cNvSpPr txBox="1"/>
              <p:nvPr/>
            </p:nvSpPr>
            <p:spPr>
              <a:xfrm>
                <a:off x="2840773" y="3551105"/>
                <a:ext cx="34435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ex</m:t>
                        </m:r>
                      </m:sub>
                    </m:sSub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an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helicity suppressed </a:t>
                </a:r>
                <a:endParaRPr lang="en-US" altLang="zh-CN" b="0" dirty="0">
                  <a:solidFill>
                    <a:srgbClr val="C00000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66A6C96-AC80-A885-8037-655CB0B2B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773" y="3551105"/>
                <a:ext cx="3443503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CE7E757-3065-13B3-F1FC-A4E65941DD15}"/>
                  </a:ext>
                </a:extLst>
              </p:cNvPr>
              <p:cNvSpPr txBox="1"/>
              <p:nvPr/>
            </p:nvSpPr>
            <p:spPr>
              <a:xfrm>
                <a:off x="7794224" y="3566057"/>
                <a:ext cx="32178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em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b="0" dirty="0">
                    <a:solidFill>
                      <a:srgbClr val="C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nonfactorizable amplitude</a:t>
                </a:r>
                <a:endParaRPr lang="en-US" altLang="zh-CN" b="0" dirty="0">
                  <a:solidFill>
                    <a:srgbClr val="C00000"/>
                  </a:solidFill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CE7E757-3065-13B3-F1FC-A4E65941D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224" y="3566057"/>
                <a:ext cx="3217877" cy="369332"/>
              </a:xfrm>
              <a:prstGeom prst="rect">
                <a:avLst/>
              </a:prstGeom>
              <a:blipFill>
                <a:blip r:embed="rId9"/>
                <a:stretch>
                  <a:fillRect t="-3226" r="-394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22B57EF-AF5E-829E-8B44-C6DEADD598A3}"/>
                  </a:ext>
                </a:extLst>
              </p:cNvPr>
              <p:cNvSpPr txBox="1"/>
              <p:nvPr/>
            </p:nvSpPr>
            <p:spPr>
              <a:xfrm>
                <a:off x="76200" y="3905484"/>
                <a:ext cx="1203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p"/>
                </a:pPr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The decays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2455</m:t>
                        </m:r>
                      </m:e>
                    </m:d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proceed through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em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diagram, providing a clean and ideal environment for studying nonfactorizable effects.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22B57EF-AF5E-829E-8B44-C6DEADD59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905484"/>
                <a:ext cx="12039600" cy="707886"/>
              </a:xfrm>
              <a:prstGeom prst="rect">
                <a:avLst/>
              </a:prstGeom>
              <a:blipFill>
                <a:blip r:embed="rId10"/>
                <a:stretch>
                  <a:fillRect l="-527" t="-5263" r="-527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7C5FA18-5158-005C-829F-78E3707915BC}"/>
                  </a:ext>
                </a:extLst>
              </p:cNvPr>
              <p:cNvSpPr txBox="1"/>
              <p:nvPr/>
            </p:nvSpPr>
            <p:spPr>
              <a:xfrm>
                <a:off x="76200" y="4642178"/>
                <a:ext cx="690147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p"/>
                </a:pPr>
                <a:r>
                  <a:rPr kumimoji="1" lang="en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The QCD sum rule predicts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2455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  <a:ea typeface="KaiTi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  <a:ea typeface="KaiTi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𝛯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~4×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[NPB 345 137 (1990)],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while the diquark model estimates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2455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  <a:ea typeface="KaiTi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  <a:ea typeface="KaiTi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𝛯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to be 30%</a:t>
                </a: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–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70% of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dirty="0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latin typeface="Cambria Math" panose="02040503050406030204" pitchFamily="18" charset="0"/>
                                    <a:ea typeface="KaiTi" panose="02010609060101010101" pitchFamily="49" charset="-122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 dirty="0">
                                    <a:latin typeface="Cambria Math" panose="02040503050406030204" pitchFamily="18" charset="0"/>
                                    <a:ea typeface="KaiTi" panose="02010609060101010101" pitchFamily="49" charset="-122"/>
                                    <a:cs typeface="Times New Roman" panose="02020603050405020304" pitchFamily="18" charset="0"/>
                                  </a:rPr>
                                  <m:t>𝛯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altLang="zh-CN" sz="2000" b="0" i="0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[ZPC 51 445 (1991)].</a:t>
                </a:r>
                <a:endParaRPr kumimoji="1" lang="zh-CN" altLang="en-US" sz="2000" dirty="0"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7C5FA18-5158-005C-829F-78E370791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642178"/>
                <a:ext cx="6901479" cy="1323439"/>
              </a:xfrm>
              <a:prstGeom prst="rect">
                <a:avLst/>
              </a:prstGeom>
              <a:blipFill>
                <a:blip r:embed="rId11"/>
                <a:stretch>
                  <a:fillRect l="-919" t="-2857" r="-919" b="-59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AA565B3-34D9-0658-3461-4F960AC40012}"/>
                  </a:ext>
                </a:extLst>
              </p:cNvPr>
              <p:cNvSpPr txBox="1"/>
              <p:nvPr/>
            </p:nvSpPr>
            <p:spPr>
              <a:xfrm>
                <a:off x="201801" y="6016051"/>
                <a:ext cx="89329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2455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sextet of flavor-symmetric states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antitriplet of flavor-antisymmetric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AA565B3-34D9-0658-3461-4F960AC40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01" y="6016051"/>
                <a:ext cx="8932919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F2168-CCDE-D8C4-F5F9-A73657A6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9AE966E7-5582-06D1-3570-7AE7E5E1767D}"/>
                  </a:ext>
                </a:extLst>
              </p:cNvPr>
              <p:cNvSpPr txBox="1"/>
              <p:nvPr/>
            </p:nvSpPr>
            <p:spPr>
              <a:xfrm>
                <a:off x="103030" y="869324"/>
                <a:ext cx="90657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Futura Medium" charset="0"/>
                    <a:cs typeface="Times New Roman" panose="02020603050405020304" pitchFamily="18" charset="0"/>
                  </a:rPr>
                  <a:t>Observation of the decay </a:t>
                </a:r>
                <a14:m>
                  <m:oMath xmlns:m="http://schemas.openxmlformats.org/officeDocument/2006/math">
                    <m:r>
                      <a:rPr lang="en-US" altLang="zh-C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2455</m:t>
                        </m:r>
                      </m:e>
                    </m:d>
                    <m:sSub>
                      <m:sSubPr>
                        <m:ctrlP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Futura Medium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9AE966E7-5582-06D1-3570-7AE7E5E1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" y="869324"/>
                <a:ext cx="9065765" cy="584775"/>
              </a:xfrm>
              <a:prstGeom prst="rect">
                <a:avLst/>
              </a:prstGeom>
              <a:blipFill>
                <a:blip r:embed="rId2"/>
                <a:stretch>
                  <a:fillRect l="-1681" t="-12766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5FEBF89-5034-3C63-CD6F-C53EFC1BCFDA}"/>
              </a:ext>
            </a:extLst>
          </p:cNvPr>
          <p:cNvSpPr txBox="1"/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anose="020B0A04020102020204" pitchFamily="34" charset="0"/>
              </a:rPr>
              <a:t>51</a:t>
            </a:fld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6CE3CD2D-DA26-BE50-A081-05BFD02A9EA3}"/>
              </a:ext>
            </a:extLst>
          </p:cNvPr>
          <p:cNvSpPr txBox="1"/>
          <p:nvPr/>
        </p:nvSpPr>
        <p:spPr>
          <a:xfrm>
            <a:off x="10027371" y="943820"/>
            <a:ext cx="206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[</a:t>
            </a:r>
            <a:r>
              <a:rPr lang="en-US" altLang="zh-CN" dirty="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arXiv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: 2507.05094] </a:t>
            </a:r>
            <a:endParaRPr lang="en-US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507B35B-2AD9-43C1-4E0F-D3956C92D986}"/>
                  </a:ext>
                </a:extLst>
              </p:cNvPr>
              <p:cNvSpPr txBox="1"/>
              <p:nvPr/>
            </p:nvSpPr>
            <p:spPr>
              <a:xfrm>
                <a:off x="0" y="1374112"/>
                <a:ext cx="12095479" cy="135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p"/>
                </a:pPr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We report the first observation of the decays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2455</m:t>
                            </m:r>
                          </m:e>
                        </m:d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  <m:sSubSup>
                      <m:sSub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2455</m:t>
                            </m:r>
                          </m:e>
                        </m:d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, using 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772×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387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Υ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(4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events collected by Belle and Belle II, respectively. </a:t>
                </a:r>
              </a:p>
              <a:p>
                <a:pPr marL="342900" indent="-342900" algn="just">
                  <a:buFont typeface="Wingdings" pitchFamily="2" charset="2"/>
                  <a:buChar char="p"/>
                </a:pPr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We perform a 2D fit to the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unbinned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distributions, simultaneously using four data sets: events from the signal and sideband regions of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,0</m:t>
                        </m:r>
                      </m:sup>
                    </m:sSubSup>
                    <m:r>
                      <a:rPr lang="en-US" altLang="zh-CN" sz="2000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507B35B-2AD9-43C1-4E0F-D3956C92D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74112"/>
                <a:ext cx="12095479" cy="1355371"/>
              </a:xfrm>
              <a:prstGeom prst="rect">
                <a:avLst/>
              </a:prstGeom>
              <a:blipFill>
                <a:blip r:embed="rId3"/>
                <a:stretch>
                  <a:fillRect l="-420" t="-2778" r="-525"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7444541-93B4-9AFA-A6AA-98D63D1EC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96" y="2668523"/>
            <a:ext cx="4828827" cy="3655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437155E-5159-2693-9FAB-049B7FCD2BE9}"/>
                  </a:ext>
                </a:extLst>
              </p:cNvPr>
              <p:cNvSpPr txBox="1"/>
              <p:nvPr/>
            </p:nvSpPr>
            <p:spPr>
              <a:xfrm>
                <a:off x="6736285" y="2332865"/>
                <a:ext cx="4487893" cy="931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20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2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2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2455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++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2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2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𝛯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sz="2200" dirty="0">
                  <a:solidFill>
                    <a:srgbClr val="0000FF"/>
                  </a:solidFill>
                  <a:latin typeface="Cambria Math" panose="020405030504060302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5.74</m:t>
                        </m:r>
                        <m:r>
                          <a:rPr lang="en-US" altLang="zh-CN" sz="22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±1.</m:t>
                        </m:r>
                        <m:r>
                          <a:rPr lang="en-US" altLang="zh-CN" sz="22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  <m:r>
                          <a:rPr lang="en-US" altLang="zh-CN" sz="22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sSubSup>
                          <m:sSubSupPr>
                            <m:ctrlPr>
                              <a:rPr lang="en-US" altLang="zh-CN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200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0.</m:t>
                            </m:r>
                            <m:r>
                              <a:rPr lang="en-US" altLang="zh-CN" sz="22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42</m:t>
                            </m:r>
                          </m:e>
                          <m:sub>
                            <m:r>
                              <a:rPr lang="en-US" altLang="zh-CN" sz="2200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−1.</m:t>
                            </m:r>
                            <m:r>
                              <a:rPr lang="en-US" altLang="zh-CN" sz="22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53</m:t>
                            </m:r>
                          </m:sub>
                          <m:sup>
                            <m:r>
                              <a:rPr lang="en-US" altLang="zh-CN" sz="2200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2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2.4</m:t>
                            </m:r>
                            <m:r>
                              <a:rPr lang="en-US" altLang="zh-CN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bSup>
                      </m:e>
                    </m:d>
                    <m:r>
                      <a:rPr lang="en-US" altLang="zh-CN" sz="2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2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2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437155E-5159-2693-9FAB-049B7FCD2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285" y="2332865"/>
                <a:ext cx="4487893" cy="931217"/>
              </a:xfrm>
              <a:prstGeom prst="rect">
                <a:avLst/>
              </a:prstGeom>
              <a:blipFill>
                <a:blip r:embed="rId5"/>
                <a:stretch>
                  <a:fillRect l="-282" b="-1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EF1F0AD-4612-3BAE-4A3D-8AC4D6D07806}"/>
                  </a:ext>
                </a:extLst>
              </p:cNvPr>
              <p:cNvSpPr txBox="1"/>
              <p:nvPr/>
            </p:nvSpPr>
            <p:spPr>
              <a:xfrm>
                <a:off x="6756605" y="3254811"/>
                <a:ext cx="4908873" cy="915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20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2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2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2455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2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2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𝛯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sz="2200" dirty="0">
                  <a:solidFill>
                    <a:srgbClr val="0000FF"/>
                  </a:solidFill>
                  <a:latin typeface="Cambria Math" panose="020405030504060302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4.83</m:t>
                          </m:r>
                          <m:r>
                            <a:rPr lang="en-US" altLang="zh-CN" sz="22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±1.</m:t>
                          </m:r>
                          <m:r>
                            <a:rPr lang="en-US" altLang="zh-CN" sz="2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r>
                            <a:rPr lang="en-US" altLang="zh-CN" sz="22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  <m:sSubSup>
                            <m:sSubSupPr>
                              <m:ctrlPr>
                                <a:rPr lang="en-US" altLang="zh-CN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2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sz="2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altLang="zh-CN" sz="2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b>
                              <m:r>
                                <a:rPr lang="en-US" altLang="zh-CN" sz="22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0.60</m:t>
                              </m:r>
                            </m:sub>
                            <m:sup>
                              <m:r>
                                <a:rPr lang="en-US" altLang="zh-CN" sz="22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0.7</m:t>
                              </m:r>
                              <m:r>
                                <a:rPr lang="en-US" altLang="zh-CN" sz="2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sz="2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sz="2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EF1F0AD-4612-3BAE-4A3D-8AC4D6D07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605" y="3254811"/>
                <a:ext cx="4908873" cy="9155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CEF801B-2CA2-E5F8-9EF9-01F855EF5777}"/>
                  </a:ext>
                </a:extLst>
              </p:cNvPr>
              <p:cNvSpPr txBox="1"/>
              <p:nvPr/>
            </p:nvSpPr>
            <p:spPr>
              <a:xfrm>
                <a:off x="3441936" y="3051513"/>
                <a:ext cx="9459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CEF801B-2CA2-E5F8-9EF9-01F855EF5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936" y="3051513"/>
                <a:ext cx="94593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4694410-B883-93F0-264D-BAA26E958C6C}"/>
                  </a:ext>
                </a:extLst>
              </p:cNvPr>
              <p:cNvSpPr txBox="1"/>
              <p:nvPr/>
            </p:nvSpPr>
            <p:spPr>
              <a:xfrm>
                <a:off x="3468212" y="4963579"/>
                <a:ext cx="8933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4694410-B883-93F0-264D-BAA26E958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212" y="4963579"/>
                <a:ext cx="893380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16E316D-D915-CEFE-89E6-B0E914323D17}"/>
                  </a:ext>
                </a:extLst>
              </p:cNvPr>
              <p:cNvSpPr txBox="1"/>
              <p:nvPr/>
            </p:nvSpPr>
            <p:spPr>
              <a:xfrm>
                <a:off x="5720163" y="4174024"/>
                <a:ext cx="6520138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zh-CN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2455</m:t>
                        </m:r>
                      </m:e>
                    </m:d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ea typeface="KaiTi" panose="02010609060101010101" pitchFamily="49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</m:acc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KaiTi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larger than those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n-US" altLang="zh-CN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</m:acc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2455</m:t>
                            </m:r>
                          </m:e>
                        </m:d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n-US" altLang="zh-CN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</m:acc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2455</m:t>
                            </m:r>
                          </m:e>
                        </m:d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kumimoji="1" lang="en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16E316D-D915-CEFE-89E6-B0E914323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163" y="4174024"/>
                <a:ext cx="6520138" cy="669992"/>
              </a:xfrm>
              <a:prstGeom prst="rect">
                <a:avLst/>
              </a:prstGeom>
              <a:blipFill>
                <a:blip r:embed="rId9"/>
                <a:stretch>
                  <a:fillRect l="-584" t="-3704" b="-92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72BC17B-A450-7DEC-640F-B0B0CC7647FE}"/>
                  </a:ext>
                </a:extLst>
              </p:cNvPr>
              <p:cNvSpPr txBox="1"/>
              <p:nvPr/>
            </p:nvSpPr>
            <p:spPr>
              <a:xfrm>
                <a:off x="5874912" y="4798703"/>
                <a:ext cx="484425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 size of CKM matrix elements:</a:t>
                </a:r>
              </a:p>
              <a:p>
                <a:r>
                  <a:rPr kumimoji="1"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𝑏𝑐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𝑐𝑠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𝑏𝑐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𝑢𝑑</m:t>
                        </m:r>
                      </m:sub>
                    </m:sSub>
                  </m:oMath>
                </a14:m>
                <a:endParaRPr kumimoji="1"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Smaller phase-space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72BC17B-A450-7DEC-640F-B0B0CC764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912" y="4798703"/>
                <a:ext cx="4844253" cy="923330"/>
              </a:xfrm>
              <a:prstGeom prst="rect">
                <a:avLst/>
              </a:prstGeom>
              <a:blipFill>
                <a:blip r:embed="rId10"/>
                <a:stretch>
                  <a:fillRect l="-785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70C3444A-40DB-69F1-EB7E-71FFFC2699AB}"/>
              </a:ext>
            </a:extLst>
          </p:cNvPr>
          <p:cNvSpPr txBox="1"/>
          <p:nvPr/>
        </p:nvSpPr>
        <p:spPr>
          <a:xfrm>
            <a:off x="5757120" y="5694063"/>
            <a:ext cx="64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possible mechanism is that hard gluons are not necessarily required for double-charm decays. </a:t>
            </a:r>
            <a:endParaRPr kumimoji="1"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E2A15CE-3329-ED03-AF7E-B144F53489C2}"/>
              </a:ext>
            </a:extLst>
          </p:cNvPr>
          <p:cNvSpPr txBox="1"/>
          <p:nvPr/>
        </p:nvSpPr>
        <p:spPr>
          <a:xfrm>
            <a:off x="8848647" y="5415404"/>
            <a:ext cx="32417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[Int. J. Mod. Phys. A 21(2006) 4209]</a:t>
            </a:r>
            <a:endParaRPr lang="zh-CN" alt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70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15DBE48-F546-4C85-AA7B-6525DD704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57" y="1596458"/>
            <a:ext cx="6679615" cy="410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DDC1D88-9D6D-4765-8141-7ECED2D23DA8}"/>
              </a:ext>
            </a:extLst>
          </p:cNvPr>
          <p:cNvSpPr txBox="1"/>
          <p:nvPr/>
        </p:nvSpPr>
        <p:spPr>
          <a:xfrm>
            <a:off x="1653275" y="1020809"/>
            <a:ext cx="84123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Baryon production at B-factory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A9B83-B7F5-4120-BC9C-236856AEA201}"/>
                  </a:ext>
                </a:extLst>
              </p:cNvPr>
              <p:cNvSpPr txBox="1"/>
              <p:nvPr/>
            </p:nvSpPr>
            <p:spPr>
              <a:xfrm>
                <a:off x="2639462" y="5699079"/>
                <a:ext cx="4023602" cy="610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𝑖𝑔𝑛𝑎𝑙</m:t>
                              </m:r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𝑆𝑖𝑔𝑛𝑎𝑙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𝑀𝐶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𝑆𝑖𝑔𝑛𝑎𝑙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𝑀𝐶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𝑅𝑀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𝑅𝑀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A9B83-B7F5-4120-BC9C-236856AEA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462" y="5699079"/>
                <a:ext cx="4023602" cy="6107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552B-5C80-4D14-9CF4-68FBCA60363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14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圆角矩形 10">
                <a:extLst>
                  <a:ext uri="{FF2B5EF4-FFF2-40B4-BE49-F238E27FC236}">
                    <a16:creationId xmlns:a16="http://schemas.microsoft.com/office/drawing/2014/main" id="{680C6178-75BF-4BFC-A026-3D8594C2D9B3}"/>
                  </a:ext>
                </a:extLst>
              </p:cNvPr>
              <p:cNvSpPr/>
              <p:nvPr/>
            </p:nvSpPr>
            <p:spPr>
              <a:xfrm>
                <a:off x="1400362" y="894490"/>
                <a:ext cx="8796131" cy="428176"/>
              </a:xfrm>
              <a:prstGeom prst="roundRect">
                <a:avLst>
                  <a:gd name="adj" fmla="val 36291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</a:rPr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(→</m:t>
                    </m:r>
                    <m:r>
                      <a:rPr lang="el-GR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𝜸𝜸</m:t>
                    </m:r>
                    <m:r>
                      <a:rPr lang="en-US" altLang="zh-CN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</a:rPr>
                  <a:t>decay</a:t>
                </a:r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圆角矩形 10">
                <a:extLst>
                  <a:ext uri="{FF2B5EF4-FFF2-40B4-BE49-F238E27FC236}">
                    <a16:creationId xmlns:a16="http://schemas.microsoft.com/office/drawing/2014/main" id="{680C6178-75BF-4BFC-A026-3D8594C2D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362" y="894490"/>
                <a:ext cx="8796131" cy="428176"/>
              </a:xfrm>
              <a:prstGeom prst="roundRect">
                <a:avLst>
                  <a:gd name="adj" fmla="val 36291"/>
                </a:avLst>
              </a:prstGeom>
              <a:blipFill>
                <a:blip r:embed="rId2"/>
                <a:stretch>
                  <a:fillRect t="-12857" b="-3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3B4B69DE-FA04-4534-BE51-569D90A0B710}"/>
              </a:ext>
            </a:extLst>
          </p:cNvPr>
          <p:cNvSpPr txBox="1"/>
          <p:nvPr/>
        </p:nvSpPr>
        <p:spPr>
          <a:xfrm>
            <a:off x="639703" y="1385072"/>
            <a:ext cx="813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Singly </a:t>
            </a:r>
            <a:r>
              <a:rPr lang="en-US" altLang="zh-CN"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Cabibbo</a:t>
            </a:r>
            <a:r>
              <a:rPr lang="en-US" altLang="zh-CN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-suppressed (SCS) decay </a:t>
            </a:r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0C73ACF-138E-48A4-AC9A-AC7CD7063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603" y="2831673"/>
            <a:ext cx="2768824" cy="2621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E3C9899-1B90-47CE-B490-49FF6FAC477F}"/>
                  </a:ext>
                </a:extLst>
              </p:cNvPr>
              <p:cNvSpPr txBox="1"/>
              <p:nvPr/>
            </p:nvSpPr>
            <p:spPr>
              <a:xfrm>
                <a:off x="819581" y="5458803"/>
                <a:ext cx="1110747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/>
                  <a:t>Left: f</a:t>
                </a:r>
                <a:r>
                  <a:rPr lang="zh-CN" altLang="en-US" sz="2000" dirty="0"/>
                  <a:t>it to the invariant mass distribution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/>
                  <a:t> with a fixed signal yield of </a:t>
                </a:r>
                <a:r>
                  <a:rPr lang="zh-CN" altLang="en-US" sz="2000" b="1" dirty="0"/>
                  <a:t>1269</a:t>
                </a:r>
                <a:r>
                  <a:rPr lang="en-US" altLang="zh-CN" sz="2000" dirty="0"/>
                  <a:t>. Right: The likelihood distribution changing with the branching fraction with the systematic uncertainty involved.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E3C9899-1B90-47CE-B490-49FF6FAC4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81" y="5458803"/>
                <a:ext cx="11107479" cy="707886"/>
              </a:xfrm>
              <a:prstGeom prst="rect">
                <a:avLst/>
              </a:prstGeom>
              <a:blipFill>
                <a:blip r:embed="rId4"/>
                <a:stretch>
                  <a:fillRect l="-549" t="-4274" r="-549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1638DA6-EAF0-4956-AB57-C5C1146CFEA5}"/>
                  </a:ext>
                </a:extLst>
              </p:cNvPr>
              <p:cNvSpPr txBox="1"/>
              <p:nvPr/>
            </p:nvSpPr>
            <p:spPr>
              <a:xfrm>
                <a:off x="639703" y="1914692"/>
                <a:ext cx="11467237" cy="96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There is no obvious signal excess in M(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dirty="0"/>
                  <a:t>) from data. We set an upper limit on branching fraction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at 90% C.L., reducing the value to more than half of the current best upper limit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2.7×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1638DA6-EAF0-4956-AB57-C5C1146CF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03" y="1914692"/>
                <a:ext cx="11467237" cy="965201"/>
              </a:xfrm>
              <a:prstGeom prst="rect">
                <a:avLst/>
              </a:prstGeom>
              <a:blipFill>
                <a:blip r:embed="rId5"/>
                <a:stretch>
                  <a:fillRect l="-372" t="-2532" b="-9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9C98799B-5DF8-4496-B381-A6AD48DAE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962" y="2849951"/>
            <a:ext cx="2724707" cy="2381479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1ABC3B8-F646-4E33-B80F-70F6585F9FB3}"/>
              </a:ext>
            </a:extLst>
          </p:cNvPr>
          <p:cNvSpPr txBox="1">
            <a:spLocks/>
          </p:cNvSpPr>
          <p:nvPr/>
        </p:nvSpPr>
        <p:spPr>
          <a:xfrm>
            <a:off x="8250866" y="7378484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53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FB49ED8-A986-46ED-B292-0F4D270C84FA}"/>
              </a:ext>
            </a:extLst>
          </p:cNvPr>
          <p:cNvSpPr txBox="1"/>
          <p:nvPr/>
        </p:nvSpPr>
        <p:spPr>
          <a:xfrm>
            <a:off x="5236402" y="1215795"/>
            <a:ext cx="523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S.X.Li</a:t>
            </a:r>
            <a:r>
              <a:rPr lang="en-US" altLang="zh-CN" dirty="0">
                <a:solidFill>
                  <a:srgbClr val="FF0000"/>
                </a:solidFill>
              </a:rPr>
              <a:t>, *C.P. Shen et al., PRD103, 072004 (2021)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B02545A-9D7B-4507-BF38-21B9A4981CC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80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圆角矩形 16">
                <a:extLst>
                  <a:ext uri="{FF2B5EF4-FFF2-40B4-BE49-F238E27FC236}">
                    <a16:creationId xmlns:a16="http://schemas.microsoft.com/office/drawing/2014/main" id="{2C63AEF6-3BD0-4A53-80E6-83C2B6F58A33}"/>
                  </a:ext>
                </a:extLst>
              </p:cNvPr>
              <p:cNvSpPr/>
              <p:nvPr/>
            </p:nvSpPr>
            <p:spPr>
              <a:xfrm>
                <a:off x="1398417" y="924705"/>
                <a:ext cx="8796131" cy="42817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</a:rPr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l-GR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(→</m:t>
                    </m:r>
                    <m:r>
                      <a:rPr lang="el-GR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𝜸𝜸</m:t>
                    </m:r>
                    <m:r>
                      <a:rPr lang="en-US" altLang="zh-CN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</a:rPr>
                  <a:t>decay</a:t>
                </a:r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圆角矩形 16">
                <a:extLst>
                  <a:ext uri="{FF2B5EF4-FFF2-40B4-BE49-F238E27FC236}">
                    <a16:creationId xmlns:a16="http://schemas.microsoft.com/office/drawing/2014/main" id="{2C63AEF6-3BD0-4A53-80E6-83C2B6F58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417" y="924705"/>
                <a:ext cx="8796131" cy="428176"/>
              </a:xfrm>
              <a:prstGeom prst="roundRect">
                <a:avLst/>
              </a:prstGeom>
              <a:blipFill>
                <a:blip r:embed="rId2"/>
                <a:stretch>
                  <a:fillRect t="-14286" b="-3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4BBDB6A-0A90-4D6E-95B1-2D550678F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034" y="2011839"/>
            <a:ext cx="2869516" cy="2701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3C71DEA-4F21-47E1-A68F-6A54DBE3D551}"/>
                  </a:ext>
                </a:extLst>
              </p:cNvPr>
              <p:cNvSpPr txBox="1"/>
              <p:nvPr/>
            </p:nvSpPr>
            <p:spPr>
              <a:xfrm>
                <a:off x="436116" y="4713457"/>
                <a:ext cx="11319768" cy="1519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dirty="0"/>
                  <a:t>A significant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signal is observed in </a:t>
                </a:r>
                <a:r>
                  <a:rPr lang="en-US" altLang="zh-CN" dirty="0"/>
                  <a:t>M(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l-GR" altLang="zh-CN" b="1" i="1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altLang="zh-CN" dirty="0"/>
                  <a:t>)</a:t>
                </a:r>
                <a:r>
                  <a:rPr lang="zh-CN" altLang="en-US" dirty="0"/>
                  <a:t> distribution from data. The branching fraction is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𝟎𝟓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e>
                    </m:d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, </a:t>
                </a:r>
                <a:r>
                  <a:rPr lang="zh-CN" altLang="en-US" dirty="0"/>
                  <a:t>which is consistent with the latest BESIII measured result 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±0.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e>
                    </m:d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×1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with much improved precision</a:t>
                </a:r>
                <a:r>
                  <a:rPr lang="en-US" altLang="zh-CN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The measured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is at least an order of magnitude larger than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, which is consistent with the theoretical prediction of an internal W-emission mechanism involving  an s quark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3C71DEA-4F21-47E1-A68F-6A54DBE3D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" y="4713457"/>
                <a:ext cx="11319768" cy="1519198"/>
              </a:xfrm>
              <a:prstGeom prst="rect">
                <a:avLst/>
              </a:prstGeom>
              <a:blipFill>
                <a:blip r:embed="rId4"/>
                <a:stretch>
                  <a:fillRect l="-377" t="-2008" b="-5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E5CD318-B8C6-4AAA-8820-53A3864578EA}"/>
                  </a:ext>
                </a:extLst>
              </p:cNvPr>
              <p:cNvSpPr txBox="1"/>
              <p:nvPr/>
            </p:nvSpPr>
            <p:spPr>
              <a:xfrm>
                <a:off x="6450641" y="3172923"/>
                <a:ext cx="2392269" cy="6463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Yield: </a:t>
                </a:r>
                <a:r>
                  <a:rPr lang="en-US" altLang="zh-CN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7734 ± 263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𝑛𝑑𝑓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=1.23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E5CD318-B8C6-4AAA-8820-53A386457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641" y="3172923"/>
                <a:ext cx="2392269" cy="646331"/>
              </a:xfrm>
              <a:prstGeom prst="rect">
                <a:avLst/>
              </a:prstGeom>
              <a:blipFill>
                <a:blip r:embed="rId5"/>
                <a:stretch>
                  <a:fillRect l="-1772" t="-4587" b="-11927"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69E66841-F527-49E4-B75A-E22FBABF61F9}"/>
              </a:ext>
            </a:extLst>
          </p:cNvPr>
          <p:cNvSpPr txBox="1"/>
          <p:nvPr/>
        </p:nvSpPr>
        <p:spPr>
          <a:xfrm>
            <a:off x="6327316" y="2011839"/>
            <a:ext cx="3155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Gaussian </a:t>
            </a:r>
            <a:r>
              <a:rPr lang="en-US" altLang="zh-CN" sz="2000" dirty="0"/>
              <a:t>+ CB for signal.</a:t>
            </a:r>
          </a:p>
          <a:p>
            <a:r>
              <a:rPr lang="en-US" altLang="zh-CN" sz="2000" dirty="0"/>
              <a:t>S</a:t>
            </a:r>
            <a:r>
              <a:rPr lang="zh-CN" altLang="en-US" sz="2000" dirty="0"/>
              <a:t>econd-order polynomial </a:t>
            </a:r>
            <a:r>
              <a:rPr lang="en-US" altLang="zh-CN" sz="2000" dirty="0"/>
              <a:t>for background.</a:t>
            </a:r>
            <a:endParaRPr lang="zh-CN" altLang="en-US" sz="20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90DC87-006E-4511-8670-D288843BF907}"/>
              </a:ext>
            </a:extLst>
          </p:cNvPr>
          <p:cNvSpPr txBox="1">
            <a:spLocks/>
          </p:cNvSpPr>
          <p:nvPr/>
        </p:nvSpPr>
        <p:spPr>
          <a:xfrm>
            <a:off x="8243777" y="7428102"/>
            <a:ext cx="2133600" cy="2946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solidFill>
                  <a:schemeClr val="tx1"/>
                </a:solidFill>
                <a:latin typeface="Arial Black" pitchFamily="34" charset="0"/>
              </a:rPr>
              <a:pPr algn="r"/>
              <a:t>54</a:t>
            </a:fld>
            <a:endParaRPr lang="en-US" sz="1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1C234E-0AFF-42A1-BC8C-CF9E92994C63}"/>
              </a:ext>
            </a:extLst>
          </p:cNvPr>
          <p:cNvSpPr txBox="1"/>
          <p:nvPr/>
        </p:nvSpPr>
        <p:spPr>
          <a:xfrm>
            <a:off x="5229313" y="1277936"/>
            <a:ext cx="523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S.X.Li</a:t>
            </a:r>
            <a:r>
              <a:rPr lang="en-US" altLang="zh-CN" dirty="0">
                <a:solidFill>
                  <a:srgbClr val="FF0000"/>
                </a:solidFill>
              </a:rPr>
              <a:t>, *C.P. Shen et al., PRD103, 072004 (2021)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D8E47BD-E5AB-4BDA-B065-0723D5621AB5}"/>
              </a:ext>
            </a:extLst>
          </p:cNvPr>
          <p:cNvSpPr txBox="1"/>
          <p:nvPr/>
        </p:nvSpPr>
        <p:spPr>
          <a:xfrm>
            <a:off x="377725" y="1513469"/>
            <a:ext cx="813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Singly </a:t>
            </a:r>
            <a:r>
              <a:rPr lang="en-US" altLang="zh-CN" sz="20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Cabibbo</a:t>
            </a:r>
            <a:r>
              <a:rPr lang="en-US" altLang="zh-CN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-suppressed (SCS) decay </a:t>
            </a:r>
            <a:endParaRPr lang="zh-CN" altLang="en-US" sz="20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817ABA0-0CF7-41F1-B6A1-EB8C5968E5F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01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73C9900-7FA6-4A90-9C15-7AE2809F99E5}"/>
                  </a:ext>
                </a:extLst>
              </p:cNvPr>
              <p:cNvSpPr txBox="1"/>
              <p:nvPr/>
            </p:nvSpPr>
            <p:spPr>
              <a:xfrm>
                <a:off x="3035820" y="1075677"/>
                <a:ext cx="6615810" cy="377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/>
                    </a:solidFill>
                  </a:rPr>
                  <a:t>Precise 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73C9900-7FA6-4A90-9C15-7AE2809F9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820" y="1075677"/>
                <a:ext cx="6615810" cy="377667"/>
              </a:xfrm>
              <a:prstGeom prst="rect">
                <a:avLst/>
              </a:prstGeom>
              <a:blipFill>
                <a:blip r:embed="rId2"/>
                <a:stretch>
                  <a:fillRect l="-2765" t="-22581" b="-48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04ED414D-DCCA-4CF9-8C94-A0C3F69B4A38}"/>
              </a:ext>
            </a:extLst>
          </p:cNvPr>
          <p:cNvSpPr txBox="1"/>
          <p:nvPr/>
        </p:nvSpPr>
        <p:spPr>
          <a:xfrm>
            <a:off x="1318436" y="4464868"/>
            <a:ext cx="9774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Simultaneous fit for events in the ω signal region and the normalized ω sideband regions.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734A202-CC2B-414A-93C1-7DFCCBBFD208}"/>
              </a:ext>
            </a:extLst>
          </p:cNvPr>
          <p:cNvGrpSpPr/>
          <p:nvPr/>
        </p:nvGrpSpPr>
        <p:grpSpPr>
          <a:xfrm>
            <a:off x="2078901" y="1545190"/>
            <a:ext cx="6665789" cy="2805608"/>
            <a:chOff x="1450397" y="1738039"/>
            <a:chExt cx="7328012" cy="318186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2187FA6-DB7E-48B3-8587-FB8F6D3F6746}"/>
                </a:ext>
              </a:extLst>
            </p:cNvPr>
            <p:cNvGrpSpPr/>
            <p:nvPr/>
          </p:nvGrpSpPr>
          <p:grpSpPr>
            <a:xfrm>
              <a:off x="1450397" y="1738039"/>
              <a:ext cx="7328012" cy="3181863"/>
              <a:chOff x="1450397" y="1738039"/>
              <a:chExt cx="7328012" cy="3181863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1329D91B-36C5-49BA-8B47-D365E652E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0397" y="1930570"/>
                <a:ext cx="3576195" cy="298933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文本框 4">
                    <a:extLst>
                      <a:ext uri="{FF2B5EF4-FFF2-40B4-BE49-F238E27FC236}">
                        <a16:creationId xmlns:a16="http://schemas.microsoft.com/office/drawing/2014/main" id="{F4E0BE0E-DB3C-4484-B019-6E30955CBA00}"/>
                      </a:ext>
                    </a:extLst>
                  </p:cNvPr>
                  <p:cNvSpPr txBox="1"/>
                  <p:nvPr/>
                </p:nvSpPr>
                <p:spPr>
                  <a:xfrm>
                    <a:off x="2623751" y="2584298"/>
                    <a:ext cx="701868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oMath>
                      </m:oMathPara>
                    </a14:m>
                    <a:endParaRPr lang="zh-CN" altLang="en-US" sz="1200" dirty="0"/>
                  </a:p>
                </p:txBody>
              </p:sp>
            </mc:Choice>
            <mc:Fallback xmlns="">
              <p:sp>
                <p:nvSpPr>
                  <p:cNvPr id="5" name="文本框 4">
                    <a:extLst>
                      <a:ext uri="{FF2B5EF4-FFF2-40B4-BE49-F238E27FC236}">
                        <a16:creationId xmlns:a16="http://schemas.microsoft.com/office/drawing/2014/main" id="{F4E0BE0E-DB3C-4484-B019-6E30955CBA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3751" y="2584298"/>
                    <a:ext cx="701868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6B5B6C8C-32A8-4FE6-B728-CDF0339F917B}"/>
                      </a:ext>
                    </a:extLst>
                  </p:cNvPr>
                  <p:cNvSpPr txBox="1"/>
                  <p:nvPr/>
                </p:nvSpPr>
                <p:spPr>
                  <a:xfrm>
                    <a:off x="1954635" y="1738039"/>
                    <a:ext cx="1370984" cy="29669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100" b="1" dirty="0"/>
                      <a:t>Signal </a:t>
                    </a:r>
                    <a14:m>
                      <m:oMath xmlns:m="http://schemas.openxmlformats.org/officeDocument/2006/math">
                        <m:r>
                          <a:rPr lang="en-US" altLang="zh-CN" sz="1100" b="1" i="0" smtClean="0">
                            <a:latin typeface="Cambria Math" panose="02040503050406030204" pitchFamily="18" charset="0"/>
                          </a:rPr>
                          <m:t>𝐦𝐨𝐝𝐞</m:t>
                        </m:r>
                      </m:oMath>
                    </a14:m>
                    <a:endParaRPr lang="zh-CN" altLang="en-US" sz="1100" b="1" dirty="0"/>
                  </a:p>
                </p:txBody>
              </p:sp>
            </mc:Choice>
            <mc:Fallback xmlns=""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6B5B6C8C-32A8-4FE6-B728-CDF0339F91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4635" y="1738039"/>
                    <a:ext cx="1370984" cy="29669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2326" b="-139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CDE8E225-432E-4F9E-BA9B-68835738F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83811" y="1958016"/>
                <a:ext cx="3494598" cy="296188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914DA26-48B2-4BC3-A393-EAC8C5E920BA}"/>
                    </a:ext>
                  </a:extLst>
                </p:cNvPr>
                <p:cNvSpPr txBox="1"/>
                <p:nvPr/>
              </p:nvSpPr>
              <p:spPr>
                <a:xfrm>
                  <a:off x="5578623" y="2068453"/>
                  <a:ext cx="1611759" cy="2811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en-US" altLang="zh-CN" sz="12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914DA26-48B2-4BC3-A393-EAC8C5E9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23" y="2068453"/>
                  <a:ext cx="1611759" cy="28116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172DBC4-C5DA-4439-9F5F-DD34E5C12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61" y="4988088"/>
            <a:ext cx="4610066" cy="330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0A6CEC-CC3B-4746-A32D-F0B293AB964E}"/>
                  </a:ext>
                </a:extLst>
              </p:cNvPr>
              <p:cNvSpPr txBox="1"/>
              <p:nvPr/>
            </p:nvSpPr>
            <p:spPr>
              <a:xfrm>
                <a:off x="729366" y="5383142"/>
                <a:ext cx="1122871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dirty="0"/>
                  <a:t>This result is 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consistent with </a:t>
                </a:r>
                <a:r>
                  <a:rPr lang="zh-CN" altLang="en-US" dirty="0"/>
                  <a:t>the LHCb result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i="1" dirty="0">
                        <a:latin typeface="Cambria Math" panose="02040503050406030204" pitchFamily="18" charset="0"/>
                      </a:rPr>
                      <m:t>9.4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zh-CN" altLang="en-US" i="1" dirty="0">
                        <a:latin typeface="Cambria Math" panose="02040503050406030204" pitchFamily="18" charset="0"/>
                      </a:rPr>
                      <m:t>3.9)×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dirty="0"/>
                  <a:t>.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dirty="0"/>
                  <a:t>This result 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agrees with</a:t>
                </a:r>
                <a:r>
                  <a:rPr lang="zh-CN" altLang="en-US" b="1" dirty="0">
                    <a:solidFill>
                      <a:schemeClr val="accent2"/>
                    </a:solidFill>
                  </a:rPr>
                  <a:t> </a:t>
                </a:r>
                <a:r>
                  <a:rPr lang="zh-CN" altLang="en-US" dirty="0"/>
                  <a:t>the</a:t>
                </a:r>
                <a:r>
                  <a:rPr lang="en-US" altLang="zh-CN" dirty="0"/>
                  <a:t> of </a:t>
                </a:r>
                <a:r>
                  <a:rPr lang="zh-CN" altLang="en-US" dirty="0"/>
                  <a:t>theoretical predictions within uncertainties based on the SU(3)</a:t>
                </a:r>
                <a:r>
                  <a:rPr lang="zh-CN" altLang="en-US" baseline="-25000" dirty="0"/>
                  <a:t>F</a:t>
                </a:r>
                <a:r>
                  <a:rPr lang="zh-CN" altLang="en-US" dirty="0"/>
                  <a:t> flavor symmetry.</a:t>
                </a: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00A6CEC-CC3B-4746-A32D-F0B293AB9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66" y="5383142"/>
                <a:ext cx="11228718" cy="1077218"/>
              </a:xfrm>
              <a:prstGeom prst="rect">
                <a:avLst/>
              </a:prstGeom>
              <a:blipFill>
                <a:blip r:embed="rId9"/>
                <a:stretch>
                  <a:fillRect l="-380" t="-2825" r="-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A564619-3E7A-4EFF-BD6D-246EF2EF66FB}"/>
              </a:ext>
            </a:extLst>
          </p:cNvPr>
          <p:cNvSpPr txBox="1"/>
          <p:nvPr/>
        </p:nvSpPr>
        <p:spPr>
          <a:xfrm>
            <a:off x="8321363" y="4957310"/>
            <a:ext cx="2983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Most precise result to data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EDAD493-2DBF-4271-81DC-B81C9100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8318" y="1021970"/>
            <a:ext cx="30004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S.X.Li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. *</a:t>
            </a:r>
            <a:r>
              <a:rPr kumimoji="0" lang="en-US" altLang="zh-CN" sz="14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C.P.Shen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et al.,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PRD 104, 072008 (202</a:t>
            </a: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1)</a:t>
            </a:r>
            <a:r>
              <a:rPr kumimoji="0" lang="zh-CN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C47286C-B4D4-4A61-8276-F6DBFD19C18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16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圆角矩形 10">
                <a:extLst>
                  <a:ext uri="{FF2B5EF4-FFF2-40B4-BE49-F238E27FC236}">
                    <a16:creationId xmlns:a16="http://schemas.microsoft.com/office/drawing/2014/main" id="{C25D7F35-3105-4287-8668-811A5B693F92}"/>
                  </a:ext>
                </a:extLst>
              </p:cNvPr>
              <p:cNvSpPr/>
              <p:nvPr/>
            </p:nvSpPr>
            <p:spPr>
              <a:xfrm>
                <a:off x="951621" y="1001024"/>
                <a:ext cx="8796131" cy="428176"/>
              </a:xfrm>
              <a:prstGeom prst="roundRect">
                <a:avLst>
                  <a:gd name="adj" fmla="val 36291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</a:rPr>
                  <a:t>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sz="24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圆角矩形 10">
                <a:extLst>
                  <a:ext uri="{FF2B5EF4-FFF2-40B4-BE49-F238E27FC236}">
                    <a16:creationId xmlns:a16="http://schemas.microsoft.com/office/drawing/2014/main" id="{C25D7F35-3105-4287-8668-811A5B693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21" y="1001024"/>
                <a:ext cx="8796131" cy="428176"/>
              </a:xfrm>
              <a:prstGeom prst="roundRect">
                <a:avLst>
                  <a:gd name="adj" fmla="val 36291"/>
                </a:avLst>
              </a:prstGeom>
              <a:blipFill>
                <a:blip r:embed="rId2"/>
                <a:stretch>
                  <a:fillRect t="-12857" b="-3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CF91716B-0443-40E7-824D-C300CE387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10" y="2075100"/>
            <a:ext cx="7845042" cy="3189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2C134A6-3A42-4C1F-BB91-EDB4294C86F1}"/>
                  </a:ext>
                </a:extLst>
              </p:cNvPr>
              <p:cNvSpPr txBox="1"/>
              <p:nvPr/>
            </p:nvSpPr>
            <p:spPr>
              <a:xfrm>
                <a:off x="1364810" y="1736546"/>
                <a:ext cx="20842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/>
                  <a:t>R</a:t>
                </a:r>
                <a14:m>
                  <m:oMath xmlns:m="http://schemas.openxmlformats.org/officeDocument/2006/math"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𝐞𝐟𝐞𝐫𝐞𝐧𝐜𝐞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𝐦𝐨𝐝𝐞</m:t>
                    </m:r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600" b="1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2C134A6-3A42-4C1F-BB91-EDB4294C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810" y="1736546"/>
                <a:ext cx="2084252" cy="338554"/>
              </a:xfrm>
              <a:prstGeom prst="rect">
                <a:avLst/>
              </a:prstGeom>
              <a:blipFill>
                <a:blip r:embed="rId4"/>
                <a:stretch>
                  <a:fillRect l="-1754"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57B5723-D1FD-4A6A-A34A-C74D72B12E77}"/>
                  </a:ext>
                </a:extLst>
              </p:cNvPr>
              <p:cNvSpPr txBox="1"/>
              <p:nvPr/>
            </p:nvSpPr>
            <p:spPr>
              <a:xfrm>
                <a:off x="5747203" y="1767754"/>
                <a:ext cx="200052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/>
                  <a:t>Signal </a:t>
                </a:r>
                <a14:m>
                  <m:oMath xmlns:m="http://schemas.openxmlformats.org/officeDocument/2006/math">
                    <m:r>
                      <a:rPr lang="en-US" altLang="zh-CN" sz="1600" b="1" i="0" smtClean="0">
                        <a:latin typeface="Cambria Math" panose="02040503050406030204" pitchFamily="18" charset="0"/>
                      </a:rPr>
                      <m:t>𝐦𝐨𝐝𝐞</m:t>
                    </m:r>
                  </m:oMath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57B5723-D1FD-4A6A-A34A-C74D72B12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203" y="1767754"/>
                <a:ext cx="2000523" cy="338554"/>
              </a:xfrm>
              <a:prstGeom prst="rect">
                <a:avLst/>
              </a:prstGeom>
              <a:blipFill>
                <a:blip r:embed="rId5"/>
                <a:stretch>
                  <a:fillRect l="-1829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0F5E4A5-CCFB-4158-8AE7-49E59CB66219}"/>
                  </a:ext>
                </a:extLst>
              </p:cNvPr>
              <p:cNvSpPr txBox="1"/>
              <p:nvPr/>
            </p:nvSpPr>
            <p:spPr>
              <a:xfrm>
                <a:off x="7747726" y="5232195"/>
                <a:ext cx="46142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</a:rPr>
                  <a:t>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</a:rPr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sz="1600" b="1" dirty="0">
                    <a:solidFill>
                      <a:srgbClr val="FF0000"/>
                    </a:solidFill>
                  </a:rPr>
                  <a:t> 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0F5E4A5-CCFB-4158-8AE7-49E59CB66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726" y="5232195"/>
                <a:ext cx="4614299" cy="338554"/>
              </a:xfrm>
              <a:prstGeom prst="rect">
                <a:avLst/>
              </a:prstGeom>
              <a:blipFill>
                <a:blip r:embed="rId6"/>
                <a:stretch>
                  <a:fillRect l="-793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27AF41B-70A7-4F9C-BCC6-848E4171A1E5}"/>
                  </a:ext>
                </a:extLst>
              </p:cNvPr>
              <p:cNvSpPr txBox="1"/>
              <p:nvPr/>
            </p:nvSpPr>
            <p:spPr>
              <a:xfrm>
                <a:off x="1343282" y="5790553"/>
                <a:ext cx="9586988" cy="692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Our result is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consistent with </a:t>
                </a:r>
                <a:r>
                  <a:rPr lang="en-US" altLang="zh-CN" dirty="0"/>
                  <a:t>the most theoretical calculations based on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symmetry.</a:t>
                </a:r>
              </a:p>
              <a:p>
                <a:r>
                  <a:rPr lang="zh-CN" altLang="en-US" sz="1600" dirty="0"/>
                  <a:t>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27AF41B-70A7-4F9C-BCC6-848E4171A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282" y="5790553"/>
                <a:ext cx="9586988" cy="692497"/>
              </a:xfrm>
              <a:prstGeom prst="rect">
                <a:avLst/>
              </a:prstGeom>
              <a:blipFill>
                <a:blip r:embed="rId7"/>
                <a:stretch>
                  <a:fillRect l="-381" t="-53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B5F639A-6985-4DF9-A8B4-3B4C838802CF}"/>
              </a:ext>
            </a:extLst>
          </p:cNvPr>
          <p:cNvGraphicFramePr>
            <a:graphicFrameLocks noGrp="1"/>
          </p:cNvGraphicFramePr>
          <p:nvPr/>
        </p:nvGraphicFramePr>
        <p:xfrm>
          <a:off x="7619411" y="1358615"/>
          <a:ext cx="3024336" cy="548640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5966211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 err="1">
                          <a:effectLst/>
                        </a:rPr>
                        <a:t>S.X.Li</a:t>
                      </a:r>
                      <a:r>
                        <a:rPr lang="en-US" sz="1500" dirty="0">
                          <a:effectLst/>
                        </a:rPr>
                        <a:t>, *</a:t>
                      </a:r>
                      <a:r>
                        <a:rPr lang="en-US" sz="1500" dirty="0" err="1">
                          <a:effectLst/>
                        </a:rPr>
                        <a:t>C.P.Shen</a:t>
                      </a:r>
                      <a:r>
                        <a:rPr lang="en-US" sz="1500" dirty="0">
                          <a:effectLst/>
                        </a:rPr>
                        <a:t> et al., JHEP03(2022)090</a:t>
                      </a:r>
                    </a:p>
                  </a:txBody>
                  <a:tcPr marR="309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38127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9A46141-0017-42DB-A2FD-FDFCDFADE733}"/>
                  </a:ext>
                </a:extLst>
              </p:cNvPr>
              <p:cNvSpPr/>
              <p:nvPr/>
            </p:nvSpPr>
            <p:spPr>
              <a:xfrm>
                <a:off x="3154915" y="5278711"/>
                <a:ext cx="50204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B(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b="1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l-GR" altLang="zh-CN" b="1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)=(4.73±0.82±0.47±0.24)×10</a:t>
                </a:r>
                <a:r>
                  <a:rPr lang="el-GR" altLang="zh-CN" b="1" baseline="300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−4</a:t>
                </a:r>
                <a:endParaRPr lang="zh-CN" altLang="en-US" b="1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9A46141-0017-42DB-A2FD-FDFCDFADE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915" y="5278711"/>
                <a:ext cx="5020491" cy="369332"/>
              </a:xfrm>
              <a:prstGeom prst="rect">
                <a:avLst/>
              </a:prstGeom>
              <a:blipFill>
                <a:blip r:embed="rId8"/>
                <a:stretch>
                  <a:fillRect l="-1094" t="-1147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2A35E0F-0271-4D0D-9BB8-63BB32CD8EC3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883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42D43E1-2404-6048-5532-646667CB94A7}"/>
                  </a:ext>
                </a:extLst>
              </p:cNvPr>
              <p:cNvSpPr txBox="1"/>
              <p:nvPr/>
            </p:nvSpPr>
            <p:spPr>
              <a:xfrm>
                <a:off x="4700448" y="1728076"/>
                <a:ext cx="7128029" cy="355481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500" dirty="0">
                    <a:solidFill>
                      <a:schemeClr val="tx1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Serval theoretical approaches developed to deal with nonfactorizable contributions, give various predictions on branching fractions (in unit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CN" sz="1500" dirty="0">
                    <a:solidFill>
                      <a:schemeClr val="tx1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) and decay asymmetry parameter.</a:t>
                </a: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42D43E1-2404-6048-5532-646667CB9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448" y="1728076"/>
                <a:ext cx="7128029" cy="3554819"/>
              </a:xfrm>
              <a:prstGeom prst="rect">
                <a:avLst/>
              </a:prstGeom>
              <a:blipFill>
                <a:blip r:embed="rId2"/>
                <a:stretch>
                  <a:fillRect l="-256" r="-171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/>
              <p:nvPr/>
            </p:nvSpPr>
            <p:spPr>
              <a:xfrm>
                <a:off x="0" y="904620"/>
                <a:ext cx="12192000" cy="785471"/>
              </a:xfrm>
              <a:prstGeom prst="rect">
                <a:avLst/>
              </a:prstGeom>
              <a:noFill/>
            </p:spPr>
            <p:txBody>
              <a:bodyPr wrap="square" rIns="1980000" rtlCol="0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2400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First Study of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sz="2400" b="1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  <a:p>
                <a:pPr marL="180000"/>
                <a:r>
                  <a:rPr lang="en-US" altLang="zh-CN" sz="1800" b="1" i="0" u="none" strike="noStrike" baseline="0" dirty="0">
                    <a:latin typeface="Book Antiqua" panose="02040602050305030304" pitchFamily="18" charset="0"/>
                  </a:rPr>
                  <a:t>Hadronic two-body </a:t>
                </a:r>
                <a:r>
                  <a:rPr lang="en-US" altLang="zh-CN" b="1" dirty="0">
                    <a:latin typeface="Book Antiqua" panose="02040602050305030304" pitchFamily="18" charset="0"/>
                  </a:rPr>
                  <a:t>decay of charmed baryons</a:t>
                </a:r>
                <a:r>
                  <a:rPr lang="en-US" altLang="zh-CN" sz="1800" b="1" i="0" u="none" strike="noStrike" baseline="0" dirty="0">
                    <a:latin typeface="Book Antiqua" panose="02040602050305030304" pitchFamily="18" charset="0"/>
                  </a:rPr>
                  <a:t>:</a:t>
                </a:r>
                <a:endParaRPr lang="zh-CN" altLang="en-US" sz="1700" b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4620"/>
                <a:ext cx="12192000" cy="785471"/>
              </a:xfrm>
              <a:prstGeom prst="rect">
                <a:avLst/>
              </a:prstGeom>
              <a:blipFill>
                <a:blip r:embed="rId3"/>
                <a:stretch>
                  <a:fillRect l="-150" t="-4651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/>
              <p:nvPr/>
            </p:nvSpPr>
            <p:spPr>
              <a:xfrm>
                <a:off x="267991" y="1728076"/>
                <a:ext cx="4211730" cy="447814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500" dirty="0">
                    <a:solidFill>
                      <a:srgbClr val="2F5597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Nonfactorizable amplitudes </a:t>
                </a:r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from internal W-emission and W-exchange diagram lead to the difficulties for theoretical predictions.</a:t>
                </a: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Feynman diagrams 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[CJPH 78, 324 (2022)]</a:t>
                </a:r>
                <a:r>
                  <a:rPr lang="en-US" altLang="zh-CN" sz="1500" dirty="0">
                    <a:solidFill>
                      <a:srgbClr val="C0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</a:t>
                </a:r>
                <a:r>
                  <a:rPr lang="en-US" altLang="zh-CN" sz="1500" dirty="0" err="1">
                    <a:solidFill>
                      <a:srgbClr val="FF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Cabibbo</a:t>
                </a:r>
                <a:r>
                  <a:rPr lang="en-US" altLang="zh-CN" sz="1500" dirty="0">
                    <a:solidFill>
                      <a:srgbClr val="FF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-favored</a:t>
                </a:r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signal modes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</m:oMath>
                </a14:m>
                <a:r>
                  <a:rPr lang="en-US" altLang="zh-CN" sz="1500" dirty="0">
                    <a:solidFill>
                      <a:srgbClr val="2F5597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15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15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𝜂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𝜂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</m:oMath>
                </a14:m>
                <a:r>
                  <a:rPr lang="en-US" altLang="zh-CN" sz="1500" dirty="0">
                    <a:solidFill>
                      <a:srgbClr val="2F5597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only nonfactorizable amplitudes contribute</a:t>
                </a:r>
                <a:r>
                  <a:rPr lang="en-US" altLang="zh-CN" sz="1500" dirty="0">
                    <a:solidFill>
                      <a:srgbClr val="C0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to.</a:t>
                </a: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altLang="zh-CN" sz="1500" b="1" dirty="0">
                  <a:solidFill>
                    <a:srgbClr val="C00000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91" y="1728076"/>
                <a:ext cx="4211730" cy="4478149"/>
              </a:xfrm>
              <a:prstGeom prst="rect">
                <a:avLst/>
              </a:prstGeom>
              <a:blipFill>
                <a:blip r:embed="rId4"/>
                <a:stretch>
                  <a:fillRect l="-432" r="-288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3FCF0BF-A699-0DE8-F2FD-4399DC507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99" y="3364916"/>
            <a:ext cx="3221830" cy="13465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EF7B01-27D5-7093-8ABC-B6390027F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69" y="4896956"/>
            <a:ext cx="3221830" cy="1262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BAFBD93-EC77-9154-5A33-D9BAD621C6BE}"/>
                  </a:ext>
                </a:extLst>
              </p:cNvPr>
              <p:cNvSpPr txBox="1"/>
              <p:nvPr/>
            </p:nvSpPr>
            <p:spPr>
              <a:xfrm>
                <a:off x="579454" y="3693875"/>
                <a:ext cx="16632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Internal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altLang="zh-CN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-emission</a:t>
                </a:r>
                <a:endParaRPr lang="zh-CN" altLang="en-US" sz="14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BAFBD93-EC77-9154-5A33-D9BAD621C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54" y="3693875"/>
                <a:ext cx="1663212" cy="307777"/>
              </a:xfrm>
              <a:prstGeom prst="rect">
                <a:avLst/>
              </a:prstGeom>
              <a:blipFill>
                <a:blip r:embed="rId7"/>
                <a:stretch>
                  <a:fillRect l="-1099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8DEF7AE-F466-16A4-51D6-22E6964123E6}"/>
                  </a:ext>
                </a:extLst>
              </p:cNvPr>
              <p:cNvSpPr txBox="1"/>
              <p:nvPr/>
            </p:nvSpPr>
            <p:spPr>
              <a:xfrm>
                <a:off x="803021" y="5181857"/>
                <a:ext cx="9713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altLang="zh-CN" sz="1200" dirty="0">
                    <a:latin typeface="Times" panose="02020603050405020304" pitchFamily="18" charset="0"/>
                    <a:cs typeface="Times" panose="02020603050405020304" pitchFamily="18" charset="0"/>
                  </a:rPr>
                  <a:t>-exchange</a:t>
                </a:r>
                <a:endParaRPr lang="zh-CN" altLang="en-US" sz="12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8DEF7AE-F466-16A4-51D6-22E696412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1" y="5181857"/>
                <a:ext cx="971356" cy="276999"/>
              </a:xfrm>
              <a:prstGeom prst="rect">
                <a:avLst/>
              </a:prstGeom>
              <a:blipFill>
                <a:blip r:embed="rId8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8AB1CC77-B45A-1258-44F6-B60ADAB03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7856" y="2561697"/>
            <a:ext cx="5255549" cy="264220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6363D3E-3FBA-5D72-4264-535923EDD5BD}"/>
              </a:ext>
            </a:extLst>
          </p:cNvPr>
          <p:cNvSpPr txBox="1"/>
          <p:nvPr/>
        </p:nvSpPr>
        <p:spPr>
          <a:xfrm>
            <a:off x="9963405" y="2651691"/>
            <a:ext cx="1865072" cy="246221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[5] Z. Phys. C 55, 659 (1992)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[6] PRD 57, 6532 (1998)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[7] PRD 46, 270 (1992)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[8] PRD 48, 4188 (1993)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[9] PRD 50, 5787 (1994)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[10] PRD 101, 014011 (2020)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[11] EPJC 7, 217 (1999)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[12] PRD 97, 073006 (2018)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[13] PLB 794, 19 (2019)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[14] JHEP 02, 165 (2020)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[15] JHEP 03, 143 (2022)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[16] JHEP 09, 35 (2022)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[17] JHEP 02, 235 (2023) </a:t>
            </a:r>
          </a:p>
          <a:p>
            <a:r>
              <a:rPr lang="en-US" altLang="zh-CN" sz="1100" dirty="0">
                <a:latin typeface="Times" panose="02020603050405020304" pitchFamily="18" charset="0"/>
                <a:cs typeface="Times" panose="02020603050405020304" pitchFamily="18" charset="0"/>
              </a:rPr>
              <a:t>[18] PRD 108, 053004 (2023) </a:t>
            </a:r>
            <a:endParaRPr lang="zh-CN" altLang="en-U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A643A20-0F99-764B-CC63-C518197238F0}"/>
                  </a:ext>
                </a:extLst>
              </p:cNvPr>
              <p:cNvSpPr txBox="1"/>
              <p:nvPr/>
            </p:nvSpPr>
            <p:spPr>
              <a:xfrm>
                <a:off x="4700448" y="5415820"/>
                <a:ext cx="7128029" cy="7848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500" dirty="0">
                    <a:solidFill>
                      <a:schemeClr val="tx1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Need experiment measurement to clarify the theoretical picture.</a:t>
                </a: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Belle has reported abundant measurements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altLang="zh-CN" sz="1500" dirty="0">
                  <a:solidFill>
                    <a:schemeClr val="tx1"/>
                  </a:solidFill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r>
                  <a:rPr lang="en-US" altLang="zh-CN" sz="1500" b="1" dirty="0">
                    <a:solidFill>
                      <a:srgbClr val="FF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First combined Belle and Belle II charm measurement.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A643A20-0F99-764B-CC63-C51819723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448" y="5415820"/>
                <a:ext cx="7128029" cy="784830"/>
              </a:xfrm>
              <a:prstGeom prst="rect">
                <a:avLst/>
              </a:prstGeom>
              <a:blipFill>
                <a:blip r:embed="rId10"/>
                <a:stretch>
                  <a:fillRect l="-256" b="-6061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B159EA0-B339-43DF-B441-0451BBB1AC1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57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9597C03-DF9F-410A-AE39-8DBE3A4583E0}"/>
              </a:ext>
            </a:extLst>
          </p:cNvPr>
          <p:cNvSpPr/>
          <p:nvPr/>
        </p:nvSpPr>
        <p:spPr>
          <a:xfrm>
            <a:off x="9530394" y="1171912"/>
            <a:ext cx="24368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JHEP 10 (2024) 045</a:t>
            </a:r>
            <a:endParaRPr lang="zh-CN" altLang="en-US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46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42D43E1-2404-6048-5532-646667CB94A7}"/>
                  </a:ext>
                </a:extLst>
              </p:cNvPr>
              <p:cNvSpPr txBox="1"/>
              <p:nvPr/>
            </p:nvSpPr>
            <p:spPr>
              <a:xfrm>
                <a:off x="7335407" y="1168962"/>
                <a:ext cx="4688953" cy="509602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Invariant mass spectra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candidates</a:t>
                </a: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42D43E1-2404-6048-5532-646667CB9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407" y="1168962"/>
                <a:ext cx="4688953" cy="5096021"/>
              </a:xfrm>
              <a:prstGeom prst="rect">
                <a:avLst/>
              </a:prstGeom>
              <a:blipFill>
                <a:blip r:embed="rId2"/>
                <a:stretch>
                  <a:fillRect l="-388" t="-358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/>
              <p:nvPr/>
            </p:nvSpPr>
            <p:spPr>
              <a:xfrm>
                <a:off x="0" y="904620"/>
                <a:ext cx="6711193" cy="785471"/>
              </a:xfrm>
              <a:prstGeom prst="rect">
                <a:avLst/>
              </a:prstGeom>
              <a:noFill/>
            </p:spPr>
            <p:txBody>
              <a:bodyPr wrap="square" rIns="1980000" rtlCol="0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2400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First Study of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sz="2400" b="1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  <a:p>
                <a:pPr marL="180000"/>
                <a:r>
                  <a:rPr lang="en-US" altLang="zh-CN" sz="1800" b="1" i="0" u="none" strike="noStrike" baseline="0" dirty="0">
                    <a:latin typeface="Book Antiqua" panose="02040602050305030304" pitchFamily="18" charset="0"/>
                  </a:rPr>
                  <a:t>Belle + Belle II ~1.4/ab:</a:t>
                </a:r>
                <a:endParaRPr lang="zh-CN" altLang="en-US" sz="1700" b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4620"/>
                <a:ext cx="6711193" cy="785471"/>
              </a:xfrm>
              <a:prstGeom prst="rect">
                <a:avLst/>
              </a:prstGeom>
              <a:blipFill>
                <a:blip r:embed="rId3"/>
                <a:stretch>
                  <a:fillRect l="-272" t="-4651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/>
              <p:nvPr/>
            </p:nvSpPr>
            <p:spPr>
              <a:xfrm>
                <a:off x="267990" y="1728076"/>
                <a:ext cx="6961981" cy="452752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First measurements of the branching fractions using combined data: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6.9±0.3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stat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±0.5(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.)±1.5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norm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CN" sz="1400" dirty="0">
                  <a:solidFill>
                    <a:srgbClr val="2F559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=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1.6±0.2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stat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±0.2(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.)±0.4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norm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CN" sz="1400" dirty="0">
                  <a:solidFill>
                    <a:srgbClr val="2F559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=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1.2±0.3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stat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±0.1(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.)±0.3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norm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CN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taking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as reference mode (BR error dominate the uncertainties), favoriting predictions in SU(3) flavor symmetry 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[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JHEP 02, 235 (2023)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]</a:t>
                </a: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First asymmetry parameter </a:t>
                </a:r>
                <a14:m>
                  <m:oMath xmlns:m="http://schemas.openxmlformats.org/officeDocument/2006/math"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𝛼</m:t>
                    </m:r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sSubSup>
                      <m:sSub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15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50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measurement depending on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𝑑𝑐𝑜𝑠</m:t>
                          </m:r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Ξ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∝1+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through a simultaneous fit to Belle and Belle II data samples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d>
                        <m:dPr>
                          <m:ctrlP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5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5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5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=−0.90±0.15</m:t>
                      </m:r>
                      <m:d>
                        <m:dPr>
                          <m:ctrlP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5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stat</m:t>
                          </m:r>
                          <m: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</m:t>
                          </m:r>
                        </m:e>
                      </m:d>
                      <m:r>
                        <a:rPr lang="en-US" altLang="zh-CN" sz="15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±0.23</m:t>
                      </m:r>
                      <m:d>
                        <m:dPr>
                          <m:ctrlP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5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altLang="zh-CN" sz="1500" dirty="0">
                  <a:solidFill>
                    <a:srgbClr val="2F559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taking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charset="0"/>
                      </a:rPr>
                      <m:t>α</m:t>
                    </m:r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1600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6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l-GR" altLang="zh-CN" sz="16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Λ</m:t>
                    </m:r>
                    <m:sSup>
                      <m:sSupPr>
                        <m:ctrlPr>
                          <a:rPr kumimoji="1" lang="el-GR" altLang="zh-CN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e>
                      <m:sup>
                        <m:r>
                          <a:rPr kumimoji="1"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a:rPr kumimoji="1" lang="en-US" altLang="zh-CN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0.349</a:t>
                </a:r>
                <a14:m>
                  <m:oMath xmlns:m="http://schemas.openxmlformats.org/officeDocument/2006/math">
                    <m:r>
                      <a:rPr kumimoji="1" lang="en-US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±</m:t>
                    </m:r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0.009(PDG)</a:t>
                </a: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lang="en-US" altLang="zh-CN" sz="15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90" y="1728076"/>
                <a:ext cx="6961981" cy="4527521"/>
              </a:xfrm>
              <a:prstGeom prst="rect">
                <a:avLst/>
              </a:prstGeom>
              <a:blipFill>
                <a:blip r:embed="rId4"/>
                <a:stretch>
                  <a:fillRect l="-262" r="-175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72C8DE25-5D08-F3AE-2008-723306EB05D1}"/>
              </a:ext>
            </a:extLst>
          </p:cNvPr>
          <p:cNvSpPr/>
          <p:nvPr/>
        </p:nvSpPr>
        <p:spPr>
          <a:xfrm>
            <a:off x="8100018" y="2234405"/>
            <a:ext cx="506813" cy="5258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C3AED99-006A-EFDF-7C51-BC55527CFF32}"/>
              </a:ext>
            </a:extLst>
          </p:cNvPr>
          <p:cNvGrpSpPr/>
          <p:nvPr/>
        </p:nvGrpSpPr>
        <p:grpSpPr>
          <a:xfrm>
            <a:off x="7446232" y="1602445"/>
            <a:ext cx="4477778" cy="4653152"/>
            <a:chOff x="7373769" y="1662922"/>
            <a:chExt cx="4477778" cy="4653152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822C313-7D49-18F7-85D8-8ABF8AA2F21B}"/>
                </a:ext>
              </a:extLst>
            </p:cNvPr>
            <p:cNvGrpSpPr/>
            <p:nvPr/>
          </p:nvGrpSpPr>
          <p:grpSpPr>
            <a:xfrm>
              <a:off x="7373769" y="1672225"/>
              <a:ext cx="4477778" cy="4643849"/>
              <a:chOff x="7373769" y="1672225"/>
              <a:chExt cx="4477778" cy="4643849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9136629F-29E8-667A-5809-435BD1F1A3A3}"/>
                  </a:ext>
                </a:extLst>
              </p:cNvPr>
              <p:cNvGrpSpPr/>
              <p:nvPr/>
            </p:nvGrpSpPr>
            <p:grpSpPr>
              <a:xfrm>
                <a:off x="7373769" y="1672225"/>
                <a:ext cx="4477778" cy="4643849"/>
                <a:chOff x="7315200" y="1628575"/>
                <a:chExt cx="4477778" cy="4643849"/>
              </a:xfrm>
            </p:grpSpPr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9EE00483-0E9C-3297-B646-2CE24BB9752A}"/>
                    </a:ext>
                  </a:extLst>
                </p:cNvPr>
                <p:cNvGrpSpPr/>
                <p:nvPr/>
              </p:nvGrpSpPr>
              <p:grpSpPr>
                <a:xfrm>
                  <a:off x="7315200" y="1628575"/>
                  <a:ext cx="4477778" cy="4643849"/>
                  <a:chOff x="7315200" y="1628575"/>
                  <a:chExt cx="4477778" cy="4643849"/>
                </a:xfrm>
              </p:grpSpPr>
              <p:pic>
                <p:nvPicPr>
                  <p:cNvPr id="3" name="图片 2">
                    <a:extLst>
                      <a:ext uri="{FF2B5EF4-FFF2-40B4-BE49-F238E27FC236}">
                        <a16:creationId xmlns:a16="http://schemas.microsoft.com/office/drawing/2014/main" id="{09501645-8D37-8B82-0105-4F5652D221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315200" y="1628575"/>
                    <a:ext cx="4477778" cy="4643849"/>
                  </a:xfrm>
                  <a:prstGeom prst="rect">
                    <a:avLst/>
                  </a:prstGeom>
                </p:spPr>
              </p:pic>
              <p:sp>
                <p:nvSpPr>
                  <p:cNvPr id="5" name="矩形 4">
                    <a:extLst>
                      <a:ext uri="{FF2B5EF4-FFF2-40B4-BE49-F238E27FC236}">
                        <a16:creationId xmlns:a16="http://schemas.microsoft.com/office/drawing/2014/main" id="{BC624773-BB56-CF60-2721-08B4E00C847B}"/>
                      </a:ext>
                    </a:extLst>
                  </p:cNvPr>
                  <p:cNvSpPr/>
                  <p:nvPr/>
                </p:nvSpPr>
                <p:spPr>
                  <a:xfrm>
                    <a:off x="8787606" y="3231355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77E8690B-53A0-029E-A243-240F5059873C}"/>
                      </a:ext>
                    </a:extLst>
                  </p:cNvPr>
                  <p:cNvSpPr/>
                  <p:nvPr/>
                </p:nvSpPr>
                <p:spPr>
                  <a:xfrm>
                    <a:off x="11137106" y="3231355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B94CE07F-E470-9890-7A1F-341311698E16}"/>
                      </a:ext>
                    </a:extLst>
                  </p:cNvPr>
                  <p:cNvSpPr/>
                  <p:nvPr/>
                </p:nvSpPr>
                <p:spPr>
                  <a:xfrm>
                    <a:off x="8787606" y="4792654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矩形 8">
                    <a:extLst>
                      <a:ext uri="{FF2B5EF4-FFF2-40B4-BE49-F238E27FC236}">
                        <a16:creationId xmlns:a16="http://schemas.microsoft.com/office/drawing/2014/main" id="{B2601062-5B85-077C-379B-23B897CC7C98}"/>
                      </a:ext>
                    </a:extLst>
                  </p:cNvPr>
                  <p:cNvSpPr/>
                  <p:nvPr/>
                </p:nvSpPr>
                <p:spPr>
                  <a:xfrm>
                    <a:off x="11122425" y="4792654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CA436022-7900-C2E5-A116-B02586743F6C}"/>
                    </a:ext>
                  </a:extLst>
                </p:cNvPr>
                <p:cNvSpPr/>
                <p:nvPr/>
              </p:nvSpPr>
              <p:spPr>
                <a:xfrm>
                  <a:off x="11110317" y="1673627"/>
                  <a:ext cx="521493" cy="49887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E4149FD-C9E9-A0F9-B6B7-320B2D597633}"/>
                  </a:ext>
                </a:extLst>
              </p:cNvPr>
              <p:cNvSpPr/>
              <p:nvPr/>
            </p:nvSpPr>
            <p:spPr>
              <a:xfrm>
                <a:off x="7843379" y="1867892"/>
                <a:ext cx="280194" cy="197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617F7DD-F639-B522-758C-6968F55D5B97}"/>
                  </a:ext>
                </a:extLst>
              </p:cNvPr>
              <p:cNvSpPr/>
              <p:nvPr/>
            </p:nvSpPr>
            <p:spPr>
              <a:xfrm>
                <a:off x="7903405" y="3429000"/>
                <a:ext cx="280194" cy="197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7F52E33-7A83-6FDE-4CBE-C7B9063D0A87}"/>
                  </a:ext>
                </a:extLst>
              </p:cNvPr>
              <p:cNvSpPr/>
              <p:nvPr/>
            </p:nvSpPr>
            <p:spPr>
              <a:xfrm>
                <a:off x="7903405" y="4995280"/>
                <a:ext cx="280194" cy="197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11720EA-1FA3-D136-41A8-D661F2AE4DC6}"/>
                    </a:ext>
                  </a:extLst>
                </p:cNvPr>
                <p:cNvSpPr txBox="1"/>
                <p:nvPr/>
              </p:nvSpPr>
              <p:spPr>
                <a:xfrm>
                  <a:off x="7794113" y="1905073"/>
                  <a:ext cx="93011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11720EA-1FA3-D136-41A8-D661F2AE4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4113" y="1905073"/>
                  <a:ext cx="930110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B01DAC1-46BA-F16D-2B88-F89E6E8B5D66}"/>
                    </a:ext>
                  </a:extLst>
                </p:cNvPr>
                <p:cNvSpPr txBox="1"/>
                <p:nvPr/>
              </p:nvSpPr>
              <p:spPr>
                <a:xfrm>
                  <a:off x="7732864" y="3342550"/>
                  <a:ext cx="93011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B01DAC1-46BA-F16D-2B88-F89E6E8B5D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864" y="3342550"/>
                  <a:ext cx="930110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185F420-E1A4-B36C-FFF9-13C3AC99664F}"/>
                    </a:ext>
                  </a:extLst>
                </p:cNvPr>
                <p:cNvSpPr txBox="1"/>
                <p:nvPr/>
              </p:nvSpPr>
              <p:spPr>
                <a:xfrm>
                  <a:off x="7718543" y="4962233"/>
                  <a:ext cx="93011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185F420-E1A4-B36C-FFF9-13C3AC996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8543" y="4962233"/>
                  <a:ext cx="930110" cy="261610"/>
                </a:xfrm>
                <a:prstGeom prst="rect">
                  <a:avLst/>
                </a:prstGeom>
                <a:blipFill>
                  <a:blip r:embed="rId8"/>
                  <a:stretch>
                    <a:fillRect b="-930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088CE2-43D9-4412-AC1A-4A2516D168E7}"/>
                </a:ext>
              </a:extLst>
            </p:cNvPr>
            <p:cNvSpPr txBox="1"/>
            <p:nvPr/>
          </p:nvSpPr>
          <p:spPr>
            <a:xfrm>
              <a:off x="7671279" y="1770492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79399A6-1010-B5AC-9FBD-81B59F17CC58}"/>
                </a:ext>
              </a:extLst>
            </p:cNvPr>
            <p:cNvSpPr txBox="1"/>
            <p:nvPr/>
          </p:nvSpPr>
          <p:spPr>
            <a:xfrm>
              <a:off x="8524446" y="3254215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5A6B35B-2651-ECC4-174D-EB1CD49D83F1}"/>
                </a:ext>
              </a:extLst>
            </p:cNvPr>
            <p:cNvSpPr txBox="1"/>
            <p:nvPr/>
          </p:nvSpPr>
          <p:spPr>
            <a:xfrm>
              <a:off x="8486828" y="4820636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DAA8EBCF-8426-B23A-FCE7-F955349958CC}"/>
                </a:ext>
              </a:extLst>
            </p:cNvPr>
            <p:cNvSpPr txBox="1"/>
            <p:nvPr/>
          </p:nvSpPr>
          <p:spPr>
            <a:xfrm>
              <a:off x="10817644" y="1662922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EBFE8F3-9347-B231-3CE2-F0869C5E2BBE}"/>
                </a:ext>
              </a:extLst>
            </p:cNvPr>
            <p:cNvSpPr txBox="1"/>
            <p:nvPr/>
          </p:nvSpPr>
          <p:spPr>
            <a:xfrm>
              <a:off x="10817643" y="3213685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E79033B-0A91-BC82-BFDD-87CC65FE5396}"/>
                </a:ext>
              </a:extLst>
            </p:cNvPr>
            <p:cNvSpPr txBox="1"/>
            <p:nvPr/>
          </p:nvSpPr>
          <p:spPr>
            <a:xfrm>
              <a:off x="10811353" y="4815930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B7F422E0-C030-6509-6470-E033233ED2A0}"/>
              </a:ext>
            </a:extLst>
          </p:cNvPr>
          <p:cNvGrpSpPr>
            <a:grpSpLocks noChangeAspect="1"/>
          </p:cNvGrpSpPr>
          <p:nvPr/>
        </p:nvGrpSpPr>
        <p:grpSpPr>
          <a:xfrm>
            <a:off x="501172" y="4714239"/>
            <a:ext cx="4683908" cy="1464386"/>
            <a:chOff x="769313" y="4708671"/>
            <a:chExt cx="5127478" cy="160306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D6B35AA-6461-A8E4-2C19-B74FE5FC152A}"/>
                </a:ext>
              </a:extLst>
            </p:cNvPr>
            <p:cNvSpPr/>
            <p:nvPr/>
          </p:nvSpPr>
          <p:spPr>
            <a:xfrm>
              <a:off x="4734121" y="5510204"/>
              <a:ext cx="280194" cy="197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CF54BE9-A541-DBE1-82C2-B01F1AE0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313" y="4708671"/>
              <a:ext cx="5127478" cy="1603065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32E32E8D-5150-F5D0-B398-303131A2C624}"/>
                </a:ext>
              </a:extLst>
            </p:cNvPr>
            <p:cNvSpPr/>
            <p:nvPr/>
          </p:nvSpPr>
          <p:spPr>
            <a:xfrm>
              <a:off x="1317072" y="4958515"/>
              <a:ext cx="394282" cy="18393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3E8786FD-65EC-5FA4-BB92-7DD09ED2FDE9}"/>
                </a:ext>
              </a:extLst>
            </p:cNvPr>
            <p:cNvSpPr/>
            <p:nvPr/>
          </p:nvSpPr>
          <p:spPr>
            <a:xfrm>
              <a:off x="3814097" y="4958515"/>
              <a:ext cx="394282" cy="18393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9A33B61D-1219-9EDF-5212-A15112C28331}"/>
                </a:ext>
              </a:extLst>
            </p:cNvPr>
            <p:cNvSpPr txBox="1"/>
            <p:nvPr/>
          </p:nvSpPr>
          <p:spPr>
            <a:xfrm>
              <a:off x="1317072" y="4911619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3300F3C5-910E-3468-5983-07E1DA1BA25B}"/>
                </a:ext>
              </a:extLst>
            </p:cNvPr>
            <p:cNvSpPr txBox="1"/>
            <p:nvPr/>
          </p:nvSpPr>
          <p:spPr>
            <a:xfrm>
              <a:off x="3748980" y="4911619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pic>
        <p:nvPicPr>
          <p:cNvPr id="37" name="Picture 11">
            <a:extLst>
              <a:ext uri="{FF2B5EF4-FFF2-40B4-BE49-F238E27FC236}">
                <a16:creationId xmlns:a16="http://schemas.microsoft.com/office/drawing/2014/main" id="{DE64A30F-1390-47BE-AD04-9190CC9BD0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287" y="964770"/>
            <a:ext cx="769786" cy="625287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3669E2D8-B375-442D-A3FA-EC4B569FA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1669" y="964770"/>
            <a:ext cx="673004" cy="62528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FA985377-66D7-4D42-915D-E1CA4AF9CB08}"/>
              </a:ext>
            </a:extLst>
          </p:cNvPr>
          <p:cNvSpPr/>
          <p:nvPr/>
        </p:nvSpPr>
        <p:spPr>
          <a:xfrm>
            <a:off x="4907594" y="4915738"/>
            <a:ext cx="24368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JHEP 10 (2024) 045</a:t>
            </a:r>
            <a:endParaRPr lang="zh-CN" altLang="en-US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3063774B-F0A5-4DB7-950E-89BDF124AE9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72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2D36AC2-6611-49D7-9B76-39B8FAA0960F}"/>
                  </a:ext>
                </a:extLst>
              </p:cNvPr>
              <p:cNvSpPr/>
              <p:nvPr/>
            </p:nvSpPr>
            <p:spPr>
              <a:xfrm>
                <a:off x="1221980" y="870086"/>
                <a:ext cx="9144000" cy="629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 of </a:t>
                </a:r>
                <a14:m>
                  <m:oMath xmlns:m="http://schemas.openxmlformats.org/officeDocument/2006/math">
                    <m:r>
                      <a:rPr lang="en-US" altLang="zh-CN" sz="27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7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2D36AC2-6611-49D7-9B76-39B8FAA096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980" y="870086"/>
                <a:ext cx="9144000" cy="629240"/>
              </a:xfrm>
              <a:prstGeom prst="rect">
                <a:avLst/>
              </a:prstGeom>
              <a:blipFill>
                <a:blip r:embed="rId2"/>
                <a:stretch>
                  <a:fillRect b="-155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E78D0D3-02A7-49F3-B652-50DDC00C7DF5}"/>
                  </a:ext>
                </a:extLst>
              </p:cNvPr>
              <p:cNvSpPr txBox="1"/>
              <p:nvPr/>
            </p:nvSpPr>
            <p:spPr>
              <a:xfrm>
                <a:off x="98907" y="1395518"/>
                <a:ext cx="11390146" cy="3816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 algn="just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a special class of weak decay, the heavy-flavor-conserving nonleptonic decays, in charmed baryons containing both an </a:t>
                </a:r>
                <a:r>
                  <a:rPr lang="en-US" altLang="zh-CN" sz="2000" i="1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 </a:t>
                </a:r>
                <a:r>
                  <a:rPr lang="en-US" altLang="zh-CN" sz="2000" i="1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quark, that proceeds via the decay of the s quark, i.e.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The decay width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based on the size of the </a:t>
                </a:r>
                <a:r>
                  <a:rPr lang="en-US" altLang="zh-CN" sz="2000" i="1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quark decay amplitude of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weak scattering amplitude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𝑐𝑠</m:t>
                    </m:r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</m:t>
                    </m:r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𝑑𝑐</m:t>
                    </m:r>
                  </m:oMath>
                </a14:m>
                <a:r>
                  <a:rPr lang="en-US" altLang="zh-CN" sz="200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57175" indent="-257175">
                  <a:buFont typeface="Wingdings" panose="05000000000000000000" pitchFamily="2" charset="2"/>
                  <a:buChar char="Ø"/>
                  <a:defRPr/>
                </a:pPr>
                <a:endPara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57175" indent="-257175">
                  <a:buFont typeface="Wingdings" panose="05000000000000000000" pitchFamily="2" charset="2"/>
                  <a:buChar char="Ø"/>
                  <a:defRPr/>
                </a:pPr>
                <a:endPara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57175" indent="-257175">
                  <a:buFont typeface="Wingdings" panose="05000000000000000000" pitchFamily="2" charset="2"/>
                  <a:buChar char="Ø"/>
                  <a:defRPr/>
                </a:pPr>
                <a:endPara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57175" indent="-257175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dirty="0">
                    <a:solidFill>
                      <a:srgbClr val="004C5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branching fraction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004C5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 been predicted based on the heavy quark expansion, and the heavy quark symmetry(HQS).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E78D0D3-02A7-49F3-B652-50DDC00C7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7" y="1395518"/>
                <a:ext cx="11390146" cy="3816429"/>
              </a:xfrm>
              <a:prstGeom prst="rect">
                <a:avLst/>
              </a:prstGeom>
              <a:blipFill>
                <a:blip r:embed="rId3"/>
                <a:stretch>
                  <a:fillRect l="-482" t="-958" r="-535" b="-1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C34C196-BB00-4FE9-A9BA-483DE53A4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248" y="2764208"/>
            <a:ext cx="5112568" cy="1329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2B7844E-DB57-4C21-8E10-51C2206A6159}"/>
                  </a:ext>
                </a:extLst>
              </p:cNvPr>
              <p:cNvSpPr txBox="1"/>
              <p:nvPr/>
            </p:nvSpPr>
            <p:spPr>
              <a:xfrm>
                <a:off x="1593097" y="4165479"/>
                <a:ext cx="7848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Feynman diagrams of the (a) </a:t>
                </a:r>
                <a14:m>
                  <m:oMath xmlns:m="http://schemas.openxmlformats.org/officeDocument/2006/math">
                    <m:r>
                      <a:rPr lang="en-US" altLang="zh-CN" sz="135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altLang="zh-CN" sz="135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35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zh-CN" sz="135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135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35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sz="135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altLang="zh-CN" sz="135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(b)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𝑐𝑠</m:t>
                    </m:r>
                    <m:r>
                      <a:rPr lang="en-US" altLang="zh-CN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→</m:t>
                    </m:r>
                    <m:r>
                      <a:rPr lang="en-US" altLang="zh-CN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𝑑𝑐</m:t>
                    </m:r>
                  </m:oMath>
                </a14:m>
                <a:r>
                  <a:rPr lang="en-US" altLang="zh-CN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modes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2B7844E-DB57-4C21-8E10-51C2206A6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097" y="4165479"/>
                <a:ext cx="7848871" cy="369332"/>
              </a:xfrm>
              <a:prstGeom prst="rect">
                <a:avLst/>
              </a:prstGeom>
              <a:blipFill>
                <a:blip r:embed="rId5"/>
                <a:stretch>
                  <a:fillRect l="-62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AD3F5125-9E68-422E-A527-99B4E6E80B8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93096" y="5129685"/>
              <a:ext cx="9372614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97171">
                      <a:extLst>
                        <a:ext uri="{9D8B030D-6E8A-4147-A177-3AD203B41FA5}">
                          <a16:colId xmlns:a16="http://schemas.microsoft.com/office/drawing/2014/main" val="1267039024"/>
                        </a:ext>
                      </a:extLst>
                    </a:gridCol>
                    <a:gridCol w="1830519">
                      <a:extLst>
                        <a:ext uri="{9D8B030D-6E8A-4147-A177-3AD203B41FA5}">
                          <a16:colId xmlns:a16="http://schemas.microsoft.com/office/drawing/2014/main" val="2567588140"/>
                        </a:ext>
                      </a:extLst>
                    </a:gridCol>
                    <a:gridCol w="2139338">
                      <a:extLst>
                        <a:ext uri="{9D8B030D-6E8A-4147-A177-3AD203B41FA5}">
                          <a16:colId xmlns:a16="http://schemas.microsoft.com/office/drawing/2014/main" val="637733281"/>
                        </a:ext>
                      </a:extLst>
                    </a:gridCol>
                    <a:gridCol w="2152793">
                      <a:extLst>
                        <a:ext uri="{9D8B030D-6E8A-4147-A177-3AD203B41FA5}">
                          <a16:colId xmlns:a16="http://schemas.microsoft.com/office/drawing/2014/main" val="3402030971"/>
                        </a:ext>
                      </a:extLst>
                    </a:gridCol>
                    <a:gridCol w="2152793">
                      <a:extLst>
                        <a:ext uri="{9D8B030D-6E8A-4147-A177-3AD203B41FA5}">
                          <a16:colId xmlns:a16="http://schemas.microsoft.com/office/drawing/2014/main" val="2670534203"/>
                        </a:ext>
                      </a:extLst>
                    </a:gridCol>
                  </a:tblGrid>
                  <a:tr h="6858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Rev. D 46, 5060 (1992)]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Rev. D 100, 114030 (2019)]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Lett. B 757, 330 (2016)]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Lett. B 750, 653 (2015)]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79777231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0.39×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d>
                                  <m:dPr>
                                    <m:ctrlP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0.25±0.15</m:t>
                                    </m:r>
                                  </m:e>
                                </m:d>
                                <m:r>
                                  <a:rPr lang="en-US" altLang="zh-CN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1.34±0.53</m:t>
                                    </m:r>
                                  </m:e>
                                </m:d>
                                <m:r>
                                  <a:rPr lang="en-US" altLang="zh-CN" sz="14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0.39</a:t>
                          </a:r>
                          <a:endParaRPr lang="zh-CN" altLang="en-US" sz="15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98591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AD3F5125-9E68-422E-A527-99B4E6E80B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5900898"/>
                  </p:ext>
                </p:extLst>
              </p:nvPr>
            </p:nvGraphicFramePr>
            <p:xfrm>
              <a:off x="1593096" y="5129685"/>
              <a:ext cx="9372614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97171">
                      <a:extLst>
                        <a:ext uri="{9D8B030D-6E8A-4147-A177-3AD203B41FA5}">
                          <a16:colId xmlns:a16="http://schemas.microsoft.com/office/drawing/2014/main" val="1267039024"/>
                        </a:ext>
                      </a:extLst>
                    </a:gridCol>
                    <a:gridCol w="1830519">
                      <a:extLst>
                        <a:ext uri="{9D8B030D-6E8A-4147-A177-3AD203B41FA5}">
                          <a16:colId xmlns:a16="http://schemas.microsoft.com/office/drawing/2014/main" val="2567588140"/>
                        </a:ext>
                      </a:extLst>
                    </a:gridCol>
                    <a:gridCol w="2139338">
                      <a:extLst>
                        <a:ext uri="{9D8B030D-6E8A-4147-A177-3AD203B41FA5}">
                          <a16:colId xmlns:a16="http://schemas.microsoft.com/office/drawing/2014/main" val="637733281"/>
                        </a:ext>
                      </a:extLst>
                    </a:gridCol>
                    <a:gridCol w="2152793">
                      <a:extLst>
                        <a:ext uri="{9D8B030D-6E8A-4147-A177-3AD203B41FA5}">
                          <a16:colId xmlns:a16="http://schemas.microsoft.com/office/drawing/2014/main" val="3402030971"/>
                        </a:ext>
                      </a:extLst>
                    </a:gridCol>
                    <a:gridCol w="2152793">
                      <a:extLst>
                        <a:ext uri="{9D8B030D-6E8A-4147-A177-3AD203B41FA5}">
                          <a16:colId xmlns:a16="http://schemas.microsoft.com/office/drawing/2014/main" val="2670534203"/>
                        </a:ext>
                      </a:extLst>
                    </a:gridCol>
                  </a:tblGrid>
                  <a:tr h="6858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Rev. D 46, 5060 (1992)]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Rev. D 100, 114030 (2019)]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Lett. B 757, 330 (2016)]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[Phys. Lett. B 750, 653 (2015)]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79777231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556" t="-167647" r="-757222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60333" t="-167647" r="-354333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137037" t="-167647" r="-202849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235028" t="-167647" r="-101130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5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 0.39</a:t>
                          </a:r>
                          <a:endParaRPr lang="zh-CN" altLang="en-US" sz="15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98591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2599A53-6D40-472C-A333-F73E028B39A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9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A495F04-4ED7-78E9-90A9-B9A6B9F78372}"/>
              </a:ext>
            </a:extLst>
          </p:cNvPr>
          <p:cNvSpPr txBox="1"/>
          <p:nvPr/>
        </p:nvSpPr>
        <p:spPr>
          <a:xfrm>
            <a:off x="-159918" y="1047308"/>
            <a:ext cx="634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Times" pitchFamily="2" charset="0"/>
                <a:ea typeface="Microsoft YaHei" panose="020B0503020204020204" pitchFamily="34" charset="-122"/>
              </a:rPr>
              <a:t>KEKB and Belle</a:t>
            </a:r>
            <a:endParaRPr lang="zh-CN" altLang="en-US" sz="5400" b="1" dirty="0">
              <a:latin typeface="Times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4" name="Picture 13" descr="age4image1720">
            <a:extLst>
              <a:ext uri="{FF2B5EF4-FFF2-40B4-BE49-F238E27FC236}">
                <a16:creationId xmlns:a16="http://schemas.microsoft.com/office/drawing/2014/main" id="{14F15BAE-EF60-E84A-B3D8-4DD7A34F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0" y="2317451"/>
            <a:ext cx="3270537" cy="38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78FBFA-3E0B-7A43-9396-C9F4B826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2" y="2128189"/>
            <a:ext cx="4025900" cy="320040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FB82DF6-D5F9-2945-B37E-B8EDEEA72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063" y="2518356"/>
            <a:ext cx="3999026" cy="3684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6">
                <a:extLst>
                  <a:ext uri="{FF2B5EF4-FFF2-40B4-BE49-F238E27FC236}">
                    <a16:creationId xmlns:a16="http://schemas.microsoft.com/office/drawing/2014/main" id="{9459BF6E-AC64-AA45-9653-47F76C34C533}"/>
                  </a:ext>
                </a:extLst>
              </p:cNvPr>
              <p:cNvSpPr txBox="1"/>
              <p:nvPr/>
            </p:nvSpPr>
            <p:spPr>
              <a:xfrm>
                <a:off x="267734" y="5505659"/>
                <a:ext cx="5724388" cy="46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altLang="zh-CN" sz="2400" b="1" dirty="0">
                    <a:latin typeface="Times" pitchFamily="2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20" name="文本框 6">
                <a:extLst>
                  <a:ext uri="{FF2B5EF4-FFF2-40B4-BE49-F238E27FC236}">
                    <a16:creationId xmlns:a16="http://schemas.microsoft.com/office/drawing/2014/main" id="{9459BF6E-AC64-AA45-9653-47F76C34C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34" y="5505659"/>
                <a:ext cx="5724388" cy="468462"/>
              </a:xfrm>
              <a:prstGeom prst="rect">
                <a:avLst/>
              </a:prstGeom>
              <a:blipFill>
                <a:blip r:embed="rId5"/>
                <a:stretch>
                  <a:fillRect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A0CF0C-C75D-3945-9A2B-5B43DB19E923}"/>
                  </a:ext>
                </a:extLst>
              </p:cNvPr>
              <p:cNvSpPr txBox="1"/>
              <p:nvPr/>
            </p:nvSpPr>
            <p:spPr>
              <a:xfrm>
                <a:off x="6318504" y="983834"/>
                <a:ext cx="617524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Peak luminosity: </a:t>
                </a:r>
                <a14:m>
                  <m:oMath xmlns:m="http://schemas.openxmlformats.org/officeDocument/2006/math">
                    <m:r>
                      <a:rPr lang="en-US" altLang="zh-CN" sz="20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.11</m:t>
                    </m:r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rgbClr val="FF0000"/>
                  </a:solidFill>
                  <a:latin typeface="Times" pitchFamily="2" charset="0"/>
                  <a:ea typeface="Microsoft YaHei" panose="020B0503020204020204" pitchFamily="34" charset="-122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Integrated luminosity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(~980 fb</a:t>
                </a:r>
                <a:r>
                  <a:rPr lang="en-US" altLang="zh-CN" sz="2000" baseline="30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-1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in total):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(5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121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711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3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25</a:t>
                </a:r>
                <a:r>
                  <a:rPr lang="zh-CN" altLang="en-US" sz="2000" dirty="0">
                    <a:latin typeface="Times" pitchFamily="2" charset="0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6</a:t>
                </a:r>
                <a:r>
                  <a:rPr lang="zh-CN" altLang="en-US" sz="2000" dirty="0">
                    <a:latin typeface="Times" pitchFamily="2" charset="0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continuum: 90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A0CF0C-C75D-3945-9A2B-5B43DB19E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504" y="983834"/>
                <a:ext cx="6175248" cy="1323439"/>
              </a:xfrm>
              <a:prstGeom prst="rect">
                <a:avLst/>
              </a:prstGeom>
              <a:blipFill>
                <a:blip r:embed="rId6"/>
                <a:stretch>
                  <a:fillRect l="-1025" t="-2857" b="-76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4695450-02AA-485D-B7D4-0838FF7DF42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635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483B173D-088F-4B85-84CE-28A40ECAAEE8}"/>
                  </a:ext>
                </a:extLst>
              </p:cNvPr>
              <p:cNvSpPr/>
              <p:nvPr/>
            </p:nvSpPr>
            <p:spPr>
              <a:xfrm>
                <a:off x="934090" y="840749"/>
                <a:ext cx="9144000" cy="629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 of </a:t>
                </a:r>
                <a14:m>
                  <m:oMath xmlns:m="http://schemas.openxmlformats.org/officeDocument/2006/math">
                    <m:r>
                      <a:rPr lang="en-US" altLang="zh-CN" sz="27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7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483B173D-088F-4B85-84CE-28A40ECAA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90" y="840749"/>
                <a:ext cx="9144000" cy="629240"/>
              </a:xfrm>
              <a:prstGeom prst="rect">
                <a:avLst/>
              </a:prstGeom>
              <a:blipFill>
                <a:blip r:embed="rId2"/>
                <a:stretch>
                  <a:fillRect b="-155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540D7ABD-B9CA-48FC-B1A8-5542E3FF3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034" y="1816795"/>
            <a:ext cx="3610019" cy="25354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856C63-7B8B-46B0-9127-8D43B7FE0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053" y="1870221"/>
            <a:ext cx="3101641" cy="2293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A0F472D-3382-496A-8EDA-E927FDE2D58E}"/>
                  </a:ext>
                </a:extLst>
              </p:cNvPr>
              <p:cNvSpPr txBox="1"/>
              <p:nvPr/>
            </p:nvSpPr>
            <p:spPr>
              <a:xfrm>
                <a:off x="141767" y="1492951"/>
                <a:ext cx="1175252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this analysis, we present the measurement of branching fraction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all Belle data</a:t>
                </a:r>
                <a:r>
                  <a:rPr lang="en-US" altLang="zh-CN" sz="2000" dirty="0"/>
                  <a:t>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A0F472D-3382-496A-8EDA-E927FDE2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67" y="1492951"/>
                <a:ext cx="11752521" cy="400110"/>
              </a:xfrm>
              <a:prstGeom prst="rect">
                <a:avLst/>
              </a:prstGeom>
              <a:blipFill>
                <a:blip r:embed="rId5"/>
                <a:stretch>
                  <a:fillRect l="-467" t="-1060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F2D32D40-5AC4-4D8E-B78E-440F3D3CED9D}"/>
              </a:ext>
            </a:extLst>
          </p:cNvPr>
          <p:cNvSpPr txBox="1"/>
          <p:nvPr/>
        </p:nvSpPr>
        <p:spPr>
          <a:xfrm>
            <a:off x="3679111" y="1968226"/>
            <a:ext cx="140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mode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C922B8-F8B2-4BA1-8B12-E1DDBC874A25}"/>
                  </a:ext>
                </a:extLst>
              </p:cNvPr>
              <p:cNvSpPr txBox="1"/>
              <p:nvPr/>
            </p:nvSpPr>
            <p:spPr>
              <a:xfrm>
                <a:off x="2386245" y="4995717"/>
                <a:ext cx="61303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= </a:t>
                </a:r>
                <a:r>
                  <a:rPr lang="en-US" altLang="zh-CN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(0.54 ± 0.05 ± 0.05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0.12 </m:t>
                    </m:r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)%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C922B8-F8B2-4BA1-8B12-E1DDBC874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245" y="4995717"/>
                <a:ext cx="6130350" cy="369332"/>
              </a:xfrm>
              <a:prstGeom prst="rect">
                <a:avLst/>
              </a:prstGeom>
              <a:blipFill>
                <a:blip r:embed="rId6"/>
                <a:stretch>
                  <a:fillRect t="-1333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97AA9714-AEFA-4318-8BE3-F4E3DC3E054C}"/>
              </a:ext>
            </a:extLst>
          </p:cNvPr>
          <p:cNvSpPr txBox="1"/>
          <p:nvPr/>
        </p:nvSpPr>
        <p:spPr>
          <a:xfrm>
            <a:off x="538348" y="5365049"/>
            <a:ext cx="10661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 is consistent with previous measurement by LHCb experiment and recent theoretical calculation, and larger than the previous theoretical predictions.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DC5069C-4024-490A-A35E-D27015AD5B10}"/>
                  </a:ext>
                </a:extLst>
              </p:cNvPr>
              <p:cNvSpPr txBox="1"/>
              <p:nvPr/>
            </p:nvSpPr>
            <p:spPr>
              <a:xfrm>
                <a:off x="5785675" y="2664079"/>
                <a:ext cx="2428128" cy="38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fit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1467.7</m:t>
                    </m:r>
                    <m:r>
                      <a:rPr lang="en-US" altLang="zh-CN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134.5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DC5069C-4024-490A-A35E-D27015AD5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675" y="2664079"/>
                <a:ext cx="2428128" cy="3825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96EBE35-381A-4100-A29F-8215D99D3AFD}"/>
                  </a:ext>
                </a:extLst>
              </p:cNvPr>
              <p:cNvSpPr txBox="1"/>
              <p:nvPr/>
            </p:nvSpPr>
            <p:spPr>
              <a:xfrm>
                <a:off x="2386245" y="4334684"/>
                <a:ext cx="7848872" cy="567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dirty="0"/>
                  <a:t>=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 0.38 ± 0.04 (stat.) ± 0.04 (syst.)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96EBE35-381A-4100-A29F-8215D99D3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245" y="4334684"/>
                <a:ext cx="7848872" cy="5675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78CAB559-5C23-4834-A4C6-179C9DB7D4E0}"/>
              </a:ext>
            </a:extLst>
          </p:cNvPr>
          <p:cNvSpPr/>
          <p:nvPr/>
        </p:nvSpPr>
        <p:spPr>
          <a:xfrm>
            <a:off x="9371997" y="187022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ea typeface="Microsoft YaHei" panose="020B0503020204020204" pitchFamily="34" charset="-122"/>
                <a:cs typeface="Times" panose="02020603050405020304" pitchFamily="18" charset="0"/>
              </a:rPr>
              <a:t>PRD 107, 032005 (2023)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42FE386-8E66-48B2-8427-65022ACE66F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96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1">
                <a:extLst>
                  <a:ext uri="{FF2B5EF4-FFF2-40B4-BE49-F238E27FC236}">
                    <a16:creationId xmlns:a16="http://schemas.microsoft.com/office/drawing/2014/main" id="{ECC94F49-C4D1-4A3C-9F09-7C4129ADC7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4260" y="940279"/>
                <a:ext cx="9144000" cy="1018572"/>
              </a:xfrm>
              <a:prstGeom prst="rect">
                <a:avLst/>
              </a:prstGeom>
            </p:spPr>
            <p:txBody>
              <a:bodyPr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</a:rPr>
                  <a:t>Evidence for the singly </a:t>
                </a:r>
                <a:r>
                  <a:rPr lang="en-US" altLang="zh-CN" sz="2800" b="1" dirty="0" err="1">
                    <a:solidFill>
                      <a:srgbClr val="C00000"/>
                    </a:solidFill>
                  </a:rPr>
                  <a:t>Cabibbo</a:t>
                </a:r>
                <a:r>
                  <a:rPr lang="en-US" altLang="zh-CN" sz="2800" b="1" dirty="0">
                    <a:solidFill>
                      <a:srgbClr val="C00000"/>
                    </a:solidFill>
                  </a:rPr>
                  <a:t>-suppressed decay</a:t>
                </a:r>
                <a14:m>
                  <m:oMath xmlns:m="http://schemas.openxmlformats.org/officeDocument/2006/math">
                    <m:r>
                      <a:rPr lang="en-US" altLang="zh-CN" sz="28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8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and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altLang="zh-CN" sz="28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  <m:sup>
                            <m:r>
                              <a:rPr lang="en-US" altLang="zh-CN" sz="28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 altLang="zh-CN" sz="2800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p>
                        <m:r>
                          <a:rPr lang="en-US" altLang="zh-CN" sz="2800" b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en-US" altLang="zh-CN" sz="2800" b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800" b="1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</a:rPr>
                  <a:t>decays at Belle</a:t>
                </a:r>
                <a:endParaRPr lang="zh-CN" altLang="en-US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标题 1">
                <a:extLst>
                  <a:ext uri="{FF2B5EF4-FFF2-40B4-BE49-F238E27FC236}">
                    <a16:creationId xmlns:a16="http://schemas.microsoft.com/office/drawing/2014/main" id="{ECC94F49-C4D1-4A3C-9F09-7C4129ADC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260" y="940279"/>
                <a:ext cx="9144000" cy="1018572"/>
              </a:xfrm>
              <a:prstGeom prst="rect">
                <a:avLst/>
              </a:prstGeom>
              <a:blipFill>
                <a:blip r:embed="rId2"/>
                <a:stretch>
                  <a:fillRect t="-83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2A59A744-9592-4661-87FD-12EC2C5463F2}"/>
              </a:ext>
            </a:extLst>
          </p:cNvPr>
          <p:cNvGrpSpPr/>
          <p:nvPr/>
        </p:nvGrpSpPr>
        <p:grpSpPr>
          <a:xfrm>
            <a:off x="294056" y="1891354"/>
            <a:ext cx="6242257" cy="3840102"/>
            <a:chOff x="1400073" y="1978038"/>
            <a:chExt cx="6242257" cy="384010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6924729-19C6-4FC3-BF25-A4DDDBF9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073" y="1978038"/>
              <a:ext cx="5785755" cy="38401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1">
                  <a:extLst>
                    <a:ext uri="{FF2B5EF4-FFF2-40B4-BE49-F238E27FC236}">
                      <a16:creationId xmlns:a16="http://schemas.microsoft.com/office/drawing/2014/main" id="{559ECD1C-2CEE-4A78-AA00-A7748E2E43C1}"/>
                    </a:ext>
                  </a:extLst>
                </p:cNvPr>
                <p:cNvSpPr txBox="1"/>
                <p:nvPr/>
              </p:nvSpPr>
              <p:spPr>
                <a:xfrm>
                  <a:off x="5868510" y="4424625"/>
                  <a:ext cx="177382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Normalization </a:t>
                  </a:r>
                </a:p>
                <a:p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mode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zh-CN" sz="12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 b="0" i="0" dirty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b="0" i="0" dirty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altLang="zh-CN" sz="1200" b="0" i="0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200" b="0" i="0" dirty="0">
                              <a:latin typeface="Cambria Math" panose="02040503050406030204" pitchFamily="18" charset="0"/>
                            </a:rPr>
                            <m:t>→Ω</m:t>
                          </m:r>
                        </m:e>
                        <m:sup>
                          <m:r>
                            <a:rPr lang="en-US" altLang="zh-CN" sz="1200" b="0" i="0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200" b="0" i="0" dirty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altLang="zh-CN" sz="1200" b="0" i="0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lang="en-CN" sz="1200" dirty="0"/>
                </a:p>
              </p:txBody>
            </p:sp>
          </mc:Choice>
          <mc:Fallback xmlns="">
            <p:sp>
              <p:nvSpPr>
                <p:cNvPr id="5" name="TextBox 11">
                  <a:extLst>
                    <a:ext uri="{FF2B5EF4-FFF2-40B4-BE49-F238E27FC236}">
                      <a16:creationId xmlns:a16="http://schemas.microsoft.com/office/drawing/2014/main" id="{559ECD1C-2CEE-4A78-AA00-A7748E2E43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510" y="4424625"/>
                  <a:ext cx="1773820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1333" b="-12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4">
                  <a:extLst>
                    <a:ext uri="{FF2B5EF4-FFF2-40B4-BE49-F238E27FC236}">
                      <a16:creationId xmlns:a16="http://schemas.microsoft.com/office/drawing/2014/main" id="{46134042-FB27-4B5C-8DA2-1B45A3DCA854}"/>
                    </a:ext>
                  </a:extLst>
                </p:cNvPr>
                <p:cNvSpPr txBox="1"/>
                <p:nvPr/>
              </p:nvSpPr>
              <p:spPr>
                <a:xfrm>
                  <a:off x="2139084" y="2709686"/>
                  <a:ext cx="107499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signal mode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sz="1200" dirty="0"/>
                </a:p>
              </p:txBody>
            </p:sp>
          </mc:Choice>
          <mc:Fallback xmlns="">
            <p:sp>
              <p:nvSpPr>
                <p:cNvPr id="6" name="TextBox 14">
                  <a:extLst>
                    <a:ext uri="{FF2B5EF4-FFF2-40B4-BE49-F238E27FC236}">
                      <a16:creationId xmlns:a16="http://schemas.microsoft.com/office/drawing/2014/main" id="{46134042-FB27-4B5C-8DA2-1B45A3DCA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084" y="2709686"/>
                  <a:ext cx="1074999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5">
                  <a:extLst>
                    <a:ext uri="{FF2B5EF4-FFF2-40B4-BE49-F238E27FC236}">
                      <a16:creationId xmlns:a16="http://schemas.microsoft.com/office/drawing/2014/main" id="{53B4CA1D-B98C-4CF7-B039-1C31539955E3}"/>
                    </a:ext>
                  </a:extLst>
                </p:cNvPr>
                <p:cNvSpPr txBox="1"/>
                <p:nvPr/>
              </p:nvSpPr>
              <p:spPr>
                <a:xfrm>
                  <a:off x="4861047" y="2709686"/>
                  <a:ext cx="107499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signal mode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sz="1200" dirty="0"/>
                </a:p>
              </p:txBody>
            </p:sp>
          </mc:Choice>
          <mc:Fallback xmlns="">
            <p:sp>
              <p:nvSpPr>
                <p:cNvPr id="7" name="TextBox 15">
                  <a:extLst>
                    <a:ext uri="{FF2B5EF4-FFF2-40B4-BE49-F238E27FC236}">
                      <a16:creationId xmlns:a16="http://schemas.microsoft.com/office/drawing/2014/main" id="{53B4CA1D-B98C-4CF7-B039-1C3153995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047" y="2709686"/>
                  <a:ext cx="1074999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5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D7A19C8F-961F-424E-95F7-F95749F2CB9D}"/>
                    </a:ext>
                  </a:extLst>
                </p:cNvPr>
                <p:cNvSpPr txBox="1"/>
                <p:nvPr/>
              </p:nvSpPr>
              <p:spPr>
                <a:xfrm>
                  <a:off x="1990525" y="4801746"/>
                  <a:ext cx="107499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signal mode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N" sz="1200" dirty="0"/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D7A19C8F-961F-424E-95F7-F95749F2CB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525" y="4801746"/>
                  <a:ext cx="1074999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8AAC66F4-2C0B-408F-A206-4AF4BE56CACE}"/>
                  </a:ext>
                </a:extLst>
              </p:cNvPr>
              <p:cNvSpPr txBox="1"/>
              <p:nvPr/>
            </p:nvSpPr>
            <p:spPr>
              <a:xfrm>
                <a:off x="6421960" y="2109140"/>
                <a:ext cx="558574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sz="1800" dirty="0">
                    <a:solidFill>
                      <a:srgbClr val="0432FF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We report the first evidence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0432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0432FF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with a signal significance of 4.5</a:t>
                </a:r>
                <a:r>
                  <a:rPr lang="el-GR" sz="1800" dirty="0">
                    <a:solidFill>
                      <a:srgbClr val="0432FF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σ </a:t>
                </a:r>
                <a:r>
                  <a:rPr lang="en-US" sz="1800" dirty="0">
                    <a:solidFill>
                      <a:srgbClr val="0432FF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including systematic uncertainties. </a:t>
                </a:r>
                <a:endParaRPr lang="en-CN" sz="1800" dirty="0">
                  <a:solidFill>
                    <a:srgbClr val="0432FF"/>
                  </a:solidFill>
                  <a:effectLst/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sz="1800" dirty="0">
                    <a:solidFill>
                      <a:srgbClr val="0432FF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No significant signals are found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18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432FF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 and</a:t>
                </a:r>
                <a:r>
                  <a:rPr lang="en-US" dirty="0">
                    <a:solidFill>
                      <a:srgbClr val="0432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zh-CN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→Ω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432FF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. </a:t>
                </a:r>
                <a:endParaRPr lang="en-US" dirty="0">
                  <a:solidFill>
                    <a:srgbClr val="0432FF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8AAC66F4-2C0B-408F-A206-4AF4BE56C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960" y="2109140"/>
                <a:ext cx="5585742" cy="1477328"/>
              </a:xfrm>
              <a:prstGeom prst="rect">
                <a:avLst/>
              </a:prstGeom>
              <a:blipFill>
                <a:blip r:embed="rId8"/>
                <a:stretch>
                  <a:fillRect l="-654" t="-2479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2">
            <a:extLst>
              <a:ext uri="{FF2B5EF4-FFF2-40B4-BE49-F238E27FC236}">
                <a16:creationId xmlns:a16="http://schemas.microsoft.com/office/drawing/2014/main" id="{6415EE19-233A-49C4-AA45-96986D62A75D}"/>
              </a:ext>
            </a:extLst>
          </p:cNvPr>
          <p:cNvSpPr txBox="1"/>
          <p:nvPr/>
        </p:nvSpPr>
        <p:spPr>
          <a:xfrm>
            <a:off x="9761547" y="1706688"/>
            <a:ext cx="267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en-US" altLang="zh-CN" dirty="0">
                <a:latin typeface="Times" panose="02020603050405020304" pitchFamily="18" charset="0"/>
                <a:ea typeface="Microsoft YaHei" panose="020B0503020204020204" pitchFamily="34" charset="-122"/>
                <a:cs typeface="Times" panose="02020603050405020304" pitchFamily="18" charset="0"/>
              </a:rPr>
              <a:t>JHEP 01, 055 (2023)</a:t>
            </a:r>
            <a:endParaRPr lang="en-CN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A09CCAD-9832-4D4D-B498-BF50FEFA80BB}"/>
                  </a:ext>
                </a:extLst>
              </p:cNvPr>
              <p:cNvSpPr/>
              <p:nvPr/>
            </p:nvSpPr>
            <p:spPr>
              <a:xfrm>
                <a:off x="6163591" y="3720935"/>
                <a:ext cx="4572000" cy="5534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en-US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1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el-GR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l-GR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l-GR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altLang="zh-CN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en-US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zh-CN" sz="15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50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50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altLang="zh-CN" sz="150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→Ω</m:t>
                          </m:r>
                        </m:e>
                        <m:sup>
                          <m:r>
                            <a:rPr lang="en-US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altLang="zh-CN" sz="15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= 0.253 ± </m:t>
                      </m:r>
                      <m:r>
                        <a:rPr lang="el-GR" altLang="zh-CN" sz="15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0.053(</m:t>
                      </m:r>
                      <m:r>
                        <m:rPr>
                          <m:sty m:val="p"/>
                        </m:rPr>
                        <a:rPr lang="en-US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stat</m:t>
                      </m:r>
                      <m:r>
                        <a:rPr lang="en-US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.) ± 0.030(</m:t>
                      </m:r>
                      <m:r>
                        <m:rPr>
                          <m:sty m:val="p"/>
                        </m:rPr>
                        <a:rPr lang="en-US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syst</m:t>
                      </m:r>
                      <m:r>
                        <a:rPr lang="en-US" altLang="zh-CN" sz="15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.).</m:t>
                      </m:r>
                    </m:oMath>
                  </m:oMathPara>
                </a14:m>
                <a:br>
                  <a:rPr lang="en-US" altLang="zh-CN" sz="15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altLang="zh-CN" sz="15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A09CCAD-9832-4D4D-B498-BF50FEFA8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591" y="3720935"/>
                <a:ext cx="4572000" cy="553421"/>
              </a:xfrm>
              <a:prstGeom prst="rect">
                <a:avLst/>
              </a:prstGeom>
              <a:blipFill>
                <a:blip r:embed="rId9"/>
                <a:stretch>
                  <a:fillRect b="-6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659066BC-165A-4C33-98F3-D8416EF9A682}"/>
              </a:ext>
            </a:extLst>
          </p:cNvPr>
          <p:cNvSpPr/>
          <p:nvPr/>
        </p:nvSpPr>
        <p:spPr>
          <a:xfrm>
            <a:off x="6536312" y="4455110"/>
            <a:ext cx="52445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N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The branching fraction ratio 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is larger than the theoretical calculations of 0.104 and 1.96 × 10</a:t>
            </a:r>
            <a:r>
              <a:rPr lang="en-US" altLang="zh-CN" sz="2000" baseline="30000" dirty="0">
                <a:latin typeface="Times" panose="02020603050405020304" pitchFamily="18" charset="0"/>
                <a:cs typeface="Times" panose="02020603050405020304" pitchFamily="18" charset="0"/>
              </a:rPr>
              <a:t>−3 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using the </a:t>
            </a:r>
            <a:r>
              <a:rPr lang="en-US" altLang="zh-CN" sz="200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current algebra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[PRD 101, 094033 (2020)] and </a:t>
            </a:r>
            <a:r>
              <a:rPr lang="en-US" altLang="zh-CN" sz="2000" dirty="0">
                <a:effectLst/>
                <a:latin typeface="Times" panose="02020603050405020304" pitchFamily="18" charset="0"/>
                <a:cs typeface="Times" panose="02020603050405020304" pitchFamily="18" charset="0"/>
              </a:rPr>
              <a:t>light-front quark model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[CPC 42, 093101 (2018)] methods.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3337674-E976-4DFF-99CD-A791EE08A29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868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AA69C10-ECFC-49CA-8E8A-4628B0C68E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2996" y="959633"/>
                <a:ext cx="9144000" cy="98507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2900" dirty="0">
                    <a:solidFill>
                      <a:srgbClr val="006BBC"/>
                    </a:solidFill>
                    <a:latin typeface="Cambria Math" panose="02040503050406030204" pitchFamily="18" charset="0"/>
                  </a:rPr>
                  <a:t>Measurements of </a:t>
                </a:r>
                <a14:m>
                  <m:oMath xmlns:m="http://schemas.openxmlformats.org/officeDocument/2006/math">
                    <m:r>
                      <a:rPr lang="en-US" altLang="zh-CN" sz="2900" i="1">
                        <a:solidFill>
                          <a:srgbClr val="006BBC"/>
                        </a:solidFill>
                        <a:latin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900" i="1">
                            <a:solidFill>
                              <a:srgbClr val="006BB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900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900" i="1">
                            <a:solidFill>
                              <a:srgbClr val="006BBC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900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  <m:r>
                      <a:rPr lang="en-US" altLang="zh-CN" sz="2900" smtClean="0">
                        <a:solidFill>
                          <a:srgbClr val="006BB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900" smtClean="0">
                        <a:solidFill>
                          <a:srgbClr val="006BBC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zh-CN" sz="2900" smtClean="0">
                        <a:solidFill>
                          <a:srgbClr val="006BB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900" i="1" smtClean="0">
                        <a:solidFill>
                          <a:srgbClr val="006BBC"/>
                        </a:solidFill>
                        <a:latin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900" i="1">
                            <a:solidFill>
                              <a:srgbClr val="006BB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900">
                            <a:solidFill>
                              <a:srgbClr val="006BBC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p>
                            <m:r>
                              <a:rPr lang="en-US" altLang="zh-CN" sz="2900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900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900" i="1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900">
                                <a:solidFill>
                                  <a:srgbClr val="006BB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900" b="1" dirty="0">
                  <a:solidFill>
                    <a:schemeClr val="bg1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AA69C10-ECFC-49CA-8E8A-4628B0C68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996" y="959633"/>
                <a:ext cx="9144000" cy="985071"/>
              </a:xfrm>
              <a:prstGeom prst="rect">
                <a:avLst/>
              </a:prstGeom>
              <a:blipFill>
                <a:blip r:embed="rId2"/>
                <a:stretch>
                  <a:fillRect t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C9918301-E9AB-4D18-8A96-0AE5E22D4805}"/>
              </a:ext>
            </a:extLst>
          </p:cNvPr>
          <p:cNvSpPr/>
          <p:nvPr/>
        </p:nvSpPr>
        <p:spPr>
          <a:xfrm>
            <a:off x="602091" y="1452168"/>
            <a:ext cx="1041323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" panose="02020603050405020304" pitchFamily="18" charset="0"/>
                <a:cs typeface="Times" panose="02020603050405020304" pitchFamily="18" charset="0"/>
              </a:rPr>
              <a:t>Semileptonic decays of charmed baryons: </a:t>
            </a:r>
          </a:p>
          <a:p>
            <a:pPr marL="630238" indent="-273050">
              <a:buFont typeface="Wingdings" panose="05000000000000000000" pitchFamily="2" charset="2"/>
              <a:buChar char="Ø"/>
              <a:tabLst>
                <a:tab pos="808038" algn="l"/>
              </a:tabLst>
            </a:pP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Ideal test of QCD in transition region of (non-)perturbative.</a:t>
            </a:r>
          </a:p>
          <a:p>
            <a:pPr marL="457200" indent="-100013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The cleanest processes among charmed decays; Verify lepton flavor universality (LFU).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9CD76E9-1DA6-4984-8785-5618C81EEAA0}"/>
                  </a:ext>
                </a:extLst>
              </p:cNvPr>
              <p:cNvSpPr/>
              <p:nvPr/>
            </p:nvSpPr>
            <p:spPr>
              <a:xfrm>
                <a:off x="213652" y="2437239"/>
                <a:ext cx="5595058" cy="14754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/>
                <a:r>
                  <a:rPr lang="en-US" altLang="zh-CN" sz="2000" b="1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Experimentally: </a:t>
                </a:r>
                <a:endParaRPr lang="en-US" altLang="zh-CN" sz="2000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342900" indent="14288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BESIII measured 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rgbClr val="0070C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342900" indent="14288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ARGUS and CLEOII measured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marL="342900" indent="14288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CLEO measured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0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9CD76E9-1DA6-4984-8785-5618C81EE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2" y="2437239"/>
                <a:ext cx="5595058" cy="1475404"/>
              </a:xfrm>
              <a:prstGeom prst="rect">
                <a:avLst/>
              </a:prstGeom>
              <a:blipFill>
                <a:blip r:embed="rId3"/>
                <a:stretch>
                  <a:fillRect t="-2479" b="-6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>
            <a:extLst>
              <a:ext uri="{FF2B5EF4-FFF2-40B4-BE49-F238E27FC236}">
                <a16:creationId xmlns:a16="http://schemas.microsoft.com/office/drawing/2014/main" id="{DDBA00EF-66D9-4FAF-9151-3D61CE267BD9}"/>
              </a:ext>
            </a:extLst>
          </p:cNvPr>
          <p:cNvGrpSpPr/>
          <p:nvPr/>
        </p:nvGrpSpPr>
        <p:grpSpPr>
          <a:xfrm>
            <a:off x="343477" y="3909398"/>
            <a:ext cx="5465233" cy="1835398"/>
            <a:chOff x="462694" y="4378622"/>
            <a:chExt cx="5465233" cy="183539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29A50A5-CFE2-4E5D-945C-D15F06E0C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694" y="4378622"/>
              <a:ext cx="2444851" cy="1682774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84EAAA-83D9-4C2C-A8F3-D182DED581C7}"/>
                </a:ext>
              </a:extLst>
            </p:cNvPr>
            <p:cNvSpPr/>
            <p:nvPr/>
          </p:nvSpPr>
          <p:spPr>
            <a:xfrm>
              <a:off x="1918227" y="4797364"/>
              <a:ext cx="8397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Cambria Math" panose="02040503050406030204" pitchFamily="18" charset="0"/>
                </a:rPr>
                <a:t>ARGUS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2522906-A402-448F-BC6F-8C603857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9553" y="4399741"/>
              <a:ext cx="2848374" cy="1814279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A63F28A-0AEB-4644-9941-EC70D08FAC82}"/>
                </a:ext>
              </a:extLst>
            </p:cNvPr>
            <p:cNvSpPr/>
            <p:nvPr/>
          </p:nvSpPr>
          <p:spPr>
            <a:xfrm>
              <a:off x="4242706" y="4586481"/>
              <a:ext cx="782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Cambria Math" panose="02040503050406030204" pitchFamily="18" charset="0"/>
                </a:rPr>
                <a:t>CLEOII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10998D9-CE4F-4F8A-B3E3-242C0E9809D2}"/>
                  </a:ext>
                </a:extLst>
              </p:cNvPr>
              <p:cNvSpPr txBox="1"/>
              <p:nvPr/>
            </p:nvSpPr>
            <p:spPr>
              <a:xfrm>
                <a:off x="4936884" y="2461701"/>
                <a:ext cx="492174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𝓑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lit/>
                              </m:r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d>
                    <m:r>
                      <a:rPr lang="en-US" altLang="zh-CN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  <m:r>
                      <a:rPr lang="en-US" altLang="zh-CN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1400" dirty="0">
                    <a:solidFill>
                      <a:srgbClr val="0070C0"/>
                    </a:solidFill>
                  </a:rPr>
                  <a:t> PRL 115, 221805(2015) </a:t>
                </a:r>
                <a:endParaRPr lang="zh-CN" altLang="en-US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10998D9-CE4F-4F8A-B3E3-242C0E980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884" y="2461701"/>
                <a:ext cx="4921747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7CDF926-C84C-46A3-9081-854EBDB8D34D}"/>
                  </a:ext>
                </a:extLst>
              </p:cNvPr>
              <p:cNvSpPr txBox="1"/>
              <p:nvPr/>
            </p:nvSpPr>
            <p:spPr>
              <a:xfrm>
                <a:off x="4852885" y="2788312"/>
                <a:ext cx="46805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𝓑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1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lit/>
                              </m:r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d>
                    <m:r>
                      <a:rPr lang="en-US" altLang="zh-CN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  <m:r>
                      <a:rPr lang="en-US" altLang="zh-CN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400" dirty="0">
                    <a:solidFill>
                      <a:srgbClr val="0070C0"/>
                    </a:solidFill>
                  </a:rPr>
                  <a:t>PLB 767, 42 (2017)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7CDF926-C84C-46A3-9081-854EBDB8D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885" y="2788312"/>
                <a:ext cx="4680520" cy="307777"/>
              </a:xfrm>
              <a:prstGeom prst="rect">
                <a:avLst/>
              </a:prstGeom>
              <a:blipFill>
                <a:blip r:embed="rId7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8974076C-89FD-4917-8DAF-B4448CCBFC0F}"/>
              </a:ext>
            </a:extLst>
          </p:cNvPr>
          <p:cNvGrpSpPr/>
          <p:nvPr/>
        </p:nvGrpSpPr>
        <p:grpSpPr>
          <a:xfrm>
            <a:off x="6383292" y="3930694"/>
            <a:ext cx="2490176" cy="1837658"/>
            <a:chOff x="5388736" y="4712485"/>
            <a:chExt cx="1619190" cy="148281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8C824AF-1457-426F-A160-01F370BCB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976" r="54449" b="4275"/>
            <a:stretch/>
          </p:blipFill>
          <p:spPr>
            <a:xfrm>
              <a:off x="5388736" y="4712485"/>
              <a:ext cx="1506782" cy="1482818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A3EFDA0-791D-422D-A32C-EE5DAE2A1456}"/>
                </a:ext>
              </a:extLst>
            </p:cNvPr>
            <p:cNvSpPr/>
            <p:nvPr/>
          </p:nvSpPr>
          <p:spPr>
            <a:xfrm>
              <a:off x="5680002" y="4968409"/>
              <a:ext cx="1327924" cy="258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PRL 89 171803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380AD770-517B-4C32-89AA-CBA46026B7A3}"/>
                  </a:ext>
                </a:extLst>
              </p:cNvPr>
              <p:cNvSpPr/>
              <p:nvPr/>
            </p:nvSpPr>
            <p:spPr>
              <a:xfrm>
                <a:off x="8815830" y="4131754"/>
                <a:ext cx="2669486" cy="567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ℬ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ℬ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=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2.4±1.2</m:t>
                    </m:r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380AD770-517B-4C32-89AA-CBA46026B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830" y="4131754"/>
                <a:ext cx="2669486" cy="5675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F7171E94-EB03-47D1-BA3B-6064CE9E780A}"/>
              </a:ext>
            </a:extLst>
          </p:cNvPr>
          <p:cNvGrpSpPr/>
          <p:nvPr/>
        </p:nvGrpSpPr>
        <p:grpSpPr>
          <a:xfrm>
            <a:off x="439101" y="5734948"/>
            <a:ext cx="5529041" cy="561949"/>
            <a:chOff x="1352186" y="6747777"/>
            <a:chExt cx="5529041" cy="5619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79F5144D-A097-4036-98A4-D95AB483AC12}"/>
                    </a:ext>
                  </a:extLst>
                </p:cNvPr>
                <p:cNvSpPr/>
                <p:nvPr/>
              </p:nvSpPr>
              <p:spPr>
                <a:xfrm>
                  <a:off x="1352186" y="6747777"/>
                  <a:ext cx="2990642" cy="5619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zh-CN" altLang="en-US" dirty="0"/>
                    <a:t> </a:t>
                  </a:r>
                  <a:r>
                    <a:rPr lang="en-US" altLang="zh-CN" dirty="0"/>
                    <a:t>=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.96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0.47</m:t>
                      </m:r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79F5144D-A097-4036-98A4-D95AB483AC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2186" y="6747777"/>
                  <a:ext cx="2990642" cy="56194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6A39262D-AD17-4E87-B738-3A1B66EF5533}"/>
                    </a:ext>
                  </a:extLst>
                </p:cNvPr>
                <p:cNvSpPr/>
                <p:nvPr/>
              </p:nvSpPr>
              <p:spPr>
                <a:xfrm>
                  <a:off x="4211741" y="6747777"/>
                  <a:ext cx="2669486" cy="5619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3.1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±1.1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6A39262D-AD17-4E87-B738-3A1B66EF55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1741" y="6747777"/>
                  <a:ext cx="2669486" cy="56194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EF7868B-C956-455E-BE7F-36C89559A609}"/>
                </a:ext>
              </a:extLst>
            </p:cNvPr>
            <p:cNvSpPr/>
            <p:nvPr/>
          </p:nvSpPr>
          <p:spPr>
            <a:xfrm>
              <a:off x="2758009" y="6840659"/>
              <a:ext cx="2460173" cy="38128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72078D2-BCD1-4616-9421-9E22EE0096A9}"/>
              </a:ext>
            </a:extLst>
          </p:cNvPr>
          <p:cNvSpPr txBox="1"/>
          <p:nvPr/>
        </p:nvSpPr>
        <p:spPr>
          <a:xfrm>
            <a:off x="4101345" y="5020346"/>
            <a:ext cx="1445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PLB 303 368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E94E0D13-8DDC-47DE-8DAF-FBE565F40CC4}"/>
              </a:ext>
            </a:extLst>
          </p:cNvPr>
          <p:cNvSpPr/>
          <p:nvPr/>
        </p:nvSpPr>
        <p:spPr>
          <a:xfrm flipH="1">
            <a:off x="5902495" y="3213724"/>
            <a:ext cx="131294" cy="612759"/>
          </a:xfrm>
          <a:prstGeom prst="leftBrace">
            <a:avLst>
              <a:gd name="adj1" fmla="val 53739"/>
              <a:gd name="adj2" fmla="val 50753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3805862-F76C-4753-9523-1C5DF5BF7B82}"/>
              </a:ext>
            </a:extLst>
          </p:cNvPr>
          <p:cNvSpPr txBox="1"/>
          <p:nvPr/>
        </p:nvSpPr>
        <p:spPr>
          <a:xfrm>
            <a:off x="6169992" y="3324993"/>
            <a:ext cx="211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Cambria Math" panose="02040503050406030204" pitchFamily="18" charset="0"/>
              </a:rPr>
              <a:t>l</a:t>
            </a:r>
            <a:r>
              <a:rPr lang="en-US" altLang="zh-CN" sz="1800" b="1" dirty="0">
                <a:ea typeface="Cambria Math" panose="02040503050406030204" pitchFamily="18" charset="0"/>
              </a:rPr>
              <a:t>arge uncertainty</a:t>
            </a:r>
            <a:endParaRPr lang="zh-CN" altLang="en-US" b="1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9822FB25-482A-47C8-814D-40931BFD983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027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39DD733-11B1-48F3-BDBF-5FB3B6B10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2251" y="966722"/>
                <a:ext cx="9144000" cy="98507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2900" dirty="0">
                    <a:solidFill>
                      <a:srgbClr val="3C7684"/>
                    </a:solidFill>
                    <a:latin typeface="Cambria Math" panose="02040503050406030204" pitchFamily="18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n-US" altLang="zh-CN" sz="2900" i="1">
                        <a:solidFill>
                          <a:srgbClr val="3C7684"/>
                        </a:solidFill>
                        <a:latin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900" i="1">
                            <a:solidFill>
                              <a:srgbClr val="3C768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900">
                            <a:solidFill>
                              <a:srgbClr val="3C768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p>
                            <m:r>
                              <a:rPr lang="en-US" altLang="zh-CN" sz="2900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900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900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900" b="1" dirty="0">
                  <a:solidFill>
                    <a:srgbClr val="3C7684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39DD733-11B1-48F3-BDBF-5FB3B6B1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51" y="966722"/>
                <a:ext cx="9144000" cy="985071"/>
              </a:xfrm>
              <a:prstGeom prst="rect">
                <a:avLst/>
              </a:prstGeom>
              <a:blipFill>
                <a:blip r:embed="rId2"/>
                <a:stretch>
                  <a:fillRect t="-11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21ECF120-352A-4169-B7DF-0CFB3C039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2" t="3850" r="67319" b="66854"/>
          <a:stretch/>
        </p:blipFill>
        <p:spPr>
          <a:xfrm>
            <a:off x="443165" y="1580205"/>
            <a:ext cx="3250478" cy="28012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7303E2-C09C-491A-9FAC-A83FB273C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6" t="33960" r="67550" b="36154"/>
          <a:stretch/>
        </p:blipFill>
        <p:spPr>
          <a:xfrm>
            <a:off x="3945651" y="1563778"/>
            <a:ext cx="3252480" cy="280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409CC6-EFD8-40DC-9EAE-205D669F4411}"/>
                  </a:ext>
                </a:extLst>
              </p:cNvPr>
              <p:cNvSpPr txBox="1"/>
              <p:nvPr/>
            </p:nvSpPr>
            <p:spPr>
              <a:xfrm>
                <a:off x="2398941" y="4579823"/>
                <a:ext cx="3934098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lit/>
                                </m:r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e>
                      </m:d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409CC6-EFD8-40DC-9EAE-205D669F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941" y="4579823"/>
                <a:ext cx="3934098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7103625-F563-4722-8F87-51B9BD12CCD6}"/>
                  </a:ext>
                </a:extLst>
              </p:cNvPr>
              <p:cNvSpPr txBox="1"/>
              <p:nvPr/>
            </p:nvSpPr>
            <p:spPr>
              <a:xfrm>
                <a:off x="2238377" y="5277795"/>
                <a:ext cx="4255225" cy="411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lit/>
                                </m:r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</m:e>
                      </m:d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e>
                      </m:d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7103625-F563-4722-8F87-51B9BD12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77" y="5277795"/>
                <a:ext cx="4255225" cy="411588"/>
              </a:xfrm>
              <a:prstGeom prst="rect">
                <a:avLst/>
              </a:prstGeom>
              <a:blipFill>
                <a:blip r:embed="rId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EC4EF62-A1E2-4CB9-9345-3BC54DC67EA2}"/>
                  </a:ext>
                </a:extLst>
              </p:cNvPr>
              <p:cNvSpPr txBox="1"/>
              <p:nvPr/>
            </p:nvSpPr>
            <p:spPr>
              <a:xfrm>
                <a:off x="6421341" y="4978962"/>
                <a:ext cx="30482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Previous: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2.34</m:t>
                        </m:r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1.59</m:t>
                        </m:r>
                      </m:e>
                    </m:d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EC4EF62-A1E2-4CB9-9345-3BC54DC6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341" y="4978962"/>
                <a:ext cx="3048201" cy="369332"/>
              </a:xfrm>
              <a:prstGeom prst="rect">
                <a:avLst/>
              </a:prstGeom>
              <a:blipFill>
                <a:blip r:embed="rId6"/>
                <a:stretch>
                  <a:fillRect l="-1600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B3F0CE64-A025-44A5-90DB-D96047BBECED}"/>
              </a:ext>
            </a:extLst>
          </p:cNvPr>
          <p:cNvSpPr txBox="1"/>
          <p:nvPr/>
        </p:nvSpPr>
        <p:spPr>
          <a:xfrm>
            <a:off x="6493602" y="5641283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Consistent with LFU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172A52B-8977-44E9-9C2E-6C0456222E05}"/>
                  </a:ext>
                </a:extLst>
              </p:cNvPr>
              <p:cNvSpPr/>
              <p:nvPr/>
            </p:nvSpPr>
            <p:spPr>
              <a:xfrm>
                <a:off x="7450139" y="1678629"/>
                <a:ext cx="4201345" cy="2031325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/>
                  <a:t>Fit component: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Signal : True signal histogram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529473"/>
                    </a:solidFill>
                  </a:rPr>
                  <a:t>BKG1: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52947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solidFill>
                              <a:srgbClr val="529473"/>
                            </a:solidFill>
                            <a:latin typeface="Cambria Math" panose="02040503050406030204" pitchFamily="18" charset="0"/>
                          </a:rPr>
                          <m:t>𝛯</m:t>
                        </m:r>
                      </m:e>
                      <m:sup>
                        <m:r>
                          <a:rPr lang="en-US" altLang="zh-CN">
                            <a:solidFill>
                              <a:srgbClr val="52947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529473"/>
                    </a:solidFill>
                  </a:rPr>
                  <a:t> sideband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7AFF"/>
                    </a:solidFill>
                  </a:rPr>
                  <a:t>BKG2: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7AFF"/>
                    </a:solidFill>
                  </a:rPr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𝛯</m:t>
                        </m:r>
                      </m:e>
                      <m:sup>
                        <m:r>
                          <a:rPr lang="en-US" altLang="zh-CN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7AFF"/>
                    </a:solidFill>
                  </a:rPr>
                  <a:t> sideband </a:t>
                </a:r>
                <a:endParaRPr lang="en-US" altLang="zh-CN" b="1" dirty="0">
                  <a:solidFill>
                    <a:srgbClr val="FF7AFF"/>
                  </a:solidFill>
                </a:endParaRP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59D454"/>
                    </a:solidFill>
                  </a:rPr>
                  <a:t>BKG3: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59D454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 altLang="zh-CN" b="0" i="1" dirty="0" smtClean="0">
                        <a:solidFill>
                          <a:srgbClr val="59D454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>
                    <a:solidFill>
                      <a:srgbClr val="59D454"/>
                    </a:solidFill>
                  </a:rPr>
                  <a:t> histogram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BKG5: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 histogram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5954D9"/>
                    </a:solidFill>
                  </a:rPr>
                  <a:t>BKG4: </a:t>
                </a:r>
                <a:r>
                  <a:rPr lang="en-US" altLang="zh-CN" dirty="0" err="1">
                    <a:solidFill>
                      <a:srgbClr val="5954D9"/>
                    </a:solidFill>
                  </a:rPr>
                  <a:t>Bkg</a:t>
                </a:r>
                <a:r>
                  <a:rPr lang="en-US" altLang="zh-CN" dirty="0">
                    <a:solidFill>
                      <a:srgbClr val="5954D9"/>
                    </a:solidFill>
                  </a:rPr>
                  <a:t> histogram from B decay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172A52B-8977-44E9-9C2E-6C0456222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139" y="1678629"/>
                <a:ext cx="4201345" cy="2031325"/>
              </a:xfrm>
              <a:prstGeom prst="rect">
                <a:avLst/>
              </a:prstGeom>
              <a:blipFill>
                <a:blip r:embed="rId7"/>
                <a:stretch>
                  <a:fillRect l="-1013" t="-1190" b="-3274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C1E8E630-480E-4498-9DE0-1C788C9496B7}"/>
              </a:ext>
            </a:extLst>
          </p:cNvPr>
          <p:cNvSpPr txBox="1"/>
          <p:nvPr/>
        </p:nvSpPr>
        <p:spPr>
          <a:xfrm>
            <a:off x="9013914" y="917447"/>
            <a:ext cx="2880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Y. </a:t>
            </a:r>
            <a:r>
              <a:rPr lang="en-US" altLang="zh-CN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B. Li. *</a:t>
            </a:r>
            <a:r>
              <a:rPr lang="en-US" altLang="zh-CN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C.P.Shen</a:t>
            </a:r>
            <a:r>
              <a:rPr lang="en-US" altLang="zh-CN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al., </a:t>
            </a:r>
            <a:r>
              <a:rPr lang="en-US" altLang="zh-CN" sz="1800" b="0" i="0" u="none" strike="noStrike" baseline="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PRL 127, 121803 (2021)</a:t>
            </a:r>
            <a:endParaRPr lang="zh-CN" altLang="en-US" dirty="0">
              <a:solidFill>
                <a:srgbClr val="0070C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ECD3AA-7A4F-401A-9AFB-C6EC44B1EA32}"/>
              </a:ext>
            </a:extLst>
          </p:cNvPr>
          <p:cNvSpPr txBox="1"/>
          <p:nvPr/>
        </p:nvSpPr>
        <p:spPr>
          <a:xfrm>
            <a:off x="7157939" y="3812718"/>
            <a:ext cx="561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/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data-driven method for </a:t>
            </a:r>
            <a:r>
              <a:rPr lang="en-US" altLang="zh-CN" sz="2000" dirty="0" err="1">
                <a:latin typeface="Times" panose="02020603050405020304" pitchFamily="18" charset="0"/>
                <a:cs typeface="Times" panose="02020603050405020304" pitchFamily="18" charset="0"/>
              </a:rPr>
              <a:t>bkg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extraction  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C5145C5-B8BA-41D6-83CE-0E6696B8483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57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D56D7E3C-BF2D-45F2-B38B-47AE82CD5D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6288" y="924191"/>
                <a:ext cx="9144000" cy="98507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29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n-US" altLang="zh-CN" sz="29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9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9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9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9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900" b="1" dirty="0">
                  <a:solidFill>
                    <a:schemeClr val="bg1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D56D7E3C-BF2D-45F2-B38B-47AE82CD5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288" y="924191"/>
                <a:ext cx="9144000" cy="985071"/>
              </a:xfrm>
              <a:prstGeom prst="rect">
                <a:avLst/>
              </a:prstGeom>
              <a:blipFill>
                <a:blip r:embed="rId2"/>
                <a:stretch>
                  <a:fillRect t="-11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9305E7F-8311-478E-9F5D-DE94AB455AC0}"/>
                  </a:ext>
                </a:extLst>
              </p:cNvPr>
              <p:cNvSpPr txBox="1"/>
              <p:nvPr/>
            </p:nvSpPr>
            <p:spPr>
              <a:xfrm>
                <a:off x="9102774" y="4543514"/>
                <a:ext cx="20977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Previous:</a:t>
                </a:r>
                <a:r>
                  <a:rPr lang="en-US" altLang="zh-CN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2.4±</m:t>
                    </m:r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</m:t>
                    </m:r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9305E7F-8311-478E-9F5D-DE94AB455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774" y="4543514"/>
                <a:ext cx="2097779" cy="369332"/>
              </a:xfrm>
              <a:prstGeom prst="rect">
                <a:avLst/>
              </a:prstGeom>
              <a:blipFill>
                <a:blip r:embed="rId3"/>
                <a:stretch>
                  <a:fillRect l="-2326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0F9D07E4-DD0F-4999-BE61-7DED6524DF8F}"/>
              </a:ext>
            </a:extLst>
          </p:cNvPr>
          <p:cNvSpPr txBox="1"/>
          <p:nvPr/>
        </p:nvSpPr>
        <p:spPr>
          <a:xfrm>
            <a:off x="6534291" y="4948739"/>
            <a:ext cx="289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Consistent with LFU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A7C8FE-7881-402D-9568-8FCF951CF58B}"/>
                  </a:ext>
                </a:extLst>
              </p:cNvPr>
              <p:cNvSpPr txBox="1"/>
              <p:nvPr/>
            </p:nvSpPr>
            <p:spPr>
              <a:xfrm>
                <a:off x="665674" y="1754688"/>
                <a:ext cx="45720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: signal extraction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A7C8FE-7881-402D-9568-8FCF951CF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74" y="1754688"/>
                <a:ext cx="4572000" cy="375552"/>
              </a:xfrm>
              <a:prstGeom prst="rect">
                <a:avLst/>
              </a:prstGeom>
              <a:blipFill>
                <a:blip r:embed="rId4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837FAD71-E6D5-453A-847B-E7617C7FE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3" y="2218060"/>
            <a:ext cx="6204072" cy="2730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F1552E-E872-45A4-83AB-AD9C419D46BE}"/>
                  </a:ext>
                </a:extLst>
              </p:cNvPr>
              <p:cNvSpPr txBox="1"/>
              <p:nvPr/>
            </p:nvSpPr>
            <p:spPr>
              <a:xfrm>
                <a:off x="6534291" y="2258957"/>
                <a:ext cx="5015261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Similar data-driven method used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b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p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endParaRPr lang="zh-CN" altLang="en-US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2F1552E-E872-45A4-83AB-AD9C419D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291" y="2258957"/>
                <a:ext cx="5015261" cy="375552"/>
              </a:xfrm>
              <a:prstGeom prst="rect">
                <a:avLst/>
              </a:prstGeom>
              <a:blipFill>
                <a:blip r:embed="rId6"/>
                <a:stretch>
                  <a:fillRect l="-1094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28EBD47-3D33-4A85-932A-7BB2059EB4F8}"/>
                  </a:ext>
                </a:extLst>
              </p:cNvPr>
              <p:cNvSpPr/>
              <p:nvPr/>
            </p:nvSpPr>
            <p:spPr>
              <a:xfrm>
                <a:off x="6534291" y="2802835"/>
                <a:ext cx="3955661" cy="17570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𝓑</m:t>
                        </m:r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𝓑</m:t>
                        </m:r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𝟗𝟖</m:t>
                    </m:r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altLang="zh-CN" sz="2400" b="1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𝓑</m:t>
                        </m:r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𝓑</m:t>
                        </m:r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𝟗𝟒</m:t>
                    </m:r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𝟐𝟏</m:t>
                    </m:r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28EBD47-3D33-4A85-932A-7BB2059EB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291" y="2802835"/>
                <a:ext cx="3955661" cy="1757019"/>
              </a:xfrm>
              <a:prstGeom prst="rect">
                <a:avLst/>
              </a:prstGeom>
              <a:blipFill>
                <a:blip r:embed="rId7"/>
                <a:stretch>
                  <a:fillRect b="-3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88378EF6-CE25-4C16-A7A6-C884D8E3C074}"/>
              </a:ext>
            </a:extLst>
          </p:cNvPr>
          <p:cNvSpPr/>
          <p:nvPr/>
        </p:nvSpPr>
        <p:spPr>
          <a:xfrm>
            <a:off x="6845427" y="1555830"/>
            <a:ext cx="6336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Lucida Grande" pitchFamily="2" charset="0"/>
              </a:rPr>
              <a:t>Y. B. Li, </a:t>
            </a:r>
            <a:r>
              <a:rPr lang="zh-CN" altLang="en-US" sz="1600" dirty="0">
                <a:latin typeface="Lucida Grande" pitchFamily="2" charset="0"/>
              </a:rPr>
              <a:t>*</a:t>
            </a:r>
            <a:r>
              <a:rPr lang="en-US" altLang="zh-CN" sz="1600" dirty="0" err="1">
                <a:latin typeface="Lucida Grande" pitchFamily="2" charset="0"/>
              </a:rPr>
              <a:t>C.P.Shen</a:t>
            </a:r>
            <a:r>
              <a:rPr lang="en-US" altLang="zh-CN" sz="1600" dirty="0">
                <a:latin typeface="Lucida Grande" pitchFamily="2" charset="0"/>
              </a:rPr>
              <a:t> et al., Phys. Rev. D 105, L091101 (2022)</a:t>
            </a:r>
            <a:endParaRPr lang="zh-CN" altLang="en-US" sz="1600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E3272FB-25E8-4FD1-B7F5-19EAAB76965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825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2">
                <a:extLst>
                  <a:ext uri="{FF2B5EF4-FFF2-40B4-BE49-F238E27FC236}">
                    <a16:creationId xmlns:a16="http://schemas.microsoft.com/office/drawing/2014/main" id="{0E15CA69-7DF9-4316-8699-EEDA5D419F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3773" y="1268087"/>
                <a:ext cx="9005551" cy="1047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214313" indent="-214313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d>
                      <m:d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𝟐𝟗𝟒𝟎</m:t>
                        </m:r>
                      </m:e>
                    </m:d>
                    <m:r>
                      <a:rPr lang="en-US" altLang="zh-CN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𝟐𝟒𝟓𝟓</m:t>
                        </m:r>
                      </m:e>
                    </m:d>
                    <m:r>
                      <a:rPr lang="en-US" altLang="zh-CN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altLang="zh-CN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the highest excited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state</a:t>
                </a:r>
              </a:p>
              <a:p>
                <a:pPr marL="214313" indent="-214313">
                  <a:buFont typeface="Wingdings" panose="05000000000000000000" pitchFamily="2" charset="2"/>
                  <a:buChar char="l"/>
                </a:pPr>
                <a:r>
                  <a:rPr lang="en-US" altLang="zh-CN" b="1" dirty="0" err="1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LHCb</a:t>
                </a:r>
                <a:r>
                  <a:rPr lang="en-US" altLang="zh-CN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favor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sup>
                    </m:sSup>
                    <m:r>
                      <a:rPr lang="en-US" altLang="zh-CN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other values can not be excluded</a:t>
                </a:r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JHEP 05, 030 (2017).</a:t>
                </a:r>
                <a:endParaRPr lang="en-US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13" indent="-214313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The mass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d>
                      <m:dPr>
                        <m:ctrlP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𝟐𝟗𝟒𝟎</m:t>
                        </m:r>
                      </m:e>
                    </m:d>
                  </m:oMath>
                </a14:m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than the traditional expectation of quark model</a:t>
                </a:r>
                <a:endParaRPr lang="en-US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2">
                <a:extLst>
                  <a:ext uri="{FF2B5EF4-FFF2-40B4-BE49-F238E27FC236}">
                    <a16:creationId xmlns:a16="http://schemas.microsoft.com/office/drawing/2014/main" id="{0E15CA69-7DF9-4316-8699-EEDA5D419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773" y="1268087"/>
                <a:ext cx="9005551" cy="1047659"/>
              </a:xfrm>
              <a:prstGeom prst="rect">
                <a:avLst/>
              </a:prstGeom>
              <a:blipFill>
                <a:blip r:embed="rId2"/>
                <a:stretch>
                  <a:fillRect l="-474" t="-2907" b="-814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D0773384-6BD7-4983-921B-67D9B15F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8" y="2311702"/>
            <a:ext cx="2960843" cy="19903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5C2232-2143-4BF3-BC1F-7D5BD074B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55" b="84222"/>
          <a:stretch/>
        </p:blipFill>
        <p:spPr>
          <a:xfrm>
            <a:off x="3776547" y="2588659"/>
            <a:ext cx="5035019" cy="3157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FFB7C21-9DF0-4901-95FA-A8AAB2DB1DE3}"/>
              </a:ext>
            </a:extLst>
          </p:cNvPr>
          <p:cNvSpPr txBox="1"/>
          <p:nvPr/>
        </p:nvSpPr>
        <p:spPr>
          <a:xfrm>
            <a:off x="2008446" y="4274004"/>
            <a:ext cx="201045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Regge</a:t>
            </a:r>
            <a:r>
              <a:rPr lang="en-US" altLang="zh-CN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trajectories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646B1B-EA98-4FD3-9E77-CBB9EA380177}"/>
              </a:ext>
            </a:extLst>
          </p:cNvPr>
          <p:cNvSpPr txBox="1"/>
          <p:nvPr/>
        </p:nvSpPr>
        <p:spPr>
          <a:xfrm>
            <a:off x="6589535" y="2255600"/>
            <a:ext cx="3698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Int J </a:t>
            </a:r>
            <a:r>
              <a:rPr lang="en-US" altLang="zh-CN" b="1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Theor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Phys 59, 1129 (2020)</a:t>
            </a:r>
            <a:endParaRPr lang="zh-CN" altLang="en-US" b="1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B71A19B-243D-4FF5-BD06-6D0382E84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031" r="4055" b="-1"/>
          <a:stretch/>
        </p:blipFill>
        <p:spPr>
          <a:xfrm>
            <a:off x="3728132" y="2929410"/>
            <a:ext cx="5035019" cy="51150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87EA469-6569-44C5-886C-F7C272B2FED9}"/>
              </a:ext>
            </a:extLst>
          </p:cNvPr>
          <p:cNvSpPr txBox="1"/>
          <p:nvPr/>
        </p:nvSpPr>
        <p:spPr>
          <a:xfrm>
            <a:off x="3708292" y="3498821"/>
            <a:ext cx="34509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srgbClr val="0070C0"/>
                </a:solidFill>
              </a:rPr>
              <a:t>  [9]. Phys. Lett. B 659, 612    (2008).</a:t>
            </a:r>
          </a:p>
          <a:p>
            <a:r>
              <a:rPr lang="en-US" altLang="zh-CN" sz="1050" b="1" dirty="0">
                <a:solidFill>
                  <a:srgbClr val="0070C0"/>
                </a:solidFill>
              </a:rPr>
              <a:t>[10]. Phys. Rev. D 84, 014025 (2011).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E042587-E67B-47C4-8786-F5D5F15D82C7}"/>
              </a:ext>
            </a:extLst>
          </p:cNvPr>
          <p:cNvSpPr/>
          <p:nvPr/>
        </p:nvSpPr>
        <p:spPr>
          <a:xfrm>
            <a:off x="3776547" y="3188420"/>
            <a:ext cx="4755524" cy="2210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2">
                <a:extLst>
                  <a:ext uri="{FF2B5EF4-FFF2-40B4-BE49-F238E27FC236}">
                    <a16:creationId xmlns:a16="http://schemas.microsoft.com/office/drawing/2014/main" id="{69F8C889-39FC-4E92-9FD7-0400D4E21F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9567" y="4501572"/>
                <a:ext cx="6718668" cy="1850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 interpretation</a:t>
                </a:r>
                <a:r>
                  <a:rPr lang="zh-CN" alt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13" indent="-214313">
                  <a:lnSpc>
                    <a:spcPct val="130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d>
                      <m:dPr>
                        <m:ctrlP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𝟐𝟗𝟒𝟎</m:t>
                        </m:r>
                      </m:e>
                    </m:d>
                    <m:r>
                      <a:rPr lang="en-US" altLang="zh-CN" sz="15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</m:t>
                        </m:r>
                      </m:e>
                      <m:sup>
                        <m: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sup>
                    </m:sSup>
                    <m:r>
                      <a:rPr lang="en-US" altLang="zh-CN" sz="15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sz="15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5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15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500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500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state</a:t>
                </a:r>
                <a:r>
                  <a:rPr lang="zh-CN" altLang="en-US" sz="1500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，</a:t>
                </a:r>
                <a:r>
                  <a:rPr lang="en-US" altLang="zh-CN" sz="1500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lies in other </a:t>
                </a:r>
                <a:r>
                  <a:rPr lang="en-US" altLang="zh-CN" sz="1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Regge</a:t>
                </a:r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trajectories</a:t>
                </a:r>
              </a:p>
              <a:p>
                <a:pPr marL="257175" indent="-57150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5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1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𝟑𝟎𝟎𝟓</m:t>
                    </m:r>
                    <m:r>
                      <a:rPr lang="en-US" altLang="zh-CN" sz="1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15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14313" indent="-214313">
                  <a:lnSpc>
                    <a:spcPct val="13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1500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Similar to </a:t>
                </a:r>
                <a14:m>
                  <m:oMath xmlns:m="http://schemas.openxmlformats.org/officeDocument/2006/math">
                    <m:r>
                      <a:rPr lang="en-US" altLang="zh-CN" sz="1500" b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d>
                      <m:dPr>
                        <m:ctrlPr>
                          <a:rPr lang="en-US" altLang="zh-CN" sz="15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500" b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𝟏𝟒𝟎𝟓</m:t>
                        </m:r>
                      </m:e>
                    </m:d>
                    <m:r>
                      <a:rPr lang="en-US" altLang="zh-CN" sz="1500" b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5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5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  <m:d>
                      <m:dPr>
                        <m:ctrlPr>
                          <a:rPr lang="en-US" altLang="zh-CN" sz="15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5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𝟐𝟑𝟏𝟕</m:t>
                        </m:r>
                      </m:e>
                    </m:d>
                    <m:r>
                      <a:rPr lang="en-US" altLang="zh-CN" sz="15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15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altLang="zh-CN" sz="15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15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𝟑𝟖𝟕𝟐</m:t>
                    </m:r>
                    <m:r>
                      <a:rPr lang="en-US" altLang="zh-CN" sz="15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500" b="1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, </a:t>
                </a:r>
                <a:r>
                  <a:rPr lang="en-US" altLang="zh-CN" sz="1500" b="1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b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500" b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500" b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CN" sz="15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5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𝐜𝐨𝐧𝐭𝐫𝐢𝐛𝐮𝐭𝐞</m:t>
                    </m:r>
                    <m:r>
                      <a:rPr lang="en-US" altLang="zh-CN" sz="15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5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𝐢𝐧</m:t>
                    </m:r>
                    <m:r>
                      <a:rPr lang="en-US" altLang="zh-CN" sz="15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d>
                      <m:dPr>
                        <m:ctrlPr>
                          <a:rPr lang="en-US" altLang="zh-CN" sz="15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5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𝟐𝟗𝟒𝟎</m:t>
                        </m:r>
                      </m:e>
                    </m:d>
                  </m:oMath>
                </a14:m>
                <a:endParaRPr lang="en-US" altLang="zh-CN" sz="1500" b="1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pPr marL="257175" indent="-57150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500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Mass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5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d>
                      <m:dPr>
                        <m:ctrlP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altLang="zh-CN" sz="15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5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15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  <m:sup>
                            <m:r>
                              <a:rPr lang="en-US" altLang="zh-CN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zh-CN" altLang="en-US" sz="1500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1500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invese</a:t>
                </a:r>
                <a:r>
                  <a:rPr lang="zh-CN" altLang="en-US" sz="1500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，</a:t>
                </a:r>
                <a:r>
                  <a:rPr lang="en-US" altLang="zh-CN" sz="1500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and larger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5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d>
                      <m:dPr>
                        <m:ctrlP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altLang="zh-CN" sz="15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5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15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  <m:sup>
                            <m:r>
                              <a:rPr lang="en-US" altLang="zh-CN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1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endParaRPr lang="en-US" altLang="zh-CN" sz="15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本框 2">
                <a:extLst>
                  <a:ext uri="{FF2B5EF4-FFF2-40B4-BE49-F238E27FC236}">
                    <a16:creationId xmlns:a16="http://schemas.microsoft.com/office/drawing/2014/main" id="{69F8C889-39FC-4E92-9FD7-0400D4E21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567" y="4501572"/>
                <a:ext cx="6718668" cy="1850571"/>
              </a:xfrm>
              <a:prstGeom prst="rect">
                <a:avLst/>
              </a:prstGeom>
              <a:blipFill>
                <a:blip r:embed="rId5"/>
                <a:stretch>
                  <a:fillRect l="-3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135606FB-EEF9-4701-889C-D2DE41DA3D53}"/>
              </a:ext>
            </a:extLst>
          </p:cNvPr>
          <p:cNvSpPr txBox="1"/>
          <p:nvPr/>
        </p:nvSpPr>
        <p:spPr>
          <a:xfrm>
            <a:off x="6154309" y="3477494"/>
            <a:ext cx="289836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srgbClr val="0070C0"/>
                </a:solidFill>
              </a:rPr>
              <a:t>[11]. Phys. Rev. D 91, 054034 (2015).</a:t>
            </a:r>
          </a:p>
          <a:p>
            <a:r>
              <a:rPr lang="en-US" altLang="zh-CN" sz="1050" b="1" dirty="0">
                <a:solidFill>
                  <a:srgbClr val="0070C0"/>
                </a:solidFill>
              </a:rPr>
              <a:t>[16]. Phys. Rev. D 92, 114029 (2015).</a:t>
            </a:r>
          </a:p>
          <a:p>
            <a:r>
              <a:rPr lang="de-DE" altLang="zh-CN" sz="1050" b="1" dirty="0">
                <a:solidFill>
                  <a:srgbClr val="0070C0"/>
                </a:solidFill>
              </a:rPr>
              <a:t>[21]. Eur. Phys. J. C 77, 154    (2017).</a:t>
            </a:r>
            <a:endParaRPr lang="zh-CN" altLang="en-US" sz="105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07695C0-A1D4-43C2-8165-4B0DFB5A9DA3}"/>
                  </a:ext>
                </a:extLst>
              </p:cNvPr>
              <p:cNvSpPr txBox="1"/>
              <p:nvPr/>
            </p:nvSpPr>
            <p:spPr>
              <a:xfrm>
                <a:off x="7884709" y="5075829"/>
                <a:ext cx="3530776" cy="10281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CN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excetied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stats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endPara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can constraint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+mj-lt"/>
                    <a:ea typeface="Cambria Math" panose="02040503050406030204" pitchFamily="18" charset="0"/>
                  </a:rPr>
                  <a:t>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07695C0-A1D4-43C2-8165-4B0DFB5A9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709" y="5075829"/>
                <a:ext cx="3530776" cy="1028167"/>
              </a:xfrm>
              <a:prstGeom prst="rect">
                <a:avLst/>
              </a:prstGeom>
              <a:blipFill>
                <a:blip r:embed="rId6"/>
                <a:stretch>
                  <a:fillRect l="-1724" t="-2976"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右大括号 13">
            <a:extLst>
              <a:ext uri="{FF2B5EF4-FFF2-40B4-BE49-F238E27FC236}">
                <a16:creationId xmlns:a16="http://schemas.microsoft.com/office/drawing/2014/main" id="{3C2D56C3-FF36-4459-BCCF-66D64CCBE0A6}"/>
              </a:ext>
            </a:extLst>
          </p:cNvPr>
          <p:cNvSpPr/>
          <p:nvPr/>
        </p:nvSpPr>
        <p:spPr>
          <a:xfrm>
            <a:off x="7159211" y="5090013"/>
            <a:ext cx="389586" cy="1262130"/>
          </a:xfrm>
          <a:prstGeom prst="rightBrace">
            <a:avLst>
              <a:gd name="adj1" fmla="val 2816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EADC784-B461-4004-875D-3E448497D651}"/>
                  </a:ext>
                </a:extLst>
              </p:cNvPr>
              <p:cNvSpPr/>
              <p:nvPr/>
            </p:nvSpPr>
            <p:spPr>
              <a:xfrm>
                <a:off x="1178022" y="740963"/>
                <a:ext cx="9144000" cy="629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excited state </a:t>
                </a:r>
                <a:endParaRPr lang="zh-CN" alt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EADC784-B461-4004-875D-3E448497D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022" y="740963"/>
                <a:ext cx="9144000" cy="629240"/>
              </a:xfrm>
              <a:prstGeom prst="rect">
                <a:avLst/>
              </a:prstGeom>
              <a:blipFill>
                <a:blip r:embed="rId7"/>
                <a:stretch>
                  <a:fillRect b="-155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8F9DF7F-56B9-4036-BECA-8500E4DC320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164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ABD0A60-0252-46B5-B974-B9A358BCFE54}"/>
                  </a:ext>
                </a:extLst>
              </p:cNvPr>
              <p:cNvSpPr txBox="1"/>
              <p:nvPr/>
            </p:nvSpPr>
            <p:spPr>
              <a:xfrm>
                <a:off x="1017758" y="3771048"/>
                <a:ext cx="8568952" cy="2427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60735" indent="-160735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A new structure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en-US" altLang="zh-CN" sz="2000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</m:t>
                            </m:r>
                          </m:sub>
                        </m:s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 spectrum is seen</a:t>
                </a:r>
              </a:p>
              <a:p>
                <a:pPr lvl="0"/>
                <a:r>
                  <a:rPr lang="en-US" altLang="zh-CN" sz="2000" b="1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𝟐𝟗𝟏𝟑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zh-CN" sz="2000" b="1">
                        <a:solidFill>
                          <a:schemeClr val="accent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b="1" dirty="0">
                        <a:solidFill>
                          <a:schemeClr val="accent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en-US" altLang="zh-CN" sz="2000" b="1" dirty="0">
                        <a:solidFill>
                          <a:schemeClr val="accent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sz="2000" b="1" dirty="0">
                        <a:solidFill>
                          <a:schemeClr val="accent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altLang="zh-CN" sz="2000" b="1" baseline="30000" dirty="0">
                        <a:solidFill>
                          <a:schemeClr val="accent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2</m:t>
                    </m:r>
                  </m:oMath>
                </a14:m>
                <a:r>
                  <a:rPr lang="en-US" altLang="zh-CN" sz="2000" b="1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</a:p>
              <a:p>
                <a:pPr lvl="0"/>
                <a:r>
                  <a:rPr lang="en-US" altLang="zh-CN" sz="2000" b="1" dirty="0">
                    <a:solidFill>
                      <a:schemeClr val="accent1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𝜞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𝟓𝟏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e>
                    </m:d>
                    <m:r>
                      <a:rPr lang="en-US" altLang="zh-CN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𝐌𝐞𝐕</m:t>
                    </m:r>
                    <m:r>
                      <a:rPr lang="en-US" altLang="zh-CN" sz="20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endParaRPr lang="en-US" altLang="zh-CN" sz="2000" b="1" dirty="0">
                  <a:solidFill>
                    <a:schemeClr val="accent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marL="160735" indent="-160735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Statistic significance: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altLang="zh-CN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marL="160735" indent="-160735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most conservative significance  include syst. err: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US" altLang="zh-CN" sz="2000" b="1" dirty="0">
                  <a:solidFill>
                    <a:srgbClr val="000000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marL="160735" indent="-160735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Possible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p>
                    </m:sSup>
                    <m:r>
                      <a:rPr lang="en-US" altLang="zh-CN" sz="2000" b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CN" altLang="en-US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, agrees with</a:t>
                </a:r>
                <a:r>
                  <a:rPr lang="zh-CN" altLang="en-US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d>
                      <m:d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altLang="zh-CN" sz="20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named: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𝟐𝟗𝟏𝟎</m:t>
                    </m: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b="1" dirty="0">
                  <a:solidFill>
                    <a:srgbClr val="000000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marL="160735" indent="-160735"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Need more study to confirm its nature 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ABD0A60-0252-46B5-B974-B9A358BCF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58" y="3771048"/>
                <a:ext cx="8568952" cy="2427268"/>
              </a:xfrm>
              <a:prstGeom prst="rect">
                <a:avLst/>
              </a:prstGeom>
              <a:blipFill>
                <a:blip r:embed="rId2"/>
                <a:stretch>
                  <a:fillRect l="-640" t="-1508" b="-3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EA22939-2A29-4B12-9C35-4277B198F9D6}"/>
                  </a:ext>
                </a:extLst>
              </p:cNvPr>
              <p:cNvSpPr/>
              <p:nvPr/>
            </p:nvSpPr>
            <p:spPr>
              <a:xfrm>
                <a:off x="918009" y="866071"/>
                <a:ext cx="9144000" cy="629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 of a new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excited state ?</a:t>
                </a:r>
                <a:endParaRPr lang="zh-CN" alt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EA22939-2A29-4B12-9C35-4277B198F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09" y="866071"/>
                <a:ext cx="9144000" cy="629240"/>
              </a:xfrm>
              <a:prstGeom prst="rect">
                <a:avLst/>
              </a:prstGeom>
              <a:blipFill>
                <a:blip r:embed="rId3"/>
                <a:stretch>
                  <a:fillRect b="-155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9CC3FA5A-1E25-48AA-A0A8-D3020A83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8" t="5997" r="1081" b="5583"/>
          <a:stretch/>
        </p:blipFill>
        <p:spPr>
          <a:xfrm>
            <a:off x="287669" y="1495311"/>
            <a:ext cx="8209912" cy="212823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9C98C97-CD8D-4C8D-9EE2-DB2E132D0624}"/>
              </a:ext>
            </a:extLst>
          </p:cNvPr>
          <p:cNvSpPr/>
          <p:nvPr/>
        </p:nvSpPr>
        <p:spPr>
          <a:xfrm>
            <a:off x="8712071" y="1377878"/>
            <a:ext cx="256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i="0" dirty="0">
                <a:solidFill>
                  <a:srgbClr val="FF0000"/>
                </a:solidFill>
                <a:effectLst/>
                <a:latin typeface="Lucida Grande"/>
              </a:rPr>
              <a:t>PRL 130, 031901 (2023)</a:t>
            </a:r>
            <a:endParaRPr lang="en-US" altLang="zh-CN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AF5CF37-0F5C-4B92-9517-F7A4DEDFC00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683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2DBC5-FF5D-5830-8831-6B0752B55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1D8DEC-9B7F-D3BF-DBE0-C553388E1318}"/>
                  </a:ext>
                </a:extLst>
              </p:cNvPr>
              <p:cNvSpPr txBox="1"/>
              <p:nvPr/>
            </p:nvSpPr>
            <p:spPr>
              <a:xfrm>
                <a:off x="103030" y="1566901"/>
                <a:ext cx="119043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bSup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is a </a:t>
                </a:r>
                <a:r>
                  <a:rPr lang="en-US" sz="2000" dirty="0">
                    <a:latin typeface="Times" pitchFamily="2" charset="0"/>
                  </a:rPr>
                  <a:t>golden channel to study properties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 excited baryons</a:t>
                </a:r>
                <a:r>
                  <a:rPr lang="en-US" sz="2000" dirty="0">
                    <a:latin typeface="Times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1D8DEC-9B7F-D3BF-DBE0-C553388E1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" y="1566901"/>
                <a:ext cx="11904348" cy="400110"/>
              </a:xfrm>
              <a:prstGeom prst="rect">
                <a:avLst/>
              </a:prstGeom>
              <a:blipFill>
                <a:blip r:embed="rId2"/>
                <a:stretch>
                  <a:fillRect l="-461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E2FCFCE0-6836-5E6B-C6BA-12B864CE7E8E}"/>
                  </a:ext>
                </a:extLst>
              </p:cNvPr>
              <p:cNvSpPr txBox="1"/>
              <p:nvPr/>
            </p:nvSpPr>
            <p:spPr>
              <a:xfrm>
                <a:off x="260889" y="920570"/>
                <a:ext cx="70554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MC-based PWA of</a:t>
                </a:r>
                <a14:m>
                  <m:oMath xmlns:m="http://schemas.openxmlformats.org/officeDocument/2006/math">
                    <m:r>
                      <a:rPr lang="en-US" altLang="zh-CN" sz="3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𝚵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bSup>
                    <m:r>
                      <a:rPr lang="en-US" altLang="zh-CN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E2FCFCE0-6836-5E6B-C6BA-12B864CE7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89" y="920570"/>
                <a:ext cx="7055415" cy="646331"/>
              </a:xfrm>
              <a:prstGeom prst="rect">
                <a:avLst/>
              </a:prstGeom>
              <a:blipFill>
                <a:blip r:embed="rId3"/>
                <a:stretch>
                  <a:fillRect l="-2679" t="-15094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7BCD28A-744F-C6CE-2DAB-3FB4B3192E4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67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DFA441C-8A3F-D099-EE30-A3C009CD43EB}"/>
              </a:ext>
            </a:extLst>
          </p:cNvPr>
          <p:cNvSpPr txBox="1"/>
          <p:nvPr/>
        </p:nvSpPr>
        <p:spPr>
          <a:xfrm>
            <a:off x="9168795" y="1083133"/>
            <a:ext cx="29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81B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PRD 111, 074039 (2025)</a:t>
            </a:r>
            <a:endParaRPr lang="en-CN" b="1" dirty="0">
              <a:solidFill>
                <a:srgbClr val="1D81BF"/>
              </a:solidFill>
              <a:latin typeface="Times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FDC4C59-7F94-BC90-8E37-7E3844B45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42" y="2040293"/>
            <a:ext cx="5819406" cy="300602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70EEAF-06FD-1DEB-498C-F4D04E76C793}"/>
              </a:ext>
            </a:extLst>
          </p:cNvPr>
          <p:cNvSpPr txBox="1"/>
          <p:nvPr/>
        </p:nvSpPr>
        <p:spPr>
          <a:xfrm>
            <a:off x="4470985" y="3898656"/>
            <a:ext cx="1893240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122 072501 (2019)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FECACF8-B392-E7E9-AD74-086F17CF362A}"/>
                  </a:ext>
                </a:extLst>
              </p:cNvPr>
              <p:cNvSpPr txBox="1"/>
              <p:nvPr/>
            </p:nvSpPr>
            <p:spPr>
              <a:xfrm>
                <a:off x="6364225" y="2163833"/>
                <a:ext cx="5714377" cy="2535181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 has reported a research on this process.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reported: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observation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</a:rPr>
                      <m:t>Ξ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1620</m:t>
                            </m:r>
                          </m:e>
                        </m:d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4.0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evidence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</a:rPr>
                      <m:t>Ξ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1690</m:t>
                            </m:r>
                          </m:e>
                        </m:d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unknown structure in the range 1.8−2.1 GeV/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expected to be due to resonances such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1820</m:t>
                            </m:r>
                          </m:e>
                        </m:d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1950</m:t>
                            </m:r>
                          </m:e>
                        </m:d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2030</m:t>
                            </m:r>
                          </m:e>
                        </m:d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FECACF8-B392-E7E9-AD74-086F17CF3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225" y="2163833"/>
                <a:ext cx="5714377" cy="2535181"/>
              </a:xfrm>
              <a:prstGeom prst="rect">
                <a:avLst/>
              </a:prstGeom>
              <a:blipFill>
                <a:blip r:embed="rId5"/>
                <a:stretch>
                  <a:fillRect l="-637" r="-425" b="-2138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366D780-B469-1FEF-E02E-CF90012C7260}"/>
                  </a:ext>
                </a:extLst>
              </p:cNvPr>
              <p:cNvSpPr txBox="1"/>
              <p:nvPr/>
            </p:nvSpPr>
            <p:spPr>
              <a:xfrm>
                <a:off x="260889" y="5217414"/>
                <a:ext cx="11859698" cy="1099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2000" indent="-3420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spin-parities of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𝚵</m:t>
                    </m:r>
                    <m:sSup>
                      <m:sSup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dirty="0">
                                <a:latin typeface="Cambria Math" panose="02040503050406030204" pitchFamily="18" charset="0"/>
                              </a:rPr>
                              <m:t>𝟏𝟔𝟐𝟎</m:t>
                            </m:r>
                          </m:e>
                        </m:d>
                      </m:e>
                      <m:sup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000" b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𝚵</m:t>
                    </m:r>
                    <m:sSup>
                      <m:sSup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dirty="0">
                                <a:latin typeface="Cambria Math" panose="02040503050406030204" pitchFamily="18" charset="0"/>
                              </a:rPr>
                              <m:t>𝟏𝟗𝟓𝟎</m:t>
                            </m:r>
                          </m:e>
                        </m:d>
                      </m:e>
                      <m:sup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𝚵</m:t>
                    </m:r>
                    <m:sSup>
                      <m:sSup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dirty="0">
                                <a:latin typeface="Cambria Math" panose="02040503050406030204" pitchFamily="18" charset="0"/>
                              </a:rPr>
                              <m:t>𝟐𝟎𝟑𝟎</m:t>
                            </m:r>
                          </m:e>
                        </m:d>
                      </m:e>
                      <m:sup>
                        <m:r>
                          <a:rPr lang="en-US" altLang="zh-CN" sz="2000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have not been determined yet.</a:t>
                </a:r>
                <a:endPara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32000" indent="-3420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PWA is one of the best techniques to study the internal dynamics of three-body decays and the large statistic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Belle (II) makes the PWA possible.</a:t>
                </a:r>
                <a:endParaRPr lang="zh-CN" alt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366D780-B469-1FEF-E02E-CF90012C7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89" y="5217414"/>
                <a:ext cx="11859698" cy="1099596"/>
              </a:xfrm>
              <a:prstGeom prst="rect">
                <a:avLst/>
              </a:prstGeom>
              <a:blipFill>
                <a:blip r:embed="rId6"/>
                <a:stretch>
                  <a:fillRect t="-2778" b="-9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18EA0D7-2B08-3401-3E05-97CF4F0DB455}"/>
                  </a:ext>
                </a:extLst>
              </p:cNvPr>
              <p:cNvSpPr txBox="1"/>
              <p:nvPr/>
            </p:nvSpPr>
            <p:spPr>
              <a:xfrm>
                <a:off x="1350700" y="3475546"/>
                <a:ext cx="61917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bSup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18EA0D7-2B08-3401-3E05-97CF4F0DB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700" y="3475546"/>
                <a:ext cx="619179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FE57DFF-FC2F-9DBA-3FD9-8090455F0852}"/>
                  </a:ext>
                </a:extLst>
              </p:cNvPr>
              <p:cNvSpPr txBox="1"/>
              <p:nvPr/>
            </p:nvSpPr>
            <p:spPr>
              <a:xfrm>
                <a:off x="2323447" y="3475546"/>
                <a:ext cx="61917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bSup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𝐻</m:t>
                          </m:r>
                        </m:sub>
                        <m:sup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FE57DFF-FC2F-9DBA-3FD9-8090455F0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447" y="3475546"/>
                <a:ext cx="619179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6BF818E-108D-9CC0-3161-8949D922611E}"/>
                  </a:ext>
                </a:extLst>
              </p:cNvPr>
              <p:cNvSpPr txBox="1"/>
              <p:nvPr/>
            </p:nvSpPr>
            <p:spPr>
              <a:xfrm>
                <a:off x="5330068" y="2342958"/>
                <a:ext cx="61917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</m:ctrlPr>
                        </m:sSubSup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Futura Medium" charset="0"/>
                              <a:cs typeface="Futura Medium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6BF818E-108D-9CC0-3161-8949D9226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068" y="2342958"/>
                <a:ext cx="61917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3120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9D92A-DA99-3BB3-46ED-3FC258EC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152953-E327-3701-1074-9C2A43E75375}"/>
                  </a:ext>
                </a:extLst>
              </p:cNvPr>
              <p:cNvSpPr txBox="1"/>
              <p:nvPr/>
            </p:nvSpPr>
            <p:spPr>
              <a:xfrm>
                <a:off x="103030" y="1566901"/>
                <a:ext cx="119043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sz="2000" dirty="0">
                    <a:latin typeface="Times" pitchFamily="2" charset="0"/>
                  </a:rPr>
                  <a:t>In this work, we demonstrate the reliability of PWA method for analyzing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" pitchFamily="2" charset="0"/>
                  </a:rPr>
                  <a:t>decay using the toy MC simulations.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152953-E327-3701-1074-9C2A43E75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" y="1566901"/>
                <a:ext cx="11904348" cy="707886"/>
              </a:xfrm>
              <a:prstGeom prst="rect">
                <a:avLst/>
              </a:prstGeom>
              <a:blipFill>
                <a:blip r:embed="rId2"/>
                <a:stretch>
                  <a:fillRect l="-461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960E2525-765C-55A9-5B2A-BB4EB1F88CC2}"/>
                  </a:ext>
                </a:extLst>
              </p:cNvPr>
              <p:cNvSpPr txBox="1"/>
              <p:nvPr/>
            </p:nvSpPr>
            <p:spPr>
              <a:xfrm>
                <a:off x="260889" y="920570"/>
                <a:ext cx="70554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MC-based PWA of</a:t>
                </a:r>
                <a14:m>
                  <m:oMath xmlns:m="http://schemas.openxmlformats.org/officeDocument/2006/math">
                    <m:r>
                      <a:rPr lang="en-US" altLang="zh-CN" sz="3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𝚵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bSup>
                    <m:r>
                      <a:rPr lang="en-US" altLang="zh-CN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960E2525-765C-55A9-5B2A-BB4EB1F88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89" y="920570"/>
                <a:ext cx="7055415" cy="646331"/>
              </a:xfrm>
              <a:prstGeom prst="rect">
                <a:avLst/>
              </a:prstGeom>
              <a:blipFill>
                <a:blip r:embed="rId3"/>
                <a:stretch>
                  <a:fillRect l="-2679" t="-15094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1047328-F520-1D4A-21AA-0F3F31FB43E3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68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8007374-6F48-A177-576A-2C869A057AB7}"/>
              </a:ext>
            </a:extLst>
          </p:cNvPr>
          <p:cNvSpPr txBox="1"/>
          <p:nvPr/>
        </p:nvSpPr>
        <p:spPr>
          <a:xfrm>
            <a:off x="9168795" y="1083133"/>
            <a:ext cx="29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81B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PRD 111, 074039 (2025)</a:t>
            </a:r>
            <a:endParaRPr lang="en-CN" b="1" dirty="0">
              <a:solidFill>
                <a:srgbClr val="1D81BF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D02D41F-5446-5E5B-BA40-EA59948196BD}"/>
                  </a:ext>
                </a:extLst>
              </p:cNvPr>
              <p:cNvSpPr txBox="1"/>
              <p:nvPr/>
            </p:nvSpPr>
            <p:spPr>
              <a:xfrm>
                <a:off x="184622" y="2389223"/>
                <a:ext cx="5992970" cy="23592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amplitude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constructed using the covariant tensor formalism,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expressed as: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sSub>
                      <m:sSubPr>
                        <m:ctrlP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sSup>
                          <m:s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sSubSup>
                      <m:sSubSupPr>
                        <m:ctrlP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sSup>
                          <m:s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sup>
                        </m:sSup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sSub>
                      <m:sSubPr>
                        <m:ctrlP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1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6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algn="just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</a:rPr>
                  <a:t> is the spinor for a baryon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</a:rPr>
                  <a:t> is the effective vertex,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</a:rPr>
                  <a:t> is the propagator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</a:rPr>
                  <a:t> resonance.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</a:rPr>
                  <a:t>The total decay amplitude of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altLang="zh-CN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n-US" altLang="zh-CN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D02D41F-5446-5E5B-BA40-EA5994819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22" y="2389223"/>
                <a:ext cx="5992970" cy="2359236"/>
              </a:xfrm>
              <a:prstGeom prst="rect">
                <a:avLst/>
              </a:prstGeom>
              <a:blipFill>
                <a:blip r:embed="rId4"/>
                <a:stretch>
                  <a:fillRect l="-405" t="-1020" r="-607" b="-4132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0824226-DADC-5E9B-E9F4-7DA983A108A3}"/>
                  </a:ext>
                </a:extLst>
              </p:cNvPr>
              <p:cNvSpPr txBox="1"/>
              <p:nvPr/>
            </p:nvSpPr>
            <p:spPr>
              <a:xfrm>
                <a:off x="189804" y="4748459"/>
                <a:ext cx="5987457" cy="131221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 maximum likelihood fit. 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joint probability density is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14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1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CN" sz="1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sz="1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1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n-US" altLang="zh-CN" sz="1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400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1400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CN" sz="1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400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400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  <m:d>
                                    <m:dPr>
                                      <m:ctrlPr>
                                        <a:rPr lang="en-US" altLang="zh-CN" sz="1400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altLang="zh-CN" sz="1400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altLang="zh-CN" sz="1400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𝜱</m:t>
                                  </m:r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differential cross section is given by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d>
                      <m:dPr>
                        <m:ctrlPr>
                          <a:rPr lang="zh-CN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zh-CN" altLang="zh-CN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zh-CN" altLang="zh-CN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zh-CN" altLang="zh-CN" sz="16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16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zh-CN" sz="16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altLang="zh-CN" sz="16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0824226-DADC-5E9B-E9F4-7DA983A1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04" y="4748459"/>
                <a:ext cx="5987457" cy="1312219"/>
              </a:xfrm>
              <a:prstGeom prst="rect">
                <a:avLst/>
              </a:prstGeom>
              <a:blipFill>
                <a:blip r:embed="rId5"/>
                <a:stretch>
                  <a:fillRect l="-608" t="-1818" r="-608" b="-4045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4CDDB5AA-FA4B-37B9-B03A-D88E6F5536FA}"/>
              </a:ext>
            </a:extLst>
          </p:cNvPr>
          <p:cNvSpPr txBox="1"/>
          <p:nvPr/>
        </p:nvSpPr>
        <p:spPr>
          <a:xfrm>
            <a:off x="6332873" y="2305651"/>
            <a:ext cx="5857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generate a set of toy MC samples using the properties: 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0456545-AA22-9726-8904-4D55BB232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627" y="2823914"/>
            <a:ext cx="3727176" cy="16127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15850F0-F1F4-680B-11A8-E5B944B72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873" y="4491807"/>
            <a:ext cx="5674505" cy="14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967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F835-682B-A772-23B9-178377F1C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2A94D27F-BB83-4E81-A112-EF81D8FBBE7F}"/>
                  </a:ext>
                </a:extLst>
              </p:cNvPr>
              <p:cNvSpPr txBox="1"/>
              <p:nvPr/>
            </p:nvSpPr>
            <p:spPr>
              <a:xfrm>
                <a:off x="260889" y="920570"/>
                <a:ext cx="70554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MC-based PWA of</a:t>
                </a:r>
                <a14:m>
                  <m:oMath xmlns:m="http://schemas.openxmlformats.org/officeDocument/2006/math">
                    <m:r>
                      <a:rPr lang="en-US" altLang="zh-CN" sz="3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bSup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𝚵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bSup>
                    <m:r>
                      <a:rPr lang="en-US" altLang="zh-CN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2A94D27F-BB83-4E81-A112-EF81D8FBB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89" y="920570"/>
                <a:ext cx="7055415" cy="646331"/>
              </a:xfrm>
              <a:prstGeom prst="rect">
                <a:avLst/>
              </a:prstGeom>
              <a:blipFill>
                <a:blip r:embed="rId2"/>
                <a:stretch>
                  <a:fillRect l="-2679" t="-15094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93E2ED4-B886-F11F-C6C5-BD40B36CD65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69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8271194-056F-E2F9-8DB6-B84CF900E6A7}"/>
              </a:ext>
            </a:extLst>
          </p:cNvPr>
          <p:cNvSpPr txBox="1"/>
          <p:nvPr/>
        </p:nvSpPr>
        <p:spPr>
          <a:xfrm>
            <a:off x="9168795" y="1083133"/>
            <a:ext cx="29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81B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PRD 111, 074039 (2025)</a:t>
            </a:r>
            <a:endParaRPr lang="en-CN" b="1" dirty="0">
              <a:solidFill>
                <a:srgbClr val="1D81BF"/>
              </a:solidFill>
              <a:latin typeface="Times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FDC7BA-287C-1A2E-1094-3F82EA17D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5" y="2149829"/>
            <a:ext cx="4828400" cy="332691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FB75C90-5C0C-2449-3383-838837C7330C}"/>
              </a:ext>
            </a:extLst>
          </p:cNvPr>
          <p:cNvSpPr txBox="1"/>
          <p:nvPr/>
        </p:nvSpPr>
        <p:spPr>
          <a:xfrm>
            <a:off x="809897" y="1673699"/>
            <a:ext cx="320823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fit results to toy MC sample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7F77C52-8C13-098F-3DA1-65A1864C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255" y="2201683"/>
            <a:ext cx="7217348" cy="1769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9318236-6DD7-5E67-D507-5DA61CCEF3E7}"/>
                  </a:ext>
                </a:extLst>
              </p:cNvPr>
              <p:cNvSpPr txBox="1"/>
              <p:nvPr/>
            </p:nvSpPr>
            <p:spPr>
              <a:xfrm>
                <a:off x="5403668" y="1673699"/>
                <a:ext cx="6473081" cy="41440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Significances of rejection of alternative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𝑎𝑙𝑡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bSup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 favored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𝑓𝑎𝑣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b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9318236-6DD7-5E67-D507-5DA61CCEF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668" y="1673699"/>
                <a:ext cx="6473081" cy="414409"/>
              </a:xfrm>
              <a:prstGeom prst="rect">
                <a:avLst/>
              </a:prstGeom>
              <a:blipFill>
                <a:blip r:embed="rId5"/>
                <a:stretch>
                  <a:fillRect l="-753" t="-5882" b="-1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B494DB6-BB85-D36B-5E1B-340062533B1C}"/>
                  </a:ext>
                </a:extLst>
              </p:cNvPr>
              <p:cNvSpPr txBox="1"/>
              <p:nvPr/>
            </p:nvSpPr>
            <p:spPr>
              <a:xfrm>
                <a:off x="4979903" y="4095608"/>
                <a:ext cx="7040881" cy="968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 on the current Belle integrated luminosity, the 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rejection significance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𝑎𝑙𝑡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bSup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𝑓𝑎𝑣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bSup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strong for different spins, but weak for different parities.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B494DB6-BB85-D36B-5E1B-34006253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903" y="4095608"/>
                <a:ext cx="7040881" cy="968407"/>
              </a:xfrm>
              <a:prstGeom prst="rect">
                <a:avLst/>
              </a:prstGeom>
              <a:blipFill>
                <a:blip r:embed="rId6"/>
                <a:stretch>
                  <a:fillRect l="-606" t="-3774" b="-9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35C2C3E6-3DAB-6FAE-BD44-5699A1D8AB7E}"/>
              </a:ext>
            </a:extLst>
          </p:cNvPr>
          <p:cNvSpPr txBox="1"/>
          <p:nvPr/>
        </p:nvSpPr>
        <p:spPr>
          <a:xfrm>
            <a:off x="1335895" y="5487162"/>
            <a:ext cx="9520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data collection is needed to improve the sensitivity of parity determination in the future, e.g., Belle II</a:t>
            </a:r>
            <a:r>
              <a:rPr lang="en-US" altLang="zh-CN" sz="20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30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A495F04-4ED7-78E9-90A9-B9A6B9F78372}"/>
              </a:ext>
            </a:extLst>
          </p:cNvPr>
          <p:cNvSpPr txBox="1"/>
          <p:nvPr/>
        </p:nvSpPr>
        <p:spPr>
          <a:xfrm>
            <a:off x="3566920" y="892684"/>
            <a:ext cx="711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atin typeface="Times" pitchFamily="2" charset="0"/>
                <a:ea typeface="Microsoft YaHei" panose="020B0503020204020204" pitchFamily="34" charset="-122"/>
              </a:rPr>
              <a:t>SuperKEKB</a:t>
            </a:r>
            <a:r>
              <a:rPr lang="en-US" altLang="zh-CN" sz="4000" b="1" dirty="0">
                <a:latin typeface="Times" pitchFamily="2" charset="0"/>
                <a:ea typeface="Microsoft YaHei" panose="020B0503020204020204" pitchFamily="34" charset="-122"/>
              </a:rPr>
              <a:t> and Belle II</a:t>
            </a:r>
            <a:endParaRPr lang="zh-CN" altLang="en-US" sz="4000" b="1" dirty="0">
              <a:latin typeface="Times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1" name="Picture 2" descr="age4image1904">
            <a:extLst>
              <a:ext uri="{FF2B5EF4-FFF2-40B4-BE49-F238E27FC236}">
                <a16:creationId xmlns:a16="http://schemas.microsoft.com/office/drawing/2014/main" id="{EB947151-6EF7-9E45-934E-F9AD5F2B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7" y="966255"/>
            <a:ext cx="3510038" cy="37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2FE476-BAF6-1D46-8CD2-72791155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7" y="5100510"/>
            <a:ext cx="4267708" cy="1282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CDAD01-DD7B-684D-B4E1-18E486461997}"/>
                  </a:ext>
                </a:extLst>
              </p:cNvPr>
              <p:cNvSpPr txBox="1"/>
              <p:nvPr/>
            </p:nvSpPr>
            <p:spPr>
              <a:xfrm>
                <a:off x="3313475" y="4181255"/>
                <a:ext cx="30757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  <a:latin typeface="Times" pitchFamily="2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Nano-beam design:</a:t>
                </a:r>
              </a:p>
              <a:p>
                <a:r>
                  <a:rPr lang="en-CN" dirty="0">
                    <a:solidFill>
                      <a:srgbClr val="0432FF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Beam squeezing: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20 smaller</a:t>
                </a:r>
                <a:endParaRPr lang="en-CN" dirty="0">
                  <a:solidFill>
                    <a:srgbClr val="0432FF"/>
                  </a:solidFill>
                  <a:latin typeface="Times" pitchFamily="2" charset="0"/>
                  <a:ea typeface="Microsoft YaHei" panose="020B0503020204020204" pitchFamily="34" charset="-122"/>
                </a:endParaRPr>
              </a:p>
              <a:p>
                <a:r>
                  <a:rPr lang="en-CN" dirty="0">
                    <a:solidFill>
                      <a:srgbClr val="0432FF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Target luminosity: </a:t>
                </a:r>
                <a:r>
                  <a:rPr lang="en-CN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KEKB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40 </a:t>
                </a:r>
                <a:endParaRPr lang="en-CN" sz="1600" dirty="0">
                  <a:solidFill>
                    <a:srgbClr val="0432FF"/>
                  </a:solidFill>
                  <a:latin typeface="Times" pitchFamily="2" charset="0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CDAD01-DD7B-684D-B4E1-18E486461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475" y="4181255"/>
                <a:ext cx="3075710" cy="923330"/>
              </a:xfrm>
              <a:prstGeom prst="rect">
                <a:avLst/>
              </a:prstGeom>
              <a:blipFill>
                <a:blip r:embed="rId4"/>
                <a:stretch>
                  <a:fillRect l="-2058" t="-4110" b="-95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8E3960F0-74C8-9449-A920-B93C2A6B78DB}"/>
              </a:ext>
            </a:extLst>
          </p:cNvPr>
          <p:cNvSpPr txBox="1"/>
          <p:nvPr/>
        </p:nvSpPr>
        <p:spPr>
          <a:xfrm>
            <a:off x="6803136" y="144842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Achieved peak luminosity: 5.1×10</a:t>
            </a:r>
            <a:r>
              <a:rPr lang="en-US" sz="2000" baseline="30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34</a:t>
            </a: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 cm</a:t>
            </a:r>
            <a:r>
              <a:rPr lang="en-US" sz="2000" baseline="30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-2</a:t>
            </a: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−1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Integrated luminosity: 435/fb</a:t>
            </a:r>
            <a:endParaRPr lang="en-CN" sz="2000" dirty="0">
              <a:solidFill>
                <a:srgbClr val="0432FF"/>
              </a:solidFill>
              <a:latin typeface="Times" pitchFamily="2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8E5EECB-E597-884A-8E28-6E6546B5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185" y="2156311"/>
            <a:ext cx="5353562" cy="4024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DC4BC6-2C1D-AE49-9137-011730DA3425}"/>
                  </a:ext>
                </a:extLst>
              </p:cNvPr>
              <p:cNvSpPr txBox="1"/>
              <p:nvPr/>
            </p:nvSpPr>
            <p:spPr>
              <a:xfrm>
                <a:off x="3949122" y="2435437"/>
                <a:ext cx="2537022" cy="468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</m:rad>
                  </m:oMath>
                </a14:m>
                <a:r>
                  <a:rPr lang="en-US" altLang="zh-CN" sz="2400" b="1" dirty="0">
                    <a:latin typeface="Times" pitchFamily="2" charset="0"/>
                    <a:ea typeface="Microsoft YaHei" panose="020B0503020204020204" pitchFamily="34" charset="-122"/>
                  </a:rPr>
                  <a:t> ~ 10.58 GeV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DC4BC6-2C1D-AE49-9137-011730DA3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122" y="2435437"/>
                <a:ext cx="2537022" cy="468462"/>
              </a:xfrm>
              <a:prstGeom prst="rect">
                <a:avLst/>
              </a:prstGeom>
              <a:blipFill>
                <a:blip r:embed="rId6"/>
                <a:stretch>
                  <a:fillRect t="-10811" b="-3243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800CD4-675E-463D-BDAF-679D2C1E87D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021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A9510-37BE-4435-A8E6-698D40CFC98A}"/>
              </a:ext>
            </a:extLst>
          </p:cNvPr>
          <p:cNvSpPr txBox="1">
            <a:spLocks noChangeArrowheads="1"/>
          </p:cNvSpPr>
          <p:nvPr/>
        </p:nvSpPr>
        <p:spPr>
          <a:xfrm>
            <a:off x="4292516" y="2745443"/>
            <a:ext cx="4699591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  meson decays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CE4EA14-4D81-4D9E-BE0D-A59FAF77F1C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342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3DE9436-04CF-47E5-9161-FCF24054482E}"/>
              </a:ext>
            </a:extLst>
          </p:cNvPr>
          <p:cNvSpPr txBox="1"/>
          <p:nvPr/>
        </p:nvSpPr>
        <p:spPr>
          <a:xfrm>
            <a:off x="3881643" y="843362"/>
            <a:ext cx="5574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 Flavor tagging at Belle II</a:t>
            </a:r>
            <a:endParaRPr lang="zh-CN" altLang="en-US" sz="36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196510-F00A-4396-BEFE-88536F93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58" y="1532009"/>
            <a:ext cx="4568890" cy="20617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0B634B-66E5-44C4-B2AB-5CF6FF231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73" y="1532009"/>
            <a:ext cx="4496608" cy="33724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C63DF7-7177-4EE8-8F1C-68D979A80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63" y="3593721"/>
            <a:ext cx="4535879" cy="273619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3A5AAB6-35A4-4A94-A26B-CFBF4C8561F4}"/>
              </a:ext>
            </a:extLst>
          </p:cNvPr>
          <p:cNvSpPr txBox="1"/>
          <p:nvPr/>
        </p:nvSpPr>
        <p:spPr>
          <a:xfrm>
            <a:off x="7414438" y="5106755"/>
            <a:ext cx="3775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-apple-system"/>
              </a:rPr>
              <a:t> </a:t>
            </a:r>
            <a:r>
              <a:rPr lang="en-US" altLang="zh-CN" b="0" i="1" dirty="0" err="1">
                <a:effectLst/>
                <a:latin typeface="-apple-system"/>
              </a:rPr>
              <a:t>Phys.Rev.D</a:t>
            </a:r>
            <a:r>
              <a:rPr lang="en-US" altLang="zh-CN" b="0" i="0" dirty="0">
                <a:effectLst/>
                <a:latin typeface="-apple-system"/>
              </a:rPr>
              <a:t> 110 (2024) 012001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49AFE9-E480-4E49-A8FE-E0A24A6FBCC2}"/>
              </a:ext>
            </a:extLst>
          </p:cNvPr>
          <p:cNvSpPr txBox="1"/>
          <p:nvPr/>
        </p:nvSpPr>
        <p:spPr>
          <a:xfrm>
            <a:off x="4320363" y="4032915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0" u="none" strike="noStrike" baseline="0" dirty="0">
                <a:solidFill>
                  <a:srgbClr val="0098A8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[Eur. Phys. J 82, 283 (2022)]</a:t>
            </a:r>
            <a:endParaRPr lang="zh-CN" alt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58E5C60-E014-4766-BC79-4C37B02AC7C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531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008F948-2C4A-4B9D-8D27-5007952F10AE}"/>
              </a:ext>
            </a:extLst>
          </p:cNvPr>
          <p:cNvSpPr txBox="1"/>
          <p:nvPr/>
        </p:nvSpPr>
        <p:spPr>
          <a:xfrm>
            <a:off x="4163935" y="819164"/>
            <a:ext cx="4219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CKM matrix: |</a:t>
            </a:r>
            <a:r>
              <a:rPr lang="en-US" altLang="zh-CN" sz="28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</a:t>
            </a:r>
            <a:r>
              <a:rPr lang="en-US" altLang="zh-CN" sz="2800" baseline="-250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cb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| &amp; |</a:t>
            </a:r>
            <a:r>
              <a:rPr lang="en-US" altLang="zh-CN" sz="28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</a:t>
            </a:r>
            <a:r>
              <a:rPr lang="en-US" altLang="zh-CN" sz="2800" baseline="-250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ub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|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E8AE38-04B8-408A-9757-20D33E21D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384"/>
            <a:ext cx="12192000" cy="20429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46417-833F-4024-A45B-4D159FC1D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86" y="3267737"/>
            <a:ext cx="4269828" cy="30725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7566BE-11B0-4545-A98E-A2DBF68BC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920" y="3267737"/>
            <a:ext cx="3883180" cy="304543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F519EE9-B816-43A7-A9A1-803D113EBF7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109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3522457-E447-423C-95E1-48B5998C162B}"/>
              </a:ext>
            </a:extLst>
          </p:cNvPr>
          <p:cNvSpPr txBox="1"/>
          <p:nvPr/>
        </p:nvSpPr>
        <p:spPr>
          <a:xfrm>
            <a:off x="4104167" y="88567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i="0" u="none" strike="noStrike" baseline="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Semileptonic</a:t>
            </a:r>
            <a:r>
              <a:rPr lang="en-US" altLang="zh-CN" sz="3200" b="1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i="1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 </a:t>
            </a:r>
            <a:r>
              <a:rPr lang="en-US" altLang="zh-CN" sz="320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decay: </a:t>
            </a:r>
            <a:r>
              <a:rPr lang="en-US" altLang="zh-CN" sz="3200" i="0" u="none" strike="noStrike" baseline="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</a:t>
            </a:r>
            <a:r>
              <a:rPr lang="en-US" altLang="zh-CN" sz="3200" i="0" u="none" strike="noStrike" baseline="-250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cb</a:t>
            </a:r>
            <a:r>
              <a:rPr lang="en-US" altLang="zh-CN" sz="320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zh-CN" altLang="en-US" sz="32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843D33-0D1F-47DC-84E9-8918B67B2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1" y="1683611"/>
            <a:ext cx="2429287" cy="13447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4EA3BEA-C817-4D8F-B9D8-FE574448C443}"/>
              </a:ext>
            </a:extLst>
          </p:cNvPr>
          <p:cNvSpPr txBox="1"/>
          <p:nvPr/>
        </p:nvSpPr>
        <p:spPr>
          <a:xfrm>
            <a:off x="6214833" y="1885280"/>
            <a:ext cx="58637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New exclusive measurements from </a:t>
            </a:r>
            <a:r>
              <a:rPr lang="en-US" altLang="zh-CN" sz="2400" b="0" i="0" u="none" strike="noStrike" baseline="0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BaBar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with </a:t>
            </a:r>
            <a:r>
              <a:rPr lang="en-US" altLang="zh-CN" sz="2400" b="0" i="1" u="none" strike="noStrike" baseline="0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B→Dlv</a:t>
            </a:r>
            <a:r>
              <a:rPr lang="en-US" altLang="zh-CN" sz="2400" b="0" i="1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and Belle with </a:t>
            </a:r>
            <a:r>
              <a:rPr lang="en-US" altLang="zh-CN" sz="2400" b="0" i="1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B→D*lv 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using </a:t>
            </a:r>
            <a:r>
              <a:rPr lang="en-US" altLang="zh-CN" sz="2400" b="1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full differential information 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for the first time</a:t>
            </a:r>
          </a:p>
          <a:p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</a:t>
            </a:r>
            <a:r>
              <a:rPr lang="en-US" altLang="zh-CN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• </a:t>
            </a:r>
            <a:r>
              <a:rPr lang="zh-CN" altLang="en-US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𝑉</a:t>
            </a:r>
            <a:r>
              <a:rPr lang="zh-CN" altLang="en-US" sz="2400" b="0" i="0" u="none" strike="noStrike" baseline="-2500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𝑐𝑏</a:t>
            </a:r>
            <a:r>
              <a:rPr lang="zh-CN" altLang="en-US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(41.1 ± 1.2) × 10</a:t>
            </a:r>
            <a:r>
              <a:rPr lang="en-US" altLang="zh-CN" sz="2400" b="0" i="0" u="none" strike="noStrike" baseline="3000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−3</a:t>
            </a:r>
          </a:p>
          <a:p>
            <a:r>
              <a:rPr lang="en-US" altLang="zh-CN" sz="2400" baseline="3000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[Babar </a:t>
            </a:r>
            <a:r>
              <a:rPr lang="en-US" altLang="zh-CN" sz="2400" b="0" i="0" u="none" strike="noStrike" baseline="0" dirty="0">
                <a:solidFill>
                  <a:srgbClr val="467885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arXiv:2311.15071</a:t>
            </a:r>
            <a:r>
              <a:rPr lang="en-US" altLang="zh-CN" sz="24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]</a:t>
            </a:r>
          </a:p>
          <a:p>
            <a:r>
              <a:rPr lang="en-US" altLang="zh-CN" sz="2400" dirty="0">
                <a:solidFill>
                  <a:srgbClr val="467885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</a:t>
            </a:r>
            <a:r>
              <a:rPr lang="en-US" altLang="zh-CN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• </a:t>
            </a:r>
            <a:r>
              <a:rPr lang="zh-CN" altLang="en-US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𝑉</a:t>
            </a:r>
            <a:r>
              <a:rPr lang="zh-CN" altLang="en-US" sz="2400" b="0" i="0" u="none" strike="noStrike" baseline="-2500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𝑐𝑏</a:t>
            </a:r>
            <a:r>
              <a:rPr lang="zh-CN" altLang="en-US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400" b="0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 (41.0 ± 0.7) × 10</a:t>
            </a:r>
            <a:r>
              <a:rPr lang="en-US" altLang="zh-CN" sz="2400" b="0" i="0" u="none" strike="noStrike" baseline="3000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−3 </a:t>
            </a:r>
            <a:endParaRPr lang="en-US" altLang="zh-CN" sz="2400" baseline="300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[Belle </a:t>
            </a:r>
            <a:r>
              <a:rPr lang="en-US" altLang="zh-CN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PRL 133, 131801 (2024)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]</a:t>
            </a:r>
          </a:p>
          <a:p>
            <a:endParaRPr lang="en-US" altLang="zh-CN" sz="2400" b="0" i="0" u="none" strike="noStrike" baseline="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Compatible with inclusive – </a:t>
            </a:r>
            <a:r>
              <a:rPr lang="en-US" altLang="zh-CN" sz="2400" b="1" i="0" u="none" strike="noStrike" baseline="0" dirty="0">
                <a:solidFill>
                  <a:srgbClr val="155F8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perhaps we are on the right path to resolve these tensions? </a:t>
            </a:r>
            <a:endParaRPr lang="zh-CN" altLang="en-US" sz="2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5A642A8-0532-4DE7-A234-D376DA111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358" y="3330650"/>
            <a:ext cx="3883180" cy="30454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6E6D32-FB03-4C3C-AC1A-6FFA38572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830" y="1425148"/>
            <a:ext cx="3158931" cy="1905502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4356FCC-2F74-4CDA-8E93-D2A85A983C6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213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4795A65-5844-4F76-BBC6-8E8078C9DB14}"/>
              </a:ext>
            </a:extLst>
          </p:cNvPr>
          <p:cNvSpPr txBox="1"/>
          <p:nvPr/>
        </p:nvSpPr>
        <p:spPr>
          <a:xfrm>
            <a:off x="1521619" y="829747"/>
            <a:ext cx="9072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Simultaneous measurements of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→π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ℓ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ν and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→ρ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ℓ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ν</a:t>
            </a:r>
            <a:endParaRPr lang="zh-CN" altLang="en-US" sz="2800" baseline="30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C872D1-7201-48B2-B41E-B736FD95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311073"/>
            <a:ext cx="10544176" cy="5027291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A481F23C-C084-4360-ADF7-C9114D485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009" y="936416"/>
            <a:ext cx="769786" cy="6252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22BBCB-6399-48E2-93F7-BA3F12B9F93D}"/>
              </a:ext>
            </a:extLst>
          </p:cNvPr>
          <p:cNvSpPr txBox="1"/>
          <p:nvPr/>
        </p:nvSpPr>
        <p:spPr>
          <a:xfrm>
            <a:off x="9862457" y="2043029"/>
            <a:ext cx="2256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r>
              <a:rPr lang="en-US" altLang="zh-CN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4"/>
              </a:rPr>
              <a:t>arXiv:2407.17403</a:t>
            </a:r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endParaRPr lang="zh-CN" alt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B38BD8-1C31-4C6C-8927-CBE2CAD06E6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74</a:t>
            </a:fld>
            <a:endParaRPr lang="en-US" sz="1400" dirty="0">
              <a:latin typeface="Arial Black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60246A-8AE9-4FE3-9B7E-59B5065CF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13" y="1249059"/>
            <a:ext cx="1076150" cy="5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93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CAFAB09-2062-4DA9-88BF-D420B08EF26F}"/>
              </a:ext>
            </a:extLst>
          </p:cNvPr>
          <p:cNvSpPr txBox="1"/>
          <p:nvPr/>
        </p:nvSpPr>
        <p:spPr>
          <a:xfrm>
            <a:off x="1521619" y="829747"/>
            <a:ext cx="9072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Simultaneous measurements of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→π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ℓ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ν and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→ρ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ℓ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ν</a:t>
            </a:r>
            <a:endParaRPr lang="zh-CN" altLang="en-US" sz="2800" baseline="30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4919F14-C16C-41C4-92A1-6B78D0BB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8" y="1343442"/>
            <a:ext cx="10310811" cy="4931770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D5A196B-DC2F-4D0A-B40A-32AB45E2F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652" y="959914"/>
            <a:ext cx="769786" cy="6252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22BDBCD-8F2F-40C5-8D2F-B5799E42F051}"/>
              </a:ext>
            </a:extLst>
          </p:cNvPr>
          <p:cNvSpPr txBox="1"/>
          <p:nvPr/>
        </p:nvSpPr>
        <p:spPr>
          <a:xfrm>
            <a:off x="9855200" y="2844593"/>
            <a:ext cx="216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r>
              <a:rPr lang="en-US" altLang="zh-CN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4"/>
              </a:rPr>
              <a:t>arXiv:2407.17403</a:t>
            </a:r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endParaRPr lang="zh-CN" alt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5DA467-853C-4955-A380-96BD6BC1DC0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75</a:t>
            </a:fld>
            <a:endParaRPr lang="en-US" sz="1400" dirty="0">
              <a:latin typeface="Arial Black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FB6B00-710D-44D1-BDC4-0944DB198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65" y="1332556"/>
            <a:ext cx="1223085" cy="7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563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A99505-4E29-4C20-8BF7-52036A5D5E67}"/>
              </a:ext>
            </a:extLst>
          </p:cNvPr>
          <p:cNvSpPr txBox="1"/>
          <p:nvPr/>
        </p:nvSpPr>
        <p:spPr>
          <a:xfrm>
            <a:off x="1521619" y="829747"/>
            <a:ext cx="9072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Simultaneous measurements of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→π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ℓ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ν and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→ρ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ℓ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ν</a:t>
            </a:r>
            <a:endParaRPr lang="zh-CN" altLang="en-US" sz="2800" baseline="30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360F65-E9BB-4A15-8AB2-689D6EF5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95817"/>
            <a:ext cx="10306050" cy="5059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05E173-31B9-465B-9F2D-53045B27C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588" y="6098201"/>
            <a:ext cx="502106" cy="2571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A9D30C-4D2B-4405-B18B-F9AEEAC7B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21" y="6098201"/>
            <a:ext cx="502106" cy="25717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0283EF59-555A-40A7-9B8E-C44E0FEED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501" y="983173"/>
            <a:ext cx="769786" cy="62528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7A7950E-F223-4825-9115-F5C159BC6C60}"/>
              </a:ext>
            </a:extLst>
          </p:cNvPr>
          <p:cNvSpPr txBox="1"/>
          <p:nvPr/>
        </p:nvSpPr>
        <p:spPr>
          <a:xfrm>
            <a:off x="9906000" y="1909020"/>
            <a:ext cx="216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r>
              <a:rPr lang="en-US" altLang="zh-CN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5"/>
              </a:rPr>
              <a:t>arXiv:2407.17403</a:t>
            </a:r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endParaRPr lang="zh-CN" alt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A6697C9-AD03-46F2-8B6B-2ED2E6A7FF7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76</a:t>
            </a:fld>
            <a:endParaRPr lang="en-US" sz="1400" dirty="0">
              <a:latin typeface="Arial Black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B878C3-6054-4E11-BA24-7BC28E06B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75" y="1295816"/>
            <a:ext cx="977950" cy="6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7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77D39A9-94FC-41C9-AE74-E3ED8B61E8DA}"/>
              </a:ext>
            </a:extLst>
          </p:cNvPr>
          <p:cNvSpPr txBox="1"/>
          <p:nvPr/>
        </p:nvSpPr>
        <p:spPr>
          <a:xfrm>
            <a:off x="3910011" y="777358"/>
            <a:ext cx="45577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Lepton-Flavor Universality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9F043FA-4A34-4806-9E9B-9EA17608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228669"/>
            <a:ext cx="10715625" cy="51038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EC55E-BBD8-4159-B51E-0976C1FBB24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77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032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42B2DAF-3928-4E7E-8C1F-E03E9A03E990}"/>
              </a:ext>
            </a:extLst>
          </p:cNvPr>
          <p:cNvSpPr txBox="1"/>
          <p:nvPr/>
        </p:nvSpPr>
        <p:spPr>
          <a:xfrm>
            <a:off x="2638425" y="767834"/>
            <a:ext cx="6429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R(D*) using hadronic B tagging at Belle II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A0FADB-A248-430E-90FE-8D6E586FC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291054"/>
            <a:ext cx="10786292" cy="5047834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89A90AAC-F314-492E-BF07-23243E371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057" y="922240"/>
            <a:ext cx="769786" cy="625287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9FC790D-340D-4093-ADEE-02FBF4148C0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78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1F1D984-9A63-4C11-9C28-B465DF781E6C}"/>
              </a:ext>
            </a:extLst>
          </p:cNvPr>
          <p:cNvSpPr txBox="1"/>
          <p:nvPr/>
        </p:nvSpPr>
        <p:spPr>
          <a:xfrm>
            <a:off x="8547743" y="1942579"/>
            <a:ext cx="2911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FF0000"/>
                </a:solidFill>
                <a:effectLst/>
                <a:latin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 110, 072020</a:t>
            </a:r>
            <a:r>
              <a:rPr lang="en-US" altLang="zh-CN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 (2024)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8239753-2B3D-4CF6-99CA-FB95E4816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99" y="1325931"/>
            <a:ext cx="1520443" cy="4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513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84BC91C-CC0F-4E31-B10F-C3B0C10DAF95}"/>
              </a:ext>
            </a:extLst>
          </p:cNvPr>
          <p:cNvSpPr txBox="1"/>
          <p:nvPr/>
        </p:nvSpPr>
        <p:spPr>
          <a:xfrm>
            <a:off x="2705100" y="944640"/>
            <a:ext cx="6429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R(D*) using hadronic B tagging at Belle II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78DB90-826B-4238-A8D1-63949E71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3" y="1467860"/>
            <a:ext cx="11577638" cy="4622306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3821374-76B3-4E0A-A114-1A0FACB5DEC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79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CD140A6-FC20-4098-9161-9751A424922B}"/>
              </a:ext>
            </a:extLst>
          </p:cNvPr>
          <p:cNvSpPr txBox="1"/>
          <p:nvPr/>
        </p:nvSpPr>
        <p:spPr>
          <a:xfrm>
            <a:off x="9134475" y="1206250"/>
            <a:ext cx="2911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FF0000"/>
                </a:solidFill>
                <a:effectLst/>
                <a:latin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 110, 072020</a:t>
            </a:r>
            <a:r>
              <a:rPr lang="en-US" altLang="zh-CN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 (2024)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6B111F3-FC5C-46C6-9613-D579F8E9B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3" y="1134725"/>
            <a:ext cx="11072812" cy="5104488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FE7F9A0-C57F-4CA0-A4F5-72DBDB7B8DB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732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548AC29-88A9-4D09-AFB7-98DE7562A25B}"/>
              </a:ext>
            </a:extLst>
          </p:cNvPr>
          <p:cNvSpPr txBox="1"/>
          <p:nvPr/>
        </p:nvSpPr>
        <p:spPr>
          <a:xfrm>
            <a:off x="141214" y="1598164"/>
            <a:ext cx="75961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Inclusive ratio R(X) = B(B→Xτν)/B(B→Xℓν)</a:t>
            </a:r>
          </a:p>
          <a:p>
            <a:pPr algn="l"/>
            <a:r>
              <a:rPr lang="pt-BR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    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with </a:t>
            </a:r>
            <a:r>
              <a:rPr lang="pt-BR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τ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leptonic decays</a:t>
            </a:r>
            <a:endParaRPr lang="en-US" altLang="zh-CN" sz="2000" b="0" i="0" u="none" strike="noStrike" baseline="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Hadronic-tagging method with 189 fb</a:t>
            </a:r>
            <a:r>
              <a:rPr lang="en-US" altLang="zh-CN" sz="2000" b="0" i="0" u="none" strike="noStrike" baseline="30000" dirty="0">
                <a:latin typeface="Times" panose="02020603050405020304" pitchFamily="18" charset="0"/>
                <a:cs typeface="Times" panose="02020603050405020304" pitchFamily="18" charset="0"/>
              </a:rPr>
              <a:t>−1</a:t>
            </a:r>
          </a:p>
          <a:p>
            <a:pPr algn="l"/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      Hadronic tag pioneered by </a:t>
            </a:r>
            <a:r>
              <a:rPr lang="en-US" altLang="zh-CN" sz="2000" b="0" i="0" u="none" strike="noStrike" baseline="0" dirty="0" err="1">
                <a:latin typeface="Times" panose="02020603050405020304" pitchFamily="18" charset="0"/>
                <a:cs typeface="Times" panose="02020603050405020304" pitchFamily="18" charset="0"/>
              </a:rPr>
              <a:t>BaBar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[</a:t>
            </a: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PRL 92, 071802]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; </a:t>
            </a: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MVA version at Belle II [</a:t>
            </a:r>
            <a:r>
              <a:rPr lang="en-US" altLang="zh-CN" sz="2000" b="0" i="0" u="none" strike="noStrike" baseline="0" dirty="0" err="1">
                <a:latin typeface="Times" panose="02020603050405020304" pitchFamily="18" charset="0"/>
                <a:cs typeface="Times" panose="02020603050405020304" pitchFamily="18" charset="0"/>
              </a:rPr>
              <a:t>Comput</a:t>
            </a: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altLang="zh-CN" sz="2000" b="0" i="0" u="none" strike="noStrike" baseline="0" dirty="0" err="1">
                <a:latin typeface="Times" panose="02020603050405020304" pitchFamily="18" charset="0"/>
                <a:cs typeface="Times" panose="02020603050405020304" pitchFamily="18" charset="0"/>
              </a:rPr>
              <a:t>Softw</a:t>
            </a: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. Big Sci. 3 (2019) 1, 6]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000" b="0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Use missing-mass squared and B candidate momentum to extract signal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000" b="0" i="0" u="none" strike="noStrike" baseline="0" dirty="0">
                <a:latin typeface="LiberationSans"/>
              </a:rPr>
              <a:t>Result agrees with SM prediction: </a:t>
            </a:r>
            <a:r>
              <a:rPr lang="pt-BR" altLang="zh-CN" sz="2000" b="0" i="0" u="none" strike="noStrike" baseline="0" dirty="0">
                <a:latin typeface="LiberationSans"/>
              </a:rPr>
              <a:t>R(X)</a:t>
            </a:r>
            <a:r>
              <a:rPr lang="pt-BR" altLang="zh-CN" sz="1100" b="0" i="0" u="none" strike="noStrike" baseline="0" dirty="0">
                <a:latin typeface="LiberationSans"/>
              </a:rPr>
              <a:t>SM </a:t>
            </a:r>
            <a:r>
              <a:rPr lang="pt-BR" altLang="zh-CN" sz="2000" b="0" i="0" u="none" strike="noStrike" baseline="0" dirty="0">
                <a:latin typeface="LiberationSans"/>
              </a:rPr>
              <a:t>= 0.223 ± 0.005</a:t>
            </a:r>
            <a:endParaRPr lang="en-US" altLang="zh-CN" sz="2000" b="0" i="0" u="none" strike="noStrike" baseline="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altLang="zh-CN" sz="2000" b="0" i="0" u="none" strike="noStrike" baseline="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9E50ACB-E8DB-4776-8732-04B1A2132AE5}"/>
              </a:ext>
            </a:extLst>
          </p:cNvPr>
          <p:cNvSpPr txBox="1"/>
          <p:nvPr/>
        </p:nvSpPr>
        <p:spPr>
          <a:xfrm>
            <a:off x="3939279" y="925841"/>
            <a:ext cx="3675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i="0" u="none" strike="noStrike" baseline="0" dirty="0">
                <a:solidFill>
                  <a:srgbClr val="C00000"/>
                </a:solidFill>
                <a:latin typeface="LiberationSans-Bold"/>
              </a:rPr>
              <a:t>Measurement of R(X)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5716AB-5C16-475E-8986-E0A016570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791" y="928208"/>
            <a:ext cx="4123553" cy="53745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0E5AB7-0AA6-407D-9E3C-4A7DEC6A0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881" y="1339188"/>
            <a:ext cx="2277039" cy="12459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F8C031A-6C10-4DC5-BB7A-768339213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12" y="4272885"/>
            <a:ext cx="5681356" cy="202990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6B53BD3-6E05-4CC0-9305-1931C4C252D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80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60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83DE218-A995-47CE-9CD5-EA1D704647EF}"/>
              </a:ext>
            </a:extLst>
          </p:cNvPr>
          <p:cNvSpPr txBox="1"/>
          <p:nvPr/>
        </p:nvSpPr>
        <p:spPr>
          <a:xfrm>
            <a:off x="1901372" y="899012"/>
            <a:ext cx="905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latin typeface="Comic Sans MS" panose="030F0902030302020204" pitchFamily="66" charset="0"/>
              </a:rPr>
              <a:t> </a:t>
            </a:r>
            <a:r>
              <a:rPr lang="en-US" altLang="zh-CN" sz="28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Electroweak Penguin and LFV @ Belle (II) experiment </a:t>
            </a:r>
            <a:endParaRPr 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B680A4-1CD5-454A-B8AE-DC748DEB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43" y="1932141"/>
            <a:ext cx="10065257" cy="3241265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39FAEA8-4C57-45B9-B1C6-CC1CCB81F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2" y="2714497"/>
            <a:ext cx="2565393" cy="142900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14679A3-8363-4705-9008-08DA7D5750B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7849EB5-477F-4B2F-B0B4-B68C10E5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5" y="1498702"/>
            <a:ext cx="7340920" cy="489744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CDEDF7E-8A38-4643-B696-2B8AF5F4157F}"/>
              </a:ext>
            </a:extLst>
          </p:cNvPr>
          <p:cNvSpPr txBox="1"/>
          <p:nvPr/>
        </p:nvSpPr>
        <p:spPr>
          <a:xfrm>
            <a:off x="1562982" y="912881"/>
            <a:ext cx="6942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Big Bang Theory Episode (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FCNCs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7481F46-626F-4712-A0FE-DE61932C1811}"/>
              </a:ext>
            </a:extLst>
          </p:cNvPr>
          <p:cNvSpPr txBox="1"/>
          <p:nvPr/>
        </p:nvSpPr>
        <p:spPr>
          <a:xfrm>
            <a:off x="604988" y="1620309"/>
            <a:ext cx="19159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Sheldon,  what about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FCNCs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?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D80707A-98FA-4E51-B5F8-1CF42439FB20}"/>
              </a:ext>
            </a:extLst>
          </p:cNvPr>
          <p:cNvSpPr txBox="1"/>
          <p:nvPr/>
        </p:nvSpPr>
        <p:spPr>
          <a:xfrm>
            <a:off x="762158" y="5032058"/>
            <a:ext cx="14084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So how do penguins  (FCNCs) work ?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8597C4E-03A1-4D59-AE6A-3D6B76B79C5C}"/>
              </a:ext>
            </a:extLst>
          </p:cNvPr>
          <p:cNvSpPr txBox="1"/>
          <p:nvPr/>
        </p:nvSpPr>
        <p:spPr>
          <a:xfrm>
            <a:off x="5638963" y="4946333"/>
            <a:ext cx="18138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FCNC’s are forbidden at 1</a:t>
            </a:r>
            <a:r>
              <a:rPr lang="en-US" baseline="30000" dirty="0"/>
              <a:t>st</a:t>
            </a:r>
            <a:r>
              <a:rPr lang="en-US" dirty="0"/>
              <a:t> order in the SM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8DA29F9-3363-4BDE-9F6C-0E98D329EB68}"/>
              </a:ext>
            </a:extLst>
          </p:cNvPr>
          <p:cNvSpPr txBox="1"/>
          <p:nvPr/>
        </p:nvSpPr>
        <p:spPr>
          <a:xfrm>
            <a:off x="7848607" y="3870534"/>
            <a:ext cx="402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Examine the following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b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s</a:t>
            </a:r>
            <a:r>
              <a:rPr lang="en-US" sz="2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γ</a:t>
            </a:r>
            <a:r>
              <a:rPr lang="en-US" sz="2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decay modes in the Belle II Phase 3 dataset.</a:t>
            </a:r>
            <a:endParaRPr lang="en-US" sz="2000" dirty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7B3B98B-FBEB-48C1-B030-EEBE6DD1196B}"/>
              </a:ext>
            </a:extLst>
          </p:cNvPr>
          <p:cNvSpPr/>
          <p:nvPr/>
        </p:nvSpPr>
        <p:spPr>
          <a:xfrm>
            <a:off x="7543808" y="3805650"/>
            <a:ext cx="4457692" cy="26032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1" name="Object 1">
            <a:extLst>
              <a:ext uri="{FF2B5EF4-FFF2-40B4-BE49-F238E27FC236}">
                <a16:creationId xmlns:a16="http://schemas.microsoft.com/office/drawing/2014/main" id="{F4A13434-3604-4883-9FD1-C1087CCDFE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5783" y="4685607"/>
          <a:ext cx="3046412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" name="Equation" r:id="rId4" imgW="1384300" imgH="749300" progId="Equation.DSMT4">
                  <p:embed/>
                </p:oleObj>
              </mc:Choice>
              <mc:Fallback>
                <p:oleObj name="Equation" r:id="rId4" imgW="1384300" imgH="749300" progId="Equation.DSMT4">
                  <p:embed/>
                  <p:pic>
                    <p:nvPicPr>
                      <p:cNvPr id="11" name="Object 1">
                        <a:extLst>
                          <a:ext uri="{FF2B5EF4-FFF2-40B4-BE49-F238E27FC236}">
                            <a16:creationId xmlns:a16="http://schemas.microsoft.com/office/drawing/2014/main" id="{F4A13434-3604-4883-9FD1-C1087CCDF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5783" y="4685607"/>
                        <a:ext cx="3046412" cy="164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DE9E57F1-9AA4-4090-BAD8-B87F42D560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" t="-6579"/>
          <a:stretch/>
        </p:blipFill>
        <p:spPr>
          <a:xfrm>
            <a:off x="7543808" y="952879"/>
            <a:ext cx="2468094" cy="186838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DDB067D-E3F1-4D57-981D-4B37CFBA6A25}"/>
              </a:ext>
            </a:extLst>
          </p:cNvPr>
          <p:cNvSpPr txBox="1"/>
          <p:nvPr/>
        </p:nvSpPr>
        <p:spPr>
          <a:xfrm>
            <a:off x="7622453" y="2988087"/>
            <a:ext cx="4457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" panose="02020603050405020304" pitchFamily="18" charset="0"/>
                <a:cs typeface="Times" panose="02020603050405020304" pitchFamily="18" charset="0"/>
              </a:rPr>
              <a:t>John Ellis, the CERN theorist who coined the name “</a:t>
            </a:r>
            <a:r>
              <a:rPr lang="en-US" altLang="zh-CN" sz="1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Penguin</a:t>
            </a:r>
            <a:r>
              <a:rPr lang="en-US" altLang="zh-CN" sz="1800" dirty="0">
                <a:latin typeface="Times" panose="02020603050405020304" pitchFamily="18" charset="0"/>
                <a:cs typeface="Times" panose="02020603050405020304" pitchFamily="18" charset="0"/>
              </a:rPr>
              <a:t>” (a type of FCNC).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1AF027-82FC-4F04-BCA0-46A3618DE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507" y="1041109"/>
            <a:ext cx="1947638" cy="1994620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96A0D82-D6C1-4E17-9BA9-AB936280B26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93C6511-0199-446C-918F-A070758B0757}"/>
                  </a:ext>
                </a:extLst>
              </p:cNvPr>
              <p:cNvSpPr txBox="1"/>
              <p:nvPr/>
            </p:nvSpPr>
            <p:spPr>
              <a:xfrm>
                <a:off x="3524250" y="872608"/>
                <a:ext cx="42481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8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Radiative penguin: B</a:t>
                </a:r>
                <a14:m>
                  <m:oMath xmlns:m="http://schemas.openxmlformats.org/officeDocument/2006/math">
                    <m:r>
                      <a:rPr lang="zh-CN" alt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zh-CN" altLang="en-US" sz="2800" dirty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93C6511-0199-446C-918F-A070758B0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872608"/>
                <a:ext cx="4248150" cy="523220"/>
              </a:xfrm>
              <a:prstGeom prst="rect">
                <a:avLst/>
              </a:prstGeom>
              <a:blipFill>
                <a:blip r:embed="rId2"/>
                <a:stretch>
                  <a:fillRect l="-2869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77F909BE-C0D8-4E5C-BFB8-386C0293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12" y="1395828"/>
            <a:ext cx="8758546" cy="28000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9E39BE-8971-4652-A4CB-7C3769CB9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208"/>
            <a:ext cx="12192000" cy="191423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36F295E-062B-4451-B2E4-23B080E3428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103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46F8A11-2BB9-44D5-B884-D3A0969755CA}"/>
                  </a:ext>
                </a:extLst>
              </p:cNvPr>
              <p:cNvSpPr txBox="1"/>
              <p:nvPr/>
            </p:nvSpPr>
            <p:spPr>
              <a:xfrm>
                <a:off x="3524250" y="872608"/>
                <a:ext cx="42481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8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Radiative penguin: B</a:t>
                </a:r>
                <a14:m>
                  <m:oMath xmlns:m="http://schemas.openxmlformats.org/officeDocument/2006/math">
                    <m:r>
                      <a:rPr lang="zh-CN" alt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zh-CN" altLang="en-US" sz="2800" dirty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46F8A11-2BB9-44D5-B884-D3A096975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872608"/>
                <a:ext cx="4248150" cy="523220"/>
              </a:xfrm>
              <a:prstGeom prst="rect">
                <a:avLst/>
              </a:prstGeom>
              <a:blipFill>
                <a:blip r:embed="rId2"/>
                <a:stretch>
                  <a:fillRect l="-2869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236D6E0C-AB58-422C-853F-0A61079A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7" y="1656802"/>
            <a:ext cx="8228912" cy="44776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293AB8-42FD-4588-B208-A924D4647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554" y="1984917"/>
            <a:ext cx="3148245" cy="4378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A9D30BA-DD98-484C-9622-27A169B609E5}"/>
                  </a:ext>
                </a:extLst>
              </p:cNvPr>
              <p:cNvSpPr txBox="1"/>
              <p:nvPr/>
            </p:nvSpPr>
            <p:spPr>
              <a:xfrm>
                <a:off x="8458199" y="973963"/>
                <a:ext cx="386715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2D </a:t>
                </a:r>
                <a:r>
                  <a:rPr lang="en-US" altLang="zh-CN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M</a:t>
                </a:r>
                <a:r>
                  <a:rPr lang="en-US" altLang="zh-CN" baseline="-25000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bc</a:t>
                </a:r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panose="02020603050405020304" pitchFamily="18" charset="0"/>
                      </a:rPr>
                      <m:t>∆</m:t>
                    </m:r>
                  </m:oMath>
                </a14:m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E fit to extract Simultaneously yields of B and anti-B for self-tagged modes for A</a:t>
                </a:r>
                <a:r>
                  <a:rPr lang="en-US" altLang="zh-CN" baseline="-25000" dirty="0">
                    <a:latin typeface="Times" panose="02020603050405020304" pitchFamily="18" charset="0"/>
                    <a:cs typeface="Times" panose="02020603050405020304" pitchFamily="18" charset="0"/>
                  </a:rPr>
                  <a:t>CP</a:t>
                </a:r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 and B</a:t>
                </a:r>
                <a:endParaRPr lang="zh-CN" altLang="en-US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A9D30BA-DD98-484C-9622-27A169B60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199" y="973963"/>
                <a:ext cx="3867151" cy="923330"/>
              </a:xfrm>
              <a:prstGeom prst="rect">
                <a:avLst/>
              </a:prstGeom>
              <a:blipFill>
                <a:blip r:embed="rId5"/>
                <a:stretch>
                  <a:fillRect l="-1260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846AB192-135C-4954-845E-AC2996BC0070}"/>
              </a:ext>
            </a:extLst>
          </p:cNvPr>
          <p:cNvSpPr/>
          <p:nvPr/>
        </p:nvSpPr>
        <p:spPr>
          <a:xfrm>
            <a:off x="5978635" y="1497183"/>
            <a:ext cx="23873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en-US" altLang="zh-CN" sz="2000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6"/>
              </a:rPr>
              <a:t>arXiv:2411.10127</a:t>
            </a:r>
            <a:r>
              <a:rPr lang="en-US" altLang="zh-CN" sz="2000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endParaRPr lang="zh-CN" altLang="en-US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407D6C4E-C464-4856-889B-926677A1F5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480" y="2829545"/>
            <a:ext cx="600544" cy="48781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D98C313-C6BB-4DC6-85F8-C77D21ACF7AA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978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22CA0655-EF75-43D9-99A3-3EDBD1D1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7" y="1287839"/>
            <a:ext cx="4482346" cy="4482346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7A7528B5-F65F-4326-9844-350EE6228D1E}"/>
              </a:ext>
            </a:extLst>
          </p:cNvPr>
          <p:cNvSpPr txBox="1"/>
          <p:nvPr/>
        </p:nvSpPr>
        <p:spPr>
          <a:xfrm>
            <a:off x="165101" y="5670173"/>
            <a:ext cx="624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 b quark has charge -1/3, an s quark has charge -1/3 so this decay is a </a:t>
            </a:r>
            <a:r>
              <a:rPr lang="en-US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flavor changing neutral current (FCNC).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5AC67B6-C085-4107-BC4F-73BEF0AD4995}"/>
              </a:ext>
            </a:extLst>
          </p:cNvPr>
          <p:cNvSpPr txBox="1"/>
          <p:nvPr/>
        </p:nvSpPr>
        <p:spPr>
          <a:xfrm>
            <a:off x="1854367" y="871012"/>
            <a:ext cx="795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  <a:sym typeface="Wingdings"/>
              </a:rPr>
              <a:t>                      :  BSM 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without hadronic uncertainties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2" descr="equation.pdf">
            <a:extLst>
              <a:ext uri="{FF2B5EF4-FFF2-40B4-BE49-F238E27FC236}">
                <a16:creationId xmlns:a16="http://schemas.microsoft.com/office/drawing/2014/main" id="{AEE62BE5-323B-42D7-8123-035CFDBBD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676" y="1018698"/>
            <a:ext cx="14097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3171957-C0C2-4EC7-B4D8-7B18D1769E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3"/>
          <a:stretch/>
        </p:blipFill>
        <p:spPr>
          <a:xfrm>
            <a:off x="5484121" y="1287839"/>
            <a:ext cx="5736939" cy="2197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30FF64B3-C2FF-49D2-9335-644D2CA86740}"/>
                  </a:ext>
                </a:extLst>
              </p:cNvPr>
              <p:cNvSpPr txBox="1"/>
              <p:nvPr/>
            </p:nvSpPr>
            <p:spPr>
              <a:xfrm>
                <a:off x="5567014" y="3271837"/>
                <a:ext cx="63240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K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(*)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itchFamily="2" charset="2"/>
                      </a:rPr>
                      <m:t>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itchFamily="2" charset="2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missing energy modes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accessible to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 II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(and Belle), but might be difficult at a hadron experiment. </a:t>
                </a:r>
              </a:p>
            </p:txBody>
          </p:sp>
        </mc:Choice>
        <mc:Fallback xmlns="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30FF64B3-C2FF-49D2-9335-644D2CA86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014" y="3271837"/>
                <a:ext cx="6324032" cy="1015663"/>
              </a:xfrm>
              <a:prstGeom prst="rect">
                <a:avLst/>
              </a:prstGeom>
              <a:blipFill>
                <a:blip r:embed="rId5"/>
                <a:stretch>
                  <a:fillRect l="-963" t="-3614" b="-10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9">
            <a:extLst>
              <a:ext uri="{FF2B5EF4-FFF2-40B4-BE49-F238E27FC236}">
                <a16:creationId xmlns:a16="http://schemas.microsoft.com/office/drawing/2014/main" id="{E0A94DC2-C238-4C8D-9540-0C6CFEE11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068" y="4216426"/>
            <a:ext cx="2323600" cy="211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0BD048F5-608C-419B-B1EE-1314647865F3}"/>
                  </a:ext>
                </a:extLst>
              </p:cNvPr>
              <p:cNvSpPr txBox="1"/>
              <p:nvPr/>
            </p:nvSpPr>
            <p:spPr>
              <a:xfrm>
                <a:off x="8127582" y="5216218"/>
                <a:ext cx="33614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</a:rPr>
                  <a:t>Signal: B</a:t>
                </a:r>
                <a:r>
                  <a:rPr lang="en-US" sz="2000" dirty="0">
                    <a:solidFill>
                      <a:prstClr val="black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  <a:sym typeface="Wingdings"/>
                  </a:rPr>
                  <a:t>K ν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  <a:sym typeface="Wingdings"/>
                  </a:rPr>
                  <a:t>                     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  <a:sym typeface="Wingdings"/>
                  </a:rPr>
                  <a:t>Tag mode: BDπ; DKπ</a:t>
                </a:r>
                <a:endParaRPr lang="en-US" sz="2000" dirty="0">
                  <a:solidFill>
                    <a:prstClr val="black"/>
                  </a:solidFill>
                  <a:latin typeface="Times" panose="02020603050405020304" pitchFamily="18" charset="0"/>
                  <a:ea typeface="ＭＳ Ｐゴシック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0BD048F5-608C-419B-B1EE-131464786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582" y="5216218"/>
                <a:ext cx="3361484" cy="707886"/>
              </a:xfrm>
              <a:prstGeom prst="rect">
                <a:avLst/>
              </a:prstGeom>
              <a:blipFill>
                <a:blip r:embed="rId7"/>
                <a:stretch>
                  <a:fillRect l="-1812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D4053FA-3CA0-4829-B322-5FE12601F62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4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49FC2F-2042-4ADD-9E9D-7EC66655F27D}"/>
                  </a:ext>
                </a:extLst>
              </p:cNvPr>
              <p:cNvSpPr txBox="1"/>
              <p:nvPr/>
            </p:nvSpPr>
            <p:spPr>
              <a:xfrm>
                <a:off x="2444868" y="924749"/>
                <a:ext cx="74483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a 3.5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excess or “evidence”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</a:rPr>
                  <a:t>s</a:t>
                </a:r>
                <a:r>
                  <a:rPr lang="en-US" sz="2800" dirty="0">
                    <a:solidFill>
                      <a:schemeClr val="tx1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</a:rPr>
                  <a:t>ignal: B</a:t>
                </a:r>
                <a:r>
                  <a:rPr lang="en-US" sz="2800" dirty="0">
                    <a:solidFill>
                      <a:schemeClr val="tx1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  <a:sym typeface="Wingdings"/>
                  </a:rPr>
                  <a:t>K ν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zh-CN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endParaRPr lang="en-US" sz="2800" dirty="0">
                  <a:solidFill>
                    <a:schemeClr val="tx1"/>
                  </a:solidFill>
                  <a:latin typeface="Times" panose="02020603050405020304" pitchFamily="18" charset="0"/>
                  <a:ea typeface="ＭＳ Ｐゴシック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49FC2F-2042-4ADD-9E9D-7EC66655F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868" y="924749"/>
                <a:ext cx="7448319" cy="523220"/>
              </a:xfrm>
              <a:prstGeom prst="rect">
                <a:avLst/>
              </a:prstGeom>
              <a:blipFill>
                <a:blip r:embed="rId2"/>
                <a:stretch>
                  <a:fillRect l="-1637" t="-13953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19F399C-60CD-4DBB-9315-717A069D3006}"/>
              </a:ext>
            </a:extLst>
          </p:cNvPr>
          <p:cNvSpPr txBox="1">
            <a:spLocks/>
          </p:cNvSpPr>
          <p:nvPr/>
        </p:nvSpPr>
        <p:spPr>
          <a:xfrm>
            <a:off x="7827004" y="744639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C485F6-F622-9D4E-98CB-D3BEE147E703}" type="slidenum">
              <a:rPr lang="en-US" smtClean="0">
                <a:latin typeface="Calibri"/>
              </a:rPr>
              <a:pPr>
                <a:defRPr/>
              </a:pPr>
              <a:t>86</a:t>
            </a:fld>
            <a:endParaRPr lang="en-US" dirty="0">
              <a:latin typeface="Calibri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51047F17-7A10-4A65-AC05-A12D1883F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796" y="979373"/>
            <a:ext cx="798777" cy="648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5">
                <a:extLst>
                  <a:ext uri="{FF2B5EF4-FFF2-40B4-BE49-F238E27FC236}">
                    <a16:creationId xmlns:a16="http://schemas.microsoft.com/office/drawing/2014/main" id="{91F32ACC-A20D-4CE0-B329-06BE56D9ABC3}"/>
                  </a:ext>
                </a:extLst>
              </p:cNvPr>
              <p:cNvSpPr txBox="1"/>
              <p:nvPr/>
            </p:nvSpPr>
            <p:spPr>
              <a:xfrm>
                <a:off x="3723873" y="4361303"/>
                <a:ext cx="3434532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1" u="sng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New Technique </a:t>
                </a:r>
                <a:r>
                  <a:rPr lang="en-US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from Belle II </a:t>
                </a:r>
              </a:p>
              <a:p>
                <a:r>
                  <a:rPr lang="en-US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with inclusive ROE</a:t>
                </a:r>
              </a:p>
              <a:p>
                <a:r>
                  <a:rPr lang="en-US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(Rest of the Event)  tagging. (X </a:t>
                </a:r>
                <a:r>
                  <a:rPr lang="en-US" sz="2000" dirty="0">
                    <a:solidFill>
                      <a:srgbClr val="FF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10-20</a:t>
                </a:r>
                <a:r>
                  <a:rPr lang="en-US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compared to FEI, but large </a:t>
                </a:r>
                <a:r>
                  <a:rPr lang="en-US" sz="2000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bkgs</a:t>
                </a:r>
                <a:r>
                  <a:rPr lang="en-US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TextBox 15">
                <a:extLst>
                  <a:ext uri="{FF2B5EF4-FFF2-40B4-BE49-F238E27FC236}">
                    <a16:creationId xmlns:a16="http://schemas.microsoft.com/office/drawing/2014/main" id="{91F32ACC-A20D-4CE0-B329-06BE56D9A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873" y="4361303"/>
                <a:ext cx="3434532" cy="1631216"/>
              </a:xfrm>
              <a:prstGeom prst="rect">
                <a:avLst/>
              </a:prstGeom>
              <a:blipFill>
                <a:blip r:embed="rId4"/>
                <a:stretch>
                  <a:fillRect l="-1954" t="-1866" b="-5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58BE2F4A-E29A-4FDE-8FB4-56DD595A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870" y="2029151"/>
            <a:ext cx="8381608" cy="2144132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5171E60-59ED-4BC0-9E87-6DF1C9D72288}"/>
              </a:ext>
            </a:extLst>
          </p:cNvPr>
          <p:cNvSpPr txBox="1"/>
          <p:nvPr/>
        </p:nvSpPr>
        <p:spPr>
          <a:xfrm>
            <a:off x="362865" y="4647575"/>
            <a:ext cx="3214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Distributions for the signal-enhanced region in the ITA (Inclusive tagged analysis)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CF266B9B-431D-4160-A0D5-DB2D217190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04" b="1"/>
          <a:stretch/>
        </p:blipFill>
        <p:spPr>
          <a:xfrm>
            <a:off x="27330" y="1696907"/>
            <a:ext cx="3550024" cy="2877318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C077B23-4151-4552-857F-2BB3CD26DE38}"/>
              </a:ext>
            </a:extLst>
          </p:cNvPr>
          <p:cNvSpPr txBox="1"/>
          <p:nvPr/>
        </p:nvSpPr>
        <p:spPr>
          <a:xfrm>
            <a:off x="8510878" y="1500449"/>
            <a:ext cx="2476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467885"/>
                </a:solidFill>
                <a:latin typeface="Aptos"/>
              </a:rPr>
              <a:t>PRD 109, 112006 (2024)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744B952-DEA4-4B97-B6C9-740A8B46E68A}"/>
              </a:ext>
            </a:extLst>
          </p:cNvPr>
          <p:cNvSpPr txBox="1"/>
          <p:nvPr/>
        </p:nvSpPr>
        <p:spPr>
          <a:xfrm>
            <a:off x="7304924" y="4371642"/>
            <a:ext cx="37920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Now add on some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ML/AI 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(boosted decision trees or BDTs) to help us tame the large backgrounds.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3083B45-256B-42C4-A539-EF4A8724EC35}"/>
              </a:ext>
            </a:extLst>
          </p:cNvPr>
          <p:cNvSpPr txBox="1"/>
          <p:nvPr/>
        </p:nvSpPr>
        <p:spPr>
          <a:xfrm>
            <a:off x="400471" y="5807853"/>
            <a:ext cx="30471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Fits in bins of BDT2 and q</a:t>
            </a:r>
            <a:r>
              <a:rPr lang="en-US" altLang="zh-CN" sz="2000" baseline="30000" dirty="0">
                <a:latin typeface="Times" panose="02020603050405020304" pitchFamily="18" charset="0"/>
                <a:cs typeface="Times" panose="02020603050405020304" pitchFamily="18" charset="0"/>
              </a:rPr>
              <a:t>2 </a:t>
            </a:r>
            <a:endParaRPr lang="en-US" altLang="zh-CN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B2D1332-E566-488B-8939-D90F87214C3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041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C8F2E4D-0ECC-4E61-93EA-BD141AFB5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054" y="2643188"/>
            <a:ext cx="4210050" cy="37147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56D1705-346E-4039-A4B8-8A2E82327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187" y="2776538"/>
            <a:ext cx="4229100" cy="3448050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AA62EAD5-65BB-4887-8FE8-15FBE93DC5AA}"/>
              </a:ext>
            </a:extLst>
          </p:cNvPr>
          <p:cNvSpPr txBox="1"/>
          <p:nvPr/>
        </p:nvSpPr>
        <p:spPr>
          <a:xfrm>
            <a:off x="2063404" y="2240323"/>
            <a:ext cx="284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Inclusive tagged analysis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24EF9470-EEB9-403F-911F-5A3D58D2DB8E}"/>
                  </a:ext>
                </a:extLst>
              </p:cNvPr>
              <p:cNvSpPr txBox="1"/>
              <p:nvPr/>
            </p:nvSpPr>
            <p:spPr>
              <a:xfrm>
                <a:off x="2444868" y="924749"/>
                <a:ext cx="74483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a 3.5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excess or “evidence”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</a:rPr>
                  <a:t>s</a:t>
                </a:r>
                <a:r>
                  <a:rPr lang="en-US" sz="2800" dirty="0">
                    <a:solidFill>
                      <a:schemeClr val="tx1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</a:rPr>
                  <a:t>ignal: B</a:t>
                </a:r>
                <a:r>
                  <a:rPr lang="en-US" sz="2800" dirty="0">
                    <a:solidFill>
                      <a:schemeClr val="tx1"/>
                    </a:solidFill>
                    <a:latin typeface="Times" panose="02020603050405020304" pitchFamily="18" charset="0"/>
                    <a:ea typeface="ＭＳ Ｐゴシック" charset="0"/>
                    <a:cs typeface="Times" panose="02020603050405020304" pitchFamily="18" charset="0"/>
                    <a:sym typeface="Wingdings"/>
                  </a:rPr>
                  <a:t>K ν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zh-CN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endParaRPr lang="en-US" sz="2800" dirty="0">
                  <a:solidFill>
                    <a:schemeClr val="tx1"/>
                  </a:solidFill>
                  <a:latin typeface="Times" panose="02020603050405020304" pitchFamily="18" charset="0"/>
                  <a:ea typeface="ＭＳ Ｐゴシック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24EF9470-EEB9-403F-911F-5A3D58D2D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868" y="924749"/>
                <a:ext cx="7448319" cy="523220"/>
              </a:xfrm>
              <a:prstGeom prst="rect">
                <a:avLst/>
              </a:prstGeom>
              <a:blipFill>
                <a:blip r:embed="rId4"/>
                <a:stretch>
                  <a:fillRect l="-1637" t="-13953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9">
            <a:extLst>
              <a:ext uri="{FF2B5EF4-FFF2-40B4-BE49-F238E27FC236}">
                <a16:creationId xmlns:a16="http://schemas.microsoft.com/office/drawing/2014/main" id="{7E92C62B-9351-48D2-88D0-20A8B51EADD4}"/>
              </a:ext>
            </a:extLst>
          </p:cNvPr>
          <p:cNvSpPr txBox="1"/>
          <p:nvPr/>
        </p:nvSpPr>
        <p:spPr>
          <a:xfrm>
            <a:off x="8510878" y="1500449"/>
            <a:ext cx="2476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467885"/>
                </a:solidFill>
                <a:latin typeface="Aptos"/>
              </a:rPr>
              <a:t>PRD 109, 112006 (2024)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822FC2B-0E5B-474B-8B72-3647E6053B9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87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62C6410-202C-4E81-AF69-FBECF62AE291}"/>
              </a:ext>
            </a:extLst>
          </p:cNvPr>
          <p:cNvSpPr txBox="1"/>
          <p:nvPr/>
        </p:nvSpPr>
        <p:spPr>
          <a:xfrm>
            <a:off x="5730226" y="2086435"/>
            <a:ext cx="374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Consistency check with the lower sensitivity FEI hadronic tag.</a:t>
            </a:r>
          </a:p>
        </p:txBody>
      </p:sp>
    </p:spTree>
    <p:extLst>
      <p:ext uri="{BB962C8B-B14F-4D97-AF65-F5344CB8AC3E}">
        <p14:creationId xmlns:p14="http://schemas.microsoft.com/office/powerpoint/2010/main" val="16128816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BE736B-4062-4818-8B29-E288DC20E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312782"/>
            <a:ext cx="5368331" cy="4049794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D5DD6AC-B2D1-44F9-874B-14B6BC8AFD64}"/>
              </a:ext>
            </a:extLst>
          </p:cNvPr>
          <p:cNvSpPr txBox="1"/>
          <p:nvPr/>
        </p:nvSpPr>
        <p:spPr>
          <a:xfrm>
            <a:off x="2280846" y="975298"/>
            <a:ext cx="861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Combination and comparison with other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697DADF3-82E2-47F7-8278-E41FA6EAEE4B}"/>
                  </a:ext>
                </a:extLst>
              </p:cNvPr>
              <p:cNvSpPr txBox="1"/>
              <p:nvPr/>
            </p:nvSpPr>
            <p:spPr>
              <a:xfrm>
                <a:off x="5680634" y="2287172"/>
                <a:ext cx="6054167" cy="120032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Significance of signal excess is 3.5 standard deviations. The signal is 2.7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 above the SM expectation.</a:t>
                </a:r>
              </a:p>
            </p:txBody>
          </p:sp>
        </mc:Choice>
        <mc:Fallback xmlns=""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697DADF3-82E2-47F7-8278-E41FA6EAE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634" y="2287172"/>
                <a:ext cx="6054167" cy="1200329"/>
              </a:xfrm>
              <a:prstGeom prst="rect">
                <a:avLst/>
              </a:prstGeom>
              <a:blipFill>
                <a:blip r:embed="rId4"/>
                <a:stretch>
                  <a:fillRect l="-1611" t="-4061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D93FCF14-85C8-4385-89A9-4FD41E7AB2B9}"/>
                  </a:ext>
                </a:extLst>
              </p:cNvPr>
              <p:cNvSpPr txBox="1"/>
              <p:nvPr/>
            </p:nvSpPr>
            <p:spPr>
              <a:xfrm>
                <a:off x="5680634" y="3904721"/>
                <a:ext cx="63027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Wingdings" pitchFamily="2" charset="2"/>
                  </a:rPr>
                  <a:t>Maybe third generation couplings b</a:t>
                </a:r>
                <a:r>
                  <a:rPr lang="en-US" altLang="zh-CN" sz="2000" i="1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Wingdings" pitchFamily="2" charset="2"/>
                  </a:rPr>
                  <a:t>  </a:t>
                </a:r>
                <a:r>
                  <a:rPr lang="en-US" sz="2000" i="1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Wingdings" pitchFamily="2" charset="2"/>
                  </a:rPr>
                  <a:t>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𝜏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𝜏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i="1" dirty="0">
                    <a:solidFill>
                      <a:srgbClr val="C00000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  <a:sym typeface="Wingdings" pitchFamily="2" charset="2"/>
                  </a:rPr>
                  <a:t> </a:t>
                </a:r>
                <a:r>
                  <a:rPr lang="en-US" sz="2000" i="1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are enhanced</a:t>
                </a:r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D93FCF14-85C8-4385-89A9-4FD41E7AB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634" y="3904721"/>
                <a:ext cx="6302714" cy="707886"/>
              </a:xfrm>
              <a:prstGeom prst="rect">
                <a:avLst/>
              </a:prstGeom>
              <a:blipFill>
                <a:blip r:embed="rId5"/>
                <a:stretch>
                  <a:fillRect l="-1064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2">
            <a:extLst>
              <a:ext uri="{FF2B5EF4-FFF2-40B4-BE49-F238E27FC236}">
                <a16:creationId xmlns:a16="http://schemas.microsoft.com/office/drawing/2014/main" id="{C41A7887-C830-4775-88B8-842F26397D0A}"/>
              </a:ext>
            </a:extLst>
          </p:cNvPr>
          <p:cNvSpPr txBox="1"/>
          <p:nvPr/>
        </p:nvSpPr>
        <p:spPr>
          <a:xfrm>
            <a:off x="936397" y="5425853"/>
            <a:ext cx="1053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Program: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In the future, Belle II should be able to measure 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K nu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nubar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 K* nu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nubar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q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spectra and K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*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polarization.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7E27F18-0B78-4FB4-8676-CF5F718AA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1124" y="1664398"/>
            <a:ext cx="6218942" cy="395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AF1C1F-EC10-4B00-9F6E-E0187033A059}"/>
              </a:ext>
            </a:extLst>
          </p:cNvPr>
          <p:cNvSpPr txBox="1"/>
          <p:nvPr/>
        </p:nvSpPr>
        <p:spPr>
          <a:xfrm>
            <a:off x="9092125" y="1396792"/>
            <a:ext cx="2476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467885"/>
                </a:solidFill>
                <a:latin typeface="Aptos"/>
              </a:rPr>
              <a:t>PRD 109, 112006 (2024)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F0D18C6-96DA-43D7-99EA-223572A923B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2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1CBFF65-0B1F-4F69-9D51-1459BF669C83}"/>
                  </a:ext>
                </a:extLst>
              </p:cNvPr>
              <p:cNvSpPr txBox="1"/>
              <p:nvPr/>
            </p:nvSpPr>
            <p:spPr>
              <a:xfrm>
                <a:off x="1779181" y="878589"/>
                <a:ext cx="7988596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Search for </a:t>
                </a:r>
                <a:r>
                  <a:rPr lang="zh-CN" altLang="el-GR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𝙱</a:t>
                </a:r>
                <a:r>
                  <a:rPr lang="zh-CN" altLang="el-GR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𝟶</a:t>
                </a:r>
                <a:r>
                  <a:rPr lang="el-GR" altLang="zh-CN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l-GR" altLang="zh-CN" sz="3200" b="1" i="1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τ</a:t>
                </a:r>
                <a:r>
                  <a:rPr lang="el-GR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±</a:t>
                </a:r>
                <a:r>
                  <a:rPr lang="el-GR" altLang="zh-CN" sz="3200" b="1" i="1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ℓ</a:t>
                </a:r>
                <a:r>
                  <a:rPr lang="el-GR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∓</a:t>
                </a:r>
                <a:r>
                  <a:rPr lang="en-US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3200" b="1" i="0" u="none" strike="noStrike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at Belle and Belle II</a:t>
                </a:r>
                <a:r>
                  <a:rPr lang="el-GR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endParaRPr lang="zh-CN" altLang="en-US" sz="3200" b="1" dirty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1CBFF65-0B1F-4F69-9D51-1459BF669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181" y="878589"/>
                <a:ext cx="7988596" cy="595932"/>
              </a:xfrm>
              <a:prstGeom prst="rect">
                <a:avLst/>
              </a:prstGeom>
              <a:blipFill>
                <a:blip r:embed="rId2"/>
                <a:stretch>
                  <a:fillRect l="-1985" t="-12245" b="-3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3B7CEB61-FED4-4B1E-B41C-8DB4E96602C4}"/>
              </a:ext>
            </a:extLst>
          </p:cNvPr>
          <p:cNvSpPr txBox="1"/>
          <p:nvPr/>
        </p:nvSpPr>
        <p:spPr>
          <a:xfrm>
            <a:off x="297711" y="1504142"/>
            <a:ext cx="77546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BSM extensions predict that the decay rates for LFV </a:t>
            </a:r>
            <a:r>
              <a:rPr lang="zh-CN" altLang="el-GR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𝚋→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el-GR" altLang="zh-CN" sz="2000" b="0" i="1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τℓ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decays are close to current experimental sensitivity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Third-generation couplings + </a:t>
            </a:r>
            <a:r>
              <a:rPr lang="el-GR" altLang="zh-CN" sz="2000" b="0" i="1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</a:t>
            </a:r>
            <a:r>
              <a:rPr lang="en-US" altLang="zh-CN" sz="2000" b="0" i="1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lepton mass </a:t>
            </a:r>
            <a:r>
              <a:rPr lang="el-GR" altLang="zh-CN" sz="2000" b="1" i="0" u="none" strike="noStrike" baseline="0" dirty="0">
                <a:latin typeface="Times" panose="02020603050405020304" pitchFamily="18" charset="0"/>
                <a:cs typeface="Times" panose="02020603050405020304" pitchFamily="18" charset="0"/>
              </a:rPr>
              <a:t>→</a:t>
            </a:r>
            <a:r>
              <a:rPr lang="el-GR" altLang="zh-CN" sz="2000" b="1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sensitivity to new physics </a:t>
            </a:r>
            <a:endParaRPr lang="zh-CN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E96305B-C847-48FD-B0B6-E8A59134C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183" y="1421168"/>
            <a:ext cx="2156348" cy="13969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9CB3D5-09AA-4570-90B4-F4D573F01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90" y="2519806"/>
            <a:ext cx="6658808" cy="980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C5AC4D5-AA5E-4F5D-B113-127E32C83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48" y="2707965"/>
            <a:ext cx="4935784" cy="349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8241D38-B800-40EB-80FA-8A8218B2B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2740" y="3428999"/>
            <a:ext cx="3853037" cy="28527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3941B14-ACD7-40A3-ACBF-A20A3BC88C1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89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4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17990B-93B4-40A5-91A7-C969AB0A4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497"/>
            <a:ext cx="6768887" cy="4477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356E56-6F19-4C7F-A536-9372DF58C727}"/>
                  </a:ext>
                </a:extLst>
              </p:cNvPr>
              <p:cNvSpPr txBox="1"/>
              <p:nvPr/>
            </p:nvSpPr>
            <p:spPr>
              <a:xfrm>
                <a:off x="5657159" y="4459616"/>
                <a:ext cx="6263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356E56-6F19-4C7F-A536-9372DF58C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159" y="4459616"/>
                <a:ext cx="626373" cy="369332"/>
              </a:xfrm>
              <a:prstGeom prst="rect">
                <a:avLst/>
              </a:prstGeom>
              <a:blipFill>
                <a:blip r:embed="rId3"/>
                <a:stretch>
                  <a:fillRect r="-26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1">
            <a:extLst>
              <a:ext uri="{FF2B5EF4-FFF2-40B4-BE49-F238E27FC236}">
                <a16:creationId xmlns:a16="http://schemas.microsoft.com/office/drawing/2014/main" id="{0EA5627F-B89B-46FA-804D-A28563DE6A48}"/>
              </a:ext>
            </a:extLst>
          </p:cNvPr>
          <p:cNvSpPr txBox="1">
            <a:spLocks/>
          </p:cNvSpPr>
          <p:nvPr/>
        </p:nvSpPr>
        <p:spPr>
          <a:xfrm>
            <a:off x="1080881" y="1029615"/>
            <a:ext cx="3824494" cy="4562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Productions in Belle II</a:t>
            </a:r>
            <a:endParaRPr lang="zh-CN" altLang="en-US" sz="28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07F4B47-837C-4AB3-BACE-8BB2810D2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842" y="1543925"/>
            <a:ext cx="5657157" cy="371057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0A2377D-F6C5-407D-94A3-A408EBD8B464}"/>
              </a:ext>
            </a:extLst>
          </p:cNvPr>
          <p:cNvSpPr txBox="1"/>
          <p:nvPr/>
        </p:nvSpPr>
        <p:spPr>
          <a:xfrm>
            <a:off x="8439150" y="1029615"/>
            <a:ext cx="233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Belle II Physics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CEF4FA7E-8ADD-44E0-9962-758894FEFADC}"/>
              </a:ext>
            </a:extLst>
          </p:cNvPr>
          <p:cNvSpPr txBox="1"/>
          <p:nvPr/>
        </p:nvSpPr>
        <p:spPr>
          <a:xfrm>
            <a:off x="6789631" y="5307148"/>
            <a:ext cx="538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Wealth of new physics possibilities in different domains of HEP (weak, strong, electroweak interactions). Many opportunities for 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initiatives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by </a:t>
            </a:r>
            <a:r>
              <a:rPr lang="en-US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young scientists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A0C2F77-F545-4DE7-91D4-29DF56CD6E41}"/>
              </a:ext>
            </a:extLst>
          </p:cNvPr>
          <p:cNvCxnSpPr/>
          <p:nvPr/>
        </p:nvCxnSpPr>
        <p:spPr>
          <a:xfrm>
            <a:off x="6577704" y="1603497"/>
            <a:ext cx="0" cy="4680000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2C87B20-779F-4181-B6A7-270B97F0BDA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533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4DF7C5E-AA48-47A4-A829-3BBB713A03A5}"/>
                  </a:ext>
                </a:extLst>
              </p:cNvPr>
              <p:cNvSpPr txBox="1"/>
              <p:nvPr/>
            </p:nvSpPr>
            <p:spPr>
              <a:xfrm>
                <a:off x="1779181" y="878589"/>
                <a:ext cx="7988596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Search for </a:t>
                </a:r>
                <a:r>
                  <a:rPr lang="zh-CN" altLang="el-GR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𝙱</a:t>
                </a:r>
                <a:r>
                  <a:rPr lang="zh-CN" altLang="el-GR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𝟶</a:t>
                </a:r>
                <a:r>
                  <a:rPr lang="el-GR" altLang="zh-CN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2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l-GR" altLang="zh-CN" sz="3200" b="1" i="1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τ</a:t>
                </a:r>
                <a:r>
                  <a:rPr lang="el-GR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±</a:t>
                </a:r>
                <a:r>
                  <a:rPr lang="el-GR" altLang="zh-CN" sz="3200" b="1" i="1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ℓ</a:t>
                </a:r>
                <a:r>
                  <a:rPr lang="el-GR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∓</a:t>
                </a:r>
                <a:r>
                  <a:rPr lang="en-US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3200" b="1" i="0" u="none" strike="noStrike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at Belle and Belle II</a:t>
                </a:r>
                <a:r>
                  <a:rPr lang="el-GR" altLang="zh-CN" sz="3200" b="1" i="0" u="none" strike="noStrike" baseline="300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3200" b="1" i="0" u="none" strike="noStrike" baseline="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endParaRPr lang="zh-CN" altLang="en-US" sz="3200" b="1" dirty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4DF7C5E-AA48-47A4-A829-3BBB713A0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181" y="878589"/>
                <a:ext cx="7988596" cy="595932"/>
              </a:xfrm>
              <a:prstGeom prst="rect">
                <a:avLst/>
              </a:prstGeom>
              <a:blipFill>
                <a:blip r:embed="rId2"/>
                <a:stretch>
                  <a:fillRect l="-1985" t="-12245" b="-3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FEFED28-91F6-429E-AF09-83B5CAD8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3" y="1474521"/>
            <a:ext cx="6190199" cy="2033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DD1852-B806-43B4-88A3-692B56149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283" y="1410726"/>
            <a:ext cx="3455364" cy="23939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EE4841F-7AD0-4DE2-8DAB-0C7D58A56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089" y="3258879"/>
            <a:ext cx="4225622" cy="30710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DB0345-02C7-4800-9651-4072590F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371" y="3924317"/>
            <a:ext cx="4818986" cy="203335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763880B-7C10-42CB-97FC-B8B8D171238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90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7222FB1-44FD-41AB-8C4C-217C2F203E70}"/>
              </a:ext>
            </a:extLst>
          </p:cNvPr>
          <p:cNvSpPr txBox="1"/>
          <p:nvPr/>
        </p:nvSpPr>
        <p:spPr>
          <a:xfrm>
            <a:off x="9802134" y="1057186"/>
            <a:ext cx="2024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solidFill>
                  <a:srgbClr val="6666EE"/>
                </a:solidFill>
                <a:effectLst/>
                <a:latin typeface="helvetica" panose="020B0604020202020204" pitchFamily="34" charset="0"/>
                <a:hlinkClick r:id="rId7"/>
              </a:rPr>
              <a:t>arXiv:2412.16470</a:t>
            </a:r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00299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F0BFDC6-1F42-4400-AEE0-D4D54A66C8FF}"/>
              </a:ext>
            </a:extLst>
          </p:cNvPr>
          <p:cNvSpPr txBox="1"/>
          <p:nvPr/>
        </p:nvSpPr>
        <p:spPr>
          <a:xfrm>
            <a:off x="1971675" y="882134"/>
            <a:ext cx="8972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Study of the rare decay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 </a:t>
            </a:r>
            <a:r>
              <a:rPr lang="en-US" altLang="zh-CN" sz="28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γγ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decay at Belle and Belle II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C6116FD-A063-491C-A5EF-E1653940F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055"/>
            <a:ext cx="12192000" cy="41558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E775D5C-B5F6-4D29-B6F3-41C94F216002}"/>
              </a:ext>
            </a:extLst>
          </p:cNvPr>
          <p:cNvSpPr txBox="1"/>
          <p:nvPr/>
        </p:nvSpPr>
        <p:spPr>
          <a:xfrm>
            <a:off x="4538664" y="4639360"/>
            <a:ext cx="7696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 Yue-Long Shen et al. (2020), Journal of High Energy Physics,  169 (2020)</a:t>
            </a:r>
            <a:endParaRPr lang="zh-CN" altLang="en-US" dirty="0">
              <a:solidFill>
                <a:schemeClr val="accent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5C051C6-C124-4657-BE1B-879E8C5CD2A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538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B767C6D-C422-4677-B8CB-A12066BCA45E}"/>
              </a:ext>
            </a:extLst>
          </p:cNvPr>
          <p:cNvSpPr txBox="1"/>
          <p:nvPr/>
        </p:nvSpPr>
        <p:spPr>
          <a:xfrm>
            <a:off x="1971675" y="882134"/>
            <a:ext cx="8972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Study of the rare decay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 </a:t>
            </a:r>
            <a:r>
              <a:rPr lang="en-US" altLang="zh-CN" sz="28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γγ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decay at Belle and Belle II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BDFA2A-FF15-4674-9D48-996A28B8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4" y="1405354"/>
            <a:ext cx="10510983" cy="493829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B70A969-26F1-4122-8D4E-EB828CAA4ADE}"/>
              </a:ext>
            </a:extLst>
          </p:cNvPr>
          <p:cNvSpPr txBox="1"/>
          <p:nvPr/>
        </p:nvSpPr>
        <p:spPr>
          <a:xfrm>
            <a:off x="9760857" y="1351408"/>
            <a:ext cx="2366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Lucida Grande"/>
              </a:rPr>
              <a:t>Phys. Rev. D 110, L031106 (2024)</a:t>
            </a:r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   </a:t>
            </a:r>
            <a:endParaRPr lang="zh-CN" alt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E4F3A26-E67D-4CD2-84C4-9A99615ECCB5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36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5D27AF-1004-47CB-A962-3F436F91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743075"/>
            <a:ext cx="5634038" cy="20986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25D4BE-EF44-4C6C-93DA-0E3F5294F790}"/>
              </a:ext>
            </a:extLst>
          </p:cNvPr>
          <p:cNvSpPr txBox="1"/>
          <p:nvPr/>
        </p:nvSpPr>
        <p:spPr>
          <a:xfrm>
            <a:off x="1971675" y="882134"/>
            <a:ext cx="8972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Study of the rare decay B</a:t>
            </a:r>
            <a:r>
              <a:rPr lang="en-US" altLang="zh-CN" sz="28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 </a:t>
            </a:r>
            <a:r>
              <a:rPr lang="en-US" altLang="zh-CN" sz="28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γγ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decay at Belle and Belle II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A61060-4A4E-436D-9469-281A01106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1446216"/>
            <a:ext cx="3624263" cy="25285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03DE7E-7EF2-44E2-B1F4-ADA86858A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3" y="4060279"/>
            <a:ext cx="7419974" cy="21444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8D73123-6165-453A-94AF-949B2B340661}"/>
              </a:ext>
            </a:extLst>
          </p:cNvPr>
          <p:cNvSpPr txBox="1"/>
          <p:nvPr/>
        </p:nvSpPr>
        <p:spPr>
          <a:xfrm>
            <a:off x="10022114" y="1251049"/>
            <a:ext cx="2366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Lucida Grande"/>
              </a:rPr>
              <a:t>Phys. Rev. D 110, L031106 (2024)</a:t>
            </a:r>
            <a:r>
              <a:rPr lang="en-US" altLang="zh-CN" b="0" i="0" dirty="0">
                <a:solidFill>
                  <a:srgbClr val="808080"/>
                </a:solidFill>
                <a:effectLst/>
                <a:latin typeface="helvetica" panose="020B0604020202020204" pitchFamily="34" charset="0"/>
              </a:rPr>
              <a:t>     </a:t>
            </a:r>
            <a:endParaRPr lang="zh-CN" alt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191E5B6-2CE0-477D-9A57-29ECD0C35EF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484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A9510-37BE-4435-A8E6-698D40CFC98A}"/>
              </a:ext>
            </a:extLst>
          </p:cNvPr>
          <p:cNvSpPr txBox="1">
            <a:spLocks noChangeArrowheads="1"/>
          </p:cNvSpPr>
          <p:nvPr/>
        </p:nvSpPr>
        <p:spPr>
          <a:xfrm>
            <a:off x="4118344" y="2665615"/>
            <a:ext cx="4699591" cy="865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40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 lepton physics</a:t>
            </a:r>
            <a:endParaRPr lang="en-US" altLang="zh-CN" sz="4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CE4EA14-4D81-4D9E-BE0D-A59FAF77F1C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242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65C6188-B6EA-4CF0-9EE3-A79F1564467A}"/>
              </a:ext>
            </a:extLst>
          </p:cNvPr>
          <p:cNvSpPr txBox="1"/>
          <p:nvPr/>
        </p:nvSpPr>
        <p:spPr>
          <a:xfrm>
            <a:off x="3491022" y="827130"/>
            <a:ext cx="4522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32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Belle II τ physics program</a:t>
            </a:r>
            <a:endParaRPr lang="zh-CN" altLang="en-US" sz="32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44F5C3-DCF2-46BE-BAAE-C2ABC50FA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28" y="1561857"/>
            <a:ext cx="10615344" cy="4744569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6D249EC-C3C1-4439-97B2-AD30FF7AF0E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483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FFA27FE-0CD2-4DC7-9F98-76FFCBFFC26D}"/>
              </a:ext>
            </a:extLst>
          </p:cNvPr>
          <p:cNvSpPr txBox="1"/>
          <p:nvPr/>
        </p:nvSpPr>
        <p:spPr>
          <a:xfrm>
            <a:off x="2133599" y="920234"/>
            <a:ext cx="8124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Lepton Flavour Universality measurement 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 </a:t>
            </a:r>
            <a:r>
              <a:rPr lang="el-GR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decays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CDD8414-ABFC-4570-8ED5-850CC967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3" y="1443454"/>
            <a:ext cx="11725275" cy="4958707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71F9065-8CF2-4911-AB53-928E22F462D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96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231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B616AF8-4161-484A-9C4F-80D3AE4635C4}"/>
              </a:ext>
            </a:extLst>
          </p:cNvPr>
          <p:cNvSpPr txBox="1"/>
          <p:nvPr/>
        </p:nvSpPr>
        <p:spPr>
          <a:xfrm>
            <a:off x="2133599" y="920234"/>
            <a:ext cx="8124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Lepton Flavour Universality measurement 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 </a:t>
            </a:r>
            <a:r>
              <a:rPr lang="el-GR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decays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70D43D-F937-42DF-BCEC-3D933179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040547"/>
            <a:ext cx="4672013" cy="22859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4BAA9F-ECD7-47A8-B7F5-E7611EAD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92" y="5210667"/>
            <a:ext cx="7417077" cy="11497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A782D5-9DE0-4273-9CAF-FA88E3E5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68" y="1359605"/>
            <a:ext cx="6109857" cy="28370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BBF2A65-F737-4B71-8FEC-458993105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" y="1352462"/>
            <a:ext cx="3633789" cy="168808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07F2777A-5FE1-4F10-AA92-6A9A8C1A1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062" y="5546205"/>
            <a:ext cx="589304" cy="4786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483ED0B-3A2A-419A-997D-948E5E7F9A70}"/>
              </a:ext>
            </a:extLst>
          </p:cNvPr>
          <p:cNvSpPr txBox="1"/>
          <p:nvPr/>
        </p:nvSpPr>
        <p:spPr>
          <a:xfrm>
            <a:off x="10235609" y="4242020"/>
            <a:ext cx="1854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baseline="0" dirty="0">
                <a:solidFill>
                  <a:srgbClr val="0331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9267F79-646D-4227-BF14-C1261D764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629" y="4242020"/>
            <a:ext cx="2761861" cy="2062065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91EC40-927C-4A34-AED0-BD2DB5EF8AB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97</a:t>
            </a:fld>
            <a:endParaRPr lang="en-US" sz="1400" dirty="0">
              <a:latin typeface="Arial Black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4DE4381-DD05-4C5E-A57D-83962131B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72319"/>
              </p:ext>
            </p:extLst>
          </p:nvPr>
        </p:nvGraphicFramePr>
        <p:xfrm>
          <a:off x="5080225" y="4907292"/>
          <a:ext cx="2231571" cy="365760"/>
        </p:xfrm>
        <a:graphic>
          <a:graphicData uri="http://schemas.openxmlformats.org/drawingml/2006/table">
            <a:tbl>
              <a:tblPr/>
              <a:tblGrid>
                <a:gridCol w="2231571">
                  <a:extLst>
                    <a:ext uri="{9D8B030D-6E8A-4147-A177-3AD203B41FA5}">
                      <a16:colId xmlns:a16="http://schemas.microsoft.com/office/drawing/2014/main" val="770405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</a:rPr>
                        <a:t>JHEP 08 (2024) 205</a:t>
                      </a:r>
                    </a:p>
                  </a:txBody>
                  <a:tcPr marR="412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801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6853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70F484C-122D-42C6-AE0E-969194EBCFE0}"/>
              </a:ext>
            </a:extLst>
          </p:cNvPr>
          <p:cNvSpPr txBox="1"/>
          <p:nvPr/>
        </p:nvSpPr>
        <p:spPr>
          <a:xfrm>
            <a:off x="2000250" y="859909"/>
            <a:ext cx="8191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Lepton </a:t>
            </a:r>
            <a:r>
              <a:rPr lang="en-US" altLang="zh-CN" sz="28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Flavour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Violation (LFV) searches in </a:t>
            </a:r>
            <a:r>
              <a:rPr lang="el-GR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</a:t>
            </a:r>
            <a:r>
              <a:rPr lang="en-US" altLang="zh-CN" sz="28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decays</a:t>
            </a:r>
            <a:endParaRPr lang="zh-CN" altLang="en-US" sz="2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29C920B-AAFA-4FB0-A4B0-7D413EC0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4" y="1383129"/>
            <a:ext cx="10797663" cy="4945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1C74F-FFED-4EE8-A940-96C33109620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98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435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0CC0A87-F047-4F14-9F85-D8C7CFB751B3}"/>
              </a:ext>
            </a:extLst>
          </p:cNvPr>
          <p:cNvSpPr txBox="1"/>
          <p:nvPr/>
        </p:nvSpPr>
        <p:spPr>
          <a:xfrm>
            <a:off x="3149600" y="93944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LFV : search for τ</a:t>
            </a:r>
            <a:r>
              <a:rPr lang="en-US" altLang="zh-CN" sz="3200" b="0" i="0" u="none" strike="noStrike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±</a:t>
            </a:r>
            <a:r>
              <a:rPr lang="en-US" altLang="zh-CN" sz="32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 μ</a:t>
            </a:r>
            <a:r>
              <a:rPr lang="en-US" altLang="zh-CN" sz="3200" b="0" i="0" u="none" strike="noStrike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±</a:t>
            </a:r>
            <a:r>
              <a:rPr lang="en-US" altLang="zh-CN" sz="32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μ</a:t>
            </a:r>
            <a:r>
              <a:rPr lang="en-US" altLang="zh-CN" sz="3200" b="0" i="0" u="none" strike="noStrike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∓</a:t>
            </a:r>
            <a:r>
              <a:rPr lang="en-US" altLang="zh-CN" sz="32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μ</a:t>
            </a:r>
            <a:r>
              <a:rPr lang="en-US" altLang="zh-CN" sz="3200" b="0" i="0" u="none" strike="noStrike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±</a:t>
            </a:r>
            <a:r>
              <a:rPr lang="en-US" altLang="zh-CN" sz="3200" b="0" i="0" u="none" strike="noStrike" baseline="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zh-CN" altLang="en-US" sz="32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E29376-E87E-4008-A100-76345F7A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117" y="1524222"/>
            <a:ext cx="5094514" cy="15862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3B2C7A-3437-47B8-BA2A-DB70656F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626" y="1128379"/>
            <a:ext cx="2400969" cy="21367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083A82-2787-47E7-9332-D1786E67A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08" y="3171371"/>
            <a:ext cx="3459368" cy="30557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DFCFC1-A3B6-41F2-89C4-EF6869B67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575" y="3198624"/>
            <a:ext cx="3459369" cy="17513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00F1A7-79A4-4FC1-8634-3B68298D4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952" y="5005959"/>
            <a:ext cx="3786674" cy="9791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D9F4E95-4E44-4D66-BE94-7A5777E3D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779" y="5985068"/>
            <a:ext cx="4025641" cy="38027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1DE9F3E-7C5F-4A85-8D4B-32E774C16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420" y="3882225"/>
            <a:ext cx="3822557" cy="2258267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1779FE0-A203-42E5-A168-13C161823DA2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99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D73688-16FF-4E0B-8B76-2EAFE689E25A}"/>
              </a:ext>
            </a:extLst>
          </p:cNvPr>
          <p:cNvSpPr txBox="1"/>
          <p:nvPr/>
        </p:nvSpPr>
        <p:spPr>
          <a:xfrm>
            <a:off x="9204023" y="3453644"/>
            <a:ext cx="2400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Lucida Grande"/>
              </a:rPr>
              <a:t>JHEP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Lucida Grande"/>
              </a:rPr>
              <a:t>2024, 62 (2024)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82529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10652</TotalTime>
  <Words>14183</Words>
  <Application>Microsoft Office PowerPoint</Application>
  <PresentationFormat>宽屏</PresentationFormat>
  <Paragraphs>1677</Paragraphs>
  <Slides>189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189</vt:i4>
      </vt:variant>
    </vt:vector>
  </HeadingPairs>
  <TitlesOfParts>
    <vt:vector size="256" baseType="lpstr">
      <vt:lpstr>Arial Unicode MS</vt:lpstr>
      <vt:lpstr>Comic Sans MS</vt:lpstr>
      <vt:lpstr>LiberationSans-Bold</vt:lpstr>
      <vt:lpstr>Lucida Grande</vt:lpstr>
      <vt:lpstr>PingFangSC-Light</vt:lpstr>
      <vt:lpstr>Arial Black</vt:lpstr>
      <vt:lpstr>Times New Roman</vt:lpstr>
      <vt:lpstr>CMMI12</vt:lpstr>
      <vt:lpstr>Times</vt:lpstr>
      <vt:lpstr>LiberationSans</vt:lpstr>
      <vt:lpstr>arial</vt:lpstr>
      <vt:lpstr>TimesNewRomanPS-BoldMT</vt:lpstr>
      <vt:lpstr>ElsevierGulliver</vt:lpstr>
      <vt:lpstr>Courier New</vt:lpstr>
      <vt:lpstr>Noto Sans</vt:lpstr>
      <vt:lpstr>Cambria Math</vt:lpstr>
      <vt:lpstr>Verdana</vt:lpstr>
      <vt:lpstr>AdvTTbdb21c9e</vt:lpstr>
      <vt:lpstr>CMSY10</vt:lpstr>
      <vt:lpstr>Batang</vt:lpstr>
      <vt:lpstr>CambriaMath</vt:lpstr>
      <vt:lpstr>Helvetica Neue</vt:lpstr>
      <vt:lpstr>Tahoma</vt:lpstr>
      <vt:lpstr>Marion</vt:lpstr>
      <vt:lpstr>CMR10</vt:lpstr>
      <vt:lpstr>CMR8</vt:lpstr>
      <vt:lpstr>STKaiti</vt:lpstr>
      <vt:lpstr>Osaka</vt:lpstr>
      <vt:lpstr>华文中宋</vt:lpstr>
      <vt:lpstr>Wingdings</vt:lpstr>
      <vt:lpstr>Tiger Expert</vt:lpstr>
      <vt:lpstr>Nunito</vt:lpstr>
      <vt:lpstr>楷体_GB2312</vt:lpstr>
      <vt:lpstr>等线</vt:lpstr>
      <vt:lpstr>Consolas</vt:lpstr>
      <vt:lpstr>微软雅黑</vt:lpstr>
      <vt:lpstr>华文新魏</vt:lpstr>
      <vt:lpstr>Seravek</vt:lpstr>
      <vt:lpstr>helvetica</vt:lpstr>
      <vt:lpstr>Symbol</vt:lpstr>
      <vt:lpstr>微软雅黑</vt:lpstr>
      <vt:lpstr>CMBX10</vt:lpstr>
      <vt:lpstr>仿宋</vt:lpstr>
      <vt:lpstr>CMSY8</vt:lpstr>
      <vt:lpstr>-apple-system</vt:lpstr>
      <vt:lpstr>CMR12</vt:lpstr>
      <vt:lpstr>Berlin Sans FB</vt:lpstr>
      <vt:lpstr>黑体</vt:lpstr>
      <vt:lpstr>Cambria</vt:lpstr>
      <vt:lpstr>Rockwell</vt:lpstr>
      <vt:lpstr>AdvOT483a8203</vt:lpstr>
      <vt:lpstr>Book Antiqua</vt:lpstr>
      <vt:lpstr>Calibri</vt:lpstr>
      <vt:lpstr>arial</vt:lpstr>
      <vt:lpstr>楷体</vt:lpstr>
      <vt:lpstr>Futura Medium</vt:lpstr>
      <vt:lpstr>Wingdings 2</vt:lpstr>
      <vt:lpstr>楷体</vt:lpstr>
      <vt:lpstr>等线 Light</vt:lpstr>
      <vt:lpstr>rsfs10</vt:lpstr>
      <vt:lpstr>EURM10</vt:lpstr>
      <vt:lpstr>Berlin Sans FB Demi</vt:lpstr>
      <vt:lpstr>Aptos</vt:lpstr>
      <vt:lpstr>Office 主题​​</vt:lpstr>
      <vt:lpstr>公式</vt:lpstr>
      <vt:lpstr>Equation</vt:lpstr>
      <vt:lpstr>Photo Editor 照片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FDHEP</cp:lastModifiedBy>
  <cp:revision>591</cp:revision>
  <dcterms:created xsi:type="dcterms:W3CDTF">2023-02-19T13:21:45Z</dcterms:created>
  <dcterms:modified xsi:type="dcterms:W3CDTF">2025-08-25T13:30:31Z</dcterms:modified>
</cp:coreProperties>
</file>