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90.jpg" ContentType="image/jpeg"/>
  <Override PartName="/ppt/media/image298.jpg" ContentType="image/jpeg"/>
  <Override PartName="/ppt/media/image300.jpg" ContentType="image/jpeg"/>
  <Override PartName="/ppt/media/image301.jpg" ContentType="image/jpeg"/>
  <Override PartName="/ppt/media/image314.jpg" ContentType="image/jpeg"/>
  <Override PartName="/ppt/media/image315.jpg" ContentType="image/jpeg"/>
  <Override PartName="/ppt/media/image316.jpg" ContentType="image/jpeg"/>
  <Override PartName="/ppt/media/image324.jpg" ContentType="image/jpeg"/>
  <Override PartName="/ppt/media/image325.jpg" ContentType="image/jpeg"/>
  <Override PartName="/ppt/media/image326.jpg" ContentType="image/jpeg"/>
  <Override PartName="/ppt/media/image327.jpg" ContentType="image/jpeg"/>
  <Override PartName="/ppt/media/image331.jpg" ContentType="image/jpeg"/>
  <Override PartName="/ppt/media/image339.jpg" ContentType="image/jpeg"/>
  <Override PartName="/ppt/media/image340.JPG" ContentType="image/jpeg"/>
  <Override PartName="/ppt/media/image345.jpg" ContentType="image/jpeg"/>
  <Override PartName="/ppt/notesSlides/notesSlide3.xml" ContentType="application/vnd.openxmlformats-officedocument.presentationml.notesSlide+xml"/>
  <Override PartName="/ppt/media/image350.jpg" ContentType="image/jpeg"/>
  <Override PartName="/ppt/media/image351.jpg" ContentType="image/jpeg"/>
  <Override PartName="/ppt/media/image36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2"/>
  </p:notesMasterIdLst>
  <p:sldIdLst>
    <p:sldId id="1277" r:id="rId2"/>
    <p:sldId id="1457" r:id="rId3"/>
    <p:sldId id="1495" r:id="rId4"/>
    <p:sldId id="1453" r:id="rId5"/>
    <p:sldId id="1454" r:id="rId6"/>
    <p:sldId id="1455" r:id="rId7"/>
    <p:sldId id="1456" r:id="rId8"/>
    <p:sldId id="1465" r:id="rId9"/>
    <p:sldId id="1484" r:id="rId10"/>
    <p:sldId id="1485" r:id="rId11"/>
    <p:sldId id="1486" r:id="rId12"/>
    <p:sldId id="1487" r:id="rId13"/>
    <p:sldId id="1488" r:id="rId14"/>
    <p:sldId id="1489" r:id="rId15"/>
    <p:sldId id="1459" r:id="rId16"/>
    <p:sldId id="1460" r:id="rId17"/>
    <p:sldId id="1462" r:id="rId18"/>
    <p:sldId id="1463" r:id="rId19"/>
    <p:sldId id="1464" r:id="rId20"/>
    <p:sldId id="1461" r:id="rId21"/>
    <p:sldId id="1370" r:id="rId22"/>
    <p:sldId id="1371" r:id="rId23"/>
    <p:sldId id="1373" r:id="rId24"/>
    <p:sldId id="1374" r:id="rId25"/>
    <p:sldId id="1375" r:id="rId26"/>
    <p:sldId id="1376" r:id="rId27"/>
    <p:sldId id="1372" r:id="rId28"/>
    <p:sldId id="1467" r:id="rId29"/>
    <p:sldId id="1468" r:id="rId30"/>
    <p:sldId id="1469" r:id="rId31"/>
    <p:sldId id="1470" r:id="rId32"/>
    <p:sldId id="1383" r:id="rId33"/>
    <p:sldId id="1384" r:id="rId34"/>
    <p:sldId id="1385" r:id="rId35"/>
    <p:sldId id="1386" r:id="rId36"/>
    <p:sldId id="1388" r:id="rId37"/>
    <p:sldId id="1389" r:id="rId38"/>
    <p:sldId id="1390" r:id="rId39"/>
    <p:sldId id="1496" r:id="rId40"/>
    <p:sldId id="1391" r:id="rId41"/>
    <p:sldId id="1392" r:id="rId42"/>
    <p:sldId id="1393" r:id="rId43"/>
    <p:sldId id="1445" r:id="rId44"/>
    <p:sldId id="1466" r:id="rId45"/>
    <p:sldId id="1471" r:id="rId46"/>
    <p:sldId id="1472" r:id="rId47"/>
    <p:sldId id="1473" r:id="rId48"/>
    <p:sldId id="1474" r:id="rId49"/>
    <p:sldId id="1475" r:id="rId50"/>
    <p:sldId id="1476" r:id="rId51"/>
    <p:sldId id="1478" r:id="rId52"/>
    <p:sldId id="1480" r:id="rId53"/>
    <p:sldId id="1479" r:id="rId54"/>
    <p:sldId id="1481" r:id="rId55"/>
    <p:sldId id="1483" r:id="rId56"/>
    <p:sldId id="1482" r:id="rId57"/>
    <p:sldId id="1490" r:id="rId58"/>
    <p:sldId id="1491" r:id="rId59"/>
    <p:sldId id="1492" r:id="rId60"/>
    <p:sldId id="1493" r:id="rId61"/>
    <p:sldId id="1395" r:id="rId62"/>
    <p:sldId id="1396" r:id="rId63"/>
    <p:sldId id="1397" r:id="rId64"/>
    <p:sldId id="1399" r:id="rId65"/>
    <p:sldId id="1497" r:id="rId66"/>
    <p:sldId id="1401" r:id="rId67"/>
    <p:sldId id="1402" r:id="rId68"/>
    <p:sldId id="1403" r:id="rId69"/>
    <p:sldId id="1494" r:id="rId70"/>
    <p:sldId id="1499" r:id="rId71"/>
    <p:sldId id="1404" r:id="rId72"/>
    <p:sldId id="1442" r:id="rId73"/>
    <p:sldId id="1443" r:id="rId74"/>
    <p:sldId id="1500" r:id="rId75"/>
    <p:sldId id="1501" r:id="rId76"/>
    <p:sldId id="1502" r:id="rId77"/>
    <p:sldId id="1503" r:id="rId78"/>
    <p:sldId id="1504" r:id="rId79"/>
    <p:sldId id="1505" r:id="rId80"/>
    <p:sldId id="1506" r:id="rId81"/>
    <p:sldId id="1507" r:id="rId82"/>
    <p:sldId id="1354" r:id="rId83"/>
    <p:sldId id="1405" r:id="rId84"/>
    <p:sldId id="1441" r:id="rId85"/>
    <p:sldId id="1358" r:id="rId86"/>
    <p:sldId id="1448" r:id="rId87"/>
    <p:sldId id="1400" r:id="rId88"/>
    <p:sldId id="284" r:id="rId89"/>
    <p:sldId id="259" r:id="rId90"/>
    <p:sldId id="1449" r:id="rId91"/>
    <p:sldId id="1361" r:id="rId92"/>
    <p:sldId id="1285" r:id="rId93"/>
    <p:sldId id="1286" r:id="rId94"/>
    <p:sldId id="1287" r:id="rId95"/>
    <p:sldId id="1289" r:id="rId96"/>
    <p:sldId id="1288" r:id="rId97"/>
    <p:sldId id="1291" r:id="rId98"/>
    <p:sldId id="1292" r:id="rId99"/>
    <p:sldId id="1294" r:id="rId100"/>
    <p:sldId id="1295" r:id="rId101"/>
    <p:sldId id="1508" r:id="rId102"/>
    <p:sldId id="1415" r:id="rId103"/>
    <p:sldId id="1509" r:id="rId104"/>
    <p:sldId id="1510" r:id="rId105"/>
    <p:sldId id="1511" r:id="rId106"/>
    <p:sldId id="1512" r:id="rId107"/>
    <p:sldId id="1513" r:id="rId108"/>
    <p:sldId id="1514" r:id="rId109"/>
    <p:sldId id="1416" r:id="rId110"/>
    <p:sldId id="1452" r:id="rId111"/>
    <p:sldId id="1421" r:id="rId112"/>
    <p:sldId id="1351" r:id="rId113"/>
    <p:sldId id="1419" r:id="rId114"/>
    <p:sldId id="1420" r:id="rId115"/>
    <p:sldId id="1515" r:id="rId116"/>
    <p:sldId id="1516" r:id="rId117"/>
    <p:sldId id="1517" r:id="rId118"/>
    <p:sldId id="1518" r:id="rId119"/>
    <p:sldId id="1519" r:id="rId120"/>
    <p:sldId id="1422" r:id="rId1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14"/>
    <p:restoredTop sz="92285"/>
  </p:normalViewPr>
  <p:slideViewPr>
    <p:cSldViewPr snapToGrid="0" snapToObjects="1">
      <p:cViewPr varScale="1">
        <p:scale>
          <a:sx n="107" d="100"/>
          <a:sy n="107" d="100"/>
        </p:scale>
        <p:origin x="1040" y="176"/>
      </p:cViewPr>
      <p:guideLst/>
    </p:cSldViewPr>
  </p:slideViewPr>
  <p:outlineViewPr>
    <p:cViewPr>
      <p:scale>
        <a:sx n="33" d="100"/>
        <a:sy n="33" d="100"/>
      </p:scale>
      <p:origin x="0" y="-90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emf"/><Relationship Id="rId7" Type="http://schemas.openxmlformats.org/officeDocument/2006/relationships/image" Target="../media/image323.emf"/><Relationship Id="rId2" Type="http://schemas.openxmlformats.org/officeDocument/2006/relationships/image" Target="../media/image318.emf"/><Relationship Id="rId1" Type="http://schemas.openxmlformats.org/officeDocument/2006/relationships/image" Target="../media/image317.emf"/><Relationship Id="rId6" Type="http://schemas.openxmlformats.org/officeDocument/2006/relationships/image" Target="../media/image322.emf"/><Relationship Id="rId5" Type="http://schemas.openxmlformats.org/officeDocument/2006/relationships/image" Target="../media/image321.emf"/><Relationship Id="rId4" Type="http://schemas.openxmlformats.org/officeDocument/2006/relationships/image" Target="../media/image32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emf"/><Relationship Id="rId2" Type="http://schemas.openxmlformats.org/officeDocument/2006/relationships/image" Target="../media/image323.emf"/><Relationship Id="rId1" Type="http://schemas.openxmlformats.org/officeDocument/2006/relationships/image" Target="../media/image322.emf"/><Relationship Id="rId4" Type="http://schemas.openxmlformats.org/officeDocument/2006/relationships/image" Target="../media/image33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emf"/><Relationship Id="rId2" Type="http://schemas.openxmlformats.org/officeDocument/2006/relationships/image" Target="../media/image334.emf"/><Relationship Id="rId1" Type="http://schemas.openxmlformats.org/officeDocument/2006/relationships/image" Target="../media/image333.emf"/><Relationship Id="rId5" Type="http://schemas.openxmlformats.org/officeDocument/2006/relationships/image" Target="../media/image337.emf"/><Relationship Id="rId4" Type="http://schemas.openxmlformats.org/officeDocument/2006/relationships/image" Target="../media/image33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8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emf"/><Relationship Id="rId1" Type="http://schemas.openxmlformats.org/officeDocument/2006/relationships/image" Target="../media/image3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2D2B7-C28E-6A45-9122-1D790BB013D8}" type="datetimeFigureOut">
              <a:rPr kumimoji="1" lang="zh-CN" altLang="en-US" smtClean="0"/>
              <a:t>2025/8/27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F3F0C-E6C7-4E45-92F3-940403C534B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7622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5619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F3F0C-E6C7-4E45-92F3-940403C534B1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3526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F3F0C-E6C7-4E45-92F3-940403C534B1}" type="slidenum">
              <a:rPr kumimoji="1" lang="zh-CN" altLang="en-US" smtClean="0"/>
              <a:t>100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6463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9E7F92-4DA4-2E48-B7E9-FE8609E93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BA33E5E-2A8E-D042-86D3-F01EC4032B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22DEEF-F091-E34F-9381-6AFA8B27F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87CE-A18E-0B47-A9E0-0B4E2BF2134A}" type="datetimeFigureOut">
              <a:rPr kumimoji="1" lang="zh-CN" altLang="en-US" smtClean="0"/>
              <a:t>2025/8/27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600CB0-1E1F-134E-87C8-15392DB62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15A3FE9-6868-BE46-BDF8-07A674C2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A263-0A28-594A-9E63-0E21BC1F08C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3082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B26D9-EC02-1E4D-B25A-875038467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073CF8E-4782-9945-A59E-0335C4937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CEF3C4-08A4-BC4D-A47C-1A8610844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87CE-A18E-0B47-A9E0-0B4E2BF2134A}" type="datetimeFigureOut">
              <a:rPr kumimoji="1" lang="zh-CN" altLang="en-US" smtClean="0"/>
              <a:t>2025/8/27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09503B-FECD-DC4A-BF14-B22A6D29B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6C948B-05F5-3148-BD42-294D47511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A263-0A28-594A-9E63-0E21BC1F08C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50569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68B1B0A-263B-444D-841A-83E6CFD41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2F0307-398E-A844-B035-6FB99A53F5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9AE15A-280C-9044-B2AA-6E4AC8E14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87CE-A18E-0B47-A9E0-0B4E2BF2134A}" type="datetimeFigureOut">
              <a:rPr kumimoji="1" lang="zh-CN" altLang="en-US" smtClean="0"/>
              <a:t>2025/8/27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DE135A-0DAD-664D-B1F1-51EC24A89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77A289-8DEE-1644-8DCE-756701AD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A263-0A28-594A-9E63-0E21BC1F08C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5744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b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smtClean="0">
                <a:latin typeface="Arial" pitchFamily="34" charset="0"/>
                <a:ea typeface="+mn-ea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A766B043-C267-4990-BFB5-D642B1F0B7C9}" type="slidenum">
              <a:rPr lang="en-US" altLang="zh-CN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2" name="图片 1"/>
          <p:cNvPicPr>
            <a:picLocks/>
          </p:cNvPicPr>
          <p:nvPr userDrawn="1"/>
        </p:nvPicPr>
        <p:blipFill rotWithShape="1">
          <a:blip r:embed="rId2"/>
          <a:srcRect l="128" r="-159"/>
          <a:stretch/>
        </p:blipFill>
        <p:spPr>
          <a:xfrm>
            <a:off x="683" y="6042984"/>
            <a:ext cx="12240000" cy="8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48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46771"/>
          </a:xfrm>
        </p:spPr>
        <p:txBody>
          <a:bodyPr>
            <a:normAutofit/>
          </a:bodyPr>
          <a:lstStyle>
            <a:lvl1pPr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DC12D2D-BBCD-4567-B101-484264F0B688}" type="slidenum">
              <a:rPr lang="zh-CN" altLang="en-US" smtClean="0"/>
              <a:pPr/>
              <a:t>‹#›</a:t>
            </a:fld>
            <a:r>
              <a:rPr lang="en-US" altLang="zh-CN" dirty="0"/>
              <a:t>/16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237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B5B810E-5CCD-412F-AD38-54D970A91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6464" y="294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E77991F-C83A-405D-954D-AA6EA0BA4B3B}" type="slidenum">
              <a:rPr lang="zh-CN" altLang="en-US" smtClean="0"/>
              <a:pPr/>
              <a:t>‹#›</a:t>
            </a:fld>
            <a:r>
              <a:rPr lang="zh-CN" altLang="en-US"/>
              <a:t> </a:t>
            </a:r>
            <a:r>
              <a:rPr lang="en-US" altLang="zh-CN"/>
              <a:t>/22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8265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28F840-15CF-9C40-846B-DA614957F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D83F3C-6BE1-5043-AEEF-AC38AB792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45C3FB-B236-BE47-A7B5-DA6AAC0FD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87CE-A18E-0B47-A9E0-0B4E2BF2134A}" type="datetimeFigureOut">
              <a:rPr kumimoji="1" lang="zh-CN" altLang="en-US" smtClean="0"/>
              <a:t>2025/8/27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64082C-66DC-1C4C-A9FA-0C1AB0934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46A7AF-621D-6141-8C77-1BFC6EC08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A263-0A28-594A-9E63-0E21BC1F08C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99928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F6BB67-7C70-1442-9DD8-BD693BBC2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95E05B5-6C93-3540-B8E9-1590CFAED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D445DD-A4EE-F342-9C56-D35AE57FC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87CE-A18E-0B47-A9E0-0B4E2BF2134A}" type="datetimeFigureOut">
              <a:rPr kumimoji="1" lang="zh-CN" altLang="en-US" smtClean="0"/>
              <a:t>2025/8/27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90887B-1AC9-1C45-B279-83D38FA01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A8AA75-1538-CF4C-B74D-1AF48CDE1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A263-0A28-594A-9E63-0E21BC1F08C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104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AAAA1-9AF1-9A40-9BF8-6CA578B73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014EF6-ED3C-EE4B-8301-D24DFFF52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41DBD2A-631D-A240-9550-1E1486C7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73B07E8-CD5B-7F41-91B5-73A6CE8EB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87CE-A18E-0B47-A9E0-0B4E2BF2134A}" type="datetimeFigureOut">
              <a:rPr kumimoji="1" lang="zh-CN" altLang="en-US" smtClean="0"/>
              <a:t>2025/8/27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85D03-9F53-674B-BD90-2C91113BD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1C99979-7272-F541-8E00-67BF76D11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A263-0A28-594A-9E63-0E21BC1F08C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2753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57106-4E97-E34D-853C-178330647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5FAEA8-75D1-C246-A4D4-02ED42A2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1C8B6C-2099-2E4F-92C0-2AFA70ED2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A6B8C8-055A-EB4E-A488-7B9DAD186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29DF3CC-6356-8C49-8598-0958400AE6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53C73E-D8AF-E940-A364-9C96F28DF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87CE-A18E-0B47-A9E0-0B4E2BF2134A}" type="datetimeFigureOut">
              <a:rPr kumimoji="1" lang="zh-CN" altLang="en-US" smtClean="0"/>
              <a:t>2025/8/27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084445-714C-A448-B461-1F530B30E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89F8D8B-B6E8-4344-8656-FC9FF9E60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A263-0A28-594A-9E63-0E21BC1F08C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6916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10E4FE-0C83-3B41-BB74-106D5AE1C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08ADFB-E2AD-4D4B-A612-79AD4B7A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87CE-A18E-0B47-A9E0-0B4E2BF2134A}" type="datetimeFigureOut">
              <a:rPr kumimoji="1" lang="zh-CN" altLang="en-US" smtClean="0"/>
              <a:t>2025/8/27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32C76D-5518-E440-B5DC-D8EFD3D34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40E6B5D-163B-D741-AA56-E5D08F27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A263-0A28-594A-9E63-0E21BC1F08C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4846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7C5D530-1E14-594E-8F34-676912D50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87CE-A18E-0B47-A9E0-0B4E2BF2134A}" type="datetimeFigureOut">
              <a:rPr kumimoji="1" lang="zh-CN" altLang="en-US" smtClean="0"/>
              <a:t>2025/8/27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33E7FE-FACE-9443-B1D5-5795D5890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901C15-3FFB-FD45-A386-51155640D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A263-0A28-594A-9E63-0E21BC1F08C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9468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2E56CD-0209-DE45-A42F-52B718AB4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30DC62-847B-4C48-BB63-4365E04D5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F9CCCD0-5DD2-CF4C-8427-540DF48CC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6C9DD5-B1D5-4B4D-983D-D1C66C593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87CE-A18E-0B47-A9E0-0B4E2BF2134A}" type="datetimeFigureOut">
              <a:rPr kumimoji="1" lang="zh-CN" altLang="en-US" smtClean="0"/>
              <a:t>2025/8/27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2365AE-AA0E-CB46-B8DF-071A890F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03E3E2-DE00-FA49-961F-E473E24DB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A263-0A28-594A-9E63-0E21BC1F08C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86046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CE989-D232-7B47-9882-72BECDDA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E95652C-5860-054E-8E8D-11E8DB82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EE479F-49DE-3D4D-81F0-9844FE9FB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6C329D-F62B-EC45-BC3D-6ACD8DCE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87CE-A18E-0B47-A9E0-0B4E2BF2134A}" type="datetimeFigureOut">
              <a:rPr kumimoji="1" lang="zh-CN" altLang="en-US" smtClean="0"/>
              <a:t>2025/8/27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063AE6-087B-7342-95ED-F9FCFB91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E2BA80-3C1A-2E4A-A805-2DB557D2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A263-0A28-594A-9E63-0E21BC1F08C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6414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B320C31-45AA-4E42-9D40-E746071D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7EC536-C120-744B-8844-B8117529A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25D6D8-E583-6043-B295-BB20BF2CF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D87CE-A18E-0B47-A9E0-0B4E2BF2134A}" type="datetimeFigureOut">
              <a:rPr kumimoji="1" lang="zh-CN" altLang="en-US" smtClean="0"/>
              <a:t>2025/8/27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C21B8B-DA9A-F74D-A054-E053DAF99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49CB6E-7540-7D4A-86C9-407B0A6F4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5A263-0A28-594A-9E63-0E21BC1F08C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175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9.jpg"/><Relationship Id="rId5" Type="http://schemas.openxmlformats.org/officeDocument/2006/relationships/image" Target="../media/image351.jpg"/><Relationship Id="rId10" Type="http://schemas.openxmlformats.org/officeDocument/2006/relationships/image" Target="../media/image349.emf"/><Relationship Id="rId4" Type="http://schemas.openxmlformats.org/officeDocument/2006/relationships/image" Target="../media/image350.jpg"/><Relationship Id="rId9" Type="http://schemas.openxmlformats.org/officeDocument/2006/relationships/oleObject" Target="../embeddings/oleObject19.bin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6.png"/><Relationship Id="rId4" Type="http://schemas.openxmlformats.org/officeDocument/2006/relationships/image" Target="../media/image35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image" Target="../media/image3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9.png"/><Relationship Id="rId3" Type="http://schemas.openxmlformats.org/officeDocument/2006/relationships/image" Target="../media/image374.png"/><Relationship Id="rId7" Type="http://schemas.openxmlformats.org/officeDocument/2006/relationships/image" Target="../media/image378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7.png"/><Relationship Id="rId5" Type="http://schemas.openxmlformats.org/officeDocument/2006/relationships/image" Target="../media/image376.png"/><Relationship Id="rId4" Type="http://schemas.openxmlformats.org/officeDocument/2006/relationships/image" Target="../media/image375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13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15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8.png"/><Relationship Id="rId7" Type="http://schemas.openxmlformats.org/officeDocument/2006/relationships/image" Target="../media/image171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image" Target="../media/image163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7" Type="http://schemas.openxmlformats.org/officeDocument/2006/relationships/image" Target="../media/image203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10" Type="http://schemas.openxmlformats.org/officeDocument/2006/relationships/image" Target="../media/image221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13.png"/><Relationship Id="rId7" Type="http://schemas.openxmlformats.org/officeDocument/2006/relationships/image" Target="../media/image225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4.png"/><Relationship Id="rId5" Type="http://schemas.openxmlformats.org/officeDocument/2006/relationships/image" Target="../media/image214.png"/><Relationship Id="rId4" Type="http://schemas.openxmlformats.org/officeDocument/2006/relationships/image" Target="../media/image223.png"/><Relationship Id="rId9" Type="http://schemas.openxmlformats.org/officeDocument/2006/relationships/image" Target="../media/image2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35.png"/><Relationship Id="rId7" Type="http://schemas.openxmlformats.org/officeDocument/2006/relationships/image" Target="../media/image239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10" Type="http://schemas.openxmlformats.org/officeDocument/2006/relationships/image" Target="../media/image242.png"/><Relationship Id="rId4" Type="http://schemas.openxmlformats.org/officeDocument/2006/relationships/image" Target="../media/image236.png"/><Relationship Id="rId9" Type="http://schemas.openxmlformats.org/officeDocument/2006/relationships/image" Target="../media/image2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3" Type="http://schemas.openxmlformats.org/officeDocument/2006/relationships/image" Target="../media/image252.png"/><Relationship Id="rId7" Type="http://schemas.openxmlformats.org/officeDocument/2006/relationships/image" Target="../media/image256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5.png"/><Relationship Id="rId5" Type="http://schemas.openxmlformats.org/officeDocument/2006/relationships/image" Target="../media/image254.png"/><Relationship Id="rId4" Type="http://schemas.openxmlformats.org/officeDocument/2006/relationships/image" Target="../media/image253.png"/><Relationship Id="rId9" Type="http://schemas.openxmlformats.org/officeDocument/2006/relationships/image" Target="../media/image2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9.png"/><Relationship Id="rId5" Type="http://schemas.openxmlformats.org/officeDocument/2006/relationships/image" Target="../media/image254.png"/><Relationship Id="rId4" Type="http://schemas.openxmlformats.org/officeDocument/2006/relationships/image" Target="../media/image25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66.png"/><Relationship Id="rId7" Type="http://schemas.openxmlformats.org/officeDocument/2006/relationships/image" Target="../media/image270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5" Type="http://schemas.openxmlformats.org/officeDocument/2006/relationships/image" Target="../media/image275.png"/><Relationship Id="rId4" Type="http://schemas.openxmlformats.org/officeDocument/2006/relationships/image" Target="../media/image27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18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7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g"/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1.jpg"/><Relationship Id="rId4" Type="http://schemas.openxmlformats.org/officeDocument/2006/relationships/image" Target="../media/image300.jp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6.png"/><Relationship Id="rId4" Type="http://schemas.openxmlformats.org/officeDocument/2006/relationships/image" Target="../media/image305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emf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6.jpg"/><Relationship Id="rId4" Type="http://schemas.openxmlformats.org/officeDocument/2006/relationships/image" Target="../media/image315.jp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e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323.emf"/><Relationship Id="rId3" Type="http://schemas.openxmlformats.org/officeDocument/2006/relationships/image" Target="../media/image324.jp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20.e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2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7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319.emf"/><Relationship Id="rId4" Type="http://schemas.openxmlformats.org/officeDocument/2006/relationships/image" Target="../media/image325.jp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21.emf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image" Target="../media/image327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33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3.e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32.png"/><Relationship Id="rId4" Type="http://schemas.openxmlformats.org/officeDocument/2006/relationships/image" Target="../media/image322.emf"/><Relationship Id="rId9" Type="http://schemas.openxmlformats.org/officeDocument/2006/relationships/image" Target="../media/image331.jp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33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4.e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336.emf"/><Relationship Id="rId4" Type="http://schemas.openxmlformats.org/officeDocument/2006/relationships/image" Target="../media/image333.emf"/><Relationship Id="rId9" Type="http://schemas.openxmlformats.org/officeDocument/2006/relationships/oleObject" Target="../embeddings/oleObject15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g"/><Relationship Id="rId7" Type="http://schemas.openxmlformats.org/officeDocument/2006/relationships/image" Target="../media/image3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0.JPG"/><Relationship Id="rId5" Type="http://schemas.openxmlformats.org/officeDocument/2006/relationships/image" Target="../media/image338.emf"/><Relationship Id="rId4" Type="http://schemas.openxmlformats.org/officeDocument/2006/relationships/oleObject" Target="../embeddings/oleObject17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3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7.png"/><Relationship Id="rId4" Type="http://schemas.openxmlformats.org/officeDocument/2006/relationships/image" Target="../media/image3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95722" y="151769"/>
            <a:ext cx="4262521" cy="84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Arial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0" dirty="0">
                <a:solidFill>
                  <a:prstClr val="black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2800" b="0" dirty="0">
                <a:solidFill>
                  <a:prstClr val="black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强子物理与有效场论前沿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讲习班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1524000" y="3086608"/>
            <a:ext cx="9144000" cy="2917465"/>
          </a:xfrm>
          <a:prstGeom prst="rect">
            <a:avLst/>
          </a:prstGeom>
        </p:spPr>
        <p:txBody>
          <a:bodyPr>
            <a:no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冯旭</a:t>
            </a:r>
            <a:endParaRPr kumimoji="0" lang="en-US" altLang="zh-C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北京大学 </a:t>
            </a:r>
            <a:endParaRPr kumimoji="0" lang="en-US" altLang="zh-C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2025</a:t>
            </a:r>
            <a:r>
              <a:rPr lang="en-US" altLang="zh-CN" sz="36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.08.27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50740" y="1537538"/>
            <a:ext cx="100905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格点</a:t>
            </a:r>
            <a:r>
              <a:rPr lang="en-US" altLang="zh-CN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QCD</a:t>
            </a:r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及其在强子物理中的应用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277" y="98329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61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1839CC4F-32EC-984C-B13C-BA4E557E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72" y="5704106"/>
            <a:ext cx="8204200" cy="1016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8001A03-8E7B-1E40-972D-490BAEEE4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101" y="318202"/>
            <a:ext cx="3722182" cy="3456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462335E-222A-2C49-A547-781D45859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049" y="2812770"/>
            <a:ext cx="1206500" cy="8636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902D327-0E9D-4945-A6FE-231A2D8CDBDA}"/>
              </a:ext>
            </a:extLst>
          </p:cNvPr>
          <p:cNvSpPr txBox="1"/>
          <p:nvPr/>
        </p:nvSpPr>
        <p:spPr>
          <a:xfrm>
            <a:off x="23152" y="3008454"/>
            <a:ext cx="9018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让我们先考虑一个简单一点的哈密顿量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1E1C619-2E2F-0843-8EF5-327A4AD95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0400" y="2459149"/>
            <a:ext cx="5092700" cy="5207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6D03F95-2749-9B4A-884E-E783A442CBCE}"/>
              </a:ext>
            </a:extLst>
          </p:cNvPr>
          <p:cNvSpPr txBox="1"/>
          <p:nvPr/>
        </p:nvSpPr>
        <p:spPr>
          <a:xfrm>
            <a:off x="23152" y="1027777"/>
            <a:ext cx="9018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等分时间间隔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T=t</a:t>
            </a:r>
            <a:r>
              <a:rPr lang="en-US" altLang="zh-CN" sz="2000" i="1" baseline="-25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lang="en-US" altLang="zh-CN" sz="20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-t</a:t>
            </a:r>
            <a:r>
              <a:rPr lang="en-US" altLang="zh-CN" sz="2000" i="1" baseline="-25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0</a:t>
            </a:r>
            <a:endParaRPr lang="zh-CN" altLang="en-US" sz="2000" i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C630482-4A6B-B045-90BA-3760E8E2C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2452" y="1440008"/>
            <a:ext cx="4025900" cy="558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8FE0D9C-FC03-FB44-B9A2-4283123ED0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8132" y="1496415"/>
            <a:ext cx="1752600" cy="3937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A80E8F4-CEAE-9246-8F03-5B2E2BBE2C33}"/>
              </a:ext>
            </a:extLst>
          </p:cNvPr>
          <p:cNvSpPr txBox="1"/>
          <p:nvPr/>
        </p:nvSpPr>
        <p:spPr>
          <a:xfrm>
            <a:off x="373062" y="4492598"/>
            <a:ext cx="9018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这里最基本的单元是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CBC5CF0-781E-1540-8575-B788E3CEF27B}"/>
              </a:ext>
            </a:extLst>
          </p:cNvPr>
          <p:cNvSpPr txBox="1"/>
          <p:nvPr/>
        </p:nvSpPr>
        <p:spPr>
          <a:xfrm>
            <a:off x="23152" y="2018115"/>
            <a:ext cx="9018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我们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想要的组态由一个          维的矢量给出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FF3AE25-5486-1144-8E7D-FE0B7997AE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3253" y="2032127"/>
            <a:ext cx="685800" cy="3429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5BCA214-2636-2A40-97D4-A5C1A933ED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52" y="3594981"/>
            <a:ext cx="10858500" cy="7112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6EEF19-6ECA-9C4E-9797-A52956D895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8465" y="4324353"/>
            <a:ext cx="5130800" cy="73660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852E4C8C-5146-8D4C-9139-09E79F48FDEC}"/>
              </a:ext>
            </a:extLst>
          </p:cNvPr>
          <p:cNvSpPr txBox="1"/>
          <p:nvPr/>
        </p:nvSpPr>
        <p:spPr>
          <a:xfrm>
            <a:off x="373062" y="5269282"/>
            <a:ext cx="9018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利用平面波的定义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25B26A31-A0EA-7C4E-A886-07189CA76B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1101" y="5030132"/>
            <a:ext cx="1968500" cy="825500"/>
          </a:xfrm>
          <a:prstGeom prst="rect">
            <a:avLst/>
          </a:prstGeom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15AEF470-4D2F-3F40-BC07-F76332AE2C83}"/>
              </a:ext>
            </a:extLst>
          </p:cNvPr>
          <p:cNvSpPr txBox="1">
            <a:spLocks/>
          </p:cNvSpPr>
          <p:nvPr/>
        </p:nvSpPr>
        <p:spPr>
          <a:xfrm>
            <a:off x="0" y="-5933"/>
            <a:ext cx="930262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时间方向离散化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68791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34F2A75-F585-4945-8C5D-CA2A4B6B2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74301" y="3116081"/>
            <a:ext cx="1778000" cy="2514600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75C4DA-ABE0-4D4C-BFC7-62DF87E2C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05" y="3116081"/>
            <a:ext cx="1778000" cy="2514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F220A2-60D7-744A-85A7-BE47695408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3603" y="3116081"/>
            <a:ext cx="1778000" cy="25146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A672AA1-7295-5241-B1F0-6BF159C1E499}"/>
              </a:ext>
            </a:extLst>
          </p:cNvPr>
          <p:cNvSpPr txBox="1"/>
          <p:nvPr/>
        </p:nvSpPr>
        <p:spPr>
          <a:xfrm>
            <a:off x="529388" y="397041"/>
            <a:ext cx="7715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electron g-2 laid foundation for QED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2964556-3A50-AD40-A650-B18807CAA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845" y="1227318"/>
            <a:ext cx="20195421" cy="5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354E35AC-4BBF-B449-910F-A8FA987438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2845" y="1227318"/>
          <a:ext cx="5788401" cy="63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79" r:id="rId7" imgW="2095500" imgH="241300" progId="Equation.DSMT4">
                  <p:embed/>
                </p:oleObj>
              </mc:Choice>
              <mc:Fallback>
                <p:oleObj r:id="rId7" imgW="2095500" imgH="241300" progId="Equation.DSMT4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354E35AC-4BBF-B449-910F-A8FA987438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2845" y="1227318"/>
                        <a:ext cx="5788401" cy="6314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">
            <a:extLst>
              <a:ext uri="{FF2B5EF4-FFF2-40B4-BE49-F238E27FC236}">
                <a16:creationId xmlns:a16="http://schemas.microsoft.com/office/drawing/2014/main" id="{0F657BA6-B150-9848-8538-F54101644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845" y="2051536"/>
            <a:ext cx="1735445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1568DD5C-BB3B-254A-B1AA-43E7082330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2845" y="2051537"/>
          <a:ext cx="5753320" cy="63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80" r:id="rId9" imgW="2082800" imgH="241300" progId="Equation.DSMT4">
                  <p:embed/>
                </p:oleObj>
              </mc:Choice>
              <mc:Fallback>
                <p:oleObj r:id="rId9" imgW="2082800" imgH="241300" progId="Equation.DSMT4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id="{1568DD5C-BB3B-254A-B1AA-43E7082330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2845" y="2051537"/>
                        <a:ext cx="5753320" cy="6314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C124959E-33BC-654D-B539-B55A38C19F29}"/>
              </a:ext>
            </a:extLst>
          </p:cNvPr>
          <p:cNvSpPr txBox="1"/>
          <p:nvPr/>
        </p:nvSpPr>
        <p:spPr>
          <a:xfrm>
            <a:off x="1232125" y="1397115"/>
            <a:ext cx="1214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Theory</a:t>
            </a:r>
            <a:endParaRPr kumimoji="1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6C930B6-A3C0-EA49-950A-DE7E9E7DB7B5}"/>
              </a:ext>
            </a:extLst>
          </p:cNvPr>
          <p:cNvSpPr txBox="1"/>
          <p:nvPr/>
        </p:nvSpPr>
        <p:spPr>
          <a:xfrm>
            <a:off x="1232125" y="2131423"/>
            <a:ext cx="1848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Experiment</a:t>
            </a:r>
            <a:endParaRPr kumimoji="1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1D167EF-FBD4-E340-AB0C-1C82AA6F9B32}"/>
              </a:ext>
            </a:extLst>
          </p:cNvPr>
          <p:cNvSpPr txBox="1"/>
          <p:nvPr/>
        </p:nvSpPr>
        <p:spPr>
          <a:xfrm>
            <a:off x="504088" y="5677925"/>
            <a:ext cx="2075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S. </a:t>
            </a:r>
            <a:r>
              <a:rPr lang="en-US" altLang="zh-CN" sz="2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Tomonaga</a:t>
            </a:r>
            <a:endParaRPr kumimoji="1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716F2AF-7C4F-8D4B-9F47-587D20A48E61}"/>
              </a:ext>
            </a:extLst>
          </p:cNvPr>
          <p:cNvSpPr txBox="1"/>
          <p:nvPr/>
        </p:nvSpPr>
        <p:spPr>
          <a:xfrm>
            <a:off x="2662845" y="5677924"/>
            <a:ext cx="1979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J. Schwinger</a:t>
            </a:r>
            <a:endParaRPr kumimoji="1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0A9F905-846D-9540-A93D-D3E51FD404FD}"/>
              </a:ext>
            </a:extLst>
          </p:cNvPr>
          <p:cNvSpPr txBox="1"/>
          <p:nvPr/>
        </p:nvSpPr>
        <p:spPr>
          <a:xfrm>
            <a:off x="4818971" y="5677923"/>
            <a:ext cx="1888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R. Feynman</a:t>
            </a:r>
            <a:endParaRPr kumimoji="1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CCA5ECD-6942-BB4B-8F2B-3425F4FF129A}"/>
              </a:ext>
            </a:extLst>
          </p:cNvPr>
          <p:cNvSpPr txBox="1"/>
          <p:nvPr/>
        </p:nvSpPr>
        <p:spPr>
          <a:xfrm>
            <a:off x="7097173" y="3879423"/>
            <a:ext cx="4998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For establishing Quantum Electrodynamics, received the Nobel Prize in Physics in 1965</a:t>
            </a:r>
            <a:endParaRPr kumimoji="1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灯片编号占位符 2">
            <a:extLst>
              <a:ext uri="{FF2B5EF4-FFF2-40B4-BE49-F238E27FC236}">
                <a16:creationId xmlns:a16="http://schemas.microsoft.com/office/drawing/2014/main" id="{936BBBE3-0198-F54B-90C7-D7A22BDF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100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62300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2F80A1B-9D4C-3D40-9274-E17B3B967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2436"/>
            <a:ext cx="4885151" cy="546556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D5D0598-66B5-C04F-A06A-8D3AB393B9EE}"/>
              </a:ext>
            </a:extLst>
          </p:cNvPr>
          <p:cNvSpPr txBox="1"/>
          <p:nvPr/>
        </p:nvSpPr>
        <p:spPr>
          <a:xfrm>
            <a:off x="5068567" y="1392436"/>
            <a:ext cx="71234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1936, </a:t>
            </a:r>
            <a:r>
              <a:rPr kumimoji="1" lang="en-US" altLang="zh-CN" sz="2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Neddermeyer</a:t>
            </a: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&amp; Anderson</a:t>
            </a:r>
            <a:r>
              <a:rPr kumimoji="1" lang="zh-CN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observed cosmic rays from high mountains and discovered charged particles with mass of </a:t>
            </a: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~</a:t>
            </a:r>
            <a:r>
              <a:rPr kumimoji="1" lang="en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100 MeV, called </a:t>
            </a:r>
            <a:r>
              <a:rPr kumimoji="1" lang="en" altLang="zh-CN" sz="2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μ</a:t>
            </a:r>
            <a:r>
              <a:rPr kumimoji="1" lang="en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meson</a:t>
            </a: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(essentially not a meson)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2DDDEC-3523-E04B-9EA2-BD4EE7122D1A}"/>
              </a:ext>
            </a:extLst>
          </p:cNvPr>
          <p:cNvSpPr txBox="1"/>
          <p:nvPr/>
        </p:nvSpPr>
        <p:spPr>
          <a:xfrm>
            <a:off x="5068567" y="3295740"/>
            <a:ext cx="71234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Rabi's question: Who ordered this?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CC82B48-D303-5243-AFD7-22F330179985}"/>
              </a:ext>
            </a:extLst>
          </p:cNvPr>
          <p:cNvSpPr txBox="1"/>
          <p:nvPr/>
        </p:nvSpPr>
        <p:spPr>
          <a:xfrm>
            <a:off x="5068567" y="4125218"/>
            <a:ext cx="71234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Maybe we should ask: why three generations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7EEC74C-9899-B847-BBBB-76C9DBE704EE}"/>
              </a:ext>
            </a:extLst>
          </p:cNvPr>
          <p:cNvSpPr txBox="1"/>
          <p:nvPr/>
        </p:nvSpPr>
        <p:spPr>
          <a:xfrm>
            <a:off x="529388" y="397041"/>
            <a:ext cx="3613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Discovery of Muon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273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E2ED5055-154E-C040-BCF9-8215B45C5D64}"/>
              </a:ext>
            </a:extLst>
          </p:cNvPr>
          <p:cNvGrpSpPr/>
          <p:nvPr/>
        </p:nvGrpSpPr>
        <p:grpSpPr>
          <a:xfrm>
            <a:off x="4042348" y="3031170"/>
            <a:ext cx="6985809" cy="923330"/>
            <a:chOff x="4042348" y="3031170"/>
            <a:chExt cx="6985809" cy="92333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2579333-F8B9-0A4F-9CF1-4A4C514E6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75537" y="3576572"/>
              <a:ext cx="469068" cy="355355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C160421-6E30-A344-B03F-5E164EC8E94B}"/>
                </a:ext>
              </a:extLst>
            </p:cNvPr>
            <p:cNvSpPr txBox="1"/>
            <p:nvPr/>
          </p:nvSpPr>
          <p:spPr>
            <a:xfrm>
              <a:off x="4042348" y="3031170"/>
              <a:ext cx="698580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At lowest order, the contribution of new physics to the lepton g-2</a:t>
              </a:r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may</a:t>
              </a:r>
              <a:r>
                <a:rPr lang="en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be represented by a very heavy virtual particle with an energy scale of </a:t>
              </a:r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B02947D2-5605-DB47-BB50-4DD4ECCF32EC}"/>
              </a:ext>
            </a:extLst>
          </p:cNvPr>
          <p:cNvSpPr txBox="1"/>
          <p:nvPr/>
        </p:nvSpPr>
        <p:spPr>
          <a:xfrm>
            <a:off x="529388" y="397041"/>
            <a:ext cx="11035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Exploring new physics - muon anomalous magnetic moment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FE54367-3F41-5B43-8DBD-35D5CFBE7974}"/>
              </a:ext>
            </a:extLst>
          </p:cNvPr>
          <p:cNvSpPr txBox="1"/>
          <p:nvPr/>
        </p:nvSpPr>
        <p:spPr>
          <a:xfrm>
            <a:off x="1042009" y="994855"/>
            <a:ext cx="96375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Similarities and differences among the three generations of leptons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36DCE37-EEDF-604C-B5F4-73CD9DB1AA73}"/>
              </a:ext>
            </a:extLst>
          </p:cNvPr>
          <p:cNvSpPr txBox="1"/>
          <p:nvPr/>
        </p:nvSpPr>
        <p:spPr>
          <a:xfrm>
            <a:off x="1636431" y="2038892"/>
            <a:ext cx="89735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SM, apart from their different masses, all other properties are the same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4B6C457-178D-F845-99F6-2A1860257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902" y="1438677"/>
            <a:ext cx="5549900" cy="5588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A9599FA-8238-D547-9E73-B7DE57B5D472}"/>
              </a:ext>
            </a:extLst>
          </p:cNvPr>
          <p:cNvSpPr txBox="1"/>
          <p:nvPr/>
        </p:nvSpPr>
        <p:spPr>
          <a:xfrm>
            <a:off x="1042009" y="2499356"/>
            <a:ext cx="106477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Exp. measurements of electron g-2 are much more precise, why muon g-2?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19E93E4-E2A3-354B-A727-E893D2514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715" y="3004837"/>
            <a:ext cx="2218649" cy="179449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3D7CB8-4384-0544-8139-A32A40CEB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978" y="4026332"/>
            <a:ext cx="5549900" cy="947139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54060A4-9A40-F44C-99D9-C114C78F13EB}"/>
              </a:ext>
            </a:extLst>
          </p:cNvPr>
          <p:cNvSpPr txBox="1"/>
          <p:nvPr/>
        </p:nvSpPr>
        <p:spPr>
          <a:xfrm>
            <a:off x="1428803" y="5096157"/>
            <a:ext cx="88639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Compared to electron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g-2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 although exp. precision of the muon g-2 is O(10</a:t>
            </a:r>
            <a:r>
              <a:rPr lang="en" altLang="zh-CN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 times worse, its sensitivity to new physics is still tens of times higher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C52CD9F-6A66-E346-8238-4D41AC0DB091}"/>
              </a:ext>
            </a:extLst>
          </p:cNvPr>
          <p:cNvSpPr txBox="1"/>
          <p:nvPr/>
        </p:nvSpPr>
        <p:spPr>
          <a:xfrm>
            <a:off x="1428803" y="5863145"/>
            <a:ext cx="88639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Although tau is the most sensitive to new physics, precision experiments are too difficult because its lifetime is 7×10</a:t>
            </a:r>
            <a:r>
              <a:rPr lang="en-US" altLang="zh-CN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lang="zh-CN" altLang="en-US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times shorter than that of muon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灯片编号占位符 2">
            <a:extLst>
              <a:ext uri="{FF2B5EF4-FFF2-40B4-BE49-F238E27FC236}">
                <a16:creationId xmlns:a16="http://schemas.microsoft.com/office/drawing/2014/main" id="{B71D0F64-579A-4E47-97CC-D3B4E6563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102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989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A3ED2CE-D92A-394C-8C04-3ABEF9AE6136}"/>
              </a:ext>
            </a:extLst>
          </p:cNvPr>
          <p:cNvSpPr txBox="1"/>
          <p:nvPr/>
        </p:nvSpPr>
        <p:spPr>
          <a:xfrm>
            <a:off x="529388" y="397041"/>
            <a:ext cx="330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Past Experiments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0113D83-8054-AF49-890F-858D0002C479}"/>
              </a:ext>
            </a:extLst>
          </p:cNvPr>
          <p:cNvSpPr txBox="1"/>
          <p:nvPr/>
        </p:nvSpPr>
        <p:spPr>
          <a:xfrm>
            <a:off x="529388" y="1044959"/>
            <a:ext cx="4306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1959: start of 1</a:t>
            </a:r>
            <a:r>
              <a:rPr kumimoji="1" lang="en-US" altLang="zh-CN" sz="2200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st</a:t>
            </a: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muon g-2 experiments at CERN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1C788A1-4336-784C-B533-C026042B0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90" y="1944801"/>
            <a:ext cx="3962400" cy="30988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F87BC15-5D94-D74D-85DC-3B72806802A7}"/>
              </a:ext>
            </a:extLst>
          </p:cNvPr>
          <p:cNvSpPr txBox="1"/>
          <p:nvPr/>
        </p:nvSpPr>
        <p:spPr>
          <a:xfrm>
            <a:off x="529388" y="5180636"/>
            <a:ext cx="43066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Precision of ~10ppm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9A2194E-57EF-B14C-902A-FDAEAF195F6D}"/>
              </a:ext>
            </a:extLst>
          </p:cNvPr>
          <p:cNvSpPr txBox="1"/>
          <p:nvPr/>
        </p:nvSpPr>
        <p:spPr>
          <a:xfrm>
            <a:off x="529388" y="5574909"/>
            <a:ext cx="4306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Require more accurate theoretical prediction 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2A6197F-87A1-2749-BA14-0C6C32D7DC57}"/>
              </a:ext>
            </a:extLst>
          </p:cNvPr>
          <p:cNvSpPr txBox="1"/>
          <p:nvPr/>
        </p:nvSpPr>
        <p:spPr>
          <a:xfrm>
            <a:off x="529387" y="6329353"/>
            <a:ext cx="43066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Good agreement on results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B0E3B8C-5E23-EB4F-A60D-493CD49487F1}"/>
              </a:ext>
            </a:extLst>
          </p:cNvPr>
          <p:cNvSpPr txBox="1"/>
          <p:nvPr/>
        </p:nvSpPr>
        <p:spPr>
          <a:xfrm>
            <a:off x="5052197" y="1044959"/>
            <a:ext cx="4567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1984: start of BNL experiment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83FC75B-8D7E-FC48-A315-BD61B45AC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262" y="1547871"/>
            <a:ext cx="3949700" cy="2603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BCF9474-5D48-514C-AE40-FB6B98720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122" y="4254314"/>
            <a:ext cx="6087388" cy="260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882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C780E5C-0338-DD46-B960-6962A1ED5103}"/>
              </a:ext>
            </a:extLst>
          </p:cNvPr>
          <p:cNvSpPr txBox="1"/>
          <p:nvPr/>
        </p:nvSpPr>
        <p:spPr>
          <a:xfrm>
            <a:off x="529388" y="397041"/>
            <a:ext cx="330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Past Experiments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67FD43-3905-8944-BF3C-1FB664FBD423}"/>
              </a:ext>
            </a:extLst>
          </p:cNvPr>
          <p:cNvSpPr txBox="1"/>
          <p:nvPr/>
        </p:nvSpPr>
        <p:spPr>
          <a:xfrm>
            <a:off x="292307" y="920261"/>
            <a:ext cx="4567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By</a:t>
            </a:r>
            <a:r>
              <a:rPr kumimoji="1" lang="zh-CN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2006: BNL experiment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5A7F9C9-55AF-8340-BB86-AF5433BB4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72" y="1423173"/>
            <a:ext cx="3949700" cy="26035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5245557-CE24-AE44-8210-C37CF6C18510}"/>
              </a:ext>
            </a:extLst>
          </p:cNvPr>
          <p:cNvSpPr txBox="1"/>
          <p:nvPr/>
        </p:nvSpPr>
        <p:spPr>
          <a:xfrm>
            <a:off x="657650" y="4241746"/>
            <a:ext cx="4567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Very</a:t>
            </a:r>
            <a:r>
              <a:rPr kumimoji="1" lang="zh-CN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precise 0.54ppm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695419E-7A6D-F34A-9926-6BD645F2BC38}"/>
              </a:ext>
            </a:extLst>
          </p:cNvPr>
          <p:cNvSpPr txBox="1"/>
          <p:nvPr/>
        </p:nvSpPr>
        <p:spPr>
          <a:xfrm>
            <a:off x="657650" y="4712766"/>
            <a:ext cx="4567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But disagree with theory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A27C46A-E91F-234D-AB11-3E3820776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654" y="1391748"/>
            <a:ext cx="3784861" cy="266635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59AF00A-42F4-8C4C-9DC8-3393A496BB83}"/>
              </a:ext>
            </a:extLst>
          </p:cNvPr>
          <p:cNvSpPr txBox="1"/>
          <p:nvPr/>
        </p:nvSpPr>
        <p:spPr>
          <a:xfrm>
            <a:off x="5456188" y="920260"/>
            <a:ext cx="4567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New experiment at Fermilab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7FDF640-F1EF-3C40-B128-0DC53627F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586" y="4086196"/>
            <a:ext cx="4859751" cy="27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721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7F24A31-194A-1C4F-B04E-19E0E54E8863}"/>
              </a:ext>
            </a:extLst>
          </p:cNvPr>
          <p:cNvSpPr txBox="1"/>
          <p:nvPr/>
        </p:nvSpPr>
        <p:spPr>
          <a:xfrm>
            <a:off x="529388" y="397041"/>
            <a:ext cx="4044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Most updated results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1232499-9DA8-8C40-A800-3983624F7A20}"/>
              </a:ext>
            </a:extLst>
          </p:cNvPr>
          <p:cNvSpPr txBox="1"/>
          <p:nvPr/>
        </p:nvSpPr>
        <p:spPr>
          <a:xfrm>
            <a:off x="167568" y="1044532"/>
            <a:ext cx="4567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Exp. precision reach 124ppb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5D11F22-F039-BA47-B6D6-07B830502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00" y="584200"/>
            <a:ext cx="6299200" cy="62738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B992D4-47DB-EC48-A527-9E52E2354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84" y="2888988"/>
            <a:ext cx="5218743" cy="2309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72E57ED-5C0E-7F4C-8E1E-CE7871F1D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18" y="1853853"/>
            <a:ext cx="5514933" cy="91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8389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BF719F0D-6F57-E04F-9854-CF35351B4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7213"/>
            <a:ext cx="7645742" cy="390396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EA4F93B-5C83-934F-B457-FC2CD62D027A}"/>
              </a:ext>
            </a:extLst>
          </p:cNvPr>
          <p:cNvSpPr txBox="1"/>
          <p:nvPr/>
        </p:nvSpPr>
        <p:spPr>
          <a:xfrm>
            <a:off x="866645" y="920261"/>
            <a:ext cx="7492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Contributions of different parts of the Standard Model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290383E-032D-F94D-8FFB-50521C634C41}"/>
              </a:ext>
            </a:extLst>
          </p:cNvPr>
          <p:cNvSpPr txBox="1"/>
          <p:nvPr/>
        </p:nvSpPr>
        <p:spPr>
          <a:xfrm>
            <a:off x="529388" y="397041"/>
            <a:ext cx="4257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Theoretical calculation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0CFA905-A7E8-9F4E-8C28-34FE5B49C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106" y="1305578"/>
            <a:ext cx="4916058" cy="5927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CE401D-0C21-DB46-B424-D0EF1CEC1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262" y="1351148"/>
            <a:ext cx="4603020" cy="550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9209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FEC8291-1334-E248-8701-56661C1BF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14" y="2092447"/>
            <a:ext cx="11216371" cy="476555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D8A5CCB-5710-5740-AC93-A30F927F23BB}"/>
              </a:ext>
            </a:extLst>
          </p:cNvPr>
          <p:cNvSpPr txBox="1"/>
          <p:nvPr/>
        </p:nvSpPr>
        <p:spPr>
          <a:xfrm>
            <a:off x="866645" y="920261"/>
            <a:ext cx="7492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Contributions of different parts of the Standard Model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8F6C3DE-E05C-AB4E-AA44-47E33CB11A8F}"/>
              </a:ext>
            </a:extLst>
          </p:cNvPr>
          <p:cNvSpPr txBox="1"/>
          <p:nvPr/>
        </p:nvSpPr>
        <p:spPr>
          <a:xfrm>
            <a:off x="529388" y="397041"/>
            <a:ext cx="4257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Theoretical calculation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F393E19-410A-6B4F-8AFC-7AB6685DE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106" y="1305578"/>
            <a:ext cx="4916058" cy="59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21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A00F09F-9B32-7F46-8001-B3E699D82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97" y="1792028"/>
            <a:ext cx="10196186" cy="506597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2CAD5DD-7A0E-7F47-8E61-3036642EB3CE}"/>
              </a:ext>
            </a:extLst>
          </p:cNvPr>
          <p:cNvSpPr txBox="1"/>
          <p:nvPr/>
        </p:nvSpPr>
        <p:spPr>
          <a:xfrm>
            <a:off x="866645" y="920261"/>
            <a:ext cx="7492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Contributions of different parts of the Standard Model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59CD6FA-63B0-F94E-9CFE-B0DB8ED96329}"/>
              </a:ext>
            </a:extLst>
          </p:cNvPr>
          <p:cNvSpPr txBox="1"/>
          <p:nvPr/>
        </p:nvSpPr>
        <p:spPr>
          <a:xfrm>
            <a:off x="529388" y="397041"/>
            <a:ext cx="4257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Theoretical calculation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4D9B9E0-F2C6-3342-9C11-217DEADF5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106" y="1305578"/>
            <a:ext cx="4916058" cy="59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4473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2878369-1F0A-4849-933B-08752D382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2952" y="1466728"/>
            <a:ext cx="6011264" cy="2761318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F44DE41-A58E-E243-B93D-5103CA75793C}"/>
              </a:ext>
            </a:extLst>
          </p:cNvPr>
          <p:cNvSpPr txBox="1"/>
          <p:nvPr/>
        </p:nvSpPr>
        <p:spPr>
          <a:xfrm>
            <a:off x="1042009" y="994855"/>
            <a:ext cx="69020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Challenges of nonperturbative strong interactions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EAF73FA-3114-D441-8D4C-D54D4A4FF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180" y="4745810"/>
            <a:ext cx="3615703" cy="17372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C202AA-8FA3-9F47-BA12-C7D638F19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35" y="5017510"/>
            <a:ext cx="3860800" cy="1193800"/>
          </a:xfrm>
          <a:prstGeom prst="rect">
            <a:avLst/>
          </a:prstGeom>
        </p:spPr>
      </p:pic>
      <p:sp>
        <p:nvSpPr>
          <p:cNvPr id="14" name="箭头: 左 2">
            <a:extLst>
              <a:ext uri="{FF2B5EF4-FFF2-40B4-BE49-F238E27FC236}">
                <a16:creationId xmlns:a16="http://schemas.microsoft.com/office/drawing/2014/main" id="{F8F316DB-274D-4E4B-BF80-2B9D5D41A9AA}"/>
              </a:ext>
            </a:extLst>
          </p:cNvPr>
          <p:cNvSpPr/>
          <p:nvPr/>
        </p:nvSpPr>
        <p:spPr>
          <a:xfrm rot="10800000" flipV="1">
            <a:off x="5441634" y="5474867"/>
            <a:ext cx="942449" cy="3361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5308B5C-4C02-7849-AFD5-9688D08FCDFD}"/>
              </a:ext>
            </a:extLst>
          </p:cNvPr>
          <p:cNvSpPr txBox="1"/>
          <p:nvPr/>
        </p:nvSpPr>
        <p:spPr>
          <a:xfrm>
            <a:off x="529388" y="397041"/>
            <a:ext cx="11035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Exploring new physics - muon anomalous magnetic moment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灯片编号占位符 2">
            <a:extLst>
              <a:ext uri="{FF2B5EF4-FFF2-40B4-BE49-F238E27FC236}">
                <a16:creationId xmlns:a16="http://schemas.microsoft.com/office/drawing/2014/main" id="{6569A8F5-3C90-8A40-A85F-8400D33A0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109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4964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8E3F409-2CE6-3E4C-AD82-61E15B0DF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512" y="2634821"/>
            <a:ext cx="5549900" cy="10541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0636110-D48E-E94A-AD82-F27E10112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920261"/>
            <a:ext cx="8001000" cy="9779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209A2C8-8D3C-D948-884E-DA493B3B7CD8}"/>
              </a:ext>
            </a:extLst>
          </p:cNvPr>
          <p:cNvSpPr txBox="1"/>
          <p:nvPr/>
        </p:nvSpPr>
        <p:spPr>
          <a:xfrm>
            <a:off x="1271420" y="1898161"/>
            <a:ext cx="9018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将跃迁振幅改写为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F390C5A-FE0A-EA42-BF02-4EF7DDCF7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165" y="1961721"/>
            <a:ext cx="4089400" cy="673100"/>
          </a:xfrm>
          <a:prstGeom prst="rect">
            <a:avLst/>
          </a:prstGeom>
        </p:spPr>
      </p:pic>
      <p:cxnSp>
        <p:nvCxnSpPr>
          <p:cNvPr id="10" name="直接箭头连接符 32">
            <a:extLst>
              <a:ext uri="{FF2B5EF4-FFF2-40B4-BE49-F238E27FC236}">
                <a16:creationId xmlns:a16="http://schemas.microsoft.com/office/drawing/2014/main" id="{38B3F070-D992-EF49-BC29-25CC7751899C}"/>
              </a:ext>
            </a:extLst>
          </p:cNvPr>
          <p:cNvCxnSpPr>
            <a:cxnSpLocks/>
          </p:cNvCxnSpPr>
          <p:nvPr/>
        </p:nvCxnSpPr>
        <p:spPr>
          <a:xfrm flipH="1" flipV="1">
            <a:off x="7570685" y="2361831"/>
            <a:ext cx="524004" cy="4113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32">
            <a:extLst>
              <a:ext uri="{FF2B5EF4-FFF2-40B4-BE49-F238E27FC236}">
                <a16:creationId xmlns:a16="http://schemas.microsoft.com/office/drawing/2014/main" id="{B0C116A8-0DF8-3842-A6BD-659BE5E01A55}"/>
              </a:ext>
            </a:extLst>
          </p:cNvPr>
          <p:cNvCxnSpPr>
            <a:cxnSpLocks/>
          </p:cNvCxnSpPr>
          <p:nvPr/>
        </p:nvCxnSpPr>
        <p:spPr>
          <a:xfrm flipV="1">
            <a:off x="4621316" y="2560990"/>
            <a:ext cx="1894196" cy="71518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6DD0F1F5-349D-EE41-9D2E-FE94685C7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0" y="3288871"/>
            <a:ext cx="4330700" cy="80010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906A59F-65B4-D344-9BF1-5FA804758F28}"/>
              </a:ext>
            </a:extLst>
          </p:cNvPr>
          <p:cNvSpPr txBox="1"/>
          <p:nvPr/>
        </p:nvSpPr>
        <p:spPr>
          <a:xfrm>
            <a:off x="838700" y="4180402"/>
            <a:ext cx="9018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加入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哈密顿量具有相互作用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E51DD3CC-76C6-2B4E-B356-693AEB6D5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120" y="4042090"/>
            <a:ext cx="1917700" cy="73660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E3014291-0B2E-7B4B-9F56-38C30F19BAAB}"/>
              </a:ext>
            </a:extLst>
          </p:cNvPr>
          <p:cNvSpPr txBox="1"/>
          <p:nvPr/>
        </p:nvSpPr>
        <p:spPr>
          <a:xfrm>
            <a:off x="1211861" y="4827842"/>
            <a:ext cx="60979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利用 </a:t>
            </a:r>
            <a:r>
              <a:rPr lang="en" altLang="zh-CN" sz="2000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Zassenhaus</a:t>
            </a:r>
            <a:r>
              <a:rPr lang="en" altLang="zh-CN" sz="20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20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公式 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B75B43D5-8134-9C4C-AE2E-0E44439410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1005" y="4777383"/>
            <a:ext cx="3365500" cy="584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AF4F991-ED6E-EB44-850F-9F3D31B47B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6217" y="5475282"/>
            <a:ext cx="5861217" cy="789594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8AABF2E4-68B8-D243-877C-D08BB04E7560}"/>
              </a:ext>
            </a:extLst>
          </p:cNvPr>
          <p:cNvSpPr txBox="1">
            <a:spLocks/>
          </p:cNvSpPr>
          <p:nvPr/>
        </p:nvSpPr>
        <p:spPr>
          <a:xfrm>
            <a:off x="0" y="-5933"/>
            <a:ext cx="930262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用路径积分表达跃迁振幅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15118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2B19362-9821-AA43-A05C-69B504B15FFB}"/>
              </a:ext>
            </a:extLst>
          </p:cNvPr>
          <p:cNvSpPr txBox="1"/>
          <p:nvPr/>
        </p:nvSpPr>
        <p:spPr>
          <a:xfrm>
            <a:off x="529388" y="397041"/>
            <a:ext cx="6472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HVP contribution from lattice QCD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60240B4-CC3F-DE44-AA0B-DC5FEE0842D4}"/>
              </a:ext>
            </a:extLst>
          </p:cNvPr>
          <p:cNvSpPr txBox="1"/>
          <p:nvPr/>
        </p:nvSpPr>
        <p:spPr>
          <a:xfrm>
            <a:off x="1042009" y="994855"/>
            <a:ext cx="1780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Compute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C9ED94F-6B7C-FD4A-85E1-904B0EF21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566" y="905498"/>
            <a:ext cx="698500" cy="609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65521C-19EC-9741-B4A9-0F7E8EBAA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272" y="1521905"/>
            <a:ext cx="9601200" cy="10033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BD8C662-0D2F-C14D-BCDB-69CB7E34012F}"/>
              </a:ext>
            </a:extLst>
          </p:cNvPr>
          <p:cNvSpPr txBox="1"/>
          <p:nvPr/>
        </p:nvSpPr>
        <p:spPr>
          <a:xfrm>
            <a:off x="1421239" y="2621368"/>
            <a:ext cx="95844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from a known QED kernel function              and the polarization tensor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0EFF169-44FE-A54A-88EA-2C4034465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672" y="3126849"/>
            <a:ext cx="8305800" cy="787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EB76AE-A1E7-7648-ACE5-C4DA7084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715" y="2575695"/>
            <a:ext cx="1003300" cy="5334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2931C29-FD8A-E74B-85E8-AD604242B685}"/>
              </a:ext>
            </a:extLst>
          </p:cNvPr>
          <p:cNvSpPr txBox="1"/>
          <p:nvPr/>
        </p:nvSpPr>
        <p:spPr>
          <a:xfrm>
            <a:off x="1042009" y="3921924"/>
            <a:ext cx="49488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Time-momentum representation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2FDA256-D68C-9348-8EAB-3CBF67894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0648" y="4360486"/>
            <a:ext cx="4749800" cy="8636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753737D9-5662-B64D-A0AB-DB81BC620DAF}"/>
              </a:ext>
            </a:extLst>
          </p:cNvPr>
          <p:cNvSpPr txBox="1"/>
          <p:nvPr/>
        </p:nvSpPr>
        <p:spPr>
          <a:xfrm>
            <a:off x="1421239" y="5332993"/>
            <a:ext cx="99331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with a known QED kernel function            and lattice correlation function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5A706FC-8BA4-3540-BB5F-55E8B11576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1172" y="5275386"/>
            <a:ext cx="787400" cy="5461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292BA35-D9AC-CF4E-B984-CC1F31B76A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6705" y="5332993"/>
            <a:ext cx="863600" cy="469900"/>
          </a:xfrm>
          <a:prstGeom prst="rect">
            <a:avLst/>
          </a:prstGeom>
        </p:spPr>
      </p:pic>
      <p:cxnSp>
        <p:nvCxnSpPr>
          <p:cNvPr id="25" name="直接箭头连接符 32">
            <a:extLst>
              <a:ext uri="{FF2B5EF4-FFF2-40B4-BE49-F238E27FC236}">
                <a16:creationId xmlns:a16="http://schemas.microsoft.com/office/drawing/2014/main" id="{94E705FE-59E9-C84E-B9D7-0D0B9257B964}"/>
              </a:ext>
            </a:extLst>
          </p:cNvPr>
          <p:cNvCxnSpPr>
            <a:cxnSpLocks/>
          </p:cNvCxnSpPr>
          <p:nvPr/>
        </p:nvCxnSpPr>
        <p:spPr>
          <a:xfrm>
            <a:off x="6594758" y="5740757"/>
            <a:ext cx="1140167" cy="46351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32">
            <a:extLst>
              <a:ext uri="{FF2B5EF4-FFF2-40B4-BE49-F238E27FC236}">
                <a16:creationId xmlns:a16="http://schemas.microsoft.com/office/drawing/2014/main" id="{B1A427F8-FCB3-2046-B25B-8424E5C606F7}"/>
              </a:ext>
            </a:extLst>
          </p:cNvPr>
          <p:cNvCxnSpPr>
            <a:cxnSpLocks/>
          </p:cNvCxnSpPr>
          <p:nvPr/>
        </p:nvCxnSpPr>
        <p:spPr>
          <a:xfrm flipH="1">
            <a:off x="10298243" y="5852161"/>
            <a:ext cx="1056100" cy="35210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D6109377-8DF1-4F4E-B1B6-0438154A1EF2}"/>
              </a:ext>
            </a:extLst>
          </p:cNvPr>
          <p:cNvSpPr txBox="1"/>
          <p:nvPr/>
        </p:nvSpPr>
        <p:spPr>
          <a:xfrm>
            <a:off x="7669949" y="6306360"/>
            <a:ext cx="3185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x</a:t>
            </a:r>
            <a:r>
              <a:rPr kumimoji="1" lang="en-US" altLang="zh-CN" sz="1800" baseline="-25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</a:t>
            </a:r>
            <a:r>
              <a:rPr kumimoji="1"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is the Euclidean time</a:t>
            </a:r>
            <a:endParaRPr lang="zh-CN" altLang="en-US" dirty="0"/>
          </a:p>
        </p:txBody>
      </p:sp>
      <p:sp>
        <p:nvSpPr>
          <p:cNvPr id="32" name="灯片编号占位符 2">
            <a:extLst>
              <a:ext uri="{FF2B5EF4-FFF2-40B4-BE49-F238E27FC236}">
                <a16:creationId xmlns:a16="http://schemas.microsoft.com/office/drawing/2014/main" id="{22C89FDD-D36C-6040-954F-A7E11679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110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388764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C015F7DF-9230-6347-B132-329FF1809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1682" y="952177"/>
            <a:ext cx="6878210" cy="5905823"/>
          </a:xfr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DD50E41-6DB1-5842-B538-1EDB05917DC2}"/>
              </a:ext>
            </a:extLst>
          </p:cNvPr>
          <p:cNvSpPr txBox="1"/>
          <p:nvPr/>
        </p:nvSpPr>
        <p:spPr>
          <a:xfrm>
            <a:off x="529388" y="397041"/>
            <a:ext cx="10445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Lattice QCD calculation of  hadronic vacuum polarization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2A4B14-5A8D-BC47-A43B-891CCC5AC10D}"/>
              </a:ext>
            </a:extLst>
          </p:cNvPr>
          <p:cNvSpPr txBox="1"/>
          <p:nvPr/>
        </p:nvSpPr>
        <p:spPr>
          <a:xfrm>
            <a:off x="8629892" y="1364732"/>
            <a:ext cx="3152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Muon g-2 Theory Initiative</a:t>
            </a:r>
          </a:p>
          <a:p>
            <a:pPr algn="ctr"/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White paper 2020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灯片编号占位符 2">
            <a:extLst>
              <a:ext uri="{FF2B5EF4-FFF2-40B4-BE49-F238E27FC236}">
                <a16:creationId xmlns:a16="http://schemas.microsoft.com/office/drawing/2014/main" id="{84C79424-4F01-3144-92F0-B6FFDFE42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111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899677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18117FAA-ECF7-A04C-AB93-DBF900B4B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091" y="1040183"/>
            <a:ext cx="10541004" cy="5547150"/>
          </a:xfr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70EB209-524E-3E46-9555-708141933648}"/>
              </a:ext>
            </a:extLst>
          </p:cNvPr>
          <p:cNvSpPr txBox="1"/>
          <p:nvPr/>
        </p:nvSpPr>
        <p:spPr>
          <a:xfrm>
            <a:off x="529388" y="397041"/>
            <a:ext cx="839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2021 BMW result reached a precision of 1.1%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D8C5D87E-FD62-2A45-8EB5-2983AA5DC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112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994578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EE26ED0-0972-8545-988D-A7C1EABE5318}"/>
              </a:ext>
            </a:extLst>
          </p:cNvPr>
          <p:cNvSpPr txBox="1"/>
          <p:nvPr/>
        </p:nvSpPr>
        <p:spPr>
          <a:xfrm>
            <a:off x="529388" y="397041"/>
            <a:ext cx="4047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Intermediate window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B133E9C-2723-EA40-9484-2A36AE965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192"/>
            <a:ext cx="12192000" cy="40102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232F3B-A55C-414B-95C9-C8780C5B0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256" y="5766279"/>
            <a:ext cx="3770028" cy="48221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EF5E79F-9053-2C42-B633-E23182510FF1}"/>
              </a:ext>
            </a:extLst>
          </p:cNvPr>
          <p:cNvSpPr txBox="1"/>
          <p:nvPr/>
        </p:nvSpPr>
        <p:spPr>
          <a:xfrm>
            <a:off x="5666284" y="5807729"/>
            <a:ext cx="61009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is a smooth step function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09FC4612-D49E-A242-A615-3A9B2B929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113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462839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EC9422E-D779-5648-8AAD-BE927EFFE72F}"/>
              </a:ext>
            </a:extLst>
          </p:cNvPr>
          <p:cNvSpPr txBox="1"/>
          <p:nvPr/>
        </p:nvSpPr>
        <p:spPr>
          <a:xfrm>
            <a:off x="529388" y="397041"/>
            <a:ext cx="7315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Agreement in the intermediate window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07414B00-DFBC-D542-A5B1-57A714D82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234" y="997790"/>
            <a:ext cx="8095977" cy="5860210"/>
          </a:xfrm>
        </p:spPr>
      </p:pic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373B876C-5B3D-9340-9D9E-CC944F96E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114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128612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82F7AB1-9260-6440-B132-93C8853FDDB3}"/>
              </a:ext>
            </a:extLst>
          </p:cNvPr>
          <p:cNvSpPr txBox="1"/>
          <p:nvPr/>
        </p:nvSpPr>
        <p:spPr>
          <a:xfrm>
            <a:off x="529388" y="397041"/>
            <a:ext cx="3325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2025 white paper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EF3AFD3-A335-F44E-8F47-F8456C9A2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8" y="875442"/>
            <a:ext cx="12192000" cy="598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1825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B583AF0-EA62-7049-9ED1-A39C1883E9F3}"/>
              </a:ext>
            </a:extLst>
          </p:cNvPr>
          <p:cNvSpPr txBox="1"/>
          <p:nvPr/>
        </p:nvSpPr>
        <p:spPr>
          <a:xfrm>
            <a:off x="529388" y="397041"/>
            <a:ext cx="3325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2025 white paper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60200B2-057A-FA4E-88A0-66998E8D9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472" y="880697"/>
            <a:ext cx="9539055" cy="59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9996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94C7223-677A-6241-BF69-14F91FD0318F}"/>
              </a:ext>
            </a:extLst>
          </p:cNvPr>
          <p:cNvSpPr txBox="1"/>
          <p:nvPr/>
        </p:nvSpPr>
        <p:spPr>
          <a:xfrm>
            <a:off x="529388" y="397041"/>
            <a:ext cx="3325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2025 white paper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9882307-3BCC-194B-A817-13022F4BD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549400"/>
            <a:ext cx="71628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2175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C52D82-0AA2-1E48-8836-DDFFEDCBDEE4}"/>
              </a:ext>
            </a:extLst>
          </p:cNvPr>
          <p:cNvSpPr txBox="1"/>
          <p:nvPr/>
        </p:nvSpPr>
        <p:spPr>
          <a:xfrm>
            <a:off x="529388" y="397041"/>
            <a:ext cx="3325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2025 white paper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FC23BAB-D87F-CC47-867E-266896DCD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695" y="920261"/>
            <a:ext cx="8396688" cy="59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1504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2200F81-E755-9F4C-85F3-967F98939D44}"/>
              </a:ext>
            </a:extLst>
          </p:cNvPr>
          <p:cNvSpPr txBox="1"/>
          <p:nvPr/>
        </p:nvSpPr>
        <p:spPr>
          <a:xfrm>
            <a:off x="529388" y="397041"/>
            <a:ext cx="3325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2025 white paper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D06D460-6491-C041-95CB-7BE8A22AF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151" y="2011384"/>
            <a:ext cx="6032500" cy="3060700"/>
          </a:xfrm>
          <a:prstGeom prst="rect">
            <a:avLst/>
          </a:prstGeom>
        </p:spPr>
      </p:pic>
      <p:cxnSp>
        <p:nvCxnSpPr>
          <p:cNvPr id="7" name="直接箭头连接符 32">
            <a:extLst>
              <a:ext uri="{FF2B5EF4-FFF2-40B4-BE49-F238E27FC236}">
                <a16:creationId xmlns:a16="http://schemas.microsoft.com/office/drawing/2014/main" id="{CEA7ED35-2C10-F343-B170-51C1C913960E}"/>
              </a:ext>
            </a:extLst>
          </p:cNvPr>
          <p:cNvCxnSpPr>
            <a:cxnSpLocks/>
          </p:cNvCxnSpPr>
          <p:nvPr/>
        </p:nvCxnSpPr>
        <p:spPr>
          <a:xfrm flipH="1">
            <a:off x="7168551" y="2119405"/>
            <a:ext cx="1056100" cy="35210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3ADB65CF-C226-A046-8988-9A8BAC4CABDD}"/>
              </a:ext>
            </a:extLst>
          </p:cNvPr>
          <p:cNvSpPr txBox="1"/>
          <p:nvPr/>
        </p:nvSpPr>
        <p:spPr>
          <a:xfrm>
            <a:off x="8224651" y="1934739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Published results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E9D11C4-0370-054B-A8CF-19B009FB79C3}"/>
              </a:ext>
            </a:extLst>
          </p:cNvPr>
          <p:cNvSpPr txBox="1"/>
          <p:nvPr/>
        </p:nvSpPr>
        <p:spPr>
          <a:xfrm>
            <a:off x="8317282" y="3210528"/>
            <a:ext cx="3156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With corrections when compiling white paper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0" name="直接箭头连接符 32">
            <a:extLst>
              <a:ext uri="{FF2B5EF4-FFF2-40B4-BE49-F238E27FC236}">
                <a16:creationId xmlns:a16="http://schemas.microsoft.com/office/drawing/2014/main" id="{EC4074F5-C832-6F4C-AD32-166DEB49FB5B}"/>
              </a:ext>
            </a:extLst>
          </p:cNvPr>
          <p:cNvCxnSpPr>
            <a:cxnSpLocks/>
          </p:cNvCxnSpPr>
          <p:nvPr/>
        </p:nvCxnSpPr>
        <p:spPr>
          <a:xfrm flipH="1" flipV="1">
            <a:off x="7258321" y="2949329"/>
            <a:ext cx="1058961" cy="44586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95AA84BA-0CC1-DB44-95EE-DF8853996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292" y="5380792"/>
            <a:ext cx="2921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10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B770DB7-8329-514B-872A-8B16E18AE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872" y="1063419"/>
            <a:ext cx="9588500" cy="6223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52C732F-915C-7C4D-B2E3-86433DFF7533}"/>
              </a:ext>
            </a:extLst>
          </p:cNvPr>
          <p:cNvSpPr txBox="1"/>
          <p:nvPr/>
        </p:nvSpPr>
        <p:spPr>
          <a:xfrm>
            <a:off x="803074" y="1828877"/>
            <a:ext cx="9018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跃迁振幅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D162517-0493-7248-A3A7-67D5871EE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872" y="1868769"/>
            <a:ext cx="901700" cy="381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4EBDCD2-AF0B-B34B-9D05-A8C9214E2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172" y="2309800"/>
            <a:ext cx="9347200" cy="774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EBE658-7187-5E47-B026-B70FE1135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3866" y="3893141"/>
            <a:ext cx="4635500" cy="7493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A5818B7-1574-354E-90E3-BC7628905EE8}"/>
              </a:ext>
            </a:extLst>
          </p:cNvPr>
          <p:cNvSpPr txBox="1"/>
          <p:nvPr/>
        </p:nvSpPr>
        <p:spPr>
          <a:xfrm>
            <a:off x="803074" y="4548478"/>
            <a:ext cx="9018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定义在离散时间上的作用量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77A2912-0D1B-C44B-912C-B53813C71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6722" y="4948588"/>
            <a:ext cx="5384800" cy="1079500"/>
          </a:xfrm>
          <a:prstGeom prst="rect">
            <a:avLst/>
          </a:prstGeom>
        </p:spPr>
      </p:pic>
      <p:sp>
        <p:nvSpPr>
          <p:cNvPr id="13" name="灯片编号占位符 2">
            <a:extLst>
              <a:ext uri="{FF2B5EF4-FFF2-40B4-BE49-F238E27FC236}">
                <a16:creationId xmlns:a16="http://schemas.microsoft.com/office/drawing/2014/main" id="{4AF55E22-A3B7-2B43-B141-4313F714C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182336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15" name="箭头: 左 2">
            <a:extLst>
              <a:ext uri="{FF2B5EF4-FFF2-40B4-BE49-F238E27FC236}">
                <a16:creationId xmlns:a16="http://schemas.microsoft.com/office/drawing/2014/main" id="{E3D134C2-8A4A-B242-8574-8246D17FC67C}"/>
              </a:ext>
            </a:extLst>
          </p:cNvPr>
          <p:cNvSpPr/>
          <p:nvPr/>
        </p:nvSpPr>
        <p:spPr>
          <a:xfrm rot="16200000" flipV="1">
            <a:off x="5530108" y="3280823"/>
            <a:ext cx="624081" cy="2939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8F3F191-3FCC-6942-A5AE-0903C49802D2}"/>
              </a:ext>
            </a:extLst>
          </p:cNvPr>
          <p:cNvSpPr txBox="1">
            <a:spLocks/>
          </p:cNvSpPr>
          <p:nvPr/>
        </p:nvSpPr>
        <p:spPr>
          <a:xfrm>
            <a:off x="0" y="-5933"/>
            <a:ext cx="930262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定义在离散时间上的作用量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338589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B4ABD09-CF4F-2941-92F2-48454D30065C}"/>
              </a:ext>
            </a:extLst>
          </p:cNvPr>
          <p:cNvSpPr txBox="1"/>
          <p:nvPr/>
        </p:nvSpPr>
        <p:spPr>
          <a:xfrm>
            <a:off x="529388" y="397041"/>
            <a:ext cx="4047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Conclusion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2FD39B8-E260-F64A-A166-592D3C55600E}"/>
              </a:ext>
            </a:extLst>
          </p:cNvPr>
          <p:cNvSpPr txBox="1"/>
          <p:nvPr/>
        </p:nvSpPr>
        <p:spPr>
          <a:xfrm>
            <a:off x="1071797" y="1400703"/>
            <a:ext cx="93999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Lattice QCD has played a central role in turning QCD into a quantitative theory of strong interactions.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20012BB-F6F5-8840-B03D-084323636ED9}"/>
              </a:ext>
            </a:extLst>
          </p:cNvPr>
          <p:cNvSpPr txBox="1"/>
          <p:nvPr/>
        </p:nvSpPr>
        <p:spPr>
          <a:xfrm>
            <a:off x="1071797" y="2482493"/>
            <a:ext cx="91415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It provides a non-perturbative, first-principles approach to explore the rich structure of QCD, from hadron spectra to topological effects.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32CC805-88A7-AD4F-A2C6-71FC2FB7F266}"/>
              </a:ext>
            </a:extLst>
          </p:cNvPr>
          <p:cNvSpPr txBox="1"/>
          <p:nvPr/>
        </p:nvSpPr>
        <p:spPr>
          <a:xfrm>
            <a:off x="1071797" y="3667622"/>
            <a:ext cx="91415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Understanding the full physical implications of non-perturbative QCD through lattice calculations remains a deep and long-term endeavor.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灯片编号占位符 2">
            <a:extLst>
              <a:ext uri="{FF2B5EF4-FFF2-40B4-BE49-F238E27FC236}">
                <a16:creationId xmlns:a16="http://schemas.microsoft.com/office/drawing/2014/main" id="{1C003E07-2417-2841-A276-073A0B427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120</a:t>
            </a:fld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A163BD3-A5E8-754B-B4DB-DAED8E9FC7E6}"/>
              </a:ext>
            </a:extLst>
          </p:cNvPr>
          <p:cNvSpPr txBox="1"/>
          <p:nvPr/>
        </p:nvSpPr>
        <p:spPr>
          <a:xfrm>
            <a:off x="1835045" y="5179102"/>
            <a:ext cx="85219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2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 would like to express my sincere gratitude to the organizers for this highly successful summer school!</a:t>
            </a:r>
            <a:endParaRPr lang="zh-CN" altLang="en-US" sz="22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391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F47FE7C7-1278-0B40-8CC8-9C3391E99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280" y="5841328"/>
            <a:ext cx="5613400" cy="10033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A19FB75-6263-4E40-B32B-0815CCF2D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146" y="4994438"/>
            <a:ext cx="4826000" cy="7366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A77FD93-009B-DC40-9AAE-3EE5B7994A5F}"/>
              </a:ext>
            </a:extLst>
          </p:cNvPr>
          <p:cNvSpPr txBox="1"/>
          <p:nvPr/>
        </p:nvSpPr>
        <p:spPr>
          <a:xfrm>
            <a:off x="696196" y="1044626"/>
            <a:ext cx="9018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欧氏时空路径积分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969042C-471F-D440-AC06-CD33CAF4B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938" y="1515156"/>
            <a:ext cx="3073400" cy="508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896E4AE-0459-5442-AC55-D63392EAD61C}"/>
              </a:ext>
            </a:extLst>
          </p:cNvPr>
          <p:cNvSpPr txBox="1"/>
          <p:nvPr/>
        </p:nvSpPr>
        <p:spPr>
          <a:xfrm>
            <a:off x="1062352" y="2147521"/>
            <a:ext cx="9018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Wick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转动下，跃迁矩阵元变为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449F944-2E8D-D94F-97CE-E73583D16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365" y="2077101"/>
            <a:ext cx="1689100" cy="495300"/>
          </a:xfrm>
          <a:prstGeom prst="rect">
            <a:avLst/>
          </a:prstGeom>
        </p:spPr>
      </p:pic>
      <p:cxnSp>
        <p:nvCxnSpPr>
          <p:cNvPr id="12" name="直接箭头连接符 32">
            <a:extLst>
              <a:ext uri="{FF2B5EF4-FFF2-40B4-BE49-F238E27FC236}">
                <a16:creationId xmlns:a16="http://schemas.microsoft.com/office/drawing/2014/main" id="{6C19CC10-F043-0745-92E8-7E26FD231187}"/>
              </a:ext>
            </a:extLst>
          </p:cNvPr>
          <p:cNvCxnSpPr>
            <a:cxnSpLocks/>
          </p:cNvCxnSpPr>
          <p:nvPr/>
        </p:nvCxnSpPr>
        <p:spPr>
          <a:xfrm flipV="1">
            <a:off x="5335224" y="2373550"/>
            <a:ext cx="967173" cy="44434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8BB07DA7-6E82-A94A-952D-650BA3EF33D6}"/>
              </a:ext>
            </a:extLst>
          </p:cNvPr>
          <p:cNvSpPr txBox="1"/>
          <p:nvPr/>
        </p:nvSpPr>
        <p:spPr>
          <a:xfrm>
            <a:off x="3651330" y="2803742"/>
            <a:ext cx="9018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这里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的核心关键是欧氏时空下，哈密顿量保持不变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2576F2C-0D07-974F-A3AE-E00AD25196D6}"/>
              </a:ext>
            </a:extLst>
          </p:cNvPr>
          <p:cNvSpPr txBox="1"/>
          <p:nvPr/>
        </p:nvSpPr>
        <p:spPr>
          <a:xfrm>
            <a:off x="1062352" y="3184938"/>
            <a:ext cx="9018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继续时间方向的格点离散化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1077168-C7AC-784E-BCC1-3BECEDED8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971" y="3585048"/>
            <a:ext cx="8216900" cy="13970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2672CEF8-DD9E-E549-A9B8-8E05FC50090A}"/>
              </a:ext>
            </a:extLst>
          </p:cNvPr>
          <p:cNvSpPr txBox="1"/>
          <p:nvPr/>
        </p:nvSpPr>
        <p:spPr>
          <a:xfrm>
            <a:off x="1071748" y="4917001"/>
            <a:ext cx="9018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跃迁振幅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C6194D5-4FAD-434A-A3A2-9AD4452AC7E4}"/>
              </a:ext>
            </a:extLst>
          </p:cNvPr>
          <p:cNvSpPr txBox="1"/>
          <p:nvPr/>
        </p:nvSpPr>
        <p:spPr>
          <a:xfrm>
            <a:off x="1072659" y="5768687"/>
            <a:ext cx="9018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欧氏时空下的</a:t>
            </a:r>
            <a:r>
              <a:rPr lang="zh-CN" altLang="e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格点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作用量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A58A03D-B11A-7443-B253-34ADA75D8D0A}"/>
              </a:ext>
            </a:extLst>
          </p:cNvPr>
          <p:cNvSpPr txBox="1"/>
          <p:nvPr/>
        </p:nvSpPr>
        <p:spPr>
          <a:xfrm>
            <a:off x="9356931" y="6168797"/>
            <a:ext cx="19971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保持了正定性！</a:t>
            </a:r>
          </a:p>
        </p:txBody>
      </p:sp>
      <p:sp>
        <p:nvSpPr>
          <p:cNvPr id="22" name="灯片编号占位符 2">
            <a:extLst>
              <a:ext uri="{FF2B5EF4-FFF2-40B4-BE49-F238E27FC236}">
                <a16:creationId xmlns:a16="http://schemas.microsoft.com/office/drawing/2014/main" id="{2D502570-6ABF-0B4C-84A3-E715D5397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227928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384A6F87-1E0B-BD4E-B4BC-9FFFBA967697}"/>
              </a:ext>
            </a:extLst>
          </p:cNvPr>
          <p:cNvSpPr txBox="1">
            <a:spLocks/>
          </p:cNvSpPr>
          <p:nvPr/>
        </p:nvSpPr>
        <p:spPr>
          <a:xfrm>
            <a:off x="0" y="-5933"/>
            <a:ext cx="930262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引入欧氏时空的必要性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7927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CE1945A-1110-BB41-BBDD-DCDAE779D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850" y="1378439"/>
            <a:ext cx="4152900" cy="7493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1AB12F3-E505-BE40-A84A-23328C99F6E0}"/>
              </a:ext>
            </a:extLst>
          </p:cNvPr>
          <p:cNvSpPr txBox="1"/>
          <p:nvPr/>
        </p:nvSpPr>
        <p:spPr>
          <a:xfrm>
            <a:off x="1107440" y="2117826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足够大时，只有基态贡献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8F8F9FE-C186-E045-9A83-768CFEA81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" y="2091151"/>
            <a:ext cx="279400" cy="3683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D4DF4E5-0E94-3D4D-B748-7A1FACA42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418" y="2882577"/>
            <a:ext cx="3810000" cy="609600"/>
          </a:xfrm>
          <a:prstGeom prst="rect">
            <a:avLst/>
          </a:prstGeom>
        </p:spPr>
      </p:pic>
      <p:cxnSp>
        <p:nvCxnSpPr>
          <p:cNvPr id="13" name="直接箭头连接符 32">
            <a:extLst>
              <a:ext uri="{FF2B5EF4-FFF2-40B4-BE49-F238E27FC236}">
                <a16:creationId xmlns:a16="http://schemas.microsoft.com/office/drawing/2014/main" id="{79A589BD-9E12-C34F-AABF-2724DB00F26D}"/>
              </a:ext>
            </a:extLst>
          </p:cNvPr>
          <p:cNvCxnSpPr>
            <a:cxnSpLocks/>
          </p:cNvCxnSpPr>
          <p:nvPr/>
        </p:nvCxnSpPr>
        <p:spPr>
          <a:xfrm flipH="1" flipV="1">
            <a:off x="5984378" y="3330415"/>
            <a:ext cx="383963" cy="32352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A5466290-5DCE-6E40-8798-60991F6C2494}"/>
              </a:ext>
            </a:extLst>
          </p:cNvPr>
          <p:cNvSpPr txBox="1"/>
          <p:nvPr/>
        </p:nvSpPr>
        <p:spPr>
          <a:xfrm>
            <a:off x="5984378" y="36816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基态能量本征值</a:t>
            </a:r>
          </a:p>
        </p:txBody>
      </p:sp>
      <p:cxnSp>
        <p:nvCxnSpPr>
          <p:cNvPr id="16" name="直接箭头连接符 32">
            <a:extLst>
              <a:ext uri="{FF2B5EF4-FFF2-40B4-BE49-F238E27FC236}">
                <a16:creationId xmlns:a16="http://schemas.microsoft.com/office/drawing/2014/main" id="{9956833D-EAD5-9E43-BB2A-3D893BC6E856}"/>
              </a:ext>
            </a:extLst>
          </p:cNvPr>
          <p:cNvCxnSpPr>
            <a:cxnSpLocks/>
          </p:cNvCxnSpPr>
          <p:nvPr/>
        </p:nvCxnSpPr>
        <p:spPr>
          <a:xfrm flipH="1">
            <a:off x="7162939" y="2962743"/>
            <a:ext cx="355461" cy="21527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9B77992C-55A8-5448-9940-4C83F0F1BB8D}"/>
              </a:ext>
            </a:extLst>
          </p:cNvPr>
          <p:cNvSpPr txBox="1"/>
          <p:nvPr/>
        </p:nvSpPr>
        <p:spPr>
          <a:xfrm>
            <a:off x="7518400" y="279612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基态波函数</a:t>
            </a:r>
          </a:p>
        </p:txBody>
      </p:sp>
      <p:sp>
        <p:nvSpPr>
          <p:cNvPr id="20" name="灯片编号占位符 2">
            <a:extLst>
              <a:ext uri="{FF2B5EF4-FFF2-40B4-BE49-F238E27FC236}">
                <a16:creationId xmlns:a16="http://schemas.microsoft.com/office/drawing/2014/main" id="{97F74F2A-8F13-E54D-B1D0-A30A57945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261504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E980767A-CB73-B54C-A901-8D4A32BA24E3}"/>
              </a:ext>
            </a:extLst>
          </p:cNvPr>
          <p:cNvSpPr txBox="1">
            <a:spLocks/>
          </p:cNvSpPr>
          <p:nvPr/>
        </p:nvSpPr>
        <p:spPr>
          <a:xfrm>
            <a:off x="0" y="-5933"/>
            <a:ext cx="930262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物理量的等价性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AE6BE69-DB71-D144-8C82-5C57F6451B4A}"/>
              </a:ext>
            </a:extLst>
          </p:cNvPr>
          <p:cNvSpPr txBox="1"/>
          <p:nvPr/>
        </p:nvSpPr>
        <p:spPr>
          <a:xfrm>
            <a:off x="597861" y="1027997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插入哈密顿量的完备态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5322D83-8AA4-2A4A-B2D1-EB7F5D579A88}"/>
              </a:ext>
            </a:extLst>
          </p:cNvPr>
          <p:cNvSpPr txBox="1"/>
          <p:nvPr/>
        </p:nvSpPr>
        <p:spPr>
          <a:xfrm>
            <a:off x="906780" y="4139471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Exercise: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42FE2B2-A1D0-8646-AD33-F41AA97FD0A5}"/>
              </a:ext>
            </a:extLst>
          </p:cNvPr>
          <p:cNvSpPr txBox="1"/>
          <p:nvPr/>
        </p:nvSpPr>
        <p:spPr>
          <a:xfrm>
            <a:off x="1186179" y="4519869"/>
            <a:ext cx="106178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Take a=1/2, N=8. V(x) takes the form of harmonics oscillator V(x)=x</a:t>
            </a:r>
            <a:r>
              <a:rPr lang="en-US" altLang="zh-CN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/2. The mass is m=1.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Please compute the amplitude at several different positions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x using a 7-dimensional integral, for instance, from x=0 to 2, and then verify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D0F2A83-349E-3A49-8A0E-3E7DA695A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637" y="5525515"/>
            <a:ext cx="3985261" cy="658199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57846846-77D2-E748-AF4A-BF0DDD6F716A}"/>
              </a:ext>
            </a:extLst>
          </p:cNvPr>
          <p:cNvSpPr txBox="1"/>
          <p:nvPr/>
        </p:nvSpPr>
        <p:spPr>
          <a:xfrm>
            <a:off x="1186179" y="6365240"/>
            <a:ext cx="6810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where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C44A46D-A167-1A45-9F07-02933B68F2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8266" y="6257736"/>
            <a:ext cx="3294378" cy="60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8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5AA48B6-D7C5-9945-96B8-DEDDF0E30331}"/>
              </a:ext>
            </a:extLst>
          </p:cNvPr>
          <p:cNvSpPr txBox="1"/>
          <p:nvPr/>
        </p:nvSpPr>
        <p:spPr>
          <a:xfrm>
            <a:off x="529388" y="397041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小结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：欧氏时空路径积分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DFEC319-C6FC-8241-B880-ABED09841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33" y="1237631"/>
            <a:ext cx="11932333" cy="522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24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1FC9E1C-85B0-5A4A-B745-A4ABBFBC1C6F}"/>
              </a:ext>
            </a:extLst>
          </p:cNvPr>
          <p:cNvSpPr txBox="1"/>
          <p:nvPr/>
        </p:nvSpPr>
        <p:spPr>
          <a:xfrm>
            <a:off x="529388" y="397041"/>
            <a:ext cx="5093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欧氏时空场论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vs 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经典统计力学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F873B77-4804-A548-9296-1D5137FA6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04" y="1057728"/>
            <a:ext cx="11146880" cy="561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93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B55AE25-3A74-E04C-953E-FDBBDC52FACA}"/>
              </a:ext>
            </a:extLst>
          </p:cNvPr>
          <p:cNvSpPr txBox="1"/>
          <p:nvPr/>
        </p:nvSpPr>
        <p:spPr>
          <a:xfrm>
            <a:off x="529388" y="397041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闵氏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时空下的关联函数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709F5E9-4CEB-EB45-A616-239D35CDA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34" y="1039256"/>
            <a:ext cx="9998940" cy="573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03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A353369-0E72-CB4B-9445-3638AFAE84FC}"/>
              </a:ext>
            </a:extLst>
          </p:cNvPr>
          <p:cNvSpPr txBox="1"/>
          <p:nvPr/>
        </p:nvSpPr>
        <p:spPr>
          <a:xfrm>
            <a:off x="529388" y="397041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欧氏时空下的关联函数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83752B9-E0AB-0441-A7FB-D2B0549F8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88" y="1003388"/>
            <a:ext cx="11534023" cy="585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26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793802C-895E-614B-B626-1F8C7F8B15E6}"/>
              </a:ext>
            </a:extLst>
          </p:cNvPr>
          <p:cNvSpPr txBox="1"/>
          <p:nvPr/>
        </p:nvSpPr>
        <p:spPr>
          <a:xfrm>
            <a:off x="529388" y="397041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闵氏时空和欧氏时空物理的不同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DF93862-5397-A74D-A232-C3A45FF0A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06" y="920261"/>
            <a:ext cx="10996639" cy="577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59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FB8830C-98D6-BE45-806E-1DBBE01796D7}"/>
              </a:ext>
            </a:extLst>
          </p:cNvPr>
          <p:cNvSpPr txBox="1"/>
          <p:nvPr/>
        </p:nvSpPr>
        <p:spPr>
          <a:xfrm>
            <a:off x="529388" y="39704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前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言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C827FFC-A11C-1E4C-A097-D4A635799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51" y="1068703"/>
            <a:ext cx="11463097" cy="578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92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9DCD61D-A1BD-5C4E-8161-C72A951055B4}"/>
              </a:ext>
            </a:extLst>
          </p:cNvPr>
          <p:cNvSpPr txBox="1"/>
          <p:nvPr/>
        </p:nvSpPr>
        <p:spPr>
          <a:xfrm>
            <a:off x="529388" y="397041"/>
            <a:ext cx="3876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格点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QCD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的三个关键词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D8A6017-09D9-9A43-BEBA-FB9B808B40F5}"/>
              </a:ext>
            </a:extLst>
          </p:cNvPr>
          <p:cNvSpPr txBox="1"/>
          <p:nvPr/>
        </p:nvSpPr>
        <p:spPr>
          <a:xfrm>
            <a:off x="1453684" y="1404464"/>
            <a:ext cx="4910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定义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kumimoji="1"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欧氏时空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上的场论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7BB3A8D-CE16-7B46-9812-8B2BD9C4168A}"/>
              </a:ext>
            </a:extLst>
          </p:cNvPr>
          <p:cNvSpPr txBox="1"/>
          <p:nvPr/>
        </p:nvSpPr>
        <p:spPr>
          <a:xfrm>
            <a:off x="1453683" y="4193185"/>
            <a:ext cx="4826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正确的非微扰</a:t>
            </a:r>
            <a:r>
              <a:rPr kumimoji="1" lang="en-US" altLang="zh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QCD</a:t>
            </a:r>
            <a:r>
              <a:rPr kumimoji="1"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理论</a:t>
            </a:r>
            <a:endParaRPr kumimoji="1" lang="en" altLang="zh-CN" sz="2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087E778-15AF-BA49-82D8-A8E574D6818C}"/>
              </a:ext>
            </a:extLst>
          </p:cNvPr>
          <p:cNvSpPr txBox="1"/>
          <p:nvPr/>
        </p:nvSpPr>
        <p:spPr>
          <a:xfrm>
            <a:off x="1453683" y="2798824"/>
            <a:ext cx="6346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kumimoji="1"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时空离散化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的一种格点正规化方案</a:t>
            </a:r>
            <a:endParaRPr kumimoji="1" lang="en" altLang="zh-CN" sz="2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288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0F1A9BBB-D985-184C-B675-A6C2CCD74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4267" y="1901685"/>
            <a:ext cx="2832100" cy="901700"/>
          </a:xfr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D2830A5-4298-1B43-9D50-2020378B7E71}"/>
              </a:ext>
            </a:extLst>
          </p:cNvPr>
          <p:cNvSpPr txBox="1"/>
          <p:nvPr/>
        </p:nvSpPr>
        <p:spPr>
          <a:xfrm>
            <a:off x="529388" y="397041"/>
            <a:ext cx="1084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Starting from Euclidean spacetime, continuous field theory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36D3096-810F-6E4A-909F-8E74A6C5AFFC}"/>
              </a:ext>
            </a:extLst>
          </p:cNvPr>
          <p:cNvSpPr txBox="1"/>
          <p:nvPr/>
        </p:nvSpPr>
        <p:spPr>
          <a:xfrm>
            <a:off x="672660" y="1121568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Quark and gluon field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8" name="直接箭头连接符 32">
            <a:extLst>
              <a:ext uri="{FF2B5EF4-FFF2-40B4-BE49-F238E27FC236}">
                <a16:creationId xmlns:a16="http://schemas.microsoft.com/office/drawing/2014/main" id="{8B6E8DE5-1055-084D-AE85-C4F05A164548}"/>
              </a:ext>
            </a:extLst>
          </p:cNvPr>
          <p:cNvCxnSpPr>
            <a:cxnSpLocks/>
          </p:cNvCxnSpPr>
          <p:nvPr/>
        </p:nvCxnSpPr>
        <p:spPr>
          <a:xfrm flipH="1">
            <a:off x="2902058" y="1805046"/>
            <a:ext cx="328036" cy="28521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72FC5311-BDDD-3C4D-856C-3D1841C65870}"/>
              </a:ext>
            </a:extLst>
          </p:cNvPr>
          <p:cNvSpPr txBox="1"/>
          <p:nvPr/>
        </p:nvSpPr>
        <p:spPr>
          <a:xfrm>
            <a:off x="3230094" y="1538889"/>
            <a:ext cx="997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flavor</a:t>
            </a:r>
            <a:endParaRPr lang="zh-CN" altLang="en-US" dirty="0"/>
          </a:p>
        </p:txBody>
      </p:sp>
      <p:cxnSp>
        <p:nvCxnSpPr>
          <p:cNvPr id="12" name="直接箭头连接符 32">
            <a:extLst>
              <a:ext uri="{FF2B5EF4-FFF2-40B4-BE49-F238E27FC236}">
                <a16:creationId xmlns:a16="http://schemas.microsoft.com/office/drawing/2014/main" id="{39DF9574-F564-A242-8FFE-BD8637A55850}"/>
              </a:ext>
            </a:extLst>
          </p:cNvPr>
          <p:cNvCxnSpPr>
            <a:cxnSpLocks/>
          </p:cNvCxnSpPr>
          <p:nvPr/>
        </p:nvCxnSpPr>
        <p:spPr>
          <a:xfrm flipH="1">
            <a:off x="5196367" y="2301795"/>
            <a:ext cx="373166" cy="10529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D4846719-0F89-1F47-943E-5791DEACC1C2}"/>
              </a:ext>
            </a:extLst>
          </p:cNvPr>
          <p:cNvSpPr txBox="1"/>
          <p:nvPr/>
        </p:nvSpPr>
        <p:spPr>
          <a:xfrm>
            <a:off x="5569533" y="2117129"/>
            <a:ext cx="716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spin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837BB9E-BE22-2544-91E0-2020DD00FA6D}"/>
              </a:ext>
            </a:extLst>
          </p:cNvPr>
          <p:cNvSpPr txBox="1"/>
          <p:nvPr/>
        </p:nvSpPr>
        <p:spPr>
          <a:xfrm>
            <a:off x="3946653" y="2660968"/>
            <a:ext cx="1456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color 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6" name="直接箭头连接符 32">
            <a:extLst>
              <a:ext uri="{FF2B5EF4-FFF2-40B4-BE49-F238E27FC236}">
                <a16:creationId xmlns:a16="http://schemas.microsoft.com/office/drawing/2014/main" id="{7B69AE24-220F-C942-97CD-CC576C2EEDE4}"/>
              </a:ext>
            </a:extLst>
          </p:cNvPr>
          <p:cNvCxnSpPr>
            <a:cxnSpLocks/>
          </p:cNvCxnSpPr>
          <p:nvPr/>
        </p:nvCxnSpPr>
        <p:spPr>
          <a:xfrm flipH="1" flipV="1">
            <a:off x="3588374" y="2660968"/>
            <a:ext cx="337540" cy="14241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513909D3-E11C-0948-88F1-1440162D7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933" y="1985718"/>
            <a:ext cx="1016000" cy="5334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F4D77BDB-FE9A-944C-A957-4471EBA10C5F}"/>
              </a:ext>
            </a:extLst>
          </p:cNvPr>
          <p:cNvSpPr txBox="1"/>
          <p:nvPr/>
        </p:nvSpPr>
        <p:spPr>
          <a:xfrm>
            <a:off x="1178347" y="2126931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Quark field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D2EFCFE-BF22-7F47-B6A7-14FEB29954AA}"/>
              </a:ext>
            </a:extLst>
          </p:cNvPr>
          <p:cNvSpPr txBox="1"/>
          <p:nvPr/>
        </p:nvSpPr>
        <p:spPr>
          <a:xfrm>
            <a:off x="7498096" y="1538889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Gluon field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CCB0CBF-F798-314A-8761-885DE3609288}"/>
              </a:ext>
            </a:extLst>
          </p:cNvPr>
          <p:cNvSpPr txBox="1"/>
          <p:nvPr/>
        </p:nvSpPr>
        <p:spPr>
          <a:xfrm>
            <a:off x="672660" y="3171578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Action for quark field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A5441A6-1774-8C47-9614-227B4C05C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306" y="3541337"/>
            <a:ext cx="8229600" cy="113030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C72C90B-35F9-A84C-A983-B8E94CF296B5}"/>
              </a:ext>
            </a:extLst>
          </p:cNvPr>
          <p:cNvSpPr txBox="1"/>
          <p:nvPr/>
        </p:nvSpPr>
        <p:spPr>
          <a:xfrm>
            <a:off x="672660" y="4821478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Gauge transformation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164EB66E-D41A-0148-8D44-04B7F480E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7646" y="4718316"/>
            <a:ext cx="6692900" cy="68580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EBA4A61D-616B-FD40-8390-9DB01F47BBFE}"/>
              </a:ext>
            </a:extLst>
          </p:cNvPr>
          <p:cNvSpPr txBox="1"/>
          <p:nvPr/>
        </p:nvSpPr>
        <p:spPr>
          <a:xfrm>
            <a:off x="979439" y="5391536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here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is a SU(3) matrix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C982F453-C866-084A-80F8-44CBA3847C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4612" y="5458225"/>
            <a:ext cx="635000" cy="34290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1F3E06AA-8636-D841-87E2-8B1C0038D6C1}"/>
              </a:ext>
            </a:extLst>
          </p:cNvPr>
          <p:cNvSpPr txBox="1"/>
          <p:nvPr/>
        </p:nvSpPr>
        <p:spPr>
          <a:xfrm>
            <a:off x="979439" y="5965116"/>
            <a:ext cx="10393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Under a gauge transformation, the action must remain invariant, so the gluon field must follow the certain transformation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20AEB3B0-9256-2A4B-9B1A-F620A5AC24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062" y="6276289"/>
            <a:ext cx="1981200" cy="469900"/>
          </a:xfrm>
          <a:prstGeom prst="rect">
            <a:avLst/>
          </a:prstGeom>
        </p:spPr>
      </p:pic>
      <p:cxnSp>
        <p:nvCxnSpPr>
          <p:cNvPr id="34" name="直接箭头连接符 32">
            <a:extLst>
              <a:ext uri="{FF2B5EF4-FFF2-40B4-BE49-F238E27FC236}">
                <a16:creationId xmlns:a16="http://schemas.microsoft.com/office/drawing/2014/main" id="{FD3BE984-5CB2-C243-B907-05C9EBD5AE04}"/>
              </a:ext>
            </a:extLst>
          </p:cNvPr>
          <p:cNvCxnSpPr>
            <a:cxnSpLocks/>
          </p:cNvCxnSpPr>
          <p:nvPr/>
        </p:nvCxnSpPr>
        <p:spPr>
          <a:xfrm flipH="1">
            <a:off x="8873559" y="2277953"/>
            <a:ext cx="400704" cy="244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175F116F-8260-E942-A819-281A35166FE5}"/>
              </a:ext>
            </a:extLst>
          </p:cNvPr>
          <p:cNvSpPr txBox="1"/>
          <p:nvPr/>
        </p:nvSpPr>
        <p:spPr>
          <a:xfrm>
            <a:off x="9289942" y="2099844"/>
            <a:ext cx="2902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Hermitian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traceless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7" name="直接箭头连接符 32">
            <a:extLst>
              <a:ext uri="{FF2B5EF4-FFF2-40B4-BE49-F238E27FC236}">
                <a16:creationId xmlns:a16="http://schemas.microsoft.com/office/drawing/2014/main" id="{25A750A2-0AC9-CA41-BA5F-F3A93C0A8B4B}"/>
              </a:ext>
            </a:extLst>
          </p:cNvPr>
          <p:cNvCxnSpPr>
            <a:cxnSpLocks/>
          </p:cNvCxnSpPr>
          <p:nvPr/>
        </p:nvCxnSpPr>
        <p:spPr>
          <a:xfrm flipH="1">
            <a:off x="5791062" y="3520287"/>
            <a:ext cx="304938" cy="40091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2">
            <a:extLst>
              <a:ext uri="{FF2B5EF4-FFF2-40B4-BE49-F238E27FC236}">
                <a16:creationId xmlns:a16="http://schemas.microsoft.com/office/drawing/2014/main" id="{9540BEED-E632-9445-A1D4-16C9748696BA}"/>
              </a:ext>
            </a:extLst>
          </p:cNvPr>
          <p:cNvCxnSpPr>
            <a:cxnSpLocks/>
          </p:cNvCxnSpPr>
          <p:nvPr/>
        </p:nvCxnSpPr>
        <p:spPr>
          <a:xfrm>
            <a:off x="6190369" y="3505625"/>
            <a:ext cx="95723" cy="37851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32">
            <a:extLst>
              <a:ext uri="{FF2B5EF4-FFF2-40B4-BE49-F238E27FC236}">
                <a16:creationId xmlns:a16="http://schemas.microsoft.com/office/drawing/2014/main" id="{5B320EA1-AD53-EB48-99B0-4765863F1097}"/>
              </a:ext>
            </a:extLst>
          </p:cNvPr>
          <p:cNvCxnSpPr>
            <a:cxnSpLocks/>
          </p:cNvCxnSpPr>
          <p:nvPr/>
        </p:nvCxnSpPr>
        <p:spPr>
          <a:xfrm>
            <a:off x="6286092" y="3514954"/>
            <a:ext cx="449283" cy="39078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D2B42DF0-5CBF-8843-96EC-1A0EC443E3B1}"/>
              </a:ext>
            </a:extLst>
          </p:cNvPr>
          <p:cNvSpPr txBox="1"/>
          <p:nvPr/>
        </p:nvSpPr>
        <p:spPr>
          <a:xfrm>
            <a:off x="5304088" y="3098943"/>
            <a:ext cx="32936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Defined in Euclidean spacetime</a:t>
            </a:r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灯片编号占位符 2">
            <a:extLst>
              <a:ext uri="{FF2B5EF4-FFF2-40B4-BE49-F238E27FC236}">
                <a16:creationId xmlns:a16="http://schemas.microsoft.com/office/drawing/2014/main" id="{E75F5280-40A9-B74B-AC63-B149B118D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4338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DAC65FCE-4C9A-CE42-BE9E-8A35BD339006}"/>
              </a:ext>
            </a:extLst>
          </p:cNvPr>
          <p:cNvSpPr txBox="1"/>
          <p:nvPr/>
        </p:nvSpPr>
        <p:spPr>
          <a:xfrm>
            <a:off x="672660" y="1121568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Under a gauge transformation, the action becomes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99A5609-D109-D04A-9374-5DF4DAA8F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0" y="1521678"/>
            <a:ext cx="8267700" cy="889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AEA49E8-659E-9B4D-B42C-B6AC4ABCC60E}"/>
              </a:ext>
            </a:extLst>
          </p:cNvPr>
          <p:cNvSpPr txBox="1"/>
          <p:nvPr/>
        </p:nvSpPr>
        <p:spPr>
          <a:xfrm>
            <a:off x="672660" y="2318997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action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is gauge invariant, requiring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F8378B1-AC4A-264D-B756-9AC2CC384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50" y="2889250"/>
            <a:ext cx="6946900" cy="1079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3884975-3179-2548-A40D-F9C6EF282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106" y="4138893"/>
            <a:ext cx="6527800" cy="596900"/>
          </a:xfrm>
          <a:prstGeom prst="rect">
            <a:avLst/>
          </a:prstGeom>
        </p:spPr>
      </p:pic>
      <p:sp>
        <p:nvSpPr>
          <p:cNvPr id="13" name="箭头: 右 18">
            <a:extLst>
              <a:ext uri="{FF2B5EF4-FFF2-40B4-BE49-F238E27FC236}">
                <a16:creationId xmlns:a16="http://schemas.microsoft.com/office/drawing/2014/main" id="{6990EF94-96BE-7745-88C4-2FA7C6EE5C93}"/>
              </a:ext>
            </a:extLst>
          </p:cNvPr>
          <p:cNvSpPr/>
          <p:nvPr/>
        </p:nvSpPr>
        <p:spPr>
          <a:xfrm>
            <a:off x="2935461" y="4329929"/>
            <a:ext cx="642178" cy="214828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6A13A16-4E0D-3D4C-899E-CBA99C5EE6BE}"/>
              </a:ext>
            </a:extLst>
          </p:cNvPr>
          <p:cNvSpPr txBox="1"/>
          <p:nvPr/>
        </p:nvSpPr>
        <p:spPr>
          <a:xfrm>
            <a:off x="672660" y="4896917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Define covariant derivative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22C3E23-74BD-1A4D-AEDD-75D008D93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131" y="4792201"/>
            <a:ext cx="2692400" cy="5969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87135028-3043-BE41-8772-F2859E3248C2}"/>
              </a:ext>
            </a:extLst>
          </p:cNvPr>
          <p:cNvSpPr txBox="1"/>
          <p:nvPr/>
        </p:nvSpPr>
        <p:spPr>
          <a:xfrm>
            <a:off x="1015066" y="5493817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satisfying transformation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30F0F20-6339-F74F-82B1-9FB8A55D7C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496" y="5350972"/>
            <a:ext cx="6083300" cy="6858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4B4B2E3-BA0B-7448-9287-BCF335D362EA}"/>
              </a:ext>
            </a:extLst>
          </p:cNvPr>
          <p:cNvSpPr txBox="1"/>
          <p:nvPr/>
        </p:nvSpPr>
        <p:spPr>
          <a:xfrm>
            <a:off x="529388" y="397041"/>
            <a:ext cx="1084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Starting from Euclidean spacetime, continuous field theory</a:t>
            </a:r>
          </a:p>
        </p:txBody>
      </p:sp>
      <p:sp>
        <p:nvSpPr>
          <p:cNvPr id="18" name="灯片编号占位符 2">
            <a:extLst>
              <a:ext uri="{FF2B5EF4-FFF2-40B4-BE49-F238E27FC236}">
                <a16:creationId xmlns:a16="http://schemas.microsoft.com/office/drawing/2014/main" id="{AB62CDED-CBCF-5345-BC98-5426172C6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1810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E9677BBB-8F32-F843-B130-2ABC18CD0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703" y="3139398"/>
            <a:ext cx="4610100" cy="9398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0975BB6-1C1D-4C4F-AA4B-E2D0267D1582}"/>
              </a:ext>
            </a:extLst>
          </p:cNvPr>
          <p:cNvSpPr txBox="1"/>
          <p:nvPr/>
        </p:nvSpPr>
        <p:spPr>
          <a:xfrm>
            <a:off x="838200" y="1027906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Benefits of defining a covariant derivative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AB39AA-ADAD-D243-AD99-A8DD20AB0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620" y="1428016"/>
            <a:ext cx="8001000" cy="6477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47BE191-9B8E-CB41-B542-8D45F806D30D}"/>
              </a:ext>
            </a:extLst>
          </p:cNvPr>
          <p:cNvSpPr txBox="1"/>
          <p:nvPr/>
        </p:nvSpPr>
        <p:spPr>
          <a:xfrm>
            <a:off x="1177499" y="2189708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satisfying transformation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410D8E7-4804-A847-9E4D-0A2C848F6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482" y="2037121"/>
            <a:ext cx="4572000" cy="6223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BD4928A-F8CE-964B-8205-E3DB9C6E9683}"/>
              </a:ext>
            </a:extLst>
          </p:cNvPr>
          <p:cNvSpPr txBox="1"/>
          <p:nvPr/>
        </p:nvSpPr>
        <p:spPr>
          <a:xfrm>
            <a:off x="838200" y="2820916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Therefore, one defines the action of gauge fields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70CFD8E-B5B2-B247-B44E-AA4C1F4E4DF0}"/>
              </a:ext>
            </a:extLst>
          </p:cNvPr>
          <p:cNvSpPr txBox="1"/>
          <p:nvPr/>
        </p:nvSpPr>
        <p:spPr>
          <a:xfrm>
            <a:off x="1177499" y="4079198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If letting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184C3A3-E384-C44B-95AB-1D8805106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002" y="3841103"/>
            <a:ext cx="2286000" cy="8763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5CD8C07-3348-2547-B50A-D35F233A26D4}"/>
              </a:ext>
            </a:extLst>
          </p:cNvPr>
          <p:cNvSpPr txBox="1"/>
          <p:nvPr/>
        </p:nvSpPr>
        <p:spPr>
          <a:xfrm>
            <a:off x="1177499" y="4918639"/>
            <a:ext cx="96232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then the coefficient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disappears, and</a:t>
            </a: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the covariant derivative will change to</a:t>
            </a:r>
          </a:p>
          <a:p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2186F47-1568-6C49-843E-033EB1D34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629" y="4818690"/>
            <a:ext cx="660400" cy="469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8036A12-B482-B04A-BFF5-E75FBD5B98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1026" y="5233194"/>
            <a:ext cx="2946400" cy="5969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227F1A9-1265-694B-B145-F27DBF044B68}"/>
              </a:ext>
            </a:extLst>
          </p:cNvPr>
          <p:cNvSpPr txBox="1"/>
          <p:nvPr/>
        </p:nvSpPr>
        <p:spPr>
          <a:xfrm>
            <a:off x="529388" y="397041"/>
            <a:ext cx="1084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Starting from Euclidean spacetime, continuous field theory</a:t>
            </a:r>
          </a:p>
        </p:txBody>
      </p:sp>
      <p:sp>
        <p:nvSpPr>
          <p:cNvPr id="18" name="灯片编号占位符 2">
            <a:extLst>
              <a:ext uri="{FF2B5EF4-FFF2-40B4-BE49-F238E27FC236}">
                <a16:creationId xmlns:a16="http://schemas.microsoft.com/office/drawing/2014/main" id="{6B216A07-56F7-CC45-9BE1-EE20D18CA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886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7524209C-C208-664E-84A1-3894948CA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449" y="2108200"/>
            <a:ext cx="6299200" cy="15748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F4FB8B-AFE1-864D-B1C4-CF95FA69A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570" y="920261"/>
            <a:ext cx="4610100" cy="9398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53BBFF0-4F1B-4E42-A37F-D25140B402DD}"/>
              </a:ext>
            </a:extLst>
          </p:cNvPr>
          <p:cNvSpPr txBox="1"/>
          <p:nvPr/>
        </p:nvSpPr>
        <p:spPr>
          <a:xfrm>
            <a:off x="873826" y="1860061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If we expand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terms of generators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D5309B8-671D-9A44-9C66-1B3B639AC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400" y="1860061"/>
            <a:ext cx="787400" cy="4064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33AEF9E-2583-634D-AF1F-28479F15E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731" y="2362200"/>
            <a:ext cx="2806700" cy="1066800"/>
          </a:xfrm>
          <a:prstGeom prst="rect">
            <a:avLst/>
          </a:prstGeom>
        </p:spPr>
      </p:pic>
      <p:sp>
        <p:nvSpPr>
          <p:cNvPr id="13" name="箭头: 右 18">
            <a:extLst>
              <a:ext uri="{FF2B5EF4-FFF2-40B4-BE49-F238E27FC236}">
                <a16:creationId xmlns:a16="http://schemas.microsoft.com/office/drawing/2014/main" id="{6A5B757F-4AEF-854C-ADC8-3A0B26C16694}"/>
              </a:ext>
            </a:extLst>
          </p:cNvPr>
          <p:cNvSpPr/>
          <p:nvPr/>
        </p:nvSpPr>
        <p:spPr>
          <a:xfrm>
            <a:off x="4540351" y="2799861"/>
            <a:ext cx="642178" cy="214828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0922915-0EB0-6048-B149-EBD78A22CB4E}"/>
              </a:ext>
            </a:extLst>
          </p:cNvPr>
          <p:cNvSpPr txBox="1"/>
          <p:nvPr/>
        </p:nvSpPr>
        <p:spPr>
          <a:xfrm>
            <a:off x="873826" y="3683000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Finally, the gauge field action can be expressed as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241260A-93AA-D248-AC5F-8341937C2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7431" y="4053467"/>
            <a:ext cx="4572000" cy="11557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7576722B-A72E-A34E-815B-E4C74B6A63D7}"/>
              </a:ext>
            </a:extLst>
          </p:cNvPr>
          <p:cNvSpPr txBox="1"/>
          <p:nvPr/>
        </p:nvSpPr>
        <p:spPr>
          <a:xfrm>
            <a:off x="2595258" y="5537629"/>
            <a:ext cx="74563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Euclidean spacetime, the action is positive definite!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1648524-0486-C243-A6D0-64724610D5E6}"/>
              </a:ext>
            </a:extLst>
          </p:cNvPr>
          <p:cNvSpPr txBox="1"/>
          <p:nvPr/>
        </p:nvSpPr>
        <p:spPr>
          <a:xfrm>
            <a:off x="529388" y="397041"/>
            <a:ext cx="1084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Starting from Euclidean spacetime, continuous field theory</a:t>
            </a:r>
          </a:p>
        </p:txBody>
      </p:sp>
      <p:sp>
        <p:nvSpPr>
          <p:cNvPr id="17" name="灯片编号占位符 2">
            <a:extLst>
              <a:ext uri="{FF2B5EF4-FFF2-40B4-BE49-F238E27FC236}">
                <a16:creationId xmlns:a16="http://schemas.microsoft.com/office/drawing/2014/main" id="{7FC1D80A-C8AC-904E-8AE5-F78282DC8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8186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8156446-2E18-5C4A-84FA-E6095E074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068" y="2177860"/>
            <a:ext cx="7861300" cy="1117600"/>
          </a:xfrm>
          <a:prstGeom prst="rect">
            <a:avLst/>
          </a:prstGeom>
        </p:spPr>
      </p:pic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4972A002-067F-A64E-B8EE-B137BD010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97537" y="280833"/>
            <a:ext cx="6472790" cy="874701"/>
          </a:xfr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4CD52C9-E57A-944F-BF78-0F5ADFA5086F}"/>
              </a:ext>
            </a:extLst>
          </p:cNvPr>
          <p:cNvSpPr txBox="1"/>
          <p:nvPr/>
        </p:nvSpPr>
        <p:spPr>
          <a:xfrm>
            <a:off x="529388" y="397041"/>
            <a:ext cx="5085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Discretization of spacetime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E551B08-AFB3-5C48-9FE9-F1FA15282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367" y="1232279"/>
            <a:ext cx="2578100" cy="5461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70DF72-023E-2647-8B81-75C484496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340" y="1117979"/>
            <a:ext cx="4660900" cy="774700"/>
          </a:xfrm>
          <a:prstGeom prst="rect">
            <a:avLst/>
          </a:prstGeom>
        </p:spPr>
      </p:pic>
      <p:sp>
        <p:nvSpPr>
          <p:cNvPr id="11" name="箭头: 右 18">
            <a:extLst>
              <a:ext uri="{FF2B5EF4-FFF2-40B4-BE49-F238E27FC236}">
                <a16:creationId xmlns:a16="http://schemas.microsoft.com/office/drawing/2014/main" id="{FCBEE22E-62DA-A24C-B58E-50F62504CA83}"/>
              </a:ext>
            </a:extLst>
          </p:cNvPr>
          <p:cNvSpPr/>
          <p:nvPr/>
        </p:nvSpPr>
        <p:spPr>
          <a:xfrm>
            <a:off x="4338470" y="1397915"/>
            <a:ext cx="642178" cy="214828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FF86F9F-0B33-324C-82AB-E6957C45C885}"/>
              </a:ext>
            </a:extLst>
          </p:cNvPr>
          <p:cNvSpPr txBox="1"/>
          <p:nvPr/>
        </p:nvSpPr>
        <p:spPr>
          <a:xfrm>
            <a:off x="873826" y="1942794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action for free fermion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EB87B82-AADE-DA42-BA2A-A8AB7CC6A8BE}"/>
              </a:ext>
            </a:extLst>
          </p:cNvPr>
          <p:cNvSpPr txBox="1"/>
          <p:nvPr/>
        </p:nvSpPr>
        <p:spPr>
          <a:xfrm>
            <a:off x="873826" y="3885217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Introducing gauge fields 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</a:t>
            </a: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using gauge transformations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2C3C824-E9AF-A64B-B873-1256BFB5BC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050" y="4284016"/>
            <a:ext cx="6819900" cy="6731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90F103-7BE4-564F-858D-EB855CAD6D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716" y="3209332"/>
            <a:ext cx="1739900" cy="5588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4CE802EF-02B1-784A-9846-2C054928902D}"/>
              </a:ext>
            </a:extLst>
          </p:cNvPr>
          <p:cNvSpPr txBox="1"/>
          <p:nvPr/>
        </p:nvSpPr>
        <p:spPr>
          <a:xfrm>
            <a:off x="2960267" y="3314612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is not gauge invariant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11A79F9E-98FC-2148-950A-753030EB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3224" y="3858276"/>
            <a:ext cx="800100" cy="4445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5DB69DA-22F3-8A4F-A5CF-F13CB24A0E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6146" y="4965403"/>
            <a:ext cx="7442200" cy="54610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1D0C45A7-14F6-0049-8959-1B2ED2E8D65C}"/>
              </a:ext>
            </a:extLst>
          </p:cNvPr>
          <p:cNvSpPr txBox="1"/>
          <p:nvPr/>
        </p:nvSpPr>
        <p:spPr>
          <a:xfrm>
            <a:off x="1220367" y="5533662"/>
            <a:ext cx="10749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combination can be gauge invariant as long as the gauge field satisfies the transformations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9ED0D5C-14B1-814D-9B02-6F0F8CEC85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6444" y="5933772"/>
            <a:ext cx="4940300" cy="723900"/>
          </a:xfrm>
          <a:prstGeom prst="rect">
            <a:avLst/>
          </a:prstGeom>
        </p:spPr>
      </p:pic>
      <p:sp>
        <p:nvSpPr>
          <p:cNvPr id="18" name="灯片编号占位符 2">
            <a:extLst>
              <a:ext uri="{FF2B5EF4-FFF2-40B4-BE49-F238E27FC236}">
                <a16:creationId xmlns:a16="http://schemas.microsoft.com/office/drawing/2014/main" id="{B4590401-AC50-C248-AF11-3B40AEFF5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968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D6C99C0-73FA-DD4E-80BE-B63E7BCF5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5778770"/>
            <a:ext cx="2209800" cy="6604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D9EDE5E-5A71-9744-ADAC-F5509DF34D43}"/>
              </a:ext>
            </a:extLst>
          </p:cNvPr>
          <p:cNvSpPr txBox="1"/>
          <p:nvPr/>
        </p:nvSpPr>
        <p:spPr>
          <a:xfrm>
            <a:off x="850076" y="1099646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action with fermions coupled to gauge fields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DD04C54-1D75-A443-8EFA-284CA0EE8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1499756"/>
            <a:ext cx="9017000" cy="9525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06A8465-E401-134F-8798-2D922F4469C8}"/>
              </a:ext>
            </a:extLst>
          </p:cNvPr>
          <p:cNvSpPr txBox="1"/>
          <p:nvPr/>
        </p:nvSpPr>
        <p:spPr>
          <a:xfrm>
            <a:off x="850076" y="2452256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relationship between two gauge fields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7534468-4C9B-5146-B9EE-3BF7DAD66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950" y="2909350"/>
            <a:ext cx="2832100" cy="622300"/>
          </a:xfrm>
          <a:prstGeom prst="rect">
            <a:avLst/>
          </a:prstGeom>
        </p:spPr>
      </p:pic>
      <p:cxnSp>
        <p:nvCxnSpPr>
          <p:cNvPr id="11" name="直接箭头连接符 32">
            <a:extLst>
              <a:ext uri="{FF2B5EF4-FFF2-40B4-BE49-F238E27FC236}">
                <a16:creationId xmlns:a16="http://schemas.microsoft.com/office/drawing/2014/main" id="{A947B446-3C73-B74B-90AC-21D74EC25A8D}"/>
              </a:ext>
            </a:extLst>
          </p:cNvPr>
          <p:cNvCxnSpPr>
            <a:cxnSpLocks/>
          </p:cNvCxnSpPr>
          <p:nvPr/>
        </p:nvCxnSpPr>
        <p:spPr>
          <a:xfrm flipH="1" flipV="1">
            <a:off x="6875814" y="3421452"/>
            <a:ext cx="403760" cy="19915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6CD9D6CF-5324-CD45-B899-596BA16221DA}"/>
              </a:ext>
            </a:extLst>
          </p:cNvPr>
          <p:cNvSpPr txBox="1"/>
          <p:nvPr/>
        </p:nvSpPr>
        <p:spPr>
          <a:xfrm>
            <a:off x="6875814" y="3612468"/>
            <a:ext cx="19475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Lie algebra</a:t>
            </a:r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5" name="直接箭头连接符 32">
            <a:extLst>
              <a:ext uri="{FF2B5EF4-FFF2-40B4-BE49-F238E27FC236}">
                <a16:creationId xmlns:a16="http://schemas.microsoft.com/office/drawing/2014/main" id="{717B1CF5-F413-564B-9C25-4904E362488E}"/>
              </a:ext>
            </a:extLst>
          </p:cNvPr>
          <p:cNvCxnSpPr>
            <a:cxnSpLocks/>
          </p:cNvCxnSpPr>
          <p:nvPr/>
        </p:nvCxnSpPr>
        <p:spPr>
          <a:xfrm flipV="1">
            <a:off x="4758997" y="3413310"/>
            <a:ext cx="355310" cy="2073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030D3C9F-0053-BF4C-AEBA-BCBB5BE4AAD7}"/>
              </a:ext>
            </a:extLst>
          </p:cNvPr>
          <p:cNvSpPr txBox="1"/>
          <p:nvPr/>
        </p:nvSpPr>
        <p:spPr>
          <a:xfrm>
            <a:off x="4441148" y="3612468"/>
            <a:ext cx="22021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group elements</a:t>
            </a:r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4FD8CF9-A7A6-DA43-9FFE-49A1FA80D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300" y="4062618"/>
            <a:ext cx="3581400" cy="520700"/>
          </a:xfrm>
          <a:prstGeom prst="rect">
            <a:avLst/>
          </a:prstGeom>
        </p:spPr>
      </p:pic>
      <p:sp>
        <p:nvSpPr>
          <p:cNvPr id="20" name="箭头: 右 18">
            <a:extLst>
              <a:ext uri="{FF2B5EF4-FFF2-40B4-BE49-F238E27FC236}">
                <a16:creationId xmlns:a16="http://schemas.microsoft.com/office/drawing/2014/main" id="{5DA9B6E1-EAC6-F64D-9261-DF5DD1BB70F8}"/>
              </a:ext>
            </a:extLst>
          </p:cNvPr>
          <p:cNvSpPr/>
          <p:nvPr/>
        </p:nvSpPr>
        <p:spPr>
          <a:xfrm rot="5400000">
            <a:off x="5979895" y="4699423"/>
            <a:ext cx="442008" cy="209797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CBC5589-9DEC-E541-A0B0-F7CA8501F4CC}"/>
              </a:ext>
            </a:extLst>
          </p:cNvPr>
          <p:cNvSpPr txBox="1"/>
          <p:nvPr/>
        </p:nvSpPr>
        <p:spPr>
          <a:xfrm>
            <a:off x="3424436" y="5114286"/>
            <a:ext cx="8676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the continuum limit, this returns to the action of a continuous field theory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6ABFE51-F3F7-1C4A-AE4A-5A5BF2FFAB4C}"/>
              </a:ext>
            </a:extLst>
          </p:cNvPr>
          <p:cNvSpPr txBox="1"/>
          <p:nvPr/>
        </p:nvSpPr>
        <p:spPr>
          <a:xfrm>
            <a:off x="850076" y="5467125"/>
            <a:ext cx="382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Gauge-invariant quantities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47ECB6C-3E86-0640-8180-8296A11AFA3F}"/>
              </a:ext>
            </a:extLst>
          </p:cNvPr>
          <p:cNvSpPr txBox="1"/>
          <p:nvPr/>
        </p:nvSpPr>
        <p:spPr>
          <a:xfrm>
            <a:off x="4319649" y="5978825"/>
            <a:ext cx="18931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or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AE97C51-F2E9-7940-B4CD-299DC293F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472" y="5649355"/>
            <a:ext cx="3149600" cy="113030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FDB9A995-68D0-0040-9BC1-191D7C60CF23}"/>
              </a:ext>
            </a:extLst>
          </p:cNvPr>
          <p:cNvSpPr txBox="1"/>
          <p:nvPr/>
        </p:nvSpPr>
        <p:spPr>
          <a:xfrm>
            <a:off x="529388" y="397041"/>
            <a:ext cx="5085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Discretization of spacetime</a:t>
            </a:r>
          </a:p>
        </p:txBody>
      </p:sp>
      <p:sp>
        <p:nvSpPr>
          <p:cNvPr id="18" name="灯片编号占位符 2">
            <a:extLst>
              <a:ext uri="{FF2B5EF4-FFF2-40B4-BE49-F238E27FC236}">
                <a16:creationId xmlns:a16="http://schemas.microsoft.com/office/drawing/2014/main" id="{EB17C21A-0075-5C46-8449-52DCD485C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CB9F57-5926-D542-85B6-85EBC9E9F8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541" y="1165553"/>
            <a:ext cx="4437089" cy="427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5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4" grpId="0"/>
      <p:bldP spid="17" grpId="0"/>
      <p:bldP spid="20" grpId="0" animBg="1"/>
      <p:bldP spid="22" grpId="0"/>
      <p:bldP spid="23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8216FC4-9E2F-0546-ABD6-784820942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011" y="4207190"/>
            <a:ext cx="1117600" cy="5715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C097237-6B2B-EE49-B71B-F56C8418B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409" y="4108881"/>
            <a:ext cx="3835400" cy="889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C17B637-84C6-E246-8509-92CE31BFE981}"/>
              </a:ext>
            </a:extLst>
          </p:cNvPr>
          <p:cNvSpPr txBox="1"/>
          <p:nvPr/>
        </p:nvSpPr>
        <p:spPr>
          <a:xfrm>
            <a:off x="790698" y="1085130"/>
            <a:ext cx="28669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Gauge field action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47F48FF-037A-FC44-A1BC-494F2F21B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030" y="1650109"/>
            <a:ext cx="3108971" cy="21129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E7DFD78-79F2-7844-9684-F387AC32A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202" y="1861622"/>
            <a:ext cx="6489700" cy="10922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DED7FB-0578-B24E-8228-FFED6FB32B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597" y="2953822"/>
            <a:ext cx="4724400" cy="10922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C8ED76A-3D42-8949-AA97-9257875C73CC}"/>
              </a:ext>
            </a:extLst>
          </p:cNvPr>
          <p:cNvSpPr txBox="1"/>
          <p:nvPr/>
        </p:nvSpPr>
        <p:spPr>
          <a:xfrm>
            <a:off x="1254096" y="3927961"/>
            <a:ext cx="42135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the continuum limit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F0F9A58-9880-0D4D-AFA1-50C98A089BF4}"/>
              </a:ext>
            </a:extLst>
          </p:cNvPr>
          <p:cNvSpPr txBox="1"/>
          <p:nvPr/>
        </p:nvSpPr>
        <p:spPr>
          <a:xfrm>
            <a:off x="1266453" y="5714521"/>
            <a:ext cx="102407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Exercise 2: How to design a gauge-invariant CP-violating term? 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A44908F-6D3C-B54A-BC70-07AEF36A4062}"/>
              </a:ext>
            </a:extLst>
          </p:cNvPr>
          <p:cNvSpPr txBox="1"/>
          <p:nvPr/>
        </p:nvSpPr>
        <p:spPr>
          <a:xfrm>
            <a:off x="529388" y="397041"/>
            <a:ext cx="5085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Discretization of spacetime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0644430-41A3-4E4E-A15F-068DB2FFABC3}"/>
              </a:ext>
            </a:extLst>
          </p:cNvPr>
          <p:cNvSpPr txBox="1"/>
          <p:nvPr/>
        </p:nvSpPr>
        <p:spPr>
          <a:xfrm>
            <a:off x="2596279" y="6174500"/>
            <a:ext cx="52387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How about in discrete spacetime?</a:t>
            </a:r>
            <a:endParaRPr lang="zh-CN" altLang="en-US" sz="20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C0F47C4-2BA4-DC46-B516-4939095A9720}"/>
              </a:ext>
            </a:extLst>
          </p:cNvPr>
          <p:cNvSpPr txBox="1"/>
          <p:nvPr/>
        </p:nvSpPr>
        <p:spPr>
          <a:xfrm>
            <a:off x="1266453" y="5149542"/>
            <a:ext cx="102407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Exercise 1: Demonstrate that the the action has the correct continuum limit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FC5DFEB7-2CC5-4449-9032-90AB6BF44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0267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2ECBC62-1E08-F44A-AABF-9EA4851A288D}"/>
              </a:ext>
            </a:extLst>
          </p:cNvPr>
          <p:cNvSpPr txBox="1"/>
          <p:nvPr/>
        </p:nvSpPr>
        <p:spPr>
          <a:xfrm>
            <a:off x="529388" y="397041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格点离散化小结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BFE1CB8-0B1F-5149-B4B1-4C4C24DD3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04" y="920261"/>
            <a:ext cx="11972591" cy="574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70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3E4027D-CFBF-394F-A087-B2057728D5B9}"/>
              </a:ext>
            </a:extLst>
          </p:cNvPr>
          <p:cNvSpPr txBox="1"/>
          <p:nvPr/>
        </p:nvSpPr>
        <p:spPr>
          <a:xfrm>
            <a:off x="529388" y="397041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紫外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和红外截断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FFA05E0-51F8-B840-A3F2-6D4CE2C3F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2" y="927100"/>
            <a:ext cx="11786535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3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F2AEC70-73ED-D344-8989-0E16F4BA7C37}"/>
              </a:ext>
            </a:extLst>
          </p:cNvPr>
          <p:cNvSpPr txBox="1"/>
          <p:nvPr/>
        </p:nvSpPr>
        <p:spPr>
          <a:xfrm>
            <a:off x="529388" y="39704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预设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问题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4C0BFFA-9363-C747-8474-C27CBB4B4903}"/>
              </a:ext>
            </a:extLst>
          </p:cNvPr>
          <p:cNvSpPr txBox="1"/>
          <p:nvPr/>
        </p:nvSpPr>
        <p:spPr>
          <a:xfrm>
            <a:off x="529388" y="1175501"/>
            <a:ext cx="8853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根据规范不变性，胶子无质量，一个无质量的粒子，为什么不能长程传播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E3BF43D-BF7A-8D48-B0DA-21B0AF7343D5}"/>
              </a:ext>
            </a:extLst>
          </p:cNvPr>
          <p:cNvSpPr txBox="1"/>
          <p:nvPr/>
        </p:nvSpPr>
        <p:spPr>
          <a:xfrm>
            <a:off x="529388" y="1830851"/>
            <a:ext cx="7058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微扰的每一阶都有对称性，非微扰下是否也保持该对称性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02760ED-068C-CE40-A9E2-C2CFD908D497}"/>
              </a:ext>
            </a:extLst>
          </p:cNvPr>
          <p:cNvSpPr txBox="1"/>
          <p:nvPr/>
        </p:nvSpPr>
        <p:spPr>
          <a:xfrm>
            <a:off x="529388" y="2486201"/>
            <a:ext cx="9879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计算机处理的是一堆数，没有量纲，最后怎么得到有量纲的物理量，格距如何确定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613D69E-F255-1F4C-9421-BB90A7EFA9DB}"/>
              </a:ext>
            </a:extLst>
          </p:cNvPr>
          <p:cNvSpPr txBox="1"/>
          <p:nvPr/>
        </p:nvSpPr>
        <p:spPr>
          <a:xfrm>
            <a:off x="529388" y="3226393"/>
            <a:ext cx="9235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kumimoji="1"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QCD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模拟的是夸克和胶子，形形色色的非微扰强子态如何从格点</a:t>
            </a:r>
            <a:r>
              <a:rPr kumimoji="1"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QCD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中得到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5445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FCF56A3-A4CB-8148-B516-C3A0C2E22BD3}"/>
              </a:ext>
            </a:extLst>
          </p:cNvPr>
          <p:cNvSpPr txBox="1"/>
          <p:nvPr/>
        </p:nvSpPr>
        <p:spPr>
          <a:xfrm>
            <a:off x="529388" y="397041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大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格点体积的好处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211A53F-0CA6-5A48-B6B1-274FFF15F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44" y="1095421"/>
            <a:ext cx="11038511" cy="54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8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F7B6B5C-5362-B845-BD2B-9A2A5644910C}"/>
              </a:ext>
            </a:extLst>
          </p:cNvPr>
          <p:cNvSpPr txBox="1"/>
          <p:nvPr/>
        </p:nvSpPr>
        <p:spPr>
          <a:xfrm>
            <a:off x="529388" y="397041"/>
            <a:ext cx="5354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Establishment of lattice QCD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5D2DE9F-D881-714C-9133-FC7483B60C80}"/>
              </a:ext>
            </a:extLst>
          </p:cNvPr>
          <p:cNvSpPr txBox="1"/>
          <p:nvPr/>
        </p:nvSpPr>
        <p:spPr>
          <a:xfrm>
            <a:off x="737779" y="1105988"/>
            <a:ext cx="7824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Confinement of quarks, K. G. Wilson PRD 10 (1974) 2445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92DD716-F773-7549-AD0E-B9EB5C3B4A5C}"/>
              </a:ext>
            </a:extLst>
          </p:cNvPr>
          <p:cNvSpPr txBox="1"/>
          <p:nvPr/>
        </p:nvSpPr>
        <p:spPr>
          <a:xfrm>
            <a:off x="5801193" y="-5996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5D45AF7-EE33-274D-B497-F1BA99DE9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7520"/>
            <a:ext cx="12192000" cy="3562959"/>
          </a:xfrm>
          <a:prstGeom prst="rect">
            <a:avLst/>
          </a:prstGeom>
        </p:spPr>
      </p:pic>
      <p:sp>
        <p:nvSpPr>
          <p:cNvPr id="7" name="灯片编号占位符 2">
            <a:extLst>
              <a:ext uri="{FF2B5EF4-FFF2-40B4-BE49-F238E27FC236}">
                <a16:creationId xmlns:a16="http://schemas.microsoft.com/office/drawing/2014/main" id="{D028D08A-5B68-874D-978F-45B7DFB8E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72208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76D17457-5242-8F4F-BFB8-FA703FF4A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40" y="5839191"/>
            <a:ext cx="7137400" cy="9271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C61BD05-F88A-B34D-863E-912FA03D6EFC}"/>
              </a:ext>
            </a:extLst>
          </p:cNvPr>
          <p:cNvSpPr txBox="1"/>
          <p:nvPr/>
        </p:nvSpPr>
        <p:spPr>
          <a:xfrm>
            <a:off x="529388" y="397041"/>
            <a:ext cx="4915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 pure gauge field system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D76FC47-EA0C-D44D-8135-7B649FB9F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563" y="896511"/>
            <a:ext cx="3644900" cy="9398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BA01644-17EE-7849-8C89-55D00019DD13}"/>
              </a:ext>
            </a:extLst>
          </p:cNvPr>
          <p:cNvSpPr txBox="1"/>
          <p:nvPr/>
        </p:nvSpPr>
        <p:spPr>
          <a:xfrm>
            <a:off x="1087120" y="1860061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Partition function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0DBD232-B528-F247-B5E4-FDD0D4488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500" y="1694369"/>
            <a:ext cx="2603500" cy="9144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E0B9D0A-6614-854E-9DA1-431565B11027}"/>
              </a:ext>
            </a:extLst>
          </p:cNvPr>
          <p:cNvSpPr txBox="1"/>
          <p:nvPr/>
        </p:nvSpPr>
        <p:spPr>
          <a:xfrm>
            <a:off x="1087120" y="2667781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Measure of path integral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3C88C9B-9F30-1445-BC2F-F7F713502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640" y="2457922"/>
            <a:ext cx="3042920" cy="101812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86CFDF5-67A1-224F-A5CE-F0D8FD3D1DAC}"/>
              </a:ext>
            </a:extLst>
          </p:cNvPr>
          <p:cNvSpPr txBox="1"/>
          <p:nvPr/>
        </p:nvSpPr>
        <p:spPr>
          <a:xfrm>
            <a:off x="1087120" y="375462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Action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8F5875E-6BBD-B349-A36E-956A14F3C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830" y="3607581"/>
            <a:ext cx="4610100" cy="9271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6119AF1-E43F-3B44-941C-A10B5C202F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930" y="4403315"/>
            <a:ext cx="977900" cy="8763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7E53E1D2-FD82-BD40-84F6-30225C158B20}"/>
              </a:ext>
            </a:extLst>
          </p:cNvPr>
          <p:cNvSpPr txBox="1"/>
          <p:nvPr/>
        </p:nvSpPr>
        <p:spPr>
          <a:xfrm>
            <a:off x="2449830" y="468172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called inverse coupling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342EA1C-B090-884F-8B21-EF4F11783310}"/>
              </a:ext>
            </a:extLst>
          </p:cNvPr>
          <p:cNvSpPr txBox="1"/>
          <p:nvPr/>
        </p:nvSpPr>
        <p:spPr>
          <a:xfrm>
            <a:off x="1087120" y="5304777"/>
            <a:ext cx="10170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Integral is invariant under variable transformations; similarly, path integrals are invariant under gauge transformations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0312C38-143C-1E4E-AA74-2DD60BE870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3670" y="6048741"/>
            <a:ext cx="1663700" cy="508000"/>
          </a:xfrm>
          <a:prstGeom prst="rect">
            <a:avLst/>
          </a:prstGeom>
        </p:spPr>
      </p:pic>
      <p:sp>
        <p:nvSpPr>
          <p:cNvPr id="26" name="箭头: 右 18">
            <a:extLst>
              <a:ext uri="{FF2B5EF4-FFF2-40B4-BE49-F238E27FC236}">
                <a16:creationId xmlns:a16="http://schemas.microsoft.com/office/drawing/2014/main" id="{F3E89A07-8374-F34E-9812-BB541B391B7A}"/>
              </a:ext>
            </a:extLst>
          </p:cNvPr>
          <p:cNvSpPr/>
          <p:nvPr/>
        </p:nvSpPr>
        <p:spPr>
          <a:xfrm>
            <a:off x="8226719" y="6195327"/>
            <a:ext cx="642178" cy="214828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灯片编号占位符 2">
            <a:extLst>
              <a:ext uri="{FF2B5EF4-FFF2-40B4-BE49-F238E27FC236}">
                <a16:creationId xmlns:a16="http://schemas.microsoft.com/office/drawing/2014/main" id="{CD9223E3-7906-6445-96E3-ACF88A2B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BE34246-D32E-DF4C-863B-AA230B95A1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9768" y="261938"/>
            <a:ext cx="36322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44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A70738DE-5FF0-9741-838F-AB933097F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538" y="2956560"/>
            <a:ext cx="1485900" cy="863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51DF0ED-15FD-5741-9E30-960035ECE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110" y="854221"/>
            <a:ext cx="5473700" cy="5715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7D14C91-C5F1-2746-A0A3-FEE912E817A7}"/>
              </a:ext>
            </a:extLst>
          </p:cNvPr>
          <p:cNvSpPr txBox="1"/>
          <p:nvPr/>
        </p:nvSpPr>
        <p:spPr>
          <a:xfrm>
            <a:off x="904239" y="1425721"/>
            <a:ext cx="11837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Due to the arbitrariness of the gauge transformation matrix, the integral measure must satisfy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38675DE-8BB0-124F-A22F-36F5A0680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710" y="1805213"/>
            <a:ext cx="2832100" cy="495300"/>
          </a:xfrm>
          <a:prstGeom prst="rect">
            <a:avLst/>
          </a:prstGeom>
        </p:spPr>
      </p:pic>
      <p:cxnSp>
        <p:nvCxnSpPr>
          <p:cNvPr id="10" name="直接箭头连接符 32">
            <a:extLst>
              <a:ext uri="{FF2B5EF4-FFF2-40B4-BE49-F238E27FC236}">
                <a16:creationId xmlns:a16="http://schemas.microsoft.com/office/drawing/2014/main" id="{413F27D0-7443-F44E-B37D-73294DF57761}"/>
              </a:ext>
            </a:extLst>
          </p:cNvPr>
          <p:cNvCxnSpPr>
            <a:cxnSpLocks/>
          </p:cNvCxnSpPr>
          <p:nvPr/>
        </p:nvCxnSpPr>
        <p:spPr>
          <a:xfrm flipH="1" flipV="1">
            <a:off x="5648960" y="2310427"/>
            <a:ext cx="383963" cy="32352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E455FA21-23A6-2845-B9D1-EB05370095B4}"/>
              </a:ext>
            </a:extLst>
          </p:cNvPr>
          <p:cNvSpPr txBox="1"/>
          <p:nvPr/>
        </p:nvSpPr>
        <p:spPr>
          <a:xfrm>
            <a:off x="5562600" y="2633950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Mathematically known as the </a:t>
            </a:r>
            <a:r>
              <a:rPr lang="en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Haar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measure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D116B09-8EB9-0641-B1B0-8C05FF69E9E4}"/>
              </a:ext>
            </a:extLst>
          </p:cNvPr>
          <p:cNvSpPr txBox="1"/>
          <p:nvPr/>
        </p:nvSpPr>
        <p:spPr>
          <a:xfrm>
            <a:off x="990600" y="3147526"/>
            <a:ext cx="9316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Introduce a normalization condition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29BE63E-60E6-8F4D-A3B2-663BAD422742}"/>
              </a:ext>
            </a:extLst>
          </p:cNvPr>
          <p:cNvSpPr txBox="1"/>
          <p:nvPr/>
        </p:nvSpPr>
        <p:spPr>
          <a:xfrm>
            <a:off x="990600" y="4011126"/>
            <a:ext cx="9316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 very useful integral expression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7E65ED4-80FD-2E41-897A-09119DF9F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810" y="3771950"/>
            <a:ext cx="6654800" cy="9017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EC40838A-4461-FE4C-92C1-71689609733D}"/>
              </a:ext>
            </a:extLst>
          </p:cNvPr>
          <p:cNvSpPr txBox="1"/>
          <p:nvPr/>
        </p:nvSpPr>
        <p:spPr>
          <a:xfrm>
            <a:off x="1253701" y="4784489"/>
            <a:ext cx="9316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It yields a consequence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7374226-1A66-1E4B-995D-98AEDC58F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5650" y="5284987"/>
            <a:ext cx="2184400" cy="863600"/>
          </a:xfrm>
          <a:prstGeom prst="rect">
            <a:avLst/>
          </a:prstGeom>
        </p:spPr>
      </p:pic>
      <p:sp>
        <p:nvSpPr>
          <p:cNvPr id="21" name="箭头: 右 18">
            <a:extLst>
              <a:ext uri="{FF2B5EF4-FFF2-40B4-BE49-F238E27FC236}">
                <a16:creationId xmlns:a16="http://schemas.microsoft.com/office/drawing/2014/main" id="{3212F68A-296E-C742-BCFA-D064DB0E5FBF}"/>
              </a:ext>
            </a:extLst>
          </p:cNvPr>
          <p:cNvSpPr/>
          <p:nvPr/>
        </p:nvSpPr>
        <p:spPr>
          <a:xfrm>
            <a:off x="4384271" y="5663926"/>
            <a:ext cx="642178" cy="214828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F240A77B-B31E-1349-B738-F2B11DA4DA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0010" y="5360433"/>
            <a:ext cx="6451600" cy="8509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57FB4B38-DCD6-6146-9283-871E01AFC20A}"/>
              </a:ext>
            </a:extLst>
          </p:cNvPr>
          <p:cNvSpPr txBox="1"/>
          <p:nvPr/>
        </p:nvSpPr>
        <p:spPr>
          <a:xfrm>
            <a:off x="529388" y="397041"/>
            <a:ext cx="4915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 pure gauge field system</a:t>
            </a:r>
          </a:p>
        </p:txBody>
      </p:sp>
      <p:sp>
        <p:nvSpPr>
          <p:cNvPr id="19" name="灯片编号占位符 2">
            <a:extLst>
              <a:ext uri="{FF2B5EF4-FFF2-40B4-BE49-F238E27FC236}">
                <a16:creationId xmlns:a16="http://schemas.microsoft.com/office/drawing/2014/main" id="{25A54750-7364-A847-ACA4-B0B477166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33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894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6843784-821F-9B4D-B1DB-17E7B76A9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3030" y="1130300"/>
            <a:ext cx="4203700" cy="2298700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FFF00DA-D569-9543-98D9-123B900C5105}"/>
              </a:ext>
            </a:extLst>
          </p:cNvPr>
          <p:cNvSpPr txBox="1"/>
          <p:nvPr/>
        </p:nvSpPr>
        <p:spPr>
          <a:xfrm>
            <a:off x="990600" y="3429000"/>
            <a:ext cx="9316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If the integrand is not gauge invariant, then the integral result must be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B6B7DE7-FFD7-B448-9F78-F268FCD2C714}"/>
              </a:ext>
            </a:extLst>
          </p:cNvPr>
          <p:cNvSpPr txBox="1"/>
          <p:nvPr/>
        </p:nvSpPr>
        <p:spPr>
          <a:xfrm>
            <a:off x="990599" y="3938389"/>
            <a:ext cx="10635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Question: 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Why can the results of the integrals be non-zero for the latter two expressions?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79528AB-C7CB-E044-884C-9009AECCF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360" y="5035669"/>
            <a:ext cx="3721100" cy="7239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1A4EEDB-067B-6E41-A872-FF6456D3A5E6}"/>
              </a:ext>
            </a:extLst>
          </p:cNvPr>
          <p:cNvSpPr txBox="1"/>
          <p:nvPr/>
        </p:nvSpPr>
        <p:spPr>
          <a:xfrm>
            <a:off x="990600" y="4487029"/>
            <a:ext cx="9316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 useful result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箭头: 右 18">
            <a:extLst>
              <a:ext uri="{FF2B5EF4-FFF2-40B4-BE49-F238E27FC236}">
                <a16:creationId xmlns:a16="http://schemas.microsoft.com/office/drawing/2014/main" id="{7A72F4A8-2E34-0845-B27E-9936091B34AA}"/>
              </a:ext>
            </a:extLst>
          </p:cNvPr>
          <p:cNvSpPr/>
          <p:nvPr/>
        </p:nvSpPr>
        <p:spPr>
          <a:xfrm>
            <a:off x="5227551" y="5290205"/>
            <a:ext cx="642178" cy="214828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F2DBB02-8F86-FF44-A093-B14D36A62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729" y="4327922"/>
            <a:ext cx="4343400" cy="889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545F6-740B-0340-BAAC-DD012F1C7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000" y="5068020"/>
            <a:ext cx="3761155" cy="889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1F069EB-87C4-D14D-A862-A6564A8A9214}"/>
              </a:ext>
            </a:extLst>
          </p:cNvPr>
          <p:cNvSpPr txBox="1"/>
          <p:nvPr/>
        </p:nvSpPr>
        <p:spPr>
          <a:xfrm>
            <a:off x="6416948" y="6020395"/>
            <a:ext cx="9316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integrate out the common links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336D8C2-FD00-9246-9985-CCA251D3BFBA}"/>
              </a:ext>
            </a:extLst>
          </p:cNvPr>
          <p:cNvSpPr txBox="1"/>
          <p:nvPr/>
        </p:nvSpPr>
        <p:spPr>
          <a:xfrm>
            <a:off x="529388" y="397041"/>
            <a:ext cx="4915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 pure gauge field system</a:t>
            </a:r>
          </a:p>
        </p:txBody>
      </p: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1AA58930-6C59-C941-8C1A-67E2CB14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34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872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00CA28E-F4E0-6845-9D68-EC70C5624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400" y="658651"/>
            <a:ext cx="3200400" cy="1955800"/>
          </a:xfrm>
          <a:prstGeom prst="rect">
            <a:avLst/>
          </a:prstGeom>
        </p:spPr>
      </p:pic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4E9526E9-A9E1-DA46-9CE6-DEA810E51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3790" y="1082821"/>
            <a:ext cx="3136900" cy="1168400"/>
          </a:xfr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6D7E1EA-3A07-3A4D-B441-7B061F56EE31}"/>
              </a:ext>
            </a:extLst>
          </p:cNvPr>
          <p:cNvSpPr txBox="1"/>
          <p:nvPr/>
        </p:nvSpPr>
        <p:spPr>
          <a:xfrm>
            <a:off x="529388" y="397041"/>
            <a:ext cx="5128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Calculation of Wilson loops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4B4C90F-DF6E-D848-84F9-5271D8EE2916}"/>
              </a:ext>
            </a:extLst>
          </p:cNvPr>
          <p:cNvSpPr txBox="1"/>
          <p:nvPr/>
        </p:nvSpPr>
        <p:spPr>
          <a:xfrm>
            <a:off x="350520" y="2429785"/>
            <a:ext cx="9316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Choose a specific gauge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E313FDD-C52D-8249-B2E2-6F6362973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490" y="2793015"/>
            <a:ext cx="3454400" cy="9779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5E09403-23CF-174D-AF1D-BDBAAC5A459E}"/>
              </a:ext>
            </a:extLst>
          </p:cNvPr>
          <p:cNvSpPr txBox="1"/>
          <p:nvPr/>
        </p:nvSpPr>
        <p:spPr>
          <a:xfrm>
            <a:off x="350520" y="3760745"/>
            <a:ext cx="9316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Wilson loops are given by links in two spatial directions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469266A-C1DA-3740-8ED8-64AB9F1FA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680" y="4403888"/>
            <a:ext cx="4368800" cy="4191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06A5BDE-4E91-FE47-92FD-9947CF83CE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50" y="5252720"/>
            <a:ext cx="5918200" cy="762000"/>
          </a:xfrm>
          <a:prstGeom prst="rect">
            <a:avLst/>
          </a:prstGeom>
        </p:spPr>
      </p:pic>
      <p:sp>
        <p:nvSpPr>
          <p:cNvPr id="18" name="箭头: 右 18">
            <a:extLst>
              <a:ext uri="{FF2B5EF4-FFF2-40B4-BE49-F238E27FC236}">
                <a16:creationId xmlns:a16="http://schemas.microsoft.com/office/drawing/2014/main" id="{6929960D-A34F-3340-95C5-AC923336704D}"/>
              </a:ext>
            </a:extLst>
          </p:cNvPr>
          <p:cNvSpPr/>
          <p:nvPr/>
        </p:nvSpPr>
        <p:spPr>
          <a:xfrm>
            <a:off x="6451600" y="5526306"/>
            <a:ext cx="642178" cy="214828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F8334F2-0914-7D4C-A580-3CD45C2C1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9109" y="5263624"/>
            <a:ext cx="4787900" cy="787400"/>
          </a:xfrm>
          <a:prstGeom prst="rect">
            <a:avLst/>
          </a:prstGeom>
        </p:spPr>
      </p:pic>
      <p:sp>
        <p:nvSpPr>
          <p:cNvPr id="13" name="灯片编号占位符 2">
            <a:extLst>
              <a:ext uri="{FF2B5EF4-FFF2-40B4-BE49-F238E27FC236}">
                <a16:creationId xmlns:a16="http://schemas.microsoft.com/office/drawing/2014/main" id="{89290CD2-83F2-764C-975F-FD62ED40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35</a:t>
            </a:fld>
            <a:endParaRPr lang="zh-CN" altLang="en-US" dirty="0"/>
          </a:p>
        </p:txBody>
      </p:sp>
      <p:cxnSp>
        <p:nvCxnSpPr>
          <p:cNvPr id="19" name="连接符: 曲线 2">
            <a:extLst>
              <a:ext uri="{FF2B5EF4-FFF2-40B4-BE49-F238E27FC236}">
                <a16:creationId xmlns:a16="http://schemas.microsoft.com/office/drawing/2014/main" id="{26D82EFF-0CC0-9B40-A7E2-4F396A2BAF97}"/>
              </a:ext>
            </a:extLst>
          </p:cNvPr>
          <p:cNvCxnSpPr>
            <a:cxnSpLocks/>
          </p:cNvCxnSpPr>
          <p:nvPr/>
        </p:nvCxnSpPr>
        <p:spPr>
          <a:xfrm flipV="1">
            <a:off x="6003976" y="2452035"/>
            <a:ext cx="1276048" cy="754564"/>
          </a:xfrm>
          <a:prstGeom prst="curvedConnector3">
            <a:avLst>
              <a:gd name="adj1" fmla="val 100355"/>
            </a:avLst>
          </a:prstGeom>
          <a:ln w="12700">
            <a:solidFill>
              <a:srgbClr val="C6262A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连接符: 曲线 2">
            <a:extLst>
              <a:ext uri="{FF2B5EF4-FFF2-40B4-BE49-F238E27FC236}">
                <a16:creationId xmlns:a16="http://schemas.microsoft.com/office/drawing/2014/main" id="{DF63F2B9-CA5C-C240-A284-53CDCE082E26}"/>
              </a:ext>
            </a:extLst>
          </p:cNvPr>
          <p:cNvCxnSpPr>
            <a:cxnSpLocks/>
            <a:endCxn id="8" idx="3"/>
          </p:cNvCxnSpPr>
          <p:nvPr/>
        </p:nvCxnSpPr>
        <p:spPr>
          <a:xfrm rot="5400000" flipH="1" flipV="1">
            <a:off x="5930263" y="2491901"/>
            <a:ext cx="2976887" cy="1266188"/>
          </a:xfrm>
          <a:prstGeom prst="curvedConnector4">
            <a:avLst>
              <a:gd name="adj1" fmla="val -1293"/>
              <a:gd name="adj2" fmla="val 129765"/>
            </a:avLst>
          </a:prstGeom>
          <a:ln w="12700">
            <a:solidFill>
              <a:srgbClr val="C6262A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019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D4ABAF-CE81-5945-81CF-DFFB649BB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490" y="1324610"/>
            <a:ext cx="7023100" cy="97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C0240D6-DFFD-2347-8D58-CBD9B8EB7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831" y="2599691"/>
            <a:ext cx="7391400" cy="1955800"/>
          </a:xfrm>
          <a:prstGeom prst="rect">
            <a:avLst/>
          </a:prstGeom>
        </p:spPr>
      </p:pic>
      <p:sp>
        <p:nvSpPr>
          <p:cNvPr id="10" name="箭头: 右 18">
            <a:extLst>
              <a:ext uri="{FF2B5EF4-FFF2-40B4-BE49-F238E27FC236}">
                <a16:creationId xmlns:a16="http://schemas.microsoft.com/office/drawing/2014/main" id="{0AFDFB87-1BF4-5E45-8F30-AD43240C0421}"/>
              </a:ext>
            </a:extLst>
          </p:cNvPr>
          <p:cNvSpPr/>
          <p:nvPr/>
        </p:nvSpPr>
        <p:spPr>
          <a:xfrm rot="5400000">
            <a:off x="5430471" y="2334525"/>
            <a:ext cx="449895" cy="210603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C335F80-4D02-0846-9F6E-7E374E272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" y="4776195"/>
            <a:ext cx="9017000" cy="1054100"/>
          </a:xfrm>
          <a:prstGeom prst="rect">
            <a:avLst/>
          </a:prstGeom>
        </p:spPr>
      </p:pic>
      <p:sp>
        <p:nvSpPr>
          <p:cNvPr id="13" name="左大括号 12">
            <a:extLst>
              <a:ext uri="{FF2B5EF4-FFF2-40B4-BE49-F238E27FC236}">
                <a16:creationId xmlns:a16="http://schemas.microsoft.com/office/drawing/2014/main" id="{E01D7FF5-CFD1-A041-B963-EC976C753C62}"/>
              </a:ext>
            </a:extLst>
          </p:cNvPr>
          <p:cNvSpPr/>
          <p:nvPr/>
        </p:nvSpPr>
        <p:spPr>
          <a:xfrm rot="16200000">
            <a:off x="6014361" y="2855593"/>
            <a:ext cx="328315" cy="3512889"/>
          </a:xfrm>
          <a:prstGeom prst="leftBrace">
            <a:avLst>
              <a:gd name="adj1" fmla="val 36206"/>
              <a:gd name="adj2" fmla="val 49363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F4482F4-37F8-DD47-875C-963C7DDFCF07}"/>
              </a:ext>
            </a:extLst>
          </p:cNvPr>
          <p:cNvSpPr txBox="1"/>
          <p:nvPr/>
        </p:nvSpPr>
        <p:spPr>
          <a:xfrm>
            <a:off x="529388" y="397041"/>
            <a:ext cx="5128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Calculation of Wilson loops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6D6B8AC-C88B-D342-8BB1-E8B889F8459D}"/>
              </a:ext>
            </a:extLst>
          </p:cNvPr>
          <p:cNvSpPr txBox="1"/>
          <p:nvPr/>
        </p:nvSpPr>
        <p:spPr>
          <a:xfrm>
            <a:off x="838200" y="1027705"/>
            <a:ext cx="9316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the strong coupling limit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灯片编号占位符 2">
            <a:extLst>
              <a:ext uri="{FF2B5EF4-FFF2-40B4-BE49-F238E27FC236}">
                <a16:creationId xmlns:a16="http://schemas.microsoft.com/office/drawing/2014/main" id="{A41459C5-8DF2-4848-B5F5-A8EFAFDD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36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4185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E20D25B-40E0-2844-B1EA-D8F31595F23A}"/>
              </a:ext>
            </a:extLst>
          </p:cNvPr>
          <p:cNvSpPr txBox="1"/>
          <p:nvPr/>
        </p:nvSpPr>
        <p:spPr>
          <a:xfrm>
            <a:off x="838200" y="1027705"/>
            <a:ext cx="9316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denominator part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952276B-4037-894F-A9FF-EC81E8FE3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980" y="1397037"/>
            <a:ext cx="7645400" cy="965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BE0F5E-ACA9-F647-819B-D62324CB3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88" y="2755660"/>
            <a:ext cx="6515100" cy="28448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2733E05-5730-E34D-A22A-B7A62A1EA8A6}"/>
              </a:ext>
            </a:extLst>
          </p:cNvPr>
          <p:cNvSpPr txBox="1"/>
          <p:nvPr/>
        </p:nvSpPr>
        <p:spPr>
          <a:xfrm>
            <a:off x="909320" y="2265439"/>
            <a:ext cx="9316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numerator part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4E7DBB2-3B58-5346-9ACD-6E6A0C1AA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750" y="2559050"/>
            <a:ext cx="4508500" cy="31623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3878A52-03C4-1142-B85D-6BD258C74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483" y="5901083"/>
            <a:ext cx="647797" cy="40011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A9BAFBE-443D-804C-85DA-30C933863A18}"/>
              </a:ext>
            </a:extLst>
          </p:cNvPr>
          <p:cNvSpPr txBox="1"/>
          <p:nvPr/>
        </p:nvSpPr>
        <p:spPr>
          <a:xfrm>
            <a:off x="2875280" y="5948381"/>
            <a:ext cx="9316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describes the area of the Wilson loop—the area law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54D69C8-B021-E649-A929-934EC88B95D0}"/>
              </a:ext>
            </a:extLst>
          </p:cNvPr>
          <p:cNvSpPr txBox="1"/>
          <p:nvPr/>
        </p:nvSpPr>
        <p:spPr>
          <a:xfrm>
            <a:off x="529388" y="397041"/>
            <a:ext cx="5128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Calculation of Wilson loops</a:t>
            </a:r>
          </a:p>
        </p:txBody>
      </p:sp>
      <p:sp>
        <p:nvSpPr>
          <p:cNvPr id="13" name="灯片编号占位符 2">
            <a:extLst>
              <a:ext uri="{FF2B5EF4-FFF2-40B4-BE49-F238E27FC236}">
                <a16:creationId xmlns:a16="http://schemas.microsoft.com/office/drawing/2014/main" id="{595DAE52-BB94-794D-9763-95FB5AD5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37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99763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560E938-31B5-C243-8ED9-902F6616A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462" y="928144"/>
            <a:ext cx="8991600" cy="723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F5740D8-6687-1D4B-8F53-2B4DE39CE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019" y="1954705"/>
            <a:ext cx="2984500" cy="520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5883844-23CF-7548-AD75-38E463272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560" y="2739915"/>
            <a:ext cx="1384300" cy="444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C69869A-AF11-2645-BFCA-70EA59444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479" y="2562115"/>
            <a:ext cx="3683000" cy="800100"/>
          </a:xfrm>
          <a:prstGeom prst="rect">
            <a:avLst/>
          </a:prstGeom>
        </p:spPr>
      </p:pic>
      <p:pic>
        <p:nvPicPr>
          <p:cNvPr id="13" name="内容占位符 5">
            <a:extLst>
              <a:ext uri="{FF2B5EF4-FFF2-40B4-BE49-F238E27FC236}">
                <a16:creationId xmlns:a16="http://schemas.microsoft.com/office/drawing/2014/main" id="{BA902390-DA73-7E42-8F78-0A77F5E53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92481" y="3478905"/>
            <a:ext cx="6292244" cy="3373070"/>
          </a:xfr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9FBC648-B17F-F640-8B29-44A6883ED013}"/>
              </a:ext>
            </a:extLst>
          </p:cNvPr>
          <p:cNvSpPr txBox="1"/>
          <p:nvPr/>
        </p:nvSpPr>
        <p:spPr>
          <a:xfrm>
            <a:off x="529388" y="397041"/>
            <a:ext cx="5128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Calculation of Wilson loops</a:t>
            </a:r>
          </a:p>
        </p:txBody>
      </p:sp>
      <p:sp>
        <p:nvSpPr>
          <p:cNvPr id="11" name="灯片编号占位符 2">
            <a:extLst>
              <a:ext uri="{FF2B5EF4-FFF2-40B4-BE49-F238E27FC236}">
                <a16:creationId xmlns:a16="http://schemas.microsoft.com/office/drawing/2014/main" id="{E9D33A1A-1380-6F47-826A-8545E61B0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38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65C5B80-E8BB-4C48-A6F1-FDBA18363E7B}"/>
              </a:ext>
            </a:extLst>
          </p:cNvPr>
          <p:cNvSpPr txBox="1"/>
          <p:nvPr/>
        </p:nvSpPr>
        <p:spPr>
          <a:xfrm>
            <a:off x="6739755" y="3518461"/>
            <a:ext cx="340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Leaving strong coupling limit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77DA18D-69D9-FE47-9D82-4AC716249C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664" y="4336237"/>
            <a:ext cx="2120900" cy="3937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9DA8558-219C-AA49-82E3-7682E6ACF6D6}"/>
              </a:ext>
            </a:extLst>
          </p:cNvPr>
          <p:cNvSpPr txBox="1"/>
          <p:nvPr/>
        </p:nvSpPr>
        <p:spPr>
          <a:xfrm>
            <a:off x="6858001" y="3927349"/>
            <a:ext cx="610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Define the force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44F574C-4CE7-0344-A872-449DA281F6C1}"/>
              </a:ext>
            </a:extLst>
          </p:cNvPr>
          <p:cNvSpPr txBox="1"/>
          <p:nvPr/>
        </p:nvSpPr>
        <p:spPr>
          <a:xfrm>
            <a:off x="6858001" y="4743444"/>
            <a:ext cx="6730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solidFill>
                  <a:srgbClr val="1111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</a:t>
            </a:r>
            <a:r>
              <a:rPr lang="en" altLang="zh-CN" sz="180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ompare with exp. data for      and     spectra</a:t>
            </a:r>
            <a:endParaRPr lang="en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EBF8438-BD36-3041-81AE-1B2AA2444E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7803" y="4750310"/>
            <a:ext cx="304800" cy="3556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29C65BF-7DB3-D24A-85AA-35103C0E06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1089" y="4786120"/>
            <a:ext cx="317500" cy="3048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E53D5C8-628A-5540-8A74-9CACE8D401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4128" y="5168375"/>
            <a:ext cx="1955800" cy="508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4E799C8-8496-844C-B724-D7DF0C38E3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2762" y="5212825"/>
            <a:ext cx="1498600" cy="419100"/>
          </a:xfrm>
          <a:prstGeom prst="rect">
            <a:avLst/>
          </a:prstGeom>
        </p:spPr>
      </p:pic>
      <p:sp>
        <p:nvSpPr>
          <p:cNvPr id="26" name="箭头: 右 18">
            <a:extLst>
              <a:ext uri="{FF2B5EF4-FFF2-40B4-BE49-F238E27FC236}">
                <a16:creationId xmlns:a16="http://schemas.microsoft.com/office/drawing/2014/main" id="{3B85AA70-459A-BE4D-8FAF-5288D95D4967}"/>
              </a:ext>
            </a:extLst>
          </p:cNvPr>
          <p:cNvSpPr/>
          <p:nvPr/>
        </p:nvSpPr>
        <p:spPr>
          <a:xfrm>
            <a:off x="9380256" y="5353384"/>
            <a:ext cx="642178" cy="214828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AE0E39A-2FA3-9847-B58F-F8D04BCA51F0}"/>
              </a:ext>
            </a:extLst>
          </p:cNvPr>
          <p:cNvSpPr txBox="1"/>
          <p:nvPr/>
        </p:nvSpPr>
        <p:spPr>
          <a:xfrm>
            <a:off x="6858001" y="5748796"/>
            <a:ext cx="6798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Find for lattice spacing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CC2A44F4-F2DB-2F41-8139-E3F3920F4A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3390" y="6084705"/>
            <a:ext cx="4330089" cy="73771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52FFE9E-078D-9B4D-B8CA-993DDDEF94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51282" y="1700387"/>
            <a:ext cx="2592197" cy="15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81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16D19A0-BE0A-6E4B-BE38-674751012D8C}"/>
              </a:ext>
            </a:extLst>
          </p:cNvPr>
          <p:cNvSpPr txBox="1"/>
          <p:nvPr/>
        </p:nvSpPr>
        <p:spPr>
          <a:xfrm>
            <a:off x="529388" y="397041"/>
            <a:ext cx="1997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格距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的意义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31605D1-2A44-6547-AA22-AF4431BF1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701" y="1162594"/>
            <a:ext cx="3060700" cy="32004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D982A86-A97D-0345-8DFD-06B49BD42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660" y="2271283"/>
            <a:ext cx="1900465" cy="198720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268A9E3-2B93-AA47-B333-E9B3F98E0F40}"/>
              </a:ext>
            </a:extLst>
          </p:cNvPr>
          <p:cNvSpPr txBox="1"/>
          <p:nvPr/>
        </p:nvSpPr>
        <p:spPr>
          <a:xfrm>
            <a:off x="1008411" y="4545874"/>
            <a:ext cx="93634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如果没有相互作用，计算上是没法区分这两套格子，是格距不一样，还是体积不一样，因为都是无量纲的数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B5C8BAD-89D1-5747-A23D-2250AA4A7290}"/>
              </a:ext>
            </a:extLst>
          </p:cNvPr>
          <p:cNvSpPr txBox="1"/>
          <p:nvPr/>
        </p:nvSpPr>
        <p:spPr>
          <a:xfrm>
            <a:off x="1008411" y="5233290"/>
            <a:ext cx="9363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但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QCD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系统是存在相互作用的，通过耦合常数来表示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6FE847F-AB40-CC4A-BD04-759B3008F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184" y="5553948"/>
            <a:ext cx="4610100" cy="9271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6AD961A-4C1C-DB4A-B403-6B1CEF152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125" y="5513077"/>
            <a:ext cx="977900" cy="8763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9D1DB89-10AA-DE44-A8BB-ED90385F1344}"/>
              </a:ext>
            </a:extLst>
          </p:cNvPr>
          <p:cNvSpPr txBox="1"/>
          <p:nvPr/>
        </p:nvSpPr>
        <p:spPr>
          <a:xfrm>
            <a:off x="1008411" y="6484498"/>
            <a:ext cx="9363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裸耦合常数不同，代表格距不同 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→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裸耦合常数随截断能标跑动</a:t>
            </a:r>
          </a:p>
        </p:txBody>
      </p:sp>
    </p:spTree>
    <p:extLst>
      <p:ext uri="{BB962C8B-B14F-4D97-AF65-F5344CB8AC3E}">
        <p14:creationId xmlns:p14="http://schemas.microsoft.com/office/powerpoint/2010/main" val="4238274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484DFB8-F522-524F-A614-285BA526EA85}"/>
              </a:ext>
            </a:extLst>
          </p:cNvPr>
          <p:cNvSpPr txBox="1"/>
          <p:nvPr/>
        </p:nvSpPr>
        <p:spPr>
          <a:xfrm>
            <a:off x="529388" y="397041"/>
            <a:ext cx="3876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QCD</a:t>
            </a:r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特殊性质（一）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AD901B5-E86E-4C4B-854A-328F8D31E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88" y="1072655"/>
            <a:ext cx="11426417" cy="578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800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B7A5311-5F53-5049-8196-995A02D1E939}"/>
              </a:ext>
            </a:extLst>
          </p:cNvPr>
          <p:cNvSpPr txBox="1"/>
          <p:nvPr/>
        </p:nvSpPr>
        <p:spPr>
          <a:xfrm>
            <a:off x="529388" y="397041"/>
            <a:ext cx="6162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Interpretation of the Wilson loop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52A9275-F8B3-F443-B741-3481ECD73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904" y="1335251"/>
            <a:ext cx="8864600" cy="9398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E3EC528-38DF-4B4F-868C-6B126CE3FB92}"/>
              </a:ext>
            </a:extLst>
          </p:cNvPr>
          <p:cNvSpPr txBox="1"/>
          <p:nvPr/>
        </p:nvSpPr>
        <p:spPr>
          <a:xfrm>
            <a:off x="850637" y="1150585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Fermion action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D4B6E82-6AA6-3D49-9158-E50FCAF27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519" y="2811298"/>
            <a:ext cx="6718300" cy="825500"/>
          </a:xfrm>
          <a:prstGeom prst="rect">
            <a:avLst/>
          </a:prstGeom>
        </p:spPr>
      </p:pic>
      <p:sp>
        <p:nvSpPr>
          <p:cNvPr id="13" name="箭头: 右 18">
            <a:extLst>
              <a:ext uri="{FF2B5EF4-FFF2-40B4-BE49-F238E27FC236}">
                <a16:creationId xmlns:a16="http://schemas.microsoft.com/office/drawing/2014/main" id="{999BC988-6473-C844-8287-A1B22AEEBD22}"/>
              </a:ext>
            </a:extLst>
          </p:cNvPr>
          <p:cNvSpPr/>
          <p:nvPr/>
        </p:nvSpPr>
        <p:spPr>
          <a:xfrm rot="3397327">
            <a:off x="7399334" y="2258358"/>
            <a:ext cx="876879" cy="247449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0C0CE17-78E5-9844-8007-304AA747D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904" y="3725261"/>
            <a:ext cx="8966200" cy="9271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5FB664D-C242-0C4E-862D-9EB6BF3B161E}"/>
              </a:ext>
            </a:extLst>
          </p:cNvPr>
          <p:cNvSpPr txBox="1"/>
          <p:nvPr/>
        </p:nvSpPr>
        <p:spPr>
          <a:xfrm>
            <a:off x="850637" y="4740824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Wilson Fermion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580F4B2-5300-5147-A623-494286E41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969" y="5142482"/>
            <a:ext cx="8915400" cy="876300"/>
          </a:xfrm>
          <a:prstGeom prst="rect">
            <a:avLst/>
          </a:prstGeom>
        </p:spPr>
      </p:pic>
      <p:sp>
        <p:nvSpPr>
          <p:cNvPr id="12" name="灯片编号占位符 2">
            <a:extLst>
              <a:ext uri="{FF2B5EF4-FFF2-40B4-BE49-F238E27FC236}">
                <a16:creationId xmlns:a16="http://schemas.microsoft.com/office/drawing/2014/main" id="{2DE52E0D-9A79-2644-B126-930631DF0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40</a:t>
            </a:fld>
            <a:endParaRPr lang="zh-CN" altLang="en-US" dirty="0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30DBEBA-91E9-2146-94B8-A7A0835CB254}"/>
              </a:ext>
            </a:extLst>
          </p:cNvPr>
          <p:cNvGrpSpPr/>
          <p:nvPr/>
        </p:nvGrpSpPr>
        <p:grpSpPr>
          <a:xfrm>
            <a:off x="2986601" y="1150585"/>
            <a:ext cx="6781327" cy="4995506"/>
            <a:chOff x="3058675" y="1236111"/>
            <a:chExt cx="6781327" cy="499550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D9F4C08-C0C9-0146-888D-4105D9941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8675" y="1519917"/>
              <a:ext cx="6299200" cy="4711700"/>
            </a:xfrm>
            <a:prstGeom prst="rect">
              <a:avLst/>
            </a:prstGeom>
          </p:spPr>
        </p:pic>
        <p:cxnSp>
          <p:nvCxnSpPr>
            <p:cNvPr id="14" name="直接箭头连接符 32">
              <a:extLst>
                <a:ext uri="{FF2B5EF4-FFF2-40B4-BE49-F238E27FC236}">
                  <a16:creationId xmlns:a16="http://schemas.microsoft.com/office/drawing/2014/main" id="{C5C509FD-41EC-1846-8FEC-4AB4C2005E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5578" y="1456508"/>
              <a:ext cx="1880422" cy="62196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E13461F-8103-124B-8AEA-C47188D94081}"/>
                </a:ext>
              </a:extLst>
            </p:cNvPr>
            <p:cNvSpPr txBox="1"/>
            <p:nvPr/>
          </p:nvSpPr>
          <p:spPr>
            <a:xfrm>
              <a:off x="6199084" y="1236111"/>
              <a:ext cx="1342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Mass term</a:t>
              </a:r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9" name="直接箭头连接符 32">
              <a:extLst>
                <a:ext uri="{FF2B5EF4-FFF2-40B4-BE49-F238E27FC236}">
                  <a16:creationId xmlns:a16="http://schemas.microsoft.com/office/drawing/2014/main" id="{B5C681E3-42CC-1F4F-8B75-F4FA9917A2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24038" y="1811720"/>
              <a:ext cx="2162352" cy="92666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32">
              <a:extLst>
                <a:ext uri="{FF2B5EF4-FFF2-40B4-BE49-F238E27FC236}">
                  <a16:creationId xmlns:a16="http://schemas.microsoft.com/office/drawing/2014/main" id="{6DE7E632-8052-284D-B0F5-C941C9B6BD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1882" y="1894615"/>
              <a:ext cx="1743965" cy="291058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2DF27E3-52D5-8346-A7A4-751462CECC1F}"/>
                </a:ext>
              </a:extLst>
            </p:cNvPr>
            <p:cNvSpPr txBox="1"/>
            <p:nvPr/>
          </p:nvSpPr>
          <p:spPr>
            <a:xfrm>
              <a:off x="7886390" y="1477100"/>
              <a:ext cx="1953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Gauge link term</a:t>
              </a:r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092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CF9522B3-F1E4-F244-AB5C-6CDF8175F0BD}"/>
              </a:ext>
            </a:extLst>
          </p:cNvPr>
          <p:cNvSpPr txBox="1"/>
          <p:nvPr/>
        </p:nvSpPr>
        <p:spPr>
          <a:xfrm>
            <a:off x="1063431" y="2947704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Quark propagator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0079604-365B-244A-A2EC-AF48FB0BB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275" y="2947704"/>
            <a:ext cx="4813300" cy="952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D997F99-46DD-6B4D-A177-F1FC6CCBE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921" y="943739"/>
            <a:ext cx="6883400" cy="17526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2064014-4402-FC45-BE85-F3367DB6DA31}"/>
              </a:ext>
            </a:extLst>
          </p:cNvPr>
          <p:cNvSpPr txBox="1"/>
          <p:nvPr/>
        </p:nvSpPr>
        <p:spPr>
          <a:xfrm>
            <a:off x="1063431" y="1031338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Dirac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matrix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DF33600-13D5-2B40-AE96-440405971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100" y="4145293"/>
            <a:ext cx="4279900" cy="9017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CAA755-842C-6C4E-92E6-F447CAA04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621" y="4161662"/>
            <a:ext cx="4419600" cy="9652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F7FE502-1537-F049-AE55-55B271761789}"/>
              </a:ext>
            </a:extLst>
          </p:cNvPr>
          <p:cNvSpPr txBox="1"/>
          <p:nvPr/>
        </p:nvSpPr>
        <p:spPr>
          <a:xfrm>
            <a:off x="529388" y="397041"/>
            <a:ext cx="6162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Interpretation of the Wilson loop</a:t>
            </a:r>
          </a:p>
        </p:txBody>
      </p:sp>
      <p:sp>
        <p:nvSpPr>
          <p:cNvPr id="12" name="灯片编号占位符 2">
            <a:extLst>
              <a:ext uri="{FF2B5EF4-FFF2-40B4-BE49-F238E27FC236}">
                <a16:creationId xmlns:a16="http://schemas.microsoft.com/office/drawing/2014/main" id="{666B0345-E406-3143-9145-BB56F651D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41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97877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0211661-EDCE-754D-B327-C5B4B3C14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28" y="1193800"/>
            <a:ext cx="8915400" cy="4470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B6FA9B-4C39-D44A-B7DD-2C5E48E41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774" y="920261"/>
            <a:ext cx="5623698" cy="299199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15B834B-57FE-B24F-BD66-5CD92B7185BD}"/>
              </a:ext>
            </a:extLst>
          </p:cNvPr>
          <p:cNvSpPr txBox="1"/>
          <p:nvPr/>
        </p:nvSpPr>
        <p:spPr>
          <a:xfrm>
            <a:off x="732354" y="5753073"/>
            <a:ext cx="10204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the static limit, leading-order effects are provided by the shortest Wilson line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71A9B3F-745A-0C41-9DE5-FF6B67B9D7FF}"/>
              </a:ext>
            </a:extLst>
          </p:cNvPr>
          <p:cNvSpPr txBox="1"/>
          <p:nvPr/>
        </p:nvSpPr>
        <p:spPr>
          <a:xfrm>
            <a:off x="732354" y="6211278"/>
            <a:ext cx="11677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Wilson loop provides the static quark potential for a pair of infinitely heavy quarks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5B4E1A3-95CC-DB46-8951-E53C62F9CCEF}"/>
              </a:ext>
            </a:extLst>
          </p:cNvPr>
          <p:cNvSpPr txBox="1"/>
          <p:nvPr/>
        </p:nvSpPr>
        <p:spPr>
          <a:xfrm>
            <a:off x="529388" y="397041"/>
            <a:ext cx="6162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Interpretation of the Wilson loop</a:t>
            </a:r>
          </a:p>
        </p:txBody>
      </p:sp>
      <p:sp>
        <p:nvSpPr>
          <p:cNvPr id="12" name="灯片编号占位符 2">
            <a:extLst>
              <a:ext uri="{FF2B5EF4-FFF2-40B4-BE49-F238E27FC236}">
                <a16:creationId xmlns:a16="http://schemas.microsoft.com/office/drawing/2014/main" id="{8132CB3A-A6F1-F142-AB80-6715DF5B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42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5583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F7B6B5C-5362-B845-BD2B-9A2A5644910C}"/>
              </a:ext>
            </a:extLst>
          </p:cNvPr>
          <p:cNvSpPr txBox="1"/>
          <p:nvPr/>
        </p:nvSpPr>
        <p:spPr>
          <a:xfrm>
            <a:off x="529388" y="397041"/>
            <a:ext cx="5354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Establishment of lattice QCD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5D2DE9F-D881-714C-9133-FC7483B60C80}"/>
              </a:ext>
            </a:extLst>
          </p:cNvPr>
          <p:cNvSpPr txBox="1"/>
          <p:nvPr/>
        </p:nvSpPr>
        <p:spPr>
          <a:xfrm>
            <a:off x="737779" y="1105988"/>
            <a:ext cx="7824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Confinement of quarks, K. G. Wilson PRD 10 (1974) 2445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92DD716-F773-7549-AD0E-B9EB5C3B4A5C}"/>
              </a:ext>
            </a:extLst>
          </p:cNvPr>
          <p:cNvSpPr txBox="1"/>
          <p:nvPr/>
        </p:nvSpPr>
        <p:spPr>
          <a:xfrm>
            <a:off x="5801193" y="-5996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5D45AF7-EE33-274D-B497-F1BA99DE9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7520"/>
            <a:ext cx="12192000" cy="356295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48B0D6D-1794-194D-BA13-1EA446BB6F89}"/>
              </a:ext>
            </a:extLst>
          </p:cNvPr>
          <p:cNvSpPr txBox="1"/>
          <p:nvPr/>
        </p:nvSpPr>
        <p:spPr>
          <a:xfrm>
            <a:off x="1849582" y="5614572"/>
            <a:ext cx="8660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As the strong coupling constant approaches infinity, the potential energy between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static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quarks, calculated analytically, increases linearly with distance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灯片编号占位符 2">
            <a:extLst>
              <a:ext uri="{FF2B5EF4-FFF2-40B4-BE49-F238E27FC236}">
                <a16:creationId xmlns:a16="http://schemas.microsoft.com/office/drawing/2014/main" id="{D028D08A-5B68-874D-978F-45B7DFB8E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43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6862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9DCD61D-A1BD-5C4E-8161-C72A951055B4}"/>
              </a:ext>
            </a:extLst>
          </p:cNvPr>
          <p:cNvSpPr txBox="1"/>
          <p:nvPr/>
        </p:nvSpPr>
        <p:spPr>
          <a:xfrm>
            <a:off x="529388" y="397041"/>
            <a:ext cx="3876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格点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QCD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的三个关键词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D8A6017-09D9-9A43-BEBA-FB9B808B40F5}"/>
              </a:ext>
            </a:extLst>
          </p:cNvPr>
          <p:cNvSpPr txBox="1"/>
          <p:nvPr/>
        </p:nvSpPr>
        <p:spPr>
          <a:xfrm>
            <a:off x="1453684" y="1404464"/>
            <a:ext cx="4910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定义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kumimoji="1"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欧氏时空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上的场论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7BB3A8D-CE16-7B46-9812-8B2BD9C4168A}"/>
              </a:ext>
            </a:extLst>
          </p:cNvPr>
          <p:cNvSpPr txBox="1"/>
          <p:nvPr/>
        </p:nvSpPr>
        <p:spPr>
          <a:xfrm>
            <a:off x="1453683" y="4193185"/>
            <a:ext cx="4826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正确的非微扰</a:t>
            </a:r>
            <a:r>
              <a:rPr kumimoji="1" lang="en-US" altLang="zh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QCD</a:t>
            </a:r>
            <a:r>
              <a:rPr kumimoji="1"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理论</a:t>
            </a:r>
            <a:endParaRPr kumimoji="1" lang="en" altLang="zh-CN" sz="2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087E778-15AF-BA49-82D8-A8E574D6818C}"/>
              </a:ext>
            </a:extLst>
          </p:cNvPr>
          <p:cNvSpPr txBox="1"/>
          <p:nvPr/>
        </p:nvSpPr>
        <p:spPr>
          <a:xfrm>
            <a:off x="1453683" y="2798824"/>
            <a:ext cx="6346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kumimoji="1"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时空离散化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的一种格点正规化方案</a:t>
            </a:r>
            <a:endParaRPr kumimoji="1" lang="en" altLang="zh-CN" sz="2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981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F000796-66D1-5448-A4FE-3516B033BC7C}"/>
              </a:ext>
            </a:extLst>
          </p:cNvPr>
          <p:cNvSpPr txBox="1"/>
          <p:nvPr/>
        </p:nvSpPr>
        <p:spPr>
          <a:xfrm>
            <a:off x="529388" y="397041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对称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性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08E3A0C-CB94-4442-8C5D-922056FF6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86" y="1193393"/>
            <a:ext cx="11409028" cy="536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605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B8C0919-DA52-3140-83FF-D96A65DD6F53}"/>
              </a:ext>
            </a:extLst>
          </p:cNvPr>
          <p:cNvSpPr txBox="1"/>
          <p:nvPr/>
        </p:nvSpPr>
        <p:spPr>
          <a:xfrm>
            <a:off x="529388" y="397041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对称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性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F84BF09-1B48-684C-BD2E-D05865C0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67" y="1145891"/>
            <a:ext cx="11513814" cy="512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126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3234990-FD91-E243-A037-9323AD920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011" y="2626737"/>
            <a:ext cx="7861300" cy="11176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B7F8D12-3495-6948-97B2-BB6129EAD754}"/>
              </a:ext>
            </a:extLst>
          </p:cNvPr>
          <p:cNvSpPr txBox="1"/>
          <p:nvPr/>
        </p:nvSpPr>
        <p:spPr>
          <a:xfrm>
            <a:off x="529388" y="397041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手征</a:t>
            </a:r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对称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性的破缺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8CBC27B-FC86-F14E-9A01-4BC28BF155C2}"/>
              </a:ext>
            </a:extLst>
          </p:cNvPr>
          <p:cNvSpPr txBox="1"/>
          <p:nvPr/>
        </p:nvSpPr>
        <p:spPr>
          <a:xfrm>
            <a:off x="850076" y="1099646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On the lattice, the action with fermions coupled to gauge fields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9A51C8-FD33-6E4C-AC61-937478634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1499756"/>
            <a:ext cx="9017000" cy="9525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2A93101-9E20-3A4F-8AB3-E911DFFE5ED4}"/>
              </a:ext>
            </a:extLst>
          </p:cNvPr>
          <p:cNvSpPr txBox="1"/>
          <p:nvPr/>
        </p:nvSpPr>
        <p:spPr>
          <a:xfrm>
            <a:off x="850076" y="2452256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Set 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5E9F695-356C-9C4F-9735-151EB9D77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678" y="2452256"/>
            <a:ext cx="1308100" cy="4318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365F387-C8B0-344E-9E84-AE618B11D853}"/>
              </a:ext>
            </a:extLst>
          </p:cNvPr>
          <p:cNvSpPr txBox="1"/>
          <p:nvPr/>
        </p:nvSpPr>
        <p:spPr>
          <a:xfrm>
            <a:off x="850076" y="3768085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Fourier transformation for Dirac matrix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B143A40-F1B8-1042-8403-BAC17E528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25196"/>
            <a:ext cx="7454900" cy="2413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FAE6A1F-829C-A84E-9AE1-3299B67873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4285" y="4168195"/>
            <a:ext cx="3725388" cy="98406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97219CC-2FE1-684E-97FF-892874224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8197" y="5552370"/>
            <a:ext cx="4073803" cy="1029894"/>
          </a:xfrm>
          <a:prstGeom prst="rect">
            <a:avLst/>
          </a:prstGeom>
        </p:spPr>
      </p:pic>
      <p:sp>
        <p:nvSpPr>
          <p:cNvPr id="18" name="箭头: 右 18">
            <a:extLst>
              <a:ext uri="{FF2B5EF4-FFF2-40B4-BE49-F238E27FC236}">
                <a16:creationId xmlns:a16="http://schemas.microsoft.com/office/drawing/2014/main" id="{50A947B9-FBCE-3B46-91F9-2A6D00F59CEA}"/>
              </a:ext>
            </a:extLst>
          </p:cNvPr>
          <p:cNvSpPr/>
          <p:nvPr/>
        </p:nvSpPr>
        <p:spPr>
          <a:xfrm>
            <a:off x="7533503" y="5216868"/>
            <a:ext cx="642178" cy="214828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769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914C892-37B2-1444-AE40-AE6574913F1A}"/>
              </a:ext>
            </a:extLst>
          </p:cNvPr>
          <p:cNvSpPr txBox="1"/>
          <p:nvPr/>
        </p:nvSpPr>
        <p:spPr>
          <a:xfrm>
            <a:off x="529388" y="397041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手征</a:t>
            </a:r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对称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性的破缺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D15E011-8BA8-8F4E-88AC-2FCA527CF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022" y="1505037"/>
            <a:ext cx="6858000" cy="10922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0AC7C88-9024-644B-9A3B-BCC8C93442E7}"/>
              </a:ext>
            </a:extLst>
          </p:cNvPr>
          <p:cNvSpPr txBox="1"/>
          <p:nvPr/>
        </p:nvSpPr>
        <p:spPr>
          <a:xfrm>
            <a:off x="733232" y="1106841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the continuum limit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0D7D27B-AC5F-E04E-9E2E-475F7D4BC0DE}"/>
              </a:ext>
            </a:extLst>
          </p:cNvPr>
          <p:cNvSpPr txBox="1"/>
          <p:nvPr/>
        </p:nvSpPr>
        <p:spPr>
          <a:xfrm>
            <a:off x="1140263" y="2597237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Propagator for massless fermion has pole at  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A0C6722-3A2F-9040-8C25-06ACD7B2E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105" y="2997347"/>
            <a:ext cx="2095500" cy="5842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9A90DC5-163F-134F-BBFB-2CE008E83DE5}"/>
              </a:ext>
            </a:extLst>
          </p:cNvPr>
          <p:cNvSpPr txBox="1"/>
          <p:nvPr/>
        </p:nvSpPr>
        <p:spPr>
          <a:xfrm>
            <a:off x="733232" y="3552159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On the lattice, Dirac operator has unphysical poles, known as </a:t>
            </a:r>
            <a:r>
              <a:rPr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doublers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0B30198-459E-3040-B3AB-AD6BD63C6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011" y="4009613"/>
            <a:ext cx="6781800" cy="5588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9330FB1-5453-FB47-A494-EE58E1010FFE}"/>
              </a:ext>
            </a:extLst>
          </p:cNvPr>
          <p:cNvSpPr txBox="1"/>
          <p:nvPr/>
        </p:nvSpPr>
        <p:spPr>
          <a:xfrm>
            <a:off x="733232" y="4746321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Wilson solves the problem by introducing the Wilson term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A14848C-9803-5B40-880E-04B212DFB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311" y="5175819"/>
            <a:ext cx="7061200" cy="12192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75DDBF2-1447-4A4E-BA75-3FA09E0166F7}"/>
              </a:ext>
            </a:extLst>
          </p:cNvPr>
          <p:cNvSpPr txBox="1"/>
          <p:nvPr/>
        </p:nvSpPr>
        <p:spPr>
          <a:xfrm>
            <a:off x="1140263" y="6260904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However, it breaks the chiral symmetry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13323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8A57767-3C9E-AC4F-BC78-B1885DBDD2C5}"/>
              </a:ext>
            </a:extLst>
          </p:cNvPr>
          <p:cNvSpPr txBox="1"/>
          <p:nvPr/>
        </p:nvSpPr>
        <p:spPr>
          <a:xfrm>
            <a:off x="529388" y="397041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手征</a:t>
            </a:r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对称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性的破缺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A191495-861F-E049-AE10-DA848C421209}"/>
              </a:ext>
            </a:extLst>
          </p:cNvPr>
          <p:cNvSpPr txBox="1"/>
          <p:nvPr/>
        </p:nvSpPr>
        <p:spPr>
          <a:xfrm>
            <a:off x="777008" y="1050076"/>
            <a:ext cx="9623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Perform a chiral rotation of fermion fields 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DE3FCE4-7323-2847-8909-97E3AFA5A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376" y="1450186"/>
            <a:ext cx="4775200" cy="5969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1787921-075A-4040-8D55-34CC6EE4D629}"/>
              </a:ext>
            </a:extLst>
          </p:cNvPr>
          <p:cNvSpPr txBox="1"/>
          <p:nvPr/>
        </p:nvSpPr>
        <p:spPr>
          <a:xfrm>
            <a:off x="777008" y="2047086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If fermion mass is zero, then </a:t>
            </a:r>
            <a:r>
              <a:rPr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Lagrangian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density is invariant under chiral rotation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5182F91-E2C2-1647-8BED-1BBDBFE76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931" y="2504346"/>
            <a:ext cx="7899400" cy="10795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57838B0-C38A-3A46-A66E-82AC48632A43}"/>
              </a:ext>
            </a:extLst>
          </p:cNvPr>
          <p:cNvSpPr txBox="1"/>
          <p:nvPr/>
        </p:nvSpPr>
        <p:spPr>
          <a:xfrm>
            <a:off x="777008" y="3455046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mass term break the invariance with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776CD18-B6F6-9D42-89EB-064CF0019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976" y="3855156"/>
            <a:ext cx="2794000" cy="6477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DE748A3-CFC8-F34B-9321-882E35E48779}"/>
              </a:ext>
            </a:extLst>
          </p:cNvPr>
          <p:cNvSpPr txBox="1"/>
          <p:nvPr/>
        </p:nvSpPr>
        <p:spPr>
          <a:xfrm>
            <a:off x="777008" y="4449584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chiral symmetry can be summarized as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901BB8E-B44F-294D-9F65-CB1940F48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976" y="4849694"/>
            <a:ext cx="2032000" cy="5334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E5A9353-8A23-CC46-B86C-A4A471F92BB5}"/>
              </a:ext>
            </a:extLst>
          </p:cNvPr>
          <p:cNvSpPr txBox="1"/>
          <p:nvPr/>
        </p:nvSpPr>
        <p:spPr>
          <a:xfrm>
            <a:off x="777008" y="5383094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On the lattice, this relation does not hold - Nielsen-Ninomiya no-go theorem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06D232A-DD40-EB4F-9155-3AA2E6483BF0}"/>
              </a:ext>
            </a:extLst>
          </p:cNvPr>
          <p:cNvSpPr txBox="1"/>
          <p:nvPr/>
        </p:nvSpPr>
        <p:spPr>
          <a:xfrm>
            <a:off x="1192454" y="5920703"/>
            <a:ext cx="16873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Locality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39C6CDE-EEC5-6748-BC8E-CD12900CA6DC}"/>
              </a:ext>
            </a:extLst>
          </p:cNvPr>
          <p:cNvSpPr txBox="1"/>
          <p:nvPr/>
        </p:nvSpPr>
        <p:spPr>
          <a:xfrm>
            <a:off x="2879842" y="5920703"/>
            <a:ext cx="2835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Gauge invariance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439FFAA-3834-A342-BA50-468A6E77FD08}"/>
              </a:ext>
            </a:extLst>
          </p:cNvPr>
          <p:cNvSpPr txBox="1"/>
          <p:nvPr/>
        </p:nvSpPr>
        <p:spPr>
          <a:xfrm>
            <a:off x="5715000" y="5920703"/>
            <a:ext cx="2835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No </a:t>
            </a:r>
            <a:r>
              <a:rPr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doublers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4EE9AE6-2A9E-1749-8553-C74D90F31D0C}"/>
              </a:ext>
            </a:extLst>
          </p:cNvPr>
          <p:cNvSpPr txBox="1"/>
          <p:nvPr/>
        </p:nvSpPr>
        <p:spPr>
          <a:xfrm>
            <a:off x="7894579" y="5916494"/>
            <a:ext cx="2835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Chiral symmetry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0C46523-E4CF-5A4A-8A51-174989134636}"/>
              </a:ext>
            </a:extLst>
          </p:cNvPr>
          <p:cNvSpPr txBox="1"/>
          <p:nvPr/>
        </p:nvSpPr>
        <p:spPr>
          <a:xfrm>
            <a:off x="1192454" y="6399287"/>
            <a:ext cx="54689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cannot be satisfied simultaneously 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1702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315E904-38A6-9241-B857-AF7E235500B1}"/>
              </a:ext>
            </a:extLst>
          </p:cNvPr>
          <p:cNvSpPr txBox="1"/>
          <p:nvPr/>
        </p:nvSpPr>
        <p:spPr>
          <a:xfrm>
            <a:off x="529388" y="397041"/>
            <a:ext cx="387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QCD</a:t>
            </a:r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特殊性质（二）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73D4A2D-6081-7446-8616-FA09BB134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99" y="920261"/>
            <a:ext cx="11533202" cy="59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724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7DCE7FD-1E99-894A-9B25-C071ACB18921}"/>
              </a:ext>
            </a:extLst>
          </p:cNvPr>
          <p:cNvSpPr txBox="1"/>
          <p:nvPr/>
        </p:nvSpPr>
        <p:spPr>
          <a:xfrm>
            <a:off x="529388" y="397041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手征</a:t>
            </a:r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对称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性的破缺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037DAF4-188F-E641-B84C-C9F9502848CD}"/>
              </a:ext>
            </a:extLst>
          </p:cNvPr>
          <p:cNvSpPr txBox="1"/>
          <p:nvPr/>
        </p:nvSpPr>
        <p:spPr>
          <a:xfrm>
            <a:off x="241429" y="1053242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Violation of the chiral symmetry in the minimal way – </a:t>
            </a:r>
            <a:r>
              <a:rPr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Ginsparg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-Wilson relation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13BB844-C1DD-C54B-846B-D7F32DC1E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070" y="1459883"/>
            <a:ext cx="2933700" cy="5588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C620D8A-6FD5-CF4E-8926-421D59FA5250}"/>
              </a:ext>
            </a:extLst>
          </p:cNvPr>
          <p:cNvSpPr txBox="1"/>
          <p:nvPr/>
        </p:nvSpPr>
        <p:spPr>
          <a:xfrm>
            <a:off x="615897" y="2025214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where    is the lattice spacing 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80423BE-6919-4848-9412-E1CF3D987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921" y="2038277"/>
            <a:ext cx="279400" cy="4064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40756A0-A6E9-494F-A0CB-525EAA46832C}"/>
              </a:ext>
            </a:extLst>
          </p:cNvPr>
          <p:cNvSpPr txBox="1"/>
          <p:nvPr/>
        </p:nvSpPr>
        <p:spPr>
          <a:xfrm>
            <a:off x="241429" y="2557084"/>
            <a:ext cx="123772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M. </a:t>
            </a:r>
            <a:r>
              <a:rPr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Luscher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pointed out that one can define a chiral symmetry for lattice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B60F45D-228E-874C-A813-55B5046C6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550" y="2978150"/>
            <a:ext cx="7708900" cy="9017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EEFDA8-BF74-184C-BBAD-86E3B79A8407}"/>
              </a:ext>
            </a:extLst>
          </p:cNvPr>
          <p:cNvSpPr txBox="1"/>
          <p:nvPr/>
        </p:nvSpPr>
        <p:spPr>
          <a:xfrm>
            <a:off x="615897" y="3700751"/>
            <a:ext cx="123772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Interesting to change or modify the definition of chiral rotation on the lattice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25A991E-B46B-2641-9908-0BB1A7EBE132}"/>
              </a:ext>
            </a:extLst>
          </p:cNvPr>
          <p:cNvSpPr txBox="1"/>
          <p:nvPr/>
        </p:nvSpPr>
        <p:spPr>
          <a:xfrm>
            <a:off x="241429" y="4202341"/>
            <a:ext cx="123772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Lagrangian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is now invariant under modified chiral rotation if </a:t>
            </a:r>
            <a:r>
              <a:rPr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Ginsparg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-Wilson relation holds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18A6B5E-B871-B748-9D1C-876494733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094" y="4597400"/>
            <a:ext cx="82677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7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4059514E-457A-4143-BE60-98C25361A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549" y="4189767"/>
            <a:ext cx="3396056" cy="26690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7C172D6-2F51-A542-9C82-A63C913A6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57" y="1498037"/>
            <a:ext cx="1663700" cy="5588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7DCE7FD-1E99-894A-9B25-C071ACB18921}"/>
              </a:ext>
            </a:extLst>
          </p:cNvPr>
          <p:cNvSpPr txBox="1"/>
          <p:nvPr/>
        </p:nvSpPr>
        <p:spPr>
          <a:xfrm>
            <a:off x="529388" y="397041"/>
            <a:ext cx="5497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Consequence of G-W relation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F795C35-6CF3-054E-A2A5-A6015DDD40E9}"/>
              </a:ext>
            </a:extLst>
          </p:cNvPr>
          <p:cNvSpPr txBox="1"/>
          <p:nvPr/>
        </p:nvSpPr>
        <p:spPr>
          <a:xfrm>
            <a:off x="241429" y="1053242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Spectrum of Dirac operator on the lattice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09CC311-63F2-8549-9BA5-0B3B68CF2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757" y="1005795"/>
            <a:ext cx="1485900" cy="4699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4F4CFC2C-01F0-1B46-9B9F-7E039FE1CB27}"/>
              </a:ext>
            </a:extLst>
          </p:cNvPr>
          <p:cNvSpPr txBox="1"/>
          <p:nvPr/>
        </p:nvSpPr>
        <p:spPr>
          <a:xfrm>
            <a:off x="241429" y="1593056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Dirac operator satisfies the γ</a:t>
            </a:r>
            <a:r>
              <a:rPr lang="en-US" altLang="zh-CN" sz="2000" baseline="-25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hermitian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8A5DAB9-A64C-754E-8ED9-7CAA4A244494}"/>
              </a:ext>
            </a:extLst>
          </p:cNvPr>
          <p:cNvSpPr txBox="1"/>
          <p:nvPr/>
        </p:nvSpPr>
        <p:spPr>
          <a:xfrm>
            <a:off x="241429" y="2054096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Eigenvalue are either real or come in complex conjugate pairs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9C070B5C-47E2-3E4D-974D-AF7DEDBD6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22" y="2495329"/>
            <a:ext cx="7200900" cy="95250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67BB80F-3A20-5C44-B557-4D7C89D5E3D2}"/>
              </a:ext>
            </a:extLst>
          </p:cNvPr>
          <p:cNvSpPr txBox="1"/>
          <p:nvPr/>
        </p:nvSpPr>
        <p:spPr>
          <a:xfrm>
            <a:off x="241429" y="3447829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Combine with G-W relation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BEBC9F-99F4-2044-A903-AF1211EF4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361" y="3841529"/>
            <a:ext cx="2933700" cy="558800"/>
          </a:xfrm>
          <a:prstGeom prst="rect">
            <a:avLst/>
          </a:prstGeom>
        </p:spPr>
      </p:pic>
      <p:sp>
        <p:nvSpPr>
          <p:cNvPr id="23" name="箭头: 右 18">
            <a:extLst>
              <a:ext uri="{FF2B5EF4-FFF2-40B4-BE49-F238E27FC236}">
                <a16:creationId xmlns:a16="http://schemas.microsoft.com/office/drawing/2014/main" id="{CC648512-0BB5-A040-9506-5051FB5A449C}"/>
              </a:ext>
            </a:extLst>
          </p:cNvPr>
          <p:cNvSpPr/>
          <p:nvPr/>
        </p:nvSpPr>
        <p:spPr>
          <a:xfrm>
            <a:off x="4019596" y="4013515"/>
            <a:ext cx="642178" cy="214828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B556FBB-B543-BA4A-A6FE-91F81DF84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1207" y="3885979"/>
            <a:ext cx="4660900" cy="46990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B1CA9804-25E1-1749-BCDE-C39D8EC4BD5E}"/>
              </a:ext>
            </a:extLst>
          </p:cNvPr>
          <p:cNvSpPr txBox="1"/>
          <p:nvPr/>
        </p:nvSpPr>
        <p:spPr>
          <a:xfrm>
            <a:off x="241429" y="4521455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Combining with G-W relation, eigenvalue satisfies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5449766-FC52-6E49-A005-119808AED5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6724" y="5345918"/>
            <a:ext cx="20701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206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4059514E-457A-4143-BE60-98C25361A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228945"/>
            <a:ext cx="4493965" cy="35319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7DCE7FD-1E99-894A-9B25-C071ACB18921}"/>
              </a:ext>
            </a:extLst>
          </p:cNvPr>
          <p:cNvSpPr txBox="1"/>
          <p:nvPr/>
        </p:nvSpPr>
        <p:spPr>
          <a:xfrm>
            <a:off x="529388" y="397041"/>
            <a:ext cx="5497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Consequence of G-W relation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1CA9804-25E1-1749-BCDE-C39D8EC4BD5E}"/>
              </a:ext>
            </a:extLst>
          </p:cNvPr>
          <p:cNvSpPr txBox="1"/>
          <p:nvPr/>
        </p:nvSpPr>
        <p:spPr>
          <a:xfrm>
            <a:off x="319806" y="1020609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Combining with G-W relation, eigenvalue satisfies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5449766-FC52-6E49-A005-119808AED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507" y="1494132"/>
            <a:ext cx="2070100" cy="4572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0A4E371-E46B-6845-8527-52B41CD6089A}"/>
              </a:ext>
            </a:extLst>
          </p:cNvPr>
          <p:cNvSpPr txBox="1"/>
          <p:nvPr/>
        </p:nvSpPr>
        <p:spPr>
          <a:xfrm>
            <a:off x="319806" y="2051680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Eigenvector satisfies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1BA1BED-8CC4-7E49-B2B0-CFBA54188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56" y="2508168"/>
            <a:ext cx="8851900" cy="52070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5CEF6A77-A55B-274A-A546-C79AC2243421}"/>
              </a:ext>
            </a:extLst>
          </p:cNvPr>
          <p:cNvSpPr txBox="1"/>
          <p:nvPr/>
        </p:nvSpPr>
        <p:spPr>
          <a:xfrm>
            <a:off x="707337" y="3228945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This implies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C9C0EF1-B49D-9445-892F-EDB804A52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507" y="3690348"/>
            <a:ext cx="3975100" cy="609600"/>
          </a:xfrm>
          <a:prstGeom prst="rect">
            <a:avLst/>
          </a:prstGeom>
        </p:spPr>
      </p:pic>
      <p:cxnSp>
        <p:nvCxnSpPr>
          <p:cNvPr id="27" name="直接箭头连接符 32">
            <a:extLst>
              <a:ext uri="{FF2B5EF4-FFF2-40B4-BE49-F238E27FC236}">
                <a16:creationId xmlns:a16="http://schemas.microsoft.com/office/drawing/2014/main" id="{2AC6549A-E6AA-3B42-A734-784180E43A22}"/>
              </a:ext>
            </a:extLst>
          </p:cNvPr>
          <p:cNvCxnSpPr>
            <a:cxnSpLocks/>
          </p:cNvCxnSpPr>
          <p:nvPr/>
        </p:nvCxnSpPr>
        <p:spPr>
          <a:xfrm flipV="1">
            <a:off x="6343853" y="5264331"/>
            <a:ext cx="566398" cy="73482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32">
            <a:extLst>
              <a:ext uri="{FF2B5EF4-FFF2-40B4-BE49-F238E27FC236}">
                <a16:creationId xmlns:a16="http://schemas.microsoft.com/office/drawing/2014/main" id="{5EC4B8BE-D75C-3D40-AD6B-F11B94CBD710}"/>
              </a:ext>
            </a:extLst>
          </p:cNvPr>
          <p:cNvCxnSpPr>
            <a:cxnSpLocks/>
          </p:cNvCxnSpPr>
          <p:nvPr/>
        </p:nvCxnSpPr>
        <p:spPr>
          <a:xfrm flipV="1">
            <a:off x="6627052" y="5264331"/>
            <a:ext cx="2804331" cy="73482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7A468719-F144-6848-9EF7-01071910D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5961" y="5991406"/>
            <a:ext cx="8128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280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2ED44D1-FDD5-D34D-BEE9-AD96AD6FDD2F}"/>
              </a:ext>
            </a:extLst>
          </p:cNvPr>
          <p:cNvSpPr txBox="1"/>
          <p:nvPr/>
        </p:nvSpPr>
        <p:spPr>
          <a:xfrm>
            <a:off x="529388" y="397041"/>
            <a:ext cx="5497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Consequence of G-W relation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9198376-0DD2-414E-85EC-4440BC3ED812}"/>
              </a:ext>
            </a:extLst>
          </p:cNvPr>
          <p:cNvSpPr txBox="1"/>
          <p:nvPr/>
        </p:nvSpPr>
        <p:spPr>
          <a:xfrm>
            <a:off x="241429" y="1053242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Zero modes for the Dirac operator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28CA8D-58BC-D94E-8531-FF308F319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051" y="1446821"/>
            <a:ext cx="5689600" cy="5207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7989B16-B93F-C24F-8986-8554B48821AB}"/>
              </a:ext>
            </a:extLst>
          </p:cNvPr>
          <p:cNvSpPr txBox="1"/>
          <p:nvPr/>
        </p:nvSpPr>
        <p:spPr>
          <a:xfrm>
            <a:off x="529388" y="1953654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the last step, G-W relation.                                        are used.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ACDDAC6-E3B9-E340-AEF1-4C17DB2C7C42}"/>
              </a:ext>
            </a:extLst>
          </p:cNvPr>
          <p:cNvSpPr txBox="1"/>
          <p:nvPr/>
        </p:nvSpPr>
        <p:spPr>
          <a:xfrm>
            <a:off x="241429" y="2654011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On the subspace of zero modes, the Dirac operator commute with 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F17D850-195F-4041-980D-59531DD9E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691" y="2669553"/>
            <a:ext cx="406400" cy="3429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FB39B23-3562-FB43-8B30-C746DAABE5BF}"/>
              </a:ext>
            </a:extLst>
          </p:cNvPr>
          <p:cNvSpPr txBox="1"/>
          <p:nvPr/>
        </p:nvSpPr>
        <p:spPr>
          <a:xfrm>
            <a:off x="1517234" y="3228945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Eigenstates of Dirac operator can be chosen as eigenstates of 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FD07518-ECF9-0846-81B8-4323A6EDC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091" y="3257550"/>
            <a:ext cx="406400" cy="342900"/>
          </a:xfrm>
          <a:prstGeom prst="rect">
            <a:avLst/>
          </a:prstGeom>
        </p:spPr>
      </p:pic>
      <p:sp>
        <p:nvSpPr>
          <p:cNvPr id="15" name="箭头: 右 18">
            <a:extLst>
              <a:ext uri="{FF2B5EF4-FFF2-40B4-BE49-F238E27FC236}">
                <a16:creationId xmlns:a16="http://schemas.microsoft.com/office/drawing/2014/main" id="{3B2F4E86-2AAB-4140-A315-92448082452E}"/>
              </a:ext>
            </a:extLst>
          </p:cNvPr>
          <p:cNvSpPr/>
          <p:nvPr/>
        </p:nvSpPr>
        <p:spPr>
          <a:xfrm>
            <a:off x="727756" y="3339595"/>
            <a:ext cx="642178" cy="214828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8FE3651-D925-B946-A655-0FAF12B8CD1D}"/>
              </a:ext>
            </a:extLst>
          </p:cNvPr>
          <p:cNvSpPr txBox="1"/>
          <p:nvPr/>
        </p:nvSpPr>
        <p:spPr>
          <a:xfrm>
            <a:off x="241429" y="3839837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Since              , the eigenvalues of      must be +1 or -1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131BADE-4A80-0A4F-BEE0-AD6CBC3E4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934" y="3839837"/>
            <a:ext cx="901700" cy="381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60B0B88-A217-A64F-A5FB-3442FDB4B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199" y="3868442"/>
            <a:ext cx="406400" cy="342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93A83B9-774F-6343-B9A5-E594E293F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327" y="4233031"/>
            <a:ext cx="1549400" cy="40640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8E4B197F-E939-EB4A-A529-07BDC20AAB4E}"/>
              </a:ext>
            </a:extLst>
          </p:cNvPr>
          <p:cNvSpPr txBox="1"/>
          <p:nvPr/>
        </p:nvSpPr>
        <p:spPr>
          <a:xfrm>
            <a:off x="241429" y="4661120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Lattice equivalent of </a:t>
            </a:r>
            <a:r>
              <a:rPr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Atiyah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-Singer index theorem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D6F28E15-25B8-A044-AACE-50FC1D1A6A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294" y="5143500"/>
            <a:ext cx="8877300" cy="17145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0DCFD7-C8C5-5B4E-992E-88B7CC0EE5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5825" y="1898708"/>
            <a:ext cx="29337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495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D11DFEC-DC99-E447-A1AF-1CB4CB22162A}"/>
              </a:ext>
            </a:extLst>
          </p:cNvPr>
          <p:cNvSpPr txBox="1"/>
          <p:nvPr/>
        </p:nvSpPr>
        <p:spPr>
          <a:xfrm>
            <a:off x="529388" y="397041"/>
            <a:ext cx="6275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Define topological charge density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D1FEB9E-8C5E-5F42-BC97-5DD2838DFFCE}"/>
              </a:ext>
            </a:extLst>
          </p:cNvPr>
          <p:cNvSpPr txBox="1"/>
          <p:nvPr/>
        </p:nvSpPr>
        <p:spPr>
          <a:xfrm>
            <a:off x="241429" y="920261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Topological charge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8BE1F16-7945-5A4E-AE24-A1F27B42F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487" y="848536"/>
            <a:ext cx="2273300" cy="635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DDD3D9B-BC60-B24A-88C5-14DA4072EA58}"/>
              </a:ext>
            </a:extLst>
          </p:cNvPr>
          <p:cNvSpPr txBox="1"/>
          <p:nvPr/>
        </p:nvSpPr>
        <p:spPr>
          <a:xfrm>
            <a:off x="241429" y="1555261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Topological charge density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9B0E89C-5A4E-5B4E-B620-537FD19C0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566" y="1955371"/>
            <a:ext cx="5994400" cy="9398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8655D8F-0865-B64E-8E63-59CE81F01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74" y="3687167"/>
            <a:ext cx="3947626" cy="296072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FF48259-7A2B-F948-8957-981B7EBA90E0}"/>
              </a:ext>
            </a:extLst>
          </p:cNvPr>
          <p:cNvSpPr txBox="1"/>
          <p:nvPr/>
        </p:nvSpPr>
        <p:spPr>
          <a:xfrm>
            <a:off x="241429" y="2895171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Non-trivial topological charge density fluctuation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61200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847AAF3B-BD1A-494F-A2E8-CE613D821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022" y="3356486"/>
            <a:ext cx="8224339" cy="13593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2ED44D1-FDD5-D34D-BEE9-AD96AD6FDD2F}"/>
              </a:ext>
            </a:extLst>
          </p:cNvPr>
          <p:cNvSpPr txBox="1"/>
          <p:nvPr/>
        </p:nvSpPr>
        <p:spPr>
          <a:xfrm>
            <a:off x="529388" y="397041"/>
            <a:ext cx="5497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Consequence of G-W relation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AC00BB3-C769-AC4B-89DE-EA8213E6A8F5}"/>
              </a:ext>
            </a:extLst>
          </p:cNvPr>
          <p:cNvSpPr txBox="1"/>
          <p:nvPr/>
        </p:nvSpPr>
        <p:spPr>
          <a:xfrm>
            <a:off x="241429" y="1053242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Chiral anomaly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16BF8D1-CDB7-994E-839F-A071EE5701AD}"/>
              </a:ext>
            </a:extLst>
          </p:cNvPr>
          <p:cNvSpPr txBox="1"/>
          <p:nvPr/>
        </p:nvSpPr>
        <p:spPr>
          <a:xfrm>
            <a:off x="581640" y="1560207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As chiral rotation is modified, the integration measure for the fermions is not invariant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CF59959-5BDE-A445-A6DA-28AA4E39C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861" y="1986443"/>
            <a:ext cx="8445500" cy="6223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8803D9E9-B9C4-FA4B-B7AA-1A08115583DD}"/>
              </a:ext>
            </a:extLst>
          </p:cNvPr>
          <p:cNvSpPr txBox="1"/>
          <p:nvPr/>
        </p:nvSpPr>
        <p:spPr>
          <a:xfrm>
            <a:off x="918970" y="2634869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indicates the flavor space:                  or 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37A9AF-C967-E84D-AD8F-73FD3B2FE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87" y="2656761"/>
            <a:ext cx="381000" cy="3302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E5900D-5120-0549-BB3A-FDE77789B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444" y="2667405"/>
            <a:ext cx="1206500" cy="3937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BB72A43-FEAB-3941-BAAC-750E9D4B6F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243" y="2656761"/>
            <a:ext cx="952500" cy="36830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31B0E67D-03E0-D940-9558-219917D5A31C}"/>
              </a:ext>
            </a:extLst>
          </p:cNvPr>
          <p:cNvSpPr txBox="1"/>
          <p:nvPr/>
        </p:nvSpPr>
        <p:spPr>
          <a:xfrm>
            <a:off x="581640" y="3096882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Integration measure changes as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7FAC106E-4FE0-764F-9ED5-821F7E9EC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429" y="4924385"/>
            <a:ext cx="7165211" cy="1938464"/>
          </a:xfrm>
          <a:prstGeom prst="rect">
            <a:avLst/>
          </a:prstGeom>
        </p:spPr>
      </p:pic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DF210817-E884-FB45-8437-8C742ECDCABC}"/>
              </a:ext>
            </a:extLst>
          </p:cNvPr>
          <p:cNvCxnSpPr>
            <a:cxnSpLocks/>
          </p:cNvCxnSpPr>
          <p:nvPr/>
        </p:nvCxnSpPr>
        <p:spPr>
          <a:xfrm flipH="1">
            <a:off x="3507203" y="4527454"/>
            <a:ext cx="633662" cy="46190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箭头: 右 18">
            <a:extLst>
              <a:ext uri="{FF2B5EF4-FFF2-40B4-BE49-F238E27FC236}">
                <a16:creationId xmlns:a16="http://schemas.microsoft.com/office/drawing/2014/main" id="{9448AE40-F423-9045-870C-FD39773D4321}"/>
              </a:ext>
            </a:extLst>
          </p:cNvPr>
          <p:cNvSpPr/>
          <p:nvPr/>
        </p:nvSpPr>
        <p:spPr>
          <a:xfrm>
            <a:off x="6096000" y="6015843"/>
            <a:ext cx="642178" cy="214828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1E2B4DB-02A1-BD46-8371-C48C851385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5382" y="5842890"/>
            <a:ext cx="5046617" cy="56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7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EEA8958B-F22F-7F43-B257-3420204E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39" y="5868469"/>
            <a:ext cx="3332299" cy="98870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D11DFEC-DC99-E447-A1AF-1CB4CB22162A}"/>
              </a:ext>
            </a:extLst>
          </p:cNvPr>
          <p:cNvSpPr txBox="1"/>
          <p:nvPr/>
        </p:nvSpPr>
        <p:spPr>
          <a:xfrm>
            <a:off x="529388" y="397041"/>
            <a:ext cx="5893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Ginsparg</a:t>
            </a:r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-Wilson relation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的实现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D798B66-4241-E247-8F66-9CD5FA997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963" y="1015085"/>
            <a:ext cx="2781300" cy="698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2D5401-54C0-D64A-A894-C95C815D8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038" y="1740445"/>
            <a:ext cx="6261100" cy="1905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EF6B2D4-CD47-CD44-AB28-B12482DEE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188" y="3651976"/>
            <a:ext cx="5448300" cy="444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8F5FBC4-D498-3D49-8444-F02FC558B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0538" y="4205279"/>
            <a:ext cx="4927600" cy="5207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D55DB2-37ED-B54B-855D-642D980484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2362" y="3849679"/>
            <a:ext cx="2959100" cy="12319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89F2FBF-84C4-4749-B48B-21C947208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0538" y="5081579"/>
            <a:ext cx="8115300" cy="4445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48A0498-03F7-8D48-8387-C6AEC5398999}"/>
              </a:ext>
            </a:extLst>
          </p:cNvPr>
          <p:cNvSpPr txBox="1"/>
          <p:nvPr/>
        </p:nvSpPr>
        <p:spPr>
          <a:xfrm>
            <a:off x="786153" y="5591521"/>
            <a:ext cx="11273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在数值计算中，直接对大型矩阵求符号函数是极其昂贵的，所以会采取近似</a:t>
            </a:r>
          </a:p>
        </p:txBody>
      </p:sp>
    </p:spTree>
    <p:extLst>
      <p:ext uri="{BB962C8B-B14F-4D97-AF65-F5344CB8AC3E}">
        <p14:creationId xmlns:p14="http://schemas.microsoft.com/office/powerpoint/2010/main" val="10059036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06098C7-C3C3-6845-B967-8198B8F8CCBC}"/>
              </a:ext>
            </a:extLst>
          </p:cNvPr>
          <p:cNvSpPr txBox="1">
            <a:spLocks/>
          </p:cNvSpPr>
          <p:nvPr/>
        </p:nvSpPr>
        <p:spPr>
          <a:xfrm>
            <a:off x="0" y="-5933"/>
            <a:ext cx="930262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路径积分的数值运算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91239C-A003-9943-B450-A14BA11489A6}"/>
              </a:ext>
            </a:extLst>
          </p:cNvPr>
          <p:cNvSpPr txBox="1"/>
          <p:nvPr/>
        </p:nvSpPr>
        <p:spPr>
          <a:xfrm>
            <a:off x="510978" y="1307963"/>
            <a:ext cx="609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配分函数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FDACD3E-A0A0-6845-ADA0-BF7368AA5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12" y="1118917"/>
            <a:ext cx="2251075" cy="8056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3E72CE2-ABA0-154C-87E9-C6E15FFDC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660" y="2086457"/>
            <a:ext cx="1511300" cy="469900"/>
          </a:xfrm>
          <a:prstGeom prst="rect">
            <a:avLst/>
          </a:prstGeom>
        </p:spPr>
      </p:pic>
      <p:cxnSp>
        <p:nvCxnSpPr>
          <p:cNvPr id="9" name="直接箭头连接符 32">
            <a:extLst>
              <a:ext uri="{FF2B5EF4-FFF2-40B4-BE49-F238E27FC236}">
                <a16:creationId xmlns:a16="http://schemas.microsoft.com/office/drawing/2014/main" id="{7B4DF078-6E28-CB4E-ADAB-A6F8C24F00AA}"/>
              </a:ext>
            </a:extLst>
          </p:cNvPr>
          <p:cNvCxnSpPr>
            <a:cxnSpLocks/>
          </p:cNvCxnSpPr>
          <p:nvPr/>
        </p:nvCxnSpPr>
        <p:spPr>
          <a:xfrm flipV="1">
            <a:off x="4286250" y="1752574"/>
            <a:ext cx="546099" cy="39684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46E538E0-4BBB-FF42-A501-DA84AFE72B33}"/>
              </a:ext>
            </a:extLst>
          </p:cNvPr>
          <p:cNvSpPr txBox="1"/>
          <p:nvPr/>
        </p:nvSpPr>
        <p:spPr>
          <a:xfrm>
            <a:off x="510978" y="2718249"/>
            <a:ext cx="609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物理量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E37319-237B-804F-9B92-58BFF4EC2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706" y="2606844"/>
            <a:ext cx="3621088" cy="90169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5C3F241-D65E-0C45-821D-CEAE42D6FBD6}"/>
              </a:ext>
            </a:extLst>
          </p:cNvPr>
          <p:cNvSpPr txBox="1"/>
          <p:nvPr/>
        </p:nvSpPr>
        <p:spPr>
          <a:xfrm>
            <a:off x="510978" y="3729152"/>
            <a:ext cx="10576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将场     定义在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32</a:t>
            </a:r>
            <a:r>
              <a:rPr lang="en-US" altLang="zh-CN" sz="2400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-64</a:t>
            </a:r>
            <a:r>
              <a:rPr lang="en-US" altLang="zh-CN" sz="2400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的格子上，则对应百万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千万维的高维积分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E0422DE-3F7E-2B4A-ACCE-2650660BB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30" y="3707278"/>
            <a:ext cx="400844" cy="50541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E21F343-8232-E046-B5EC-01AEB145AC59}"/>
              </a:ext>
            </a:extLst>
          </p:cNvPr>
          <p:cNvSpPr txBox="1"/>
          <p:nvPr/>
        </p:nvSpPr>
        <p:spPr>
          <a:xfrm>
            <a:off x="510978" y="4456976"/>
            <a:ext cx="11561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由于欧氏时空下，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是正定的，积分的大部分区域都被          指数压低了   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5E02C0B-C7CA-E841-83AE-6A9A7233C9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16" y="4365539"/>
            <a:ext cx="648898" cy="54423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2AE4861-C9A9-6F4A-9B70-51C791D517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271" y="4456976"/>
            <a:ext cx="854205" cy="49699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BC054308-F1DA-A74E-A0EF-C063A01ED6D6}"/>
              </a:ext>
            </a:extLst>
          </p:cNvPr>
          <p:cNvSpPr txBox="1"/>
          <p:nvPr/>
        </p:nvSpPr>
        <p:spPr>
          <a:xfrm>
            <a:off x="1398579" y="5378542"/>
            <a:ext cx="86169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重点抽样：提取积分中最重要的部分是完成路径积分的核心</a:t>
            </a:r>
          </a:p>
        </p:txBody>
      </p:sp>
    </p:spTree>
    <p:extLst>
      <p:ext uri="{BB962C8B-B14F-4D97-AF65-F5344CB8AC3E}">
        <p14:creationId xmlns:p14="http://schemas.microsoft.com/office/powerpoint/2010/main" val="41805860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6BE366C-9C78-4B4E-908A-3B74B988F7CE}"/>
              </a:ext>
            </a:extLst>
          </p:cNvPr>
          <p:cNvSpPr txBox="1"/>
          <p:nvPr/>
        </p:nvSpPr>
        <p:spPr>
          <a:xfrm>
            <a:off x="506214" y="1918583"/>
            <a:ext cx="11685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计算某个积分，可在积分区间随机撒点，随机点     出现的几率密度是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7012C06-B2A7-F44D-9DE5-069927785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22" y="1939862"/>
            <a:ext cx="447212" cy="397522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D893E593-B54F-384C-B80B-352C1589E412}"/>
              </a:ext>
            </a:extLst>
          </p:cNvPr>
          <p:cNvSpPr txBox="1">
            <a:spLocks/>
          </p:cNvSpPr>
          <p:nvPr/>
        </p:nvSpPr>
        <p:spPr>
          <a:xfrm>
            <a:off x="0" y="-5933"/>
            <a:ext cx="930262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蒙特卡洛方法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8573C0B-7F78-994B-814A-05782965F1EE}"/>
              </a:ext>
            </a:extLst>
          </p:cNvPr>
          <p:cNvSpPr txBox="1"/>
          <p:nvPr/>
        </p:nvSpPr>
        <p:spPr>
          <a:xfrm>
            <a:off x="239515" y="1290909"/>
            <a:ext cx="609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蒙特卡洛方法归根结底是个取样的思想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96CE8F4-FA42-464A-806C-240CC9A6E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11" y="1848432"/>
            <a:ext cx="1789428" cy="5530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73D32E-55EF-234D-8124-30B51CEC1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242" y="2458680"/>
            <a:ext cx="4940300" cy="9144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D7C134A-2032-C74A-BBCF-04DD4B1BAB3D}"/>
              </a:ext>
            </a:extLst>
          </p:cNvPr>
          <p:cNvSpPr txBox="1"/>
          <p:nvPr/>
        </p:nvSpPr>
        <p:spPr>
          <a:xfrm>
            <a:off x="506215" y="3361900"/>
            <a:ext cx="11685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如果有个权重因子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92AEF87-10F2-0745-B0C7-452D66414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07" y="3376187"/>
            <a:ext cx="668341" cy="4455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D3A47-4FBC-2F4D-949A-A274111CC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54" y="3786985"/>
            <a:ext cx="4775200" cy="9398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6E51E7C-5E03-B34B-AF57-94C60C9F9D74}"/>
              </a:ext>
            </a:extLst>
          </p:cNvPr>
          <p:cNvSpPr txBox="1"/>
          <p:nvPr/>
        </p:nvSpPr>
        <p:spPr>
          <a:xfrm>
            <a:off x="906265" y="4805217"/>
            <a:ext cx="11685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这里。  的取样满足几率分布密度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E8BFD2F-2438-4143-B8D8-AAF270012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35" y="4869360"/>
            <a:ext cx="447212" cy="39752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3E6038B-BC77-3940-9A43-10919FC0D3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392" y="5345314"/>
            <a:ext cx="2286000" cy="965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3271E3-600F-A142-9A20-27E93A80B2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2122" y="1253539"/>
            <a:ext cx="5204733" cy="522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9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C51413A-B7FB-184D-9D2C-ACF7F1F9B7BA}"/>
              </a:ext>
            </a:extLst>
          </p:cNvPr>
          <p:cNvSpPr txBox="1">
            <a:spLocks/>
          </p:cNvSpPr>
          <p:nvPr/>
        </p:nvSpPr>
        <p:spPr>
          <a:xfrm>
            <a:off x="0" y="-5933"/>
            <a:ext cx="930262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马尔可夫链演化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BBC43C3-22C0-1443-A4E4-34DA61E67A53}"/>
              </a:ext>
            </a:extLst>
          </p:cNvPr>
          <p:cNvSpPr txBox="1"/>
          <p:nvPr/>
        </p:nvSpPr>
        <p:spPr>
          <a:xfrm>
            <a:off x="239514" y="1290909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按照某个几率产生的组态很难直接获得，但可以从另一个组态中被“修改”出来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CC7E893-86F8-7B4F-AD5B-1374254E5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13" y="2737934"/>
            <a:ext cx="5916240" cy="93503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8213EC5-8F1D-7C42-B314-5068D6BE9F8B}"/>
              </a:ext>
            </a:extLst>
          </p:cNvPr>
          <p:cNvSpPr txBox="1"/>
          <p:nvPr/>
        </p:nvSpPr>
        <p:spPr>
          <a:xfrm>
            <a:off x="525264" y="1918583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从一个初始组态出发，按照一定规则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随机演化构造下一个组态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A02F3C7-29F2-544F-B731-B17F899D723A}"/>
              </a:ext>
            </a:extLst>
          </p:cNvPr>
          <p:cNvSpPr txBox="1"/>
          <p:nvPr/>
        </p:nvSpPr>
        <p:spPr>
          <a:xfrm>
            <a:off x="525264" y="2499166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继续这个过程，直到构造出满足分布几率的组态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6693CE9-267D-0D49-9217-9F9257155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911" y="3508371"/>
            <a:ext cx="4470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27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F364B63-1AAF-FB4A-977D-E4A066340546}"/>
              </a:ext>
            </a:extLst>
          </p:cNvPr>
          <p:cNvSpPr txBox="1"/>
          <p:nvPr/>
        </p:nvSpPr>
        <p:spPr>
          <a:xfrm>
            <a:off x="529388" y="397041"/>
            <a:ext cx="3876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QCD</a:t>
            </a:r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特殊性质（三）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B4DD4F8-F541-4742-9647-9146E9949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0"/>
            <a:ext cx="12174639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694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2439BF8-637F-2546-B3A3-92BF79008C50}"/>
              </a:ext>
            </a:extLst>
          </p:cNvPr>
          <p:cNvSpPr txBox="1"/>
          <p:nvPr/>
        </p:nvSpPr>
        <p:spPr>
          <a:xfrm>
            <a:off x="239514" y="1290909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在马尔可夫过程中，定义    到   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跃迁几率密度为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6FBA7E8-78E6-3E4E-A804-A614D330B7F6}"/>
              </a:ext>
            </a:extLst>
          </p:cNvPr>
          <p:cNvSpPr txBox="1">
            <a:spLocks/>
          </p:cNvSpPr>
          <p:nvPr/>
        </p:nvSpPr>
        <p:spPr>
          <a:xfrm>
            <a:off x="0" y="-5933"/>
            <a:ext cx="930262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演化规律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A6251B7-0C4E-0944-AC4B-4359FCCFD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46" y="1276620"/>
            <a:ext cx="358775" cy="4729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D0FFBD4-D610-124B-AF3C-79AC35B33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10" y="1247796"/>
            <a:ext cx="447675" cy="53057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F596BD3-CE42-2846-A965-664E72E21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48" y="1276620"/>
            <a:ext cx="1611313" cy="547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D44629A-21B1-6E4B-887A-F7AC5DBA55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3" y="1920816"/>
            <a:ext cx="431800" cy="53602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6696EE-7DD0-AC45-8648-BB1905CF31B9}"/>
              </a:ext>
            </a:extLst>
          </p:cNvPr>
          <p:cNvSpPr txBox="1"/>
          <p:nvPr/>
        </p:nvSpPr>
        <p:spPr>
          <a:xfrm>
            <a:off x="1000124" y="1995179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定义了跃迁的规则，它满足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7EA1A2-61E1-AE44-9A1A-7C37EBBCE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47" y="1792663"/>
            <a:ext cx="3093556" cy="94730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941D722-2176-9B44-8372-00E7D654F65C}"/>
              </a:ext>
            </a:extLst>
          </p:cNvPr>
          <p:cNvSpPr txBox="1"/>
          <p:nvPr/>
        </p:nvSpPr>
        <p:spPr>
          <a:xfrm>
            <a:off x="239513" y="4030223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通过跃迁规则进行演化，不停地更新可以产生一系列几率密度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009386-95A3-424D-B306-2F27C04811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46" y="4497656"/>
            <a:ext cx="6275346" cy="104589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E58781B7-1783-C54E-BEFD-6B296BB131F8}"/>
              </a:ext>
            </a:extLst>
          </p:cNvPr>
          <p:cNvSpPr txBox="1"/>
          <p:nvPr/>
        </p:nvSpPr>
        <p:spPr>
          <a:xfrm>
            <a:off x="239513" y="2643754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把组态    出现的几率密度记为      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30CC65C-ADCB-1E4D-A6E4-5229F7F99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09" y="2627557"/>
            <a:ext cx="358775" cy="47293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EE05782-7BAE-E94D-8F85-138D4B803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34" y="2604709"/>
            <a:ext cx="639828" cy="56542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8573330-6602-D84E-BF58-0D6BE05A47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19" y="3158750"/>
            <a:ext cx="4835180" cy="90256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4B5D5D54-AA84-AA41-A743-1D50D69BFBE5}"/>
              </a:ext>
            </a:extLst>
          </p:cNvPr>
          <p:cNvSpPr txBox="1"/>
          <p:nvPr/>
        </p:nvSpPr>
        <p:spPr>
          <a:xfrm>
            <a:off x="239512" y="5314944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跃迁规则满足两个条件：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80FE1D5-6899-C640-BFC8-B8A255EE2EFE}"/>
              </a:ext>
            </a:extLst>
          </p:cNvPr>
          <p:cNvSpPr txBox="1"/>
          <p:nvPr/>
        </p:nvSpPr>
        <p:spPr>
          <a:xfrm>
            <a:off x="506210" y="5903937"/>
            <a:ext cx="121191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各态历经：系统空间每个点都被走到，不存在死角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8D53664-0A21-FC4C-B6D5-61ACFEF6F87B}"/>
              </a:ext>
            </a:extLst>
          </p:cNvPr>
          <p:cNvSpPr txBox="1"/>
          <p:nvPr/>
        </p:nvSpPr>
        <p:spPr>
          <a:xfrm>
            <a:off x="506211" y="6396335"/>
            <a:ext cx="121191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稳定性条件：最后达到的几率分布，在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作用下是稳定的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7CC1AE7C-CA6C-EC48-BCC3-4F3A920F2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326" y="6288054"/>
            <a:ext cx="431800" cy="53602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7951CE9-493F-3246-8AAF-FDFF271F26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625" y="5953125"/>
            <a:ext cx="465137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848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845FF97-8D31-244B-A175-75F70D33AD0D}"/>
              </a:ext>
            </a:extLst>
          </p:cNvPr>
          <p:cNvSpPr txBox="1">
            <a:spLocks/>
          </p:cNvSpPr>
          <p:nvPr/>
        </p:nvSpPr>
        <p:spPr>
          <a:xfrm>
            <a:off x="0" y="-5933"/>
            <a:ext cx="930262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</a:t>
            </a:r>
            <a:r>
              <a:rPr lang="en-US" altLang="zh-CN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Metropolis</a:t>
            </a: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算法实现马尔可夫过程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04D95B1-7420-0046-9A1E-4FF6074D3CE1}"/>
              </a:ext>
            </a:extLst>
          </p:cNvPr>
          <p:cNvSpPr txBox="1"/>
          <p:nvPr/>
        </p:nvSpPr>
        <p:spPr>
          <a:xfrm>
            <a:off x="239514" y="1290909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第一步：预选一种跃迁几率                  ，使得组态    能够以几率      的形式跃迁到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D84F3BD-AACD-D54D-AEFD-55F2599C2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25" y="1262334"/>
            <a:ext cx="1574710" cy="4902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1AF2FD8-8070-C54D-A7CD-7D802A88F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16" y="1262333"/>
            <a:ext cx="358775" cy="4729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DB83622-A003-3846-8E38-9ED8051E2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102" y="1262333"/>
            <a:ext cx="584311" cy="5671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4A1D3A5-A349-A043-A017-E22D01D76D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496" y="1233757"/>
            <a:ext cx="447675" cy="53057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390AFB9-D03A-0648-B8A3-D03BC83D5F1F}"/>
              </a:ext>
            </a:extLst>
          </p:cNvPr>
          <p:cNvSpPr txBox="1"/>
          <p:nvPr/>
        </p:nvSpPr>
        <p:spPr>
          <a:xfrm>
            <a:off x="239514" y="2155521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第二步：设置一定几率决定是否接受      作为新的组态，接收几率为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2E7DAE1-766D-AA42-96A7-00A6A83B27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604" y="2060122"/>
            <a:ext cx="503328" cy="65246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8153030-699C-1C47-80C5-94EAECC0D9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253" y="2712584"/>
            <a:ext cx="7539494" cy="124505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9AB35143-562A-FD4B-9345-350BD2C86C49}"/>
              </a:ext>
            </a:extLst>
          </p:cNvPr>
          <p:cNvSpPr txBox="1"/>
          <p:nvPr/>
        </p:nvSpPr>
        <p:spPr>
          <a:xfrm>
            <a:off x="239514" y="3957638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第三步：重新回到第一步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8D8F591-EAC1-ED4B-9DCE-D409449D1571}"/>
              </a:ext>
            </a:extLst>
          </p:cNvPr>
          <p:cNvSpPr txBox="1"/>
          <p:nvPr/>
        </p:nvSpPr>
        <p:spPr>
          <a:xfrm>
            <a:off x="239514" y="4595813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结合前两步，从     到     的跃迁几率为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9FD0705F-591D-4B4B-802F-E0BBEAE79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60" y="4562755"/>
            <a:ext cx="358775" cy="47293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B437BD1-1174-994A-A630-B922B96EF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24" y="4533931"/>
            <a:ext cx="447675" cy="5305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FA7CEED-0C49-9E49-887D-01A06A4345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607" y="4524047"/>
            <a:ext cx="5152092" cy="56903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108610F9-56A4-734C-B547-A3955AB3647E}"/>
              </a:ext>
            </a:extLst>
          </p:cNvPr>
          <p:cNvSpPr txBox="1"/>
          <p:nvPr/>
        </p:nvSpPr>
        <p:spPr>
          <a:xfrm>
            <a:off x="491926" y="5298090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它同时满足各态历经和比稳定性条件更强的细致平衡条件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4B9CC12C-0CEB-564B-977E-1D3520DF27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9" y="5851552"/>
            <a:ext cx="5171649" cy="78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617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671E361-4D33-BC40-97B9-C9D5B68F2D5A}"/>
              </a:ext>
            </a:extLst>
          </p:cNvPr>
          <p:cNvSpPr txBox="1">
            <a:spLocks/>
          </p:cNvSpPr>
          <p:nvPr/>
        </p:nvSpPr>
        <p:spPr>
          <a:xfrm>
            <a:off x="0" y="-5933"/>
            <a:ext cx="930262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面临的几个挑战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F3F9737-7182-5445-963F-3549C5B0C2A2}"/>
              </a:ext>
            </a:extLst>
          </p:cNvPr>
          <p:cNvSpPr txBox="1"/>
          <p:nvPr/>
        </p:nvSpPr>
        <p:spPr>
          <a:xfrm>
            <a:off x="239514" y="1290909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临界减速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(Critical Slowing Down)</a:t>
            </a:r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0A4403A-03F4-4041-BC4F-DA201B617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87" y="894067"/>
            <a:ext cx="4470400" cy="33274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D53D7B3-044A-D146-9A01-0E3EEF903867}"/>
              </a:ext>
            </a:extLst>
          </p:cNvPr>
          <p:cNvSpPr txBox="1"/>
          <p:nvPr/>
        </p:nvSpPr>
        <p:spPr>
          <a:xfrm>
            <a:off x="549076" y="1897681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样本高度关联性，随格距变小，急剧增长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9B03BA2-FE88-BB47-9959-594FAFDFD648}"/>
              </a:ext>
            </a:extLst>
          </p:cNvPr>
          <p:cNvSpPr txBox="1"/>
          <p:nvPr/>
        </p:nvSpPr>
        <p:spPr>
          <a:xfrm>
            <a:off x="239514" y="2797681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符号问题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1B78BFC-2E09-BD40-B6BF-15568540B02A}"/>
              </a:ext>
            </a:extLst>
          </p:cNvPr>
          <p:cNvSpPr txBox="1"/>
          <p:nvPr/>
        </p:nvSpPr>
        <p:spPr>
          <a:xfrm>
            <a:off x="549076" y="3422881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有限密度，化学势不为零，        非正定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3930070-E5D4-D94D-9DF0-0519BB0FE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88" y="3419405"/>
            <a:ext cx="677863" cy="47758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1D19BA8-67BC-9A40-A51B-E4327819C580}"/>
              </a:ext>
            </a:extLst>
          </p:cNvPr>
          <p:cNvSpPr txBox="1"/>
          <p:nvPr/>
        </p:nvSpPr>
        <p:spPr>
          <a:xfrm>
            <a:off x="239514" y="4225495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反问题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444B6CF-4CB6-9544-B90B-4566DF1CFE99}"/>
              </a:ext>
            </a:extLst>
          </p:cNvPr>
          <p:cNvSpPr txBox="1"/>
          <p:nvPr/>
        </p:nvSpPr>
        <p:spPr>
          <a:xfrm>
            <a:off x="549075" y="4784832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定义在欧氏时间上的关联函数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B1AECB2-D573-D54C-90D8-02456C293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127" y="4514915"/>
            <a:ext cx="7095359" cy="100149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11F6D5D-0310-E34D-A09E-627016AE4FA8}"/>
              </a:ext>
            </a:extLst>
          </p:cNvPr>
          <p:cNvSpPr txBox="1"/>
          <p:nvPr/>
        </p:nvSpPr>
        <p:spPr>
          <a:xfrm>
            <a:off x="8478044" y="5513856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需提取谱权重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F665BD8-ECA9-0F4B-9FF3-EE59CEF95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487" y="5508512"/>
            <a:ext cx="676009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400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E32ABE8-EDAE-9848-BF85-C95564D55CD6}"/>
              </a:ext>
            </a:extLst>
          </p:cNvPr>
          <p:cNvSpPr txBox="1">
            <a:spLocks/>
          </p:cNvSpPr>
          <p:nvPr/>
        </p:nvSpPr>
        <p:spPr>
          <a:xfrm>
            <a:off x="0" y="-5933"/>
            <a:ext cx="930262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人工智能应用举例：流映射采样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7CDDAD4-8345-AC44-BC65-DB9987B2C63C}"/>
              </a:ext>
            </a:extLst>
          </p:cNvPr>
          <p:cNvSpPr txBox="1"/>
          <p:nvPr/>
        </p:nvSpPr>
        <p:spPr>
          <a:xfrm>
            <a:off x="239514" y="1290909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利用正则化流映射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(normalizing flow)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采样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4F12E33-49C9-604E-937E-FD6B67B06917}"/>
              </a:ext>
            </a:extLst>
          </p:cNvPr>
          <p:cNvSpPr txBox="1"/>
          <p:nvPr/>
        </p:nvSpPr>
        <p:spPr>
          <a:xfrm>
            <a:off x="239514" y="1918583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流映射采样的初步体验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——Box Muller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方法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28C34A3-6BDF-6C4C-8EFD-0EA8924121D1}"/>
              </a:ext>
            </a:extLst>
          </p:cNvPr>
          <p:cNvSpPr txBox="1"/>
          <p:nvPr/>
        </p:nvSpPr>
        <p:spPr>
          <a:xfrm>
            <a:off x="520501" y="2517681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任务：产生按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f(x)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分布的随机数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67BD4A9-8019-6944-AA6C-5472F7EA4F36}"/>
              </a:ext>
            </a:extLst>
          </p:cNvPr>
          <p:cNvSpPr txBox="1"/>
          <p:nvPr/>
        </p:nvSpPr>
        <p:spPr>
          <a:xfrm>
            <a:off x="520501" y="3090309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舍选法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简单直观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815E16F-F03A-6142-8068-2D6F870A88A4}"/>
              </a:ext>
            </a:extLst>
          </p:cNvPr>
          <p:cNvSpPr txBox="1"/>
          <p:nvPr/>
        </p:nvSpPr>
        <p:spPr>
          <a:xfrm>
            <a:off x="888272" y="3611608"/>
            <a:ext cx="3222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应用举例：舍选法估计圆周率</a:t>
            </a: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586FF0DB-AA80-3B4A-9C45-FA99FE224850}"/>
              </a:ext>
            </a:extLst>
          </p:cNvPr>
          <p:cNvSpPr/>
          <p:nvPr/>
        </p:nvSpPr>
        <p:spPr>
          <a:xfrm>
            <a:off x="1186330" y="4239136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37B9535-6BA7-FF43-93A5-BC30749D0CB2}"/>
              </a:ext>
            </a:extLst>
          </p:cNvPr>
          <p:cNvSpPr txBox="1"/>
          <p:nvPr/>
        </p:nvSpPr>
        <p:spPr>
          <a:xfrm>
            <a:off x="1082685" y="4100481"/>
            <a:ext cx="8604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</a:t>
            </a:r>
            <a:r>
              <a:rPr lang="en-US" altLang="zh-CN" dirty="0"/>
              <a:t> 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保留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1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    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舍弃</a:t>
            </a: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D1CE7FD5-B394-AE46-B153-58EFBFCE8C50}"/>
              </a:ext>
            </a:extLst>
          </p:cNvPr>
          <p:cNvSpPr/>
          <p:nvPr/>
        </p:nvSpPr>
        <p:spPr>
          <a:xfrm>
            <a:off x="1186330" y="4467736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54D87D5-FEFD-C34E-BB88-5949B75B23EE}"/>
              </a:ext>
            </a:extLst>
          </p:cNvPr>
          <p:cNvSpPr/>
          <p:nvPr/>
        </p:nvSpPr>
        <p:spPr>
          <a:xfrm>
            <a:off x="1933488" y="4097434"/>
            <a:ext cx="1440000" cy="144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5" name="直接箭头连接符 232">
            <a:extLst>
              <a:ext uri="{FF2B5EF4-FFF2-40B4-BE49-F238E27FC236}">
                <a16:creationId xmlns:a16="http://schemas.microsoft.com/office/drawing/2014/main" id="{DC78887F-027A-6045-B113-33ACDECB128A}"/>
              </a:ext>
            </a:extLst>
          </p:cNvPr>
          <p:cNvCxnSpPr>
            <a:cxnSpLocks/>
          </p:cNvCxnSpPr>
          <p:nvPr/>
        </p:nvCxnSpPr>
        <p:spPr>
          <a:xfrm>
            <a:off x="1574673" y="4817434"/>
            <a:ext cx="22339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233">
            <a:extLst>
              <a:ext uri="{FF2B5EF4-FFF2-40B4-BE49-F238E27FC236}">
                <a16:creationId xmlns:a16="http://schemas.microsoft.com/office/drawing/2014/main" id="{426AEB7E-4C0D-424C-950D-3D154D38E675}"/>
              </a:ext>
            </a:extLst>
          </p:cNvPr>
          <p:cNvCxnSpPr>
            <a:cxnSpLocks/>
          </p:cNvCxnSpPr>
          <p:nvPr/>
        </p:nvCxnSpPr>
        <p:spPr>
          <a:xfrm flipV="1">
            <a:off x="2647705" y="3715469"/>
            <a:ext cx="0" cy="2222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>
            <a:extLst>
              <a:ext uri="{FF2B5EF4-FFF2-40B4-BE49-F238E27FC236}">
                <a16:creationId xmlns:a16="http://schemas.microsoft.com/office/drawing/2014/main" id="{722E40EB-96B3-B643-BB4A-2ED561108BD9}"/>
              </a:ext>
            </a:extLst>
          </p:cNvPr>
          <p:cNvSpPr/>
          <p:nvPr/>
        </p:nvSpPr>
        <p:spPr>
          <a:xfrm>
            <a:off x="1927705" y="4097434"/>
            <a:ext cx="1440000" cy="1440000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1B57DF68-C7D2-3E4B-80C4-5212C45808FF}"/>
              </a:ext>
            </a:extLst>
          </p:cNvPr>
          <p:cNvSpPr/>
          <p:nvPr/>
        </p:nvSpPr>
        <p:spPr>
          <a:xfrm>
            <a:off x="3232041" y="4241786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0385C4D7-58DB-D447-AEC4-3F4ADF26070C}"/>
              </a:ext>
            </a:extLst>
          </p:cNvPr>
          <p:cNvSpPr/>
          <p:nvPr/>
        </p:nvSpPr>
        <p:spPr>
          <a:xfrm>
            <a:off x="3184970" y="5363009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9E80117B-8B3E-244F-AA7D-4A2CFE06FA18}"/>
              </a:ext>
            </a:extLst>
          </p:cNvPr>
          <p:cNvSpPr/>
          <p:nvPr/>
        </p:nvSpPr>
        <p:spPr>
          <a:xfrm>
            <a:off x="2671202" y="4544878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3266567D-C76C-0041-82B6-5811C7684A59}"/>
              </a:ext>
            </a:extLst>
          </p:cNvPr>
          <p:cNvSpPr/>
          <p:nvPr/>
        </p:nvSpPr>
        <p:spPr>
          <a:xfrm>
            <a:off x="2501518" y="5308448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9B7FE866-CCFB-CD42-8C15-E18BE88108D4}"/>
              </a:ext>
            </a:extLst>
          </p:cNvPr>
          <p:cNvSpPr/>
          <p:nvPr/>
        </p:nvSpPr>
        <p:spPr>
          <a:xfrm>
            <a:off x="3010567" y="4450610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DAB23B5E-F946-7149-919E-5D69ED99D0D8}"/>
              </a:ext>
            </a:extLst>
          </p:cNvPr>
          <p:cNvSpPr/>
          <p:nvPr/>
        </p:nvSpPr>
        <p:spPr>
          <a:xfrm>
            <a:off x="2727762" y="4940802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577A8040-3B7A-264E-9F32-6392CEBD7EF6}"/>
              </a:ext>
            </a:extLst>
          </p:cNvPr>
          <p:cNvSpPr/>
          <p:nvPr/>
        </p:nvSpPr>
        <p:spPr>
          <a:xfrm>
            <a:off x="2388397" y="4214941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E4778CCD-E12B-4440-B7A8-94EE089A3E99}"/>
              </a:ext>
            </a:extLst>
          </p:cNvPr>
          <p:cNvSpPr/>
          <p:nvPr/>
        </p:nvSpPr>
        <p:spPr>
          <a:xfrm>
            <a:off x="2018870" y="5357581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0FAD19BA-E581-524E-A61D-21B925B4AA20}"/>
              </a:ext>
            </a:extLst>
          </p:cNvPr>
          <p:cNvSpPr/>
          <p:nvPr/>
        </p:nvSpPr>
        <p:spPr>
          <a:xfrm>
            <a:off x="2880162" y="5093202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0BD0DB08-E2DF-0544-B298-BBE48536A3F4}"/>
              </a:ext>
            </a:extLst>
          </p:cNvPr>
          <p:cNvSpPr/>
          <p:nvPr/>
        </p:nvSpPr>
        <p:spPr>
          <a:xfrm>
            <a:off x="2334977" y="4623431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5BE3FBE8-D37A-CF47-87F3-81D23A5D886A}"/>
              </a:ext>
            </a:extLst>
          </p:cNvPr>
          <p:cNvSpPr/>
          <p:nvPr/>
        </p:nvSpPr>
        <p:spPr>
          <a:xfrm>
            <a:off x="2891158" y="4284065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257F81A-4265-3C44-83FC-C923F001AD95}"/>
              </a:ext>
            </a:extLst>
          </p:cNvPr>
          <p:cNvSpPr/>
          <p:nvPr/>
        </p:nvSpPr>
        <p:spPr>
          <a:xfrm>
            <a:off x="2297270" y="5141906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2DADA5EE-3876-B04E-8AA1-85537871D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530" y="6126752"/>
            <a:ext cx="838200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椭圆 51">
            <a:extLst>
              <a:ext uri="{FF2B5EF4-FFF2-40B4-BE49-F238E27FC236}">
                <a16:creationId xmlns:a16="http://schemas.microsoft.com/office/drawing/2014/main" id="{1F276DB6-4A9D-F746-AEA0-230142A3F404}"/>
              </a:ext>
            </a:extLst>
          </p:cNvPr>
          <p:cNvSpPr/>
          <p:nvPr/>
        </p:nvSpPr>
        <p:spPr>
          <a:xfrm>
            <a:off x="6321020" y="5851386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49FC746C-77DD-0A48-B565-E0821F8A5CA8}"/>
              </a:ext>
            </a:extLst>
          </p:cNvPr>
          <p:cNvSpPr/>
          <p:nvPr/>
        </p:nvSpPr>
        <p:spPr>
          <a:xfrm>
            <a:off x="6781043" y="6061661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B7F875DC-5133-204C-A21E-186508138A44}"/>
              </a:ext>
            </a:extLst>
          </p:cNvPr>
          <p:cNvSpPr/>
          <p:nvPr/>
        </p:nvSpPr>
        <p:spPr>
          <a:xfrm>
            <a:off x="5637831" y="6025572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A259D993-11D6-FB40-BF58-B3E4F6DCE526}"/>
              </a:ext>
            </a:extLst>
          </p:cNvPr>
          <p:cNvSpPr/>
          <p:nvPr/>
        </p:nvSpPr>
        <p:spPr>
          <a:xfrm>
            <a:off x="6551977" y="6299159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076F6B8F-7804-D44B-90BC-3538FE26A3F0}"/>
              </a:ext>
            </a:extLst>
          </p:cNvPr>
          <p:cNvSpPr/>
          <p:nvPr/>
        </p:nvSpPr>
        <p:spPr>
          <a:xfrm>
            <a:off x="6473420" y="6003786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C38ED199-8EF1-0841-B63A-53C84F38134A}"/>
              </a:ext>
            </a:extLst>
          </p:cNvPr>
          <p:cNvSpPr/>
          <p:nvPr/>
        </p:nvSpPr>
        <p:spPr>
          <a:xfrm>
            <a:off x="7234041" y="5687211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71894304-0FB5-7046-92DC-5F2BC66CE4FA}"/>
              </a:ext>
            </a:extLst>
          </p:cNvPr>
          <p:cNvSpPr/>
          <p:nvPr/>
        </p:nvSpPr>
        <p:spPr>
          <a:xfrm>
            <a:off x="6912794" y="5619607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FA653B79-C8B0-4B41-919B-A6409641FFAB}"/>
              </a:ext>
            </a:extLst>
          </p:cNvPr>
          <p:cNvSpPr/>
          <p:nvPr/>
        </p:nvSpPr>
        <p:spPr>
          <a:xfrm>
            <a:off x="7103906" y="5792863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0518C35A-B5CB-AD4B-A83D-29A3655E1C48}"/>
              </a:ext>
            </a:extLst>
          </p:cNvPr>
          <p:cNvSpPr/>
          <p:nvPr/>
        </p:nvSpPr>
        <p:spPr>
          <a:xfrm>
            <a:off x="5143130" y="5755156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42CE60B0-F276-3346-872C-EFE83B060FC0}"/>
              </a:ext>
            </a:extLst>
          </p:cNvPr>
          <p:cNvSpPr/>
          <p:nvPr/>
        </p:nvSpPr>
        <p:spPr>
          <a:xfrm>
            <a:off x="4984448" y="5907556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BDD4E47C-063C-344F-8E5D-03B37F5AB114}"/>
              </a:ext>
            </a:extLst>
          </p:cNvPr>
          <p:cNvSpPr/>
          <p:nvPr/>
        </p:nvSpPr>
        <p:spPr>
          <a:xfrm>
            <a:off x="5851250" y="5796397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6F4A99D6-E960-C548-8F9B-B65D84DB5BAF}"/>
              </a:ext>
            </a:extLst>
          </p:cNvPr>
          <p:cNvSpPr/>
          <p:nvPr/>
        </p:nvSpPr>
        <p:spPr>
          <a:xfrm>
            <a:off x="6308450" y="6244170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73EA9F02-089C-5E49-BB2D-847F018120A7}"/>
              </a:ext>
            </a:extLst>
          </p:cNvPr>
          <p:cNvSpPr/>
          <p:nvPr/>
        </p:nvSpPr>
        <p:spPr>
          <a:xfrm>
            <a:off x="6003650" y="5948797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箭头连接符 159">
            <a:extLst>
              <a:ext uri="{FF2B5EF4-FFF2-40B4-BE49-F238E27FC236}">
                <a16:creationId xmlns:a16="http://schemas.microsoft.com/office/drawing/2014/main" id="{91E5724E-0E49-EE47-9D2D-529E58527F33}"/>
              </a:ext>
            </a:extLst>
          </p:cNvPr>
          <p:cNvCxnSpPr>
            <a:cxnSpLocks/>
          </p:cNvCxnSpPr>
          <p:nvPr/>
        </p:nvCxnSpPr>
        <p:spPr>
          <a:xfrm>
            <a:off x="4569205" y="6510862"/>
            <a:ext cx="32653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任意多边形: 形状 160">
            <a:extLst>
              <a:ext uri="{FF2B5EF4-FFF2-40B4-BE49-F238E27FC236}">
                <a16:creationId xmlns:a16="http://schemas.microsoft.com/office/drawing/2014/main" id="{8264C2C2-181A-E441-A55D-C79ED97A7D2E}"/>
              </a:ext>
            </a:extLst>
          </p:cNvPr>
          <p:cNvSpPr/>
          <p:nvPr/>
        </p:nvSpPr>
        <p:spPr>
          <a:xfrm>
            <a:off x="5062509" y="5576426"/>
            <a:ext cx="2557274" cy="934620"/>
          </a:xfrm>
          <a:custGeom>
            <a:avLst/>
            <a:gdLst>
              <a:gd name="connsiteX0" fmla="*/ 0 w 2605068"/>
              <a:gd name="connsiteY0" fmla="*/ 972896 h 1002060"/>
              <a:gd name="connsiteX1" fmla="*/ 386499 w 2605068"/>
              <a:gd name="connsiteY1" fmla="*/ 190471 h 1002060"/>
              <a:gd name="connsiteX2" fmla="*/ 1140644 w 2605068"/>
              <a:gd name="connsiteY2" fmla="*/ 228178 h 1002060"/>
              <a:gd name="connsiteX3" fmla="*/ 1649691 w 2605068"/>
              <a:gd name="connsiteY3" fmla="*/ 11362 h 1002060"/>
              <a:gd name="connsiteX4" fmla="*/ 2139885 w 2605068"/>
              <a:gd name="connsiteY4" fmla="*/ 633531 h 1002060"/>
              <a:gd name="connsiteX5" fmla="*/ 2554664 w 2605068"/>
              <a:gd name="connsiteY5" fmla="*/ 963469 h 1002060"/>
              <a:gd name="connsiteX6" fmla="*/ 2582945 w 2605068"/>
              <a:gd name="connsiteY6" fmla="*/ 982322 h 1002060"/>
              <a:gd name="connsiteX0" fmla="*/ 0 w 2584644"/>
              <a:gd name="connsiteY0" fmla="*/ 972896 h 987391"/>
              <a:gd name="connsiteX1" fmla="*/ 386499 w 2584644"/>
              <a:gd name="connsiteY1" fmla="*/ 190471 h 987391"/>
              <a:gd name="connsiteX2" fmla="*/ 1140644 w 2584644"/>
              <a:gd name="connsiteY2" fmla="*/ 228178 h 987391"/>
              <a:gd name="connsiteX3" fmla="*/ 1649691 w 2584644"/>
              <a:gd name="connsiteY3" fmla="*/ 11362 h 987391"/>
              <a:gd name="connsiteX4" fmla="*/ 2139885 w 2584644"/>
              <a:gd name="connsiteY4" fmla="*/ 633531 h 987391"/>
              <a:gd name="connsiteX5" fmla="*/ 2554664 w 2584644"/>
              <a:gd name="connsiteY5" fmla="*/ 963469 h 987391"/>
              <a:gd name="connsiteX6" fmla="*/ 2522746 w 2584644"/>
              <a:gd name="connsiteY6" fmla="*/ 938350 h 987391"/>
              <a:gd name="connsiteX0" fmla="*/ 0 w 2739821"/>
              <a:gd name="connsiteY0" fmla="*/ 972896 h 991965"/>
              <a:gd name="connsiteX1" fmla="*/ 386499 w 2739821"/>
              <a:gd name="connsiteY1" fmla="*/ 190471 h 991965"/>
              <a:gd name="connsiteX2" fmla="*/ 1140644 w 2739821"/>
              <a:gd name="connsiteY2" fmla="*/ 228178 h 991965"/>
              <a:gd name="connsiteX3" fmla="*/ 1649691 w 2739821"/>
              <a:gd name="connsiteY3" fmla="*/ 11362 h 991965"/>
              <a:gd name="connsiteX4" fmla="*/ 2139885 w 2739821"/>
              <a:gd name="connsiteY4" fmla="*/ 633531 h 991965"/>
              <a:gd name="connsiteX5" fmla="*/ 2554664 w 2739821"/>
              <a:gd name="connsiteY5" fmla="*/ 963469 h 991965"/>
              <a:gd name="connsiteX6" fmla="*/ 2737206 w 2739821"/>
              <a:gd name="connsiteY6" fmla="*/ 956338 h 991965"/>
              <a:gd name="connsiteX0" fmla="*/ 0 w 2740151"/>
              <a:gd name="connsiteY0" fmla="*/ 972896 h 972896"/>
              <a:gd name="connsiteX1" fmla="*/ 386499 w 2740151"/>
              <a:gd name="connsiteY1" fmla="*/ 190471 h 972896"/>
              <a:gd name="connsiteX2" fmla="*/ 1140644 w 2740151"/>
              <a:gd name="connsiteY2" fmla="*/ 228178 h 972896"/>
              <a:gd name="connsiteX3" fmla="*/ 1649691 w 2740151"/>
              <a:gd name="connsiteY3" fmla="*/ 11362 h 972896"/>
              <a:gd name="connsiteX4" fmla="*/ 2139885 w 2740151"/>
              <a:gd name="connsiteY4" fmla="*/ 633531 h 972896"/>
              <a:gd name="connsiteX5" fmla="*/ 2571595 w 2740151"/>
              <a:gd name="connsiteY5" fmla="*/ 901508 h 972896"/>
              <a:gd name="connsiteX6" fmla="*/ 2737206 w 2740151"/>
              <a:gd name="connsiteY6" fmla="*/ 956338 h 972896"/>
              <a:gd name="connsiteX0" fmla="*/ 0 w 2738311"/>
              <a:gd name="connsiteY0" fmla="*/ 972896 h 978084"/>
              <a:gd name="connsiteX1" fmla="*/ 386499 w 2738311"/>
              <a:gd name="connsiteY1" fmla="*/ 190471 h 978084"/>
              <a:gd name="connsiteX2" fmla="*/ 1140644 w 2738311"/>
              <a:gd name="connsiteY2" fmla="*/ 228178 h 978084"/>
              <a:gd name="connsiteX3" fmla="*/ 1649691 w 2738311"/>
              <a:gd name="connsiteY3" fmla="*/ 11362 h 978084"/>
              <a:gd name="connsiteX4" fmla="*/ 2139885 w 2738311"/>
              <a:gd name="connsiteY4" fmla="*/ 633531 h 978084"/>
              <a:gd name="connsiteX5" fmla="*/ 2571595 w 2738311"/>
              <a:gd name="connsiteY5" fmla="*/ 901508 h 978084"/>
              <a:gd name="connsiteX6" fmla="*/ 2735325 w 2738311"/>
              <a:gd name="connsiteY6" fmla="*/ 972328 h 978084"/>
              <a:gd name="connsiteX0" fmla="*/ 0 w 2737417"/>
              <a:gd name="connsiteY0" fmla="*/ 972896 h 980618"/>
              <a:gd name="connsiteX1" fmla="*/ 386499 w 2737417"/>
              <a:gd name="connsiteY1" fmla="*/ 190471 h 980618"/>
              <a:gd name="connsiteX2" fmla="*/ 1140644 w 2737417"/>
              <a:gd name="connsiteY2" fmla="*/ 228178 h 980618"/>
              <a:gd name="connsiteX3" fmla="*/ 1649691 w 2737417"/>
              <a:gd name="connsiteY3" fmla="*/ 11362 h 980618"/>
              <a:gd name="connsiteX4" fmla="*/ 2139885 w 2737417"/>
              <a:gd name="connsiteY4" fmla="*/ 633531 h 980618"/>
              <a:gd name="connsiteX5" fmla="*/ 2515158 w 2737417"/>
              <a:gd name="connsiteY5" fmla="*/ 919497 h 980618"/>
              <a:gd name="connsiteX6" fmla="*/ 2735325 w 2737417"/>
              <a:gd name="connsiteY6" fmla="*/ 972328 h 980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7417" h="980618">
                <a:moveTo>
                  <a:pt x="0" y="972896"/>
                </a:moveTo>
                <a:cubicBezTo>
                  <a:pt x="98196" y="643743"/>
                  <a:pt x="196392" y="314591"/>
                  <a:pt x="386499" y="190471"/>
                </a:cubicBezTo>
                <a:cubicBezTo>
                  <a:pt x="576606" y="66351"/>
                  <a:pt x="930112" y="258029"/>
                  <a:pt x="1140644" y="228178"/>
                </a:cubicBezTo>
                <a:cubicBezTo>
                  <a:pt x="1351176" y="198327"/>
                  <a:pt x="1483151" y="-56197"/>
                  <a:pt x="1649691" y="11362"/>
                </a:cubicBezTo>
                <a:cubicBezTo>
                  <a:pt x="1816231" y="78921"/>
                  <a:pt x="1995641" y="482175"/>
                  <a:pt x="2139885" y="633531"/>
                </a:cubicBezTo>
                <a:cubicBezTo>
                  <a:pt x="2284129" y="784887"/>
                  <a:pt x="2441315" y="861365"/>
                  <a:pt x="2515158" y="919497"/>
                </a:cubicBezTo>
                <a:cubicBezTo>
                  <a:pt x="2589001" y="977629"/>
                  <a:pt x="2758106" y="991967"/>
                  <a:pt x="2735325" y="972328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7" name="直接连接符 161">
            <a:extLst>
              <a:ext uri="{FF2B5EF4-FFF2-40B4-BE49-F238E27FC236}">
                <a16:creationId xmlns:a16="http://schemas.microsoft.com/office/drawing/2014/main" id="{02CEBD77-B086-ED49-AE88-7C3609AD9554}"/>
              </a:ext>
            </a:extLst>
          </p:cNvPr>
          <p:cNvCxnSpPr/>
          <p:nvPr/>
        </p:nvCxnSpPr>
        <p:spPr>
          <a:xfrm flipV="1">
            <a:off x="4804158" y="5469715"/>
            <a:ext cx="3134014" cy="1511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8" name="文本框 67">
            <a:extLst>
              <a:ext uri="{FF2B5EF4-FFF2-40B4-BE49-F238E27FC236}">
                <a16:creationId xmlns:a16="http://schemas.microsoft.com/office/drawing/2014/main" id="{97765DED-60E7-714B-B8D9-918CB7E279A8}"/>
              </a:ext>
            </a:extLst>
          </p:cNvPr>
          <p:cNvSpPr txBox="1"/>
          <p:nvPr/>
        </p:nvSpPr>
        <p:spPr>
          <a:xfrm>
            <a:off x="4590437" y="590845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9" name="直接箭头连接符 163">
            <a:extLst>
              <a:ext uri="{FF2B5EF4-FFF2-40B4-BE49-F238E27FC236}">
                <a16:creationId xmlns:a16="http://schemas.microsoft.com/office/drawing/2014/main" id="{DB8E87DD-A320-0749-B098-878CCDDBE0C6}"/>
              </a:ext>
            </a:extLst>
          </p:cNvPr>
          <p:cNvCxnSpPr/>
          <p:nvPr/>
        </p:nvCxnSpPr>
        <p:spPr>
          <a:xfrm>
            <a:off x="4919271" y="5465746"/>
            <a:ext cx="21368" cy="10449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文本框 69">
            <a:extLst>
              <a:ext uri="{FF2B5EF4-FFF2-40B4-BE49-F238E27FC236}">
                <a16:creationId xmlns:a16="http://schemas.microsoft.com/office/drawing/2014/main" id="{FB313A15-3875-A148-A3F7-E1D51F286EC6}"/>
              </a:ext>
            </a:extLst>
          </p:cNvPr>
          <p:cNvSpPr txBox="1"/>
          <p:nvPr/>
        </p:nvSpPr>
        <p:spPr>
          <a:xfrm>
            <a:off x="7057480" y="6072121"/>
            <a:ext cx="86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f(x)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50D5BB72-4CC4-3F41-9396-02E7EC8EED96}"/>
              </a:ext>
            </a:extLst>
          </p:cNvPr>
          <p:cNvSpPr txBox="1"/>
          <p:nvPr/>
        </p:nvSpPr>
        <p:spPr>
          <a:xfrm>
            <a:off x="4585964" y="3622349"/>
            <a:ext cx="3357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在区域</a:t>
            </a:r>
            <a:r>
              <a:rPr lang="en-US" altLang="zh-CN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zh-CN" altLang="en-US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∈</a:t>
            </a:r>
            <a:r>
              <a:rPr lang="en-US" altLang="zh-CN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(a, b), Y </a:t>
            </a:r>
            <a:r>
              <a:rPr lang="zh-CN" altLang="en-US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∈</a:t>
            </a:r>
            <a:r>
              <a:rPr lang="en-US" altLang="zh-CN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(0, h)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内多次均匀撒点，若</a:t>
            </a:r>
            <a:r>
              <a:rPr lang="en-US" altLang="zh-CN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(X,Y)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落在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曲线</a:t>
            </a:r>
            <a:r>
              <a:rPr lang="en-US" altLang="zh-CN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f(x)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以下，保留</a:t>
            </a:r>
            <a:r>
              <a:rPr lang="en-US" altLang="zh-CN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作为一个抽样值，则生成的样本按照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密度函数 </a:t>
            </a:r>
            <a:r>
              <a:rPr lang="en-US" altLang="zh-CN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f(x)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分布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9A646AE4-E628-3A4B-8569-8A39884ADA7B}"/>
              </a:ext>
            </a:extLst>
          </p:cNvPr>
          <p:cNvSpPr txBox="1"/>
          <p:nvPr/>
        </p:nvSpPr>
        <p:spPr>
          <a:xfrm>
            <a:off x="7391504" y="6494011"/>
            <a:ext cx="529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dirty="0"/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252F8167-09A4-1946-9B03-767C9F27B28F}"/>
              </a:ext>
            </a:extLst>
          </p:cNvPr>
          <p:cNvSpPr txBox="1"/>
          <p:nvPr/>
        </p:nvSpPr>
        <p:spPr>
          <a:xfrm>
            <a:off x="4919271" y="6452820"/>
            <a:ext cx="6385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dirty="0"/>
          </a:p>
        </p:txBody>
      </p:sp>
      <p:pic>
        <p:nvPicPr>
          <p:cNvPr id="75" name="Picture 6" descr="查看源图像">
            <a:extLst>
              <a:ext uri="{FF2B5EF4-FFF2-40B4-BE49-F238E27FC236}">
                <a16:creationId xmlns:a16="http://schemas.microsoft.com/office/drawing/2014/main" id="{9D18C9C4-CDDA-C94D-B65F-DB3E59D1062E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5"/>
          <a:stretch/>
        </p:blipFill>
        <p:spPr bwMode="auto">
          <a:xfrm>
            <a:off x="8824844" y="3874620"/>
            <a:ext cx="2289600" cy="12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C8EA9761-A235-BE45-8922-452F4E8A8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266" y="5597354"/>
            <a:ext cx="2291118" cy="1226411"/>
          </a:xfrm>
          <a:prstGeom prst="rect">
            <a:avLst/>
          </a:prstGeom>
        </p:spPr>
      </p:pic>
      <p:sp>
        <p:nvSpPr>
          <p:cNvPr id="77" name="椭圆 76">
            <a:extLst>
              <a:ext uri="{FF2B5EF4-FFF2-40B4-BE49-F238E27FC236}">
                <a16:creationId xmlns:a16="http://schemas.microsoft.com/office/drawing/2014/main" id="{97B7C932-564D-6549-9CD8-AC6E6C8E798D}"/>
              </a:ext>
            </a:extLst>
          </p:cNvPr>
          <p:cNvSpPr/>
          <p:nvPr/>
        </p:nvSpPr>
        <p:spPr>
          <a:xfrm>
            <a:off x="9457814" y="6135188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1EAA884C-35AC-2A4A-99C1-ED34CF544002}"/>
              </a:ext>
            </a:extLst>
          </p:cNvPr>
          <p:cNvSpPr/>
          <p:nvPr/>
        </p:nvSpPr>
        <p:spPr>
          <a:xfrm>
            <a:off x="9305414" y="6347630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364A2F80-7769-B34B-9C03-0DEAAE31E182}"/>
              </a:ext>
            </a:extLst>
          </p:cNvPr>
          <p:cNvSpPr/>
          <p:nvPr/>
        </p:nvSpPr>
        <p:spPr>
          <a:xfrm>
            <a:off x="9725608" y="5761042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7CE79095-5495-F841-B463-59F159BB44C5}"/>
              </a:ext>
            </a:extLst>
          </p:cNvPr>
          <p:cNvSpPr/>
          <p:nvPr/>
        </p:nvSpPr>
        <p:spPr>
          <a:xfrm>
            <a:off x="9276839" y="5814230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51D044A1-9117-0C40-8276-BED43E10022C}"/>
              </a:ext>
            </a:extLst>
          </p:cNvPr>
          <p:cNvSpPr/>
          <p:nvPr/>
        </p:nvSpPr>
        <p:spPr>
          <a:xfrm>
            <a:off x="9072313" y="6609494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ED293169-03D4-AE47-9703-D84C00AB8E3D}"/>
              </a:ext>
            </a:extLst>
          </p:cNvPr>
          <p:cNvSpPr/>
          <p:nvPr/>
        </p:nvSpPr>
        <p:spPr>
          <a:xfrm>
            <a:off x="9800714" y="6405980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4EFA4A9A-1B1D-FB4A-B00A-CBC03FD60F4D}"/>
              </a:ext>
            </a:extLst>
          </p:cNvPr>
          <p:cNvSpPr/>
          <p:nvPr/>
        </p:nvSpPr>
        <p:spPr>
          <a:xfrm>
            <a:off x="9162539" y="6135188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8564B0EA-E2BB-D947-8BA1-B4E43C25B9B4}"/>
              </a:ext>
            </a:extLst>
          </p:cNvPr>
          <p:cNvSpPr/>
          <p:nvPr/>
        </p:nvSpPr>
        <p:spPr>
          <a:xfrm>
            <a:off x="9467339" y="5757080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F165A02B-00F2-954B-AD0B-0B294BF4EB1C}"/>
              </a:ext>
            </a:extLst>
          </p:cNvPr>
          <p:cNvSpPr/>
          <p:nvPr/>
        </p:nvSpPr>
        <p:spPr>
          <a:xfrm>
            <a:off x="9491691" y="6356750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D8DADCC5-E166-D941-9B5C-58E25F6BC435}"/>
              </a:ext>
            </a:extLst>
          </p:cNvPr>
          <p:cNvSpPr/>
          <p:nvPr/>
        </p:nvSpPr>
        <p:spPr>
          <a:xfrm>
            <a:off x="9772139" y="6061880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B74F6A3F-3361-B344-83A2-C47E204AF3E0}"/>
              </a:ext>
            </a:extLst>
          </p:cNvPr>
          <p:cNvSpPr/>
          <p:nvPr/>
        </p:nvSpPr>
        <p:spPr>
          <a:xfrm>
            <a:off x="10534139" y="5602217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45E8BC1F-55B0-F64E-890E-569AC3F473EA}"/>
              </a:ext>
            </a:extLst>
          </p:cNvPr>
          <p:cNvSpPr/>
          <p:nvPr/>
        </p:nvSpPr>
        <p:spPr>
          <a:xfrm>
            <a:off x="10279484" y="6154660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8F240061-4B67-5E4B-BB94-6F2809969AFA}"/>
              </a:ext>
            </a:extLst>
          </p:cNvPr>
          <p:cNvSpPr/>
          <p:nvPr/>
        </p:nvSpPr>
        <p:spPr>
          <a:xfrm>
            <a:off x="10791043" y="5736172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18315DB5-14AF-714D-AE86-C1C808023E08}"/>
              </a:ext>
            </a:extLst>
          </p:cNvPr>
          <p:cNvSpPr/>
          <p:nvPr/>
        </p:nvSpPr>
        <p:spPr>
          <a:xfrm>
            <a:off x="10283969" y="5863542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9DBF3280-197C-BB4B-B6EB-34B663D87BDC}"/>
              </a:ext>
            </a:extLst>
          </p:cNvPr>
          <p:cNvSpPr/>
          <p:nvPr/>
        </p:nvSpPr>
        <p:spPr>
          <a:xfrm>
            <a:off x="10534139" y="5820240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BD18A838-7260-A942-BE2C-BC412EE26124}"/>
              </a:ext>
            </a:extLst>
          </p:cNvPr>
          <p:cNvSpPr/>
          <p:nvPr/>
        </p:nvSpPr>
        <p:spPr>
          <a:xfrm>
            <a:off x="10436369" y="6015942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FD8591D4-6EB5-6F4F-80A3-44E7BBBA6952}"/>
              </a:ext>
            </a:extLst>
          </p:cNvPr>
          <p:cNvSpPr/>
          <p:nvPr/>
        </p:nvSpPr>
        <p:spPr>
          <a:xfrm>
            <a:off x="10891333" y="6177428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809EFCB4-BF91-714D-9988-8285A3721FC3}"/>
              </a:ext>
            </a:extLst>
          </p:cNvPr>
          <p:cNvSpPr/>
          <p:nvPr/>
        </p:nvSpPr>
        <p:spPr>
          <a:xfrm>
            <a:off x="10486782" y="6298243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A5DDAEA9-E5F0-E247-84B7-6D3EE33D4730}"/>
              </a:ext>
            </a:extLst>
          </p:cNvPr>
          <p:cNvSpPr/>
          <p:nvPr/>
        </p:nvSpPr>
        <p:spPr>
          <a:xfrm>
            <a:off x="10274444" y="6387417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1A8EA336-8AD0-6140-9175-CF5BAE0F7055}"/>
              </a:ext>
            </a:extLst>
          </p:cNvPr>
          <p:cNvSpPr/>
          <p:nvPr/>
        </p:nvSpPr>
        <p:spPr>
          <a:xfrm>
            <a:off x="9579119" y="5825442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>
            <a:extLst>
              <a:ext uri="{FF2B5EF4-FFF2-40B4-BE49-F238E27FC236}">
                <a16:creationId xmlns:a16="http://schemas.microsoft.com/office/drawing/2014/main" id="{77E72503-0834-1446-A236-7458FEE756CE}"/>
              </a:ext>
            </a:extLst>
          </p:cNvPr>
          <p:cNvSpPr/>
          <p:nvPr/>
        </p:nvSpPr>
        <p:spPr>
          <a:xfrm>
            <a:off x="10436376" y="6012568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DCB5C073-3F2D-DD42-AE92-10068DF7C608}"/>
              </a:ext>
            </a:extLst>
          </p:cNvPr>
          <p:cNvSpPr/>
          <p:nvPr/>
        </p:nvSpPr>
        <p:spPr>
          <a:xfrm>
            <a:off x="10589863" y="6200812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6C4AB164-8AF0-FC4B-9D4B-BFAD626C4134}"/>
              </a:ext>
            </a:extLst>
          </p:cNvPr>
          <p:cNvSpPr/>
          <p:nvPr/>
        </p:nvSpPr>
        <p:spPr>
          <a:xfrm>
            <a:off x="10798326" y="6442393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3E152135-484F-F340-AC9E-C4784A9F7A14}"/>
              </a:ext>
            </a:extLst>
          </p:cNvPr>
          <p:cNvSpPr/>
          <p:nvPr/>
        </p:nvSpPr>
        <p:spPr>
          <a:xfrm>
            <a:off x="9979169" y="6588642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椭圆 100">
            <a:extLst>
              <a:ext uri="{FF2B5EF4-FFF2-40B4-BE49-F238E27FC236}">
                <a16:creationId xmlns:a16="http://schemas.microsoft.com/office/drawing/2014/main" id="{1C7BE38C-71DC-4D48-8260-8A57C08487B5}"/>
              </a:ext>
            </a:extLst>
          </p:cNvPr>
          <p:cNvSpPr/>
          <p:nvPr/>
        </p:nvSpPr>
        <p:spPr>
          <a:xfrm>
            <a:off x="9969644" y="5663517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46134E58-6286-C64F-A098-DBF453930D70}"/>
              </a:ext>
            </a:extLst>
          </p:cNvPr>
          <p:cNvSpPr txBox="1"/>
          <p:nvPr/>
        </p:nvSpPr>
        <p:spPr>
          <a:xfrm>
            <a:off x="8862572" y="2843361"/>
            <a:ext cx="24771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对于正态分布，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若分布的峰很窄，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舍选的效率将比较低。</a:t>
            </a:r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509CC688-62C0-574A-8A4E-83B139B9F6AB}"/>
              </a:ext>
            </a:extLst>
          </p:cNvPr>
          <p:cNvSpPr/>
          <p:nvPr/>
        </p:nvSpPr>
        <p:spPr>
          <a:xfrm>
            <a:off x="9457814" y="4468948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D487986D-56EE-8843-B75F-1A80D876A2A8}"/>
              </a:ext>
            </a:extLst>
          </p:cNvPr>
          <p:cNvSpPr/>
          <p:nvPr/>
        </p:nvSpPr>
        <p:spPr>
          <a:xfrm>
            <a:off x="9305414" y="4681390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DB37121D-D532-4F44-AA8B-293C88FE813E}"/>
              </a:ext>
            </a:extLst>
          </p:cNvPr>
          <p:cNvSpPr/>
          <p:nvPr/>
        </p:nvSpPr>
        <p:spPr>
          <a:xfrm>
            <a:off x="9725608" y="4094802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椭圆 105">
            <a:extLst>
              <a:ext uri="{FF2B5EF4-FFF2-40B4-BE49-F238E27FC236}">
                <a16:creationId xmlns:a16="http://schemas.microsoft.com/office/drawing/2014/main" id="{187B10BD-8530-8543-8938-190B73862A89}"/>
              </a:ext>
            </a:extLst>
          </p:cNvPr>
          <p:cNvSpPr/>
          <p:nvPr/>
        </p:nvSpPr>
        <p:spPr>
          <a:xfrm>
            <a:off x="9276839" y="4147990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椭圆 106">
            <a:extLst>
              <a:ext uri="{FF2B5EF4-FFF2-40B4-BE49-F238E27FC236}">
                <a16:creationId xmlns:a16="http://schemas.microsoft.com/office/drawing/2014/main" id="{9D80187B-9D5A-0546-9506-7C46A2703E5D}"/>
              </a:ext>
            </a:extLst>
          </p:cNvPr>
          <p:cNvSpPr/>
          <p:nvPr/>
        </p:nvSpPr>
        <p:spPr>
          <a:xfrm>
            <a:off x="9072313" y="4943254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15DCA390-30FD-C945-B539-0E40B91A283A}"/>
              </a:ext>
            </a:extLst>
          </p:cNvPr>
          <p:cNvSpPr/>
          <p:nvPr/>
        </p:nvSpPr>
        <p:spPr>
          <a:xfrm>
            <a:off x="9800714" y="4739740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椭圆 108">
            <a:extLst>
              <a:ext uri="{FF2B5EF4-FFF2-40B4-BE49-F238E27FC236}">
                <a16:creationId xmlns:a16="http://schemas.microsoft.com/office/drawing/2014/main" id="{7A083AE8-36D6-D44B-9253-E577D3352878}"/>
              </a:ext>
            </a:extLst>
          </p:cNvPr>
          <p:cNvSpPr/>
          <p:nvPr/>
        </p:nvSpPr>
        <p:spPr>
          <a:xfrm>
            <a:off x="9162539" y="4468948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>
            <a:extLst>
              <a:ext uri="{FF2B5EF4-FFF2-40B4-BE49-F238E27FC236}">
                <a16:creationId xmlns:a16="http://schemas.microsoft.com/office/drawing/2014/main" id="{409E2447-6B91-D64A-AF80-064A22F8B305}"/>
              </a:ext>
            </a:extLst>
          </p:cNvPr>
          <p:cNvSpPr/>
          <p:nvPr/>
        </p:nvSpPr>
        <p:spPr>
          <a:xfrm>
            <a:off x="9467339" y="4090840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椭圆 110">
            <a:extLst>
              <a:ext uri="{FF2B5EF4-FFF2-40B4-BE49-F238E27FC236}">
                <a16:creationId xmlns:a16="http://schemas.microsoft.com/office/drawing/2014/main" id="{65EBB198-799B-7C49-B9C5-BBEE7E15BBBB}"/>
              </a:ext>
            </a:extLst>
          </p:cNvPr>
          <p:cNvSpPr/>
          <p:nvPr/>
        </p:nvSpPr>
        <p:spPr>
          <a:xfrm>
            <a:off x="9491691" y="4690510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4F63A058-CEA1-D34B-82E2-C750C015274C}"/>
              </a:ext>
            </a:extLst>
          </p:cNvPr>
          <p:cNvSpPr/>
          <p:nvPr/>
        </p:nvSpPr>
        <p:spPr>
          <a:xfrm>
            <a:off x="9772139" y="4395640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1AC3B5BF-A9D5-AB4F-B803-46D303883F7D}"/>
              </a:ext>
            </a:extLst>
          </p:cNvPr>
          <p:cNvSpPr/>
          <p:nvPr/>
        </p:nvSpPr>
        <p:spPr>
          <a:xfrm>
            <a:off x="10534139" y="3935977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>
            <a:extLst>
              <a:ext uri="{FF2B5EF4-FFF2-40B4-BE49-F238E27FC236}">
                <a16:creationId xmlns:a16="http://schemas.microsoft.com/office/drawing/2014/main" id="{1342A608-5B49-D94F-A408-F65D0CC09ED4}"/>
              </a:ext>
            </a:extLst>
          </p:cNvPr>
          <p:cNvSpPr/>
          <p:nvPr/>
        </p:nvSpPr>
        <p:spPr>
          <a:xfrm>
            <a:off x="10279484" y="4488420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51A5B77E-CCB1-4447-BC09-8A49DDB1222A}"/>
              </a:ext>
            </a:extLst>
          </p:cNvPr>
          <p:cNvSpPr/>
          <p:nvPr/>
        </p:nvSpPr>
        <p:spPr>
          <a:xfrm>
            <a:off x="10791043" y="4069932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椭圆 115">
            <a:extLst>
              <a:ext uri="{FF2B5EF4-FFF2-40B4-BE49-F238E27FC236}">
                <a16:creationId xmlns:a16="http://schemas.microsoft.com/office/drawing/2014/main" id="{6533F0EB-16A9-B848-BD63-8123C7C83D50}"/>
              </a:ext>
            </a:extLst>
          </p:cNvPr>
          <p:cNvSpPr/>
          <p:nvPr/>
        </p:nvSpPr>
        <p:spPr>
          <a:xfrm>
            <a:off x="10283969" y="4197302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椭圆 116">
            <a:extLst>
              <a:ext uri="{FF2B5EF4-FFF2-40B4-BE49-F238E27FC236}">
                <a16:creationId xmlns:a16="http://schemas.microsoft.com/office/drawing/2014/main" id="{16217881-A2DF-E846-8D2F-7AC4C5222B91}"/>
              </a:ext>
            </a:extLst>
          </p:cNvPr>
          <p:cNvSpPr/>
          <p:nvPr/>
        </p:nvSpPr>
        <p:spPr>
          <a:xfrm>
            <a:off x="10534139" y="4154000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49329589-8C3D-7F48-AF61-7399BABF5C3C}"/>
              </a:ext>
            </a:extLst>
          </p:cNvPr>
          <p:cNvSpPr/>
          <p:nvPr/>
        </p:nvSpPr>
        <p:spPr>
          <a:xfrm>
            <a:off x="10436369" y="4349702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椭圆 118">
            <a:extLst>
              <a:ext uri="{FF2B5EF4-FFF2-40B4-BE49-F238E27FC236}">
                <a16:creationId xmlns:a16="http://schemas.microsoft.com/office/drawing/2014/main" id="{7A333EF1-4D2A-7540-92EA-555A1AF4888D}"/>
              </a:ext>
            </a:extLst>
          </p:cNvPr>
          <p:cNvSpPr/>
          <p:nvPr/>
        </p:nvSpPr>
        <p:spPr>
          <a:xfrm>
            <a:off x="10891333" y="4511188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椭圆 119">
            <a:extLst>
              <a:ext uri="{FF2B5EF4-FFF2-40B4-BE49-F238E27FC236}">
                <a16:creationId xmlns:a16="http://schemas.microsoft.com/office/drawing/2014/main" id="{165800FE-4F8A-254E-9C87-86FC798E75EB}"/>
              </a:ext>
            </a:extLst>
          </p:cNvPr>
          <p:cNvSpPr/>
          <p:nvPr/>
        </p:nvSpPr>
        <p:spPr>
          <a:xfrm>
            <a:off x="10486782" y="4632003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F72690A5-695D-3540-9582-CDAD2E5AE6C0}"/>
              </a:ext>
            </a:extLst>
          </p:cNvPr>
          <p:cNvSpPr/>
          <p:nvPr/>
        </p:nvSpPr>
        <p:spPr>
          <a:xfrm>
            <a:off x="10274444" y="4721177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椭圆 121">
            <a:extLst>
              <a:ext uri="{FF2B5EF4-FFF2-40B4-BE49-F238E27FC236}">
                <a16:creationId xmlns:a16="http://schemas.microsoft.com/office/drawing/2014/main" id="{55233B65-E946-9240-AEB8-8FF311DEFED0}"/>
              </a:ext>
            </a:extLst>
          </p:cNvPr>
          <p:cNvSpPr/>
          <p:nvPr/>
        </p:nvSpPr>
        <p:spPr>
          <a:xfrm>
            <a:off x="9579119" y="4159202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椭圆 122">
            <a:extLst>
              <a:ext uri="{FF2B5EF4-FFF2-40B4-BE49-F238E27FC236}">
                <a16:creationId xmlns:a16="http://schemas.microsoft.com/office/drawing/2014/main" id="{989567D4-62AB-9745-B6E1-EB8ADD0F2265}"/>
              </a:ext>
            </a:extLst>
          </p:cNvPr>
          <p:cNvSpPr/>
          <p:nvPr/>
        </p:nvSpPr>
        <p:spPr>
          <a:xfrm>
            <a:off x="10436376" y="4346328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B4DE8CBA-67F3-B945-BA8F-C86F30F5950C}"/>
              </a:ext>
            </a:extLst>
          </p:cNvPr>
          <p:cNvSpPr/>
          <p:nvPr/>
        </p:nvSpPr>
        <p:spPr>
          <a:xfrm>
            <a:off x="10589863" y="4534572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椭圆 124">
            <a:extLst>
              <a:ext uri="{FF2B5EF4-FFF2-40B4-BE49-F238E27FC236}">
                <a16:creationId xmlns:a16="http://schemas.microsoft.com/office/drawing/2014/main" id="{D278A018-81F8-7042-A05C-3E1F3C08B418}"/>
              </a:ext>
            </a:extLst>
          </p:cNvPr>
          <p:cNvSpPr/>
          <p:nvPr/>
        </p:nvSpPr>
        <p:spPr>
          <a:xfrm>
            <a:off x="10798326" y="4776153"/>
            <a:ext cx="100290" cy="986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椭圆 125">
            <a:extLst>
              <a:ext uri="{FF2B5EF4-FFF2-40B4-BE49-F238E27FC236}">
                <a16:creationId xmlns:a16="http://schemas.microsoft.com/office/drawing/2014/main" id="{607ABB5E-8104-374A-A129-FB1583FDBBE4}"/>
              </a:ext>
            </a:extLst>
          </p:cNvPr>
          <p:cNvSpPr/>
          <p:nvPr/>
        </p:nvSpPr>
        <p:spPr>
          <a:xfrm>
            <a:off x="9979169" y="4922402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3C465EEB-5E8A-9440-8D4D-970CAE2BF98D}"/>
              </a:ext>
            </a:extLst>
          </p:cNvPr>
          <p:cNvSpPr/>
          <p:nvPr/>
        </p:nvSpPr>
        <p:spPr>
          <a:xfrm>
            <a:off x="9969644" y="3997277"/>
            <a:ext cx="100290" cy="986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箭头: 下 59">
            <a:extLst>
              <a:ext uri="{FF2B5EF4-FFF2-40B4-BE49-F238E27FC236}">
                <a16:creationId xmlns:a16="http://schemas.microsoft.com/office/drawing/2014/main" id="{997F28BA-4525-0548-A0EA-5144DF4F4AEF}"/>
              </a:ext>
            </a:extLst>
          </p:cNvPr>
          <p:cNvSpPr/>
          <p:nvPr/>
        </p:nvSpPr>
        <p:spPr>
          <a:xfrm>
            <a:off x="11339770" y="4189464"/>
            <a:ext cx="235699" cy="249780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3690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876446A-EF59-9645-8BA4-48E7D66F1F69}"/>
              </a:ext>
            </a:extLst>
          </p:cNvPr>
          <p:cNvSpPr txBox="1"/>
          <p:nvPr/>
        </p:nvSpPr>
        <p:spPr>
          <a:xfrm>
            <a:off x="391914" y="990041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Box Muller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方法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9368D26-C655-E347-99F8-F49995357F59}"/>
              </a:ext>
            </a:extLst>
          </p:cNvPr>
          <p:cNvSpPr txBox="1"/>
          <p:nvPr/>
        </p:nvSpPr>
        <p:spPr>
          <a:xfrm>
            <a:off x="755375" y="1519081"/>
            <a:ext cx="4494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回忆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Gaussian 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积分中的技巧：</a:t>
            </a:r>
          </a:p>
        </p:txBody>
      </p:sp>
      <p:pic>
        <p:nvPicPr>
          <p:cNvPr id="16" name="Picture 20">
            <a:extLst>
              <a:ext uri="{FF2B5EF4-FFF2-40B4-BE49-F238E27FC236}">
                <a16:creationId xmlns:a16="http://schemas.microsoft.com/office/drawing/2014/main" id="{9146E985-346E-7249-99BC-1BAEC1511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97" y="1361948"/>
            <a:ext cx="46863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8BB9D9C-FE9A-674E-BC0B-91B0E6F19553}"/>
              </a:ext>
            </a:extLst>
          </p:cNvPr>
          <p:cNvSpPr txBox="1"/>
          <p:nvPr/>
        </p:nvSpPr>
        <p:spPr>
          <a:xfrm>
            <a:off x="755375" y="2291039"/>
            <a:ext cx="4494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做变量替换</a:t>
            </a:r>
          </a:p>
        </p:txBody>
      </p:sp>
      <p:pic>
        <p:nvPicPr>
          <p:cNvPr id="19" name="Picture 26">
            <a:extLst>
              <a:ext uri="{FF2B5EF4-FFF2-40B4-BE49-F238E27FC236}">
                <a16:creationId xmlns:a16="http://schemas.microsoft.com/office/drawing/2014/main" id="{1525E4A5-87D9-0842-AC12-903E14974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447" y="2143698"/>
            <a:ext cx="38957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A0580899-8FE9-FA48-989B-AFF5E0B0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41" y="3014375"/>
            <a:ext cx="6462479" cy="94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4">
            <a:extLst>
              <a:ext uri="{FF2B5EF4-FFF2-40B4-BE49-F238E27FC236}">
                <a16:creationId xmlns:a16="http://schemas.microsoft.com/office/drawing/2014/main" id="{61FB2F9B-DBF3-2645-8583-D49F68C30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197" y="4284506"/>
            <a:ext cx="4752975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3ED18921-589F-F84D-9CFA-0D2C999C24AE}"/>
              </a:ext>
            </a:extLst>
          </p:cNvPr>
          <p:cNvSpPr txBox="1"/>
          <p:nvPr/>
        </p:nvSpPr>
        <p:spPr>
          <a:xfrm>
            <a:off x="755375" y="4227354"/>
            <a:ext cx="4494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如果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66B4AC2-5954-814F-A9B2-7CE978260849}"/>
              </a:ext>
            </a:extLst>
          </p:cNvPr>
          <p:cNvSpPr txBox="1"/>
          <p:nvPr/>
        </p:nvSpPr>
        <p:spPr>
          <a:xfrm>
            <a:off x="1107832" y="4770729"/>
            <a:ext cx="8721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2000" i="1" baseline="-25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 i="1" baseline="-25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与 </a:t>
            </a:r>
            <a:r>
              <a:rPr lang="en-US" altLang="zh-CN" sz="2000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2000" i="1" baseline="-25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服从均值为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，方差为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的高斯分布；效率高，计算过程简单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D8240E5-5001-0C4F-881C-EE52FAAA1080}"/>
              </a:ext>
            </a:extLst>
          </p:cNvPr>
          <p:cNvSpPr txBox="1"/>
          <p:nvPr/>
        </p:nvSpPr>
        <p:spPr>
          <a:xfrm>
            <a:off x="755374" y="5314104"/>
            <a:ext cx="10331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总结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Wingdings" pitchFamily="2" charset="2"/>
              </a:rPr>
              <a:t>：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Wingdings" pitchFamily="2" charset="2"/>
              </a:rPr>
              <a:t>        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Wingdings" pitchFamily="2" charset="2"/>
              </a:rPr>
              <a:t>的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Wingdings" pitchFamily="2" charset="2"/>
              </a:rPr>
              <a:t>.  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Wingdings" pitchFamily="2" charset="2"/>
              </a:rPr>
              <a:t>的几率密度为     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Wingdings" pitchFamily="2" charset="2"/>
              </a:rPr>
              <a:t>         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Wingdings" pitchFamily="2" charset="2"/>
              </a:rPr>
              <a:t> ，            的几率密度为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Wingdings" pitchFamily="2" charset="2"/>
              </a:rPr>
              <a:t>            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6E7338C-86DE-B649-BD10-057D281F05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712" y="5242178"/>
            <a:ext cx="1026432" cy="4635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1C7B5D-D622-444B-B72E-153D8729C3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64" y="5314132"/>
            <a:ext cx="1231753" cy="4434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563CB4-94E1-C942-BD27-8C506ED893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291" y="5292976"/>
            <a:ext cx="962361" cy="4645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3939019-3EE1-5A40-BDF9-78FD953785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024" y="5280735"/>
            <a:ext cx="1541741" cy="47682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A258C7F-4B10-8942-AD57-8A937005D1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41" y="5985170"/>
            <a:ext cx="5254813" cy="840770"/>
          </a:xfrm>
          <a:prstGeom prst="rect">
            <a:avLst/>
          </a:prstGeom>
        </p:spPr>
      </p:pic>
      <p:sp>
        <p:nvSpPr>
          <p:cNvPr id="31" name="箭头: 上弧形 2">
            <a:extLst>
              <a:ext uri="{FF2B5EF4-FFF2-40B4-BE49-F238E27FC236}">
                <a16:creationId xmlns:a16="http://schemas.microsoft.com/office/drawing/2014/main" id="{8FBA929B-683D-9D46-AEF5-A573F8BDE508}"/>
              </a:ext>
            </a:extLst>
          </p:cNvPr>
          <p:cNvSpPr/>
          <p:nvPr/>
        </p:nvSpPr>
        <p:spPr>
          <a:xfrm rot="5400000">
            <a:off x="8332971" y="4536799"/>
            <a:ext cx="3268199" cy="86797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FE6EA65-8192-4B4E-B6AA-ACAF2E1A0E5F}"/>
              </a:ext>
            </a:extLst>
          </p:cNvPr>
          <p:cNvSpPr txBox="1"/>
          <p:nvPr/>
        </p:nvSpPr>
        <p:spPr>
          <a:xfrm>
            <a:off x="10228549" y="3617508"/>
            <a:ext cx="1963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定义了流映射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f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71194F2A-73F6-9D40-B646-A6A972072F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141" y="4173451"/>
            <a:ext cx="962361" cy="464588"/>
          </a:xfrm>
          <a:prstGeom prst="rect">
            <a:avLst/>
          </a:prstGeom>
        </p:spPr>
      </p:pic>
      <p:sp>
        <p:nvSpPr>
          <p:cNvPr id="34" name="箭头: 下 59">
            <a:extLst>
              <a:ext uri="{FF2B5EF4-FFF2-40B4-BE49-F238E27FC236}">
                <a16:creationId xmlns:a16="http://schemas.microsoft.com/office/drawing/2014/main" id="{5200381F-A269-624E-BC4A-077587F25BB8}"/>
              </a:ext>
            </a:extLst>
          </p:cNvPr>
          <p:cNvSpPr/>
          <p:nvPr/>
        </p:nvSpPr>
        <p:spPr>
          <a:xfrm>
            <a:off x="11100610" y="4739156"/>
            <a:ext cx="196146" cy="2906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F6810D3F-A4AF-B343-9940-370CBC1BCD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701" y="5036296"/>
            <a:ext cx="1026432" cy="463550"/>
          </a:xfrm>
          <a:prstGeom prst="rect">
            <a:avLst/>
          </a:prstGeom>
        </p:spPr>
      </p:pic>
      <p:sp>
        <p:nvSpPr>
          <p:cNvPr id="39" name="Title 3">
            <a:extLst>
              <a:ext uri="{FF2B5EF4-FFF2-40B4-BE49-F238E27FC236}">
                <a16:creationId xmlns:a16="http://schemas.microsoft.com/office/drawing/2014/main" id="{73DF10AD-6D49-1742-BD6F-95306626BD3C}"/>
              </a:ext>
            </a:extLst>
          </p:cNvPr>
          <p:cNvSpPr txBox="1">
            <a:spLocks/>
          </p:cNvSpPr>
          <p:nvPr/>
        </p:nvSpPr>
        <p:spPr>
          <a:xfrm>
            <a:off x="0" y="-5933"/>
            <a:ext cx="930262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人工智能应用举例：流映射采样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005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9566C0A-F781-3A41-BE3B-53FEA8DAF586}"/>
              </a:ext>
            </a:extLst>
          </p:cNvPr>
          <p:cNvSpPr txBox="1">
            <a:spLocks/>
          </p:cNvSpPr>
          <p:nvPr/>
        </p:nvSpPr>
        <p:spPr>
          <a:xfrm>
            <a:off x="0" y="-5933"/>
            <a:ext cx="930262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人工智能应用举例：流映射采样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974FE48-D06B-6243-AC7E-6B209AA015B5}"/>
              </a:ext>
            </a:extLst>
          </p:cNvPr>
          <p:cNvSpPr txBox="1"/>
          <p:nvPr/>
        </p:nvSpPr>
        <p:spPr>
          <a:xfrm>
            <a:off x="391914" y="990041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希望满足采样的规范场组态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648D1E0-00F2-C34B-A0BF-B25F4E703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310" y="890673"/>
            <a:ext cx="1651000" cy="6604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98FBF1-3AC9-AB46-9A64-978B98279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48" y="1473627"/>
            <a:ext cx="4851400" cy="14224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71C1B9F-B538-8345-A9ED-FDC159089E88}"/>
              </a:ext>
            </a:extLst>
          </p:cNvPr>
          <p:cNvSpPr txBox="1"/>
          <p:nvPr/>
        </p:nvSpPr>
        <p:spPr>
          <a:xfrm>
            <a:off x="391914" y="2890742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Normalizing flow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的核心思想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335B322-EB41-3E4A-A291-5203D8D28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48" y="3505594"/>
            <a:ext cx="6235700" cy="20828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FECD58A-7B6A-6B4C-831D-BA2A3445BC1A}"/>
              </a:ext>
            </a:extLst>
          </p:cNvPr>
          <p:cNvSpPr txBox="1"/>
          <p:nvPr/>
        </p:nvSpPr>
        <p:spPr>
          <a:xfrm>
            <a:off x="769783" y="5752413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通过训练，使得生成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718AE12-D2F3-5E46-BA4A-F8D277395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5707" y="5667978"/>
            <a:ext cx="24638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956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>
            <a:extLst>
              <a:ext uri="{FF2B5EF4-FFF2-40B4-BE49-F238E27FC236}">
                <a16:creationId xmlns:a16="http://schemas.microsoft.com/office/drawing/2014/main" id="{1A5ABEFF-55F1-7A4C-9FC1-1DA29440D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06" y="1098478"/>
            <a:ext cx="9996488" cy="2764006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E39B3354-A651-4749-BDE7-1BB54580F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963" y="6071107"/>
            <a:ext cx="4749800" cy="774700"/>
          </a:xfrm>
          <a:prstGeom prst="rect">
            <a:avLst/>
          </a:prstGeom>
        </p:spPr>
      </p:pic>
      <p:cxnSp>
        <p:nvCxnSpPr>
          <p:cNvPr id="27" name="直接箭头连接符 32">
            <a:extLst>
              <a:ext uri="{FF2B5EF4-FFF2-40B4-BE49-F238E27FC236}">
                <a16:creationId xmlns:a16="http://schemas.microsoft.com/office/drawing/2014/main" id="{A2D52905-B75B-CC48-A16E-9D094EC2B01E}"/>
              </a:ext>
            </a:extLst>
          </p:cNvPr>
          <p:cNvCxnSpPr>
            <a:cxnSpLocks/>
          </p:cNvCxnSpPr>
          <p:nvPr/>
        </p:nvCxnSpPr>
        <p:spPr>
          <a:xfrm flipV="1">
            <a:off x="685800" y="3848348"/>
            <a:ext cx="842963" cy="44233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BA46BB33-BF44-744C-94D6-0FBBBFDF1173}"/>
              </a:ext>
            </a:extLst>
          </p:cNvPr>
          <p:cNvSpPr txBox="1"/>
          <p:nvPr/>
        </p:nvSpPr>
        <p:spPr>
          <a:xfrm>
            <a:off x="-1" y="4290687"/>
            <a:ext cx="17716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先验分布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比如正态分布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</p:txBody>
      </p:sp>
      <p:cxnSp>
        <p:nvCxnSpPr>
          <p:cNvPr id="30" name="直接箭头连接符 32">
            <a:extLst>
              <a:ext uri="{FF2B5EF4-FFF2-40B4-BE49-F238E27FC236}">
                <a16:creationId xmlns:a16="http://schemas.microsoft.com/office/drawing/2014/main" id="{FBFC6F86-B2F8-9246-9E0B-9910D95AE789}"/>
              </a:ext>
            </a:extLst>
          </p:cNvPr>
          <p:cNvCxnSpPr>
            <a:cxnSpLocks/>
          </p:cNvCxnSpPr>
          <p:nvPr/>
        </p:nvCxnSpPr>
        <p:spPr>
          <a:xfrm flipH="1" flipV="1">
            <a:off x="3457710" y="3774809"/>
            <a:ext cx="457065" cy="5158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74E8217F-58D2-FF43-860E-89125C6341FF}"/>
              </a:ext>
            </a:extLst>
          </p:cNvPr>
          <p:cNvSpPr txBox="1"/>
          <p:nvPr/>
        </p:nvSpPr>
        <p:spPr>
          <a:xfrm>
            <a:off x="2619969" y="4321464"/>
            <a:ext cx="51067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神经网络位于每个耦合层中，负责对输入数据进行缩放和偏移，以逐步调整分布</a:t>
            </a:r>
          </a:p>
        </p:txBody>
      </p:sp>
      <p:cxnSp>
        <p:nvCxnSpPr>
          <p:cNvPr id="34" name="直接箭头连接符 32">
            <a:extLst>
              <a:ext uri="{FF2B5EF4-FFF2-40B4-BE49-F238E27FC236}">
                <a16:creationId xmlns:a16="http://schemas.microsoft.com/office/drawing/2014/main" id="{9D1D0C21-FD50-C048-86FB-9A92F62B2E13}"/>
              </a:ext>
            </a:extLst>
          </p:cNvPr>
          <p:cNvCxnSpPr>
            <a:cxnSpLocks/>
          </p:cNvCxnSpPr>
          <p:nvPr/>
        </p:nvCxnSpPr>
        <p:spPr>
          <a:xfrm flipH="1" flipV="1">
            <a:off x="9302621" y="3811021"/>
            <a:ext cx="398592" cy="51044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D8342708-69A3-F744-A665-C799609BE7FB}"/>
              </a:ext>
            </a:extLst>
          </p:cNvPr>
          <p:cNvGrpSpPr/>
          <p:nvPr/>
        </p:nvGrpSpPr>
        <p:grpSpPr>
          <a:xfrm>
            <a:off x="8372476" y="4311020"/>
            <a:ext cx="3343275" cy="930115"/>
            <a:chOff x="7329488" y="4311764"/>
            <a:chExt cx="3343275" cy="930115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F8D314BA-F81B-8743-B130-49214FBDA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6346" y="4835479"/>
              <a:ext cx="520700" cy="406400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F385D163-B6BD-CF41-A1D5-979B3F821017}"/>
                </a:ext>
              </a:extLst>
            </p:cNvPr>
            <p:cNvSpPr txBox="1"/>
            <p:nvPr/>
          </p:nvSpPr>
          <p:spPr>
            <a:xfrm>
              <a:off x="7329488" y="4311764"/>
              <a:ext cx="334327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目标是调整神经网络的参数，使得流模型生成的分布</a:t>
              </a:r>
              <a:r>
                <a:rPr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 </a:t>
              </a:r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，尽可能逼近目标分布</a:t>
              </a:r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1B9A9F3E-C3A2-0749-967F-A6039B4FF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2410" y="4601769"/>
              <a:ext cx="635000" cy="368300"/>
            </a:xfrm>
            <a:prstGeom prst="rect">
              <a:avLst/>
            </a:prstGeom>
          </p:spPr>
        </p:pic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1C6A2B2F-177F-EC4B-A06F-89EA15248B72}"/>
              </a:ext>
            </a:extLst>
          </p:cNvPr>
          <p:cNvSpPr txBox="1"/>
          <p:nvPr/>
        </p:nvSpPr>
        <p:spPr>
          <a:xfrm>
            <a:off x="2619969" y="5056469"/>
            <a:ext cx="51067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通过叠加多个耦合层构造流模型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18632B2-E749-3C41-8130-AD8D23626C7D}"/>
              </a:ext>
            </a:extLst>
          </p:cNvPr>
          <p:cNvSpPr txBox="1"/>
          <p:nvPr/>
        </p:nvSpPr>
        <p:spPr>
          <a:xfrm>
            <a:off x="2619968" y="5860537"/>
            <a:ext cx="51067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雅可比行列式可通过链式法则得到</a:t>
            </a: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BD4C5083-B1F8-1C43-B81E-CF27081F8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883" y="5406512"/>
            <a:ext cx="3022600" cy="482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67ADD33-6738-8042-A60D-F77057757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641" y="5420614"/>
            <a:ext cx="520700" cy="4064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CB9E7E4D-C864-114E-A48E-BB8CF7323C1B}"/>
              </a:ext>
            </a:extLst>
          </p:cNvPr>
          <p:cNvSpPr txBox="1"/>
          <p:nvPr/>
        </p:nvSpPr>
        <p:spPr>
          <a:xfrm>
            <a:off x="8863408" y="5449376"/>
            <a:ext cx="3343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通常较复杂，难以直接生成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AF320D5-6A2E-CC42-9AE2-BE2FE6533FFF}"/>
              </a:ext>
            </a:extLst>
          </p:cNvPr>
          <p:cNvSpPr txBox="1">
            <a:spLocks/>
          </p:cNvSpPr>
          <p:nvPr/>
        </p:nvSpPr>
        <p:spPr>
          <a:xfrm>
            <a:off x="0" y="-5933"/>
            <a:ext cx="930262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人工智能应用举例：流映射采样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D62F427-C5C6-974F-A405-D7F5C737006D}"/>
              </a:ext>
            </a:extLst>
          </p:cNvPr>
          <p:cNvSpPr txBox="1"/>
          <p:nvPr/>
        </p:nvSpPr>
        <p:spPr>
          <a:xfrm>
            <a:off x="3686242" y="933381"/>
            <a:ext cx="89773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600" dirty="0">
                <a:effectLst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M. S. Albergo, G. Kanwar, and P. E. Shanahan Phys. Rev. D 100 no. 3, (2019) 034515 </a:t>
            </a:r>
            <a:endParaRPr lang="en" altLang="zh-CN" sz="16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7038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3E739AC8-BE42-664D-BBCA-3A16C9F9789E}"/>
              </a:ext>
            </a:extLst>
          </p:cNvPr>
          <p:cNvSpPr txBox="1"/>
          <p:nvPr/>
        </p:nvSpPr>
        <p:spPr>
          <a:xfrm>
            <a:off x="7653257" y="3815863"/>
            <a:ext cx="3599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和      是神经网络，进行变换操作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CD0D4E6-4297-3241-A13B-AF79E92E6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06" y="1098478"/>
            <a:ext cx="9996488" cy="2764006"/>
          </a:xfrm>
          <a:prstGeom prst="rect">
            <a:avLst/>
          </a:prstGeom>
        </p:spPr>
      </p:pic>
      <p:cxnSp>
        <p:nvCxnSpPr>
          <p:cNvPr id="4" name="直接箭头连接符 32">
            <a:extLst>
              <a:ext uri="{FF2B5EF4-FFF2-40B4-BE49-F238E27FC236}">
                <a16:creationId xmlns:a16="http://schemas.microsoft.com/office/drawing/2014/main" id="{B70C4240-1734-364E-AAC4-84177EFDCD39}"/>
              </a:ext>
            </a:extLst>
          </p:cNvPr>
          <p:cNvCxnSpPr>
            <a:cxnSpLocks/>
          </p:cNvCxnSpPr>
          <p:nvPr/>
        </p:nvCxnSpPr>
        <p:spPr>
          <a:xfrm flipH="1">
            <a:off x="2907736" y="3429000"/>
            <a:ext cx="564129" cy="6858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8442EC6A-161A-6140-8CCE-243D46693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6" y="3561730"/>
            <a:ext cx="1779290" cy="32432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D279D5-185F-F44F-BE7E-67068885C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35" y="3976203"/>
            <a:ext cx="3568700" cy="7874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1581D2-53C2-7541-BE3E-7EF1EDBE9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35" y="4854692"/>
            <a:ext cx="3962400" cy="7747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D524F03-626D-5A44-8909-F234E2BC84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3804753"/>
            <a:ext cx="279400" cy="3429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13EAE8E-809A-164D-B175-E9A49E6E30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840" y="3844440"/>
            <a:ext cx="292100" cy="317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53B3995-153C-6A41-9D82-3FA2888F2C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4300707"/>
            <a:ext cx="304800" cy="31750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1FB7DE4D-34FC-5F4C-AEAA-5D7B2E12BA9E}"/>
              </a:ext>
            </a:extLst>
          </p:cNvPr>
          <p:cNvSpPr txBox="1"/>
          <p:nvPr/>
        </p:nvSpPr>
        <p:spPr>
          <a:xfrm>
            <a:off x="7653257" y="430070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表示元素逐位相乘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E2369DD-22BB-C244-B8F8-3315FD2E7EEE}"/>
              </a:ext>
            </a:extLst>
          </p:cNvPr>
          <p:cNvSpPr txBox="1"/>
          <p:nvPr/>
        </p:nvSpPr>
        <p:spPr>
          <a:xfrm>
            <a:off x="7442200" y="4832459"/>
            <a:ext cx="444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变换     被设计成一种特殊形式，即使    和     是复杂的神经网络，整个变换     依然是可逆的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16FDF46-1044-FC4E-B637-F8AD96DC50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140" y="4780629"/>
            <a:ext cx="304800" cy="3556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1B38070-1F37-8E46-955B-DB0CA6EAA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381" y="4824594"/>
            <a:ext cx="279400" cy="3429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A513DB4-AED7-9746-956F-D74AE6988A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902" y="5134907"/>
            <a:ext cx="292100" cy="3175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610F122-BAA0-184E-884C-5D267AB86E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116" y="5116685"/>
            <a:ext cx="304800" cy="355600"/>
          </a:xfrm>
          <a:prstGeom prst="rect">
            <a:avLst/>
          </a:prstGeom>
        </p:spPr>
      </p:pic>
      <p:sp>
        <p:nvSpPr>
          <p:cNvPr id="30" name="Title 3">
            <a:extLst>
              <a:ext uri="{FF2B5EF4-FFF2-40B4-BE49-F238E27FC236}">
                <a16:creationId xmlns:a16="http://schemas.microsoft.com/office/drawing/2014/main" id="{56A09753-22DA-CF4F-ABB4-6473550734FC}"/>
              </a:ext>
            </a:extLst>
          </p:cNvPr>
          <p:cNvSpPr txBox="1">
            <a:spLocks/>
          </p:cNvSpPr>
          <p:nvPr/>
        </p:nvSpPr>
        <p:spPr>
          <a:xfrm>
            <a:off x="0" y="-5933"/>
            <a:ext cx="930262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人工智能应用举例：流映射采样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0933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D0D4E6-4297-3241-A13B-AF79E92E6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06" y="1098478"/>
            <a:ext cx="9996488" cy="2764006"/>
          </a:xfrm>
          <a:prstGeom prst="rect">
            <a:avLst/>
          </a:prstGeom>
        </p:spPr>
      </p:pic>
      <p:cxnSp>
        <p:nvCxnSpPr>
          <p:cNvPr id="4" name="直接箭头连接符 32">
            <a:extLst>
              <a:ext uri="{FF2B5EF4-FFF2-40B4-BE49-F238E27FC236}">
                <a16:creationId xmlns:a16="http://schemas.microsoft.com/office/drawing/2014/main" id="{B70C4240-1734-364E-AAC4-84177EFDCD39}"/>
              </a:ext>
            </a:extLst>
          </p:cNvPr>
          <p:cNvCxnSpPr>
            <a:cxnSpLocks/>
          </p:cNvCxnSpPr>
          <p:nvPr/>
        </p:nvCxnSpPr>
        <p:spPr>
          <a:xfrm flipH="1">
            <a:off x="2907736" y="3429000"/>
            <a:ext cx="564129" cy="6858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8442EC6A-161A-6140-8CCE-243D46693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6" y="3561730"/>
            <a:ext cx="1779290" cy="32432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D279D5-185F-F44F-BE7E-67068885C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35" y="3976203"/>
            <a:ext cx="3568700" cy="7874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1581D2-53C2-7541-BE3E-7EF1EDBE9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35" y="4854692"/>
            <a:ext cx="3962400" cy="77470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DB1C9824-62E9-544A-A8E3-B73DAC86C639}"/>
              </a:ext>
            </a:extLst>
          </p:cNvPr>
          <p:cNvSpPr txBox="1"/>
          <p:nvPr/>
        </p:nvSpPr>
        <p:spPr>
          <a:xfrm>
            <a:off x="3336389" y="5798614"/>
            <a:ext cx="8522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可逆性对于流映射至关重要，因为需要根据变换后的样本计算其概率密度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56A09753-22DA-CF4F-ABB4-6473550734FC}"/>
              </a:ext>
            </a:extLst>
          </p:cNvPr>
          <p:cNvSpPr txBox="1">
            <a:spLocks/>
          </p:cNvSpPr>
          <p:nvPr/>
        </p:nvSpPr>
        <p:spPr>
          <a:xfrm>
            <a:off x="0" y="-5933"/>
            <a:ext cx="930262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人工智能应用举例：流映射采样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B457FAF-59A7-7547-8933-8DC6C344D0CC}"/>
              </a:ext>
            </a:extLst>
          </p:cNvPr>
          <p:cNvSpPr txBox="1"/>
          <p:nvPr/>
        </p:nvSpPr>
        <p:spPr>
          <a:xfrm>
            <a:off x="3336390" y="6212312"/>
            <a:ext cx="7861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如果每一层的变换是显式可逆的，就可以快速地进行采样和密度计算，而不会引入额外的计算负担。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5CDF890-92CE-DF48-8EA6-11273AE66FB7}"/>
              </a:ext>
            </a:extLst>
          </p:cNvPr>
          <p:cNvSpPr txBox="1"/>
          <p:nvPr/>
        </p:nvSpPr>
        <p:spPr>
          <a:xfrm>
            <a:off x="7533501" y="3835703"/>
            <a:ext cx="46584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雅可比矩阵是个下三角，行列式很容易计算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04E07C1-887D-664F-9C79-6533F84948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116" y="4306878"/>
            <a:ext cx="3020000" cy="109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512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562572B-FF45-534A-A99D-5C320856C096}"/>
              </a:ext>
            </a:extLst>
          </p:cNvPr>
          <p:cNvSpPr txBox="1"/>
          <p:nvPr/>
        </p:nvSpPr>
        <p:spPr>
          <a:xfrm>
            <a:off x="391914" y="1118629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目标分布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17D0CE-4B7B-B444-BB65-AEB1F37FA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11" y="1024665"/>
            <a:ext cx="2114089" cy="74496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2C9D2A2-B014-3545-A484-A4205865A414}"/>
              </a:ext>
            </a:extLst>
          </p:cNvPr>
          <p:cNvSpPr txBox="1"/>
          <p:nvPr/>
        </p:nvSpPr>
        <p:spPr>
          <a:xfrm>
            <a:off x="391914" y="1855359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训练方法：最小化损失函数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410216C-2957-3B4D-BF85-5D679D87C5C6}"/>
              </a:ext>
            </a:extLst>
          </p:cNvPr>
          <p:cNvSpPr txBox="1">
            <a:spLocks/>
          </p:cNvSpPr>
          <p:nvPr/>
        </p:nvSpPr>
        <p:spPr>
          <a:xfrm>
            <a:off x="0" y="-5933"/>
            <a:ext cx="930262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人工智能应用举例：流映射采样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94D1A07-E1C3-C74E-BF59-45205F9280F5}"/>
              </a:ext>
            </a:extLst>
          </p:cNvPr>
          <p:cNvSpPr txBox="1"/>
          <p:nvPr/>
        </p:nvSpPr>
        <p:spPr>
          <a:xfrm>
            <a:off x="772914" y="2592089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使用的损失函数是目标分布       与生成分布          之间的偏移</a:t>
            </a:r>
            <a:r>
              <a:rPr lang="en-US" altLang="zh-CN" sz="2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Kullback-Leibler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散度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D93F1F6-39CE-214E-B02A-5A3ECCF85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3170199"/>
            <a:ext cx="5321300" cy="17907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5E94C55-5DAC-B741-B4D7-A410E8A62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2592089"/>
            <a:ext cx="610588" cy="461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FCC9356-E746-A440-9138-27555C090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88" y="2606377"/>
            <a:ext cx="811892" cy="46166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6601803-D3D0-E84A-832C-B77E9B73A57C}"/>
              </a:ext>
            </a:extLst>
          </p:cNvPr>
          <p:cNvSpPr txBox="1"/>
          <p:nvPr/>
        </p:nvSpPr>
        <p:spPr>
          <a:xfrm>
            <a:off x="795620" y="4846511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KL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散度是一种衡量两个概率分布之间差异的指标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62C3D13-3325-3D4D-83E6-C26B1EB51E8E}"/>
              </a:ext>
            </a:extLst>
          </p:cNvPr>
          <p:cNvSpPr txBox="1"/>
          <p:nvPr/>
        </p:nvSpPr>
        <p:spPr>
          <a:xfrm>
            <a:off x="795620" y="5371670"/>
            <a:ext cx="11120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通过最小化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KL 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散度，可以逐步优化神经网络，使得生成分布趋近于目标分布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9CBD1E9-FD43-7D48-ACAD-4586F657F78E}"/>
              </a:ext>
            </a:extLst>
          </p:cNvPr>
          <p:cNvSpPr txBox="1"/>
          <p:nvPr/>
        </p:nvSpPr>
        <p:spPr>
          <a:xfrm>
            <a:off x="795620" y="5896829"/>
            <a:ext cx="11120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实际应用中，损失值通过随机抽样来估算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86A1DDE-F813-E540-913D-BD5BAC66E8A6}"/>
              </a:ext>
            </a:extLst>
          </p:cNvPr>
          <p:cNvSpPr txBox="1"/>
          <p:nvPr/>
        </p:nvSpPr>
        <p:spPr>
          <a:xfrm>
            <a:off x="1147710" y="6331798"/>
            <a:ext cx="111201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从流映射生成的分布           中抽取一批样本       ，然后通过计算样本均值来得到损失的近似值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BA210F2-7547-A346-8214-57B97436F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29" y="6291992"/>
            <a:ext cx="811892" cy="46166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F4FD82A-4D46-7442-A56A-374D9FE5A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50" y="6361067"/>
            <a:ext cx="4826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83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9DCD61D-A1BD-5C4E-8161-C72A951055B4}"/>
              </a:ext>
            </a:extLst>
          </p:cNvPr>
          <p:cNvSpPr txBox="1"/>
          <p:nvPr/>
        </p:nvSpPr>
        <p:spPr>
          <a:xfrm>
            <a:off x="529388" y="397041"/>
            <a:ext cx="3517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格点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QCD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的应运而生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4CAC0F4-14DF-4D4E-9A07-F31E1DEF2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05" y="1205593"/>
            <a:ext cx="11631200" cy="565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181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469E796-C14A-D540-BEA2-9151416FF731}"/>
              </a:ext>
            </a:extLst>
          </p:cNvPr>
          <p:cNvSpPr txBox="1">
            <a:spLocks/>
          </p:cNvSpPr>
          <p:nvPr/>
        </p:nvSpPr>
        <p:spPr>
          <a:xfrm>
            <a:off x="0" y="-5933"/>
            <a:ext cx="930262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人工智能应用举例：流映射采样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7A32D33-C795-1845-B51B-5E139FE69CB0}"/>
              </a:ext>
            </a:extLst>
          </p:cNvPr>
          <p:cNvSpPr txBox="1"/>
          <p:nvPr/>
        </p:nvSpPr>
        <p:spPr>
          <a:xfrm>
            <a:off x="391914" y="1118629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自训练特性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12E935A-09CA-4C45-BAA4-0F865E184CAE}"/>
              </a:ext>
            </a:extLst>
          </p:cNvPr>
          <p:cNvSpPr txBox="1"/>
          <p:nvPr/>
        </p:nvSpPr>
        <p:spPr>
          <a:xfrm>
            <a:off x="771525" y="1580294"/>
            <a:ext cx="10072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流映射允许从自身分布      中高效采样，因此训练过程可以完全基于模型生成的样本进行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1B8D644-B248-2A45-89B6-CD41EA994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49" y="1551718"/>
            <a:ext cx="412201" cy="46166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B472C57-006C-D943-98CA-DDBC0D326628}"/>
              </a:ext>
            </a:extLst>
          </p:cNvPr>
          <p:cNvSpPr txBox="1"/>
          <p:nvPr/>
        </p:nvSpPr>
        <p:spPr>
          <a:xfrm>
            <a:off x="771525" y="2000859"/>
            <a:ext cx="10072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无需依赖目标分布    </a:t>
            </a:r>
            <a:r>
              <a:rPr lang="el-GR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的现有样本，这在计算目标分布样本代价高昂时尤其有用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393F5D3-27BC-EA42-B063-249B0DE95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47" y="1963914"/>
            <a:ext cx="635113" cy="43969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D628E57-8E90-534B-836B-FD438DD82226}"/>
              </a:ext>
            </a:extLst>
          </p:cNvPr>
          <p:cNvSpPr txBox="1"/>
          <p:nvPr/>
        </p:nvSpPr>
        <p:spPr>
          <a:xfrm>
            <a:off x="391914" y="2475048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具体算法流程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A0A90CE-B338-3248-9AB3-9525D2E2A8B7}"/>
              </a:ext>
            </a:extLst>
          </p:cNvPr>
          <p:cNvSpPr txBox="1"/>
          <p:nvPr/>
        </p:nvSpPr>
        <p:spPr>
          <a:xfrm>
            <a:off x="771525" y="3013606"/>
            <a:ext cx="10072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训练流生成模型以使得输出分布            接近目标分布         ，损失函数使用 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KL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散度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D40EF64-DEAE-D141-91C0-16CE6A8C3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73" y="2974998"/>
            <a:ext cx="830405" cy="43003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F2EF62E-F90D-8E48-B1A0-4C6FF1C33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02" y="2946422"/>
            <a:ext cx="646016" cy="42542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2400EBD-8444-5447-9EC0-038E5CCAA439}"/>
              </a:ext>
            </a:extLst>
          </p:cNvPr>
          <p:cNvSpPr txBox="1"/>
          <p:nvPr/>
        </p:nvSpPr>
        <p:spPr>
          <a:xfrm>
            <a:off x="771525" y="3488247"/>
            <a:ext cx="10072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ea"/>
              <a:buAutoNum type="circleNumDbPlain" startAt="2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从生成模型中采样 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个样本                  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可并行采样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，并计算每个样本的作用量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DB61036-2782-3C40-95E0-9FF66DDB7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560" y="3457013"/>
            <a:ext cx="1079500" cy="4318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EBA978-584C-364A-BBF5-31CBC5878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5" y="3450122"/>
            <a:ext cx="609600" cy="41910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AF2CF339-D7DD-D847-AF32-F012A3B8025F}"/>
              </a:ext>
            </a:extLst>
          </p:cNvPr>
          <p:cNvSpPr txBox="1"/>
          <p:nvPr/>
        </p:nvSpPr>
        <p:spPr>
          <a:xfrm>
            <a:off x="771524" y="3994122"/>
            <a:ext cx="10072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ea"/>
              <a:buAutoNum type="circleNumDbPlain" startAt="3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使用 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Metropolis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算法，依次接受或拒绝这些提案样本，构建长度为 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的马尔可夫链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69CC004-47F2-C141-8F24-4115D5273D28}"/>
              </a:ext>
            </a:extLst>
          </p:cNvPr>
          <p:cNvSpPr txBox="1"/>
          <p:nvPr/>
        </p:nvSpPr>
        <p:spPr>
          <a:xfrm>
            <a:off x="391914" y="4915805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理论保证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10987B9-A4AE-9843-AD5A-239A024AEEFA}"/>
              </a:ext>
            </a:extLst>
          </p:cNvPr>
          <p:cNvSpPr txBox="1"/>
          <p:nvPr/>
        </p:nvSpPr>
        <p:spPr>
          <a:xfrm>
            <a:off x="771524" y="5406310"/>
            <a:ext cx="101869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分布的正定性：如果先验分布 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r(z)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严格为正，并且流映射 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可逆且连续，则生成分布 </a:t>
            </a:r>
            <a:r>
              <a:rPr lang="en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p~f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el-GR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ϕ</a:t>
            </a:r>
            <a:r>
              <a:rPr lang="el-GR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保证严格为正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A00DAE8-0F5B-E34A-AEFF-5E40EB2F7C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562" y="5362029"/>
            <a:ext cx="800219" cy="461665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2E617BED-BD39-994D-A0F7-E8DC5FE54C4F}"/>
              </a:ext>
            </a:extLst>
          </p:cNvPr>
          <p:cNvSpPr txBox="1"/>
          <p:nvPr/>
        </p:nvSpPr>
        <p:spPr>
          <a:xfrm>
            <a:off x="771523" y="6173320"/>
            <a:ext cx="99583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各态历经：对于所有具有有限作用量的模型</a:t>
            </a:r>
            <a:r>
              <a:rPr lang="zh-CN" altLang="el-GR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由此生成的马尔可夫链被证明具有遍历性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17D6B93-A378-3F4A-AE98-6F5DB31ABDFA}"/>
              </a:ext>
            </a:extLst>
          </p:cNvPr>
          <p:cNvSpPr txBox="1"/>
          <p:nvPr/>
        </p:nvSpPr>
        <p:spPr>
          <a:xfrm>
            <a:off x="2156423" y="4468763"/>
            <a:ext cx="10186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作为</a:t>
            </a:r>
            <a:r>
              <a:rPr lang="zh-CN" altLang="en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蒙特卡洛</a:t>
            </a:r>
            <a:r>
              <a:rPr lang="zh-CN" altLang="en-US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的初始点，提高 </a:t>
            </a:r>
            <a:r>
              <a:rPr lang="en" altLang="zh-CN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decorrelation </a:t>
            </a:r>
            <a:r>
              <a:rPr lang="zh-CN" altLang="en-US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和拓扑穿越效率</a:t>
            </a:r>
          </a:p>
        </p:txBody>
      </p:sp>
    </p:spTree>
    <p:extLst>
      <p:ext uri="{BB962C8B-B14F-4D97-AF65-F5344CB8AC3E}">
        <p14:creationId xmlns:p14="http://schemas.microsoft.com/office/powerpoint/2010/main" val="19315220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448DC7C-80C1-214D-8E3F-6D955D37DFFD}"/>
              </a:ext>
            </a:extLst>
          </p:cNvPr>
          <p:cNvSpPr txBox="1"/>
          <p:nvPr/>
        </p:nvSpPr>
        <p:spPr>
          <a:xfrm>
            <a:off x="529388" y="397041"/>
            <a:ext cx="447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Numerical computation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194392B-25F6-584F-818D-BA9F04866F4B}"/>
              </a:ext>
            </a:extLst>
          </p:cNvPr>
          <p:cNvSpPr txBox="1"/>
          <p:nvPr/>
        </p:nvSpPr>
        <p:spPr>
          <a:xfrm>
            <a:off x="436419" y="1715386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Integrate out fermionic fields using </a:t>
            </a:r>
            <a:r>
              <a:rPr lang="en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Grassmann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algebra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33B242D-1CEC-6E4B-87EF-2587CD8EC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391" y="1018338"/>
            <a:ext cx="4682094" cy="6954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4A0C09A-F229-EF4E-8AA8-A18642CE5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603" y="2276435"/>
            <a:ext cx="4381502" cy="74723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CF39FF5-2CB2-4E49-8A63-0BB1AD34DB44}"/>
              </a:ext>
            </a:extLst>
          </p:cNvPr>
          <p:cNvSpPr txBox="1"/>
          <p:nvPr/>
        </p:nvSpPr>
        <p:spPr>
          <a:xfrm>
            <a:off x="436419" y="3142800"/>
            <a:ext cx="10999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Importance sampling: generating gauge configurations according to probability distribution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1220D94-EABC-154F-B106-3C75D48DA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343" y="3512132"/>
            <a:ext cx="3482021" cy="71548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785BAD2-8B34-2D4F-98E8-930B0664F7BE}"/>
              </a:ext>
            </a:extLst>
          </p:cNvPr>
          <p:cNvSpPr txBox="1"/>
          <p:nvPr/>
        </p:nvSpPr>
        <p:spPr>
          <a:xfrm>
            <a:off x="436419" y="4263241"/>
            <a:ext cx="12531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integral over gauge fields is obtained by approximating it with average over gauge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configurations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9C1766B-61F8-984E-994F-034A8FA1B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560" y="4632573"/>
            <a:ext cx="4932879" cy="96186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ED6F3431-138E-8D40-A82E-D177AECF3144}"/>
              </a:ext>
            </a:extLst>
          </p:cNvPr>
          <p:cNvSpPr txBox="1"/>
          <p:nvPr/>
        </p:nvSpPr>
        <p:spPr>
          <a:xfrm>
            <a:off x="436419" y="5654996"/>
            <a:ext cx="10868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more configurations there are, the smaller the statistical error.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Error is reduced by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A7A19C4F-BCD8-BE45-BE3C-9ED07C454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7539" y="5626812"/>
            <a:ext cx="828745" cy="369332"/>
          </a:xfrm>
          <a:prstGeom prst="rect">
            <a:avLst/>
          </a:prstGeom>
        </p:spPr>
      </p:pic>
      <p:sp>
        <p:nvSpPr>
          <p:cNvPr id="12" name="灯片编号占位符 2">
            <a:extLst>
              <a:ext uri="{FF2B5EF4-FFF2-40B4-BE49-F238E27FC236}">
                <a16:creationId xmlns:a16="http://schemas.microsoft.com/office/drawing/2014/main" id="{90CDCF81-282D-0441-8F21-6B7D6177B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71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33699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0EF0D4BC-BAEC-1042-8168-72D451036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432" y="5484186"/>
            <a:ext cx="5391315" cy="119936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820A933-55B8-9F41-9642-AB41DA1AA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613" y="2232778"/>
            <a:ext cx="4055218" cy="45676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9665C92-375C-024D-BA56-6B77BE4C9426}"/>
              </a:ext>
            </a:extLst>
          </p:cNvPr>
          <p:cNvSpPr txBox="1"/>
          <p:nvPr/>
        </p:nvSpPr>
        <p:spPr>
          <a:xfrm>
            <a:off x="529388" y="397041"/>
            <a:ext cx="3836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Correlation function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98E1CE9-78AE-AD40-88B3-07028C78048D}"/>
              </a:ext>
            </a:extLst>
          </p:cNvPr>
          <p:cNvSpPr txBox="1"/>
          <p:nvPr/>
        </p:nvSpPr>
        <p:spPr>
          <a:xfrm>
            <a:off x="994559" y="1133496"/>
            <a:ext cx="79950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Operator construction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3E41076-3E58-6845-ADCF-56C27B6721B9}"/>
              </a:ext>
            </a:extLst>
          </p:cNvPr>
          <p:cNvSpPr txBox="1"/>
          <p:nvPr/>
        </p:nvSpPr>
        <p:spPr>
          <a:xfrm>
            <a:off x="5089566" y="2886953"/>
            <a:ext cx="799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Diquark is designed to have isospin I=0 and spin J=0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8C8B3FF-45B0-1246-9587-E76A5261D903}"/>
              </a:ext>
            </a:extLst>
          </p:cNvPr>
          <p:cNvSpPr txBox="1"/>
          <p:nvPr/>
        </p:nvSpPr>
        <p:spPr>
          <a:xfrm>
            <a:off x="994558" y="4065996"/>
            <a:ext cx="94913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Euclidean spacetime, the time dependence of operator is given by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AA599A6-1D9E-104B-B51C-6A5E859AEBA2}"/>
              </a:ext>
            </a:extLst>
          </p:cNvPr>
          <p:cNvSpPr txBox="1"/>
          <p:nvPr/>
        </p:nvSpPr>
        <p:spPr>
          <a:xfrm>
            <a:off x="994558" y="5013891"/>
            <a:ext cx="111974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Take the pion operator as an example, one can construct correlation function 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6" name="直接箭头连接符 32">
            <a:extLst>
              <a:ext uri="{FF2B5EF4-FFF2-40B4-BE49-F238E27FC236}">
                <a16:creationId xmlns:a16="http://schemas.microsoft.com/office/drawing/2014/main" id="{63C3A7D9-4BD4-EF45-8846-ADAAAAD5DB20}"/>
              </a:ext>
            </a:extLst>
          </p:cNvPr>
          <p:cNvCxnSpPr>
            <a:cxnSpLocks/>
          </p:cNvCxnSpPr>
          <p:nvPr/>
        </p:nvCxnSpPr>
        <p:spPr>
          <a:xfrm flipH="1">
            <a:off x="7791189" y="1443999"/>
            <a:ext cx="296878" cy="30286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BEE18053-8D91-244B-86E5-A11B06CAB499}"/>
              </a:ext>
            </a:extLst>
          </p:cNvPr>
          <p:cNvSpPr txBox="1"/>
          <p:nvPr/>
        </p:nvSpPr>
        <p:spPr>
          <a:xfrm>
            <a:off x="8088067" y="1228534"/>
            <a:ext cx="799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x is the coordinate of spacetime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514626D9-C9E2-604F-9207-FA4D1D052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417" y="4469685"/>
            <a:ext cx="2660563" cy="544206"/>
          </a:xfrm>
          <a:prstGeom prst="rect">
            <a:avLst/>
          </a:prstGeom>
        </p:spPr>
      </p:pic>
      <p:cxnSp>
        <p:nvCxnSpPr>
          <p:cNvPr id="26" name="直接箭头连接符 32">
            <a:extLst>
              <a:ext uri="{FF2B5EF4-FFF2-40B4-BE49-F238E27FC236}">
                <a16:creationId xmlns:a16="http://schemas.microsoft.com/office/drawing/2014/main" id="{B2821D42-3B32-D14F-ADB9-4D09A21CC2AE}"/>
              </a:ext>
            </a:extLst>
          </p:cNvPr>
          <p:cNvCxnSpPr>
            <a:cxnSpLocks/>
          </p:cNvCxnSpPr>
          <p:nvPr/>
        </p:nvCxnSpPr>
        <p:spPr>
          <a:xfrm flipH="1" flipV="1">
            <a:off x="6593280" y="6348782"/>
            <a:ext cx="520039" cy="15822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6521BC80-BB0A-2E46-898E-5164810F5FAD}"/>
              </a:ext>
            </a:extLst>
          </p:cNvPr>
          <p:cNvSpPr txBox="1"/>
          <p:nvPr/>
        </p:nvSpPr>
        <p:spPr>
          <a:xfrm>
            <a:off x="7113319" y="6348782"/>
            <a:ext cx="799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Lowest energy is given by pion mass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0D2FF13-3542-1D48-B343-40FAE90676EC}"/>
              </a:ext>
            </a:extLst>
          </p:cNvPr>
          <p:cNvSpPr txBox="1"/>
          <p:nvPr/>
        </p:nvSpPr>
        <p:spPr>
          <a:xfrm>
            <a:off x="994559" y="3163408"/>
            <a:ext cx="79950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Momentum projection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92EF16C5-B1F3-8940-801C-472436520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155" y="3459467"/>
            <a:ext cx="3055757" cy="67050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D5137DD-8CE4-484F-83C4-7ADDB2F945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1700" y="1747117"/>
            <a:ext cx="5308600" cy="520700"/>
          </a:xfrm>
          <a:prstGeom prst="rect">
            <a:avLst/>
          </a:prstGeom>
        </p:spPr>
      </p:pic>
      <p:sp>
        <p:nvSpPr>
          <p:cNvPr id="18" name="灯片编号占位符 2">
            <a:extLst>
              <a:ext uri="{FF2B5EF4-FFF2-40B4-BE49-F238E27FC236}">
                <a16:creationId xmlns:a16="http://schemas.microsoft.com/office/drawing/2014/main" id="{116E9AC0-D838-9B40-82AB-734473FD9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72</a:t>
            </a:fld>
            <a:endParaRPr lang="zh-CN" altLang="en-US" dirty="0"/>
          </a:p>
        </p:txBody>
      </p:sp>
      <p:sp>
        <p:nvSpPr>
          <p:cNvPr id="20" name="左大括号 19">
            <a:extLst>
              <a:ext uri="{FF2B5EF4-FFF2-40B4-BE49-F238E27FC236}">
                <a16:creationId xmlns:a16="http://schemas.microsoft.com/office/drawing/2014/main" id="{565DB17D-F05B-6546-AA5E-6E48152F5FB4}"/>
              </a:ext>
            </a:extLst>
          </p:cNvPr>
          <p:cNvSpPr/>
          <p:nvPr/>
        </p:nvSpPr>
        <p:spPr>
          <a:xfrm rot="16200000">
            <a:off x="6375070" y="1870452"/>
            <a:ext cx="276672" cy="1807193"/>
          </a:xfrm>
          <a:prstGeom prst="leftBrace">
            <a:avLst>
              <a:gd name="adj1" fmla="val 43528"/>
              <a:gd name="adj2" fmla="val 50000"/>
            </a:avLst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2787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3996140-9FA2-9F42-953A-CC9CD9230B4E}"/>
              </a:ext>
            </a:extLst>
          </p:cNvPr>
          <p:cNvSpPr txBox="1"/>
          <p:nvPr/>
        </p:nvSpPr>
        <p:spPr>
          <a:xfrm>
            <a:off x="529388" y="397041"/>
            <a:ext cx="6407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Realization of correlation function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D213C5C-FFAE-1B49-BDBE-0BFDD3B1519F}"/>
              </a:ext>
            </a:extLst>
          </p:cNvPr>
          <p:cNvSpPr txBox="1"/>
          <p:nvPr/>
        </p:nvSpPr>
        <p:spPr>
          <a:xfrm>
            <a:off x="1065810" y="1145370"/>
            <a:ext cx="8101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sz="180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For any product of operators, denoted by A, one has to evaluate  </a:t>
            </a:r>
            <a:endParaRPr lang="en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CE436F9-9362-EB4C-8046-9E07B7782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1620734"/>
            <a:ext cx="7823200" cy="647700"/>
          </a:xfrm>
          <a:prstGeom prst="rect">
            <a:avLst/>
          </a:prstGeom>
        </p:spPr>
      </p:pic>
      <p:sp>
        <p:nvSpPr>
          <p:cNvPr id="10" name="箭头: 右 18">
            <a:extLst>
              <a:ext uri="{FF2B5EF4-FFF2-40B4-BE49-F238E27FC236}">
                <a16:creationId xmlns:a16="http://schemas.microsoft.com/office/drawing/2014/main" id="{5357224D-0000-7F49-A88F-64178275E18D}"/>
              </a:ext>
            </a:extLst>
          </p:cNvPr>
          <p:cNvSpPr/>
          <p:nvPr/>
        </p:nvSpPr>
        <p:spPr>
          <a:xfrm rot="5400000">
            <a:off x="4541819" y="2551234"/>
            <a:ext cx="528945" cy="270908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7F45AB4-4802-9A42-9296-FEA4C1FB0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731" y="3104942"/>
            <a:ext cx="6873609" cy="2132324"/>
          </a:xfrm>
          <a:prstGeom prst="rect">
            <a:avLst/>
          </a:prstGeom>
        </p:spPr>
      </p:pic>
      <p:cxnSp>
        <p:nvCxnSpPr>
          <p:cNvPr id="13" name="直接箭头连接符 32">
            <a:extLst>
              <a:ext uri="{FF2B5EF4-FFF2-40B4-BE49-F238E27FC236}">
                <a16:creationId xmlns:a16="http://schemas.microsoft.com/office/drawing/2014/main" id="{14837505-C34A-8849-B52F-9820470988C4}"/>
              </a:ext>
            </a:extLst>
          </p:cNvPr>
          <p:cNvCxnSpPr>
            <a:cxnSpLocks/>
          </p:cNvCxnSpPr>
          <p:nvPr/>
        </p:nvCxnSpPr>
        <p:spPr>
          <a:xfrm flipH="1">
            <a:off x="7077694" y="2030681"/>
            <a:ext cx="760021" cy="119940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32">
            <a:extLst>
              <a:ext uri="{FF2B5EF4-FFF2-40B4-BE49-F238E27FC236}">
                <a16:creationId xmlns:a16="http://schemas.microsoft.com/office/drawing/2014/main" id="{C6C12D88-440E-9F43-9639-D83E924CDB18}"/>
              </a:ext>
            </a:extLst>
          </p:cNvPr>
          <p:cNvCxnSpPr>
            <a:cxnSpLocks/>
          </p:cNvCxnSpPr>
          <p:nvPr/>
        </p:nvCxnSpPr>
        <p:spPr>
          <a:xfrm flipH="1">
            <a:off x="7671460" y="2086985"/>
            <a:ext cx="166255" cy="114310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32">
            <a:extLst>
              <a:ext uri="{FF2B5EF4-FFF2-40B4-BE49-F238E27FC236}">
                <a16:creationId xmlns:a16="http://schemas.microsoft.com/office/drawing/2014/main" id="{17966431-38B5-404A-8E2B-640F6FFE9C88}"/>
              </a:ext>
            </a:extLst>
          </p:cNvPr>
          <p:cNvCxnSpPr>
            <a:cxnSpLocks/>
          </p:cNvCxnSpPr>
          <p:nvPr/>
        </p:nvCxnSpPr>
        <p:spPr>
          <a:xfrm flipH="1">
            <a:off x="7754587" y="2115137"/>
            <a:ext cx="1680568" cy="19514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8EC0EF67-60F4-EC46-8A69-4FF1E048F930}"/>
              </a:ext>
            </a:extLst>
          </p:cNvPr>
          <p:cNvSpPr txBox="1"/>
          <p:nvPr/>
        </p:nvSpPr>
        <p:spPr>
          <a:xfrm>
            <a:off x="1065810" y="5235547"/>
            <a:ext cx="8476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After integrating out the fermionic fields, </a:t>
            </a:r>
            <a:r>
              <a:rPr lang="en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ψ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in S</a:t>
            </a:r>
            <a:r>
              <a:rPr lang="en" altLang="zh-CN" baseline="-25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results in </a:t>
            </a:r>
            <a:r>
              <a:rPr lang="en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derterminant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; </a:t>
            </a:r>
            <a:r>
              <a:rPr lang="en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ψ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observable results in quark propagator</a:t>
            </a:r>
            <a:endParaRPr lang="en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2DC833D-80E4-DF44-9F83-AEBB52001349}"/>
              </a:ext>
            </a:extLst>
          </p:cNvPr>
          <p:cNvSpPr txBox="1"/>
          <p:nvPr/>
        </p:nvSpPr>
        <p:spPr>
          <a:xfrm>
            <a:off x="1065810" y="6052068"/>
            <a:ext cx="8476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Then the integrand becomes a quantity purely depending on gauge field</a:t>
            </a:r>
          </a:p>
        </p:txBody>
      </p:sp>
      <p:sp>
        <p:nvSpPr>
          <p:cNvPr id="24" name="箭头: 右 18">
            <a:extLst>
              <a:ext uri="{FF2B5EF4-FFF2-40B4-BE49-F238E27FC236}">
                <a16:creationId xmlns:a16="http://schemas.microsoft.com/office/drawing/2014/main" id="{0C24D4E4-1445-104A-AE7E-A06EC1A6397F}"/>
              </a:ext>
            </a:extLst>
          </p:cNvPr>
          <p:cNvSpPr/>
          <p:nvPr/>
        </p:nvSpPr>
        <p:spPr>
          <a:xfrm>
            <a:off x="7012874" y="6591590"/>
            <a:ext cx="412168" cy="19264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ED76675-E14F-2843-A8EF-5581437F9CDC}"/>
              </a:ext>
            </a:extLst>
          </p:cNvPr>
          <p:cNvSpPr txBox="1"/>
          <p:nvPr/>
        </p:nvSpPr>
        <p:spPr>
          <a:xfrm>
            <a:off x="7629777" y="6488668"/>
            <a:ext cx="8476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Average over configurations</a:t>
            </a:r>
          </a:p>
        </p:txBody>
      </p:sp>
      <p:sp>
        <p:nvSpPr>
          <p:cNvPr id="14" name="灯片编号占位符 2">
            <a:extLst>
              <a:ext uri="{FF2B5EF4-FFF2-40B4-BE49-F238E27FC236}">
                <a16:creationId xmlns:a16="http://schemas.microsoft.com/office/drawing/2014/main" id="{520F8F9A-48FC-834D-9FAA-EB9CD99B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73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04931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81358E9-5E21-3247-B234-DA30A243F2DD}"/>
              </a:ext>
            </a:extLst>
          </p:cNvPr>
          <p:cNvSpPr txBox="1"/>
          <p:nvPr/>
        </p:nvSpPr>
        <p:spPr>
          <a:xfrm>
            <a:off x="529388" y="39704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关于散射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9C57EC0-EACA-5E40-A8F3-79AB27A3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21" y="1051577"/>
            <a:ext cx="11161957" cy="540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910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4242FEF-24E8-7640-88F6-C9BE51994E37}"/>
              </a:ext>
            </a:extLst>
          </p:cNvPr>
          <p:cNvSpPr txBox="1"/>
          <p:nvPr/>
        </p:nvSpPr>
        <p:spPr>
          <a:xfrm>
            <a:off x="529388" y="39704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关于散射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188F2C-CC4A-0549-98FC-FA475B0B4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31" y="1032994"/>
            <a:ext cx="9656749" cy="564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901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9F9900F-7ABD-ED4B-86E0-90FC9895ADB5}"/>
              </a:ext>
            </a:extLst>
          </p:cNvPr>
          <p:cNvSpPr txBox="1"/>
          <p:nvPr/>
        </p:nvSpPr>
        <p:spPr>
          <a:xfrm>
            <a:off x="529388" y="39704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类时形状因子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942ED5E-42B4-604F-B6D4-9976A6E16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92" y="920261"/>
            <a:ext cx="11393415" cy="571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128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CB2B4EB-C011-2642-827B-ABD5605E82DC}"/>
              </a:ext>
            </a:extLst>
          </p:cNvPr>
          <p:cNvSpPr txBox="1"/>
          <p:nvPr/>
        </p:nvSpPr>
        <p:spPr>
          <a:xfrm>
            <a:off x="529388" y="397041"/>
            <a:ext cx="5929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散射相移和类时形状因子的格点数据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5D29A03-D043-344A-971E-85515C508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957" y="920260"/>
            <a:ext cx="9116091" cy="59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402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3428C97-DE8F-A146-BF36-82DE44BE47BE}"/>
              </a:ext>
            </a:extLst>
          </p:cNvPr>
          <p:cNvSpPr txBox="1"/>
          <p:nvPr/>
        </p:nvSpPr>
        <p:spPr>
          <a:xfrm>
            <a:off x="529388" y="397041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关联函数与能谱的关系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8942B39-14F4-9842-B2C8-F0BC4955D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888" y="2028659"/>
            <a:ext cx="5733179" cy="484474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3BD8A0C-3B6F-0749-BBC2-C8EAD6D4562C}"/>
              </a:ext>
            </a:extLst>
          </p:cNvPr>
          <p:cNvSpPr txBox="1"/>
          <p:nvPr/>
        </p:nvSpPr>
        <p:spPr>
          <a:xfrm>
            <a:off x="549075" y="1189870"/>
            <a:ext cx="12119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定义在欧氏时间上的关联函数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3406BB4-2B72-4547-B1F8-E16625F95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127" y="919953"/>
            <a:ext cx="7095359" cy="100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715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F2AEC70-73ED-D344-8989-0E16F4BA7C37}"/>
              </a:ext>
            </a:extLst>
          </p:cNvPr>
          <p:cNvSpPr txBox="1"/>
          <p:nvPr/>
        </p:nvSpPr>
        <p:spPr>
          <a:xfrm>
            <a:off x="529388" y="39704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预设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问题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4C0BFFA-9363-C747-8474-C27CBB4B4903}"/>
              </a:ext>
            </a:extLst>
          </p:cNvPr>
          <p:cNvSpPr txBox="1"/>
          <p:nvPr/>
        </p:nvSpPr>
        <p:spPr>
          <a:xfrm>
            <a:off x="529388" y="1175501"/>
            <a:ext cx="8853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根据规范不变性，胶子无质量，一个无质量的粒子，为什么不能长程传播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E3BF43D-BF7A-8D48-B0DA-21B0AF7343D5}"/>
              </a:ext>
            </a:extLst>
          </p:cNvPr>
          <p:cNvSpPr txBox="1"/>
          <p:nvPr/>
        </p:nvSpPr>
        <p:spPr>
          <a:xfrm>
            <a:off x="529388" y="1830851"/>
            <a:ext cx="7058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微扰的每一阶都有对称性，非微扰下是否也保持该对称性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02760ED-068C-CE40-A9E2-C2CFD908D497}"/>
              </a:ext>
            </a:extLst>
          </p:cNvPr>
          <p:cNvSpPr txBox="1"/>
          <p:nvPr/>
        </p:nvSpPr>
        <p:spPr>
          <a:xfrm>
            <a:off x="529388" y="2486201"/>
            <a:ext cx="9879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计算机处理的是一堆数，没有量纲，最后怎么得到有量纲的物理量，格距如何确定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613D69E-F255-1F4C-9421-BB90A7EFA9DB}"/>
              </a:ext>
            </a:extLst>
          </p:cNvPr>
          <p:cNvSpPr txBox="1"/>
          <p:nvPr/>
        </p:nvSpPr>
        <p:spPr>
          <a:xfrm>
            <a:off x="529388" y="3226393"/>
            <a:ext cx="9235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kumimoji="1"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QCD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模拟的是夸克和胶子，形形色色的非微扰强子态如何从格点</a:t>
            </a:r>
            <a:r>
              <a:rPr kumimoji="1"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QCD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中得到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716F3BB-02B3-DF44-A7C7-B7C417B96B93}"/>
              </a:ext>
            </a:extLst>
          </p:cNvPr>
          <p:cNvSpPr txBox="1"/>
          <p:nvPr/>
        </p:nvSpPr>
        <p:spPr>
          <a:xfrm>
            <a:off x="10514719" y="2486201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✔️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01109CE-F280-8646-9FF7-0E1B370F09D1}"/>
              </a:ext>
            </a:extLst>
          </p:cNvPr>
          <p:cNvSpPr txBox="1"/>
          <p:nvPr/>
        </p:nvSpPr>
        <p:spPr>
          <a:xfrm>
            <a:off x="10514719" y="322639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✔️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2C0BF4A-D0F3-CC47-B4A4-D6FBACE64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608" y="3966585"/>
            <a:ext cx="3676785" cy="24410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C3A2425-37AE-904A-B77A-1FAA0C809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584" y="3966585"/>
            <a:ext cx="4339663" cy="244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0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9DCD61D-A1BD-5C4E-8161-C72A951055B4}"/>
              </a:ext>
            </a:extLst>
          </p:cNvPr>
          <p:cNvSpPr txBox="1"/>
          <p:nvPr/>
        </p:nvSpPr>
        <p:spPr>
          <a:xfrm>
            <a:off x="529388" y="397041"/>
            <a:ext cx="3876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格点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QCD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的三个关键词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D8A6017-09D9-9A43-BEBA-FB9B808B40F5}"/>
              </a:ext>
            </a:extLst>
          </p:cNvPr>
          <p:cNvSpPr txBox="1"/>
          <p:nvPr/>
        </p:nvSpPr>
        <p:spPr>
          <a:xfrm>
            <a:off x="1453684" y="1404464"/>
            <a:ext cx="4910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定义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kumimoji="1"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欧氏时空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上的场论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7BB3A8D-CE16-7B46-9812-8B2BD9C4168A}"/>
              </a:ext>
            </a:extLst>
          </p:cNvPr>
          <p:cNvSpPr txBox="1"/>
          <p:nvPr/>
        </p:nvSpPr>
        <p:spPr>
          <a:xfrm>
            <a:off x="1453683" y="4193185"/>
            <a:ext cx="4826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正确的非微扰</a:t>
            </a:r>
            <a:r>
              <a:rPr kumimoji="1" lang="en-US" altLang="zh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QCD</a:t>
            </a:r>
            <a:r>
              <a:rPr kumimoji="1"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理论</a:t>
            </a:r>
            <a:endParaRPr kumimoji="1" lang="en" altLang="zh-CN" sz="2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087E778-15AF-BA49-82D8-A8E574D6818C}"/>
              </a:ext>
            </a:extLst>
          </p:cNvPr>
          <p:cNvSpPr txBox="1"/>
          <p:nvPr/>
        </p:nvSpPr>
        <p:spPr>
          <a:xfrm>
            <a:off x="1453683" y="2798824"/>
            <a:ext cx="5716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kumimoji="1"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时空离散化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的格点正规化方案</a:t>
            </a:r>
            <a:endParaRPr kumimoji="1" lang="en" altLang="zh-CN" sz="2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066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F2AEC70-73ED-D344-8989-0E16F4BA7C37}"/>
              </a:ext>
            </a:extLst>
          </p:cNvPr>
          <p:cNvSpPr txBox="1"/>
          <p:nvPr/>
        </p:nvSpPr>
        <p:spPr>
          <a:xfrm>
            <a:off x="529388" y="39704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预设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问题</a:t>
            </a:r>
            <a:endParaRPr kumimoji="1" lang="en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4C0BFFA-9363-C747-8474-C27CBB4B4903}"/>
              </a:ext>
            </a:extLst>
          </p:cNvPr>
          <p:cNvSpPr txBox="1"/>
          <p:nvPr/>
        </p:nvSpPr>
        <p:spPr>
          <a:xfrm>
            <a:off x="529388" y="1175501"/>
            <a:ext cx="8853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根据规范不变性，胶子无质量，一个无质量的粒子，为什么不能长程传播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E3BF43D-BF7A-8D48-B0DA-21B0AF7343D5}"/>
              </a:ext>
            </a:extLst>
          </p:cNvPr>
          <p:cNvSpPr txBox="1"/>
          <p:nvPr/>
        </p:nvSpPr>
        <p:spPr>
          <a:xfrm>
            <a:off x="529388" y="1830851"/>
            <a:ext cx="7058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微扰的每一阶都有对称性，非微扰下是否也保持该对称性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02760ED-068C-CE40-A9E2-C2CFD908D497}"/>
              </a:ext>
            </a:extLst>
          </p:cNvPr>
          <p:cNvSpPr txBox="1"/>
          <p:nvPr/>
        </p:nvSpPr>
        <p:spPr>
          <a:xfrm>
            <a:off x="529388" y="2486201"/>
            <a:ext cx="9879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计算机处理的是一堆数，没有量纲，最后怎么得到有量纲的物理量，格距如何确定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613D69E-F255-1F4C-9421-BB90A7EFA9DB}"/>
              </a:ext>
            </a:extLst>
          </p:cNvPr>
          <p:cNvSpPr txBox="1"/>
          <p:nvPr/>
        </p:nvSpPr>
        <p:spPr>
          <a:xfrm>
            <a:off x="529388" y="3226393"/>
            <a:ext cx="9235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kumimoji="1"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QCD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模拟的是夸克和胶子，形形色色的非微扰强子态如何从格点</a:t>
            </a:r>
            <a:r>
              <a:rPr kumimoji="1"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QCD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中得到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716F3BB-02B3-DF44-A7C7-B7C417B96B93}"/>
              </a:ext>
            </a:extLst>
          </p:cNvPr>
          <p:cNvSpPr txBox="1"/>
          <p:nvPr/>
        </p:nvSpPr>
        <p:spPr>
          <a:xfrm>
            <a:off x="10514719" y="2486201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✔️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01109CE-F280-8646-9FF7-0E1B370F09D1}"/>
              </a:ext>
            </a:extLst>
          </p:cNvPr>
          <p:cNvSpPr txBox="1"/>
          <p:nvPr/>
        </p:nvSpPr>
        <p:spPr>
          <a:xfrm>
            <a:off x="10514719" y="322639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✔️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C2E9E82-5763-7A4E-A5BD-1371B0693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19" y="3966584"/>
            <a:ext cx="3178815" cy="238411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7E4982A-71DF-B146-8577-E29FC524B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91" y="5436533"/>
            <a:ext cx="3721100" cy="393700"/>
          </a:xfrm>
          <a:prstGeom prst="rect">
            <a:avLst/>
          </a:prstGeom>
        </p:spPr>
      </p:pic>
      <p:sp>
        <p:nvSpPr>
          <p:cNvPr id="14" name="左大括号 13">
            <a:extLst>
              <a:ext uri="{FF2B5EF4-FFF2-40B4-BE49-F238E27FC236}">
                <a16:creationId xmlns:a16="http://schemas.microsoft.com/office/drawing/2014/main" id="{5AFFD793-D789-8C41-A910-E183355AC420}"/>
              </a:ext>
            </a:extLst>
          </p:cNvPr>
          <p:cNvSpPr/>
          <p:nvPr/>
        </p:nvSpPr>
        <p:spPr>
          <a:xfrm rot="16200000">
            <a:off x="7277946" y="4462428"/>
            <a:ext cx="219423" cy="3071816"/>
          </a:xfrm>
          <a:prstGeom prst="leftBrace">
            <a:avLst>
              <a:gd name="adj1" fmla="val 36206"/>
              <a:gd name="adj2" fmla="val 49363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52FBF99-4A85-2349-A2EA-F1359C03D027}"/>
              </a:ext>
            </a:extLst>
          </p:cNvPr>
          <p:cNvSpPr txBox="1"/>
          <p:nvPr/>
        </p:nvSpPr>
        <p:spPr>
          <a:xfrm>
            <a:off x="5491545" y="6162453"/>
            <a:ext cx="42995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无穷多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相加可以不等于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</a:t>
            </a:r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6756D70-6F0B-1340-9E87-C29FAF165D5E}"/>
              </a:ext>
            </a:extLst>
          </p:cNvPr>
          <p:cNvSpPr txBox="1"/>
          <p:nvPr/>
        </p:nvSpPr>
        <p:spPr>
          <a:xfrm>
            <a:off x="4405094" y="3917908"/>
            <a:ext cx="6143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对于手征拉氏量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微扰论的每一阶都有手征对称性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054D900-6423-E349-8768-58CF81DA8527}"/>
              </a:ext>
            </a:extLst>
          </p:cNvPr>
          <p:cNvSpPr txBox="1"/>
          <p:nvPr/>
        </p:nvSpPr>
        <p:spPr>
          <a:xfrm>
            <a:off x="4405094" y="4372423"/>
            <a:ext cx="5069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但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QCD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真空可以有手征对称性自发破缺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7F37D70-7D13-4C46-9CD7-FE645F3E4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858" y="4714615"/>
            <a:ext cx="33655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578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>
            <a:extLst>
              <a:ext uri="{FF2B5EF4-FFF2-40B4-BE49-F238E27FC236}">
                <a16:creationId xmlns:a16="http://schemas.microsoft.com/office/drawing/2014/main" id="{9E011EED-909B-2347-9545-5CB5FD1C34C6}"/>
              </a:ext>
            </a:extLst>
          </p:cNvPr>
          <p:cNvSpPr/>
          <p:nvPr/>
        </p:nvSpPr>
        <p:spPr>
          <a:xfrm>
            <a:off x="3679006" y="2922882"/>
            <a:ext cx="4519598" cy="731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Applications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E62B992-A4F3-7A41-9506-24A7EF752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81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9456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5046A40-1803-2440-840E-73FF5EEEA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67" y="2519353"/>
            <a:ext cx="8572500" cy="35941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11E9F-8353-7D48-AC49-7C4E9F120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667" y="2676497"/>
            <a:ext cx="3448262" cy="343695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A6D1A4A-6CF4-F442-BC2C-C48E30FEC0E3}"/>
              </a:ext>
            </a:extLst>
          </p:cNvPr>
          <p:cNvSpPr txBox="1"/>
          <p:nvPr/>
        </p:nvSpPr>
        <p:spPr>
          <a:xfrm>
            <a:off x="1273133" y="1029552"/>
            <a:ext cx="96457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First proposed by K. G. Wilson in 1974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First numerical simulation on a computer was implemented by M. </a:t>
            </a:r>
            <a:r>
              <a:rPr lang="en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Creutz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in 1979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First computation of the light hadron spectrum in lattice QCD was completed by H. </a:t>
            </a:r>
            <a:r>
              <a:rPr lang="en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Hamber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and G. </a:t>
            </a:r>
            <a:r>
              <a:rPr lang="en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Parisi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in 1981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B8BC92DA-C2CE-AB42-AD79-CBC70AE3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82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B678F4C-B464-9740-B1DA-B68C53A7C00C}"/>
              </a:ext>
            </a:extLst>
          </p:cNvPr>
          <p:cNvSpPr txBox="1"/>
          <p:nvPr/>
        </p:nvSpPr>
        <p:spPr>
          <a:xfrm>
            <a:off x="529388" y="397041"/>
            <a:ext cx="4089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Lattice QCD~50 years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71637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AB39943-4684-8C43-9AB3-56D943DD158A}"/>
              </a:ext>
            </a:extLst>
          </p:cNvPr>
          <p:cNvSpPr txBox="1"/>
          <p:nvPr/>
        </p:nvSpPr>
        <p:spPr>
          <a:xfrm>
            <a:off x="529388" y="397041"/>
            <a:ext cx="4785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Quenched approximation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4ACD774-C195-BC4E-991A-450272A00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43" y="872761"/>
            <a:ext cx="4591627" cy="98392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EA23E56-4893-8841-B5D2-698BDD882EE0}"/>
              </a:ext>
            </a:extLst>
          </p:cNvPr>
          <p:cNvSpPr txBox="1"/>
          <p:nvPr/>
        </p:nvSpPr>
        <p:spPr>
          <a:xfrm>
            <a:off x="436419" y="2036019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Quenched approximation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C5B3B40-6559-E143-BAC7-A7CDD1976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607" y="2275589"/>
            <a:ext cx="2761590" cy="48951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D9BC00A-B0B0-8944-81B9-11A23B374020}"/>
              </a:ext>
            </a:extLst>
          </p:cNvPr>
          <p:cNvSpPr txBox="1"/>
          <p:nvPr/>
        </p:nvSpPr>
        <p:spPr>
          <a:xfrm>
            <a:off x="436419" y="3401159"/>
            <a:ext cx="9538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Quenched approximation is equivalent to the heavy-quark limit approximation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63B8A76-6B26-ED4D-B2F0-422C32481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917" y="3824793"/>
            <a:ext cx="9310255" cy="129405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98C13A63-4F67-604E-A263-DB3B27C3AD5C}"/>
              </a:ext>
            </a:extLst>
          </p:cNvPr>
          <p:cNvSpPr txBox="1"/>
          <p:nvPr/>
        </p:nvSpPr>
        <p:spPr>
          <a:xfrm>
            <a:off x="529388" y="5338908"/>
            <a:ext cx="11165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Under the quenched approximation, the effects of sea quarks are completely removed, resulting in uncontrollable errors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灯片编号占位符 2">
            <a:extLst>
              <a:ext uri="{FF2B5EF4-FFF2-40B4-BE49-F238E27FC236}">
                <a16:creationId xmlns:a16="http://schemas.microsoft.com/office/drawing/2014/main" id="{7E031070-A62A-7B4B-A092-C3113BA33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83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74141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869AA46-87DF-EF4F-8E9F-3A01AEFC1421}"/>
              </a:ext>
            </a:extLst>
          </p:cNvPr>
          <p:cNvSpPr txBox="1"/>
          <p:nvPr/>
        </p:nvSpPr>
        <p:spPr>
          <a:xfrm>
            <a:off x="529388" y="397041"/>
            <a:ext cx="5330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Development of Lattice QCD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C5CCF9C-0B39-5848-9818-86B168C09241}"/>
              </a:ext>
            </a:extLst>
          </p:cNvPr>
          <p:cNvSpPr txBox="1"/>
          <p:nvPr/>
        </p:nvSpPr>
        <p:spPr>
          <a:xfrm>
            <a:off x="735065" y="1133496"/>
            <a:ext cx="79950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development of lattice QCD mainly relies on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E474FEE-9313-7743-8BD2-2C40C28F3B34}"/>
              </a:ext>
            </a:extLst>
          </p:cNvPr>
          <p:cNvSpPr txBox="1"/>
          <p:nvPr/>
        </p:nvSpPr>
        <p:spPr>
          <a:xfrm>
            <a:off x="1327067" y="1746841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advancement of supercomputing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2A0EF28-86CB-764D-AD45-7C20CC852337}"/>
              </a:ext>
            </a:extLst>
          </p:cNvPr>
          <p:cNvSpPr txBox="1"/>
          <p:nvPr/>
        </p:nvSpPr>
        <p:spPr>
          <a:xfrm>
            <a:off x="6096000" y="1746841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ea"/>
              <a:buAutoNum type="circleNumDbPlain" startAt="2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improvement of algorithms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AB1E34D-561D-2243-881A-41532819B89F}"/>
              </a:ext>
            </a:extLst>
          </p:cNvPr>
          <p:cNvSpPr txBox="1"/>
          <p:nvPr/>
        </p:nvSpPr>
        <p:spPr>
          <a:xfrm>
            <a:off x="1327067" y="2234408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ea"/>
              <a:buAutoNum type="circleNumDbPlain" startAt="3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breakthroughs in lattice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methodology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5F12896-2585-9A40-AC04-D64673569704}"/>
              </a:ext>
            </a:extLst>
          </p:cNvPr>
          <p:cNvSpPr txBox="1"/>
          <p:nvPr/>
        </p:nvSpPr>
        <p:spPr>
          <a:xfrm>
            <a:off x="735064" y="2902919"/>
            <a:ext cx="121283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After entering the year 2000, there has been rapid development in the field of lattice QCD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353B372-1FBE-3841-A17B-CF1CBCA454CE}"/>
              </a:ext>
            </a:extLst>
          </p:cNvPr>
          <p:cNvSpPr txBox="1"/>
          <p:nvPr/>
        </p:nvSpPr>
        <p:spPr>
          <a:xfrm>
            <a:off x="1576449" y="3429000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Quenched approximation (no sea quark)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91C9F82-D44B-664B-9232-8E76E0E310BB}"/>
              </a:ext>
            </a:extLst>
          </p:cNvPr>
          <p:cNvSpPr txBox="1"/>
          <p:nvPr/>
        </p:nvSpPr>
        <p:spPr>
          <a:xfrm>
            <a:off x="2108859" y="392430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→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Full QCD simulation (</a:t>
            </a:r>
            <a:r>
              <a:rPr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N</a:t>
            </a:r>
            <a:r>
              <a:rPr lang="en-US" altLang="zh-CN" baseline="-25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f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=2, 2+1, 2+1+1)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4135F98-DB1F-5F4B-9778-5246B390DA61}"/>
              </a:ext>
            </a:extLst>
          </p:cNvPr>
          <p:cNvSpPr txBox="1"/>
          <p:nvPr/>
        </p:nvSpPr>
        <p:spPr>
          <a:xfrm>
            <a:off x="2629395" y="4431190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→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Physical point simulation (physical quark mass)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3D84B58-2540-544A-A2E9-8203590C093A}"/>
              </a:ext>
            </a:extLst>
          </p:cNvPr>
          <p:cNvSpPr txBox="1"/>
          <p:nvPr/>
        </p:nvSpPr>
        <p:spPr>
          <a:xfrm>
            <a:off x="3194444" y="4938368"/>
            <a:ext cx="9298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→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Inclusion of </a:t>
            </a:r>
            <a:r>
              <a:rPr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isopsin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breaking effects (both from quark mass and QED effects)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灯片编号占位符 2">
            <a:extLst>
              <a:ext uri="{FF2B5EF4-FFF2-40B4-BE49-F238E27FC236}">
                <a16:creationId xmlns:a16="http://schemas.microsoft.com/office/drawing/2014/main" id="{E9582CB3-EAF6-8A4C-8B24-2B174ADBD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84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81380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18BBCC7-24D8-E84E-BF75-389330E80202}"/>
              </a:ext>
            </a:extLst>
          </p:cNvPr>
          <p:cNvSpPr txBox="1"/>
          <p:nvPr/>
        </p:nvSpPr>
        <p:spPr>
          <a:xfrm>
            <a:off x="529388" y="397041"/>
            <a:ext cx="4976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Experiment vs Lattice QCD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Picture 3" descr="BEPC_accelerator.jpg">
            <a:extLst>
              <a:ext uri="{FF2B5EF4-FFF2-40B4-BE49-F238E27FC236}">
                <a16:creationId xmlns:a16="http://schemas.microsoft.com/office/drawing/2014/main" id="{9F5836FE-8D5D-CB47-BBED-EF3B67CA0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30" y="1008063"/>
            <a:ext cx="3149479" cy="2084133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6B947A15-3E50-1943-84D7-C45D1B3B627D}"/>
              </a:ext>
            </a:extLst>
          </p:cNvPr>
          <p:cNvSpPr txBox="1"/>
          <p:nvPr/>
        </p:nvSpPr>
        <p:spPr>
          <a:xfrm>
            <a:off x="1686518" y="3092196"/>
            <a:ext cx="3331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Collider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(Energy, Luminosity)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CAFF4A24-2BCC-A945-BCDD-65FBB4DC87D7}"/>
              </a:ext>
            </a:extLst>
          </p:cNvPr>
          <p:cNvSpPr txBox="1"/>
          <p:nvPr/>
        </p:nvSpPr>
        <p:spPr>
          <a:xfrm>
            <a:off x="6223006" y="3092374"/>
            <a:ext cx="4592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Supercomputer (Performance, Memory)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Picture 7" descr="collision.jpg">
            <a:extLst>
              <a:ext uri="{FF2B5EF4-FFF2-40B4-BE49-F238E27FC236}">
                <a16:creationId xmlns:a16="http://schemas.microsoft.com/office/drawing/2014/main" id="{58E3E4FE-0262-D64C-B883-CB84F925D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29" y="3622901"/>
            <a:ext cx="3149479" cy="1878235"/>
          </a:xfrm>
          <a:prstGeom prst="rect">
            <a:avLst/>
          </a:prstGeom>
        </p:spPr>
      </p:pic>
      <p:pic>
        <p:nvPicPr>
          <p:cNvPr id="11" name="Picture 8" descr="QCD_vacuum.jpg">
            <a:extLst>
              <a:ext uri="{FF2B5EF4-FFF2-40B4-BE49-F238E27FC236}">
                <a16:creationId xmlns:a16="http://schemas.microsoft.com/office/drawing/2014/main" id="{423C507C-DC42-CB45-9730-539E98902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707" y="3622901"/>
            <a:ext cx="3234523" cy="187823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37B038BA-EEC9-F549-90DE-0065D47D9FFA}"/>
              </a:ext>
            </a:extLst>
          </p:cNvPr>
          <p:cNvSpPr txBox="1"/>
          <p:nvPr/>
        </p:nvSpPr>
        <p:spPr>
          <a:xfrm>
            <a:off x="2506974" y="5501136"/>
            <a:ext cx="1967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Collision, Events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0D5C9F75-CF80-4044-B05F-547317B01143}"/>
              </a:ext>
            </a:extLst>
          </p:cNvPr>
          <p:cNvSpPr txBox="1"/>
          <p:nvPr/>
        </p:nvSpPr>
        <p:spPr>
          <a:xfrm>
            <a:off x="7118823" y="5501136"/>
            <a:ext cx="293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Simulation, QCD vacuum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74F13A-65B2-D143-B2A4-55B32505D7DA}"/>
              </a:ext>
            </a:extLst>
          </p:cNvPr>
          <p:cNvCxnSpPr/>
          <p:nvPr/>
        </p:nvCxnSpPr>
        <p:spPr>
          <a:xfrm flipH="1">
            <a:off x="3403947" y="5978860"/>
            <a:ext cx="7243" cy="4681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8">
            <a:extLst>
              <a:ext uri="{FF2B5EF4-FFF2-40B4-BE49-F238E27FC236}">
                <a16:creationId xmlns:a16="http://schemas.microsoft.com/office/drawing/2014/main" id="{D6EC6416-3D8F-F942-9971-5FEA8398CE88}"/>
              </a:ext>
            </a:extLst>
          </p:cNvPr>
          <p:cNvSpPr txBox="1"/>
          <p:nvPr/>
        </p:nvSpPr>
        <p:spPr>
          <a:xfrm>
            <a:off x="2019176" y="6460959"/>
            <a:ext cx="2769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Detector, measurement</a:t>
            </a: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5D5DA692-1507-5A49-9EE1-6C7FF4C2E488}"/>
              </a:ext>
            </a:extLst>
          </p:cNvPr>
          <p:cNvSpPr txBox="1"/>
          <p:nvPr/>
        </p:nvSpPr>
        <p:spPr>
          <a:xfrm>
            <a:off x="7210637" y="6447038"/>
            <a:ext cx="2757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Lattice QCD calculation</a:t>
            </a:r>
          </a:p>
        </p:txBody>
      </p:sp>
      <p:pic>
        <p:nvPicPr>
          <p:cNvPr id="19" name="Picture 1" descr="tianhe3.jpg">
            <a:extLst>
              <a:ext uri="{FF2B5EF4-FFF2-40B4-BE49-F238E27FC236}">
                <a16:creationId xmlns:a16="http://schemas.microsoft.com/office/drawing/2014/main" id="{5D3A78C2-4EC2-F54A-A212-9224ACAD1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910" y="943838"/>
            <a:ext cx="3567749" cy="2148536"/>
          </a:xfrm>
          <a:prstGeom prst="rect">
            <a:avLst/>
          </a:prstGeom>
        </p:spPr>
      </p:pic>
      <p:cxnSp>
        <p:nvCxnSpPr>
          <p:cNvPr id="20" name="Straight Arrow Connector 16">
            <a:extLst>
              <a:ext uri="{FF2B5EF4-FFF2-40B4-BE49-F238E27FC236}">
                <a16:creationId xmlns:a16="http://schemas.microsoft.com/office/drawing/2014/main" id="{E74B6F45-E921-1F4E-B9CC-298E6D4549D9}"/>
              </a:ext>
            </a:extLst>
          </p:cNvPr>
          <p:cNvCxnSpPr/>
          <p:nvPr/>
        </p:nvCxnSpPr>
        <p:spPr>
          <a:xfrm flipH="1">
            <a:off x="8371968" y="5978860"/>
            <a:ext cx="9817" cy="4681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灯片编号占位符 2">
            <a:extLst>
              <a:ext uri="{FF2B5EF4-FFF2-40B4-BE49-F238E27FC236}">
                <a16:creationId xmlns:a16="http://schemas.microsoft.com/office/drawing/2014/main" id="{2AC9A4FC-419B-E745-8F06-CA8F82AC1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85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26903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F4F9513-88BA-7F4A-8101-DC12EC961867}"/>
              </a:ext>
            </a:extLst>
          </p:cNvPr>
          <p:cNvSpPr txBox="1"/>
          <p:nvPr/>
        </p:nvSpPr>
        <p:spPr>
          <a:xfrm>
            <a:off x="529388" y="397041"/>
            <a:ext cx="587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Low-lying hadron spectroscopy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CFB7E35-C073-5A44-9A22-0AB9DD43A90B}"/>
              </a:ext>
            </a:extLst>
          </p:cNvPr>
          <p:cNvGrpSpPr/>
          <p:nvPr/>
        </p:nvGrpSpPr>
        <p:grpSpPr>
          <a:xfrm>
            <a:off x="337068" y="1066593"/>
            <a:ext cx="8896869" cy="5656476"/>
            <a:chOff x="636874" y="1066593"/>
            <a:chExt cx="8896869" cy="565647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42239EE-69C9-DD41-8556-1C0ED8F42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874" y="1066593"/>
              <a:ext cx="8896869" cy="5656476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E60DB2E-AB88-AD40-99B9-791A48C65E16}"/>
                </a:ext>
              </a:extLst>
            </p:cNvPr>
            <p:cNvSpPr txBox="1"/>
            <p:nvPr/>
          </p:nvSpPr>
          <p:spPr>
            <a:xfrm>
              <a:off x="3244632" y="5529797"/>
              <a:ext cx="60865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zh-CN" sz="1400" b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A. </a:t>
              </a:r>
              <a:r>
                <a:rPr lang="en" altLang="zh-CN" sz="1400" b="0" u="none" strike="noStrike" dirty="0" err="1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Kronfeld</a:t>
              </a:r>
              <a:r>
                <a:rPr lang="en" altLang="zh-CN" sz="1400" b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, </a:t>
              </a:r>
              <a:r>
                <a:rPr lang="en" altLang="zh-CN" sz="1400" b="0" u="none" strike="noStrike" dirty="0" err="1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Ann.Rev.Nucl.Part.Sci</a:t>
              </a:r>
              <a:r>
                <a:rPr lang="en" altLang="zh-CN" sz="1400" b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. 62 </a:t>
              </a:r>
              <a:r>
                <a:rPr lang="en" altLang="zh-CN" sz="1400" b="0" u="none" strike="noStrike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(2012) </a:t>
              </a:r>
              <a:r>
                <a:rPr lang="en" altLang="zh-CN" sz="1400" b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265-284</a:t>
              </a:r>
            </a:p>
            <a:p>
              <a:pPr algn="ctr"/>
              <a:r>
                <a:rPr lang="en" altLang="zh-CN" sz="1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21</a:t>
              </a:r>
              <a:r>
                <a:rPr lang="en" altLang="zh-CN" sz="1400" baseline="30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st</a:t>
              </a:r>
              <a:r>
                <a:rPr lang="en" altLang="zh-CN" sz="1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" altLang="zh-CN" sz="1400" b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Century Lattice Gauge Theory: Results from the QCD </a:t>
              </a:r>
              <a:r>
                <a:rPr lang="en" altLang="zh-CN" sz="1400" b="0" u="none" strike="noStrike" dirty="0" err="1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Lagrangian</a:t>
              </a:r>
              <a:endParaRPr lang="en" altLang="zh-CN" sz="1400" b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66FE25E4-FDAA-174F-929D-245671220215}"/>
              </a:ext>
            </a:extLst>
          </p:cNvPr>
          <p:cNvSpPr txBox="1"/>
          <p:nvPr/>
        </p:nvSpPr>
        <p:spPr>
          <a:xfrm>
            <a:off x="9270969" y="1765413"/>
            <a:ext cx="30959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Fundamental parameters of Standard Model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04EFFD9-11FC-2344-A9B7-E8B6808A70D2}"/>
              </a:ext>
            </a:extLst>
          </p:cNvPr>
          <p:cNvSpPr txBox="1"/>
          <p:nvPr/>
        </p:nvSpPr>
        <p:spPr>
          <a:xfrm>
            <a:off x="9076334" y="1396081"/>
            <a:ext cx="7794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Input: 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EB6A6EC-DD51-834A-9E92-6B3A989DE89A}"/>
              </a:ext>
            </a:extLst>
          </p:cNvPr>
          <p:cNvSpPr txBox="1"/>
          <p:nvPr/>
        </p:nvSpPr>
        <p:spPr>
          <a:xfrm>
            <a:off x="9678202" y="2411744"/>
            <a:ext cx="19241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α</a:t>
            </a:r>
            <a:r>
              <a:rPr lang="en-US" altLang="zh-CN" baseline="-25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 quark mass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CAB8771-A41E-6A49-9E79-C2F047B3502E}"/>
              </a:ext>
            </a:extLst>
          </p:cNvPr>
          <p:cNvSpPr txBox="1"/>
          <p:nvPr/>
        </p:nvSpPr>
        <p:spPr>
          <a:xfrm>
            <a:off x="9076334" y="3058075"/>
            <a:ext cx="7794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Output: 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30160AD-1B30-0945-98FE-F0C84E0B2510}"/>
              </a:ext>
            </a:extLst>
          </p:cNvPr>
          <p:cNvSpPr txBox="1"/>
          <p:nvPr/>
        </p:nvSpPr>
        <p:spPr>
          <a:xfrm>
            <a:off x="9270969" y="3525499"/>
            <a:ext cx="33057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Prediction of low-energy hadron spectrum </a:t>
            </a:r>
            <a:r>
              <a:rPr lang="en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v.s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 experiment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灯片编号占位符 2">
            <a:extLst>
              <a:ext uri="{FF2B5EF4-FFF2-40B4-BE49-F238E27FC236}">
                <a16:creationId xmlns:a16="http://schemas.microsoft.com/office/drawing/2014/main" id="{D8272795-E255-3B4E-9424-F9DE6C474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86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05696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F70DFA3-1252-414E-BCD5-EBE3FC7EBC4D}"/>
              </a:ext>
            </a:extLst>
          </p:cNvPr>
          <p:cNvSpPr txBox="1"/>
          <p:nvPr/>
        </p:nvSpPr>
        <p:spPr>
          <a:xfrm>
            <a:off x="529388" y="397041"/>
            <a:ext cx="7231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Extraction of hadronic matrix elements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E740610-CD66-D247-B1DF-B3EF17B82E9F}"/>
              </a:ext>
            </a:extLst>
          </p:cNvPr>
          <p:cNvSpPr txBox="1"/>
          <p:nvPr/>
        </p:nvSpPr>
        <p:spPr>
          <a:xfrm>
            <a:off x="869430" y="1124262"/>
            <a:ext cx="714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Take the K→π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semileptonic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decay form factor as an example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788EF1C-6680-EC43-89D8-A16102B3D4B1}"/>
              </a:ext>
            </a:extLst>
          </p:cNvPr>
          <p:cNvSpPr txBox="1"/>
          <p:nvPr/>
        </p:nvSpPr>
        <p:spPr>
          <a:xfrm>
            <a:off x="869430" y="1697595"/>
            <a:ext cx="6069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Construct 2-point correlation function for π and K 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86C3F92-B251-C24E-8A4D-439771CB5FC3}"/>
              </a:ext>
            </a:extLst>
          </p:cNvPr>
          <p:cNvSpPr txBox="1"/>
          <p:nvPr/>
        </p:nvSpPr>
        <p:spPr>
          <a:xfrm>
            <a:off x="869430" y="3244334"/>
            <a:ext cx="6861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Construct 3-point correlation function for K→π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transition 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4395C76-5CB4-D04F-874A-F9422181F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308" y="3727139"/>
            <a:ext cx="8419787" cy="180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857D7AE-ECDB-0347-9D82-0C2D56101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19" y="2066927"/>
            <a:ext cx="6069290" cy="101918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3B663F1F-7010-EB44-8002-8F0CC7AFC2B2}"/>
              </a:ext>
            </a:extLst>
          </p:cNvPr>
          <p:cNvSpPr txBox="1"/>
          <p:nvPr/>
        </p:nvSpPr>
        <p:spPr>
          <a:xfrm>
            <a:off x="869430" y="5541737"/>
            <a:ext cx="1028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Take 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5186038A-F0E0-6943-99D5-A585327ED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105" y="5512793"/>
            <a:ext cx="2730500" cy="4572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09ED4E4-5D03-5641-AC04-AD01D4AF9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700" y="5911069"/>
            <a:ext cx="8581661" cy="657370"/>
          </a:xfrm>
          <a:prstGeom prst="rect">
            <a:avLst/>
          </a:prstGeom>
        </p:spPr>
      </p:pic>
      <p:cxnSp>
        <p:nvCxnSpPr>
          <p:cNvPr id="27" name="直接箭头连接符 32">
            <a:extLst>
              <a:ext uri="{FF2B5EF4-FFF2-40B4-BE49-F238E27FC236}">
                <a16:creationId xmlns:a16="http://schemas.microsoft.com/office/drawing/2014/main" id="{647C4676-8D02-9043-A378-225370BF6FA7}"/>
              </a:ext>
            </a:extLst>
          </p:cNvPr>
          <p:cNvCxnSpPr>
            <a:cxnSpLocks/>
          </p:cNvCxnSpPr>
          <p:nvPr/>
        </p:nvCxnSpPr>
        <p:spPr>
          <a:xfrm flipH="1" flipV="1">
            <a:off x="6313201" y="6460960"/>
            <a:ext cx="625519" cy="10747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D5276329-182C-1743-BA28-EC79C230583B}"/>
              </a:ext>
            </a:extLst>
          </p:cNvPr>
          <p:cNvSpPr txBox="1"/>
          <p:nvPr/>
        </p:nvSpPr>
        <p:spPr>
          <a:xfrm>
            <a:off x="6938720" y="6478499"/>
            <a:ext cx="376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Matrix element can be extracted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灯片编号占位符 2">
            <a:extLst>
              <a:ext uri="{FF2B5EF4-FFF2-40B4-BE49-F238E27FC236}">
                <a16:creationId xmlns:a16="http://schemas.microsoft.com/office/drawing/2014/main" id="{910CD1CE-B691-D04F-BF69-99E8E56FA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87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13756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6467939-EF8A-4140-AF66-47CEB1717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98" y="997930"/>
            <a:ext cx="9051403" cy="250408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F9F7E2A9-E31A-C14A-B50C-D47E5435D107}"/>
              </a:ext>
            </a:extLst>
          </p:cNvPr>
          <p:cNvGrpSpPr/>
          <p:nvPr/>
        </p:nvGrpSpPr>
        <p:grpSpPr>
          <a:xfrm>
            <a:off x="1279176" y="4020499"/>
            <a:ext cx="9223743" cy="2157336"/>
            <a:chOff x="765678" y="1336735"/>
            <a:chExt cx="9223743" cy="215733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708A495-E525-0449-9E5C-96DDD78FC291}"/>
                </a:ext>
              </a:extLst>
            </p:cNvPr>
            <p:cNvSpPr txBox="1"/>
            <p:nvPr/>
          </p:nvSpPr>
          <p:spPr>
            <a:xfrm>
              <a:off x="765678" y="1336735"/>
              <a:ext cx="3961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Nearly no signal/noise problem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4A053B3F-0AB3-C947-8B2F-7660FD156C1A}"/>
                </a:ext>
              </a:extLst>
            </p:cNvPr>
            <p:cNvSpPr txBox="1"/>
            <p:nvPr/>
          </p:nvSpPr>
          <p:spPr>
            <a:xfrm>
              <a:off x="765678" y="1783736"/>
              <a:ext cx="5063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Quark field contractions easily performed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3655861-237B-604C-AB06-5AE1F08A12D0}"/>
                </a:ext>
              </a:extLst>
            </p:cNvPr>
            <p:cNvSpPr txBox="1"/>
            <p:nvPr/>
          </p:nvSpPr>
          <p:spPr>
            <a:xfrm>
              <a:off x="765678" y="2230737"/>
              <a:ext cx="9223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Simple final states: purely leptonic, 1 π</a:t>
              </a: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，</a:t>
              </a:r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2 π (K→ππ</a:t>
              </a: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already very challenging!) 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6894981-E2BC-3548-80B0-4B0932771C96}"/>
                </a:ext>
              </a:extLst>
            </p:cNvPr>
            <p:cNvSpPr txBox="1"/>
            <p:nvPr/>
          </p:nvSpPr>
          <p:spPr>
            <a:xfrm>
              <a:off x="765678" y="2677738"/>
              <a:ext cx="5978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Small recoil for hadronic particle in the final state 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26FF751-6693-6344-8A34-B9A2F725FB03}"/>
                </a:ext>
              </a:extLst>
            </p:cNvPr>
            <p:cNvSpPr txBox="1"/>
            <p:nvPr/>
          </p:nvSpPr>
          <p:spPr>
            <a:xfrm>
              <a:off x="765678" y="3124739"/>
              <a:ext cx="7632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Long-distance processes: much less low-lying intermediate states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640D0EDD-E897-2B48-817D-CE952AB9F728}"/>
              </a:ext>
            </a:extLst>
          </p:cNvPr>
          <p:cNvSpPr txBox="1"/>
          <p:nvPr/>
        </p:nvSpPr>
        <p:spPr>
          <a:xfrm>
            <a:off x="529388" y="397041"/>
            <a:ext cx="10723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K/</a:t>
            </a:r>
            <a:r>
              <a:rPr kumimoji="1" lang="el-GR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π </a:t>
            </a:r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systems provide idea laboratory for lattice QCD Study</a:t>
            </a:r>
          </a:p>
        </p:txBody>
      </p:sp>
      <p:sp>
        <p:nvSpPr>
          <p:cNvPr id="16" name="灯片编号占位符 2">
            <a:extLst>
              <a:ext uri="{FF2B5EF4-FFF2-40B4-BE49-F238E27FC236}">
                <a16:creationId xmlns:a16="http://schemas.microsoft.com/office/drawing/2014/main" id="{5DF882F5-7A84-E24B-B76D-632B62C65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z="1200" b="0" smtClean="0">
                <a:latin typeface="+mj-lt"/>
              </a:rPr>
              <a:pPr/>
              <a:t>88</a:t>
            </a:fld>
            <a:endParaRPr lang="zh-CN" altLang="en-US" sz="12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68847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2AB703E-128B-4343-9B50-9FA8408E4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1" y="976911"/>
            <a:ext cx="5660797" cy="1291059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3A8339C-8628-D344-BB55-2169A148A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2D2D-BBCD-4567-B101-484264F0B688}" type="slidenum">
              <a:rPr lang="zh-CN" altLang="en-US" smtClean="0"/>
              <a:pPr/>
              <a:t>89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37D40E8-B46C-4D49-8012-CD8EA3AC740A}"/>
              </a:ext>
            </a:extLst>
          </p:cNvPr>
          <p:cNvSpPr txBox="1"/>
          <p:nvPr/>
        </p:nvSpPr>
        <p:spPr>
          <a:xfrm>
            <a:off x="7344391" y="761468"/>
            <a:ext cx="45070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FLAG average, updated on 2023</a:t>
            </a:r>
            <a:endParaRPr kumimoji="1" lang="zh-CN" altLang="en-US" sz="2200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D3E5F59-2B97-1346-86B5-B17391081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20" y="2127342"/>
            <a:ext cx="5651369" cy="4707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9D6C5E-4D93-A745-A156-592BC3F14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" y="2127342"/>
            <a:ext cx="5651369" cy="470750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C3C544B-E6E0-B24A-98A2-DCE528E85E60}"/>
              </a:ext>
            </a:extLst>
          </p:cNvPr>
          <p:cNvSpPr txBox="1"/>
          <p:nvPr/>
        </p:nvSpPr>
        <p:spPr>
          <a:xfrm>
            <a:off x="529388" y="397041"/>
            <a:ext cx="6420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Precision achievable in lattice QCD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灯片编号占位符 2">
            <a:extLst>
              <a:ext uri="{FF2B5EF4-FFF2-40B4-BE49-F238E27FC236}">
                <a16:creationId xmlns:a16="http://schemas.microsoft.com/office/drawing/2014/main" id="{FBA536BA-2944-084D-84B8-42BB4FFC9156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C12D2D-BBCD-4567-B101-484264F0B688}" type="slidenum">
              <a:rPr lang="zh-CN" altLang="en-US" sz="1200" b="0" smtClean="0">
                <a:latin typeface="+mj-lt"/>
              </a:rPr>
              <a:pPr/>
              <a:t>89</a:t>
            </a:fld>
            <a:endParaRPr lang="zh-CN" altLang="en-US" sz="12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249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39C1B33B-C8AA-204B-B7D3-0A0D1CDDC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564" y="1610335"/>
            <a:ext cx="3035300" cy="7493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C0B70C6-8EA3-F749-BFE0-27C760D78D34}"/>
              </a:ext>
            </a:extLst>
          </p:cNvPr>
          <p:cNvSpPr txBox="1"/>
          <p:nvPr/>
        </p:nvSpPr>
        <p:spPr>
          <a:xfrm>
            <a:off x="790698" y="1085130"/>
            <a:ext cx="75101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考虑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一个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维的量子力学系统，哈密顿量为</a:t>
            </a:r>
            <a:r>
              <a:rPr lang="en-US" altLang="zh-CN" sz="2000" i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8813DAD-4972-F34B-92DA-259AE94829A4}"/>
              </a:ext>
            </a:extLst>
          </p:cNvPr>
          <p:cNvSpPr txBox="1"/>
          <p:nvPr/>
        </p:nvSpPr>
        <p:spPr>
          <a:xfrm>
            <a:off x="790697" y="2540311"/>
            <a:ext cx="111202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量子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力学的一个核心概念是从初态到末态的跃迁振幅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363075E5-812F-ED43-A89F-27888C965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664" y="2915133"/>
            <a:ext cx="1689100" cy="660400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3FF09F9F-7155-854D-BD70-09AF6AC34B30}"/>
              </a:ext>
            </a:extLst>
          </p:cNvPr>
          <p:cNvSpPr txBox="1"/>
          <p:nvPr/>
        </p:nvSpPr>
        <p:spPr>
          <a:xfrm>
            <a:off x="790697" y="3736173"/>
            <a:ext cx="105157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利用坐标表象下的跃迁振幅，任何量子态的时间演化可以写成如下形式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A0312ED9-5865-0C48-A0CF-674B10CBA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376" y="4136283"/>
            <a:ext cx="4089400" cy="660400"/>
          </a:xfrm>
          <a:prstGeom prst="rect">
            <a:avLst/>
          </a:prstGeom>
        </p:spPr>
      </p:pic>
      <p:cxnSp>
        <p:nvCxnSpPr>
          <p:cNvPr id="44" name="直接箭头连接符 32">
            <a:extLst>
              <a:ext uri="{FF2B5EF4-FFF2-40B4-BE49-F238E27FC236}">
                <a16:creationId xmlns:a16="http://schemas.microsoft.com/office/drawing/2014/main" id="{AA6F6782-F814-E546-BC32-F846893A1B79}"/>
              </a:ext>
            </a:extLst>
          </p:cNvPr>
          <p:cNvCxnSpPr>
            <a:cxnSpLocks/>
          </p:cNvCxnSpPr>
          <p:nvPr/>
        </p:nvCxnSpPr>
        <p:spPr>
          <a:xfrm flipH="1" flipV="1">
            <a:off x="4545904" y="4697104"/>
            <a:ext cx="403760" cy="19915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046F2C0F-3A33-3C46-B872-CCF4DD5AF239}"/>
              </a:ext>
            </a:extLst>
          </p:cNvPr>
          <p:cNvSpPr txBox="1"/>
          <p:nvPr/>
        </p:nvSpPr>
        <p:spPr>
          <a:xfrm>
            <a:off x="4956960" y="4765634"/>
            <a:ext cx="74032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波函数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DB016988-2DCD-6C43-9231-7E1385FD0985}"/>
              </a:ext>
            </a:extLst>
          </p:cNvPr>
          <p:cNvGrpSpPr/>
          <p:nvPr/>
        </p:nvGrpSpPr>
        <p:grpSpPr>
          <a:xfrm>
            <a:off x="790697" y="5412712"/>
            <a:ext cx="10918373" cy="419100"/>
            <a:chOff x="790697" y="1879050"/>
            <a:chExt cx="10918373" cy="419100"/>
          </a:xfrm>
        </p:grpSpPr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32FE847B-2996-0A49-B1BA-6679B4CFF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8217" y="1884115"/>
              <a:ext cx="533400" cy="406400"/>
            </a:xfrm>
            <a:prstGeom prst="rect">
              <a:avLst/>
            </a:prstGeom>
          </p:spPr>
        </p:pic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DC1E17F5-0D06-DC47-A6ED-0EA0AEBF02FA}"/>
                </a:ext>
              </a:extLst>
            </p:cNvPr>
            <p:cNvSpPr txBox="1"/>
            <p:nvPr/>
          </p:nvSpPr>
          <p:spPr>
            <a:xfrm>
              <a:off x="790697" y="1888545"/>
              <a:ext cx="1091837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问题是从初态</a:t>
              </a:r>
              <a:r>
                <a: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   </a:t>
              </a:r>
              <a:r>
                <a:rPr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到末态</a:t>
              </a:r>
              <a:r>
                <a: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 </a:t>
              </a:r>
              <a:r>
                <a:rPr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的跃迁振幅如何计算？</a:t>
              </a:r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67EFA750-6515-CD49-9C3E-6EA3E8CB3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0664" y="1879050"/>
              <a:ext cx="520700" cy="419100"/>
            </a:xfrm>
            <a:prstGeom prst="rect">
              <a:avLst/>
            </a:prstGeom>
          </p:spPr>
        </p:pic>
      </p:grpSp>
      <p:sp>
        <p:nvSpPr>
          <p:cNvPr id="25" name="Title 3">
            <a:extLst>
              <a:ext uri="{FF2B5EF4-FFF2-40B4-BE49-F238E27FC236}">
                <a16:creationId xmlns:a16="http://schemas.microsoft.com/office/drawing/2014/main" id="{2DB53070-D395-0247-A492-72E3C5078503}"/>
              </a:ext>
            </a:extLst>
          </p:cNvPr>
          <p:cNvSpPr txBox="1">
            <a:spLocks/>
          </p:cNvSpPr>
          <p:nvPr/>
        </p:nvSpPr>
        <p:spPr>
          <a:xfrm>
            <a:off x="0" y="-5933"/>
            <a:ext cx="930262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一个简单的数值路径积分案例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103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EFC345B-C206-4C41-922B-B59339FE9ADC}"/>
              </a:ext>
            </a:extLst>
          </p:cNvPr>
          <p:cNvSpPr txBox="1"/>
          <p:nvPr/>
        </p:nvSpPr>
        <p:spPr>
          <a:xfrm>
            <a:off x="529388" y="1387793"/>
            <a:ext cx="42587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Based on FLAG review 2021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1A72427-A678-954D-9E2A-4EF92BE5EE85}"/>
              </a:ext>
            </a:extLst>
          </p:cNvPr>
          <p:cNvSpPr txBox="1"/>
          <p:nvPr/>
        </p:nvSpPr>
        <p:spPr>
          <a:xfrm>
            <a:off x="529388" y="397041"/>
            <a:ext cx="6420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Precision achievable in lattice QCD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355D644-5AC0-D248-8A79-548745BA3E04}"/>
              </a:ext>
            </a:extLst>
          </p:cNvPr>
          <p:cNvSpPr txBox="1"/>
          <p:nvPr/>
        </p:nvSpPr>
        <p:spPr>
          <a:xfrm>
            <a:off x="874628" y="1971422"/>
            <a:ext cx="19776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Error &lt; 1%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0742D6D-F417-7C41-B6BC-D81F504EDC2C}"/>
              </a:ext>
            </a:extLst>
          </p:cNvPr>
          <p:cNvSpPr txBox="1"/>
          <p:nvPr/>
        </p:nvSpPr>
        <p:spPr>
          <a:xfrm>
            <a:off x="6334336" y="1971422"/>
            <a:ext cx="19776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Error &lt; 5%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547717F-DB0C-1548-B866-DED44ADF1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9" y="2632692"/>
            <a:ext cx="5403850" cy="327448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E07F091-D3E8-1B46-A535-72EA3628E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061" y="2985660"/>
            <a:ext cx="4833134" cy="2062491"/>
          </a:xfrm>
          <a:prstGeom prst="rect">
            <a:avLst/>
          </a:prstGeom>
        </p:spPr>
      </p:pic>
      <p:sp>
        <p:nvSpPr>
          <p:cNvPr id="16" name="灯片编号占位符 2">
            <a:extLst>
              <a:ext uri="{FF2B5EF4-FFF2-40B4-BE49-F238E27FC236}">
                <a16:creationId xmlns:a16="http://schemas.microsoft.com/office/drawing/2014/main" id="{8A95B453-4065-E140-959F-8B0DC8CB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90</a:t>
            </a:fld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6997B5B-7490-D242-9E9E-6DB8D31379CC}"/>
              </a:ext>
            </a:extLst>
          </p:cNvPr>
          <p:cNvSpPr txBox="1"/>
          <p:nvPr/>
        </p:nvSpPr>
        <p:spPr>
          <a:xfrm>
            <a:off x="6689127" y="5405737"/>
            <a:ext cx="5003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Time to explore high-precision frontier</a:t>
            </a:r>
            <a:endParaRPr kumimoji="1" lang="zh-CN" altLang="en-US" sz="20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84784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7A211B74-70DA-594F-93AE-999F5CFF41D3}"/>
              </a:ext>
            </a:extLst>
          </p:cNvPr>
          <p:cNvSpPr txBox="1">
            <a:spLocks/>
          </p:cNvSpPr>
          <p:nvPr/>
        </p:nvSpPr>
        <p:spPr>
          <a:xfrm>
            <a:off x="0" y="-5933"/>
            <a:ext cx="8014504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高精度前沿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E57A377-4E97-DE46-896C-3186444818E1}"/>
              </a:ext>
            </a:extLst>
          </p:cNvPr>
          <p:cNvSpPr/>
          <p:nvPr/>
        </p:nvSpPr>
        <p:spPr>
          <a:xfrm>
            <a:off x="439772" y="1319661"/>
            <a:ext cx="39164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寻找标准模型以外的新物理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57306E77-9B03-974A-8A19-B15184CE3C7D}"/>
              </a:ext>
            </a:extLst>
          </p:cNvPr>
          <p:cNvGrpSpPr/>
          <p:nvPr/>
        </p:nvGrpSpPr>
        <p:grpSpPr>
          <a:xfrm>
            <a:off x="4493437" y="1111080"/>
            <a:ext cx="7412607" cy="848048"/>
            <a:chOff x="4493437" y="1111080"/>
            <a:chExt cx="7412607" cy="848048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2648DB-6C39-C447-BD2E-C46299A3986E}"/>
                </a:ext>
              </a:extLst>
            </p:cNvPr>
            <p:cNvSpPr/>
            <p:nvPr/>
          </p:nvSpPr>
          <p:spPr>
            <a:xfrm>
              <a:off x="4493437" y="1111080"/>
              <a:ext cx="7412607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直接寻找——高能量前沿，LHC、</a:t>
              </a:r>
              <a:r>
                <a:rPr lang="en-US" altLang="zh-CN" sz="2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CEPC</a:t>
              </a:r>
              <a:r>
                <a:rPr lang="zh-CN" altLang="en-US" sz="2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等各种大型对撞机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22C6434-E4A7-D946-8591-6553B569B78A}"/>
                </a:ext>
              </a:extLst>
            </p:cNvPr>
            <p:cNvSpPr/>
            <p:nvPr/>
          </p:nvSpPr>
          <p:spPr>
            <a:xfrm>
              <a:off x="4493437" y="1528241"/>
              <a:ext cx="723787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间接寻找——高精度前沿，各种高精度、中小型实验装置</a:t>
              </a: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7F729B0C-157C-BC48-93CD-B3C966DDBC82}"/>
              </a:ext>
            </a:extLst>
          </p:cNvPr>
          <p:cNvSpPr/>
          <p:nvPr/>
        </p:nvSpPr>
        <p:spPr>
          <a:xfrm>
            <a:off x="437173" y="2048572"/>
            <a:ext cx="19415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高精度前沿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068BE08-70FC-9A46-BA70-087B5D2E4546}"/>
              </a:ext>
            </a:extLst>
          </p:cNvPr>
          <p:cNvGrpSpPr>
            <a:grpSpLocks noChangeAspect="1"/>
          </p:cNvGrpSpPr>
          <p:nvPr/>
        </p:nvGrpSpPr>
        <p:grpSpPr>
          <a:xfrm>
            <a:off x="779790" y="2644452"/>
            <a:ext cx="3403821" cy="3240000"/>
            <a:chOff x="2779894" y="1412776"/>
            <a:chExt cx="3592921" cy="3420000"/>
          </a:xfrm>
        </p:grpSpPr>
        <p:sp>
          <p:nvSpPr>
            <p:cNvPr id="10" name="AutoShape 5">
              <a:extLst>
                <a:ext uri="{FF2B5EF4-FFF2-40B4-BE49-F238E27FC236}">
                  <a16:creationId xmlns:a16="http://schemas.microsoft.com/office/drawing/2014/main" id="{74CD9763-3DC5-4D4A-A490-04E8698EB0B0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2779894" y="2730395"/>
              <a:ext cx="2102384" cy="2102381"/>
            </a:xfrm>
            <a:prstGeom prst="ellipse">
              <a:avLst/>
            </a:pr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19050">
              <a:bevelT w="101600" prst="convex"/>
              <a:bevelB w="0" h="63500"/>
              <a:contourClr>
                <a:srgbClr val="AFEAFF"/>
              </a:contourClr>
            </a:sp3d>
          </p:spPr>
          <p:txBody>
            <a:bodyPr anchor="ctr">
              <a:sp3d/>
            </a:bodyPr>
            <a:lstStyle/>
            <a:p>
              <a:pPr marL="0" marR="0" lvl="0" indent="0" algn="ctr" defTabSz="914400" eaLnBrk="0" fontAlgn="ctr" latinLnBrk="0" hangingPunct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Tx/>
                <a:buNone/>
                <a:tabLst/>
                <a:defRPr/>
              </a:pPr>
              <a:endParaRPr kumimoji="0" lang="zh-CN" alt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1CE70322-B0E3-324C-9A0D-26A8C30043F0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 flipH="1">
              <a:off x="4270431" y="2730394"/>
              <a:ext cx="2102384" cy="2102381"/>
            </a:xfrm>
            <a:prstGeom prst="ellipse">
              <a:avLst/>
            </a:pr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19050">
              <a:bevelT w="101600" prst="convex"/>
              <a:bevelB w="0" h="63500"/>
              <a:contourClr>
                <a:srgbClr val="AFEAFF"/>
              </a:contourClr>
            </a:sp3d>
          </p:spPr>
          <p:txBody>
            <a:bodyPr anchor="ctr">
              <a:sp3d/>
            </a:bodyPr>
            <a:lstStyle/>
            <a:p>
              <a:pPr marL="0" marR="0" lvl="0" indent="0" algn="ctr" defTabSz="914400" eaLnBrk="0" fontAlgn="ctr" latinLnBrk="0" hangingPunct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Tx/>
                <a:buNone/>
                <a:tabLst/>
                <a:defRPr/>
              </a:pPr>
              <a:endParaRPr kumimoji="0" lang="zh-CN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7048634A-216E-364D-9665-486717A4CB0E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525162" y="1412776"/>
              <a:ext cx="2102384" cy="2102381"/>
            </a:xfrm>
            <a:prstGeom prst="ellipse">
              <a:avLst/>
            </a:pr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19050">
              <a:bevelT w="101600" prst="convex"/>
              <a:bevelB w="0" h="63500"/>
              <a:contourClr>
                <a:srgbClr val="AFEAFF"/>
              </a:contourClr>
            </a:sp3d>
          </p:spPr>
          <p:txBody>
            <a:bodyPr anchor="ctr">
              <a:sp3d/>
            </a:bodyPr>
            <a:lstStyle/>
            <a:p>
              <a:pPr marL="0" marR="0" lvl="0" indent="0" algn="ctr" defTabSz="914400" eaLnBrk="0" fontAlgn="ctr" latinLnBrk="0" hangingPunct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Tx/>
                <a:buNone/>
                <a:tabLst/>
                <a:defRPr/>
              </a:pPr>
              <a:endParaRPr kumimoji="0" lang="zh-CN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任意多边形 34">
              <a:extLst>
                <a:ext uri="{FF2B5EF4-FFF2-40B4-BE49-F238E27FC236}">
                  <a16:creationId xmlns:a16="http://schemas.microsoft.com/office/drawing/2014/main" id="{8D6DF8ED-813C-9042-AFC2-6CB5DF5C0E68}"/>
                </a:ext>
              </a:extLst>
            </p:cNvPr>
            <p:cNvSpPr/>
            <p:nvPr/>
          </p:nvSpPr>
          <p:spPr>
            <a:xfrm>
              <a:off x="3551390" y="2640938"/>
              <a:ext cx="1018823" cy="851254"/>
            </a:xfrm>
            <a:custGeom>
              <a:avLst/>
              <a:gdLst>
                <a:gd name="connsiteX0" fmla="*/ 0 w 965200"/>
                <a:gd name="connsiteY0" fmla="*/ 0 h 749300"/>
                <a:gd name="connsiteX1" fmla="*/ 965200 w 965200"/>
                <a:gd name="connsiteY1" fmla="*/ 266700 h 749300"/>
                <a:gd name="connsiteX2" fmla="*/ 723900 w 965200"/>
                <a:gd name="connsiteY2" fmla="*/ 749300 h 749300"/>
                <a:gd name="connsiteX3" fmla="*/ 0 w 965200"/>
                <a:gd name="connsiteY3" fmla="*/ 0 h 749300"/>
                <a:gd name="connsiteX0" fmla="*/ 0 w 965200"/>
                <a:gd name="connsiteY0" fmla="*/ 0 h 749300"/>
                <a:gd name="connsiteX1" fmla="*/ 965200 w 965200"/>
                <a:gd name="connsiteY1" fmla="*/ 266700 h 749300"/>
                <a:gd name="connsiteX2" fmla="*/ 723900 w 965200"/>
                <a:gd name="connsiteY2" fmla="*/ 749300 h 749300"/>
                <a:gd name="connsiteX3" fmla="*/ 0 w 965200"/>
                <a:gd name="connsiteY3" fmla="*/ 0 h 749300"/>
                <a:gd name="connsiteX0" fmla="*/ 0 w 827087"/>
                <a:gd name="connsiteY0" fmla="*/ 0 h 501650"/>
                <a:gd name="connsiteX1" fmla="*/ 827087 w 827087"/>
                <a:gd name="connsiteY1" fmla="*/ 19050 h 501650"/>
                <a:gd name="connsiteX2" fmla="*/ 585787 w 827087"/>
                <a:gd name="connsiteY2" fmla="*/ 501650 h 501650"/>
                <a:gd name="connsiteX3" fmla="*/ 0 w 827087"/>
                <a:gd name="connsiteY3" fmla="*/ 0 h 501650"/>
                <a:gd name="connsiteX0" fmla="*/ 0 w 941387"/>
                <a:gd name="connsiteY0" fmla="*/ 0 h 706438"/>
                <a:gd name="connsiteX1" fmla="*/ 941387 w 941387"/>
                <a:gd name="connsiteY1" fmla="*/ 223838 h 706438"/>
                <a:gd name="connsiteX2" fmla="*/ 700087 w 941387"/>
                <a:gd name="connsiteY2" fmla="*/ 706438 h 706438"/>
                <a:gd name="connsiteX3" fmla="*/ 0 w 941387"/>
                <a:gd name="connsiteY3" fmla="*/ 0 h 706438"/>
                <a:gd name="connsiteX0" fmla="*/ 0 w 941387"/>
                <a:gd name="connsiteY0" fmla="*/ 0 h 706438"/>
                <a:gd name="connsiteX1" fmla="*/ 941387 w 941387"/>
                <a:gd name="connsiteY1" fmla="*/ 476251 h 706438"/>
                <a:gd name="connsiteX2" fmla="*/ 700087 w 941387"/>
                <a:gd name="connsiteY2" fmla="*/ 706438 h 706438"/>
                <a:gd name="connsiteX3" fmla="*/ 0 w 941387"/>
                <a:gd name="connsiteY3" fmla="*/ 0 h 706438"/>
                <a:gd name="connsiteX0" fmla="*/ 0 w 941387"/>
                <a:gd name="connsiteY0" fmla="*/ 0 h 706438"/>
                <a:gd name="connsiteX1" fmla="*/ 941387 w 941387"/>
                <a:gd name="connsiteY1" fmla="*/ 242889 h 706438"/>
                <a:gd name="connsiteX2" fmla="*/ 700087 w 941387"/>
                <a:gd name="connsiteY2" fmla="*/ 706438 h 706438"/>
                <a:gd name="connsiteX3" fmla="*/ 0 w 941387"/>
                <a:gd name="connsiteY3" fmla="*/ 0 h 706438"/>
                <a:gd name="connsiteX0" fmla="*/ 0 w 941387"/>
                <a:gd name="connsiteY0" fmla="*/ 0 h 563563"/>
                <a:gd name="connsiteX1" fmla="*/ 941387 w 941387"/>
                <a:gd name="connsiteY1" fmla="*/ 242889 h 563563"/>
                <a:gd name="connsiteX2" fmla="*/ 700087 w 941387"/>
                <a:gd name="connsiteY2" fmla="*/ 563563 h 563563"/>
                <a:gd name="connsiteX3" fmla="*/ 0 w 941387"/>
                <a:gd name="connsiteY3" fmla="*/ 0 h 563563"/>
                <a:gd name="connsiteX0" fmla="*/ 0 w 941387"/>
                <a:gd name="connsiteY0" fmla="*/ 0 h 692151"/>
                <a:gd name="connsiteX1" fmla="*/ 941387 w 941387"/>
                <a:gd name="connsiteY1" fmla="*/ 242889 h 692151"/>
                <a:gd name="connsiteX2" fmla="*/ 700087 w 941387"/>
                <a:gd name="connsiteY2" fmla="*/ 692151 h 692151"/>
                <a:gd name="connsiteX3" fmla="*/ 0 w 941387"/>
                <a:gd name="connsiteY3" fmla="*/ 0 h 692151"/>
                <a:gd name="connsiteX0" fmla="*/ 0 w 941387"/>
                <a:gd name="connsiteY0" fmla="*/ 0 h 692151"/>
                <a:gd name="connsiteX1" fmla="*/ 941387 w 941387"/>
                <a:gd name="connsiteY1" fmla="*/ 242889 h 692151"/>
                <a:gd name="connsiteX2" fmla="*/ 700087 w 941387"/>
                <a:gd name="connsiteY2" fmla="*/ 692151 h 692151"/>
                <a:gd name="connsiteX3" fmla="*/ 0 w 941387"/>
                <a:gd name="connsiteY3" fmla="*/ 0 h 692151"/>
                <a:gd name="connsiteX0" fmla="*/ 0 w 941387"/>
                <a:gd name="connsiteY0" fmla="*/ 0 h 692151"/>
                <a:gd name="connsiteX1" fmla="*/ 941387 w 941387"/>
                <a:gd name="connsiteY1" fmla="*/ 242889 h 692151"/>
                <a:gd name="connsiteX2" fmla="*/ 700087 w 941387"/>
                <a:gd name="connsiteY2" fmla="*/ 692151 h 692151"/>
                <a:gd name="connsiteX3" fmla="*/ 0 w 941387"/>
                <a:gd name="connsiteY3" fmla="*/ 0 h 692151"/>
                <a:gd name="connsiteX0" fmla="*/ 0 w 941387"/>
                <a:gd name="connsiteY0" fmla="*/ 90487 h 782638"/>
                <a:gd name="connsiteX1" fmla="*/ 941387 w 941387"/>
                <a:gd name="connsiteY1" fmla="*/ 333376 h 782638"/>
                <a:gd name="connsiteX2" fmla="*/ 700087 w 941387"/>
                <a:gd name="connsiteY2" fmla="*/ 782638 h 782638"/>
                <a:gd name="connsiteX3" fmla="*/ 0 w 941387"/>
                <a:gd name="connsiteY3" fmla="*/ 90487 h 782638"/>
                <a:gd name="connsiteX0" fmla="*/ 0 w 941387"/>
                <a:gd name="connsiteY0" fmla="*/ 90487 h 782638"/>
                <a:gd name="connsiteX1" fmla="*/ 941387 w 941387"/>
                <a:gd name="connsiteY1" fmla="*/ 333376 h 782638"/>
                <a:gd name="connsiteX2" fmla="*/ 700087 w 941387"/>
                <a:gd name="connsiteY2" fmla="*/ 782638 h 782638"/>
                <a:gd name="connsiteX3" fmla="*/ 0 w 941387"/>
                <a:gd name="connsiteY3" fmla="*/ 90487 h 782638"/>
                <a:gd name="connsiteX0" fmla="*/ 0 w 941387"/>
                <a:gd name="connsiteY0" fmla="*/ 119062 h 811213"/>
                <a:gd name="connsiteX1" fmla="*/ 941387 w 941387"/>
                <a:gd name="connsiteY1" fmla="*/ 361951 h 811213"/>
                <a:gd name="connsiteX2" fmla="*/ 700087 w 941387"/>
                <a:gd name="connsiteY2" fmla="*/ 811213 h 811213"/>
                <a:gd name="connsiteX3" fmla="*/ 0 w 941387"/>
                <a:gd name="connsiteY3" fmla="*/ 119062 h 811213"/>
                <a:gd name="connsiteX0" fmla="*/ 0 w 941387"/>
                <a:gd name="connsiteY0" fmla="*/ 119062 h 811213"/>
                <a:gd name="connsiteX1" fmla="*/ 941387 w 941387"/>
                <a:gd name="connsiteY1" fmla="*/ 361951 h 811213"/>
                <a:gd name="connsiteX2" fmla="*/ 700087 w 941387"/>
                <a:gd name="connsiteY2" fmla="*/ 811213 h 811213"/>
                <a:gd name="connsiteX3" fmla="*/ 0 w 941387"/>
                <a:gd name="connsiteY3" fmla="*/ 119062 h 811213"/>
                <a:gd name="connsiteX0" fmla="*/ 0 w 941387"/>
                <a:gd name="connsiteY0" fmla="*/ 119062 h 811213"/>
                <a:gd name="connsiteX1" fmla="*/ 941387 w 941387"/>
                <a:gd name="connsiteY1" fmla="*/ 361951 h 811213"/>
                <a:gd name="connsiteX2" fmla="*/ 700087 w 941387"/>
                <a:gd name="connsiteY2" fmla="*/ 811213 h 811213"/>
                <a:gd name="connsiteX3" fmla="*/ 0 w 941387"/>
                <a:gd name="connsiteY3" fmla="*/ 119062 h 811213"/>
                <a:gd name="connsiteX0" fmla="*/ 0 w 941387"/>
                <a:gd name="connsiteY0" fmla="*/ 119062 h 811213"/>
                <a:gd name="connsiteX1" fmla="*/ 941387 w 941387"/>
                <a:gd name="connsiteY1" fmla="*/ 361951 h 811213"/>
                <a:gd name="connsiteX2" fmla="*/ 700087 w 941387"/>
                <a:gd name="connsiteY2" fmla="*/ 811213 h 811213"/>
                <a:gd name="connsiteX3" fmla="*/ 0 w 941387"/>
                <a:gd name="connsiteY3" fmla="*/ 119062 h 811213"/>
                <a:gd name="connsiteX0" fmla="*/ 0 w 941387"/>
                <a:gd name="connsiteY0" fmla="*/ 119062 h 811213"/>
                <a:gd name="connsiteX1" fmla="*/ 941387 w 941387"/>
                <a:gd name="connsiteY1" fmla="*/ 361951 h 811213"/>
                <a:gd name="connsiteX2" fmla="*/ 700087 w 941387"/>
                <a:gd name="connsiteY2" fmla="*/ 811213 h 811213"/>
                <a:gd name="connsiteX3" fmla="*/ 0 w 941387"/>
                <a:gd name="connsiteY3" fmla="*/ 119062 h 811213"/>
                <a:gd name="connsiteX0" fmla="*/ 0 w 1060450"/>
                <a:gd name="connsiteY0" fmla="*/ 119062 h 816505"/>
                <a:gd name="connsiteX1" fmla="*/ 1060450 w 1060450"/>
                <a:gd name="connsiteY1" fmla="*/ 676276 h 816505"/>
                <a:gd name="connsiteX2" fmla="*/ 700087 w 1060450"/>
                <a:gd name="connsiteY2" fmla="*/ 811213 h 816505"/>
                <a:gd name="connsiteX3" fmla="*/ 0 w 1060450"/>
                <a:gd name="connsiteY3" fmla="*/ 119062 h 816505"/>
                <a:gd name="connsiteX0" fmla="*/ 0 w 960438"/>
                <a:gd name="connsiteY0" fmla="*/ 119062 h 811213"/>
                <a:gd name="connsiteX1" fmla="*/ 960438 w 960438"/>
                <a:gd name="connsiteY1" fmla="*/ 376239 h 811213"/>
                <a:gd name="connsiteX2" fmla="*/ 700087 w 960438"/>
                <a:gd name="connsiteY2" fmla="*/ 811213 h 811213"/>
                <a:gd name="connsiteX3" fmla="*/ 0 w 960438"/>
                <a:gd name="connsiteY3" fmla="*/ 119062 h 811213"/>
                <a:gd name="connsiteX0" fmla="*/ 0 w 960438"/>
                <a:gd name="connsiteY0" fmla="*/ 119062 h 811213"/>
                <a:gd name="connsiteX1" fmla="*/ 960438 w 960438"/>
                <a:gd name="connsiteY1" fmla="*/ 376239 h 811213"/>
                <a:gd name="connsiteX2" fmla="*/ 700087 w 960438"/>
                <a:gd name="connsiteY2" fmla="*/ 811213 h 811213"/>
                <a:gd name="connsiteX3" fmla="*/ 0 w 960438"/>
                <a:gd name="connsiteY3" fmla="*/ 119062 h 811213"/>
                <a:gd name="connsiteX0" fmla="*/ 0 w 960438"/>
                <a:gd name="connsiteY0" fmla="*/ 119062 h 811213"/>
                <a:gd name="connsiteX1" fmla="*/ 960438 w 960438"/>
                <a:gd name="connsiteY1" fmla="*/ 376239 h 811213"/>
                <a:gd name="connsiteX2" fmla="*/ 700087 w 960438"/>
                <a:gd name="connsiteY2" fmla="*/ 811213 h 811213"/>
                <a:gd name="connsiteX3" fmla="*/ 0 w 960438"/>
                <a:gd name="connsiteY3" fmla="*/ 119062 h 811213"/>
                <a:gd name="connsiteX0" fmla="*/ 0 w 960438"/>
                <a:gd name="connsiteY0" fmla="*/ 0 h 692151"/>
                <a:gd name="connsiteX1" fmla="*/ 960438 w 960438"/>
                <a:gd name="connsiteY1" fmla="*/ 257177 h 692151"/>
                <a:gd name="connsiteX2" fmla="*/ 700087 w 960438"/>
                <a:gd name="connsiteY2" fmla="*/ 692151 h 692151"/>
                <a:gd name="connsiteX3" fmla="*/ 0 w 960438"/>
                <a:gd name="connsiteY3" fmla="*/ 0 h 692151"/>
                <a:gd name="connsiteX0" fmla="*/ 0 w 960438"/>
                <a:gd name="connsiteY0" fmla="*/ 119063 h 811214"/>
                <a:gd name="connsiteX1" fmla="*/ 960438 w 960438"/>
                <a:gd name="connsiteY1" fmla="*/ 376240 h 811214"/>
                <a:gd name="connsiteX2" fmla="*/ 700087 w 960438"/>
                <a:gd name="connsiteY2" fmla="*/ 811214 h 811214"/>
                <a:gd name="connsiteX3" fmla="*/ 0 w 960438"/>
                <a:gd name="connsiteY3" fmla="*/ 119063 h 811214"/>
                <a:gd name="connsiteX0" fmla="*/ 26988 w 625476"/>
                <a:gd name="connsiteY0" fmla="*/ 119063 h 811214"/>
                <a:gd name="connsiteX1" fmla="*/ 625476 w 625476"/>
                <a:gd name="connsiteY1" fmla="*/ 376240 h 811214"/>
                <a:gd name="connsiteX2" fmla="*/ 365125 w 625476"/>
                <a:gd name="connsiteY2" fmla="*/ 811214 h 811214"/>
                <a:gd name="connsiteX3" fmla="*/ 26988 w 625476"/>
                <a:gd name="connsiteY3" fmla="*/ 119063 h 811214"/>
                <a:gd name="connsiteX0" fmla="*/ 0 w 965201"/>
                <a:gd name="connsiteY0" fmla="*/ 119063 h 811214"/>
                <a:gd name="connsiteX1" fmla="*/ 965201 w 965201"/>
                <a:gd name="connsiteY1" fmla="*/ 376240 h 811214"/>
                <a:gd name="connsiteX2" fmla="*/ 704850 w 965201"/>
                <a:gd name="connsiteY2" fmla="*/ 811214 h 811214"/>
                <a:gd name="connsiteX3" fmla="*/ 0 w 965201"/>
                <a:gd name="connsiteY3" fmla="*/ 119063 h 811214"/>
                <a:gd name="connsiteX0" fmla="*/ 0 w 965201"/>
                <a:gd name="connsiteY0" fmla="*/ 80963 h 773114"/>
                <a:gd name="connsiteX1" fmla="*/ 965201 w 965201"/>
                <a:gd name="connsiteY1" fmla="*/ 338140 h 773114"/>
                <a:gd name="connsiteX2" fmla="*/ 704850 w 965201"/>
                <a:gd name="connsiteY2" fmla="*/ 773114 h 773114"/>
                <a:gd name="connsiteX3" fmla="*/ 0 w 965201"/>
                <a:gd name="connsiteY3" fmla="*/ 80963 h 773114"/>
                <a:gd name="connsiteX0" fmla="*/ 0 w 965201"/>
                <a:gd name="connsiteY0" fmla="*/ 114300 h 806451"/>
                <a:gd name="connsiteX1" fmla="*/ 965201 w 965201"/>
                <a:gd name="connsiteY1" fmla="*/ 371477 h 806451"/>
                <a:gd name="connsiteX2" fmla="*/ 704850 w 965201"/>
                <a:gd name="connsiteY2" fmla="*/ 806451 h 806451"/>
                <a:gd name="connsiteX3" fmla="*/ 0 w 965201"/>
                <a:gd name="connsiteY3" fmla="*/ 114300 h 806451"/>
                <a:gd name="connsiteX0" fmla="*/ 0 w 965201"/>
                <a:gd name="connsiteY0" fmla="*/ 114300 h 806451"/>
                <a:gd name="connsiteX1" fmla="*/ 965201 w 965201"/>
                <a:gd name="connsiteY1" fmla="*/ 371477 h 806451"/>
                <a:gd name="connsiteX2" fmla="*/ 704850 w 965201"/>
                <a:gd name="connsiteY2" fmla="*/ 806451 h 806451"/>
                <a:gd name="connsiteX3" fmla="*/ 0 w 965201"/>
                <a:gd name="connsiteY3" fmla="*/ 114300 h 806451"/>
                <a:gd name="connsiteX0" fmla="*/ 0 w 965201"/>
                <a:gd name="connsiteY0" fmla="*/ 114300 h 806451"/>
                <a:gd name="connsiteX1" fmla="*/ 965201 w 965201"/>
                <a:gd name="connsiteY1" fmla="*/ 371477 h 806451"/>
                <a:gd name="connsiteX2" fmla="*/ 704850 w 965201"/>
                <a:gd name="connsiteY2" fmla="*/ 806451 h 806451"/>
                <a:gd name="connsiteX3" fmla="*/ 0 w 965201"/>
                <a:gd name="connsiteY3" fmla="*/ 114300 h 80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201" h="806451">
                  <a:moveTo>
                    <a:pt x="0" y="114300"/>
                  </a:moveTo>
                  <a:cubicBezTo>
                    <a:pt x="351897" y="0"/>
                    <a:pt x="799043" y="161926"/>
                    <a:pt x="965201" y="371477"/>
                  </a:cubicBezTo>
                  <a:cubicBezTo>
                    <a:pt x="851430" y="473606"/>
                    <a:pt x="756708" y="599547"/>
                    <a:pt x="704850" y="806451"/>
                  </a:cubicBezTo>
                  <a:cubicBezTo>
                    <a:pt x="339725" y="690034"/>
                    <a:pt x="98425" y="449792"/>
                    <a:pt x="0" y="1143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19050">
              <a:bevelT w="101600" prst="convex"/>
              <a:bevelB w="0" h="63500"/>
              <a:contourClr>
                <a:srgbClr val="FFE593"/>
              </a:contourClr>
            </a:sp3d>
          </p:spPr>
          <p:txBody>
            <a:bodyPr anchor="ctr">
              <a:sp3d/>
            </a:bodyPr>
            <a:lstStyle/>
            <a:p>
              <a:pPr marL="0" marR="0" lvl="0" indent="0" algn="ctr" defTabSz="91440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Tx/>
                <a:buNone/>
                <a:tabLst/>
                <a:defRPr/>
              </a:pPr>
              <a:endParaRPr kumimoji="0" lang="zh-CN" alt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任意多边形 35">
              <a:extLst>
                <a:ext uri="{FF2B5EF4-FFF2-40B4-BE49-F238E27FC236}">
                  <a16:creationId xmlns:a16="http://schemas.microsoft.com/office/drawing/2014/main" id="{A2D998E5-A0CB-924C-AE45-03E1A74DE12A}"/>
                </a:ext>
              </a:extLst>
            </p:cNvPr>
            <p:cNvSpPr/>
            <p:nvPr/>
          </p:nvSpPr>
          <p:spPr>
            <a:xfrm rot="14400000">
              <a:off x="4084261" y="3495545"/>
              <a:ext cx="1018823" cy="851254"/>
            </a:xfrm>
            <a:custGeom>
              <a:avLst/>
              <a:gdLst>
                <a:gd name="connsiteX0" fmla="*/ 0 w 965200"/>
                <a:gd name="connsiteY0" fmla="*/ 0 h 749300"/>
                <a:gd name="connsiteX1" fmla="*/ 965200 w 965200"/>
                <a:gd name="connsiteY1" fmla="*/ 266700 h 749300"/>
                <a:gd name="connsiteX2" fmla="*/ 723900 w 965200"/>
                <a:gd name="connsiteY2" fmla="*/ 749300 h 749300"/>
                <a:gd name="connsiteX3" fmla="*/ 0 w 965200"/>
                <a:gd name="connsiteY3" fmla="*/ 0 h 749300"/>
                <a:gd name="connsiteX0" fmla="*/ 0 w 965200"/>
                <a:gd name="connsiteY0" fmla="*/ 0 h 749300"/>
                <a:gd name="connsiteX1" fmla="*/ 965200 w 965200"/>
                <a:gd name="connsiteY1" fmla="*/ 266700 h 749300"/>
                <a:gd name="connsiteX2" fmla="*/ 723900 w 965200"/>
                <a:gd name="connsiteY2" fmla="*/ 749300 h 749300"/>
                <a:gd name="connsiteX3" fmla="*/ 0 w 965200"/>
                <a:gd name="connsiteY3" fmla="*/ 0 h 749300"/>
                <a:gd name="connsiteX0" fmla="*/ 0 w 827087"/>
                <a:gd name="connsiteY0" fmla="*/ 0 h 501650"/>
                <a:gd name="connsiteX1" fmla="*/ 827087 w 827087"/>
                <a:gd name="connsiteY1" fmla="*/ 19050 h 501650"/>
                <a:gd name="connsiteX2" fmla="*/ 585787 w 827087"/>
                <a:gd name="connsiteY2" fmla="*/ 501650 h 501650"/>
                <a:gd name="connsiteX3" fmla="*/ 0 w 827087"/>
                <a:gd name="connsiteY3" fmla="*/ 0 h 501650"/>
                <a:gd name="connsiteX0" fmla="*/ 0 w 941387"/>
                <a:gd name="connsiteY0" fmla="*/ 0 h 706438"/>
                <a:gd name="connsiteX1" fmla="*/ 941387 w 941387"/>
                <a:gd name="connsiteY1" fmla="*/ 223838 h 706438"/>
                <a:gd name="connsiteX2" fmla="*/ 700087 w 941387"/>
                <a:gd name="connsiteY2" fmla="*/ 706438 h 706438"/>
                <a:gd name="connsiteX3" fmla="*/ 0 w 941387"/>
                <a:gd name="connsiteY3" fmla="*/ 0 h 706438"/>
                <a:gd name="connsiteX0" fmla="*/ 0 w 941387"/>
                <a:gd name="connsiteY0" fmla="*/ 0 h 706438"/>
                <a:gd name="connsiteX1" fmla="*/ 941387 w 941387"/>
                <a:gd name="connsiteY1" fmla="*/ 476251 h 706438"/>
                <a:gd name="connsiteX2" fmla="*/ 700087 w 941387"/>
                <a:gd name="connsiteY2" fmla="*/ 706438 h 706438"/>
                <a:gd name="connsiteX3" fmla="*/ 0 w 941387"/>
                <a:gd name="connsiteY3" fmla="*/ 0 h 706438"/>
                <a:gd name="connsiteX0" fmla="*/ 0 w 941387"/>
                <a:gd name="connsiteY0" fmla="*/ 0 h 706438"/>
                <a:gd name="connsiteX1" fmla="*/ 941387 w 941387"/>
                <a:gd name="connsiteY1" fmla="*/ 242889 h 706438"/>
                <a:gd name="connsiteX2" fmla="*/ 700087 w 941387"/>
                <a:gd name="connsiteY2" fmla="*/ 706438 h 706438"/>
                <a:gd name="connsiteX3" fmla="*/ 0 w 941387"/>
                <a:gd name="connsiteY3" fmla="*/ 0 h 706438"/>
                <a:gd name="connsiteX0" fmla="*/ 0 w 941387"/>
                <a:gd name="connsiteY0" fmla="*/ 0 h 563563"/>
                <a:gd name="connsiteX1" fmla="*/ 941387 w 941387"/>
                <a:gd name="connsiteY1" fmla="*/ 242889 h 563563"/>
                <a:gd name="connsiteX2" fmla="*/ 700087 w 941387"/>
                <a:gd name="connsiteY2" fmla="*/ 563563 h 563563"/>
                <a:gd name="connsiteX3" fmla="*/ 0 w 941387"/>
                <a:gd name="connsiteY3" fmla="*/ 0 h 563563"/>
                <a:gd name="connsiteX0" fmla="*/ 0 w 941387"/>
                <a:gd name="connsiteY0" fmla="*/ 0 h 692151"/>
                <a:gd name="connsiteX1" fmla="*/ 941387 w 941387"/>
                <a:gd name="connsiteY1" fmla="*/ 242889 h 692151"/>
                <a:gd name="connsiteX2" fmla="*/ 700087 w 941387"/>
                <a:gd name="connsiteY2" fmla="*/ 692151 h 692151"/>
                <a:gd name="connsiteX3" fmla="*/ 0 w 941387"/>
                <a:gd name="connsiteY3" fmla="*/ 0 h 692151"/>
                <a:gd name="connsiteX0" fmla="*/ 0 w 941387"/>
                <a:gd name="connsiteY0" fmla="*/ 0 h 692151"/>
                <a:gd name="connsiteX1" fmla="*/ 941387 w 941387"/>
                <a:gd name="connsiteY1" fmla="*/ 242889 h 692151"/>
                <a:gd name="connsiteX2" fmla="*/ 700087 w 941387"/>
                <a:gd name="connsiteY2" fmla="*/ 692151 h 692151"/>
                <a:gd name="connsiteX3" fmla="*/ 0 w 941387"/>
                <a:gd name="connsiteY3" fmla="*/ 0 h 692151"/>
                <a:gd name="connsiteX0" fmla="*/ 0 w 941387"/>
                <a:gd name="connsiteY0" fmla="*/ 0 h 692151"/>
                <a:gd name="connsiteX1" fmla="*/ 941387 w 941387"/>
                <a:gd name="connsiteY1" fmla="*/ 242889 h 692151"/>
                <a:gd name="connsiteX2" fmla="*/ 700087 w 941387"/>
                <a:gd name="connsiteY2" fmla="*/ 692151 h 692151"/>
                <a:gd name="connsiteX3" fmla="*/ 0 w 941387"/>
                <a:gd name="connsiteY3" fmla="*/ 0 h 692151"/>
                <a:gd name="connsiteX0" fmla="*/ 0 w 941387"/>
                <a:gd name="connsiteY0" fmla="*/ 90487 h 782638"/>
                <a:gd name="connsiteX1" fmla="*/ 941387 w 941387"/>
                <a:gd name="connsiteY1" fmla="*/ 333376 h 782638"/>
                <a:gd name="connsiteX2" fmla="*/ 700087 w 941387"/>
                <a:gd name="connsiteY2" fmla="*/ 782638 h 782638"/>
                <a:gd name="connsiteX3" fmla="*/ 0 w 941387"/>
                <a:gd name="connsiteY3" fmla="*/ 90487 h 782638"/>
                <a:gd name="connsiteX0" fmla="*/ 0 w 941387"/>
                <a:gd name="connsiteY0" fmla="*/ 90487 h 782638"/>
                <a:gd name="connsiteX1" fmla="*/ 941387 w 941387"/>
                <a:gd name="connsiteY1" fmla="*/ 333376 h 782638"/>
                <a:gd name="connsiteX2" fmla="*/ 700087 w 941387"/>
                <a:gd name="connsiteY2" fmla="*/ 782638 h 782638"/>
                <a:gd name="connsiteX3" fmla="*/ 0 w 941387"/>
                <a:gd name="connsiteY3" fmla="*/ 90487 h 782638"/>
                <a:gd name="connsiteX0" fmla="*/ 0 w 941387"/>
                <a:gd name="connsiteY0" fmla="*/ 119062 h 811213"/>
                <a:gd name="connsiteX1" fmla="*/ 941387 w 941387"/>
                <a:gd name="connsiteY1" fmla="*/ 361951 h 811213"/>
                <a:gd name="connsiteX2" fmla="*/ 700087 w 941387"/>
                <a:gd name="connsiteY2" fmla="*/ 811213 h 811213"/>
                <a:gd name="connsiteX3" fmla="*/ 0 w 941387"/>
                <a:gd name="connsiteY3" fmla="*/ 119062 h 811213"/>
                <a:gd name="connsiteX0" fmla="*/ 0 w 941387"/>
                <a:gd name="connsiteY0" fmla="*/ 119062 h 811213"/>
                <a:gd name="connsiteX1" fmla="*/ 941387 w 941387"/>
                <a:gd name="connsiteY1" fmla="*/ 361951 h 811213"/>
                <a:gd name="connsiteX2" fmla="*/ 700087 w 941387"/>
                <a:gd name="connsiteY2" fmla="*/ 811213 h 811213"/>
                <a:gd name="connsiteX3" fmla="*/ 0 w 941387"/>
                <a:gd name="connsiteY3" fmla="*/ 119062 h 811213"/>
                <a:gd name="connsiteX0" fmla="*/ 0 w 941387"/>
                <a:gd name="connsiteY0" fmla="*/ 119062 h 811213"/>
                <a:gd name="connsiteX1" fmla="*/ 941387 w 941387"/>
                <a:gd name="connsiteY1" fmla="*/ 361951 h 811213"/>
                <a:gd name="connsiteX2" fmla="*/ 700087 w 941387"/>
                <a:gd name="connsiteY2" fmla="*/ 811213 h 811213"/>
                <a:gd name="connsiteX3" fmla="*/ 0 w 941387"/>
                <a:gd name="connsiteY3" fmla="*/ 119062 h 811213"/>
                <a:gd name="connsiteX0" fmla="*/ 0 w 941387"/>
                <a:gd name="connsiteY0" fmla="*/ 119062 h 811213"/>
                <a:gd name="connsiteX1" fmla="*/ 941387 w 941387"/>
                <a:gd name="connsiteY1" fmla="*/ 361951 h 811213"/>
                <a:gd name="connsiteX2" fmla="*/ 700087 w 941387"/>
                <a:gd name="connsiteY2" fmla="*/ 811213 h 811213"/>
                <a:gd name="connsiteX3" fmla="*/ 0 w 941387"/>
                <a:gd name="connsiteY3" fmla="*/ 119062 h 811213"/>
                <a:gd name="connsiteX0" fmla="*/ 0 w 941387"/>
                <a:gd name="connsiteY0" fmla="*/ 119062 h 811213"/>
                <a:gd name="connsiteX1" fmla="*/ 941387 w 941387"/>
                <a:gd name="connsiteY1" fmla="*/ 361951 h 811213"/>
                <a:gd name="connsiteX2" fmla="*/ 700087 w 941387"/>
                <a:gd name="connsiteY2" fmla="*/ 811213 h 811213"/>
                <a:gd name="connsiteX3" fmla="*/ 0 w 941387"/>
                <a:gd name="connsiteY3" fmla="*/ 119062 h 811213"/>
                <a:gd name="connsiteX0" fmla="*/ 0 w 1060450"/>
                <a:gd name="connsiteY0" fmla="*/ 119062 h 816505"/>
                <a:gd name="connsiteX1" fmla="*/ 1060450 w 1060450"/>
                <a:gd name="connsiteY1" fmla="*/ 676276 h 816505"/>
                <a:gd name="connsiteX2" fmla="*/ 700087 w 1060450"/>
                <a:gd name="connsiteY2" fmla="*/ 811213 h 816505"/>
                <a:gd name="connsiteX3" fmla="*/ 0 w 1060450"/>
                <a:gd name="connsiteY3" fmla="*/ 119062 h 816505"/>
                <a:gd name="connsiteX0" fmla="*/ 0 w 960438"/>
                <a:gd name="connsiteY0" fmla="*/ 119062 h 811213"/>
                <a:gd name="connsiteX1" fmla="*/ 960438 w 960438"/>
                <a:gd name="connsiteY1" fmla="*/ 376239 h 811213"/>
                <a:gd name="connsiteX2" fmla="*/ 700087 w 960438"/>
                <a:gd name="connsiteY2" fmla="*/ 811213 h 811213"/>
                <a:gd name="connsiteX3" fmla="*/ 0 w 960438"/>
                <a:gd name="connsiteY3" fmla="*/ 119062 h 811213"/>
                <a:gd name="connsiteX0" fmla="*/ 0 w 960438"/>
                <a:gd name="connsiteY0" fmla="*/ 119062 h 811213"/>
                <a:gd name="connsiteX1" fmla="*/ 960438 w 960438"/>
                <a:gd name="connsiteY1" fmla="*/ 376239 h 811213"/>
                <a:gd name="connsiteX2" fmla="*/ 700087 w 960438"/>
                <a:gd name="connsiteY2" fmla="*/ 811213 h 811213"/>
                <a:gd name="connsiteX3" fmla="*/ 0 w 960438"/>
                <a:gd name="connsiteY3" fmla="*/ 119062 h 811213"/>
                <a:gd name="connsiteX0" fmla="*/ 0 w 960438"/>
                <a:gd name="connsiteY0" fmla="*/ 119062 h 811213"/>
                <a:gd name="connsiteX1" fmla="*/ 960438 w 960438"/>
                <a:gd name="connsiteY1" fmla="*/ 376239 h 811213"/>
                <a:gd name="connsiteX2" fmla="*/ 700087 w 960438"/>
                <a:gd name="connsiteY2" fmla="*/ 811213 h 811213"/>
                <a:gd name="connsiteX3" fmla="*/ 0 w 960438"/>
                <a:gd name="connsiteY3" fmla="*/ 119062 h 811213"/>
                <a:gd name="connsiteX0" fmla="*/ 0 w 960438"/>
                <a:gd name="connsiteY0" fmla="*/ 0 h 692151"/>
                <a:gd name="connsiteX1" fmla="*/ 960438 w 960438"/>
                <a:gd name="connsiteY1" fmla="*/ 257177 h 692151"/>
                <a:gd name="connsiteX2" fmla="*/ 700087 w 960438"/>
                <a:gd name="connsiteY2" fmla="*/ 692151 h 692151"/>
                <a:gd name="connsiteX3" fmla="*/ 0 w 960438"/>
                <a:gd name="connsiteY3" fmla="*/ 0 h 692151"/>
                <a:gd name="connsiteX0" fmla="*/ 0 w 960438"/>
                <a:gd name="connsiteY0" fmla="*/ 119063 h 811214"/>
                <a:gd name="connsiteX1" fmla="*/ 960438 w 960438"/>
                <a:gd name="connsiteY1" fmla="*/ 376240 h 811214"/>
                <a:gd name="connsiteX2" fmla="*/ 700087 w 960438"/>
                <a:gd name="connsiteY2" fmla="*/ 811214 h 811214"/>
                <a:gd name="connsiteX3" fmla="*/ 0 w 960438"/>
                <a:gd name="connsiteY3" fmla="*/ 119063 h 811214"/>
                <a:gd name="connsiteX0" fmla="*/ 26988 w 625476"/>
                <a:gd name="connsiteY0" fmla="*/ 119063 h 811214"/>
                <a:gd name="connsiteX1" fmla="*/ 625476 w 625476"/>
                <a:gd name="connsiteY1" fmla="*/ 376240 h 811214"/>
                <a:gd name="connsiteX2" fmla="*/ 365125 w 625476"/>
                <a:gd name="connsiteY2" fmla="*/ 811214 h 811214"/>
                <a:gd name="connsiteX3" fmla="*/ 26988 w 625476"/>
                <a:gd name="connsiteY3" fmla="*/ 119063 h 811214"/>
                <a:gd name="connsiteX0" fmla="*/ 0 w 965201"/>
                <a:gd name="connsiteY0" fmla="*/ 119063 h 811214"/>
                <a:gd name="connsiteX1" fmla="*/ 965201 w 965201"/>
                <a:gd name="connsiteY1" fmla="*/ 376240 h 811214"/>
                <a:gd name="connsiteX2" fmla="*/ 704850 w 965201"/>
                <a:gd name="connsiteY2" fmla="*/ 811214 h 811214"/>
                <a:gd name="connsiteX3" fmla="*/ 0 w 965201"/>
                <a:gd name="connsiteY3" fmla="*/ 119063 h 811214"/>
                <a:gd name="connsiteX0" fmla="*/ 0 w 965201"/>
                <a:gd name="connsiteY0" fmla="*/ 80963 h 773114"/>
                <a:gd name="connsiteX1" fmla="*/ 965201 w 965201"/>
                <a:gd name="connsiteY1" fmla="*/ 338140 h 773114"/>
                <a:gd name="connsiteX2" fmla="*/ 704850 w 965201"/>
                <a:gd name="connsiteY2" fmla="*/ 773114 h 773114"/>
                <a:gd name="connsiteX3" fmla="*/ 0 w 965201"/>
                <a:gd name="connsiteY3" fmla="*/ 80963 h 773114"/>
                <a:gd name="connsiteX0" fmla="*/ 0 w 965201"/>
                <a:gd name="connsiteY0" fmla="*/ 114300 h 806451"/>
                <a:gd name="connsiteX1" fmla="*/ 965201 w 965201"/>
                <a:gd name="connsiteY1" fmla="*/ 371477 h 806451"/>
                <a:gd name="connsiteX2" fmla="*/ 704850 w 965201"/>
                <a:gd name="connsiteY2" fmla="*/ 806451 h 806451"/>
                <a:gd name="connsiteX3" fmla="*/ 0 w 965201"/>
                <a:gd name="connsiteY3" fmla="*/ 114300 h 806451"/>
                <a:gd name="connsiteX0" fmla="*/ 0 w 965201"/>
                <a:gd name="connsiteY0" fmla="*/ 114300 h 806451"/>
                <a:gd name="connsiteX1" fmla="*/ 965201 w 965201"/>
                <a:gd name="connsiteY1" fmla="*/ 371477 h 806451"/>
                <a:gd name="connsiteX2" fmla="*/ 704850 w 965201"/>
                <a:gd name="connsiteY2" fmla="*/ 806451 h 806451"/>
                <a:gd name="connsiteX3" fmla="*/ 0 w 965201"/>
                <a:gd name="connsiteY3" fmla="*/ 114300 h 806451"/>
                <a:gd name="connsiteX0" fmla="*/ 0 w 965201"/>
                <a:gd name="connsiteY0" fmla="*/ 114300 h 806451"/>
                <a:gd name="connsiteX1" fmla="*/ 965201 w 965201"/>
                <a:gd name="connsiteY1" fmla="*/ 371477 h 806451"/>
                <a:gd name="connsiteX2" fmla="*/ 704850 w 965201"/>
                <a:gd name="connsiteY2" fmla="*/ 806451 h 806451"/>
                <a:gd name="connsiteX3" fmla="*/ 0 w 965201"/>
                <a:gd name="connsiteY3" fmla="*/ 114300 h 80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201" h="806451">
                  <a:moveTo>
                    <a:pt x="0" y="114300"/>
                  </a:moveTo>
                  <a:cubicBezTo>
                    <a:pt x="351897" y="0"/>
                    <a:pt x="799043" y="161926"/>
                    <a:pt x="965201" y="371477"/>
                  </a:cubicBezTo>
                  <a:cubicBezTo>
                    <a:pt x="851430" y="473606"/>
                    <a:pt x="756708" y="599547"/>
                    <a:pt x="704850" y="806451"/>
                  </a:cubicBezTo>
                  <a:cubicBezTo>
                    <a:pt x="339725" y="690034"/>
                    <a:pt x="98425" y="449792"/>
                    <a:pt x="0" y="1143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19050">
              <a:bevelT w="101600" prst="convex"/>
              <a:bevelB w="0" h="63500"/>
              <a:contourClr>
                <a:srgbClr val="FFE593"/>
              </a:contourClr>
            </a:sp3d>
          </p:spPr>
          <p:txBody>
            <a:bodyPr anchor="ctr">
              <a:sp3d/>
            </a:bodyPr>
            <a:lstStyle/>
            <a:p>
              <a:pPr marL="0" marR="0" lvl="0" indent="0" algn="ctr" defTabSz="91440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Tx/>
                <a:buNone/>
                <a:tabLst/>
                <a:defRPr/>
              </a:pPr>
              <a:endParaRPr kumimoji="0" lang="zh-CN" alt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任意多边形 36">
              <a:extLst>
                <a:ext uri="{FF2B5EF4-FFF2-40B4-BE49-F238E27FC236}">
                  <a16:creationId xmlns:a16="http://schemas.microsoft.com/office/drawing/2014/main" id="{EDA2AA32-0DFA-7E4F-9F1D-64EC444C469E}"/>
                </a:ext>
              </a:extLst>
            </p:cNvPr>
            <p:cNvSpPr/>
            <p:nvPr/>
          </p:nvSpPr>
          <p:spPr>
            <a:xfrm rot="7200000">
              <a:off x="4559319" y="2610778"/>
              <a:ext cx="1018823" cy="851254"/>
            </a:xfrm>
            <a:custGeom>
              <a:avLst/>
              <a:gdLst>
                <a:gd name="connsiteX0" fmla="*/ 0 w 965200"/>
                <a:gd name="connsiteY0" fmla="*/ 0 h 749300"/>
                <a:gd name="connsiteX1" fmla="*/ 965200 w 965200"/>
                <a:gd name="connsiteY1" fmla="*/ 266700 h 749300"/>
                <a:gd name="connsiteX2" fmla="*/ 723900 w 965200"/>
                <a:gd name="connsiteY2" fmla="*/ 749300 h 749300"/>
                <a:gd name="connsiteX3" fmla="*/ 0 w 965200"/>
                <a:gd name="connsiteY3" fmla="*/ 0 h 749300"/>
                <a:gd name="connsiteX0" fmla="*/ 0 w 965200"/>
                <a:gd name="connsiteY0" fmla="*/ 0 h 749300"/>
                <a:gd name="connsiteX1" fmla="*/ 965200 w 965200"/>
                <a:gd name="connsiteY1" fmla="*/ 266700 h 749300"/>
                <a:gd name="connsiteX2" fmla="*/ 723900 w 965200"/>
                <a:gd name="connsiteY2" fmla="*/ 749300 h 749300"/>
                <a:gd name="connsiteX3" fmla="*/ 0 w 965200"/>
                <a:gd name="connsiteY3" fmla="*/ 0 h 749300"/>
                <a:gd name="connsiteX0" fmla="*/ 0 w 827087"/>
                <a:gd name="connsiteY0" fmla="*/ 0 h 501650"/>
                <a:gd name="connsiteX1" fmla="*/ 827087 w 827087"/>
                <a:gd name="connsiteY1" fmla="*/ 19050 h 501650"/>
                <a:gd name="connsiteX2" fmla="*/ 585787 w 827087"/>
                <a:gd name="connsiteY2" fmla="*/ 501650 h 501650"/>
                <a:gd name="connsiteX3" fmla="*/ 0 w 827087"/>
                <a:gd name="connsiteY3" fmla="*/ 0 h 501650"/>
                <a:gd name="connsiteX0" fmla="*/ 0 w 941387"/>
                <a:gd name="connsiteY0" fmla="*/ 0 h 706438"/>
                <a:gd name="connsiteX1" fmla="*/ 941387 w 941387"/>
                <a:gd name="connsiteY1" fmla="*/ 223838 h 706438"/>
                <a:gd name="connsiteX2" fmla="*/ 700087 w 941387"/>
                <a:gd name="connsiteY2" fmla="*/ 706438 h 706438"/>
                <a:gd name="connsiteX3" fmla="*/ 0 w 941387"/>
                <a:gd name="connsiteY3" fmla="*/ 0 h 706438"/>
                <a:gd name="connsiteX0" fmla="*/ 0 w 941387"/>
                <a:gd name="connsiteY0" fmla="*/ 0 h 706438"/>
                <a:gd name="connsiteX1" fmla="*/ 941387 w 941387"/>
                <a:gd name="connsiteY1" fmla="*/ 476251 h 706438"/>
                <a:gd name="connsiteX2" fmla="*/ 700087 w 941387"/>
                <a:gd name="connsiteY2" fmla="*/ 706438 h 706438"/>
                <a:gd name="connsiteX3" fmla="*/ 0 w 941387"/>
                <a:gd name="connsiteY3" fmla="*/ 0 h 706438"/>
                <a:gd name="connsiteX0" fmla="*/ 0 w 941387"/>
                <a:gd name="connsiteY0" fmla="*/ 0 h 706438"/>
                <a:gd name="connsiteX1" fmla="*/ 941387 w 941387"/>
                <a:gd name="connsiteY1" fmla="*/ 242889 h 706438"/>
                <a:gd name="connsiteX2" fmla="*/ 700087 w 941387"/>
                <a:gd name="connsiteY2" fmla="*/ 706438 h 706438"/>
                <a:gd name="connsiteX3" fmla="*/ 0 w 941387"/>
                <a:gd name="connsiteY3" fmla="*/ 0 h 706438"/>
                <a:gd name="connsiteX0" fmla="*/ 0 w 941387"/>
                <a:gd name="connsiteY0" fmla="*/ 0 h 563563"/>
                <a:gd name="connsiteX1" fmla="*/ 941387 w 941387"/>
                <a:gd name="connsiteY1" fmla="*/ 242889 h 563563"/>
                <a:gd name="connsiteX2" fmla="*/ 700087 w 941387"/>
                <a:gd name="connsiteY2" fmla="*/ 563563 h 563563"/>
                <a:gd name="connsiteX3" fmla="*/ 0 w 941387"/>
                <a:gd name="connsiteY3" fmla="*/ 0 h 563563"/>
                <a:gd name="connsiteX0" fmla="*/ 0 w 941387"/>
                <a:gd name="connsiteY0" fmla="*/ 0 h 692151"/>
                <a:gd name="connsiteX1" fmla="*/ 941387 w 941387"/>
                <a:gd name="connsiteY1" fmla="*/ 242889 h 692151"/>
                <a:gd name="connsiteX2" fmla="*/ 700087 w 941387"/>
                <a:gd name="connsiteY2" fmla="*/ 692151 h 692151"/>
                <a:gd name="connsiteX3" fmla="*/ 0 w 941387"/>
                <a:gd name="connsiteY3" fmla="*/ 0 h 692151"/>
                <a:gd name="connsiteX0" fmla="*/ 0 w 941387"/>
                <a:gd name="connsiteY0" fmla="*/ 0 h 692151"/>
                <a:gd name="connsiteX1" fmla="*/ 941387 w 941387"/>
                <a:gd name="connsiteY1" fmla="*/ 242889 h 692151"/>
                <a:gd name="connsiteX2" fmla="*/ 700087 w 941387"/>
                <a:gd name="connsiteY2" fmla="*/ 692151 h 692151"/>
                <a:gd name="connsiteX3" fmla="*/ 0 w 941387"/>
                <a:gd name="connsiteY3" fmla="*/ 0 h 692151"/>
                <a:gd name="connsiteX0" fmla="*/ 0 w 941387"/>
                <a:gd name="connsiteY0" fmla="*/ 0 h 692151"/>
                <a:gd name="connsiteX1" fmla="*/ 941387 w 941387"/>
                <a:gd name="connsiteY1" fmla="*/ 242889 h 692151"/>
                <a:gd name="connsiteX2" fmla="*/ 700087 w 941387"/>
                <a:gd name="connsiteY2" fmla="*/ 692151 h 692151"/>
                <a:gd name="connsiteX3" fmla="*/ 0 w 941387"/>
                <a:gd name="connsiteY3" fmla="*/ 0 h 692151"/>
                <a:gd name="connsiteX0" fmla="*/ 0 w 941387"/>
                <a:gd name="connsiteY0" fmla="*/ 90487 h 782638"/>
                <a:gd name="connsiteX1" fmla="*/ 941387 w 941387"/>
                <a:gd name="connsiteY1" fmla="*/ 333376 h 782638"/>
                <a:gd name="connsiteX2" fmla="*/ 700087 w 941387"/>
                <a:gd name="connsiteY2" fmla="*/ 782638 h 782638"/>
                <a:gd name="connsiteX3" fmla="*/ 0 w 941387"/>
                <a:gd name="connsiteY3" fmla="*/ 90487 h 782638"/>
                <a:gd name="connsiteX0" fmla="*/ 0 w 941387"/>
                <a:gd name="connsiteY0" fmla="*/ 90487 h 782638"/>
                <a:gd name="connsiteX1" fmla="*/ 941387 w 941387"/>
                <a:gd name="connsiteY1" fmla="*/ 333376 h 782638"/>
                <a:gd name="connsiteX2" fmla="*/ 700087 w 941387"/>
                <a:gd name="connsiteY2" fmla="*/ 782638 h 782638"/>
                <a:gd name="connsiteX3" fmla="*/ 0 w 941387"/>
                <a:gd name="connsiteY3" fmla="*/ 90487 h 782638"/>
                <a:gd name="connsiteX0" fmla="*/ 0 w 941387"/>
                <a:gd name="connsiteY0" fmla="*/ 119062 h 811213"/>
                <a:gd name="connsiteX1" fmla="*/ 941387 w 941387"/>
                <a:gd name="connsiteY1" fmla="*/ 361951 h 811213"/>
                <a:gd name="connsiteX2" fmla="*/ 700087 w 941387"/>
                <a:gd name="connsiteY2" fmla="*/ 811213 h 811213"/>
                <a:gd name="connsiteX3" fmla="*/ 0 w 941387"/>
                <a:gd name="connsiteY3" fmla="*/ 119062 h 811213"/>
                <a:gd name="connsiteX0" fmla="*/ 0 w 941387"/>
                <a:gd name="connsiteY0" fmla="*/ 119062 h 811213"/>
                <a:gd name="connsiteX1" fmla="*/ 941387 w 941387"/>
                <a:gd name="connsiteY1" fmla="*/ 361951 h 811213"/>
                <a:gd name="connsiteX2" fmla="*/ 700087 w 941387"/>
                <a:gd name="connsiteY2" fmla="*/ 811213 h 811213"/>
                <a:gd name="connsiteX3" fmla="*/ 0 w 941387"/>
                <a:gd name="connsiteY3" fmla="*/ 119062 h 811213"/>
                <a:gd name="connsiteX0" fmla="*/ 0 w 941387"/>
                <a:gd name="connsiteY0" fmla="*/ 119062 h 811213"/>
                <a:gd name="connsiteX1" fmla="*/ 941387 w 941387"/>
                <a:gd name="connsiteY1" fmla="*/ 361951 h 811213"/>
                <a:gd name="connsiteX2" fmla="*/ 700087 w 941387"/>
                <a:gd name="connsiteY2" fmla="*/ 811213 h 811213"/>
                <a:gd name="connsiteX3" fmla="*/ 0 w 941387"/>
                <a:gd name="connsiteY3" fmla="*/ 119062 h 811213"/>
                <a:gd name="connsiteX0" fmla="*/ 0 w 941387"/>
                <a:gd name="connsiteY0" fmla="*/ 119062 h 811213"/>
                <a:gd name="connsiteX1" fmla="*/ 941387 w 941387"/>
                <a:gd name="connsiteY1" fmla="*/ 361951 h 811213"/>
                <a:gd name="connsiteX2" fmla="*/ 700087 w 941387"/>
                <a:gd name="connsiteY2" fmla="*/ 811213 h 811213"/>
                <a:gd name="connsiteX3" fmla="*/ 0 w 941387"/>
                <a:gd name="connsiteY3" fmla="*/ 119062 h 811213"/>
                <a:gd name="connsiteX0" fmla="*/ 0 w 941387"/>
                <a:gd name="connsiteY0" fmla="*/ 119062 h 811213"/>
                <a:gd name="connsiteX1" fmla="*/ 941387 w 941387"/>
                <a:gd name="connsiteY1" fmla="*/ 361951 h 811213"/>
                <a:gd name="connsiteX2" fmla="*/ 700087 w 941387"/>
                <a:gd name="connsiteY2" fmla="*/ 811213 h 811213"/>
                <a:gd name="connsiteX3" fmla="*/ 0 w 941387"/>
                <a:gd name="connsiteY3" fmla="*/ 119062 h 811213"/>
                <a:gd name="connsiteX0" fmla="*/ 0 w 1060450"/>
                <a:gd name="connsiteY0" fmla="*/ 119062 h 816505"/>
                <a:gd name="connsiteX1" fmla="*/ 1060450 w 1060450"/>
                <a:gd name="connsiteY1" fmla="*/ 676276 h 816505"/>
                <a:gd name="connsiteX2" fmla="*/ 700087 w 1060450"/>
                <a:gd name="connsiteY2" fmla="*/ 811213 h 816505"/>
                <a:gd name="connsiteX3" fmla="*/ 0 w 1060450"/>
                <a:gd name="connsiteY3" fmla="*/ 119062 h 816505"/>
                <a:gd name="connsiteX0" fmla="*/ 0 w 960438"/>
                <a:gd name="connsiteY0" fmla="*/ 119062 h 811213"/>
                <a:gd name="connsiteX1" fmla="*/ 960438 w 960438"/>
                <a:gd name="connsiteY1" fmla="*/ 376239 h 811213"/>
                <a:gd name="connsiteX2" fmla="*/ 700087 w 960438"/>
                <a:gd name="connsiteY2" fmla="*/ 811213 h 811213"/>
                <a:gd name="connsiteX3" fmla="*/ 0 w 960438"/>
                <a:gd name="connsiteY3" fmla="*/ 119062 h 811213"/>
                <a:gd name="connsiteX0" fmla="*/ 0 w 960438"/>
                <a:gd name="connsiteY0" fmla="*/ 119062 h 811213"/>
                <a:gd name="connsiteX1" fmla="*/ 960438 w 960438"/>
                <a:gd name="connsiteY1" fmla="*/ 376239 h 811213"/>
                <a:gd name="connsiteX2" fmla="*/ 700087 w 960438"/>
                <a:gd name="connsiteY2" fmla="*/ 811213 h 811213"/>
                <a:gd name="connsiteX3" fmla="*/ 0 w 960438"/>
                <a:gd name="connsiteY3" fmla="*/ 119062 h 811213"/>
                <a:gd name="connsiteX0" fmla="*/ 0 w 960438"/>
                <a:gd name="connsiteY0" fmla="*/ 119062 h 811213"/>
                <a:gd name="connsiteX1" fmla="*/ 960438 w 960438"/>
                <a:gd name="connsiteY1" fmla="*/ 376239 h 811213"/>
                <a:gd name="connsiteX2" fmla="*/ 700087 w 960438"/>
                <a:gd name="connsiteY2" fmla="*/ 811213 h 811213"/>
                <a:gd name="connsiteX3" fmla="*/ 0 w 960438"/>
                <a:gd name="connsiteY3" fmla="*/ 119062 h 811213"/>
                <a:gd name="connsiteX0" fmla="*/ 0 w 960438"/>
                <a:gd name="connsiteY0" fmla="*/ 0 h 692151"/>
                <a:gd name="connsiteX1" fmla="*/ 960438 w 960438"/>
                <a:gd name="connsiteY1" fmla="*/ 257177 h 692151"/>
                <a:gd name="connsiteX2" fmla="*/ 700087 w 960438"/>
                <a:gd name="connsiteY2" fmla="*/ 692151 h 692151"/>
                <a:gd name="connsiteX3" fmla="*/ 0 w 960438"/>
                <a:gd name="connsiteY3" fmla="*/ 0 h 692151"/>
                <a:gd name="connsiteX0" fmla="*/ 0 w 960438"/>
                <a:gd name="connsiteY0" fmla="*/ 119063 h 811214"/>
                <a:gd name="connsiteX1" fmla="*/ 960438 w 960438"/>
                <a:gd name="connsiteY1" fmla="*/ 376240 h 811214"/>
                <a:gd name="connsiteX2" fmla="*/ 700087 w 960438"/>
                <a:gd name="connsiteY2" fmla="*/ 811214 h 811214"/>
                <a:gd name="connsiteX3" fmla="*/ 0 w 960438"/>
                <a:gd name="connsiteY3" fmla="*/ 119063 h 811214"/>
                <a:gd name="connsiteX0" fmla="*/ 26988 w 625476"/>
                <a:gd name="connsiteY0" fmla="*/ 119063 h 811214"/>
                <a:gd name="connsiteX1" fmla="*/ 625476 w 625476"/>
                <a:gd name="connsiteY1" fmla="*/ 376240 h 811214"/>
                <a:gd name="connsiteX2" fmla="*/ 365125 w 625476"/>
                <a:gd name="connsiteY2" fmla="*/ 811214 h 811214"/>
                <a:gd name="connsiteX3" fmla="*/ 26988 w 625476"/>
                <a:gd name="connsiteY3" fmla="*/ 119063 h 811214"/>
                <a:gd name="connsiteX0" fmla="*/ 0 w 965201"/>
                <a:gd name="connsiteY0" fmla="*/ 119063 h 811214"/>
                <a:gd name="connsiteX1" fmla="*/ 965201 w 965201"/>
                <a:gd name="connsiteY1" fmla="*/ 376240 h 811214"/>
                <a:gd name="connsiteX2" fmla="*/ 704850 w 965201"/>
                <a:gd name="connsiteY2" fmla="*/ 811214 h 811214"/>
                <a:gd name="connsiteX3" fmla="*/ 0 w 965201"/>
                <a:gd name="connsiteY3" fmla="*/ 119063 h 811214"/>
                <a:gd name="connsiteX0" fmla="*/ 0 w 965201"/>
                <a:gd name="connsiteY0" fmla="*/ 80963 h 773114"/>
                <a:gd name="connsiteX1" fmla="*/ 965201 w 965201"/>
                <a:gd name="connsiteY1" fmla="*/ 338140 h 773114"/>
                <a:gd name="connsiteX2" fmla="*/ 704850 w 965201"/>
                <a:gd name="connsiteY2" fmla="*/ 773114 h 773114"/>
                <a:gd name="connsiteX3" fmla="*/ 0 w 965201"/>
                <a:gd name="connsiteY3" fmla="*/ 80963 h 773114"/>
                <a:gd name="connsiteX0" fmla="*/ 0 w 965201"/>
                <a:gd name="connsiteY0" fmla="*/ 114300 h 806451"/>
                <a:gd name="connsiteX1" fmla="*/ 965201 w 965201"/>
                <a:gd name="connsiteY1" fmla="*/ 371477 h 806451"/>
                <a:gd name="connsiteX2" fmla="*/ 704850 w 965201"/>
                <a:gd name="connsiteY2" fmla="*/ 806451 h 806451"/>
                <a:gd name="connsiteX3" fmla="*/ 0 w 965201"/>
                <a:gd name="connsiteY3" fmla="*/ 114300 h 806451"/>
                <a:gd name="connsiteX0" fmla="*/ 0 w 965201"/>
                <a:gd name="connsiteY0" fmla="*/ 114300 h 806451"/>
                <a:gd name="connsiteX1" fmla="*/ 965201 w 965201"/>
                <a:gd name="connsiteY1" fmla="*/ 371477 h 806451"/>
                <a:gd name="connsiteX2" fmla="*/ 704850 w 965201"/>
                <a:gd name="connsiteY2" fmla="*/ 806451 h 806451"/>
                <a:gd name="connsiteX3" fmla="*/ 0 w 965201"/>
                <a:gd name="connsiteY3" fmla="*/ 114300 h 806451"/>
                <a:gd name="connsiteX0" fmla="*/ 0 w 965201"/>
                <a:gd name="connsiteY0" fmla="*/ 114300 h 806451"/>
                <a:gd name="connsiteX1" fmla="*/ 965201 w 965201"/>
                <a:gd name="connsiteY1" fmla="*/ 371477 h 806451"/>
                <a:gd name="connsiteX2" fmla="*/ 704850 w 965201"/>
                <a:gd name="connsiteY2" fmla="*/ 806451 h 806451"/>
                <a:gd name="connsiteX3" fmla="*/ 0 w 965201"/>
                <a:gd name="connsiteY3" fmla="*/ 114300 h 80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201" h="806451">
                  <a:moveTo>
                    <a:pt x="0" y="114300"/>
                  </a:moveTo>
                  <a:cubicBezTo>
                    <a:pt x="351897" y="0"/>
                    <a:pt x="799043" y="161926"/>
                    <a:pt x="965201" y="371477"/>
                  </a:cubicBezTo>
                  <a:cubicBezTo>
                    <a:pt x="851430" y="473606"/>
                    <a:pt x="756708" y="599547"/>
                    <a:pt x="704850" y="806451"/>
                  </a:cubicBezTo>
                  <a:cubicBezTo>
                    <a:pt x="339725" y="690034"/>
                    <a:pt x="98425" y="449792"/>
                    <a:pt x="0" y="1143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19050">
              <a:bevelT w="101600" prst="convex"/>
              <a:bevelB w="0" h="63500"/>
              <a:contourClr>
                <a:srgbClr val="FFE593"/>
              </a:contourClr>
            </a:sp3d>
          </p:spPr>
          <p:txBody>
            <a:bodyPr anchor="ctr">
              <a:sp3d/>
            </a:bodyPr>
            <a:lstStyle/>
            <a:p>
              <a:pPr marL="0" marR="0" lvl="0" indent="0" algn="ctr" defTabSz="91440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Tx/>
                <a:buNone/>
                <a:tabLst/>
                <a:defRPr/>
              </a:pPr>
              <a:endParaRPr kumimoji="0" lang="zh-CN" alt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任意多边形 37">
              <a:extLst>
                <a:ext uri="{FF2B5EF4-FFF2-40B4-BE49-F238E27FC236}">
                  <a16:creationId xmlns:a16="http://schemas.microsoft.com/office/drawing/2014/main" id="{8A23ECF4-D996-174E-A55A-D57CBD46E367}"/>
                </a:ext>
              </a:extLst>
            </p:cNvPr>
            <p:cNvSpPr/>
            <p:nvPr/>
          </p:nvSpPr>
          <p:spPr>
            <a:xfrm>
              <a:off x="4300159" y="3020275"/>
              <a:ext cx="542127" cy="532939"/>
            </a:xfrm>
            <a:custGeom>
              <a:avLst/>
              <a:gdLst>
                <a:gd name="connsiteX0" fmla="*/ 285008 w 546265"/>
                <a:gd name="connsiteY0" fmla="*/ 3469 h 478482"/>
                <a:gd name="connsiteX1" fmla="*/ 0 w 546265"/>
                <a:gd name="connsiteY1" fmla="*/ 478482 h 478482"/>
                <a:gd name="connsiteX2" fmla="*/ 546265 w 546265"/>
                <a:gd name="connsiteY2" fmla="*/ 478482 h 478482"/>
                <a:gd name="connsiteX3" fmla="*/ 285008 w 546265"/>
                <a:gd name="connsiteY3" fmla="*/ 3469 h 478482"/>
                <a:gd name="connsiteX0" fmla="*/ 285008 w 546265"/>
                <a:gd name="connsiteY0" fmla="*/ 3469 h 478482"/>
                <a:gd name="connsiteX1" fmla="*/ 0 w 546265"/>
                <a:gd name="connsiteY1" fmla="*/ 478482 h 478482"/>
                <a:gd name="connsiteX2" fmla="*/ 546265 w 546265"/>
                <a:gd name="connsiteY2" fmla="*/ 478482 h 478482"/>
                <a:gd name="connsiteX3" fmla="*/ 285008 w 546265"/>
                <a:gd name="connsiteY3" fmla="*/ 3469 h 478482"/>
                <a:gd name="connsiteX0" fmla="*/ 285008 w 546265"/>
                <a:gd name="connsiteY0" fmla="*/ 0 h 475013"/>
                <a:gd name="connsiteX1" fmla="*/ 0 w 546265"/>
                <a:gd name="connsiteY1" fmla="*/ 475013 h 475013"/>
                <a:gd name="connsiteX2" fmla="*/ 546265 w 546265"/>
                <a:gd name="connsiteY2" fmla="*/ 475013 h 475013"/>
                <a:gd name="connsiteX3" fmla="*/ 285008 w 546265"/>
                <a:gd name="connsiteY3" fmla="*/ 0 h 475013"/>
                <a:gd name="connsiteX0" fmla="*/ 98818 w 360075"/>
                <a:gd name="connsiteY0" fmla="*/ 0 h 475013"/>
                <a:gd name="connsiteX1" fmla="*/ 0 w 360075"/>
                <a:gd name="connsiteY1" fmla="*/ 475013 h 475013"/>
                <a:gd name="connsiteX2" fmla="*/ 360075 w 360075"/>
                <a:gd name="connsiteY2" fmla="*/ 475013 h 475013"/>
                <a:gd name="connsiteX3" fmla="*/ 98818 w 360075"/>
                <a:gd name="connsiteY3" fmla="*/ 0 h 475013"/>
                <a:gd name="connsiteX0" fmla="*/ 264320 w 525577"/>
                <a:gd name="connsiteY0" fmla="*/ 0 h 475013"/>
                <a:gd name="connsiteX1" fmla="*/ 0 w 525577"/>
                <a:gd name="connsiteY1" fmla="*/ 475013 h 475013"/>
                <a:gd name="connsiteX2" fmla="*/ 525577 w 525577"/>
                <a:gd name="connsiteY2" fmla="*/ 475013 h 475013"/>
                <a:gd name="connsiteX3" fmla="*/ 264320 w 525577"/>
                <a:gd name="connsiteY3" fmla="*/ 0 h 475013"/>
                <a:gd name="connsiteX0" fmla="*/ 264320 w 525577"/>
                <a:gd name="connsiteY0" fmla="*/ 0 h 475013"/>
                <a:gd name="connsiteX1" fmla="*/ 0 w 525577"/>
                <a:gd name="connsiteY1" fmla="*/ 475013 h 475013"/>
                <a:gd name="connsiteX2" fmla="*/ 525577 w 525577"/>
                <a:gd name="connsiteY2" fmla="*/ 475013 h 475013"/>
                <a:gd name="connsiteX3" fmla="*/ 264320 w 525577"/>
                <a:gd name="connsiteY3" fmla="*/ 0 h 475013"/>
                <a:gd name="connsiteX0" fmla="*/ 264320 w 525577"/>
                <a:gd name="connsiteY0" fmla="*/ 0 h 326061"/>
                <a:gd name="connsiteX1" fmla="*/ 0 w 525577"/>
                <a:gd name="connsiteY1" fmla="*/ 326061 h 326061"/>
                <a:gd name="connsiteX2" fmla="*/ 525577 w 525577"/>
                <a:gd name="connsiteY2" fmla="*/ 326061 h 326061"/>
                <a:gd name="connsiteX3" fmla="*/ 264320 w 525577"/>
                <a:gd name="connsiteY3" fmla="*/ 0 h 326061"/>
                <a:gd name="connsiteX0" fmla="*/ 264320 w 525577"/>
                <a:gd name="connsiteY0" fmla="*/ 0 h 475013"/>
                <a:gd name="connsiteX1" fmla="*/ 0 w 525577"/>
                <a:gd name="connsiteY1" fmla="*/ 475013 h 475013"/>
                <a:gd name="connsiteX2" fmla="*/ 525577 w 525577"/>
                <a:gd name="connsiteY2" fmla="*/ 475013 h 475013"/>
                <a:gd name="connsiteX3" fmla="*/ 264320 w 525577"/>
                <a:gd name="connsiteY3" fmla="*/ 0 h 475013"/>
                <a:gd name="connsiteX0" fmla="*/ 264320 w 525577"/>
                <a:gd name="connsiteY0" fmla="*/ 0 h 475013"/>
                <a:gd name="connsiteX1" fmla="*/ 0 w 525577"/>
                <a:gd name="connsiteY1" fmla="*/ 475013 h 475013"/>
                <a:gd name="connsiteX2" fmla="*/ 525577 w 525577"/>
                <a:gd name="connsiteY2" fmla="*/ 475013 h 475013"/>
                <a:gd name="connsiteX3" fmla="*/ 264320 w 525577"/>
                <a:gd name="connsiteY3" fmla="*/ 0 h 475013"/>
                <a:gd name="connsiteX0" fmla="*/ 264320 w 873131"/>
                <a:gd name="connsiteY0" fmla="*/ 0 h 524664"/>
                <a:gd name="connsiteX1" fmla="*/ 0 w 873131"/>
                <a:gd name="connsiteY1" fmla="*/ 475013 h 524664"/>
                <a:gd name="connsiteX2" fmla="*/ 873131 w 873131"/>
                <a:gd name="connsiteY2" fmla="*/ 524664 h 524664"/>
                <a:gd name="connsiteX3" fmla="*/ 264320 w 873131"/>
                <a:gd name="connsiteY3" fmla="*/ 0 h 524664"/>
                <a:gd name="connsiteX0" fmla="*/ 264320 w 542127"/>
                <a:gd name="connsiteY0" fmla="*/ 0 h 475013"/>
                <a:gd name="connsiteX1" fmla="*/ 0 w 542127"/>
                <a:gd name="connsiteY1" fmla="*/ 475013 h 475013"/>
                <a:gd name="connsiteX2" fmla="*/ 542127 w 542127"/>
                <a:gd name="connsiteY2" fmla="*/ 475013 h 475013"/>
                <a:gd name="connsiteX3" fmla="*/ 264320 w 542127"/>
                <a:gd name="connsiteY3" fmla="*/ 0 h 475013"/>
                <a:gd name="connsiteX0" fmla="*/ 264320 w 542127"/>
                <a:gd name="connsiteY0" fmla="*/ 0 h 532939"/>
                <a:gd name="connsiteX1" fmla="*/ 0 w 542127"/>
                <a:gd name="connsiteY1" fmla="*/ 475013 h 532939"/>
                <a:gd name="connsiteX2" fmla="*/ 542127 w 542127"/>
                <a:gd name="connsiteY2" fmla="*/ 475013 h 532939"/>
                <a:gd name="connsiteX3" fmla="*/ 264320 w 542127"/>
                <a:gd name="connsiteY3" fmla="*/ 0 h 532939"/>
                <a:gd name="connsiteX0" fmla="*/ 264320 w 542127"/>
                <a:gd name="connsiteY0" fmla="*/ 0 h 532939"/>
                <a:gd name="connsiteX1" fmla="*/ 0 w 542127"/>
                <a:gd name="connsiteY1" fmla="*/ 475013 h 532939"/>
                <a:gd name="connsiteX2" fmla="*/ 542127 w 542127"/>
                <a:gd name="connsiteY2" fmla="*/ 475013 h 532939"/>
                <a:gd name="connsiteX3" fmla="*/ 264320 w 542127"/>
                <a:gd name="connsiteY3" fmla="*/ 0 h 532939"/>
                <a:gd name="connsiteX0" fmla="*/ 264320 w 542127"/>
                <a:gd name="connsiteY0" fmla="*/ 0 h 532939"/>
                <a:gd name="connsiteX1" fmla="*/ 0 w 542127"/>
                <a:gd name="connsiteY1" fmla="*/ 475013 h 532939"/>
                <a:gd name="connsiteX2" fmla="*/ 542127 w 542127"/>
                <a:gd name="connsiteY2" fmla="*/ 475013 h 532939"/>
                <a:gd name="connsiteX3" fmla="*/ 264320 w 542127"/>
                <a:gd name="connsiteY3" fmla="*/ 0 h 532939"/>
                <a:gd name="connsiteX0" fmla="*/ 264320 w 542127"/>
                <a:gd name="connsiteY0" fmla="*/ 0 h 532939"/>
                <a:gd name="connsiteX1" fmla="*/ 0 w 542127"/>
                <a:gd name="connsiteY1" fmla="*/ 475013 h 532939"/>
                <a:gd name="connsiteX2" fmla="*/ 542127 w 542127"/>
                <a:gd name="connsiteY2" fmla="*/ 475013 h 532939"/>
                <a:gd name="connsiteX3" fmla="*/ 264320 w 542127"/>
                <a:gd name="connsiteY3" fmla="*/ 0 h 53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127" h="532939">
                  <a:moveTo>
                    <a:pt x="264320" y="0"/>
                  </a:moveTo>
                  <a:cubicBezTo>
                    <a:pt x="138975" y="133513"/>
                    <a:pt x="34318" y="291849"/>
                    <a:pt x="0" y="475013"/>
                  </a:cubicBezTo>
                  <a:cubicBezTo>
                    <a:pt x="176572" y="516389"/>
                    <a:pt x="361418" y="532939"/>
                    <a:pt x="542127" y="475013"/>
                  </a:cubicBezTo>
                  <a:cubicBezTo>
                    <a:pt x="523078" y="364774"/>
                    <a:pt x="432612" y="132402"/>
                    <a:pt x="2643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19050">
              <a:bevelT w="101600" prst="convex"/>
              <a:bevelB w="0" h="63500"/>
              <a:contourClr>
                <a:srgbClr val="FFE593"/>
              </a:contourClr>
            </a:sp3d>
          </p:spPr>
          <p:txBody>
            <a:bodyPr anchor="ctr">
              <a:sp3d/>
            </a:bodyPr>
            <a:lstStyle/>
            <a:p>
              <a:pPr marL="0" marR="0" lvl="0" indent="0" algn="ctr" defTabSz="91440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Tx/>
                <a:buNone/>
                <a:tabLst/>
                <a:defRPr/>
              </a:pPr>
              <a:endParaRPr kumimoji="0" lang="zh-CN" alt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A59673E-DAD6-714B-A043-267177B8B401}"/>
                </a:ext>
              </a:extLst>
            </p:cNvPr>
            <p:cNvSpPr txBox="1"/>
            <p:nvPr/>
          </p:nvSpPr>
          <p:spPr>
            <a:xfrm>
              <a:off x="3877314" y="1973999"/>
              <a:ext cx="1386134" cy="454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实验驱动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2F1A70A-7D72-3641-A212-08FC3917AD49}"/>
                </a:ext>
              </a:extLst>
            </p:cNvPr>
            <p:cNvSpPr txBox="1"/>
            <p:nvPr/>
          </p:nvSpPr>
          <p:spPr>
            <a:xfrm>
              <a:off x="2856574" y="3656162"/>
              <a:ext cx="1452679" cy="81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高阶电弱过程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A791218-F2F4-B84F-A569-9F309935C109}"/>
                </a:ext>
              </a:extLst>
            </p:cNvPr>
            <p:cNvSpPr txBox="1"/>
            <p:nvPr/>
          </p:nvSpPr>
          <p:spPr>
            <a:xfrm>
              <a:off x="4862713" y="3664504"/>
              <a:ext cx="1452679" cy="81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低能</a:t>
              </a:r>
              <a:r>
                <a:rPr lang="en-US" altLang="zh-CN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QCD</a:t>
              </a:r>
              <a:r>
                <a: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效应</a:t>
              </a:r>
            </a:p>
          </p:txBody>
        </p:sp>
      </p:grpSp>
      <p:sp>
        <p:nvSpPr>
          <p:cNvPr id="36" name="左大括号 35">
            <a:extLst>
              <a:ext uri="{FF2B5EF4-FFF2-40B4-BE49-F238E27FC236}">
                <a16:creationId xmlns:a16="http://schemas.microsoft.com/office/drawing/2014/main" id="{C486D200-36FA-5443-B2F1-26074D464D52}"/>
              </a:ext>
            </a:extLst>
          </p:cNvPr>
          <p:cNvSpPr/>
          <p:nvPr/>
        </p:nvSpPr>
        <p:spPr>
          <a:xfrm>
            <a:off x="4291932" y="1148903"/>
            <a:ext cx="212794" cy="772402"/>
          </a:xfrm>
          <a:prstGeom prst="leftBrace">
            <a:avLst>
              <a:gd name="adj1" fmla="val 36251"/>
              <a:gd name="adj2" fmla="val 51203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E21E563-8351-A744-9AD5-79BA941F64DD}"/>
              </a:ext>
            </a:extLst>
          </p:cNvPr>
          <p:cNvGrpSpPr/>
          <p:nvPr/>
        </p:nvGrpSpPr>
        <p:grpSpPr>
          <a:xfrm>
            <a:off x="5315192" y="2141641"/>
            <a:ext cx="5835480" cy="4089264"/>
            <a:chOff x="5315192" y="2141641"/>
            <a:chExt cx="5835480" cy="4089264"/>
          </a:xfrm>
        </p:grpSpPr>
        <p:sp>
          <p:nvSpPr>
            <p:cNvPr id="32" name="任意多边形 41">
              <a:extLst>
                <a:ext uri="{FF2B5EF4-FFF2-40B4-BE49-F238E27FC236}">
                  <a16:creationId xmlns:a16="http://schemas.microsoft.com/office/drawing/2014/main" id="{51D557DE-DA0F-E442-9E2D-53F906D46CBA}"/>
                </a:ext>
              </a:extLst>
            </p:cNvPr>
            <p:cNvSpPr/>
            <p:nvPr/>
          </p:nvSpPr>
          <p:spPr>
            <a:xfrm>
              <a:off x="7973783" y="3526081"/>
              <a:ext cx="542127" cy="532939"/>
            </a:xfrm>
            <a:custGeom>
              <a:avLst/>
              <a:gdLst>
                <a:gd name="connsiteX0" fmla="*/ 285008 w 546265"/>
                <a:gd name="connsiteY0" fmla="*/ 3469 h 478482"/>
                <a:gd name="connsiteX1" fmla="*/ 0 w 546265"/>
                <a:gd name="connsiteY1" fmla="*/ 478482 h 478482"/>
                <a:gd name="connsiteX2" fmla="*/ 546265 w 546265"/>
                <a:gd name="connsiteY2" fmla="*/ 478482 h 478482"/>
                <a:gd name="connsiteX3" fmla="*/ 285008 w 546265"/>
                <a:gd name="connsiteY3" fmla="*/ 3469 h 478482"/>
                <a:gd name="connsiteX0" fmla="*/ 285008 w 546265"/>
                <a:gd name="connsiteY0" fmla="*/ 3469 h 478482"/>
                <a:gd name="connsiteX1" fmla="*/ 0 w 546265"/>
                <a:gd name="connsiteY1" fmla="*/ 478482 h 478482"/>
                <a:gd name="connsiteX2" fmla="*/ 546265 w 546265"/>
                <a:gd name="connsiteY2" fmla="*/ 478482 h 478482"/>
                <a:gd name="connsiteX3" fmla="*/ 285008 w 546265"/>
                <a:gd name="connsiteY3" fmla="*/ 3469 h 478482"/>
                <a:gd name="connsiteX0" fmla="*/ 285008 w 546265"/>
                <a:gd name="connsiteY0" fmla="*/ 0 h 475013"/>
                <a:gd name="connsiteX1" fmla="*/ 0 w 546265"/>
                <a:gd name="connsiteY1" fmla="*/ 475013 h 475013"/>
                <a:gd name="connsiteX2" fmla="*/ 546265 w 546265"/>
                <a:gd name="connsiteY2" fmla="*/ 475013 h 475013"/>
                <a:gd name="connsiteX3" fmla="*/ 285008 w 546265"/>
                <a:gd name="connsiteY3" fmla="*/ 0 h 475013"/>
                <a:gd name="connsiteX0" fmla="*/ 98818 w 360075"/>
                <a:gd name="connsiteY0" fmla="*/ 0 h 475013"/>
                <a:gd name="connsiteX1" fmla="*/ 0 w 360075"/>
                <a:gd name="connsiteY1" fmla="*/ 475013 h 475013"/>
                <a:gd name="connsiteX2" fmla="*/ 360075 w 360075"/>
                <a:gd name="connsiteY2" fmla="*/ 475013 h 475013"/>
                <a:gd name="connsiteX3" fmla="*/ 98818 w 360075"/>
                <a:gd name="connsiteY3" fmla="*/ 0 h 475013"/>
                <a:gd name="connsiteX0" fmla="*/ 264320 w 525577"/>
                <a:gd name="connsiteY0" fmla="*/ 0 h 475013"/>
                <a:gd name="connsiteX1" fmla="*/ 0 w 525577"/>
                <a:gd name="connsiteY1" fmla="*/ 475013 h 475013"/>
                <a:gd name="connsiteX2" fmla="*/ 525577 w 525577"/>
                <a:gd name="connsiteY2" fmla="*/ 475013 h 475013"/>
                <a:gd name="connsiteX3" fmla="*/ 264320 w 525577"/>
                <a:gd name="connsiteY3" fmla="*/ 0 h 475013"/>
                <a:gd name="connsiteX0" fmla="*/ 264320 w 525577"/>
                <a:gd name="connsiteY0" fmla="*/ 0 h 475013"/>
                <a:gd name="connsiteX1" fmla="*/ 0 w 525577"/>
                <a:gd name="connsiteY1" fmla="*/ 475013 h 475013"/>
                <a:gd name="connsiteX2" fmla="*/ 525577 w 525577"/>
                <a:gd name="connsiteY2" fmla="*/ 475013 h 475013"/>
                <a:gd name="connsiteX3" fmla="*/ 264320 w 525577"/>
                <a:gd name="connsiteY3" fmla="*/ 0 h 475013"/>
                <a:gd name="connsiteX0" fmla="*/ 264320 w 525577"/>
                <a:gd name="connsiteY0" fmla="*/ 0 h 326061"/>
                <a:gd name="connsiteX1" fmla="*/ 0 w 525577"/>
                <a:gd name="connsiteY1" fmla="*/ 326061 h 326061"/>
                <a:gd name="connsiteX2" fmla="*/ 525577 w 525577"/>
                <a:gd name="connsiteY2" fmla="*/ 326061 h 326061"/>
                <a:gd name="connsiteX3" fmla="*/ 264320 w 525577"/>
                <a:gd name="connsiteY3" fmla="*/ 0 h 326061"/>
                <a:gd name="connsiteX0" fmla="*/ 264320 w 525577"/>
                <a:gd name="connsiteY0" fmla="*/ 0 h 475013"/>
                <a:gd name="connsiteX1" fmla="*/ 0 w 525577"/>
                <a:gd name="connsiteY1" fmla="*/ 475013 h 475013"/>
                <a:gd name="connsiteX2" fmla="*/ 525577 w 525577"/>
                <a:gd name="connsiteY2" fmla="*/ 475013 h 475013"/>
                <a:gd name="connsiteX3" fmla="*/ 264320 w 525577"/>
                <a:gd name="connsiteY3" fmla="*/ 0 h 475013"/>
                <a:gd name="connsiteX0" fmla="*/ 264320 w 525577"/>
                <a:gd name="connsiteY0" fmla="*/ 0 h 475013"/>
                <a:gd name="connsiteX1" fmla="*/ 0 w 525577"/>
                <a:gd name="connsiteY1" fmla="*/ 475013 h 475013"/>
                <a:gd name="connsiteX2" fmla="*/ 525577 w 525577"/>
                <a:gd name="connsiteY2" fmla="*/ 475013 h 475013"/>
                <a:gd name="connsiteX3" fmla="*/ 264320 w 525577"/>
                <a:gd name="connsiteY3" fmla="*/ 0 h 475013"/>
                <a:gd name="connsiteX0" fmla="*/ 264320 w 873131"/>
                <a:gd name="connsiteY0" fmla="*/ 0 h 524664"/>
                <a:gd name="connsiteX1" fmla="*/ 0 w 873131"/>
                <a:gd name="connsiteY1" fmla="*/ 475013 h 524664"/>
                <a:gd name="connsiteX2" fmla="*/ 873131 w 873131"/>
                <a:gd name="connsiteY2" fmla="*/ 524664 h 524664"/>
                <a:gd name="connsiteX3" fmla="*/ 264320 w 873131"/>
                <a:gd name="connsiteY3" fmla="*/ 0 h 524664"/>
                <a:gd name="connsiteX0" fmla="*/ 264320 w 542127"/>
                <a:gd name="connsiteY0" fmla="*/ 0 h 475013"/>
                <a:gd name="connsiteX1" fmla="*/ 0 w 542127"/>
                <a:gd name="connsiteY1" fmla="*/ 475013 h 475013"/>
                <a:gd name="connsiteX2" fmla="*/ 542127 w 542127"/>
                <a:gd name="connsiteY2" fmla="*/ 475013 h 475013"/>
                <a:gd name="connsiteX3" fmla="*/ 264320 w 542127"/>
                <a:gd name="connsiteY3" fmla="*/ 0 h 475013"/>
                <a:gd name="connsiteX0" fmla="*/ 264320 w 542127"/>
                <a:gd name="connsiteY0" fmla="*/ 0 h 532939"/>
                <a:gd name="connsiteX1" fmla="*/ 0 w 542127"/>
                <a:gd name="connsiteY1" fmla="*/ 475013 h 532939"/>
                <a:gd name="connsiteX2" fmla="*/ 542127 w 542127"/>
                <a:gd name="connsiteY2" fmla="*/ 475013 h 532939"/>
                <a:gd name="connsiteX3" fmla="*/ 264320 w 542127"/>
                <a:gd name="connsiteY3" fmla="*/ 0 h 532939"/>
                <a:gd name="connsiteX0" fmla="*/ 264320 w 542127"/>
                <a:gd name="connsiteY0" fmla="*/ 0 h 532939"/>
                <a:gd name="connsiteX1" fmla="*/ 0 w 542127"/>
                <a:gd name="connsiteY1" fmla="*/ 475013 h 532939"/>
                <a:gd name="connsiteX2" fmla="*/ 542127 w 542127"/>
                <a:gd name="connsiteY2" fmla="*/ 475013 h 532939"/>
                <a:gd name="connsiteX3" fmla="*/ 264320 w 542127"/>
                <a:gd name="connsiteY3" fmla="*/ 0 h 532939"/>
                <a:gd name="connsiteX0" fmla="*/ 264320 w 542127"/>
                <a:gd name="connsiteY0" fmla="*/ 0 h 532939"/>
                <a:gd name="connsiteX1" fmla="*/ 0 w 542127"/>
                <a:gd name="connsiteY1" fmla="*/ 475013 h 532939"/>
                <a:gd name="connsiteX2" fmla="*/ 542127 w 542127"/>
                <a:gd name="connsiteY2" fmla="*/ 475013 h 532939"/>
                <a:gd name="connsiteX3" fmla="*/ 264320 w 542127"/>
                <a:gd name="connsiteY3" fmla="*/ 0 h 532939"/>
                <a:gd name="connsiteX0" fmla="*/ 264320 w 542127"/>
                <a:gd name="connsiteY0" fmla="*/ 0 h 532939"/>
                <a:gd name="connsiteX1" fmla="*/ 0 w 542127"/>
                <a:gd name="connsiteY1" fmla="*/ 475013 h 532939"/>
                <a:gd name="connsiteX2" fmla="*/ 542127 w 542127"/>
                <a:gd name="connsiteY2" fmla="*/ 475013 h 532939"/>
                <a:gd name="connsiteX3" fmla="*/ 264320 w 542127"/>
                <a:gd name="connsiteY3" fmla="*/ 0 h 53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127" h="532939">
                  <a:moveTo>
                    <a:pt x="264320" y="0"/>
                  </a:moveTo>
                  <a:cubicBezTo>
                    <a:pt x="138975" y="133513"/>
                    <a:pt x="34318" y="291849"/>
                    <a:pt x="0" y="475013"/>
                  </a:cubicBezTo>
                  <a:cubicBezTo>
                    <a:pt x="176572" y="516389"/>
                    <a:pt x="361418" y="532939"/>
                    <a:pt x="542127" y="475013"/>
                  </a:cubicBezTo>
                  <a:cubicBezTo>
                    <a:pt x="523078" y="364774"/>
                    <a:pt x="432612" y="132402"/>
                    <a:pt x="2643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19050">
              <a:bevelT w="101600" prst="convex"/>
              <a:bevelB w="0" h="63500"/>
              <a:contourClr>
                <a:srgbClr val="FFE593"/>
              </a:contourClr>
            </a:sp3d>
          </p:spPr>
          <p:txBody>
            <a:bodyPr anchor="ctr">
              <a:sp3d/>
            </a:bodyPr>
            <a:lstStyle/>
            <a:p>
              <a:pPr marL="0" marR="0" lvl="0" indent="0" algn="ctr" defTabSz="91440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Tx/>
                <a:buNone/>
                <a:tabLst/>
                <a:defRPr/>
              </a:pPr>
              <a:endParaRPr kumimoji="0" lang="zh-CN" alt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82AA108-A762-CA4C-83F7-B0B0DBD616DE}"/>
                </a:ext>
              </a:extLst>
            </p:cNvPr>
            <p:cNvGrpSpPr/>
            <p:nvPr/>
          </p:nvGrpSpPr>
          <p:grpSpPr>
            <a:xfrm>
              <a:off x="5315192" y="4269796"/>
              <a:ext cx="2124074" cy="1961109"/>
              <a:chOff x="5946793" y="4404409"/>
              <a:chExt cx="2124074" cy="1961109"/>
            </a:xfrm>
          </p:grpSpPr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5A70239D-9CA4-D14B-9171-B701E66D5F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6484"/>
              <a:stretch/>
            </p:blipFill>
            <p:spPr>
              <a:xfrm>
                <a:off x="5961888" y="4404409"/>
                <a:ext cx="2108979" cy="1368000"/>
              </a:xfrm>
              <a:prstGeom prst="rect">
                <a:avLst/>
              </a:prstGeom>
            </p:spPr>
          </p:pic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280DF0CF-AD53-714D-88E5-65DDC08492B7}"/>
                  </a:ext>
                </a:extLst>
              </p:cNvPr>
              <p:cNvSpPr/>
              <p:nvPr/>
            </p:nvSpPr>
            <p:spPr>
              <a:xfrm>
                <a:off x="5946793" y="5780743"/>
                <a:ext cx="182614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稀有</a:t>
                </a:r>
                <a:r>
                  <a:rPr lang="en-US" altLang="zh-CN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K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介子衰变</a:t>
                </a:r>
                <a:endPara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欧洲核子研究中心</a:t>
                </a:r>
              </a:p>
            </p:txBody>
          </p: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1D1F8A31-82C8-FA49-B4EF-102BA66DFACA}"/>
                </a:ext>
              </a:extLst>
            </p:cNvPr>
            <p:cNvGrpSpPr/>
            <p:nvPr/>
          </p:nvGrpSpPr>
          <p:grpSpPr>
            <a:xfrm>
              <a:off x="9080539" y="2149218"/>
              <a:ext cx="2055738" cy="1936526"/>
              <a:chOff x="5970961" y="2102083"/>
              <a:chExt cx="2055738" cy="1936526"/>
            </a:xfrm>
          </p:grpSpPr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35BA121E-9962-8E4B-8C1C-1028A8964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0961" y="2102083"/>
                <a:ext cx="2055738" cy="1368000"/>
              </a:xfrm>
              <a:prstGeom prst="rect">
                <a:avLst/>
              </a:prstGeom>
            </p:spPr>
          </p:pic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39015E77-ABB1-754A-ADCC-2B29124CCD0E}"/>
                  </a:ext>
                </a:extLst>
              </p:cNvPr>
              <p:cNvSpPr txBox="1"/>
              <p:nvPr/>
            </p:nvSpPr>
            <p:spPr>
              <a:xfrm>
                <a:off x="6188351" y="3453834"/>
                <a:ext cx="162095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缪子反常磁矩</a:t>
                </a:r>
                <a:endPara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美国费米实验室</a:t>
                </a:r>
              </a:p>
            </p:txBody>
          </p:sp>
        </p:grp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565087CB-102A-3644-AA28-B55D089AEF63}"/>
                </a:ext>
              </a:extLst>
            </p:cNvPr>
            <p:cNvGrpSpPr/>
            <p:nvPr/>
          </p:nvGrpSpPr>
          <p:grpSpPr>
            <a:xfrm>
              <a:off x="5437440" y="2141641"/>
              <a:ext cx="1932905" cy="1961681"/>
              <a:chOff x="9070336" y="2056798"/>
              <a:chExt cx="1932905" cy="1961681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3DA95021-703E-414C-AC32-C2025D375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70336" y="2056798"/>
                <a:ext cx="1932905" cy="1368000"/>
              </a:xfrm>
              <a:prstGeom prst="rect">
                <a:avLst/>
              </a:prstGeom>
            </p:spPr>
          </p:pic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EE6EA5DE-8F90-CA4D-8BF4-E81DD563274F}"/>
                  </a:ext>
                </a:extLst>
              </p:cNvPr>
              <p:cNvSpPr txBox="1"/>
              <p:nvPr/>
            </p:nvSpPr>
            <p:spPr>
              <a:xfrm>
                <a:off x="9199249" y="3433704"/>
                <a:ext cx="174278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超冷中子衰变</a:t>
                </a:r>
                <a:endPara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美国</a:t>
                </a:r>
                <a:r>
                  <a:rPr lang="en-US" altLang="zh-CN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LANL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实验室</a:t>
                </a:r>
              </a:p>
            </p:txBody>
          </p:sp>
        </p:grp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929344F8-6FD2-D443-A57C-E8E85B170CE6}"/>
                </a:ext>
              </a:extLst>
            </p:cNvPr>
            <p:cNvGrpSpPr/>
            <p:nvPr/>
          </p:nvGrpSpPr>
          <p:grpSpPr>
            <a:xfrm>
              <a:off x="9031133" y="4269796"/>
              <a:ext cx="2119539" cy="1954433"/>
              <a:chOff x="9031133" y="4331257"/>
              <a:chExt cx="2119539" cy="1954433"/>
            </a:xfrm>
          </p:grpSpPr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A47B9D3B-53E2-DE41-8558-22262A7C8363}"/>
                  </a:ext>
                </a:extLst>
              </p:cNvPr>
              <p:cNvSpPr/>
              <p:nvPr/>
            </p:nvSpPr>
            <p:spPr>
              <a:xfrm>
                <a:off x="9119347" y="5700915"/>
                <a:ext cx="203132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无中微子双贝塔衰变</a:t>
                </a:r>
                <a:endPara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中国锦屏地下实验室</a:t>
                </a:r>
              </a:p>
            </p:txBody>
          </p:sp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id="{C51F699D-D623-C141-9472-EC85E99FB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31133" y="4331257"/>
                <a:ext cx="2055738" cy="1368000"/>
              </a:xfrm>
              <a:prstGeom prst="rect">
                <a:avLst/>
              </a:prstGeom>
            </p:spPr>
          </p:pic>
        </p:grp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B7DC8C6F-C108-C941-A4A6-CF69CEAD6B28}"/>
                </a:ext>
              </a:extLst>
            </p:cNvPr>
            <p:cNvSpPr/>
            <p:nvPr/>
          </p:nvSpPr>
          <p:spPr>
            <a:xfrm>
              <a:off x="7347962" y="2921619"/>
              <a:ext cx="1800000" cy="180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FFB5221F-C3B7-B849-AC3C-A28F6221CF25}"/>
              </a:ext>
            </a:extLst>
          </p:cNvPr>
          <p:cNvSpPr txBox="1"/>
          <p:nvPr/>
        </p:nvSpPr>
        <p:spPr>
          <a:xfrm>
            <a:off x="6424059" y="6239239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低能强相互作用贡献显著</a:t>
            </a:r>
          </a:p>
        </p:txBody>
      </p:sp>
    </p:spTree>
    <p:extLst>
      <p:ext uri="{BB962C8B-B14F-4D97-AF65-F5344CB8AC3E}">
        <p14:creationId xmlns:p14="http://schemas.microsoft.com/office/powerpoint/2010/main" val="5301962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DACEFC7-4A91-584E-899A-CF586AEC7156}"/>
              </a:ext>
            </a:extLst>
          </p:cNvPr>
          <p:cNvSpPr txBox="1"/>
          <p:nvPr/>
        </p:nvSpPr>
        <p:spPr>
          <a:xfrm>
            <a:off x="529388" y="397041"/>
            <a:ext cx="8111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Magnetic moment of a current-carrying coil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8063C454-4EF5-D747-95BC-E38A672764F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89" y="2165107"/>
            <a:ext cx="2097231" cy="285659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3441F82-5E67-0A46-B38B-C1EA7051970D}"/>
              </a:ext>
            </a:extLst>
          </p:cNvPr>
          <p:cNvSpPr txBox="1"/>
          <p:nvPr/>
        </p:nvSpPr>
        <p:spPr>
          <a:xfrm>
            <a:off x="1100915" y="5053121"/>
            <a:ext cx="1361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A. Ampère</a:t>
            </a:r>
          </a:p>
          <a:p>
            <a:pPr algn="ctr"/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1775-1836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F771A59-AFA9-0E43-A617-6DC68214B44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617" y="2196524"/>
            <a:ext cx="3600258" cy="285659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D71417D-6C2B-1940-A174-15BFC922A40A}"/>
              </a:ext>
            </a:extLst>
          </p:cNvPr>
          <p:cNvSpPr txBox="1"/>
          <p:nvPr/>
        </p:nvSpPr>
        <p:spPr>
          <a:xfrm>
            <a:off x="544616" y="1361060"/>
            <a:ext cx="4562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1820, Ampère's experiment</a:t>
            </a:r>
            <a:endParaRPr kumimoji="1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FAE03A-E3F2-BD46-AF54-A5BF1B500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0604" y="4562808"/>
            <a:ext cx="3036775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35A9C5D6-B546-AB44-A925-957E88A7AE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22407" y="3978935"/>
          <a:ext cx="2285103" cy="944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98" r:id="rId5" imgW="952500" imgH="393700" progId="Equation.DSMT4">
                  <p:embed/>
                </p:oleObj>
              </mc:Choice>
              <mc:Fallback>
                <p:oleObj r:id="rId5" imgW="952500" imgH="39370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35A9C5D6-B546-AB44-A925-957E88A7AE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2407" y="3978935"/>
                        <a:ext cx="2285103" cy="9445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79B1B384-2A06-F543-9045-9DF607F3C5E4}"/>
              </a:ext>
            </a:extLst>
          </p:cNvPr>
          <p:cNvSpPr txBox="1"/>
          <p:nvPr/>
        </p:nvSpPr>
        <p:spPr>
          <a:xfrm>
            <a:off x="6096000" y="1204449"/>
            <a:ext cx="6155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Size of the magnetic moment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</a:p>
          <a:p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current intensity ✖️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area of current circuit</a:t>
            </a:r>
            <a:endPara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FCB0EBC-9C29-7E4B-B757-4DD727DAC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8931" y="29104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311F0C7F-320A-6345-84F8-9124334D73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19703" y="2984792"/>
          <a:ext cx="1334157" cy="485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99" r:id="rId7" imgW="546100" imgH="203200" progId="Equation.DSMT4">
                  <p:embed/>
                </p:oleObj>
              </mc:Choice>
              <mc:Fallback>
                <p:oleObj r:id="rId7" imgW="546100" imgH="203200" progId="Equation.DSMT4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311F0C7F-320A-6345-84F8-9124334D73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9703" y="2984792"/>
                        <a:ext cx="1334157" cy="4851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>
            <a:extLst>
              <a:ext uri="{FF2B5EF4-FFF2-40B4-BE49-F238E27FC236}">
                <a16:creationId xmlns:a16="http://schemas.microsoft.com/office/drawing/2014/main" id="{D73EE3C4-4673-294B-BF38-24FE6353E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ABF1B98F-F5B6-4742-B5F6-227EF50A08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19704" y="2374645"/>
          <a:ext cx="1334157" cy="412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0" r:id="rId9" imgW="12293600" imgH="4102100" progId="Equation.DSMT4">
                  <p:embed/>
                </p:oleObj>
              </mc:Choice>
              <mc:Fallback>
                <p:oleObj r:id="rId9" imgW="12293600" imgH="4102100" progId="Equation.DSMT4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ABF1B98F-F5B6-4742-B5F6-227EF50A08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9704" y="2374645"/>
                        <a:ext cx="1334157" cy="4129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8">
            <a:extLst>
              <a:ext uri="{FF2B5EF4-FFF2-40B4-BE49-F238E27FC236}">
                <a16:creationId xmlns:a16="http://schemas.microsoft.com/office/drawing/2014/main" id="{F872F515-0B8E-0743-9D04-AC3B7F680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7E1EBDB1-3D48-4740-AEAD-377FC24ED0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84345" y="2392437"/>
          <a:ext cx="1910981" cy="42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1" r:id="rId11" imgW="16967200" imgH="4102100" progId="Equation.DSMT4">
                  <p:embed/>
                </p:oleObj>
              </mc:Choice>
              <mc:Fallback>
                <p:oleObj r:id="rId11" imgW="16967200" imgH="4102100" progId="Equation.DSMT4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:a16="http://schemas.microsoft.com/office/drawing/2014/main" id="{7E1EBDB1-3D48-4740-AEAD-377FC24ED0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84345" y="2392437"/>
                        <a:ext cx="1910981" cy="4210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箭头: 左 2">
            <a:extLst>
              <a:ext uri="{FF2B5EF4-FFF2-40B4-BE49-F238E27FC236}">
                <a16:creationId xmlns:a16="http://schemas.microsoft.com/office/drawing/2014/main" id="{9201152D-A2EF-6E4B-932A-03D73AE3B5D4}"/>
              </a:ext>
            </a:extLst>
          </p:cNvPr>
          <p:cNvSpPr/>
          <p:nvPr/>
        </p:nvSpPr>
        <p:spPr>
          <a:xfrm rot="16200000" flipV="1">
            <a:off x="9878287" y="3654838"/>
            <a:ext cx="611713" cy="24900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1067693-7537-6C45-B4C4-2F771FCBC3F9}"/>
              </a:ext>
            </a:extLst>
          </p:cNvPr>
          <p:cNvSpPr txBox="1"/>
          <p:nvPr/>
        </p:nvSpPr>
        <p:spPr>
          <a:xfrm>
            <a:off x="6519896" y="4917776"/>
            <a:ext cx="4741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Size of orbital angular momentum</a:t>
            </a:r>
            <a:endPara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E03DB66A-4D2F-B94C-802B-784D2DF4D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7677" y="5276769"/>
            <a:ext cx="3062041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9" name="对象 28">
            <a:extLst>
              <a:ext uri="{FF2B5EF4-FFF2-40B4-BE49-F238E27FC236}">
                <a16:creationId xmlns:a16="http://schemas.microsoft.com/office/drawing/2014/main" id="{9573888F-35B4-D243-80F9-F9AD68E7C1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98285" y="5340839"/>
          <a:ext cx="1490625" cy="43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2" r:id="rId13" imgW="13169900" imgH="4102100" progId="Equation.DSMT4">
                  <p:embed/>
                </p:oleObj>
              </mc:Choice>
              <mc:Fallback>
                <p:oleObj r:id="rId13" imgW="13169900" imgH="4102100" progId="Equation.DSMT4">
                  <p:embed/>
                  <p:pic>
                    <p:nvPicPr>
                      <p:cNvPr id="29" name="对象 28">
                        <a:extLst>
                          <a:ext uri="{FF2B5EF4-FFF2-40B4-BE49-F238E27FC236}">
                            <a16:creationId xmlns:a16="http://schemas.microsoft.com/office/drawing/2014/main" id="{9573888F-35B4-D243-80F9-F9AD68E7C1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8285" y="5340839"/>
                        <a:ext cx="1490625" cy="430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文本框 30">
            <a:extLst>
              <a:ext uri="{FF2B5EF4-FFF2-40B4-BE49-F238E27FC236}">
                <a16:creationId xmlns:a16="http://schemas.microsoft.com/office/drawing/2014/main" id="{33AA3F53-8D3F-DF45-861A-44F4357A7987}"/>
              </a:ext>
            </a:extLst>
          </p:cNvPr>
          <p:cNvSpPr txBox="1"/>
          <p:nvPr/>
        </p:nvSpPr>
        <p:spPr>
          <a:xfrm>
            <a:off x="967220" y="6039241"/>
            <a:ext cx="555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Relationship between magnetic moment and angular momentum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endPara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33" name="对象 32">
            <a:extLst>
              <a:ext uri="{FF2B5EF4-FFF2-40B4-BE49-F238E27FC236}">
                <a16:creationId xmlns:a16="http://schemas.microsoft.com/office/drawing/2014/main" id="{975A1EE9-9DC5-C941-94CF-66641243ED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5034" y="5748085"/>
          <a:ext cx="2117220" cy="1025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3" r:id="rId15" imgW="812800" imgH="393700" progId="Equation.DSMT4">
                  <p:embed/>
                </p:oleObj>
              </mc:Choice>
              <mc:Fallback>
                <p:oleObj r:id="rId15" imgW="812800" imgH="393700" progId="Equation.DSMT4">
                  <p:embed/>
                  <p:pic>
                    <p:nvPicPr>
                      <p:cNvPr id="33" name="对象 32">
                        <a:extLst>
                          <a:ext uri="{FF2B5EF4-FFF2-40B4-BE49-F238E27FC236}">
                            <a16:creationId xmlns:a16="http://schemas.microsoft.com/office/drawing/2014/main" id="{975A1EE9-9DC5-C941-94CF-66641243ED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5034" y="5748085"/>
                        <a:ext cx="2117220" cy="10255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18">
            <a:extLst>
              <a:ext uri="{FF2B5EF4-FFF2-40B4-BE49-F238E27FC236}">
                <a16:creationId xmlns:a16="http://schemas.microsoft.com/office/drawing/2014/main" id="{2A770833-B875-A24C-8D8C-D74BD12D2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2284" y="5885207"/>
            <a:ext cx="31680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35" name="对象 34">
            <a:extLst>
              <a:ext uri="{FF2B5EF4-FFF2-40B4-BE49-F238E27FC236}">
                <a16:creationId xmlns:a16="http://schemas.microsoft.com/office/drawing/2014/main" id="{92C4F81F-B6ED-BF44-8DF2-5FFF61650D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2416" y="5986128"/>
          <a:ext cx="901784" cy="534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4" r:id="rId17" imgW="342900" imgH="203200" progId="Equation.DSMT4">
                  <p:embed/>
                </p:oleObj>
              </mc:Choice>
              <mc:Fallback>
                <p:oleObj r:id="rId17" imgW="342900" imgH="203200" progId="Equation.DSMT4">
                  <p:embed/>
                  <p:pic>
                    <p:nvPicPr>
                      <p:cNvPr id="35" name="对象 34">
                        <a:extLst>
                          <a:ext uri="{FF2B5EF4-FFF2-40B4-BE49-F238E27FC236}">
                            <a16:creationId xmlns:a16="http://schemas.microsoft.com/office/drawing/2014/main" id="{92C4F81F-B6ED-BF44-8DF2-5FFF61650D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2416" y="5986128"/>
                        <a:ext cx="901784" cy="534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文本框 35">
            <a:extLst>
              <a:ext uri="{FF2B5EF4-FFF2-40B4-BE49-F238E27FC236}">
                <a16:creationId xmlns:a16="http://schemas.microsoft.com/office/drawing/2014/main" id="{1A623393-F460-844E-BCBD-82801A75F7F7}"/>
              </a:ext>
            </a:extLst>
          </p:cNvPr>
          <p:cNvSpPr txBox="1"/>
          <p:nvPr/>
        </p:nvSpPr>
        <p:spPr>
          <a:xfrm>
            <a:off x="9984762" y="6051372"/>
            <a:ext cx="2252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is </a:t>
            </a:r>
            <a:r>
              <a:rPr kumimoji="1" lang="en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Landé</a:t>
            </a:r>
            <a:r>
              <a:rPr kumimoji="1"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g-factor</a:t>
            </a:r>
            <a:endPara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灯片编号占位符 2">
            <a:extLst>
              <a:ext uri="{FF2B5EF4-FFF2-40B4-BE49-F238E27FC236}">
                <a16:creationId xmlns:a16="http://schemas.microsoft.com/office/drawing/2014/main" id="{038B84A4-C841-FC4C-81E9-990B49ECA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92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00659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280C263D-A38B-534E-A948-690A61A50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2999" y="2421977"/>
            <a:ext cx="2253330" cy="1681331"/>
          </a:xfr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5AB1307-BFE8-8745-A4F9-C93C1E1F0496}"/>
              </a:ext>
            </a:extLst>
          </p:cNvPr>
          <p:cNvSpPr txBox="1"/>
          <p:nvPr/>
        </p:nvSpPr>
        <p:spPr>
          <a:xfrm>
            <a:off x="529388" y="397041"/>
            <a:ext cx="7880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Magnetic moment of a charged gyroscope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B252ACA-4B9B-DD43-BC0F-CA2D67B5025F}"/>
              </a:ext>
            </a:extLst>
          </p:cNvPr>
          <p:cNvSpPr txBox="1"/>
          <p:nvPr/>
        </p:nvSpPr>
        <p:spPr>
          <a:xfrm>
            <a:off x="1109272" y="1528997"/>
            <a:ext cx="9873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Imagine a charged gyroscope rotating to form a ring of circular electric current</a:t>
            </a:r>
            <a:endPara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61B0986-ACED-344A-9F4B-27F2F28A9B62}"/>
              </a:ext>
            </a:extLst>
          </p:cNvPr>
          <p:cNvSpPr txBox="1"/>
          <p:nvPr/>
        </p:nvSpPr>
        <p:spPr>
          <a:xfrm>
            <a:off x="3126137" y="2360979"/>
            <a:ext cx="4281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faster the gyroscope spins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more charge it carries</a:t>
            </a:r>
            <a:endPara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箭头: 左 2">
            <a:extLst>
              <a:ext uri="{FF2B5EF4-FFF2-40B4-BE49-F238E27FC236}">
                <a16:creationId xmlns:a16="http://schemas.microsoft.com/office/drawing/2014/main" id="{1E3AE8C2-A579-AB45-A3A9-741E9DF62624}"/>
              </a:ext>
            </a:extLst>
          </p:cNvPr>
          <p:cNvSpPr/>
          <p:nvPr/>
        </p:nvSpPr>
        <p:spPr>
          <a:xfrm rot="10800000" flipV="1">
            <a:off x="7613224" y="2546860"/>
            <a:ext cx="942449" cy="3361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0E74ABB-890B-0A47-8CAA-C5FCB6EA96CE}"/>
              </a:ext>
            </a:extLst>
          </p:cNvPr>
          <p:cNvSpPr txBox="1"/>
          <p:nvPr/>
        </p:nvSpPr>
        <p:spPr>
          <a:xfrm>
            <a:off x="8952453" y="2360979"/>
            <a:ext cx="3504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stronger the circular electric current</a:t>
            </a:r>
            <a:endPara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0DB6F88-2811-AF4D-A39B-5B82581FB0E7}"/>
              </a:ext>
            </a:extLst>
          </p:cNvPr>
          <p:cNvSpPr txBox="1"/>
          <p:nvPr/>
        </p:nvSpPr>
        <p:spPr>
          <a:xfrm>
            <a:off x="3983705" y="3524927"/>
            <a:ext cx="7725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Magnetic moment of a rotating charged body is directly proportional to its charge and angular velocity</a:t>
            </a:r>
            <a:endPara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22B5FEA-FFB4-A54D-AA9C-EE09C90F4A64}"/>
              </a:ext>
            </a:extLst>
          </p:cNvPr>
          <p:cNvSpPr txBox="1"/>
          <p:nvPr/>
        </p:nvSpPr>
        <p:spPr>
          <a:xfrm>
            <a:off x="3729827" y="4396853"/>
            <a:ext cx="7356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angular velocity = rotation angular momentum ➗ mass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CB05224-81E1-A041-B455-9B40ADCACD6C}"/>
              </a:ext>
            </a:extLst>
          </p:cNvPr>
          <p:cNvSpPr txBox="1"/>
          <p:nvPr/>
        </p:nvSpPr>
        <p:spPr>
          <a:xfrm>
            <a:off x="3014368" y="5558095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finally</a:t>
            </a:r>
            <a:endPara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48B2F5A-FE1C-7447-AB94-250E7E1EE2B7}"/>
              </a:ext>
            </a:extLst>
          </p:cNvPr>
          <p:cNvSpPr txBox="1"/>
          <p:nvPr/>
        </p:nvSpPr>
        <p:spPr>
          <a:xfrm>
            <a:off x="4390386" y="5558982"/>
            <a:ext cx="8221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Magnetic moment</a:t>
            </a:r>
            <a:r>
              <a:rPr kumimoji="1"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is proportional to </a:t>
            </a:r>
            <a:r>
              <a:rPr kumimoji="1" lang="en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charge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✖️</a:t>
            </a:r>
            <a:r>
              <a:rPr kumimoji="1" lang="en-US" altLang="zh-CN" sz="20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spin</a:t>
            </a:r>
            <a:r>
              <a:rPr kumimoji="1"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➗</a:t>
            </a:r>
            <a:r>
              <a:rPr kumimoji="1" lang="en-US" altLang="zh-CN" sz="20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mass</a:t>
            </a:r>
            <a:endParaRPr kumimoji="1" lang="zh-CN" altLang="en-US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6" name="直接箭头连接符 32">
            <a:extLst>
              <a:ext uri="{FF2B5EF4-FFF2-40B4-BE49-F238E27FC236}">
                <a16:creationId xmlns:a16="http://schemas.microsoft.com/office/drawing/2014/main" id="{D402D431-F4FF-0546-A26B-15DA3C1786DE}"/>
              </a:ext>
            </a:extLst>
          </p:cNvPr>
          <p:cNvCxnSpPr>
            <a:cxnSpLocks/>
          </p:cNvCxnSpPr>
          <p:nvPr/>
        </p:nvCxnSpPr>
        <p:spPr>
          <a:xfrm>
            <a:off x="8410072" y="4857646"/>
            <a:ext cx="457699" cy="13718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1BAEDA9D-B916-EF47-8459-90A55254AB9F}"/>
              </a:ext>
            </a:extLst>
          </p:cNvPr>
          <p:cNvSpPr txBox="1"/>
          <p:nvPr/>
        </p:nvSpPr>
        <p:spPr>
          <a:xfrm>
            <a:off x="8952453" y="4928893"/>
            <a:ext cx="694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spin</a:t>
            </a:r>
            <a:endPara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39D45305-B6AC-864F-995D-BEC089D1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93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19584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内容占位符 12">
            <a:extLst>
              <a:ext uri="{FF2B5EF4-FFF2-40B4-BE49-F238E27FC236}">
                <a16:creationId xmlns:a16="http://schemas.microsoft.com/office/drawing/2014/main" id="{DCA190F0-2452-E94A-9E48-B3591A4BF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46026" y="435744"/>
            <a:ext cx="2526297" cy="2948845"/>
          </a:xfr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5AB1307-BFE8-8745-A4F9-C93C1E1F0496}"/>
              </a:ext>
            </a:extLst>
          </p:cNvPr>
          <p:cNvSpPr txBox="1"/>
          <p:nvPr/>
        </p:nvSpPr>
        <p:spPr>
          <a:xfrm>
            <a:off x="529388" y="397041"/>
            <a:ext cx="9179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spin magnetic moment in the quantum world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B252ACA-4B9B-DD43-BC0F-CA2D67B5025F}"/>
              </a:ext>
            </a:extLst>
          </p:cNvPr>
          <p:cNvSpPr txBox="1"/>
          <p:nvPr/>
        </p:nvSpPr>
        <p:spPr>
          <a:xfrm>
            <a:off x="529388" y="1219501"/>
            <a:ext cx="8496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addition to the classical magnetic moment produced by orbital motion, microscopic particles also carry an intrinsic magnetic moment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92EE0C7-7D2B-0941-B101-780A38CFE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2699" y="5060500"/>
            <a:ext cx="29854624" cy="5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D09904C-73E5-E041-911D-E58D552936C0}"/>
              </a:ext>
            </a:extLst>
          </p:cNvPr>
          <p:cNvSpPr txBox="1"/>
          <p:nvPr/>
        </p:nvSpPr>
        <p:spPr>
          <a:xfrm>
            <a:off x="9202402" y="3430684"/>
            <a:ext cx="2613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Without any movement, an electron itself is also a small magnet</a:t>
            </a:r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2CB5C5F8-8748-6A4C-8E6C-61C520D1C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93" y="2623604"/>
            <a:ext cx="4813009" cy="3280423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790E73B9-36C9-264D-88F3-C7CAA97BE077}"/>
              </a:ext>
            </a:extLst>
          </p:cNvPr>
          <p:cNvSpPr txBox="1"/>
          <p:nvPr/>
        </p:nvSpPr>
        <p:spPr>
          <a:xfrm>
            <a:off x="529388" y="2046609"/>
            <a:ext cx="3016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Stern-Gerlach experiment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FB5F40D-06A7-0B4D-B5D7-3A16E57C1567}"/>
              </a:ext>
            </a:extLst>
          </p:cNvPr>
          <p:cNvSpPr txBox="1"/>
          <p:nvPr/>
        </p:nvSpPr>
        <p:spPr>
          <a:xfrm>
            <a:off x="529388" y="6057648"/>
            <a:ext cx="6204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Silver atoms deflect in a magnetic field, with magnetic moment mainly contributed by electron spin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AF2BF03-5F07-9549-8C8B-DFC0FD9E242F}"/>
              </a:ext>
            </a:extLst>
          </p:cNvPr>
          <p:cNvSpPr txBox="1"/>
          <p:nvPr/>
        </p:nvSpPr>
        <p:spPr>
          <a:xfrm>
            <a:off x="5630702" y="3918708"/>
            <a:ext cx="2451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proposal of spin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5DD4B5A-4A5C-364B-9384-480D97A99DF9}"/>
              </a:ext>
            </a:extLst>
          </p:cNvPr>
          <p:cNvSpPr txBox="1"/>
          <p:nvPr/>
        </p:nvSpPr>
        <p:spPr>
          <a:xfrm>
            <a:off x="5915948" y="4452394"/>
            <a:ext cx="5540171" cy="1021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Orbital angular momentum L should be an integer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silver atom beam should split into 2L+1 lines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Splitting into two lines means L=1/2</a:t>
            </a:r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12746AC-2CB2-A44A-AAA5-E70EBF0096D3}"/>
              </a:ext>
            </a:extLst>
          </p:cNvPr>
          <p:cNvSpPr txBox="1"/>
          <p:nvPr/>
        </p:nvSpPr>
        <p:spPr>
          <a:xfrm>
            <a:off x="6959314" y="5712593"/>
            <a:ext cx="4813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1925, </a:t>
            </a:r>
            <a:r>
              <a:rPr kumimoji="1"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Uhlenbeck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&amp; </a:t>
            </a:r>
            <a:r>
              <a:rPr kumimoji="1"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Goudsmit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proposed the spin with a quantum number of 1/2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灯片编号占位符 2">
            <a:extLst>
              <a:ext uri="{FF2B5EF4-FFF2-40B4-BE49-F238E27FC236}">
                <a16:creationId xmlns:a16="http://schemas.microsoft.com/office/drawing/2014/main" id="{4F9CE032-4E0F-794E-A8FF-26EDD099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94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419274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7F2D979-3C43-9C41-8E8F-539772F65CC2}"/>
              </a:ext>
            </a:extLst>
          </p:cNvPr>
          <p:cNvSpPr txBox="1"/>
          <p:nvPr/>
        </p:nvSpPr>
        <p:spPr>
          <a:xfrm>
            <a:off x="529388" y="397041"/>
            <a:ext cx="9244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Dirac's theory predicts the spin magnetic moment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46E8E92-7E4D-944C-9434-DBF80409E2C0}"/>
              </a:ext>
            </a:extLst>
          </p:cNvPr>
          <p:cNvSpPr txBox="1"/>
          <p:nvPr/>
        </p:nvSpPr>
        <p:spPr>
          <a:xfrm>
            <a:off x="3149320" y="1429140"/>
            <a:ext cx="3916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Relationship between magnetic moment and angular momentum: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61B74A7C-A5BF-6B47-9373-4BCA8EB376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90721" y="1239541"/>
          <a:ext cx="2117220" cy="1025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93" r:id="rId3" imgW="812800" imgH="393700" progId="Equation.DSMT4">
                  <p:embed/>
                </p:oleObj>
              </mc:Choice>
              <mc:Fallback>
                <p:oleObj r:id="rId3" imgW="812800" imgH="393700" progId="Equation.DSMT4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61B74A7C-A5BF-6B47-9373-4BCA8EB376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0721" y="1239541"/>
                        <a:ext cx="2117220" cy="10255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6007AB6F-4E59-6246-A3A0-7158BEC127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97418" y="1485110"/>
          <a:ext cx="901784" cy="534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94" r:id="rId5" imgW="342900" imgH="203200" progId="Equation.DSMT4">
                  <p:embed/>
                </p:oleObj>
              </mc:Choice>
              <mc:Fallback>
                <p:oleObj r:id="rId5" imgW="342900" imgH="203200" progId="Equation.DSMT4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6007AB6F-4E59-6246-A3A0-7158BEC127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7418" y="1485110"/>
                        <a:ext cx="901784" cy="534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7DF790C3-39E4-6043-90F7-FD218FDF8FA6}"/>
              </a:ext>
            </a:extLst>
          </p:cNvPr>
          <p:cNvSpPr txBox="1"/>
          <p:nvPr/>
        </p:nvSpPr>
        <p:spPr>
          <a:xfrm>
            <a:off x="645278" y="1567639"/>
            <a:ext cx="2457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Current-carrying coil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CAC13FA-7A5D-394E-A773-9C7EBF7970E5}"/>
              </a:ext>
            </a:extLst>
          </p:cNvPr>
          <p:cNvSpPr txBox="1"/>
          <p:nvPr/>
        </p:nvSpPr>
        <p:spPr>
          <a:xfrm>
            <a:off x="3136831" y="2502056"/>
            <a:ext cx="392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Relationship between magnetic moment and spin: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32EF74D-BD4A-4E49-A5C0-A9A15A9D965B}"/>
              </a:ext>
            </a:extLst>
          </p:cNvPr>
          <p:cNvSpPr txBox="1"/>
          <p:nvPr/>
        </p:nvSpPr>
        <p:spPr>
          <a:xfrm>
            <a:off x="645278" y="2455765"/>
            <a:ext cx="160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Electron spin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F22BDB5A-1B9C-404B-BBBC-7D2F59AEE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353" y="2710029"/>
            <a:ext cx="311939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 dirty="0"/>
          </a:p>
        </p:txBody>
      </p:sp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FCE7C1AD-DF3A-C349-B19C-B106CC7672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44627" y="2220125"/>
          <a:ext cx="1984891" cy="1025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95" r:id="rId7" imgW="762000" imgH="393700" progId="Equation.DSMT4">
                  <p:embed/>
                </p:oleObj>
              </mc:Choice>
              <mc:Fallback>
                <p:oleObj r:id="rId7" imgW="762000" imgH="393700" progId="Equation.DSMT4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id="{FCE7C1AD-DF3A-C349-B19C-B106CC7672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4627" y="2220125"/>
                        <a:ext cx="1984891" cy="10255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FD4EBB26-EB76-EB42-9E3E-480A4FAFA261}"/>
              </a:ext>
            </a:extLst>
          </p:cNvPr>
          <p:cNvSpPr txBox="1"/>
          <p:nvPr/>
        </p:nvSpPr>
        <p:spPr>
          <a:xfrm>
            <a:off x="10052690" y="2471278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4D112655-8BF5-0440-9121-94ADBDDE3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E3DE021-7C6C-0142-A007-AE1ECA4A1B89}"/>
              </a:ext>
            </a:extLst>
          </p:cNvPr>
          <p:cNvSpPr txBox="1"/>
          <p:nvPr/>
        </p:nvSpPr>
        <p:spPr>
          <a:xfrm>
            <a:off x="645278" y="3497881"/>
            <a:ext cx="8254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the classical world, there are no answers to this questions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1FD3CA-5AB7-914C-B1A8-918C2A8410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9049" y="4018918"/>
            <a:ext cx="1736004" cy="256234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4DDD980-3D8A-624B-9C88-C6900FC703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3052" y="5273160"/>
            <a:ext cx="1057398" cy="994074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5364D389-AC2A-E348-A0B8-A4CC9E29CBEA}"/>
              </a:ext>
            </a:extLst>
          </p:cNvPr>
          <p:cNvSpPr/>
          <p:nvPr/>
        </p:nvSpPr>
        <p:spPr>
          <a:xfrm>
            <a:off x="3197428" y="6216792"/>
            <a:ext cx="788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1933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7FB23BE-FCC7-9347-A5A2-002CABB37BEE}"/>
              </a:ext>
            </a:extLst>
          </p:cNvPr>
          <p:cNvSpPr txBox="1"/>
          <p:nvPr/>
        </p:nvSpPr>
        <p:spPr>
          <a:xfrm>
            <a:off x="3839898" y="4089289"/>
            <a:ext cx="8352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1928, Paul Dirac proposed the relativistic quantum mechanical equation describing the motion of electrons - the Dirac equation</a:t>
            </a:r>
            <a:endPara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箭头: 左 2">
            <a:extLst>
              <a:ext uri="{FF2B5EF4-FFF2-40B4-BE49-F238E27FC236}">
                <a16:creationId xmlns:a16="http://schemas.microsoft.com/office/drawing/2014/main" id="{96CE63E4-6B90-7542-99AB-4F1C1D1C382E}"/>
              </a:ext>
            </a:extLst>
          </p:cNvPr>
          <p:cNvSpPr/>
          <p:nvPr/>
        </p:nvSpPr>
        <p:spPr>
          <a:xfrm rot="10800000" flipV="1">
            <a:off x="6942675" y="5260942"/>
            <a:ext cx="942449" cy="3361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3" name="对象 22">
            <a:extLst>
              <a:ext uri="{FF2B5EF4-FFF2-40B4-BE49-F238E27FC236}">
                <a16:creationId xmlns:a16="http://schemas.microsoft.com/office/drawing/2014/main" id="{7C40250C-2F67-5E42-96FD-96397E1135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13993" y="5161810"/>
          <a:ext cx="935184" cy="534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96" r:id="rId11" imgW="368300" imgH="203200" progId="Equation.DSMT4">
                  <p:embed/>
                </p:oleObj>
              </mc:Choice>
              <mc:Fallback>
                <p:oleObj r:id="rId11" imgW="368300" imgH="203200" progId="Equation.DSMT4">
                  <p:embed/>
                  <p:pic>
                    <p:nvPicPr>
                      <p:cNvPr id="23" name="对象 22">
                        <a:extLst>
                          <a:ext uri="{FF2B5EF4-FFF2-40B4-BE49-F238E27FC236}">
                            <a16:creationId xmlns:a16="http://schemas.microsoft.com/office/drawing/2014/main" id="{7C40250C-2F67-5E42-96FD-96397E1135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13993" y="5161810"/>
                        <a:ext cx="935184" cy="534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灯片编号占位符 2">
            <a:extLst>
              <a:ext uri="{FF2B5EF4-FFF2-40B4-BE49-F238E27FC236}">
                <a16:creationId xmlns:a16="http://schemas.microsoft.com/office/drawing/2014/main" id="{71401B48-4459-094D-886A-982B5B00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95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179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5AB1307-BFE8-8745-A4F9-C93C1E1F0496}"/>
              </a:ext>
            </a:extLst>
          </p:cNvPr>
          <p:cNvSpPr txBox="1"/>
          <p:nvPr/>
        </p:nvSpPr>
        <p:spPr>
          <a:xfrm>
            <a:off x="529388" y="397041"/>
            <a:ext cx="6393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Landé</a:t>
            </a:r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g-factor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of various particles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92EE0C7-7D2B-0941-B101-780A38CFE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413" y="5929928"/>
            <a:ext cx="29854624" cy="5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5C654AE-B2F9-4140-800C-57BF1B32E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4203" y="1271342"/>
            <a:ext cx="144953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155F642D-75C8-F343-9637-6CEE16432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6BBD5B5F-2328-1E4D-BD8C-B7458F04A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4203" y="3196807"/>
            <a:ext cx="222264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C6487EFC-701F-D94E-A6E1-ADB200074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FA55979E-DC4B-3145-AEA9-9D1A8F099EE2}"/>
              </a:ext>
            </a:extLst>
          </p:cNvPr>
          <p:cNvGrpSpPr/>
          <p:nvPr/>
        </p:nvGrpSpPr>
        <p:grpSpPr>
          <a:xfrm>
            <a:off x="2072725" y="1915916"/>
            <a:ext cx="7749440" cy="2467510"/>
            <a:chOff x="2072725" y="1271343"/>
            <a:chExt cx="7749440" cy="2467510"/>
          </a:xfrm>
        </p:grpSpPr>
        <p:graphicFrame>
          <p:nvGraphicFramePr>
            <p:cNvPr id="8" name="对象 7">
              <a:extLst>
                <a:ext uri="{FF2B5EF4-FFF2-40B4-BE49-F238E27FC236}">
                  <a16:creationId xmlns:a16="http://schemas.microsoft.com/office/drawing/2014/main" id="{C67586F4-4848-724F-8950-F72BEF465AD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54203" y="1271343"/>
            <a:ext cx="6167962" cy="6206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560" r:id="rId3" imgW="2019300" imgH="203200" progId="Equation.DSMT4">
                    <p:embed/>
                  </p:oleObj>
                </mc:Choice>
                <mc:Fallback>
                  <p:oleObj r:id="rId3" imgW="2019300" imgH="203200" progId="Equation.DSMT4">
                    <p:embed/>
                    <p:pic>
                      <p:nvPicPr>
                        <p:cNvPr id="8" name="对象 7">
                          <a:extLst>
                            <a:ext uri="{FF2B5EF4-FFF2-40B4-BE49-F238E27FC236}">
                              <a16:creationId xmlns:a16="http://schemas.microsoft.com/office/drawing/2014/main" id="{C67586F4-4848-724F-8950-F72BEF465AD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4203" y="1271343"/>
                          <a:ext cx="6167962" cy="62067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对象 9">
              <a:extLst>
                <a:ext uri="{FF2B5EF4-FFF2-40B4-BE49-F238E27FC236}">
                  <a16:creationId xmlns:a16="http://schemas.microsoft.com/office/drawing/2014/main" id="{9A49687D-879E-A74F-8DE8-68422934239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54203" y="1889660"/>
            <a:ext cx="4693861" cy="6206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561" r:id="rId5" imgW="1536700" imgH="203200" progId="Equation.DSMT4">
                    <p:embed/>
                  </p:oleObj>
                </mc:Choice>
                <mc:Fallback>
                  <p:oleObj r:id="rId5" imgW="1536700" imgH="203200" progId="Equation.DSMT4">
                    <p:embed/>
                    <p:pic>
                      <p:nvPicPr>
                        <p:cNvPr id="10" name="对象 9">
                          <a:extLst>
                            <a:ext uri="{FF2B5EF4-FFF2-40B4-BE49-F238E27FC236}">
                              <a16:creationId xmlns:a16="http://schemas.microsoft.com/office/drawing/2014/main" id="{9A49687D-879E-A74F-8DE8-68422934239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4203" y="1889660"/>
                          <a:ext cx="4693861" cy="62067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对象 11">
              <a:extLst>
                <a:ext uri="{FF2B5EF4-FFF2-40B4-BE49-F238E27FC236}">
                  <a16:creationId xmlns:a16="http://schemas.microsoft.com/office/drawing/2014/main" id="{E0B38664-2A43-D741-97DE-DFC7D86028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54203" y="2507977"/>
            <a:ext cx="4693862" cy="6155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562" r:id="rId7" imgW="1549400" imgH="203200" progId="Equation.DSMT4">
                    <p:embed/>
                  </p:oleObj>
                </mc:Choice>
                <mc:Fallback>
                  <p:oleObj r:id="rId7" imgW="1549400" imgH="203200" progId="Equation.DSMT4">
                    <p:embed/>
                    <p:pic>
                      <p:nvPicPr>
                        <p:cNvPr id="12" name="对象 11">
                          <a:extLst>
                            <a:ext uri="{FF2B5EF4-FFF2-40B4-BE49-F238E27FC236}">
                              <a16:creationId xmlns:a16="http://schemas.microsoft.com/office/drawing/2014/main" id="{E0B38664-2A43-D741-97DE-DFC7D86028C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4203" y="2507977"/>
                          <a:ext cx="4693862" cy="61558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对象 15">
              <a:extLst>
                <a:ext uri="{FF2B5EF4-FFF2-40B4-BE49-F238E27FC236}">
                  <a16:creationId xmlns:a16="http://schemas.microsoft.com/office/drawing/2014/main" id="{3C204C70-52E2-5244-8F78-D319AB6D85D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54203" y="3121206"/>
            <a:ext cx="4539962" cy="615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563" r:id="rId9" imgW="1498600" imgH="203200" progId="Equation.DSMT4">
                    <p:embed/>
                  </p:oleObj>
                </mc:Choice>
                <mc:Fallback>
                  <p:oleObj r:id="rId9" imgW="1498600" imgH="203200" progId="Equation.DSMT4">
                    <p:embed/>
                    <p:pic>
                      <p:nvPicPr>
                        <p:cNvPr id="16" name="对象 15">
                          <a:extLst>
                            <a:ext uri="{FF2B5EF4-FFF2-40B4-BE49-F238E27FC236}">
                              <a16:creationId xmlns:a16="http://schemas.microsoft.com/office/drawing/2014/main" id="{3C204C70-52E2-5244-8F78-D319AB6D85D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4203" y="3121206"/>
                          <a:ext cx="4539962" cy="61558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C4BE3F9-863A-EC4E-8B19-7FD95953C06F}"/>
                </a:ext>
              </a:extLst>
            </p:cNvPr>
            <p:cNvSpPr txBox="1"/>
            <p:nvPr/>
          </p:nvSpPr>
          <p:spPr>
            <a:xfrm>
              <a:off x="2072725" y="1402994"/>
              <a:ext cx="13777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Electron</a:t>
              </a:r>
              <a:endPara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1C491168-4E32-8E4D-85DE-71E516ABE01F}"/>
                </a:ext>
              </a:extLst>
            </p:cNvPr>
            <p:cNvSpPr txBox="1"/>
            <p:nvPr/>
          </p:nvSpPr>
          <p:spPr>
            <a:xfrm>
              <a:off x="2072725" y="1994590"/>
              <a:ext cx="1059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Muon</a:t>
              </a:r>
              <a:endPara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E14A0E84-F279-C745-A70E-A47FA9F3B573}"/>
                </a:ext>
              </a:extLst>
            </p:cNvPr>
            <p:cNvSpPr txBox="1"/>
            <p:nvPr/>
          </p:nvSpPr>
          <p:spPr>
            <a:xfrm>
              <a:off x="2072725" y="2655753"/>
              <a:ext cx="1178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Proton</a:t>
              </a:r>
              <a:endPara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E968D7F-4639-DF4F-B649-6B9A3FE78956}"/>
                </a:ext>
              </a:extLst>
            </p:cNvPr>
            <p:cNvSpPr txBox="1"/>
            <p:nvPr/>
          </p:nvSpPr>
          <p:spPr>
            <a:xfrm>
              <a:off x="2072725" y="3277188"/>
              <a:ext cx="14114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Neutron</a:t>
              </a:r>
              <a:endPara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50A7D552-5B63-464F-AF1A-A1ED599D7E0D}"/>
              </a:ext>
            </a:extLst>
          </p:cNvPr>
          <p:cNvSpPr/>
          <p:nvPr/>
        </p:nvSpPr>
        <p:spPr>
          <a:xfrm>
            <a:off x="838200" y="1323395"/>
            <a:ext cx="98970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CODATA provides experimental measurements of g factors</a:t>
            </a:r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E3A8E2E-4E7E-9745-802C-5D91ECF80CBF}"/>
              </a:ext>
            </a:extLst>
          </p:cNvPr>
          <p:cNvSpPr/>
          <p:nvPr/>
        </p:nvSpPr>
        <p:spPr>
          <a:xfrm>
            <a:off x="838200" y="4655055"/>
            <a:ext cx="8349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g factors of four spin-1/2 particles are not strictly equal to 2</a:t>
            </a:r>
            <a:endParaRPr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箭头: 左 2">
            <a:extLst>
              <a:ext uri="{FF2B5EF4-FFF2-40B4-BE49-F238E27FC236}">
                <a16:creationId xmlns:a16="http://schemas.microsoft.com/office/drawing/2014/main" id="{3985FEBB-7DDB-CC4E-BD6D-052A8DE0312F}"/>
              </a:ext>
            </a:extLst>
          </p:cNvPr>
          <p:cNvSpPr/>
          <p:nvPr/>
        </p:nvSpPr>
        <p:spPr>
          <a:xfrm rot="10800000" flipV="1">
            <a:off x="2511636" y="5585456"/>
            <a:ext cx="705995" cy="1686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91B66B8-4537-D946-937C-1D104238780B}"/>
              </a:ext>
            </a:extLst>
          </p:cNvPr>
          <p:cNvSpPr/>
          <p:nvPr/>
        </p:nvSpPr>
        <p:spPr>
          <a:xfrm>
            <a:off x="3478782" y="5466228"/>
            <a:ext cx="3547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Anomalous magnetic moment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9E8A8CDB-E7B5-FF4A-82B4-280F5021A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5210" y="4687445"/>
            <a:ext cx="1971580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34" name="对象 33">
            <a:extLst>
              <a:ext uri="{FF2B5EF4-FFF2-40B4-BE49-F238E27FC236}">
                <a16:creationId xmlns:a16="http://schemas.microsoft.com/office/drawing/2014/main" id="{A1F51265-240A-154B-A3C9-91254C5795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5920" y="5339783"/>
          <a:ext cx="2616245" cy="61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4" r:id="rId11" imgW="863600" imgH="203200" progId="Equation.DSMT4">
                  <p:embed/>
                </p:oleObj>
              </mc:Choice>
              <mc:Fallback>
                <p:oleObj r:id="rId11" imgW="863600" imgH="203200" progId="Equation.DSMT4">
                  <p:embed/>
                  <p:pic>
                    <p:nvPicPr>
                      <p:cNvPr id="34" name="对象 33">
                        <a:extLst>
                          <a:ext uri="{FF2B5EF4-FFF2-40B4-BE49-F238E27FC236}">
                            <a16:creationId xmlns:a16="http://schemas.microsoft.com/office/drawing/2014/main" id="{A1F51265-240A-154B-A3C9-91254C5795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5920" y="5339783"/>
                        <a:ext cx="2616245" cy="6155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文本框 34">
            <a:extLst>
              <a:ext uri="{FF2B5EF4-FFF2-40B4-BE49-F238E27FC236}">
                <a16:creationId xmlns:a16="http://schemas.microsoft.com/office/drawing/2014/main" id="{7A4452AE-E648-774F-BE51-E0D2B078AB43}"/>
              </a:ext>
            </a:extLst>
          </p:cNvPr>
          <p:cNvSpPr txBox="1"/>
          <p:nvPr/>
        </p:nvSpPr>
        <p:spPr>
          <a:xfrm>
            <a:off x="838200" y="6247288"/>
            <a:ext cx="10693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Why is there such a big difference in the anomalous magnetic moments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(e, </a:t>
            </a:r>
            <a:r>
              <a:rPr kumimoji="1"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μ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vs p, n)?</a:t>
            </a:r>
            <a:endPara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灯片编号占位符 2">
            <a:extLst>
              <a:ext uri="{FF2B5EF4-FFF2-40B4-BE49-F238E27FC236}">
                <a16:creationId xmlns:a16="http://schemas.microsoft.com/office/drawing/2014/main" id="{980117EF-A6D3-3B46-8E13-151F7183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96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547180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EBEE836B-BEC7-1745-8D03-6ED127DC9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5818" y="2542996"/>
            <a:ext cx="1778000" cy="2514600"/>
          </a:xfr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B803628-C64B-0244-9E16-F3BF138F3CBF}"/>
              </a:ext>
            </a:extLst>
          </p:cNvPr>
          <p:cNvSpPr txBox="1"/>
          <p:nvPr/>
        </p:nvSpPr>
        <p:spPr>
          <a:xfrm>
            <a:off x="529388" y="397041"/>
            <a:ext cx="4697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Schwinger's contribution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606BFCA-0F41-5242-AF25-70315F10DDB1}"/>
              </a:ext>
            </a:extLst>
          </p:cNvPr>
          <p:cNvSpPr/>
          <p:nvPr/>
        </p:nvSpPr>
        <p:spPr>
          <a:xfrm>
            <a:off x="1242932" y="1159548"/>
            <a:ext cx="106558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The leading-order calculation of the electron's anomalous magnetic moment was first provided by Julian Schwinger in 1948</a:t>
            </a:r>
            <a:endParaRPr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F7F2447-53B1-9445-8801-3B4BF7AC6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8DFE4910-18BD-814F-A864-E0713AB717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0045" y="2043763"/>
          <a:ext cx="3795693" cy="103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2" r:id="rId4" imgW="1447800" imgH="393700" progId="Equation.DSMT4">
                  <p:embed/>
                </p:oleObj>
              </mc:Choice>
              <mc:Fallback>
                <p:oleObj r:id="rId4" imgW="1447800" imgH="39370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8DFE4910-18BD-814F-A864-E0713AB717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0045" y="2043763"/>
                        <a:ext cx="3795693" cy="1032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1EED622B-1E16-5E4A-9FED-C9B91E874B3D}"/>
              </a:ext>
            </a:extLst>
          </p:cNvPr>
          <p:cNvSpPr/>
          <p:nvPr/>
        </p:nvSpPr>
        <p:spPr>
          <a:xfrm>
            <a:off x="649695" y="5240716"/>
            <a:ext cx="18302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J. Schwinger</a:t>
            </a:r>
            <a:endParaRPr lang="zh-CN" altLang="en-US" sz="22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DCB678E-524C-FB44-958F-4096B8D69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6867" y="3414010"/>
            <a:ext cx="3422755" cy="256706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686E218-94C6-CD45-B382-FB8D421700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9525" y="3298786"/>
            <a:ext cx="2689538" cy="2818981"/>
          </a:xfrm>
          <a:prstGeom prst="rect">
            <a:avLst/>
          </a:prstGeom>
        </p:spPr>
      </p:pic>
      <p:sp>
        <p:nvSpPr>
          <p:cNvPr id="11" name="灯片编号占位符 2">
            <a:extLst>
              <a:ext uri="{FF2B5EF4-FFF2-40B4-BE49-F238E27FC236}">
                <a16:creationId xmlns:a16="http://schemas.microsoft.com/office/drawing/2014/main" id="{1D6BF610-6F96-BC48-AF7E-AC4D1E24B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97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52926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D6A8978-8FC6-B244-A3F2-4AA62E4ED4FF}"/>
              </a:ext>
            </a:extLst>
          </p:cNvPr>
          <p:cNvSpPr txBox="1"/>
          <p:nvPr/>
        </p:nvSpPr>
        <p:spPr>
          <a:xfrm>
            <a:off x="529388" y="397041"/>
            <a:ext cx="7977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Quantum fluctuations can be very complex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E71AC24-C82A-8D41-8F59-453222343F92}"/>
              </a:ext>
            </a:extLst>
          </p:cNvPr>
          <p:cNvSpPr txBox="1"/>
          <p:nvPr/>
        </p:nvSpPr>
        <p:spPr>
          <a:xfrm>
            <a:off x="528968" y="963029"/>
            <a:ext cx="5343194" cy="77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itchFamily="2" charset="2"/>
              <a:buChar char="Ø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There can also be fluctuations within fluctuations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588457-4062-7341-BB20-8437A4F21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334" y="1740063"/>
            <a:ext cx="8367698" cy="26376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87963EA-4964-184A-B854-0CB97FFAD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19" y="2349716"/>
            <a:ext cx="1264695" cy="1325563"/>
          </a:xfrm>
          <a:prstGeom prst="rect">
            <a:avLst/>
          </a:prstGeom>
        </p:spPr>
      </p:pic>
      <p:sp>
        <p:nvSpPr>
          <p:cNvPr id="13" name="箭头: 左 2">
            <a:extLst>
              <a:ext uri="{FF2B5EF4-FFF2-40B4-BE49-F238E27FC236}">
                <a16:creationId xmlns:a16="http://schemas.microsoft.com/office/drawing/2014/main" id="{2E046FC7-1657-D94D-8000-DCD84D14B62D}"/>
              </a:ext>
            </a:extLst>
          </p:cNvPr>
          <p:cNvSpPr/>
          <p:nvPr/>
        </p:nvSpPr>
        <p:spPr>
          <a:xfrm rot="10800000" flipV="1">
            <a:off x="1954549" y="2740349"/>
            <a:ext cx="942449" cy="3361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A3D8A6F-ECF0-E441-8595-0A7ED5E9C0D9}"/>
              </a:ext>
            </a:extLst>
          </p:cNvPr>
          <p:cNvSpPr/>
          <p:nvPr/>
        </p:nvSpPr>
        <p:spPr>
          <a:xfrm>
            <a:off x="711505" y="4527157"/>
            <a:ext cx="113030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Theoretical calculation of lepton's anomalous magnetic moment has reached </a:t>
            </a:r>
            <a:r>
              <a:rPr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O(α</a:t>
            </a:r>
            <a:r>
              <a:rPr lang="en-US" altLang="zh-CN" sz="2200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5</a:t>
            </a:r>
            <a:r>
              <a:rPr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)</a:t>
            </a:r>
            <a:endParaRPr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D816FA9-02CF-4B48-BB89-9CE5D79CC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265" y="5071400"/>
            <a:ext cx="9878518" cy="149804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11A84F3-D7B3-F14C-BCB9-C28CF7175EE9}"/>
              </a:ext>
            </a:extLst>
          </p:cNvPr>
          <p:cNvSpPr txBox="1"/>
          <p:nvPr/>
        </p:nvSpPr>
        <p:spPr>
          <a:xfrm>
            <a:off x="6282194" y="948925"/>
            <a:ext cx="5779174" cy="77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itchFamily="2" charset="2"/>
              <a:buChar char="Ø"/>
            </a:pP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Virtual particles themselves can generate other virtual particles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灯片编号占位符 2">
            <a:extLst>
              <a:ext uri="{FF2B5EF4-FFF2-40B4-BE49-F238E27FC236}">
                <a16:creationId xmlns:a16="http://schemas.microsoft.com/office/drawing/2014/main" id="{C4821815-55EC-8248-AA4E-CCC9FDE30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98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87078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E6DAD0A-6784-7B4E-9C89-0E0D3D1E4AD4}"/>
              </a:ext>
            </a:extLst>
          </p:cNvPr>
          <p:cNvSpPr txBox="1"/>
          <p:nvPr/>
        </p:nvSpPr>
        <p:spPr>
          <a:xfrm>
            <a:off x="529388" y="397041"/>
            <a:ext cx="5148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Experimental measurement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4896940-EC90-CB43-B928-A570498955ED}"/>
              </a:ext>
            </a:extLst>
          </p:cNvPr>
          <p:cNvSpPr txBox="1"/>
          <p:nvPr/>
        </p:nvSpPr>
        <p:spPr>
          <a:xfrm>
            <a:off x="6565693" y="2099634"/>
            <a:ext cx="5448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2011, Harvard University utilized Penning ion trap technology to measure the electron g-2 with extremely high precision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1EE46B4-1B68-C346-8DFF-BBE9A0A3B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69" y="1952996"/>
            <a:ext cx="1620956" cy="226133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074B1D6-30CA-0C4D-8D91-5AE7C6437E68}"/>
              </a:ext>
            </a:extLst>
          </p:cNvPr>
          <p:cNvSpPr txBox="1"/>
          <p:nvPr/>
        </p:nvSpPr>
        <p:spPr>
          <a:xfrm>
            <a:off x="455387" y="4330700"/>
            <a:ext cx="17075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H. </a:t>
            </a:r>
            <a:r>
              <a:rPr kumimoji="1" lang="en-US" altLang="zh-CN" sz="2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Dehmelt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9" name="内容占位符 18">
            <a:extLst>
              <a:ext uri="{FF2B5EF4-FFF2-40B4-BE49-F238E27FC236}">
                <a16:creationId xmlns:a16="http://schemas.microsoft.com/office/drawing/2014/main" id="{C4428B2E-3363-144E-A24A-BBFCEF025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04054" y="3567387"/>
            <a:ext cx="5106913" cy="2801848"/>
          </a:xfr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1DC1DC8-33B6-C741-8A96-C69EF919D1C6}"/>
              </a:ext>
            </a:extLst>
          </p:cNvPr>
          <p:cNvSpPr txBox="1"/>
          <p:nvPr/>
        </p:nvSpPr>
        <p:spPr>
          <a:xfrm>
            <a:off x="498670" y="996186"/>
            <a:ext cx="107634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Dehmelt</a:t>
            </a:r>
            <a:r>
              <a:rPr kumimoji="1" lang="en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drew inspiration from Penning's designed magnetron and invented ion trap technology, naming it the Penning ion trap</a:t>
            </a:r>
            <a:endParaRPr kumimoji="1" lang="zh-CN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C42D82C-B435-134C-A1D3-46ABFB33D6AB}"/>
              </a:ext>
            </a:extLst>
          </p:cNvPr>
          <p:cNvSpPr txBox="1"/>
          <p:nvPr/>
        </p:nvSpPr>
        <p:spPr>
          <a:xfrm>
            <a:off x="2443162" y="2099634"/>
            <a:ext cx="4122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 1987, using this technology, the electron's magnetic moment was precisely measured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0B70F52-990C-1A46-BB75-0DC8AB756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13" y="4877958"/>
            <a:ext cx="1057398" cy="994074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CA295259-F30A-EE45-9374-7F077DC19D38}"/>
              </a:ext>
            </a:extLst>
          </p:cNvPr>
          <p:cNvSpPr/>
          <p:nvPr/>
        </p:nvSpPr>
        <p:spPr>
          <a:xfrm>
            <a:off x="960089" y="5821590"/>
            <a:ext cx="788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1989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A599FD-C622-8846-B46B-4F50F07B3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162" y="3459304"/>
            <a:ext cx="3960892" cy="2851843"/>
          </a:xfrm>
          <a:prstGeom prst="rect">
            <a:avLst/>
          </a:prstGeom>
        </p:spPr>
      </p:pic>
      <p:sp>
        <p:nvSpPr>
          <p:cNvPr id="12" name="灯片编号占位符 2">
            <a:extLst>
              <a:ext uri="{FF2B5EF4-FFF2-40B4-BE49-F238E27FC236}">
                <a16:creationId xmlns:a16="http://schemas.microsoft.com/office/drawing/2014/main" id="{CE29392C-7F98-844E-9353-CB466FFC8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DC12D2D-BBCD-4567-B101-484264F0B688}" type="slidenum">
              <a:rPr lang="zh-CN" altLang="en-US" smtClean="0"/>
              <a:pPr/>
              <a:t>99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8546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31201</TotalTime>
  <Words>4674</Words>
  <Application>Microsoft Macintosh PowerPoint</Application>
  <PresentationFormat>宽屏</PresentationFormat>
  <Paragraphs>617</Paragraphs>
  <Slides>120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120</vt:i4>
      </vt:variant>
    </vt:vector>
  </HeadingPairs>
  <TitlesOfParts>
    <vt:vector size="131" baseType="lpstr">
      <vt:lpstr>等线</vt:lpstr>
      <vt:lpstr>等线 Light</vt:lpstr>
      <vt:lpstr>华文楷体</vt:lpstr>
      <vt:lpstr>SimSun</vt:lpstr>
      <vt:lpstr>微软雅黑</vt:lpstr>
      <vt:lpstr>微软雅黑</vt:lpstr>
      <vt:lpstr>Arial</vt:lpstr>
      <vt:lpstr>Times New Roman</vt:lpstr>
      <vt:lpstr>Wingdings</vt:lpstr>
      <vt:lpstr>Office 主题​​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Microsoft Office User</cp:lastModifiedBy>
  <cp:revision>441</cp:revision>
  <dcterms:created xsi:type="dcterms:W3CDTF">2022-06-26T11:46:02Z</dcterms:created>
  <dcterms:modified xsi:type="dcterms:W3CDTF">2025-08-27T05:26:35Z</dcterms:modified>
</cp:coreProperties>
</file>