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42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3"/>
    <p:sldId id="273" r:id="rId4"/>
    <p:sldId id="274" r:id="rId5"/>
    <p:sldId id="258" r:id="rId6"/>
    <p:sldId id="260" r:id="rId7"/>
    <p:sldId id="261" r:id="rId8"/>
    <p:sldId id="262" r:id="rId9"/>
    <p:sldId id="275" r:id="rId11"/>
    <p:sldId id="265" r:id="rId12"/>
    <p:sldId id="263" r:id="rId13"/>
    <p:sldId id="266" r:id="rId14"/>
    <p:sldId id="276" r:id="rId15"/>
    <p:sldId id="270" r:id="rId16"/>
    <p:sldId id="271" r:id="rId17"/>
    <p:sldId id="268" r:id="rId18"/>
    <p:sldId id="259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1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91"/>
        <p:guide pos="384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sz="14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3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5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71.xml"/><Relationship Id="rId8" Type="http://schemas.openxmlformats.org/officeDocument/2006/relationships/tags" Target="../tags/tag70.xml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image" Target="../media/image6.png"/><Relationship Id="rId25" Type="http://schemas.openxmlformats.org/officeDocument/2006/relationships/slideLayout" Target="../slideLayouts/slideLayout1.xml"/><Relationship Id="rId24" Type="http://schemas.openxmlformats.org/officeDocument/2006/relationships/tags" Target="../tags/tag77.xml"/><Relationship Id="rId23" Type="http://schemas.openxmlformats.org/officeDocument/2006/relationships/tags" Target="../tags/tag76.xml"/><Relationship Id="rId22" Type="http://schemas.openxmlformats.org/officeDocument/2006/relationships/image" Target="../media/image17.png"/><Relationship Id="rId21" Type="http://schemas.openxmlformats.org/officeDocument/2006/relationships/image" Target="../media/image16.png"/><Relationship Id="rId20" Type="http://schemas.openxmlformats.org/officeDocument/2006/relationships/image" Target="../media/image15.png"/><Relationship Id="rId2" Type="http://schemas.openxmlformats.org/officeDocument/2006/relationships/tags" Target="../tags/tag67.xml"/><Relationship Id="rId19" Type="http://schemas.openxmlformats.org/officeDocument/2006/relationships/image" Target="../media/image14.png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image" Target="../media/image13.png"/><Relationship Id="rId15" Type="http://schemas.openxmlformats.org/officeDocument/2006/relationships/image" Target="../media/image12.png"/><Relationship Id="rId14" Type="http://schemas.openxmlformats.org/officeDocument/2006/relationships/image" Target="../media/image11.png"/><Relationship Id="rId13" Type="http://schemas.openxmlformats.org/officeDocument/2006/relationships/tags" Target="../tags/tag73.xml"/><Relationship Id="rId12" Type="http://schemas.openxmlformats.org/officeDocument/2006/relationships/image" Target="../media/image10.png"/><Relationship Id="rId11" Type="http://schemas.openxmlformats.org/officeDocument/2006/relationships/image" Target="../media/image9.png"/><Relationship Id="rId10" Type="http://schemas.openxmlformats.org/officeDocument/2006/relationships/tags" Target="../tags/tag72.xml"/><Relationship Id="rId1" Type="http://schemas.openxmlformats.org/officeDocument/2006/relationships/tags" Target="../tags/tag66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image" Target="../media/image21.png"/><Relationship Id="rId7" Type="http://schemas.openxmlformats.org/officeDocument/2006/relationships/tags" Target="../tags/tag81.xml"/><Relationship Id="rId6" Type="http://schemas.openxmlformats.org/officeDocument/2006/relationships/image" Target="../media/image20.png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image" Target="../media/image19.png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89.xml"/><Relationship Id="rId20" Type="http://schemas.openxmlformats.org/officeDocument/2006/relationships/image" Target="../media/image26.png"/><Relationship Id="rId2" Type="http://schemas.openxmlformats.org/officeDocument/2006/relationships/image" Target="../media/image18.png"/><Relationship Id="rId19" Type="http://schemas.openxmlformats.org/officeDocument/2006/relationships/tags" Target="../tags/tag88.xml"/><Relationship Id="rId18" Type="http://schemas.openxmlformats.org/officeDocument/2006/relationships/tags" Target="../tags/tag87.xml"/><Relationship Id="rId17" Type="http://schemas.openxmlformats.org/officeDocument/2006/relationships/tags" Target="../tags/tag86.xml"/><Relationship Id="rId16" Type="http://schemas.openxmlformats.org/officeDocument/2006/relationships/image" Target="../media/image25.png"/><Relationship Id="rId15" Type="http://schemas.openxmlformats.org/officeDocument/2006/relationships/tags" Target="../tags/tag85.xml"/><Relationship Id="rId14" Type="http://schemas.openxmlformats.org/officeDocument/2006/relationships/image" Target="../media/image24.png"/><Relationship Id="rId13" Type="http://schemas.openxmlformats.org/officeDocument/2006/relationships/image" Target="../media/image23.png"/><Relationship Id="rId12" Type="http://schemas.openxmlformats.org/officeDocument/2006/relationships/tags" Target="../tags/tag84.xml"/><Relationship Id="rId11" Type="http://schemas.openxmlformats.org/officeDocument/2006/relationships/tags" Target="../tags/tag83.xml"/><Relationship Id="rId10" Type="http://schemas.openxmlformats.org/officeDocument/2006/relationships/image" Target="../media/image22.png"/><Relationship Id="rId1" Type="http://schemas.openxmlformats.org/officeDocument/2006/relationships/tags" Target="../tags/tag7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95.xml"/><Relationship Id="rId8" Type="http://schemas.openxmlformats.org/officeDocument/2006/relationships/tags" Target="../tags/tag94.xml"/><Relationship Id="rId7" Type="http://schemas.openxmlformats.org/officeDocument/2006/relationships/tags" Target="../tags/tag93.xml"/><Relationship Id="rId6" Type="http://schemas.openxmlformats.org/officeDocument/2006/relationships/image" Target="../media/image29.png"/><Relationship Id="rId5" Type="http://schemas.openxmlformats.org/officeDocument/2006/relationships/tags" Target="../tags/tag92.xml"/><Relationship Id="rId4" Type="http://schemas.openxmlformats.org/officeDocument/2006/relationships/image" Target="../media/image28.png"/><Relationship Id="rId3" Type="http://schemas.openxmlformats.org/officeDocument/2006/relationships/tags" Target="../tags/tag91.xml"/><Relationship Id="rId2" Type="http://schemas.openxmlformats.org/officeDocument/2006/relationships/image" Target="../media/image27.png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98.xml"/><Relationship Id="rId13" Type="http://schemas.openxmlformats.org/officeDocument/2006/relationships/tags" Target="../tags/tag97.xml"/><Relationship Id="rId12" Type="http://schemas.openxmlformats.org/officeDocument/2006/relationships/image" Target="../media/image31.png"/><Relationship Id="rId11" Type="http://schemas.openxmlformats.org/officeDocument/2006/relationships/tags" Target="../tags/tag96.xml"/><Relationship Id="rId10" Type="http://schemas.openxmlformats.org/officeDocument/2006/relationships/image" Target="../media/image30.png"/><Relationship Id="rId1" Type="http://schemas.openxmlformats.org/officeDocument/2006/relationships/tags" Target="../tags/tag9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6.png"/><Relationship Id="rId8" Type="http://schemas.openxmlformats.org/officeDocument/2006/relationships/image" Target="../media/image35.png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tags" Target="../tags/tag100.xml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103.xml"/><Relationship Id="rId10" Type="http://schemas.openxmlformats.org/officeDocument/2006/relationships/image" Target="../media/image37.png"/><Relationship Id="rId1" Type="http://schemas.openxmlformats.org/officeDocument/2006/relationships/tags" Target="../tags/tag9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4.xml"/><Relationship Id="rId1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06.xml"/><Relationship Id="rId8" Type="http://schemas.openxmlformats.org/officeDocument/2006/relationships/image" Target="../media/image45.png"/><Relationship Id="rId7" Type="http://schemas.openxmlformats.org/officeDocument/2006/relationships/image" Target="../media/image44.png"/><Relationship Id="rId6" Type="http://schemas.openxmlformats.org/officeDocument/2006/relationships/tags" Target="../tags/tag105.xml"/><Relationship Id="rId5" Type="http://schemas.openxmlformats.org/officeDocument/2006/relationships/image" Target="../media/image43.png"/><Relationship Id="rId4" Type="http://schemas.openxmlformats.org/officeDocument/2006/relationships/image" Target="../media/image42.svg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107.xml"/><Relationship Id="rId1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54.png"/><Relationship Id="rId8" Type="http://schemas.openxmlformats.org/officeDocument/2006/relationships/image" Target="../media/image53.png"/><Relationship Id="rId7" Type="http://schemas.openxmlformats.org/officeDocument/2006/relationships/image" Target="../media/image52.png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108.xml"/><Relationship Id="rId12" Type="http://schemas.openxmlformats.org/officeDocument/2006/relationships/image" Target="../media/image57.png"/><Relationship Id="rId11" Type="http://schemas.openxmlformats.org/officeDocument/2006/relationships/image" Target="../media/image56.jpeg"/><Relationship Id="rId10" Type="http://schemas.openxmlformats.org/officeDocument/2006/relationships/image" Target="../media/image55.png"/><Relationship Id="rId1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5.png"/><Relationship Id="rId8" Type="http://schemas.openxmlformats.org/officeDocument/2006/relationships/image" Target="../media/image64.png"/><Relationship Id="rId7" Type="http://schemas.openxmlformats.org/officeDocument/2006/relationships/image" Target="../media/image63.png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3" Type="http://schemas.openxmlformats.org/officeDocument/2006/relationships/tags" Target="../tags/tag109.xml"/><Relationship Id="rId2" Type="http://schemas.openxmlformats.org/officeDocument/2006/relationships/image" Target="../media/image59.png"/><Relationship Id="rId17" Type="http://schemas.openxmlformats.org/officeDocument/2006/relationships/notesSlide" Target="../notesSlides/notesSlide3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110.xml"/><Relationship Id="rId14" Type="http://schemas.openxmlformats.org/officeDocument/2006/relationships/image" Target="../media/image70.png"/><Relationship Id="rId13" Type="http://schemas.openxmlformats.org/officeDocument/2006/relationships/image" Target="../media/image69.png"/><Relationship Id="rId12" Type="http://schemas.openxmlformats.org/officeDocument/2006/relationships/image" Target="../media/image68.png"/><Relationship Id="rId11" Type="http://schemas.openxmlformats.org/officeDocument/2006/relationships/image" Target="../media/image67.png"/><Relationship Id="rId10" Type="http://schemas.openxmlformats.org/officeDocument/2006/relationships/image" Target="../media/image66.png"/><Relationship Id="rId1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1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1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image" Target="../media/image7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113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image" Target="../media/image76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89.png"/><Relationship Id="rId8" Type="http://schemas.openxmlformats.org/officeDocument/2006/relationships/image" Target="../media/image88.png"/><Relationship Id="rId7" Type="http://schemas.openxmlformats.org/officeDocument/2006/relationships/image" Target="../media/image87.png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9" Type="http://schemas.openxmlformats.org/officeDocument/2006/relationships/notesSlide" Target="../notesSlides/notesSlide5.xml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114.xml"/><Relationship Id="rId16" Type="http://schemas.openxmlformats.org/officeDocument/2006/relationships/image" Target="../media/image96.png"/><Relationship Id="rId15" Type="http://schemas.openxmlformats.org/officeDocument/2006/relationships/image" Target="../media/image95.png"/><Relationship Id="rId14" Type="http://schemas.openxmlformats.org/officeDocument/2006/relationships/image" Target="../media/image94.png"/><Relationship Id="rId13" Type="http://schemas.openxmlformats.org/officeDocument/2006/relationships/image" Target="../media/image93.png"/><Relationship Id="rId12" Type="http://schemas.openxmlformats.org/officeDocument/2006/relationships/image" Target="../media/image92.png"/><Relationship Id="rId11" Type="http://schemas.openxmlformats.org/officeDocument/2006/relationships/image" Target="../media/image91.png"/><Relationship Id="rId10" Type="http://schemas.openxmlformats.org/officeDocument/2006/relationships/image" Target="../media/image90.png"/><Relationship Id="rId1" Type="http://schemas.openxmlformats.org/officeDocument/2006/relationships/image" Target="../media/image81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115.xml"/><Relationship Id="rId4" Type="http://schemas.openxmlformats.org/officeDocument/2006/relationships/image" Target="../media/image100.png"/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image" Target="../media/image9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635" y="2429510"/>
            <a:ext cx="12192635" cy="194500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标题 4"/>
              <p:cNvSpPr>
                <a:spLocks noGrp="1"/>
              </p:cNvSpPr>
              <p:nvPr>
                <p:ph type="ctrTitle"/>
              </p:nvPr>
            </p:nvSpPr>
            <p:spPr>
              <a:xfrm>
                <a:off x="2371090" y="2710180"/>
                <a:ext cx="7450455" cy="1437640"/>
              </a:xfrm>
            </p:spPr>
            <p:txBody>
              <a:bodyPr>
                <a:normAutofit fontScale="90000"/>
              </a:bodyPr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5335" b="1" i="1" dirty="0" smtClean="0">
                            <a:solidFill>
                              <a:schemeClr val="bg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5335" b="1" i="1" dirty="0" smtClean="0">
                            <a:solidFill>
                              <a:schemeClr val="bg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𝒆</m:t>
                        </m:r>
                      </m:e>
                      <m:sup>
                        <m:r>
                          <a:rPr lang="en-US" altLang="zh-CN" sz="5335" b="1" i="1" dirty="0" smtClean="0">
                            <a:solidFill>
                              <a:schemeClr val="bg1"/>
                            </a:solidFill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5335" b="1" i="1" dirty="0" smtClean="0">
                            <a:solidFill>
                              <a:schemeClr val="bg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5335" b="1" i="1" dirty="0" smtClean="0">
                            <a:solidFill>
                              <a:schemeClr val="bg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𝒆</m:t>
                        </m:r>
                      </m:e>
                      <m:sup>
                        <m:r>
                          <a:rPr lang="en-US" altLang="zh-CN" sz="5335" b="1" i="1" dirty="0" smtClean="0">
                            <a:solidFill>
                              <a:schemeClr val="bg1"/>
                            </a:solidFill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−</m:t>
                        </m:r>
                      </m:sup>
                    </m:sSup>
                    <m:r>
                      <a:rPr lang="en-US" altLang="zh-CN" sz="5335" b="1" i="1" dirty="0" smtClean="0">
                        <a:solidFill>
                          <a:schemeClr val="bg1"/>
                        </a:solidFill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sz="5335" b="1" i="1" dirty="0" smtClean="0">
                        <a:solidFill>
                          <a:schemeClr val="bg1"/>
                        </a:solidFill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𝜸</m:t>
                    </m:r>
                    <m:r>
                      <a:rPr lang="en-US" altLang="zh-CN" sz="5335" b="1" i="1" dirty="0" smtClean="0">
                        <a:solidFill>
                          <a:schemeClr val="bg1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𝑫</m:t>
                    </m:r>
                    <m:acc>
                      <m:accPr>
                        <m:chr m:val="̅"/>
                        <m:ctrlPr>
                          <a:rPr lang="en-US" altLang="zh-CN" sz="5335" b="1" i="1" dirty="0" smtClean="0">
                            <a:solidFill>
                              <a:schemeClr val="bg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5335" b="1" i="1" dirty="0" smtClean="0">
                            <a:solidFill>
                              <a:schemeClr val="bg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𝑫</m:t>
                        </m:r>
                      </m:e>
                    </m:acc>
                  </m:oMath>
                </a14:m>
                <a:r>
                  <a:rPr lang="zh-CN" altLang="en-US" sz="5335" b="1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中</a:t>
                </a:r>
                <a:r>
                  <a:rPr lang="zh-CN" altLang="en-US" sz="5335" b="1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粲偶素</a:t>
                </a:r>
                <a:r>
                  <a:rPr lang="en-US" altLang="zh-CN" sz="5335" b="1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altLang="zh-CN" sz="5335" b="1" i="1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 </a:t>
                </a:r>
                <a:r>
                  <a:rPr lang="zh-CN" altLang="en-US" sz="5335" b="1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态的发现潜力</a:t>
                </a:r>
                <a:endParaRPr lang="zh-CN" altLang="en-US" sz="5335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5" name="标题 4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2371090" y="2710180"/>
                <a:ext cx="7450455" cy="1437640"/>
              </a:xfrm>
              <a:blipFill rotWithShape="1">
                <a:blip r:embed="rId1"/>
                <a:stretch>
                  <a:fillRect t="-120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 descr="fec6e34db407acfd6e3f97f54f80a67d"/>
          <p:cNvPicPr>
            <a:picLocks noChangeAspect="1"/>
          </p:cNvPicPr>
          <p:nvPr/>
        </p:nvPicPr>
        <p:blipFill>
          <a:blip r:embed="rId2"/>
          <a:srcRect l="7274" t="30981" r="9007" b="31417"/>
          <a:stretch>
            <a:fillRect/>
          </a:stretch>
        </p:blipFill>
        <p:spPr>
          <a:xfrm>
            <a:off x="1112520" y="636905"/>
            <a:ext cx="3173730" cy="1029970"/>
          </a:xfrm>
          <a:prstGeom prst="rect">
            <a:avLst/>
          </a:prstGeom>
        </p:spPr>
      </p:pic>
      <p:sp>
        <p:nvSpPr>
          <p:cNvPr id="10" name="副标题 9"/>
          <p:cNvSpPr>
            <a:spLocks noGrp="1"/>
          </p:cNvSpPr>
          <p:nvPr>
            <p:ph type="subTitle" idx="1"/>
          </p:nvPr>
        </p:nvSpPr>
        <p:spPr>
          <a:xfrm>
            <a:off x="2161540" y="4479290"/>
            <a:ext cx="7871460" cy="699770"/>
          </a:xfrm>
        </p:spPr>
        <p:txBody>
          <a:bodyPr>
            <a:noAutofit/>
          </a:bodyPr>
          <a:p>
            <a:pPr>
              <a:lnSpc>
                <a:spcPct val="130000"/>
              </a:lnSpc>
            </a:pPr>
            <a:r>
              <a:rPr lang="zh-CN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高天乐</a:t>
            </a:r>
            <a:endParaRPr lang="zh-CN" b="1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130000"/>
              </a:lnSpc>
            </a:pPr>
            <a:r>
              <a:rPr lang="zh-CN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合作者：钱日庆，刘翔</a:t>
            </a:r>
            <a:endParaRPr lang="en-US" altLang="zh-CN" b="1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78325" y="5774690"/>
            <a:ext cx="34378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 dirty="0">
                <a:solidFill>
                  <a:srgbClr val="C00000"/>
                </a:solidFill>
                <a:sym typeface="+mn-ea"/>
              </a:rPr>
              <a:t>PRD 111, 054021 (2025)</a:t>
            </a:r>
            <a:endParaRPr lang="en-US" altLang="zh-CN" sz="1600" b="1" dirty="0">
              <a:solidFill>
                <a:srgbClr val="C00000"/>
              </a:solidFill>
            </a:endParaRPr>
          </a:p>
          <a:p>
            <a:pPr algn="ctr"/>
            <a:endParaRPr lang="zh-CN" altLang="en-US" sz="1600"/>
          </a:p>
        </p:txBody>
      </p:sp>
      <p:sp>
        <p:nvSpPr>
          <p:cNvPr id="12" name="副标题 2"/>
          <p:cNvSpPr>
            <a:spLocks noGrp="1"/>
          </p:cNvSpPr>
          <p:nvPr/>
        </p:nvSpPr>
        <p:spPr>
          <a:xfrm>
            <a:off x="3500120" y="6196330"/>
            <a:ext cx="5194935" cy="4349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强子物理与有效场论前沿讲习班</a:t>
            </a:r>
            <a:r>
              <a:rPr lang="en-US" altLang="zh-CN" sz="16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zh-CN" altLang="en-US" sz="16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河南郑州</a:t>
            </a:r>
            <a:r>
              <a:rPr lang="en-US" altLang="zh-CN" sz="16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2025-8-22</a:t>
            </a:r>
            <a:endParaRPr lang="en-US" altLang="zh-CN" sz="1600" b="1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z="1400" smtClean="0"/>
            </a:fld>
            <a:endParaRPr lang="zh-CN" altLang="en-US" sz="1400" dirty="0" smtClean="0"/>
          </a:p>
        </p:txBody>
      </p:sp>
      <p:pic>
        <p:nvPicPr>
          <p:cNvPr id="15" name="图片 14" descr="理论物理中心-横版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4605" y="696595"/>
            <a:ext cx="3211195" cy="90233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4460" y="601345"/>
            <a:ext cx="998220" cy="102997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11430" y="8255"/>
            <a:ext cx="12204065" cy="74168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4820" y="52705"/>
            <a:ext cx="21596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600" b="1">
                <a:solidFill>
                  <a:schemeClr val="bg1"/>
                </a:solidFill>
                <a:latin typeface="+mj-lt"/>
                <a:cs typeface="+mj-lt"/>
              </a:rPr>
              <a:t>Outlook</a:t>
            </a:r>
            <a:endParaRPr lang="en-US" altLang="zh-CN" sz="3600" b="1">
              <a:solidFill>
                <a:schemeClr val="bg1"/>
              </a:solidFill>
              <a:latin typeface="+mj-lt"/>
              <a:cs typeface="+mj-lt"/>
            </a:endParaRPr>
          </a:p>
        </p:txBody>
      </p:sp>
      <p:sp>
        <p:nvSpPr>
          <p:cNvPr id="42" name="灯片编号占位符 4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文本框 43"/>
              <p:cNvSpPr txBox="1"/>
              <p:nvPr/>
            </p:nvSpPr>
            <p:spPr>
              <a:xfrm>
                <a:off x="745490" y="1390650"/>
                <a:ext cx="9351010" cy="3112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285750" indent="-285750">
                  <a:buFont typeface="Wingdings" panose="05000000000000000000" charset="0"/>
                  <a:buChar char="Ø"/>
                </a:pPr>
                <a:r>
                  <a:rPr lang="en-US" altLang="zh-CN" sz="2800" b="1">
                    <a:latin typeface="Arial" panose="020B0604020202020204" pitchFamily="34" charset="0"/>
                    <a:cs typeface="Arial" panose="020B0604020202020204" pitchFamily="34" charset="0"/>
                  </a:rPr>
                  <a:t>Background</a:t>
                </a:r>
                <a:endParaRPr lang="en-US" altLang="zh-CN" sz="28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charset="0"/>
                  <a:buChar char="Ø"/>
                </a:pPr>
                <a:endParaRPr lang="en-US" altLang="zh-CN" sz="28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charset="0"/>
                  <a:buChar char="Ø"/>
                </a:pPr>
                <a:r>
                  <a:rPr lang="en-US" altLang="zh-CN" sz="2800" b="1">
                    <a:latin typeface="Arial" panose="020B0604020202020204" pitchFamily="34" charset="0"/>
                    <a:cs typeface="Arial" panose="020B0604020202020204" pitchFamily="34" charset="0"/>
                  </a:rPr>
                  <a:t>The production of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𝝌</m:t>
                        </m:r>
                      </m:e>
                      <m:sub>
                        <m:r>
                          <a:rPr lang="en-US" altLang="zh-CN" sz="28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𝒄</m:t>
                        </m:r>
                        <m:r>
                          <a:rPr lang="en-US" altLang="zh-CN" sz="28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𝟎</m:t>
                        </m:r>
                        <m:r>
                          <a:rPr lang="en-US" altLang="zh-CN" sz="28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sz="28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𝟐</m:t>
                        </m:r>
                      </m:sub>
                    </m:sSub>
                    <m:r>
                      <a:rPr lang="en-US" altLang="zh-CN" sz="28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28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𝟐</m:t>
                    </m:r>
                    <m:r>
                      <a:rPr lang="en-US" altLang="zh-CN" sz="2800" b="1" i="1">
                        <a:latin typeface="Cambria Math" panose="02040503050406030204" charset="0"/>
                        <a:cs typeface="Cambria Math" panose="02040503050406030204" charset="0"/>
                      </a:rPr>
                      <m:t>𝑷</m:t>
                    </m:r>
                    <m:r>
                      <a:rPr lang="en-US" altLang="zh-CN" sz="28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 sz="2800" b="1">
                    <a:latin typeface="Arial" panose="020B0604020202020204" pitchFamily="34" charset="0"/>
                    <a:cs typeface="Arial" panose="020B0604020202020204" pitchFamily="34" charset="0"/>
                  </a:rPr>
                  <a:t>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𝒆</m:t>
                        </m:r>
                      </m:e>
                      <m:sup>
                        <m:r>
                          <a:rPr lang="en-US" altLang="zh-CN" sz="28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28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𝒆</m:t>
                        </m:r>
                      </m:e>
                      <m:sup>
                        <m:r>
                          <a:rPr lang="en-US" altLang="zh-CN" sz="28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−</m:t>
                        </m:r>
                      </m:sup>
                    </m:sSup>
                    <m:r>
                      <a:rPr lang="en-US" altLang="zh-CN" sz="28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sz="28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𝜸</m:t>
                    </m:r>
                    <m:r>
                      <a:rPr lang="en-US" altLang="zh-CN" sz="2800" b="1" i="1">
                        <a:latin typeface="Cambria Math" panose="02040503050406030204" charset="0"/>
                        <a:cs typeface="Cambria Math" panose="02040503050406030204" charset="0"/>
                      </a:rPr>
                      <m:t>𝑫</m:t>
                    </m:r>
                    <m:acc>
                      <m:accPr>
                        <m:chr m:val="̅"/>
                        <m:ctrlPr>
                          <a:rPr lang="en-US" altLang="zh-CN" sz="28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𝑫</m:t>
                        </m:r>
                      </m:e>
                    </m:acc>
                  </m:oMath>
                </a14:m>
                <a:endParaRPr lang="en-US" altLang="zh-CN" sz="2800" b="1" i="1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charset="0"/>
                  <a:buChar char="Ø"/>
                </a:pPr>
                <a:endParaRPr lang="en-US" altLang="zh-CN" sz="28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charset="0"/>
                  <a:buChar char="Ø"/>
                </a:pPr>
                <a:r>
                  <a:rPr lang="en-US" altLang="zh-CN" sz="2800" b="1">
                    <a:latin typeface="Arial" panose="020B0604020202020204" pitchFamily="34" charset="0"/>
                    <a:cs typeface="Arial" panose="020B0604020202020204" pitchFamily="34" charset="0"/>
                  </a:rPr>
                  <a:t>Numerical result</a:t>
                </a:r>
                <a:endParaRPr lang="en-US" altLang="zh-CN" sz="28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charset="0"/>
                  <a:buChar char="Ø"/>
                </a:pPr>
                <a:endParaRPr lang="en-US" altLang="zh-CN" sz="28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charset="0"/>
                  <a:buChar char="Ø"/>
                </a:pPr>
                <a:r>
                  <a:rPr lang="en-US" altLang="zh-CN" sz="2800" b="1">
                    <a:latin typeface="Arial" panose="020B0604020202020204" pitchFamily="34" charset="0"/>
                    <a:cs typeface="Arial" panose="020B0604020202020204" pitchFamily="34" charset="0"/>
                  </a:rPr>
                  <a:t>Summary</a:t>
                </a:r>
                <a:endParaRPr lang="en-US" altLang="zh-CN" sz="28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4" name="文本框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490" y="1390650"/>
                <a:ext cx="9351010" cy="3112770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750185"/>
            <a:ext cx="12192635" cy="135763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z="1400" smtClean="0"/>
            </a:fld>
            <a:endParaRPr lang="zh-CN" altLang="en-US" sz="1400" dirty="0" smtClean="0"/>
          </a:p>
        </p:txBody>
      </p:sp>
      <p:sp>
        <p:nvSpPr>
          <p:cNvPr id="8" name="文本框 7"/>
          <p:cNvSpPr txBox="1"/>
          <p:nvPr/>
        </p:nvSpPr>
        <p:spPr>
          <a:xfrm>
            <a:off x="4473575" y="3107055"/>
            <a:ext cx="32442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000" b="1">
                <a:solidFill>
                  <a:schemeClr val="bg1"/>
                </a:solidFill>
                <a:latin typeface="+mj-lt"/>
                <a:cs typeface="+mj-lt"/>
              </a:rPr>
              <a:t>Background</a:t>
            </a:r>
            <a:endParaRPr lang="en-US" altLang="zh-CN" sz="4000" b="1">
              <a:solidFill>
                <a:schemeClr val="bg1"/>
              </a:solidFill>
              <a:latin typeface="+mj-lt"/>
              <a:cs typeface="+mj-l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464820" y="918845"/>
            <a:ext cx="3095625" cy="2653030"/>
            <a:chOff x="975" y="5250"/>
            <a:chExt cx="5350" cy="4846"/>
          </a:xfrm>
        </p:grpSpPr>
        <p:pic>
          <p:nvPicPr>
            <p:cNvPr id="26" name="图片 25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rcRect l="5942" t="513"/>
            <a:stretch>
              <a:fillRect/>
            </a:stretch>
          </p:blipFill>
          <p:spPr>
            <a:xfrm>
              <a:off x="975" y="5250"/>
              <a:ext cx="5350" cy="4847"/>
            </a:xfrm>
            <a:prstGeom prst="rect">
              <a:avLst/>
            </a:prstGeom>
          </p:spPr>
        </p:pic>
        <p:sp>
          <p:nvSpPr>
            <p:cNvPr id="13" name="矩形 12"/>
            <p:cNvSpPr/>
            <p:nvPr>
              <p:custDataLst>
                <p:tags r:id="rId4"/>
              </p:custDataLst>
            </p:nvPr>
          </p:nvSpPr>
          <p:spPr>
            <a:xfrm>
              <a:off x="4316" y="5547"/>
              <a:ext cx="1161" cy="2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15" name="图片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8176" r="-39"/>
          <a:stretch>
            <a:fillRect/>
          </a:stretch>
        </p:blipFill>
        <p:spPr>
          <a:xfrm>
            <a:off x="6351905" y="1317625"/>
            <a:ext cx="3256280" cy="134366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/>
              <p:cNvSpPr txBox="1"/>
              <p:nvPr/>
            </p:nvSpPr>
            <p:spPr>
              <a:xfrm>
                <a:off x="3540125" y="918845"/>
                <a:ext cx="1549400" cy="4648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1" i="1">
                          <a:latin typeface="Cambria Math" panose="02040503050406030204" charset="0"/>
                          <a:ea typeface="MS Mincho" panose="02020609040205080304" charset="-128"/>
                          <a:cs typeface="Cambria Math" panose="02040503050406030204" charset="0"/>
                        </a:rPr>
                        <m:t>𝜸𝜸</m:t>
                      </m:r>
                      <m:r>
                        <a:rPr lang="en-US" altLang="zh-CN" sz="2400" b="1" i="1">
                          <a:latin typeface="Cambria Math" panose="02040503050406030204" charset="0"/>
                          <a:ea typeface="MS Mincho" panose="02020609040205080304" charset="-128"/>
                          <a:cs typeface="Cambria Math" panose="02040503050406030204" charset="0"/>
                        </a:rPr>
                        <m:t>→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𝑫</m:t>
                      </m:r>
                      <m:acc>
                        <m:accPr>
                          <m:chr m:val="̅"/>
                          <m:ctrlP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accPr>
                        <m:e>
                          <m: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𝑫</m:t>
                          </m:r>
                        </m:e>
                      </m:acc>
                    </m:oMath>
                  </m:oMathPara>
                </a14:m>
                <a:endParaRPr lang="en-US" altLang="zh-CN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0125" y="918845"/>
                <a:ext cx="1549400" cy="46482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676275" y="3501390"/>
            <a:ext cx="31273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/>
              <a:t>Belle  PRL 96, 082003 (2006)</a:t>
            </a:r>
            <a:endParaRPr lang="en-US" altLang="zh-CN" sz="12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文本框 24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3477895" y="1763395"/>
                <a:ext cx="1524635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𝒁</m:t>
                      </m:r>
                      <m:r>
                        <a:rPr lang="en-US" altLang="zh-CN" sz="2400" b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2400" b="1">
                          <a:latin typeface="Cambria Math" panose="02040503050406030204" charset="0"/>
                          <a:cs typeface="Cambria Math" panose="02040503050406030204" charset="0"/>
                        </a:rPr>
                        <m:t>𝟑𝟗𝟑𝟎</m:t>
                      </m:r>
                      <m:r>
                        <a:rPr lang="en-US" altLang="zh-CN" sz="2400" b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</m:oMath>
                  </m:oMathPara>
                </a14:m>
                <a:endParaRPr lang="en-US" altLang="zh-CN" sz="2400" b="1"/>
              </a:p>
            </p:txBody>
          </p:sp>
        </mc:Choice>
        <mc:Fallback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0"/>
                </p:custDataLst>
              </p:nvPr>
            </p:nvSpPr>
            <p:spPr>
              <a:xfrm>
                <a:off x="3477895" y="1763395"/>
                <a:ext cx="1524635" cy="46037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文本框 16"/>
              <p:cNvSpPr txBox="1"/>
              <p:nvPr/>
            </p:nvSpPr>
            <p:spPr>
              <a:xfrm>
                <a:off x="3574415" y="2650490"/>
                <a:ext cx="1266825" cy="464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𝟐</m:t>
                          </m:r>
                        </m:e>
                        <m:sup>
                          <m: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++</m:t>
                          </m:r>
                        </m:sup>
                      </m:sSup>
                    </m:oMath>
                  </m:oMathPara>
                </a14:m>
                <a:endParaRPr lang="zh-CN" altLang="en-US" sz="2400" b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mc:Choice>
        <mc:Fallback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4415" y="2650490"/>
                <a:ext cx="1266825" cy="46418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文本框 21"/>
          <p:cNvSpPr txBox="1"/>
          <p:nvPr>
            <p:custDataLst>
              <p:tags r:id="rId13"/>
            </p:custDataLst>
          </p:nvPr>
        </p:nvSpPr>
        <p:spPr>
          <a:xfrm>
            <a:off x="6556375" y="2661285"/>
            <a:ext cx="31273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/>
              <a:t>Belle  PRL 104, 092001 (2010)</a:t>
            </a:r>
            <a:endParaRPr lang="en-US" altLang="zh-CN" sz="12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文本框 22"/>
              <p:cNvSpPr txBox="1"/>
              <p:nvPr/>
            </p:nvSpPr>
            <p:spPr>
              <a:xfrm>
                <a:off x="3435985" y="3176905"/>
                <a:ext cx="2964815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 </m:t>
                        </m:r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𝝌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𝒄</m:t>
                        </m:r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𝟐</m:t>
                        </m:r>
                      </m:sub>
                    </m:sSub>
                    <m:r>
                      <a:rPr lang="en-US" altLang="zh-CN" sz="2400" b="1" i="1">
                        <a:solidFill>
                          <a:schemeClr val="tx1"/>
                        </a:solidFill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2400" b="1" i="1">
                        <a:solidFill>
                          <a:schemeClr val="tx1"/>
                        </a:solidFill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𝟐</m:t>
                    </m:r>
                    <m:r>
                      <a:rPr lang="en-US" altLang="zh-CN" sz="2400" b="1" i="1">
                        <a:solidFill>
                          <a:schemeClr val="tx1"/>
                        </a:solidFill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𝑷</m:t>
                    </m:r>
                    <m:r>
                      <a:rPr lang="en-US" altLang="zh-CN" sz="2400" b="1" i="1">
                        <a:solidFill>
                          <a:schemeClr val="tx1"/>
                        </a:solidFill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 sz="2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candidate</a:t>
                </a:r>
                <a:endParaRPr lang="en-US" altLang="zh-CN" sz="2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</mc:Choice>
        <mc:Fallback>
          <p:sp>
            <p:nvSpPr>
              <p:cNvPr id="23" name="文本框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5985" y="3176905"/>
                <a:ext cx="2964815" cy="460375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圆角矩形 31"/>
          <p:cNvSpPr/>
          <p:nvPr/>
        </p:nvSpPr>
        <p:spPr>
          <a:xfrm>
            <a:off x="8265795" y="4589145"/>
            <a:ext cx="3241040" cy="1370965"/>
          </a:xfrm>
          <a:prstGeom prst="roundRect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FFC000">
                <a:lumMod val="40000"/>
                <a:lumOff val="60000"/>
              </a:srgbClr>
            </a:solidFill>
            <a:prstDash val="solid"/>
            <a:miter lim="800000"/>
          </a:ln>
          <a:effectLst/>
        </p:spPr>
        <p:txBody>
          <a:bodyPr rtlCol="0" anchor="ctr"/>
          <a:p>
            <a:pPr algn="ctr"/>
            <a:endParaRPr lang="zh-CN" altLang="en-US">
              <a:solidFill>
                <a:sysClr val="window" lastClr="FFFFFF"/>
              </a:solidFill>
              <a:latin typeface="Calibri" panose="020F0502020204030204" charset="0"/>
              <a:ea typeface="等线" panose="02010600030101010101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文本框 28"/>
              <p:cNvSpPr txBox="1"/>
              <p:nvPr/>
            </p:nvSpPr>
            <p:spPr>
              <a:xfrm>
                <a:off x="8374380" y="4534535"/>
                <a:ext cx="3025775" cy="1420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indent="0" fontAlgn="auto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𝑿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𝟑𝟗𝟏𝟓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≡</m:t>
                      </m:r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𝝌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𝒄</m:t>
                          </m:r>
                          <m: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𝟎</m:t>
                          </m:r>
                        </m:sub>
                      </m:sSub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𝟐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𝑷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</m:oMath>
                  </m:oMathPara>
                </a14:m>
                <a:endParaRPr lang="en-US" altLang="zh-CN" sz="2400" b="1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indent="0" fontAlgn="auto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𝑿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𝟑𝟖𝟕𝟐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)≡</m:t>
                      </m:r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𝝌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𝒄</m:t>
                          </m:r>
                          <m: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𝟏</m:t>
                          </m:r>
                        </m:sub>
                      </m:sSub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𝟐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𝑷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</m:oMath>
                  </m:oMathPara>
                </a14:m>
                <a:endParaRPr lang="zh-CN" altLang="en-US" sz="2400" b="1"/>
              </a:p>
              <a:p>
                <a:pPr indent="0" fontAlgn="auto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𝒁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𝟑𝟗𝟑𝟎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)≡</m:t>
                      </m:r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𝝌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𝒄</m:t>
                          </m:r>
                          <m: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𝟐</m:t>
                          </m:r>
                        </m:sub>
                      </m:sSub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𝟐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𝑷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</m:oMath>
                  </m:oMathPara>
                </a14:m>
                <a:endParaRPr lang="zh-CN" altLang="en-US" sz="2400" b="1"/>
              </a:p>
            </p:txBody>
          </p:sp>
        </mc:Choice>
        <mc:Fallback>
          <p:sp>
            <p:nvSpPr>
              <p:cNvPr id="29" name="文本框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4380" y="4534535"/>
                <a:ext cx="3025775" cy="1420495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文本框 34"/>
              <p:cNvSpPr txBox="1"/>
              <p:nvPr/>
            </p:nvSpPr>
            <p:spPr>
              <a:xfrm>
                <a:off x="9683750" y="923290"/>
                <a:ext cx="1894205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𝜸𝜸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→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𝑱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/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𝝍𝝎</m:t>
                      </m:r>
                    </m:oMath>
                  </m:oMathPara>
                </a14:m>
                <a:endParaRPr lang="en-US" altLang="zh-CN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5" name="文本框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3750" y="923290"/>
                <a:ext cx="1894205" cy="460375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文本框 35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9708515" y="1777365"/>
                <a:ext cx="1524635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𝑿</m:t>
                      </m:r>
                      <m:r>
                        <a:rPr lang="en-US" altLang="zh-CN" sz="2400" b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2400" b="1">
                          <a:latin typeface="Cambria Math" panose="02040503050406030204" charset="0"/>
                          <a:cs typeface="Cambria Math" panose="02040503050406030204" charset="0"/>
                        </a:rPr>
                        <m:t>𝟑𝟗𝟏𝟓</m:t>
                      </m:r>
                      <m:r>
                        <a:rPr lang="en-US" altLang="zh-CN" sz="2400" b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</m:oMath>
                  </m:oMathPara>
                </a14:m>
                <a:endParaRPr lang="en-US" altLang="zh-CN" sz="2400" b="1"/>
              </a:p>
            </p:txBody>
          </p:sp>
        </mc:Choice>
        <mc:Fallback>
          <p:sp>
            <p:nvSpPr>
              <p:cNvPr id="36" name="文本框 35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8"/>
                </p:custDataLst>
              </p:nvPr>
            </p:nvSpPr>
            <p:spPr>
              <a:xfrm>
                <a:off x="9708515" y="1777365"/>
                <a:ext cx="1524635" cy="460375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文本框 36"/>
              <p:cNvSpPr txBox="1"/>
              <p:nvPr/>
            </p:nvSpPr>
            <p:spPr>
              <a:xfrm>
                <a:off x="9718040" y="2654935"/>
                <a:ext cx="1667510" cy="464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𝟎</m:t>
                        </m:r>
                      </m:e>
                      <m:sup>
                        <m: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++</m:t>
                        </m:r>
                      </m:sup>
                    </m:sSup>
                    <m:r>
                      <a:rPr lang="en-US" altLang="zh-CN" sz="2400" b="1" i="1">
                        <a:latin typeface="Cambria Math" panose="02040503050406030204" charset="0"/>
                        <a:cs typeface="Cambria Math" panose="02040503050406030204" charset="0"/>
                      </a:rPr>
                      <m:t> </m:t>
                    </m:r>
                  </m:oMath>
                </a14:m>
                <a:r>
                  <a:rPr lang="en-US" altLang="zh-CN" sz="2400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or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 </m:t>
                        </m:r>
                        <m: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𝟐</m:t>
                        </m:r>
                      </m:e>
                      <m:sup>
                        <m: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++</m:t>
                        </m:r>
                      </m:sup>
                    </m:sSup>
                  </m:oMath>
                </a14:m>
                <a:endParaRPr lang="zh-CN" altLang="en-US" sz="2400" b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mc:Choice>
        <mc:Fallback>
          <p:sp>
            <p:nvSpPr>
              <p:cNvPr id="37" name="文本框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40" y="2654935"/>
                <a:ext cx="1667510" cy="464185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" name="图片 37"/>
          <p:cNvPicPr>
            <a:picLocks noChangeAspect="1"/>
          </p:cNvPicPr>
          <p:nvPr/>
        </p:nvPicPr>
        <p:blipFill>
          <a:blip r:embed="rId21"/>
          <a:srcRect b="32235"/>
          <a:stretch>
            <a:fillRect/>
          </a:stretch>
        </p:blipFill>
        <p:spPr>
          <a:xfrm>
            <a:off x="464820" y="4096385"/>
            <a:ext cx="4084320" cy="2194560"/>
          </a:xfrm>
          <a:prstGeom prst="rect">
            <a:avLst/>
          </a:prstGeom>
        </p:spPr>
      </p:pic>
      <p:cxnSp>
        <p:nvCxnSpPr>
          <p:cNvPr id="39" name="直接连接符 38"/>
          <p:cNvCxnSpPr/>
          <p:nvPr/>
        </p:nvCxnSpPr>
        <p:spPr>
          <a:xfrm flipH="1">
            <a:off x="-2540" y="3908425"/>
            <a:ext cx="12153900" cy="1270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ys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40" name="图片 39"/>
          <p:cNvPicPr>
            <a:picLocks noChangeAspect="1"/>
          </p:cNvPicPr>
          <p:nvPr/>
        </p:nvPicPr>
        <p:blipFill>
          <a:blip r:embed="rId22"/>
          <a:srcRect t="2165" r="-156" b="30065"/>
          <a:stretch>
            <a:fillRect/>
          </a:stretch>
        </p:blipFill>
        <p:spPr>
          <a:xfrm>
            <a:off x="4638040" y="4041140"/>
            <a:ext cx="3084830" cy="2298065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23"/>
            </p:custDataLst>
          </p:nvPr>
        </p:nvSpPr>
        <p:spPr>
          <a:xfrm>
            <a:off x="581660" y="6224270"/>
            <a:ext cx="31273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/>
              <a:t>Xiang Liu, Luo-Zhi Gang and Zhi-Feng Sun PRL 96, 082003 (2010)</a:t>
            </a:r>
            <a:endParaRPr lang="en-US" altLang="zh-CN" sz="1200"/>
          </a:p>
        </p:txBody>
      </p:sp>
      <p:sp>
        <p:nvSpPr>
          <p:cNvPr id="42" name="灯片编号占位符 4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3" name="文本框 42"/>
          <p:cNvSpPr txBox="1"/>
          <p:nvPr/>
        </p:nvSpPr>
        <p:spPr>
          <a:xfrm>
            <a:off x="4746625" y="6290945"/>
            <a:ext cx="3181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2400">
                <a:solidFill>
                  <a:schemeClr val="tx1"/>
                </a:solidFill>
                <a:latin typeface="Arial" panose="020B0604020202020204" pitchFamily="34" charset="0"/>
                <a:ea typeface="MS Mincho" panose="02020609040205080304" charset="-128"/>
                <a:cs typeface="Arial" panose="020B0604020202020204" pitchFamily="34" charset="0"/>
              </a:rPr>
              <a:t>Consistent with Belle</a:t>
            </a:r>
            <a:endParaRPr lang="en-US" altLang="zh-CN" sz="2400" b="1">
              <a:solidFill>
                <a:schemeClr val="tx1"/>
              </a:solidFill>
              <a:latin typeface="Arial" panose="020B0604020202020204" pitchFamily="34" charset="0"/>
              <a:ea typeface="MS Mincho" panose="02020609040205080304" charset="-128"/>
              <a:cs typeface="Arial" panose="020B0604020202020204" pitchFamily="34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0535" y="147955"/>
            <a:ext cx="450659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4000" b="1" i="1">
                <a:solidFill>
                  <a:srgbClr val="C00000"/>
                </a:solidFill>
                <a:latin typeface="+mj-lt"/>
                <a:cs typeface="+mj-lt"/>
              </a:rPr>
              <a:t>X</a:t>
            </a:r>
            <a:r>
              <a:rPr lang="en-US" altLang="zh-CN" sz="4000" b="1">
                <a:solidFill>
                  <a:srgbClr val="C00000"/>
                </a:solidFill>
                <a:latin typeface="+mj-lt"/>
                <a:cs typeface="+mj-lt"/>
              </a:rPr>
              <a:t>(3915) &amp; </a:t>
            </a:r>
            <a:r>
              <a:rPr lang="en-US" altLang="zh-CN" sz="4000" b="1" i="1">
                <a:solidFill>
                  <a:srgbClr val="C00000"/>
                </a:solidFill>
                <a:latin typeface="+mj-lt"/>
                <a:cs typeface="+mj-lt"/>
              </a:rPr>
              <a:t>Z</a:t>
            </a:r>
            <a:r>
              <a:rPr lang="en-US" altLang="zh-CN" sz="4000" b="1">
                <a:solidFill>
                  <a:srgbClr val="C00000"/>
                </a:solidFill>
                <a:latin typeface="+mj-lt"/>
                <a:cs typeface="+mj-lt"/>
              </a:rPr>
              <a:t>(3930)</a:t>
            </a:r>
            <a:endParaRPr lang="en-US" altLang="zh-CN" sz="4000" b="1">
              <a:solidFill>
                <a:srgbClr val="C00000"/>
              </a:solidFill>
              <a:latin typeface="+mj-lt"/>
              <a:cs typeface="+mj-lt"/>
            </a:endParaRPr>
          </a:p>
        </p:txBody>
      </p:sp>
    </p:spTree>
    <p:custDataLst>
      <p:tags r:id="rId2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0535" y="147955"/>
            <a:ext cx="450659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4000" b="1">
                <a:solidFill>
                  <a:srgbClr val="C00000"/>
                </a:solidFill>
                <a:latin typeface="+mj-lt"/>
                <a:cs typeface="+mj-lt"/>
              </a:rPr>
              <a:t>Three questions</a:t>
            </a:r>
            <a:endParaRPr lang="en-US" altLang="zh-CN" sz="4000" b="1">
              <a:solidFill>
                <a:srgbClr val="C00000"/>
              </a:solidFill>
              <a:latin typeface="+mj-lt"/>
              <a:cs typeface="+mj-lt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8378" r="7459" b="2210"/>
          <a:stretch>
            <a:fillRect/>
          </a:stretch>
        </p:blipFill>
        <p:spPr>
          <a:xfrm>
            <a:off x="578485" y="946150"/>
            <a:ext cx="3404235" cy="335534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2288540" y="1212850"/>
                <a:ext cx="1501775" cy="4648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>
                          <a:latin typeface="Cambria Math" panose="02040503050406030204" charset="0"/>
                          <a:ea typeface="MS Mincho" panose="02020609040205080304" charset="-128"/>
                          <a:cs typeface="Cambria Math" panose="02040503050406030204" charset="0"/>
                        </a:rPr>
                        <m:t>𝜸𝜸</m:t>
                      </m:r>
                      <m:r>
                        <a:rPr lang="en-US" altLang="zh-CN" sz="2400" b="1" i="1">
                          <a:latin typeface="Cambria Math" panose="02040503050406030204" charset="0"/>
                          <a:ea typeface="MS Mincho" panose="02020609040205080304" charset="-128"/>
                          <a:cs typeface="Cambria Math" panose="02040503050406030204" charset="0"/>
                        </a:rPr>
                        <m:t>→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𝑫</m:t>
                      </m:r>
                      <m:acc>
                        <m:accPr>
                          <m:chr m:val="̅"/>
                          <m:ctrlP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accPr>
                        <m:e>
                          <m: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𝑫</m:t>
                          </m:r>
                        </m:e>
                      </m:acc>
                    </m:oMath>
                  </m:oMathPara>
                </a14:m>
                <a:endParaRPr lang="zh-CN" altLang="en-US" sz="2400" b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8540" y="1212850"/>
                <a:ext cx="1501775" cy="4648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2355215" y="1879600"/>
                <a:ext cx="1435100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𝒁</m:t>
                      </m:r>
                      <m:r>
                        <a:rPr lang="en-US" altLang="zh-CN" sz="2400" b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2400" b="1">
                          <a:latin typeface="Cambria Math" panose="02040503050406030204" charset="0"/>
                          <a:cs typeface="Cambria Math" panose="02040503050406030204" charset="0"/>
                        </a:rPr>
                        <m:t>𝟑𝟗𝟑𝟎</m:t>
                      </m:r>
                      <m:r>
                        <a:rPr lang="en-US" altLang="zh-CN" sz="2400" b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</m:oMath>
                  </m:oMathPara>
                </a14:m>
                <a:endParaRPr lang="en-US" altLang="zh-CN" sz="2400" b="1"/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2355215" y="1879600"/>
                <a:ext cx="1435100" cy="4603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115435" y="1212850"/>
            <a:ext cx="3940810" cy="272542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922020" y="4305300"/>
            <a:ext cx="31273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/>
              <a:t>Babar  PRD 81, 092003 (2010)</a:t>
            </a:r>
            <a:endParaRPr lang="en-US" altLang="zh-CN" sz="12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/>
              <p:cNvSpPr txBox="1"/>
              <p:nvPr/>
            </p:nvSpPr>
            <p:spPr>
              <a:xfrm>
                <a:off x="5828665" y="1339850"/>
                <a:ext cx="2067560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𝜸𝜸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→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𝑱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/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𝝍𝝎</m:t>
                      </m:r>
                    </m:oMath>
                  </m:oMathPara>
                </a14:m>
                <a:endParaRPr lang="zh-CN" altLang="en-US" sz="2400" b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mc:Choice>
        <mc:Fallback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665" y="1339850"/>
                <a:ext cx="2067560" cy="46037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文本框 17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6222365" y="1804670"/>
                <a:ext cx="1279525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𝑿</m:t>
                      </m:r>
                      <m:r>
                        <a:rPr lang="en-US" altLang="zh-CN" sz="2400" b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2400" b="1">
                          <a:latin typeface="Cambria Math" panose="02040503050406030204" charset="0"/>
                          <a:cs typeface="Cambria Math" panose="02040503050406030204" charset="0"/>
                        </a:rPr>
                        <m:t>𝟑𝟗𝟏𝟓</m:t>
                      </m:r>
                      <m:r>
                        <a:rPr lang="en-US" altLang="zh-CN" sz="2400" b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</m:oMath>
                  </m:oMathPara>
                </a14:m>
                <a:endParaRPr lang="en-US" altLang="zh-CN" sz="2400" b="1"/>
              </a:p>
            </p:txBody>
          </p:sp>
        </mc:Choice>
        <mc:Fallback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2"/>
                </p:custDataLst>
              </p:nvPr>
            </p:nvSpPr>
            <p:spPr>
              <a:xfrm>
                <a:off x="6222365" y="1804670"/>
                <a:ext cx="1279525" cy="460375"/>
              </a:xfrm>
              <a:prstGeom prst="rect">
                <a:avLst/>
              </a:prstGeom>
              <a:blipFill rotWithShape="1">
                <a:blip r:embed="rId13"/>
                <a:stretch>
                  <a:fillRect r="-3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文本框 18"/>
              <p:cNvSpPr txBox="1"/>
              <p:nvPr/>
            </p:nvSpPr>
            <p:spPr>
              <a:xfrm>
                <a:off x="6235065" y="2269490"/>
                <a:ext cx="1266825" cy="4006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0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pPr>
                        <m:e>
                          <m:r>
                            <a:rPr lang="en-US" altLang="zh-CN" sz="20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𝟎</m:t>
                          </m:r>
                        </m:e>
                        <m:sup>
                          <m:r>
                            <a:rPr lang="en-US" altLang="zh-CN" sz="20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++</m:t>
                          </m:r>
                        </m:sup>
                      </m:sSup>
                    </m:oMath>
                  </m:oMathPara>
                </a14:m>
                <a:endParaRPr lang="zh-CN" altLang="en-US" sz="2000" b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mc:Choice>
        <mc:Fallback>
          <p:sp>
            <p:nvSpPr>
              <p:cNvPr id="19" name="文本框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065" y="2269490"/>
                <a:ext cx="1266825" cy="400685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图片 1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8056245" y="1132840"/>
            <a:ext cx="3741420" cy="2726055"/>
          </a:xfrm>
          <a:prstGeom prst="rect">
            <a:avLst/>
          </a:prstGeom>
        </p:spPr>
      </p:pic>
      <p:sp>
        <p:nvSpPr>
          <p:cNvPr id="21" name="矩形 20"/>
          <p:cNvSpPr/>
          <p:nvPr>
            <p:custDataLst>
              <p:tags r:id="rId17"/>
            </p:custDataLst>
          </p:nvPr>
        </p:nvSpPr>
        <p:spPr>
          <a:xfrm>
            <a:off x="9281795" y="1946910"/>
            <a:ext cx="421640" cy="321310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18"/>
            </p:custDataLst>
          </p:nvPr>
        </p:nvSpPr>
        <p:spPr>
          <a:xfrm>
            <a:off x="4514850" y="3901440"/>
            <a:ext cx="31273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/>
              <a:t>Babar  PRD 86, 072002 (2012)</a:t>
            </a:r>
            <a:endParaRPr lang="en-US" altLang="zh-CN" sz="1200"/>
          </a:p>
        </p:txBody>
      </p:sp>
      <p:sp>
        <p:nvSpPr>
          <p:cNvPr id="28" name="文本框 27"/>
          <p:cNvSpPr txBox="1"/>
          <p:nvPr>
            <p:custDataLst>
              <p:tags r:id="rId19"/>
            </p:custDataLst>
          </p:nvPr>
        </p:nvSpPr>
        <p:spPr>
          <a:xfrm>
            <a:off x="8505190" y="3858895"/>
            <a:ext cx="31273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1200"/>
              <a:t>T. Barnes, S. Godfrey, and E. S. Swanson</a:t>
            </a:r>
            <a:endParaRPr lang="en-US" altLang="zh-CN" sz="1200"/>
          </a:p>
          <a:p>
            <a:pPr algn="l">
              <a:buClrTx/>
              <a:buSzTx/>
              <a:buFontTx/>
            </a:pPr>
            <a:r>
              <a:rPr lang="en-US" altLang="zh-CN" sz="1200"/>
              <a:t>PRD 72, 054026 (2005)</a:t>
            </a:r>
            <a:endParaRPr lang="en-US" altLang="zh-CN" sz="12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文本框 29"/>
              <p:cNvSpPr txBox="1"/>
              <p:nvPr/>
            </p:nvSpPr>
            <p:spPr>
              <a:xfrm>
                <a:off x="643255" y="4584700"/>
                <a:ext cx="11154410" cy="17576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285750" indent="-285750" fontAlgn="auto">
                  <a:lnSpc>
                    <a:spcPct val="150000"/>
                  </a:lnSpc>
                  <a:buClr>
                    <a:srgbClr val="FF0000"/>
                  </a:buClr>
                  <a:buFont typeface="Wingdings" panose="05000000000000000000" charset="0"/>
                  <a:buChar char="l"/>
                </a:pPr>
                <a:r>
                  <a:rPr lang="en-US" sz="2400" b="1">
                    <a:latin typeface="Arial" panose="020B0604020202020204" pitchFamily="34" charset="0"/>
                    <a:cs typeface="Arial" panose="020B0604020202020204" pitchFamily="34" charset="0"/>
                  </a:rPr>
                  <a:t>Why is there no </a:t>
                </a:r>
                <a:r>
                  <a:rPr lang="en-US" sz="2400" b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evidence for 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𝑿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𝟑𝟗𝟏𝟓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sz="2400" b="1" i="1">
                        <a:latin typeface="Cambria Math" panose="02040503050406030204" charset="0"/>
                        <a:cs typeface="Cambria Math" panose="02040503050406030204" charset="0"/>
                      </a:rPr>
                      <m:t>𝑫</m:t>
                    </m:r>
                    <m:acc>
                      <m:accPr>
                        <m:chr m:val="̅"/>
                        <m:ctrlP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𝑫</m:t>
                        </m:r>
                      </m:e>
                    </m:acc>
                  </m:oMath>
                </a14:m>
                <a:r>
                  <a:rPr lang="en-US" sz="2400" b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decays? </a:t>
                </a:r>
                <a:endParaRPr lang="en-US" sz="24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 fontAlgn="auto">
                  <a:lnSpc>
                    <a:spcPct val="150000"/>
                  </a:lnSpc>
                  <a:buClr>
                    <a:srgbClr val="FF0000"/>
                  </a:buClr>
                  <a:buFont typeface="Wingdings" panose="05000000000000000000" charset="0"/>
                  <a:buChar char="l"/>
                </a:pPr>
                <a:r>
                  <a:rPr lang="en-US" sz="2400" b="1">
                    <a:latin typeface="Arial" panose="020B0604020202020204" pitchFamily="34" charset="0"/>
                    <a:cs typeface="Arial" panose="020B0604020202020204" pitchFamily="34" charset="0"/>
                  </a:rPr>
                  <a:t>Why is </a:t>
                </a:r>
                <a:r>
                  <a:rPr lang="en-US" sz="2400" b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the partial width for 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𝑿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𝟑𝟗𝟏𝟓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)→</m:t>
                    </m:r>
                    <m:r>
                      <a:rPr lang="en-US" altLang="zh-CN" sz="2400" b="1" i="1">
                        <a:latin typeface="Cambria Math" panose="02040503050406030204" charset="0"/>
                        <a:cs typeface="Cambria Math" panose="02040503050406030204" charset="0"/>
                      </a:rPr>
                      <m:t>𝑱</m:t>
                    </m:r>
                    <m:r>
                      <a:rPr lang="en-US" altLang="zh-CN" sz="2400" b="1" i="1">
                        <a:latin typeface="Cambria Math" panose="02040503050406030204" charset="0"/>
                        <a:cs typeface="Cambria Math" panose="02040503050406030204" charset="0"/>
                      </a:rPr>
                      <m:t>/</m:t>
                    </m:r>
                    <m:r>
                      <a:rPr lang="en-US" altLang="zh-CN" sz="2400" b="1" i="1">
                        <a:latin typeface="Cambria Math" panose="02040503050406030204" charset="0"/>
                        <a:cs typeface="Cambria Math" panose="02040503050406030204" charset="0"/>
                      </a:rPr>
                      <m:t>𝝍𝝎</m:t>
                    </m:r>
                  </m:oMath>
                </a14:m>
                <a:r>
                  <a:rPr lang="en-US" sz="2400" b="1">
                    <a:latin typeface="Arial" panose="020B0604020202020204" pitchFamily="34" charset="0"/>
                    <a:cs typeface="Arial" panose="020B0604020202020204" pitchFamily="34" charset="0"/>
                  </a:rPr>
                  <a:t> large?</a:t>
                </a:r>
                <a:endParaRPr lang="en-US" sz="24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 fontAlgn="auto">
                  <a:lnSpc>
                    <a:spcPct val="150000"/>
                  </a:lnSpc>
                  <a:buClr>
                    <a:srgbClr val="FF0000"/>
                  </a:buClr>
                  <a:buFont typeface="Wingdings" panose="05000000000000000000" charset="0"/>
                  <a:buChar char="l"/>
                </a:pPr>
                <a:r>
                  <a:rPr lang="en-US" sz="2400" b="1">
                    <a:latin typeface="Arial" panose="020B0604020202020204" pitchFamily="34" charset="0"/>
                    <a:cs typeface="Arial" panose="020B0604020202020204" pitchFamily="34" charset="0"/>
                  </a:rPr>
                  <a:t>Why is the mass gap between</a:t>
                </a:r>
                <a:r>
                  <a:rPr lang="en-US" sz="2400" b="1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𝑿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𝟑𝟗𝟏𝟓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sz="2400" b="1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𝒁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𝟑𝟗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𝟑𝟎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sz="2400" b="1">
                    <a:latin typeface="Arial" panose="020B0604020202020204" pitchFamily="34" charset="0"/>
                    <a:cs typeface="Arial" panose="020B0604020202020204" pitchFamily="34" charset="0"/>
                  </a:rPr>
                  <a:t> so small?</a:t>
                </a:r>
                <a:endParaRPr lang="en-US" sz="24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0" name="文本框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255" y="4584700"/>
                <a:ext cx="11154410" cy="1757680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灯片编号占位符 30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2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0535" y="147955"/>
            <a:ext cx="450659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4000" b="1">
                <a:solidFill>
                  <a:srgbClr val="C00000"/>
                </a:solidFill>
                <a:latin typeface="+mj-lt"/>
                <a:cs typeface="+mj-lt"/>
              </a:rPr>
              <a:t>Three answers</a:t>
            </a:r>
            <a:endParaRPr lang="en-US" altLang="zh-CN" sz="4000" b="1">
              <a:solidFill>
                <a:srgbClr val="C00000"/>
              </a:solidFill>
              <a:latin typeface="+mj-lt"/>
              <a:cs typeface="+mj-lt"/>
            </a:endParaRPr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42340" y="952500"/>
            <a:ext cx="3249930" cy="24911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100830" y="975360"/>
            <a:ext cx="3056890" cy="243967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508000" y="857885"/>
            <a:ext cx="5289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endParaRPr lang="zh-CN" altLang="en-US" sz="2400" b="1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/>
              <p:nvPr/>
            </p:nvSpPr>
            <p:spPr>
              <a:xfrm>
                <a:off x="7185660" y="1116330"/>
                <a:ext cx="4747895" cy="15728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l"/>
                <a:r>
                  <a:rPr lang="en-US" sz="2400" b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The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𝒁</m:t>
                    </m:r>
                    <m:r>
                      <a:rPr lang="en-US" sz="2400" b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r>
                      <a:rPr lang="en-US" sz="2400" b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𝟑𝟗𝟑𝟎</m:t>
                    </m:r>
                    <m:r>
                      <a:rPr lang="en-US" sz="2400" b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</m:oMath>
                </a14:m>
                <a:r>
                  <a:rPr lang="en-US" sz="2400" b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enhancement structure in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  <a:sym typeface="+mn-ea"/>
                      </a:rPr>
                      <m:t>𝜸𝜸</m:t>
                    </m:r>
                    <m:r>
                      <a:rPr lang="en-US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  <a:sym typeface="+mn-ea"/>
                      </a:rPr>
                      <m:t>→</m:t>
                    </m:r>
                    <m:r>
                      <a:rPr lang="en-US" sz="2400" b="1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𝑫</m:t>
                    </m:r>
                    <m:acc>
                      <m:accPr>
                        <m:chr m:val="̅"/>
                        <m:ctrlPr>
                          <a:rPr lang="en-US" sz="2400" b="1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𝑫</m:t>
                        </m:r>
                      </m:e>
                    </m:acc>
                  </m:oMath>
                </a14:m>
                <a:r>
                  <a:rPr lang="en-US" sz="2400" b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may contain </a:t>
                </a:r>
                <a:r>
                  <a:rPr lang="en-US" sz="24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two</a:t>
                </a:r>
                <a:r>
                  <a:rPr lang="en-US" sz="2400" b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</a:t>
                </a:r>
                <a:r>
                  <a:rPr lang="en-US" sz="2400" b="1" i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P</a:t>
                </a:r>
                <a:r>
                  <a:rPr lang="en-US" sz="2400" b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-wave higher charmonia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𝝌</m:t>
                        </m:r>
                      </m:e>
                      <m:sub>
                        <m:r>
                          <a:rPr lang="en-US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𝒄</m:t>
                        </m:r>
                        <m:r>
                          <a:rPr lang="en-US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𝟎</m:t>
                        </m:r>
                      </m:sub>
                    </m:sSub>
                    <m:r>
                      <a:rPr lang="en-US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sz="2400" b="1" i="1">
                        <a:latin typeface="Cambria Math" panose="02040503050406030204" charset="0"/>
                        <a:cs typeface="Cambria Math" panose="02040503050406030204" charset="0"/>
                      </a:rPr>
                      <m:t>𝟐</m:t>
                    </m:r>
                    <m:r>
                      <a:rPr lang="en-US" sz="2400" b="1" i="1">
                        <a:latin typeface="Cambria Math" panose="02040503050406030204" charset="0"/>
                        <a:cs typeface="Cambria Math" panose="02040503050406030204" charset="0"/>
                      </a:rPr>
                      <m:t>𝑷</m:t>
                    </m:r>
                    <m:r>
                      <a:rPr lang="en-US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sz="2400" b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𝝌</m:t>
                        </m:r>
                      </m:e>
                      <m:sub>
                        <m:r>
                          <a:rPr lang="en-US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𝒄</m:t>
                        </m:r>
                        <m:r>
                          <a:rPr lang="en-US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𝟐</m:t>
                        </m:r>
                      </m:sub>
                    </m:sSub>
                    <m:r>
                      <a:rPr lang="en-US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sz="2400" b="1" i="1">
                        <a:latin typeface="Cambria Math" panose="02040503050406030204" charset="0"/>
                        <a:cs typeface="Cambria Math" panose="02040503050406030204" charset="0"/>
                      </a:rPr>
                      <m:t>𝟐</m:t>
                    </m:r>
                    <m:r>
                      <a:rPr lang="en-US" sz="2400" b="1" i="1">
                        <a:latin typeface="Cambria Math" panose="02040503050406030204" charset="0"/>
                        <a:cs typeface="Cambria Math" panose="02040503050406030204" charset="0"/>
                      </a:rPr>
                      <m:t>𝑷</m:t>
                    </m:r>
                    <m:r>
                      <a:rPr lang="en-US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sz="2400" b="1" i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.</a:t>
                </a:r>
                <a:r>
                  <a:rPr lang="en-US" sz="2400" b="1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</a:t>
                </a:r>
                <a:endParaRPr lang="en-US" altLang="zh-CN" sz="2400" b="1">
                  <a:solidFill>
                    <a:srgbClr val="00B0F0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5660" y="1116330"/>
                <a:ext cx="4747895" cy="157289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4" name="文本框 13"/>
          <p:cNvSpPr txBox="1"/>
          <p:nvPr>
            <p:custDataLst>
              <p:tags r:id="rId7"/>
            </p:custDataLst>
          </p:nvPr>
        </p:nvSpPr>
        <p:spPr>
          <a:xfrm>
            <a:off x="508000" y="3832860"/>
            <a:ext cx="5289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endParaRPr lang="zh-CN" altLang="en-US" sz="2400" b="1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8"/>
            </p:custDataLst>
          </p:nvPr>
        </p:nvSpPr>
        <p:spPr>
          <a:xfrm>
            <a:off x="992505" y="3443605"/>
            <a:ext cx="619315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1200">
                <a:sym typeface="+mn-ea"/>
              </a:rPr>
              <a:t>Dian-Yong Chen, Jun He, Xiang Liu and Takayuki Matsuki  </a:t>
            </a:r>
            <a:r>
              <a:rPr lang="en-US" altLang="zh-CN" sz="1200"/>
              <a:t>EPJC 72, 2226</a:t>
            </a:r>
            <a:r>
              <a:rPr lang="en-US" altLang="zh-CN" sz="1200">
                <a:sym typeface="+mn-ea"/>
              </a:rPr>
              <a:t>(2012)</a:t>
            </a:r>
            <a:endParaRPr lang="en-US" altLang="zh-CN" sz="1200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195705" y="3954780"/>
            <a:ext cx="3101340" cy="211074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347845" y="3952240"/>
            <a:ext cx="3192780" cy="236220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7544435" y="4595495"/>
            <a:ext cx="43230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Consistent with the experimental measurements.</a:t>
            </a:r>
            <a:endParaRPr lang="en-US" altLang="zh-CN" sz="2400" b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4" name="文本框 23"/>
          <p:cNvSpPr txBox="1"/>
          <p:nvPr>
            <p:custDataLst>
              <p:tags r:id="rId13"/>
            </p:custDataLst>
          </p:nvPr>
        </p:nvSpPr>
        <p:spPr>
          <a:xfrm>
            <a:off x="992505" y="6301105"/>
            <a:ext cx="619315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1200">
                <a:sym typeface="+mn-ea"/>
              </a:rPr>
              <a:t>Dian-Yong Chen, Jun He, Xiang Liu and Takayuki Matsuki  </a:t>
            </a:r>
            <a:r>
              <a:rPr lang="en-US" altLang="zh-CN" sz="1200"/>
              <a:t>PTEP 043B05</a:t>
            </a:r>
            <a:r>
              <a:rPr lang="en-US" altLang="zh-CN" sz="1200">
                <a:sym typeface="+mn-ea"/>
              </a:rPr>
              <a:t>(2015)  </a:t>
            </a:r>
            <a:endParaRPr lang="en-US" altLang="zh-CN" sz="1200"/>
          </a:p>
        </p:txBody>
      </p:sp>
    </p:spTree>
    <p:custDataLst>
      <p:tags r:id="rId1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0535" y="147955"/>
            <a:ext cx="450659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4000" b="1">
                <a:solidFill>
                  <a:srgbClr val="C00000"/>
                </a:solidFill>
                <a:latin typeface="+mj-lt"/>
                <a:cs typeface="+mj-lt"/>
              </a:rPr>
              <a:t>Three answers</a:t>
            </a:r>
            <a:endParaRPr lang="en-US" altLang="zh-CN" sz="4000" b="1">
              <a:solidFill>
                <a:srgbClr val="C00000"/>
              </a:solidFill>
              <a:latin typeface="+mj-lt"/>
              <a:cs typeface="+mj-lt"/>
            </a:endParaRP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508000" y="857885"/>
            <a:ext cx="5289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endParaRPr lang="zh-CN" altLang="en-US" sz="2400" b="1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" y="857885"/>
            <a:ext cx="3152775" cy="27559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2950" y="819150"/>
            <a:ext cx="2047240" cy="8134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8040" y="1634490"/>
            <a:ext cx="5829300" cy="13411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638040" y="3050540"/>
            <a:ext cx="53505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24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Small mass gap can be well reproduced.</a:t>
            </a:r>
            <a:endParaRPr lang="en-US" altLang="zh-CN" sz="2400" b="1">
              <a:solidFill>
                <a:srgbClr val="00B0F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1195705" y="3585845"/>
            <a:ext cx="619315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1200"/>
              <a:t>Ming-Xiao Duan, Si-Qiang Luo, Xiang Liu and Takayuki Matsuki  PRD 101, 054029 (2020)</a:t>
            </a:r>
            <a:endParaRPr lang="en-US" altLang="zh-CN" sz="1200"/>
          </a:p>
        </p:txBody>
      </p:sp>
      <p:sp>
        <p:nvSpPr>
          <p:cNvPr id="11" name="矩形 10"/>
          <p:cNvSpPr/>
          <p:nvPr/>
        </p:nvSpPr>
        <p:spPr>
          <a:xfrm>
            <a:off x="9798050" y="1994535"/>
            <a:ext cx="387350" cy="27368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508000" y="3936365"/>
            <a:ext cx="8115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EXP</a:t>
            </a:r>
            <a:endParaRPr lang="en-US" altLang="zh-CN" sz="2400" b="1">
              <a:solidFill>
                <a:srgbClr val="C00000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>
            <p:custDataLst>
              <p:tags r:id="rId7"/>
            </p:custDataLst>
          </p:nvPr>
        </p:nvSpPr>
        <p:spPr>
          <a:xfrm>
            <a:off x="1319530" y="6527800"/>
            <a:ext cx="232029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1200"/>
              <a:t>LHCb  PRD 102, 112003 (2020)</a:t>
            </a:r>
            <a:endParaRPr lang="en-US" altLang="zh-CN" sz="1200"/>
          </a:p>
        </p:txBody>
      </p:sp>
      <p:grpSp>
        <p:nvGrpSpPr>
          <p:cNvPr id="26" name="组合 25"/>
          <p:cNvGrpSpPr/>
          <p:nvPr/>
        </p:nvGrpSpPr>
        <p:grpSpPr>
          <a:xfrm>
            <a:off x="1319530" y="4000500"/>
            <a:ext cx="3735070" cy="2560320"/>
            <a:chOff x="2078" y="6300"/>
            <a:chExt cx="5882" cy="4032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78" y="6300"/>
              <a:ext cx="5883" cy="4032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3842" y="6321"/>
              <a:ext cx="818" cy="371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6549" y="6678"/>
              <a:ext cx="1042" cy="7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文本框 29"/>
              <p:cNvSpPr txBox="1"/>
              <p:nvPr/>
            </p:nvSpPr>
            <p:spPr>
              <a:xfrm>
                <a:off x="5115560" y="3914775"/>
                <a:ext cx="6461125" cy="10147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285750" indent="-285750" fontAlgn="auto">
                  <a:lnSpc>
                    <a:spcPct val="150000"/>
                  </a:lnSpc>
                  <a:buClr>
                    <a:srgbClr val="0070C0"/>
                  </a:buClr>
                  <a:buFont typeface="Wingdings" panose="05000000000000000000" charset="0"/>
                  <a:buChar char="l"/>
                </a:pPr>
                <a:r>
                  <a:rPr lang="en-US" altLang="zh-CN" sz="20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The establishment of the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𝑿</m:t>
                    </m:r>
                    <m:r>
                      <a:rPr lang="en-US" altLang="zh-CN" sz="2000" b="1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r>
                      <a:rPr lang="en-US" altLang="zh-CN" sz="2000" b="1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𝟑𝟗𝟏𝟓</m:t>
                    </m:r>
                    <m:r>
                      <a:rPr lang="en-US" altLang="zh-CN" sz="2000" b="1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</m:oMath>
                </a14:m>
                <a:r>
                  <a:rPr lang="en-US" altLang="zh-CN" sz="20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as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𝝌</m:t>
                        </m:r>
                      </m:e>
                      <m:sub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𝒄</m:t>
                        </m:r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𝟎</m:t>
                        </m:r>
                      </m:sub>
                    </m:sSub>
                    <m:r>
                      <a:rPr lang="en-US" sz="2000" b="1" i="1">
                        <a:solidFill>
                          <a:schemeClr val="tx1"/>
                        </a:solidFill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sz="2000" b="1" i="1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𝟐</m:t>
                    </m:r>
                    <m:r>
                      <a:rPr lang="en-US" sz="2000" b="1" i="1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𝑷</m:t>
                    </m:r>
                    <m:r>
                      <a:rPr lang="en-US" sz="2000" b="1" i="1">
                        <a:solidFill>
                          <a:schemeClr val="tx1"/>
                        </a:solidFill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 sz="20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was ultimately achieved.</a:t>
                </a:r>
                <a:endParaRPr lang="en-US" altLang="zh-CN" sz="20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</mc:Choice>
        <mc:Fallback>
          <p:sp>
            <p:nvSpPr>
              <p:cNvPr id="30" name="文本框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560" y="3914775"/>
                <a:ext cx="6461125" cy="101473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文本框 26"/>
              <p:cNvSpPr txBox="1"/>
              <p:nvPr/>
            </p:nvSpPr>
            <p:spPr>
              <a:xfrm>
                <a:off x="5115560" y="5160645"/>
                <a:ext cx="6461125" cy="10204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285750" indent="-285750" fontAlgn="auto">
                  <a:lnSpc>
                    <a:spcPct val="150000"/>
                  </a:lnSpc>
                  <a:buClr>
                    <a:srgbClr val="0070C0"/>
                  </a:buClr>
                  <a:buFont typeface="Wingdings" panose="05000000000000000000" charset="0"/>
                  <a:buChar char="l"/>
                </a:pPr>
                <a:r>
                  <a:rPr lang="en-US" altLang="zh-CN" sz="20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The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𝑫</m:t>
                    </m:r>
                    <m:acc>
                      <m:accPr>
                        <m:chr m:val="̅"/>
                        <m:ctrlPr>
                          <a:rPr lang="en-US" altLang="zh-CN" sz="2000" b="1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altLang="zh-CN" sz="2000" b="1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𝑫</m:t>
                        </m:r>
                      </m:e>
                    </m:acc>
                  </m:oMath>
                </a14:m>
                <a:r>
                  <a:rPr lang="en-US" altLang="zh-CN" sz="20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channel plays a crucial role in identifing the properties of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𝝌</m:t>
                        </m:r>
                      </m:e>
                      <m:sub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𝒄</m:t>
                        </m:r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𝟎</m:t>
                        </m:r>
                      </m:sub>
                    </m:sSub>
                    <m:r>
                      <a:rPr lang="en-US" sz="2000" b="1" i="1">
                        <a:solidFill>
                          <a:schemeClr val="tx1"/>
                        </a:solidFill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sz="2000" b="1" i="1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𝟐</m:t>
                    </m:r>
                    <m:r>
                      <a:rPr lang="en-US" sz="2000" b="1" i="1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𝑷</m:t>
                    </m:r>
                    <m:r>
                      <a:rPr lang="en-US" sz="2000" b="1" i="1">
                        <a:solidFill>
                          <a:schemeClr val="tx1"/>
                        </a:solidFill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 sz="20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𝝌</m:t>
                        </m:r>
                      </m:e>
                      <m:sub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𝒄</m:t>
                        </m:r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𝟐</m:t>
                        </m:r>
                      </m:sub>
                    </m:sSub>
                    <m:r>
                      <a:rPr lang="en-US" sz="2000" b="1" i="1">
                        <a:solidFill>
                          <a:schemeClr val="tx1"/>
                        </a:solidFill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sz="2000" b="1" i="1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𝟐</m:t>
                    </m:r>
                    <m:r>
                      <a:rPr lang="en-US" sz="2000" b="1" i="1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𝑷</m:t>
                    </m:r>
                    <m:r>
                      <a:rPr lang="en-US" sz="2000" b="1" i="1">
                        <a:solidFill>
                          <a:schemeClr val="tx1"/>
                        </a:solidFill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 sz="20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.</a:t>
                </a:r>
                <a:endParaRPr lang="en-US" altLang="zh-CN" sz="20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</mc:Choice>
        <mc:Fallback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560" y="5160645"/>
                <a:ext cx="6461125" cy="102044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文本框 27"/>
          <p:cNvSpPr txBox="1"/>
          <p:nvPr/>
        </p:nvSpPr>
        <p:spPr>
          <a:xfrm>
            <a:off x="10467340" y="1807845"/>
            <a:ext cx="12992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MS Mincho" panose="02020609040205080304" charset="-128"/>
                <a:cs typeface="Arial" panose="020B0604020202020204" pitchFamily="34" charset="0"/>
              </a:rPr>
              <a:t>narrow</a:t>
            </a:r>
            <a:endParaRPr lang="en-US" altLang="zh-CN" sz="2400" b="1">
              <a:solidFill>
                <a:srgbClr val="FF0000"/>
              </a:solidFill>
              <a:latin typeface="Arial" panose="020B0604020202020204" pitchFamily="34" charset="0"/>
              <a:ea typeface="MS Mincho" panose="02020609040205080304" charset="-128"/>
              <a:cs typeface="Arial" panose="020B0604020202020204" pitchFamily="34" charset="0"/>
              <a:sym typeface="+mn-ea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750185"/>
            <a:ext cx="12192635" cy="135763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z="1400" smtClean="0"/>
            </a:fld>
            <a:endParaRPr lang="zh-CN" altLang="en-US" sz="1400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/>
            </p:nvSpPr>
            <p:spPr>
              <a:xfrm>
                <a:off x="350520" y="3107055"/>
                <a:ext cx="11490960" cy="715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sz="40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The production of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4000" b="1" i="1">
                            <a:solidFill>
                              <a:schemeClr val="bg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4000" b="1" i="1">
                            <a:solidFill>
                              <a:schemeClr val="bg1"/>
                            </a:solidFill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𝝌</m:t>
                        </m:r>
                      </m:e>
                      <m:sub>
                        <m:r>
                          <a:rPr lang="en-US" altLang="zh-CN" sz="4000" b="1" i="1">
                            <a:solidFill>
                              <a:schemeClr val="bg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𝒄</m:t>
                        </m:r>
                        <m:r>
                          <a:rPr lang="en-US" altLang="zh-CN" sz="4000" b="1" i="1">
                            <a:solidFill>
                              <a:schemeClr val="bg1"/>
                            </a:solidFill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𝟎</m:t>
                        </m:r>
                        <m:r>
                          <a:rPr lang="en-US" altLang="zh-CN" sz="4000" b="1" i="1">
                            <a:solidFill>
                              <a:schemeClr val="bg1"/>
                            </a:solidFill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sz="4000" b="1" i="1">
                            <a:solidFill>
                              <a:schemeClr val="bg1"/>
                            </a:solidFill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𝟐</m:t>
                        </m:r>
                      </m:sub>
                    </m:sSub>
                    <m:r>
                      <a:rPr lang="en-US" altLang="zh-CN" sz="4000" b="1" i="1">
                        <a:solidFill>
                          <a:schemeClr val="bg1"/>
                        </a:solidFill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4000" b="1" i="1">
                        <a:solidFill>
                          <a:schemeClr val="bg1"/>
                        </a:solidFill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𝟐</m:t>
                    </m:r>
                    <m:r>
                      <a:rPr lang="en-US" altLang="zh-CN" sz="4000" b="1" i="1">
                        <a:solidFill>
                          <a:schemeClr val="bg1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𝑷</m:t>
                    </m:r>
                    <m:r>
                      <a:rPr lang="en-US" altLang="zh-CN" sz="4000" b="1" i="1">
                        <a:solidFill>
                          <a:schemeClr val="bg1"/>
                        </a:solidFill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 sz="40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4000" b="1" i="1">
                            <a:solidFill>
                              <a:schemeClr val="bg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4000" b="1" i="1">
                            <a:solidFill>
                              <a:schemeClr val="bg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𝒆</m:t>
                        </m:r>
                      </m:e>
                      <m:sup>
                        <m:r>
                          <a:rPr lang="en-US" altLang="zh-CN" sz="4000" b="1" i="1">
                            <a:solidFill>
                              <a:schemeClr val="bg1"/>
                            </a:solidFill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4000" b="1" i="1">
                            <a:solidFill>
                              <a:schemeClr val="bg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4000" b="1" i="1">
                            <a:solidFill>
                              <a:schemeClr val="bg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𝒆</m:t>
                        </m:r>
                      </m:e>
                      <m:sup>
                        <m:r>
                          <a:rPr lang="en-US" altLang="zh-CN" sz="4000" b="1" i="1">
                            <a:solidFill>
                              <a:schemeClr val="bg1"/>
                            </a:solidFill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−</m:t>
                        </m:r>
                      </m:sup>
                    </m:sSup>
                    <m:r>
                      <a:rPr lang="en-US" altLang="zh-CN" sz="4000" b="1" i="1">
                        <a:solidFill>
                          <a:schemeClr val="bg1"/>
                        </a:solidFill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sz="4000" b="1" i="1">
                        <a:solidFill>
                          <a:schemeClr val="bg1"/>
                        </a:solidFill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𝜸</m:t>
                    </m:r>
                    <m:r>
                      <a:rPr lang="en-US" altLang="zh-CN" sz="4000" b="1" i="1">
                        <a:solidFill>
                          <a:schemeClr val="bg1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𝑫</m:t>
                    </m:r>
                    <m:acc>
                      <m:accPr>
                        <m:chr m:val="̅"/>
                        <m:ctrlPr>
                          <a:rPr lang="en-US" altLang="zh-CN" sz="4000" b="1" i="1">
                            <a:solidFill>
                              <a:schemeClr val="bg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4000" b="1" i="1">
                            <a:solidFill>
                              <a:schemeClr val="bg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𝑫</m:t>
                        </m:r>
                      </m:e>
                    </m:acc>
                  </m:oMath>
                </a14:m>
                <a:endParaRPr lang="en-US" altLang="zh-CN" sz="4000" b="1">
                  <a:solidFill>
                    <a:schemeClr val="bg1"/>
                  </a:solidFill>
                  <a:latin typeface="+mj-lt"/>
                  <a:cs typeface="+mj-lt"/>
                </a:endParaRPr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" y="3107055"/>
                <a:ext cx="11490960" cy="715645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灯片编号占位符 4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rcRect r="50000" b="-1446"/>
          <a:stretch>
            <a:fillRect/>
          </a:stretch>
        </p:blipFill>
        <p:spPr>
          <a:xfrm>
            <a:off x="4893945" y="4766310"/>
            <a:ext cx="2113915" cy="163703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rcRect l="50000" b="-1446"/>
          <a:stretch>
            <a:fillRect/>
          </a:stretch>
        </p:blipFill>
        <p:spPr>
          <a:xfrm>
            <a:off x="4954905" y="3266440"/>
            <a:ext cx="2017395" cy="15621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075" y="3268345"/>
            <a:ext cx="4023360" cy="3046095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7176770" y="4431665"/>
            <a:ext cx="4514850" cy="719455"/>
          </a:xfrm>
          <a:prstGeom prst="roundRect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FFC000">
                <a:lumMod val="40000"/>
                <a:lumOff val="60000"/>
              </a:srgbClr>
            </a:solidFill>
            <a:prstDash val="solid"/>
            <a:miter lim="800000"/>
          </a:ln>
          <a:effectLst/>
        </p:spPr>
        <p:txBody>
          <a:bodyPr rtlCol="0" anchor="ctr"/>
          <a:p>
            <a:pPr algn="ctr"/>
            <a:endParaRPr lang="en-US" altLang="zh-CN">
              <a:solidFill>
                <a:sysClr val="window" lastClr="FFFFFF"/>
              </a:solidFill>
              <a:latin typeface="Calibri" panose="020F0502020204030204" charset="0"/>
              <a:ea typeface="等线" panose="02010600030101010101" charset="-122"/>
            </a:endParaRPr>
          </a:p>
        </p:txBody>
      </p:sp>
      <p:pic>
        <p:nvPicPr>
          <p:cNvPr id="10" name="图片 9" descr="灯泡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22740" y="3950335"/>
            <a:ext cx="457200" cy="4572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8" name="文本框 17"/>
              <p:cNvSpPr txBox="1"/>
              <p:nvPr/>
            </p:nvSpPr>
            <p:spPr>
              <a:xfrm>
                <a:off x="7151370" y="4558665"/>
                <a:ext cx="4599305" cy="4660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𝒆</m:t>
                          </m:r>
                        </m:e>
                        <m:sup>
                          <m: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𝒆</m:t>
                          </m:r>
                        </m:e>
                        <m:sup>
                          <m: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−</m:t>
                          </m:r>
                        </m:sup>
                      </m:sSup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→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𝝍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→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𝜸</m:t>
                      </m:r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𝝌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𝒄</m:t>
                          </m:r>
                          <m: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𝟎</m:t>
                          </m:r>
                          <m: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,</m:t>
                          </m:r>
                          <m: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𝟐</m:t>
                          </m:r>
                        </m:sub>
                      </m:sSub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𝟐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𝑷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)→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𝜸</m:t>
                      </m:r>
                      <m:r>
                        <a:rPr lang="en-US" altLang="zh-CN" sz="2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𝑫</m:t>
                      </m:r>
                      <m:acc>
                        <m:accPr>
                          <m:chr m:val="̅"/>
                          <m:ctrlP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accPr>
                        <m:e>
                          <m:r>
                            <a:rPr lang="en-US" altLang="zh-CN" sz="2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𝑫</m:t>
                          </m:r>
                        </m:e>
                      </m:acc>
                    </m:oMath>
                  </m:oMathPara>
                </a14:m>
                <a:endParaRPr lang="zh-CN" altLang="en-US" sz="2400" b="1"/>
              </a:p>
            </p:txBody>
          </p:sp>
        </mc:Choice>
        <mc:Fallback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1370" y="4558665"/>
                <a:ext cx="4599305" cy="46609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文本框 20"/>
          <p:cNvSpPr txBox="1"/>
          <p:nvPr>
            <p:custDataLst>
              <p:tags r:id="rId6"/>
            </p:custDataLst>
          </p:nvPr>
        </p:nvSpPr>
        <p:spPr>
          <a:xfrm>
            <a:off x="742950" y="6172200"/>
            <a:ext cx="232029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1200"/>
              <a:t>BESIII  PRL 122, 232002 (2019)</a:t>
            </a:r>
            <a:endParaRPr lang="en-US" altLang="zh-CN" sz="1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rcRect t="4167" r="118"/>
          <a:stretch>
            <a:fillRect/>
          </a:stretch>
        </p:blipFill>
        <p:spPr>
          <a:xfrm>
            <a:off x="673735" y="839470"/>
            <a:ext cx="3771900" cy="2059305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742950" y="2898775"/>
            <a:ext cx="16014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MS Mincho" panose="02020609040205080304" charset="-128"/>
                <a:cs typeface="Arial" panose="020B0604020202020204" pitchFamily="34" charset="0"/>
              </a:rPr>
              <a:t>Similarly</a:t>
            </a:r>
            <a:endParaRPr lang="en-US" altLang="zh-CN" sz="2400" b="1">
              <a:solidFill>
                <a:srgbClr val="FF0000"/>
              </a:solidFill>
              <a:latin typeface="Arial" panose="020B0604020202020204" pitchFamily="34" charset="0"/>
              <a:ea typeface="MS Mincho" panose="02020609040205080304" charset="-128"/>
              <a:cs typeface="Arial" panose="020B0604020202020204" pitchFamily="34" charset="0"/>
              <a:sym typeface="+mn-ea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/>
              <p:cNvSpPr txBox="1"/>
              <p:nvPr/>
            </p:nvSpPr>
            <p:spPr>
              <a:xfrm>
                <a:off x="4439285" y="1332865"/>
                <a:ext cx="6826885" cy="7105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2000" b="1">
                    <a:latin typeface="Arial" panose="020B0604020202020204" pitchFamily="34" charset="0"/>
                    <a:cs typeface="Arial" panose="020B0604020202020204" pitchFamily="34" charset="0"/>
                  </a:rPr>
                  <a:t>The process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𝒆</m:t>
                        </m:r>
                      </m:e>
                      <m:sup>
                        <m:r>
                          <a:rPr lang="en-US" altLang="zh-CN" sz="20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𝒆</m:t>
                        </m:r>
                      </m:e>
                      <m:sup>
                        <m:r>
                          <a:rPr lang="en-US" altLang="zh-CN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−</m:t>
                        </m:r>
                      </m:sup>
                    </m:sSup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𝝎</m:t>
                    </m:r>
                    <m:r>
                      <a:rPr lang="en-US" altLang="zh-CN" sz="2000" b="1" i="1">
                        <a:latin typeface="Cambria Math" panose="02040503050406030204" charset="0"/>
                        <a:cs typeface="Cambria Math" panose="02040503050406030204" charset="0"/>
                      </a:rPr>
                      <m:t>𝑫</m:t>
                    </m:r>
                    <m:acc>
                      <m:accPr>
                        <m:chr m:val="̅"/>
                        <m:ctrlPr>
                          <a:rPr lang="en-US" altLang="zh-CN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𝑫</m:t>
                        </m:r>
                      </m:e>
                    </m:acc>
                  </m:oMath>
                </a14:m>
                <a:r>
                  <a:rPr lang="en-US" altLang="zh-CN" sz="2000" b="1">
                    <a:latin typeface="Arial" panose="020B0604020202020204" pitchFamily="34" charset="0"/>
                    <a:cs typeface="Arial" panose="020B0604020202020204" pitchFamily="34" charset="0"/>
                  </a:rPr>
                  <a:t> may serve as a new avenue for accessing the charmonium states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𝝌</m:t>
                        </m:r>
                      </m:e>
                      <m:sub>
                        <m:r>
                          <a:rPr lang="en-US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𝒄</m:t>
                        </m:r>
                        <m:r>
                          <a:rPr lang="en-US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𝟎</m:t>
                        </m:r>
                      </m:sub>
                    </m:sSub>
                    <m:r>
                      <a:rPr lang="en-US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sz="2000" b="1" i="1">
                        <a:latin typeface="Cambria Math" panose="02040503050406030204" charset="0"/>
                        <a:cs typeface="Cambria Math" panose="02040503050406030204" charset="0"/>
                      </a:rPr>
                      <m:t>𝟐</m:t>
                    </m:r>
                    <m:r>
                      <a:rPr lang="en-US" sz="2000" b="1" i="1">
                        <a:latin typeface="Cambria Math" panose="02040503050406030204" charset="0"/>
                        <a:cs typeface="Cambria Math" panose="02040503050406030204" charset="0"/>
                      </a:rPr>
                      <m:t>𝑷</m:t>
                    </m:r>
                    <m:r>
                      <a:rPr lang="en-US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sz="2000" b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𝝌</m:t>
                        </m:r>
                      </m:e>
                      <m:sub>
                        <m:r>
                          <a:rPr lang="en-US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𝒄</m:t>
                        </m:r>
                        <m:r>
                          <a:rPr lang="en-US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𝟐</m:t>
                        </m:r>
                      </m:sub>
                    </m:sSub>
                    <m:r>
                      <a:rPr lang="en-US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sz="2000" b="1" i="1">
                        <a:latin typeface="Cambria Math" panose="02040503050406030204" charset="0"/>
                        <a:cs typeface="Cambria Math" panose="02040503050406030204" charset="0"/>
                      </a:rPr>
                      <m:t>𝟐</m:t>
                    </m:r>
                    <m:r>
                      <a:rPr lang="en-US" sz="2000" b="1" i="1">
                        <a:latin typeface="Cambria Math" panose="02040503050406030204" charset="0"/>
                        <a:cs typeface="Cambria Math" panose="02040503050406030204" charset="0"/>
                      </a:rPr>
                      <m:t>𝑷</m:t>
                    </m:r>
                    <m:r>
                      <a:rPr lang="en-US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sz="2000" b="1" i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.</a:t>
                </a:r>
                <a:endParaRPr lang="en-US" altLang="zh-CN" sz="20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285" y="1332865"/>
                <a:ext cx="6826885" cy="710565"/>
              </a:xfrm>
              <a:prstGeom prst="rect">
                <a:avLst/>
              </a:prstGeom>
              <a:blipFill rotWithShape="1">
                <a:blip r:embed="rId8"/>
                <a:stretch>
                  <a:fillRect b="-356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4439285" y="2350770"/>
            <a:ext cx="603313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1200"/>
              <a:t>Ri-Qing Qian and Xiang Liu  PRD 108, 094046 (2023)</a:t>
            </a:r>
            <a:endParaRPr lang="en-US" altLang="zh-CN" sz="1200"/>
          </a:p>
        </p:txBody>
      </p:sp>
      <p:sp>
        <p:nvSpPr>
          <p:cNvPr id="13" name="文本框 12"/>
          <p:cNvSpPr txBox="1"/>
          <p:nvPr/>
        </p:nvSpPr>
        <p:spPr>
          <a:xfrm>
            <a:off x="673735" y="132715"/>
            <a:ext cx="87515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sz="40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Additional production mechanisms</a:t>
            </a:r>
            <a:endParaRPr lang="en-US" altLang="zh-CN" sz="4000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/>
            </p:nvSpPr>
            <p:spPr>
              <a:xfrm>
                <a:off x="470535" y="147955"/>
                <a:ext cx="6886575" cy="784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l"/>
                <a:r>
                  <a:rPr lang="en-US" altLang="zh-CN" sz="4000" b="1">
                    <a:solidFill>
                      <a:srgbClr val="C00000"/>
                    </a:solidFill>
                    <a:latin typeface="+mj-lt"/>
                    <a:cs typeface="+mj-lt"/>
                  </a:rPr>
                  <a:t>Analyse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4000" b="1" i="1">
                            <a:solidFill>
                              <a:srgbClr val="C00000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4000" b="1" i="1">
                            <a:solidFill>
                              <a:srgbClr val="C00000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𝒆</m:t>
                        </m:r>
                      </m:e>
                      <m:sup>
                        <m:r>
                          <a:rPr lang="en-US" altLang="zh-CN" sz="4000" b="1" i="1">
                            <a:solidFill>
                              <a:srgbClr val="C00000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4000" b="1" i="1">
                            <a:solidFill>
                              <a:srgbClr val="C00000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4000" b="1" i="1">
                            <a:solidFill>
                              <a:srgbClr val="C00000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𝒆</m:t>
                        </m:r>
                      </m:e>
                      <m:sup>
                        <m:r>
                          <a:rPr lang="en-US" altLang="zh-CN" sz="4000" b="1" i="1">
                            <a:solidFill>
                              <a:srgbClr val="C00000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−</m:t>
                        </m:r>
                      </m:sup>
                    </m:sSup>
                    <m:r>
                      <a:rPr lang="en-US" altLang="zh-CN" sz="4000" b="1" i="1">
                        <a:solidFill>
                          <a:srgbClr val="C00000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sz="4000" b="1" i="1">
                        <a:solidFill>
                          <a:srgbClr val="C00000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𝜸</m:t>
                    </m:r>
                    <m:sSub>
                      <m:sSubPr>
                        <m:ctrlPr>
                          <a:rPr lang="en-US" altLang="zh-CN" sz="4000" b="1" i="1">
                            <a:solidFill>
                              <a:srgbClr val="C00000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4000" b="1" i="1">
                            <a:solidFill>
                              <a:srgbClr val="C00000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𝝌</m:t>
                        </m:r>
                      </m:e>
                      <m:sub>
                        <m:r>
                          <a:rPr lang="en-US" altLang="zh-CN" sz="4000" b="1" i="1">
                            <a:solidFill>
                              <a:srgbClr val="C00000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𝒄𝑱</m:t>
                        </m:r>
                      </m:sub>
                    </m:sSub>
                    <m:r>
                      <a:rPr lang="en-US" altLang="zh-CN" sz="4000" b="1" i="1">
                        <a:solidFill>
                          <a:srgbClr val="C00000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4000" b="1" i="1">
                        <a:solidFill>
                          <a:srgbClr val="C00000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𝟐</m:t>
                    </m:r>
                    <m:r>
                      <a:rPr lang="en-US" altLang="zh-CN" sz="4000" b="1" i="1">
                        <a:solidFill>
                          <a:srgbClr val="C00000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𝑷</m:t>
                    </m:r>
                    <m:r>
                      <a:rPr lang="en-US" altLang="zh-CN" sz="4000" b="1" i="1">
                        <a:solidFill>
                          <a:srgbClr val="C00000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endParaRPr lang="en-US" altLang="zh-CN" sz="4000" b="1">
                  <a:solidFill>
                    <a:srgbClr val="C00000"/>
                  </a:solidFill>
                  <a:latin typeface="+mj-lt"/>
                  <a:cs typeface="+mj-lt"/>
                </a:endParaRPr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535" y="147955"/>
                <a:ext cx="6886575" cy="784225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510" y="908050"/>
            <a:ext cx="3756660" cy="5699760"/>
          </a:xfrm>
          <a:prstGeom prst="rect">
            <a:avLst/>
          </a:prstGeom>
        </p:spPr>
      </p:pic>
      <p:pic>
        <p:nvPicPr>
          <p:cNvPr id="254" name="图片 2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610" y="896620"/>
            <a:ext cx="5027295" cy="68135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610" y="1577975"/>
            <a:ext cx="5847715" cy="445770"/>
          </a:xfrm>
          <a:prstGeom prst="rect">
            <a:avLst/>
          </a:prstGeom>
        </p:spPr>
      </p:pic>
      <p:pic>
        <p:nvPicPr>
          <p:cNvPr id="236" name="图片 235"/>
          <p:cNvPicPr>
            <a:picLocks noChangeAspect="1"/>
          </p:cNvPicPr>
          <p:nvPr/>
        </p:nvPicPr>
        <p:blipFill>
          <a:blip r:embed="rId5"/>
          <a:srcRect r="-466" b="49956"/>
          <a:stretch>
            <a:fillRect/>
          </a:stretch>
        </p:blipFill>
        <p:spPr>
          <a:xfrm>
            <a:off x="4575175" y="3877310"/>
            <a:ext cx="4578985" cy="581025"/>
          </a:xfrm>
          <a:prstGeom prst="rect">
            <a:avLst/>
          </a:prstGeom>
        </p:spPr>
      </p:pic>
      <p:pic>
        <p:nvPicPr>
          <p:cNvPr id="258" name="图片 25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175" y="4549775"/>
            <a:ext cx="1726565" cy="455930"/>
          </a:xfrm>
          <a:prstGeom prst="rect">
            <a:avLst/>
          </a:prstGeom>
        </p:spPr>
      </p:pic>
      <p:pic>
        <p:nvPicPr>
          <p:cNvPr id="259" name="图片 25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7195" y="4711065"/>
            <a:ext cx="1607820" cy="287655"/>
          </a:xfrm>
          <a:prstGeom prst="rect">
            <a:avLst/>
          </a:prstGeom>
        </p:spPr>
      </p:pic>
      <p:pic>
        <p:nvPicPr>
          <p:cNvPr id="237" name="图片 236"/>
          <p:cNvPicPr>
            <a:picLocks noChangeAspect="1"/>
          </p:cNvPicPr>
          <p:nvPr/>
        </p:nvPicPr>
        <p:blipFill>
          <a:blip r:embed="rId5"/>
          <a:srcRect t="50870" r="-78"/>
          <a:stretch>
            <a:fillRect/>
          </a:stretch>
        </p:blipFill>
        <p:spPr>
          <a:xfrm>
            <a:off x="4575175" y="5148580"/>
            <a:ext cx="4578985" cy="572770"/>
          </a:xfrm>
          <a:prstGeom prst="rect">
            <a:avLst/>
          </a:prstGeom>
        </p:spPr>
      </p:pic>
      <p:sp>
        <p:nvSpPr>
          <p:cNvPr id="14" name="右大括号 13"/>
          <p:cNvSpPr/>
          <p:nvPr/>
        </p:nvSpPr>
        <p:spPr>
          <a:xfrm>
            <a:off x="9109075" y="4036060"/>
            <a:ext cx="245745" cy="1643380"/>
          </a:xfrm>
          <a:prstGeom prst="rightBrac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2" name="文本框 261"/>
          <p:cNvSpPr txBox="1"/>
          <p:nvPr/>
        </p:nvSpPr>
        <p:spPr>
          <a:xfrm>
            <a:off x="9354820" y="4112260"/>
            <a:ext cx="23399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Gauge invariance</a:t>
            </a:r>
            <a:endParaRPr lang="en-US" altLang="zh-CN" sz="2000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9537700" y="4481830"/>
            <a:ext cx="1642110" cy="731520"/>
            <a:chOff x="8851" y="7330"/>
            <a:chExt cx="2586" cy="1152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201" y="7330"/>
              <a:ext cx="2237" cy="58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851" y="7912"/>
              <a:ext cx="1800" cy="571"/>
            </a:xfrm>
            <a:prstGeom prst="rect">
              <a:avLst/>
            </a:prstGeom>
          </p:spPr>
        </p:pic>
      </p:grpSp>
      <p:sp>
        <p:nvSpPr>
          <p:cNvPr id="22" name="圆角矩形 21"/>
          <p:cNvSpPr/>
          <p:nvPr/>
        </p:nvSpPr>
        <p:spPr>
          <a:xfrm>
            <a:off x="9502140" y="4531995"/>
            <a:ext cx="1804670" cy="65151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pic>
        <p:nvPicPr>
          <p:cNvPr id="264" name="图片 26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9110" y="5858510"/>
            <a:ext cx="3019425" cy="740410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4499610" y="2241550"/>
            <a:ext cx="68865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latin typeface="Arial" panose="020B0604020202020204" pitchFamily="34" charset="0"/>
                <a:cs typeface="Arial" panose="020B0604020202020204" pitchFamily="34" charset="0"/>
              </a:rPr>
              <a:t>Coupled-channel effects: </a:t>
            </a:r>
            <a:r>
              <a:rPr lang="en-US" altLang="zh-CN" sz="2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hadronic loops mechanism</a:t>
            </a:r>
            <a:r>
              <a:rPr lang="en-US" altLang="zh-CN" sz="2000" b="1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zh-CN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图片 31"/>
          <p:cNvPicPr/>
          <p:nvPr/>
        </p:nvPicPr>
        <p:blipFill>
          <a:blip r:embed="rId11"/>
          <a:srcRect l="18712" t="44744" r="52098" b="46486"/>
          <a:stretch>
            <a:fillRect/>
          </a:stretch>
        </p:blipFill>
        <p:spPr>
          <a:xfrm>
            <a:off x="9104630" y="3280410"/>
            <a:ext cx="250190" cy="7620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30420" y="2808605"/>
            <a:ext cx="4315460" cy="911860"/>
          </a:xfrm>
          <a:prstGeom prst="rect">
            <a:avLst/>
          </a:prstGeom>
        </p:spPr>
      </p:pic>
      <p:cxnSp>
        <p:nvCxnSpPr>
          <p:cNvPr id="21" name="直接连接符 20"/>
          <p:cNvCxnSpPr/>
          <p:nvPr/>
        </p:nvCxnSpPr>
        <p:spPr>
          <a:xfrm>
            <a:off x="8450580" y="1978660"/>
            <a:ext cx="1838325" cy="3810"/>
          </a:xfrm>
          <a:prstGeom prst="line">
            <a:avLst/>
          </a:prstGeom>
          <a:ln w="31750" cap="rnd">
            <a:solidFill>
              <a:srgbClr val="FF0000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0535" y="147955"/>
            <a:ext cx="65944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sz="40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coupling constants</a:t>
            </a:r>
            <a:endParaRPr lang="en-US" altLang="zh-CN" sz="4000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605" y="809625"/>
            <a:ext cx="2965450" cy="35852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87070" y="4461510"/>
            <a:ext cx="25888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/>
              <a:t>Jun-zhang Wang and Xiang Liu  PLB 849, 138456</a:t>
            </a:r>
            <a:r>
              <a:rPr lang="en-US" altLang="zh-CN" sz="1200">
                <a:sym typeface="+mn-ea"/>
              </a:rPr>
              <a:t>(2024)</a:t>
            </a:r>
            <a:r>
              <a:rPr lang="en-US" altLang="zh-CN" sz="1200"/>
              <a:t> </a:t>
            </a:r>
            <a:endParaRPr lang="en-US" altLang="zh-CN" sz="1200" b="1">
              <a:solidFill>
                <a:srgbClr val="00B0F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9830" y="868680"/>
            <a:ext cx="4977765" cy="427990"/>
          </a:xfrm>
          <a:prstGeom prst="rect">
            <a:avLst/>
          </a:prstGeom>
        </p:spPr>
      </p:pic>
      <p:cxnSp>
        <p:nvCxnSpPr>
          <p:cNvPr id="225" name="直接连接符 341"/>
          <p:cNvCxnSpPr/>
          <p:nvPr>
            <p:custDataLst>
              <p:tags r:id="rId3"/>
            </p:custDataLst>
          </p:nvPr>
        </p:nvCxnSpPr>
        <p:spPr>
          <a:xfrm>
            <a:off x="3921125" y="1906905"/>
            <a:ext cx="1126490" cy="19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31" name="椭圆 230"/>
          <p:cNvSpPr/>
          <p:nvPr/>
        </p:nvSpPr>
        <p:spPr>
          <a:xfrm>
            <a:off x="4986020" y="1870710"/>
            <a:ext cx="83820" cy="76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400" dirty="0"/>
          </a:p>
        </p:txBody>
      </p:sp>
      <p:sp>
        <p:nvSpPr>
          <p:cNvPr id="234" name="椭圆 233"/>
          <p:cNvSpPr/>
          <p:nvPr/>
        </p:nvSpPr>
        <p:spPr>
          <a:xfrm>
            <a:off x="6092825" y="2661920"/>
            <a:ext cx="66675" cy="71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400" dirty="0"/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5027930" y="1373505"/>
            <a:ext cx="769620" cy="5448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 flipV="1">
            <a:off x="5033010" y="1911350"/>
            <a:ext cx="1083945" cy="7791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 flipV="1">
            <a:off x="6145530" y="2707005"/>
            <a:ext cx="480695" cy="3308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9" name="文本框 68"/>
              <p:cNvSpPr txBox="1"/>
              <p:nvPr/>
            </p:nvSpPr>
            <p:spPr>
              <a:xfrm>
                <a:off x="3865880" y="1624330"/>
                <a:ext cx="661035" cy="24574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600" i="1">
                          <a:solidFill>
                            <a:srgbClr val="333333"/>
                          </a:solidFill>
                          <a:latin typeface="Cambria Math" panose="02040503050406030204" charset="0"/>
                        </a:rPr>
                        <m:t>𝜓</m:t>
                      </m:r>
                      <m:r>
                        <a:rPr kumimoji="1" lang="en-US" altLang="zh-CN" sz="1600" i="1">
                          <a:solidFill>
                            <a:srgbClr val="333333"/>
                          </a:solidFill>
                          <a:latin typeface="Cambria Math" panose="02040503050406030204" charset="0"/>
                        </a:rPr>
                        <m:t>(</m:t>
                      </m:r>
                      <m:r>
                        <a:rPr kumimoji="1" lang="en-US" altLang="zh-CN" sz="1600" i="1">
                          <a:solidFill>
                            <a:srgbClr val="333333"/>
                          </a:solidFill>
                          <a:latin typeface="Cambria Math" panose="02040503050406030204" charset="0"/>
                        </a:rPr>
                        <m:t>4230</m:t>
                      </m:r>
                      <m:r>
                        <a:rPr kumimoji="1" lang="en-US" altLang="zh-CN" sz="1600" i="1">
                          <a:solidFill>
                            <a:srgbClr val="333333"/>
                          </a:solidFill>
                          <a:latin typeface="Cambria Math" panose="02040503050406030204" charset="0"/>
                        </a:rPr>
                        <m:t>)</m:t>
                      </m:r>
                    </m:oMath>
                  </m:oMathPara>
                </a14:m>
                <a:endParaRPr kumimoji="1" lang="zh-CN" altLang="en-US" sz="1600" dirty="0"/>
              </a:p>
            </p:txBody>
          </p:sp>
        </mc:Choice>
        <mc:Fallback>
          <p:sp>
            <p:nvSpPr>
              <p:cNvPr id="69" name="文本框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5880" y="1624330"/>
                <a:ext cx="661035" cy="245745"/>
              </a:xfrm>
              <a:prstGeom prst="rect">
                <a:avLst/>
              </a:prstGeom>
              <a:blipFill rotWithShape="1">
                <a:blip r:embed="rId4"/>
                <a:stretch>
                  <a:fillRect r="-151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文本框 24"/>
              <p:cNvSpPr txBox="1"/>
              <p:nvPr/>
            </p:nvSpPr>
            <p:spPr>
              <a:xfrm>
                <a:off x="5740400" y="1253490"/>
                <a:ext cx="424180" cy="2552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zh-CN" sz="1600" i="1">
                              <a:solidFill>
                                <a:srgbClr val="333333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pPr>
                        <m:e>
                          <m:r>
                            <a:rPr kumimoji="1" lang="en-US" altLang="zh-CN" sz="1600" i="1">
                              <a:solidFill>
                                <a:srgbClr val="333333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𝐷</m:t>
                          </m:r>
                        </m:e>
                        <m:sup>
                          <m:r>
                            <a:rPr kumimoji="1" lang="en-US" altLang="zh-CN" sz="1600" i="1">
                              <a:solidFill>
                                <a:srgbClr val="333333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kumimoji="1" lang="zh-CN" altLang="en-US" sz="1600" dirty="0"/>
              </a:p>
            </p:txBody>
          </p:sp>
        </mc:Choice>
        <mc:Fallback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0400" y="1253490"/>
                <a:ext cx="424180" cy="25527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文本框 25"/>
              <p:cNvSpPr txBox="1"/>
              <p:nvPr/>
            </p:nvSpPr>
            <p:spPr>
              <a:xfrm>
                <a:off x="6626225" y="2205990"/>
                <a:ext cx="450215" cy="24701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zh-CN" sz="1600" i="1">
                              <a:solidFill>
                                <a:srgbClr val="333333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pPr>
                        <m:e>
                          <m:r>
                            <a:rPr kumimoji="1" lang="en-US" altLang="zh-CN" sz="1600" i="1">
                              <a:solidFill>
                                <a:srgbClr val="333333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zh-CN" sz="1600" i="1">
                              <a:solidFill>
                                <a:srgbClr val="333333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kumimoji="1" lang="zh-CN" altLang="en-US" sz="1600" dirty="0"/>
              </a:p>
            </p:txBody>
          </p:sp>
        </mc:Choice>
        <mc:Fallback>
          <p:sp>
            <p:nvSpPr>
              <p:cNvPr id="26" name="文本框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6225" y="2205990"/>
                <a:ext cx="450215" cy="24701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文本框 26"/>
              <p:cNvSpPr txBox="1"/>
              <p:nvPr/>
            </p:nvSpPr>
            <p:spPr>
              <a:xfrm>
                <a:off x="6652260" y="2946400"/>
                <a:ext cx="424180" cy="24574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zh-CN" sz="1600" i="1">
                              <a:solidFill>
                                <a:srgbClr val="333333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pPr>
                        <m:e>
                          <m:r>
                            <a:rPr kumimoji="1" lang="en-US" altLang="zh-CN" sz="1600" i="1">
                              <a:solidFill>
                                <a:srgbClr val="333333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𝐷</m:t>
                          </m:r>
                        </m:e>
                        <m:sup>
                          <m:r>
                            <a:rPr kumimoji="1" lang="en-US" altLang="zh-CN" sz="1600" i="1">
                              <a:solidFill>
                                <a:srgbClr val="333333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∗−</m:t>
                          </m:r>
                        </m:sup>
                      </m:sSup>
                    </m:oMath>
                  </m:oMathPara>
                </a14:m>
                <a:endParaRPr kumimoji="1" lang="zh-CN" altLang="en-US" sz="1600" dirty="0"/>
              </a:p>
            </p:txBody>
          </p:sp>
        </mc:Choice>
        <mc:Fallback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2260" y="2946400"/>
                <a:ext cx="424180" cy="24574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文本框 27"/>
              <p:cNvSpPr txBox="1"/>
              <p:nvPr/>
            </p:nvSpPr>
            <p:spPr>
              <a:xfrm>
                <a:off x="5384800" y="1988185"/>
                <a:ext cx="1110615" cy="2387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zh-CN" sz="1600" i="1" dirty="0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kumimoji="1" lang="en-US" altLang="zh-CN" sz="1600" i="1" dirty="0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kumimoji="1" lang="en-US" altLang="zh-CN" sz="1600" i="1" dirty="0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accPr>
                                <m:e>
                                  <m:r>
                                    <a:rPr kumimoji="1" lang="en-US" altLang="zh-CN" sz="1600" i="1" dirty="0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𝐷</m:t>
                                  </m:r>
                                </m:e>
                              </m:acc>
                            </m:e>
                            <m:sub>
                              <m:r>
                                <a:rPr kumimoji="1" lang="en-US" altLang="zh-CN" sz="1600" i="1" dirty="0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1</m:t>
                              </m:r>
                            </m:sub>
                          </m:sSub>
                          <m:r>
                            <a:rPr kumimoji="1" lang="en-US" altLang="zh-CN" sz="1600" i="1" dirty="0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(</m:t>
                          </m:r>
                          <m:r>
                            <a:rPr kumimoji="1" lang="en-US" altLang="zh-CN" sz="1600" i="1" dirty="0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2420</m:t>
                          </m:r>
                          <m:r>
                            <a:rPr kumimoji="1" lang="en-US" altLang="zh-CN" sz="1600" i="1" dirty="0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)</m:t>
                          </m:r>
                        </m:e>
                        <m:sup>
                          <m:r>
                            <a:rPr kumimoji="1" lang="en-US" altLang="zh-CN" sz="1600" i="1" dirty="0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kumimoji="1" lang="zh-CN" altLang="en-US" sz="1600" dirty="0"/>
              </a:p>
            </p:txBody>
          </p:sp>
        </mc:Choice>
        <mc:Fallback>
          <p:sp>
            <p:nvSpPr>
              <p:cNvPr id="28" name="文本框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4800" y="1988185"/>
                <a:ext cx="1110615" cy="23876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直接连接符 30"/>
          <p:cNvCxnSpPr/>
          <p:nvPr/>
        </p:nvCxnSpPr>
        <p:spPr>
          <a:xfrm flipV="1">
            <a:off x="6145530" y="2346960"/>
            <a:ext cx="480695" cy="3308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/>
              <p:cNvSpPr txBox="1"/>
              <p:nvPr/>
            </p:nvSpPr>
            <p:spPr>
              <a:xfrm>
                <a:off x="3709035" y="3096895"/>
                <a:ext cx="7868285" cy="8642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indent="0" fontAlgn="auto">
                  <a:lnSpc>
                    <a:spcPct val="120000"/>
                  </a:lnSpc>
                </a:pPr>
                <a:r>
                  <a:rPr lang="en-US" altLang="zh-CN" sz="2000">
                    <a:latin typeface="Arial" panose="020B0604020202020204" pitchFamily="34" charset="0"/>
                    <a:cs typeface="Arial" panose="020B0604020202020204" pitchFamily="34" charset="0"/>
                  </a:rPr>
                  <a:t>Additional intermediate states contribute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𝜋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𝐷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∗−</m:t>
                        </m:r>
                      </m:sup>
                    </m:sSup>
                    <m:sSup>
                      <m:sSupPr>
                        <m:ctrlP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𝐷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altLang="zh-CN" sz="2000">
                    <a:latin typeface="Arial" panose="020B0604020202020204" pitchFamily="34" charset="0"/>
                    <a:cs typeface="Arial" panose="020B0604020202020204" pitchFamily="34" charset="0"/>
                  </a:rPr>
                  <a:t>, including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𝐷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∗−</m:t>
                        </m:r>
                      </m:sup>
                    </m:sSup>
                    <m:sSubSup>
                      <m:sSubSupPr>
                        <m:ctrlP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SupPr>
                      <m:e>
                        <m: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𝐷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0</m:t>
                        </m:r>
                      </m:sub>
                      <m:sup>
                        <m: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∗</m:t>
                        </m:r>
                      </m:sup>
                    </m:sSubSup>
                    <m:r>
                      <a:rPr lang="en-US" altLang="zh-CN" sz="2000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2000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2300</m:t>
                    </m:r>
                    <m:sSup>
                      <m:sSupPr>
                        <m:ctrlP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)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altLang="zh-CN" sz="200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𝐷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0</m:t>
                        </m:r>
                      </m:sup>
                    </m:sSup>
                    <m:sSub>
                      <m:sSubPr>
                        <m:ctrlP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20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accPr>
                          <m:e>
                            <m:r>
                              <a:rPr lang="en-US" altLang="zh-CN" sz="20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𝐷</m:t>
                            </m:r>
                          </m:e>
                        </m:acc>
                      </m:e>
                      <m:sub>
                        <m:r>
                          <a:rPr lang="en-US" altLang="zh-CN" sz="2000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2000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2430</m:t>
                    </m:r>
                    <m:r>
                      <a:rPr lang="en-US" altLang="zh-CN" sz="2000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 sz="200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𝐷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0</m:t>
                        </m:r>
                      </m:sup>
                    </m:sSup>
                    <m:sSubSup>
                      <m:sSubSupPr>
                        <m:ctrlP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SupPr>
                      <m:e>
                        <m:acc>
                          <m:accPr>
                            <m:chr m:val="̅"/>
                            <m:ctrlPr>
                              <a:rPr lang="en-US" altLang="zh-CN" sz="20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accPr>
                          <m:e>
                            <m:r>
                              <a:rPr lang="en-US" altLang="zh-CN" sz="20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𝐷</m:t>
                            </m:r>
                          </m:e>
                        </m:acc>
                      </m:e>
                      <m:sub>
                        <m:r>
                          <a:rPr lang="en-US" altLang="zh-CN" sz="2000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2</m:t>
                        </m:r>
                      </m:sub>
                      <m:sup>
                        <m: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∗</m:t>
                        </m:r>
                      </m:sup>
                    </m:sSubSup>
                    <m:r>
                      <a:rPr lang="en-US" altLang="zh-CN" sz="2000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2000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2460</m:t>
                    </m:r>
                    <m:sSup>
                      <m:sSupPr>
                        <m:ctrlP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)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altLang="zh-CN" sz="200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n-US" altLang="zh-CN" sz="2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9035" y="3096895"/>
                <a:ext cx="7868285" cy="86423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直接连接符 19"/>
          <p:cNvCxnSpPr/>
          <p:nvPr/>
        </p:nvCxnSpPr>
        <p:spPr>
          <a:xfrm>
            <a:off x="3790315" y="3948430"/>
            <a:ext cx="5120005" cy="0"/>
          </a:xfrm>
          <a:prstGeom prst="line">
            <a:avLst/>
          </a:prstGeom>
          <a:ln w="31750" cap="rnd">
            <a:solidFill>
              <a:srgbClr val="FF0000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3709035" y="3897630"/>
            <a:ext cx="26066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20000"/>
              </a:lnSpc>
            </a:pPr>
            <a:r>
              <a:rPr lang="en-US" altLang="zh-CN" sz="2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 couplings</a:t>
            </a:r>
            <a:endParaRPr lang="en-US" altLang="zh-CN" sz="2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240145" y="4016375"/>
            <a:ext cx="52304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/>
              <a:t>Zi-Long Man, Si-Qiang Luo, Zi-Yue Bai and Xiang Liu  arXiv:2502.08072            </a:t>
            </a:r>
            <a:endParaRPr lang="en-US" altLang="zh-CN" sz="1200"/>
          </a:p>
        </p:txBody>
      </p:sp>
      <p:cxnSp>
        <p:nvCxnSpPr>
          <p:cNvPr id="39" name="直接连接符 38"/>
          <p:cNvCxnSpPr/>
          <p:nvPr/>
        </p:nvCxnSpPr>
        <p:spPr>
          <a:xfrm flipH="1">
            <a:off x="0" y="5165090"/>
            <a:ext cx="12153900" cy="1270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ys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3" name="图片 3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59380" y="5363845"/>
            <a:ext cx="4487545" cy="110871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36460" y="5333365"/>
            <a:ext cx="3761105" cy="1196340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1825" y="5471160"/>
            <a:ext cx="1933575" cy="9232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77335" y="4511040"/>
            <a:ext cx="4546600" cy="4521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34910" y="1800860"/>
            <a:ext cx="2842260" cy="403860"/>
          </a:xfrm>
          <a:prstGeom prst="rect">
            <a:avLst/>
          </a:prstGeom>
        </p:spPr>
      </p:pic>
    </p:spTree>
    <p:custDataLst>
      <p:tags r:id="rId15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750185"/>
            <a:ext cx="12192635" cy="135763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z="1400" smtClean="0"/>
            </a:fld>
            <a:endParaRPr lang="zh-CN" altLang="en-US" sz="1400" dirty="0" smtClean="0"/>
          </a:p>
        </p:txBody>
      </p:sp>
      <p:sp>
        <p:nvSpPr>
          <p:cNvPr id="2" name="文本框 1"/>
          <p:cNvSpPr txBox="1"/>
          <p:nvPr/>
        </p:nvSpPr>
        <p:spPr>
          <a:xfrm>
            <a:off x="3770630" y="3075940"/>
            <a:ext cx="465201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000" b="1">
                <a:solidFill>
                  <a:schemeClr val="bg1"/>
                </a:solidFill>
                <a:sym typeface="+mn-ea"/>
              </a:rPr>
              <a:t>Numerical result</a:t>
            </a:r>
            <a:endParaRPr lang="en-US" altLang="zh-CN" sz="4000" b="1">
              <a:solidFill>
                <a:schemeClr val="bg1"/>
              </a:solidFill>
              <a:latin typeface="+mj-lt"/>
              <a:cs typeface="+mj-lt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灯片编号占位符 4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2365" y="1508760"/>
            <a:ext cx="2660015" cy="71374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605" y="3467735"/>
            <a:ext cx="8208645" cy="365760"/>
          </a:xfrm>
          <a:prstGeom prst="rect">
            <a:avLst/>
          </a:prstGeom>
        </p:spPr>
      </p:pic>
      <p:cxnSp>
        <p:nvCxnSpPr>
          <p:cNvPr id="21" name="直接连接符 20"/>
          <p:cNvCxnSpPr/>
          <p:nvPr/>
        </p:nvCxnSpPr>
        <p:spPr>
          <a:xfrm>
            <a:off x="6288405" y="3833495"/>
            <a:ext cx="2588895" cy="635"/>
          </a:xfrm>
          <a:prstGeom prst="line">
            <a:avLst/>
          </a:prstGeom>
          <a:ln w="31750" cap="rnd">
            <a:solidFill>
              <a:srgbClr val="FF0000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7176770" y="3833495"/>
            <a:ext cx="812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3.5%</a:t>
            </a:r>
            <a:endParaRPr lang="en-US" altLang="zh-CN">
              <a:solidFill>
                <a:srgbClr val="FF00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l="49727" t="3692" b="3761"/>
          <a:stretch>
            <a:fillRect/>
          </a:stretch>
        </p:blipFill>
        <p:spPr>
          <a:xfrm>
            <a:off x="732790" y="3908425"/>
            <a:ext cx="2729865" cy="2949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t="3364" r="49848" b="3761"/>
          <a:stretch>
            <a:fillRect/>
          </a:stretch>
        </p:blipFill>
        <p:spPr>
          <a:xfrm>
            <a:off x="516890" y="812165"/>
            <a:ext cx="2945765" cy="268541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/>
              <p:nvPr/>
            </p:nvSpPr>
            <p:spPr>
              <a:xfrm>
                <a:off x="3462655" y="4465955"/>
                <a:ext cx="8258175" cy="1476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indent="0" fontAlgn="auto">
                  <a:lnSpc>
                    <a:spcPct val="150000"/>
                  </a:lnSpc>
                </a:pPr>
                <a:r>
                  <a:rPr lang="en-US" altLang="zh-CN" sz="2000" b="1">
                    <a:latin typeface="Arial" panose="020B0604020202020204" pitchFamily="34" charset="0"/>
                    <a:cs typeface="Arial" panose="020B0604020202020204" pitchFamily="34" charset="0"/>
                  </a:rPr>
                  <a:t>The cross sections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𝝈</m:t>
                    </m:r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[</m:t>
                    </m:r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𝜸</m:t>
                    </m:r>
                    <m:sSub>
                      <m:sSubPr>
                        <m:ctrlPr>
                          <a:rPr lang="en-US" altLang="zh-CN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𝝌</m:t>
                        </m:r>
                      </m:e>
                      <m:sub>
                        <m:r>
                          <a:rPr lang="en-US" altLang="zh-CN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𝒄</m:t>
                        </m:r>
                        <m:r>
                          <a:rPr lang="en-US" altLang="zh-CN" sz="20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𝟏</m:t>
                        </m:r>
                      </m:sub>
                    </m:sSub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𝟐</m:t>
                    </m:r>
                    <m:r>
                      <a:rPr lang="en-US" altLang="zh-CN" sz="2000" b="1" i="1">
                        <a:latin typeface="Cambria Math" panose="02040503050406030204" charset="0"/>
                        <a:cs typeface="Cambria Math" panose="02040503050406030204" charset="0"/>
                      </a:rPr>
                      <m:t>𝑷</m:t>
                    </m:r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)]</m:t>
                    </m:r>
                  </m:oMath>
                </a14:m>
                <a:r>
                  <a:rPr lang="en-US" altLang="zh-CN" sz="2000" b="1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𝝈</m:t>
                    </m:r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[</m:t>
                    </m:r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𝜸</m:t>
                    </m:r>
                    <m:sSub>
                      <m:sSubPr>
                        <m:ctrlPr>
                          <a:rPr lang="en-US" altLang="zh-CN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𝝌</m:t>
                        </m:r>
                      </m:e>
                      <m:sub>
                        <m:r>
                          <a:rPr lang="en-US" altLang="zh-CN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𝒄</m:t>
                        </m:r>
                        <m:r>
                          <a:rPr lang="en-US" altLang="zh-CN" sz="20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𝟐</m:t>
                        </m:r>
                      </m:sub>
                    </m:sSub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𝟐</m:t>
                    </m:r>
                    <m:r>
                      <a:rPr lang="en-US" altLang="zh-CN" sz="2000" b="1" i="1">
                        <a:latin typeface="Cambria Math" panose="02040503050406030204" charset="0"/>
                        <a:cs typeface="Cambria Math" panose="02040503050406030204" charset="0"/>
                      </a:rPr>
                      <m:t>𝑷</m:t>
                    </m:r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)]</m:t>
                    </m:r>
                  </m:oMath>
                </a14:m>
                <a:r>
                  <a:rPr lang="en-US" altLang="zh-CN" sz="2000" b="1">
                    <a:latin typeface="Arial" panose="020B0604020202020204" pitchFamily="34" charset="0"/>
                    <a:cs typeface="Arial" panose="020B0604020202020204" pitchFamily="34" charset="0"/>
                  </a:rPr>
                  <a:t>are </a:t>
                </a:r>
                <a:r>
                  <a:rPr lang="en-US" altLang="zh-CN" sz="20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sufficiently large </a:t>
                </a:r>
                <a:r>
                  <a:rPr lang="en-US" altLang="zh-CN" sz="2000" b="1">
                    <a:latin typeface="Arial" panose="020B0604020202020204" pitchFamily="34" charset="0"/>
                    <a:cs typeface="Arial" panose="020B0604020202020204" pitchFamily="34" charset="0"/>
                  </a:rPr>
                  <a:t>to be measured experimentally, with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𝝈</m:t>
                    </m:r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[</m:t>
                    </m:r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𝜸</m:t>
                    </m:r>
                    <m:sSub>
                      <m:sSubPr>
                        <m:ctrlPr>
                          <a:rPr lang="en-US" altLang="zh-CN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𝝌</m:t>
                        </m:r>
                      </m:e>
                      <m:sub>
                        <m:r>
                          <a:rPr lang="en-US" altLang="zh-CN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𝒄</m:t>
                        </m:r>
                        <m:r>
                          <a:rPr lang="en-US" altLang="zh-CN" sz="20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𝟐</m:t>
                        </m:r>
                      </m:sub>
                    </m:sSub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𝟐</m:t>
                    </m:r>
                    <m:r>
                      <a:rPr lang="en-US" altLang="zh-CN" sz="2000" b="1" i="1">
                        <a:latin typeface="Cambria Math" panose="02040503050406030204" charset="0"/>
                        <a:cs typeface="Cambria Math" panose="02040503050406030204" charset="0"/>
                      </a:rPr>
                      <m:t>𝑷</m:t>
                    </m:r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)]</m:t>
                    </m:r>
                  </m:oMath>
                </a14:m>
                <a:r>
                  <a:rPr lang="en-US" altLang="zh-CN" sz="2000" b="1">
                    <a:latin typeface="Arial" panose="020B0604020202020204" pitchFamily="34" charset="0"/>
                    <a:cs typeface="Arial" panose="020B0604020202020204" pitchFamily="34" charset="0"/>
                  </a:rPr>
                  <a:t>&lt;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𝝈</m:t>
                    </m:r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[</m:t>
                    </m:r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𝜸</m:t>
                    </m:r>
                    <m:sSub>
                      <m:sSubPr>
                        <m:ctrlPr>
                          <a:rPr lang="en-US" altLang="zh-CN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𝝌</m:t>
                        </m:r>
                      </m:e>
                      <m:sub>
                        <m:r>
                          <a:rPr lang="en-US" altLang="zh-CN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𝒄</m:t>
                        </m:r>
                        <m:r>
                          <a:rPr lang="en-US" altLang="zh-CN" sz="20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𝟏</m:t>
                        </m:r>
                      </m:sub>
                    </m:sSub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𝟐</m:t>
                    </m:r>
                    <m:r>
                      <a:rPr lang="en-US" altLang="zh-CN" sz="2000" b="1" i="1">
                        <a:latin typeface="Cambria Math" panose="02040503050406030204" charset="0"/>
                        <a:cs typeface="Cambria Math" panose="02040503050406030204" charset="0"/>
                      </a:rPr>
                      <m:t>𝑷</m:t>
                    </m:r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)]</m:t>
                    </m:r>
                  </m:oMath>
                </a14:m>
                <a:r>
                  <a:rPr lang="en-US" altLang="zh-CN" sz="2000" b="1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endParaRPr lang="en-US" altLang="zh-CN" sz="20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indent="0" fontAlgn="auto">
                  <a:lnSpc>
                    <a:spcPct val="150000"/>
                  </a:lnSpc>
                </a:pPr>
                <a:r>
                  <a:rPr lang="en-US" altLang="zh-CN" sz="2000" b="1">
                    <a:latin typeface="Arial" panose="020B0604020202020204" pitchFamily="34" charset="0"/>
                    <a:cs typeface="Arial" panose="020B0604020202020204" pitchFamily="34" charset="0"/>
                  </a:rPr>
                  <a:t>while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𝝈</m:t>
                    </m:r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[</m:t>
                    </m:r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𝜸</m:t>
                    </m:r>
                    <m:sSub>
                      <m:sSubPr>
                        <m:ctrlPr>
                          <a:rPr lang="en-US" altLang="zh-CN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𝝌</m:t>
                        </m:r>
                      </m:e>
                      <m:sub>
                        <m:r>
                          <a:rPr lang="en-US" altLang="zh-CN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𝒄</m:t>
                        </m:r>
                        <m:r>
                          <a:rPr lang="en-US" altLang="zh-CN" sz="20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𝟎</m:t>
                        </m:r>
                      </m:sub>
                    </m:sSub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𝟐</m:t>
                    </m:r>
                    <m:r>
                      <a:rPr lang="en-US" altLang="zh-CN" sz="2000" b="1" i="1">
                        <a:latin typeface="Cambria Math" panose="02040503050406030204" charset="0"/>
                        <a:cs typeface="Cambria Math" panose="02040503050406030204" charset="0"/>
                      </a:rPr>
                      <m:t>𝑷</m:t>
                    </m:r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)]</m:t>
                    </m:r>
                  </m:oMath>
                </a14:m>
                <a:r>
                  <a:rPr lang="en-US" altLang="zh-CN" sz="2000" b="1">
                    <a:latin typeface="Arial" panose="020B0604020202020204" pitchFamily="34" charset="0"/>
                    <a:cs typeface="Arial" panose="020B0604020202020204" pitchFamily="34" charset="0"/>
                  </a:rPr>
                  <a:t> is </a:t>
                </a:r>
                <a:r>
                  <a:rPr lang="en-US" altLang="zh-CN" sz="2000" b="1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relatively hard</a:t>
                </a:r>
                <a:r>
                  <a:rPr lang="en-US" altLang="zh-CN" sz="2000" b="1">
                    <a:latin typeface="Arial" panose="020B0604020202020204" pitchFamily="34" charset="0"/>
                    <a:cs typeface="Arial" panose="020B0604020202020204" pitchFamily="34" charset="0"/>
                  </a:rPr>
                  <a:t> to be measured.</a:t>
                </a:r>
                <a:endParaRPr lang="en-US" altLang="zh-CN" sz="20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2655" y="4465955"/>
                <a:ext cx="8258175" cy="14763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/>
              <p:cNvSpPr txBox="1"/>
              <p:nvPr/>
            </p:nvSpPr>
            <p:spPr>
              <a:xfrm>
                <a:off x="3551555" y="2452370"/>
                <a:ext cx="4044950" cy="5530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indent="0" fontAlgn="auto">
                  <a:lnSpc>
                    <a:spcPct val="150000"/>
                  </a:lnSpc>
                </a:pPr>
                <a:r>
                  <a:rPr lang="en-US" altLang="zh-CN" sz="2000" b="1">
                    <a:latin typeface="Arial" panose="020B0604020202020204" pitchFamily="34" charset="0"/>
                    <a:cs typeface="Arial" panose="020B0604020202020204" pitchFamily="34" charset="0"/>
                  </a:rPr>
                  <a:t>The ratios vary smoothly with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charset="0"/>
                        <a:cs typeface="Cambria Math" panose="02040503050406030204" charset="0"/>
                      </a:rPr>
                      <m:t>𝜶</m:t>
                    </m:r>
                  </m:oMath>
                </a14:m>
                <a:r>
                  <a:rPr lang="en-US" altLang="zh-CN" sz="2000" b="1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n-US" altLang="zh-CN" sz="20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1555" y="2452370"/>
                <a:ext cx="4044950" cy="55308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/>
          <p:cNvSpPr txBox="1"/>
          <p:nvPr/>
        </p:nvSpPr>
        <p:spPr>
          <a:xfrm>
            <a:off x="470535" y="147955"/>
            <a:ext cx="84067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sz="40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cross section</a:t>
            </a:r>
            <a:endParaRPr lang="en-US" altLang="zh-CN" sz="4000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/>
            </p:nvSpPr>
            <p:spPr>
              <a:xfrm>
                <a:off x="470535" y="147955"/>
                <a:ext cx="8406765" cy="715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l"/>
                <a:r>
                  <a:rPr lang="en-US" sz="4000" b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The </a:t>
                </a:r>
                <a14:m>
                  <m:oMath xmlns:m="http://schemas.openxmlformats.org/officeDocument/2006/math">
                    <m:r>
                      <a:rPr lang="en-US" sz="4000" b="1" i="1">
                        <a:solidFill>
                          <a:srgbClr val="C00000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𝑫</m:t>
                    </m:r>
                    <m:acc>
                      <m:accPr>
                        <m:chr m:val="̅"/>
                        <m:ctrlP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sz="4000" b="1" i="1">
                            <a:solidFill>
                              <a:srgbClr val="C00000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𝑫</m:t>
                        </m:r>
                      </m:e>
                    </m:acc>
                  </m:oMath>
                </a14:m>
                <a:r>
                  <a:rPr lang="en-US" sz="4000" b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</a:t>
                </a:r>
                <a:r>
                  <a:rPr lang="en-US" altLang="zh-CN" sz="4000" b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invariant mass spectrum</a:t>
                </a:r>
                <a:endParaRPr lang="en-US" altLang="zh-CN" sz="4000" b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535" y="147955"/>
                <a:ext cx="8406765" cy="715645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020" y="796290"/>
            <a:ext cx="4286885" cy="58350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890" y="930275"/>
            <a:ext cx="3379470" cy="88709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/>
              <p:cNvSpPr txBox="1"/>
              <p:nvPr/>
            </p:nvSpPr>
            <p:spPr>
              <a:xfrm>
                <a:off x="5342890" y="1863090"/>
                <a:ext cx="5975985" cy="1951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indent="0" fontAlgn="auto">
                  <a:lnSpc>
                    <a:spcPct val="120000"/>
                  </a:lnSpc>
                </a:pPr>
                <a:r>
                  <a:rPr lang="en-US" altLang="zh-CN">
                    <a:latin typeface="Arial" panose="020B0604020202020204" pitchFamily="34" charset="0"/>
                    <a:cs typeface="Arial" panose="020B0604020202020204" pitchFamily="34" charset="0"/>
                  </a:rPr>
                  <a:t>(a)-(c) The predicte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 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𝐷</m:t>
                    </m:r>
                    <m:acc>
                      <m:accPr>
                        <m:chr m:val="̅"/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𝐷</m:t>
                        </m:r>
                      </m:e>
                    </m:acc>
                    <m:r>
                      <a:rPr lang="en-US" altLang="zh-CN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 </m:t>
                    </m:r>
                  </m:oMath>
                </a14:m>
                <a:r>
                  <a:rPr lang="en-US" altLang="zh-CN">
                    <a:latin typeface="Arial" panose="020B0604020202020204" pitchFamily="34" charset="0"/>
                    <a:cs typeface="Arial" panose="020B0604020202020204" pitchFamily="34" charset="0"/>
                  </a:rPr>
                  <a:t>invariant mass spectrum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𝑒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𝑒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−</m:t>
                        </m:r>
                      </m:sup>
                    </m:sSup>
                    <m:r>
                      <a:rPr lang="en-US" altLang="zh-CN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𝛾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𝐷</m:t>
                    </m:r>
                    <m:acc>
                      <m:accPr>
                        <m:chr m:val="̅"/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𝐷</m:t>
                        </m:r>
                      </m:e>
                    </m:acc>
                  </m:oMath>
                </a14:m>
                <a:r>
                  <a:rPr lang="en-US" altLang="zh-CN">
                    <a:latin typeface="Arial" panose="020B0604020202020204" pitchFamily="34" charset="0"/>
                    <a:cs typeface="Arial" panose="020B0604020202020204" pitchFamily="34" charset="0"/>
                  </a:rPr>
                  <a:t> with the cut-off parameter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𝛼</m:t>
                    </m:r>
                  </m:oMath>
                </a14:m>
                <a:r>
                  <a:rPr lang="en-US" altLang="zh-CN">
                    <a:latin typeface="Arial" panose="020B0604020202020204" pitchFamily="34" charset="0"/>
                    <a:cs typeface="Arial" panose="020B0604020202020204" pitchFamily="34" charset="0"/>
                  </a:rPr>
                  <a:t> set to 3, 4, and 5, respectively. </a:t>
                </a:r>
                <a:endParaRPr lang="en-US" altLang="zh-CN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indent="0" fontAlgn="auto">
                  <a:lnSpc>
                    <a:spcPct val="120000"/>
                  </a:lnSpc>
                </a:pPr>
                <a:r>
                  <a:rPr lang="en-US" altLang="zh-CN" sz="100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n-US" altLang="zh-CN" sz="200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indent="0" fontAlgn="auto">
                  <a:lnSpc>
                    <a:spcPct val="120000"/>
                  </a:lnSpc>
                </a:pPr>
                <a:r>
                  <a:rPr lang="en-US" altLang="zh-CN">
                    <a:latin typeface="Arial" panose="020B0604020202020204" pitchFamily="34" charset="0"/>
                    <a:cs typeface="Arial" panose="020B0604020202020204" pitchFamily="34" charset="0"/>
                  </a:rPr>
                  <a:t>(d) Revisiting the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𝐷</m:t>
                    </m:r>
                    <m:acc>
                      <m:accPr>
                        <m:chr m:val="̅"/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𝐷</m:t>
                        </m:r>
                      </m:e>
                    </m:acc>
                  </m:oMath>
                </a14:m>
                <a:r>
                  <a:rPr lang="en-US" altLang="zh-CN">
                    <a:latin typeface="Arial" panose="020B0604020202020204" pitchFamily="34" charset="0"/>
                    <a:cs typeface="Arial" panose="020B0604020202020204" pitchFamily="34" charset="0"/>
                  </a:rPr>
                  <a:t> invariant mass spectrum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𝑒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𝑒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−</m:t>
                        </m:r>
                      </m:sup>
                    </m:sSup>
                    <m:r>
                      <a:rPr lang="en-US" altLang="zh-CN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𝛾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𝐷</m:t>
                    </m:r>
                    <m:acc>
                      <m:accPr>
                        <m:chr m:val="̅"/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𝐷</m:t>
                        </m:r>
                      </m:e>
                    </m:acc>
                  </m:oMath>
                </a14:m>
                <a:r>
                  <a:rPr lang="en-US" altLang="zh-CN">
                    <a:latin typeface="Arial" panose="020B0604020202020204" pitchFamily="34" charset="0"/>
                    <a:cs typeface="Arial" panose="020B0604020202020204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𝛼</m:t>
                    </m:r>
                    <m:r>
                      <a:rPr lang="en-US" altLang="zh-CN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4</m:t>
                    </m:r>
                  </m:oMath>
                </a14:m>
                <a:r>
                  <a:rPr lang="en-US" altLang="zh-CN">
                    <a:latin typeface="Arial" panose="020B0604020202020204" pitchFamily="34" charset="0"/>
                    <a:cs typeface="Arial" panose="020B0604020202020204" pitchFamily="34" charset="0"/>
                  </a:rPr>
                  <a:t> with a slightly increased mass gap.</a:t>
                </a:r>
                <a:endParaRPr lang="en-US" altLang="zh-CN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2890" y="1863090"/>
                <a:ext cx="5975985" cy="195199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圆角矩形 7"/>
          <p:cNvSpPr/>
          <p:nvPr/>
        </p:nvSpPr>
        <p:spPr>
          <a:xfrm>
            <a:off x="5342890" y="4139565"/>
            <a:ext cx="5426075" cy="2028190"/>
          </a:xfrm>
          <a:prstGeom prst="roundRect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FFC000">
                <a:lumMod val="40000"/>
                <a:lumOff val="60000"/>
              </a:srgbClr>
            </a:solidFill>
            <a:prstDash val="solid"/>
            <a:miter lim="800000"/>
          </a:ln>
          <a:effectLst/>
        </p:spPr>
        <p:txBody>
          <a:bodyPr rtlCol="0" anchor="ctr"/>
          <a:p>
            <a:pPr algn="ctr"/>
            <a:endParaRPr lang="zh-CN" altLang="en-US">
              <a:solidFill>
                <a:sysClr val="window" lastClr="FFFFFF"/>
              </a:solidFill>
              <a:latin typeface="Calibri" panose="020F0502020204030204" charset="0"/>
              <a:ea typeface="等线" panose="02010600030101010101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/>
              <p:nvPr/>
            </p:nvSpPr>
            <p:spPr>
              <a:xfrm>
                <a:off x="5471795" y="4159885"/>
                <a:ext cx="5459095" cy="1942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indent="0" fontAlgn="auto">
                  <a:lnSpc>
                    <a:spcPct val="120000"/>
                  </a:lnSpc>
                </a:pPr>
                <a:r>
                  <a:rPr lang="en-US" altLang="zh-CN" sz="2000" b="1">
                    <a:latin typeface="Arial" panose="020B0604020202020204" pitchFamily="34" charset="0"/>
                    <a:cs typeface="Arial" panose="020B0604020202020204" pitchFamily="34" charset="0"/>
                  </a:rPr>
                  <a:t>Although both states show </a:t>
                </a:r>
                <a:r>
                  <a:rPr lang="en-US" altLang="zh-CN" sz="20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significant</a:t>
                </a:r>
                <a:r>
                  <a:rPr lang="en-US" altLang="zh-CN" sz="2000" b="1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0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amplitudes</a:t>
                </a:r>
                <a:r>
                  <a:rPr lang="en-US" altLang="zh-CN" sz="2000" b="1">
                    <a:latin typeface="Arial" panose="020B0604020202020204" pitchFamily="34" charset="0"/>
                    <a:cs typeface="Arial" panose="020B0604020202020204" pitchFamily="34" charset="0"/>
                  </a:rPr>
                  <a:t> in the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 </m:t>
                    </m:r>
                    <m:r>
                      <a:rPr lang="en-US" altLang="zh-CN" sz="2000" b="1" i="1">
                        <a:latin typeface="Cambria Math" panose="02040503050406030204" charset="0"/>
                        <a:cs typeface="Cambria Math" panose="02040503050406030204" charset="0"/>
                      </a:rPr>
                      <m:t>𝑫</m:t>
                    </m:r>
                    <m:acc>
                      <m:accPr>
                        <m:chr m:val="̅"/>
                        <m:ctrlPr>
                          <a:rPr lang="en-US" altLang="zh-CN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𝑫</m:t>
                        </m:r>
                      </m:e>
                    </m:acc>
                  </m:oMath>
                </a14:m>
                <a:r>
                  <a:rPr lang="en-US" altLang="zh-CN" sz="2000" b="1">
                    <a:latin typeface="Arial" panose="020B0604020202020204" pitchFamily="34" charset="0"/>
                    <a:cs typeface="Arial" panose="020B0604020202020204" pitchFamily="34" charset="0"/>
                  </a:rPr>
                  <a:t> invariant mass spectrum, the </a:t>
                </a:r>
                <a:r>
                  <a:rPr lang="en-US" altLang="zh-CN" sz="20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small mass gap</a:t>
                </a:r>
                <a:r>
                  <a:rPr lang="en-US" altLang="zh-CN" sz="2000" b="1">
                    <a:latin typeface="Arial" panose="020B0604020202020204" pitchFamily="34" charset="0"/>
                    <a:cs typeface="Arial" panose="020B0604020202020204" pitchFamily="34" charset="0"/>
                  </a:rPr>
                  <a:t>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𝝌</m:t>
                        </m:r>
                      </m:e>
                      <m:sub>
                        <m:r>
                          <a:rPr lang="en-US" altLang="zh-CN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𝒄</m:t>
                        </m:r>
                        <m:r>
                          <a:rPr lang="en-US" altLang="zh-CN" sz="20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𝟎</m:t>
                        </m:r>
                      </m:sub>
                    </m:sSub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𝟐</m:t>
                    </m:r>
                    <m:r>
                      <a:rPr lang="en-US" altLang="zh-CN" sz="2000" b="1" i="1">
                        <a:latin typeface="Cambria Math" panose="02040503050406030204" charset="0"/>
                        <a:cs typeface="Cambria Math" panose="02040503050406030204" charset="0"/>
                      </a:rPr>
                      <m:t>𝑷</m:t>
                    </m:r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 sz="2000" b="1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𝝌</m:t>
                        </m:r>
                      </m:e>
                      <m:sub>
                        <m:r>
                          <a:rPr lang="en-US" altLang="zh-CN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𝒄</m:t>
                        </m:r>
                        <m:r>
                          <a:rPr lang="en-US" altLang="zh-CN" sz="20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𝟐</m:t>
                        </m:r>
                      </m:sub>
                    </m:sSub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𝟐</m:t>
                    </m:r>
                    <m:r>
                      <a:rPr lang="en-US" altLang="zh-CN" sz="2000" b="1" i="1">
                        <a:latin typeface="Cambria Math" panose="02040503050406030204" charset="0"/>
                        <a:cs typeface="Cambria Math" panose="02040503050406030204" charset="0"/>
                      </a:rPr>
                      <m:t>𝑷</m:t>
                    </m:r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 sz="2000" b="1">
                    <a:latin typeface="Arial" panose="020B0604020202020204" pitchFamily="34" charset="0"/>
                    <a:cs typeface="Arial" panose="020B0604020202020204" pitchFamily="34" charset="0"/>
                  </a:rPr>
                  <a:t> presents a challenge in distinguishing them.</a:t>
                </a:r>
                <a:endParaRPr lang="en-US" altLang="zh-CN" sz="20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1795" y="4159885"/>
                <a:ext cx="5459095" cy="19424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6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0535" y="147955"/>
            <a:ext cx="118452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40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angular distributions </a:t>
            </a:r>
            <a:endParaRPr lang="en-US" altLang="zh-CN" sz="4000" b="1">
              <a:solidFill>
                <a:srgbClr val="C00000"/>
              </a:solidFill>
              <a:latin typeface="Arial Black" panose="020B0A04020102020204" charset="0"/>
              <a:cs typeface="Arial Black" panose="020B0A04020102020204" charset="0"/>
              <a:sym typeface="+mn-ea"/>
            </a:endParaRPr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grpSp>
        <p:nvGrpSpPr>
          <p:cNvPr id="27" name="组合 26"/>
          <p:cNvGrpSpPr/>
          <p:nvPr/>
        </p:nvGrpSpPr>
        <p:grpSpPr>
          <a:xfrm>
            <a:off x="774700" y="991870"/>
            <a:ext cx="4695190" cy="1249767"/>
            <a:chOff x="3433746" y="556044"/>
            <a:chExt cx="4352509" cy="1110138"/>
          </a:xfrm>
        </p:grpSpPr>
        <p:sp>
          <p:nvSpPr>
            <p:cNvPr id="28" name="任意多边形: 形状 5"/>
            <p:cNvSpPr/>
            <p:nvPr/>
          </p:nvSpPr>
          <p:spPr>
            <a:xfrm rot="19936219">
              <a:off x="6329183" y="887231"/>
              <a:ext cx="845999" cy="68789"/>
            </a:xfrm>
            <a:custGeom>
              <a:avLst/>
              <a:gdLst>
                <a:gd name="connsiteX0" fmla="*/ 0 w 4139076"/>
                <a:gd name="connsiteY0" fmla="*/ 366143 h 731989"/>
                <a:gd name="connsiteX1" fmla="*/ 173979 w 4139076"/>
                <a:gd name="connsiteY1" fmla="*/ 10093 h 731989"/>
                <a:gd name="connsiteX2" fmla="*/ 521937 w 4139076"/>
                <a:gd name="connsiteY2" fmla="*/ 718146 h 731989"/>
                <a:gd name="connsiteX3" fmla="*/ 861802 w 4139076"/>
                <a:gd name="connsiteY3" fmla="*/ 10093 h 731989"/>
                <a:gd name="connsiteX4" fmla="*/ 1213806 w 4139076"/>
                <a:gd name="connsiteY4" fmla="*/ 722192 h 731989"/>
                <a:gd name="connsiteX5" fmla="*/ 1549625 w 4139076"/>
                <a:gd name="connsiteY5" fmla="*/ 6047 h 731989"/>
                <a:gd name="connsiteX6" fmla="*/ 1897583 w 4139076"/>
                <a:gd name="connsiteY6" fmla="*/ 718146 h 731989"/>
                <a:gd name="connsiteX7" fmla="*/ 2237448 w 4139076"/>
                <a:gd name="connsiteY7" fmla="*/ 18185 h 731989"/>
                <a:gd name="connsiteX8" fmla="*/ 2589452 w 4139076"/>
                <a:gd name="connsiteY8" fmla="*/ 722192 h 731989"/>
                <a:gd name="connsiteX9" fmla="*/ 2925271 w 4139076"/>
                <a:gd name="connsiteY9" fmla="*/ 10093 h 731989"/>
                <a:gd name="connsiteX10" fmla="*/ 3277275 w 4139076"/>
                <a:gd name="connsiteY10" fmla="*/ 718146 h 731989"/>
                <a:gd name="connsiteX11" fmla="*/ 3625232 w 4139076"/>
                <a:gd name="connsiteY11" fmla="*/ 10093 h 731989"/>
                <a:gd name="connsiteX12" fmla="*/ 3965098 w 4139076"/>
                <a:gd name="connsiteY12" fmla="*/ 726238 h 731989"/>
                <a:gd name="connsiteX13" fmla="*/ 4139076 w 4139076"/>
                <a:gd name="connsiteY13" fmla="*/ 366143 h 731989"/>
                <a:gd name="connsiteX14" fmla="*/ 4139076 w 4139076"/>
                <a:gd name="connsiteY14" fmla="*/ 366143 h 73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39076" h="731989">
                  <a:moveTo>
                    <a:pt x="0" y="366143"/>
                  </a:moveTo>
                  <a:cubicBezTo>
                    <a:pt x="43494" y="158784"/>
                    <a:pt x="86989" y="-48574"/>
                    <a:pt x="173979" y="10093"/>
                  </a:cubicBezTo>
                  <a:cubicBezTo>
                    <a:pt x="260969" y="68760"/>
                    <a:pt x="407300" y="718146"/>
                    <a:pt x="521937" y="718146"/>
                  </a:cubicBezTo>
                  <a:cubicBezTo>
                    <a:pt x="636574" y="718146"/>
                    <a:pt x="746491" y="9419"/>
                    <a:pt x="861802" y="10093"/>
                  </a:cubicBezTo>
                  <a:cubicBezTo>
                    <a:pt x="977114" y="10767"/>
                    <a:pt x="1099169" y="722866"/>
                    <a:pt x="1213806" y="722192"/>
                  </a:cubicBezTo>
                  <a:cubicBezTo>
                    <a:pt x="1328443" y="721518"/>
                    <a:pt x="1435662" y="6721"/>
                    <a:pt x="1549625" y="6047"/>
                  </a:cubicBezTo>
                  <a:cubicBezTo>
                    <a:pt x="1663588" y="5373"/>
                    <a:pt x="1782946" y="716123"/>
                    <a:pt x="1897583" y="718146"/>
                  </a:cubicBezTo>
                  <a:cubicBezTo>
                    <a:pt x="2012220" y="720169"/>
                    <a:pt x="2122137" y="17511"/>
                    <a:pt x="2237448" y="18185"/>
                  </a:cubicBezTo>
                  <a:cubicBezTo>
                    <a:pt x="2352760" y="18859"/>
                    <a:pt x="2474815" y="723541"/>
                    <a:pt x="2589452" y="722192"/>
                  </a:cubicBezTo>
                  <a:cubicBezTo>
                    <a:pt x="2704089" y="720843"/>
                    <a:pt x="2810634" y="10767"/>
                    <a:pt x="2925271" y="10093"/>
                  </a:cubicBezTo>
                  <a:cubicBezTo>
                    <a:pt x="3039908" y="9419"/>
                    <a:pt x="3160615" y="718146"/>
                    <a:pt x="3277275" y="718146"/>
                  </a:cubicBezTo>
                  <a:cubicBezTo>
                    <a:pt x="3393935" y="718146"/>
                    <a:pt x="3510595" y="8744"/>
                    <a:pt x="3625232" y="10093"/>
                  </a:cubicBezTo>
                  <a:cubicBezTo>
                    <a:pt x="3739869" y="11442"/>
                    <a:pt x="3879457" y="666896"/>
                    <a:pt x="3965098" y="726238"/>
                  </a:cubicBezTo>
                  <a:cubicBezTo>
                    <a:pt x="4050739" y="785580"/>
                    <a:pt x="4139076" y="366143"/>
                    <a:pt x="4139076" y="366143"/>
                  </a:cubicBezTo>
                  <a:lnTo>
                    <a:pt x="4139076" y="366143"/>
                  </a:lnTo>
                </a:path>
              </a:pathLst>
            </a:custGeom>
            <a:noFill/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 dirty="0"/>
            </a:p>
          </p:txBody>
        </p:sp>
        <p:cxnSp>
          <p:nvCxnSpPr>
            <p:cNvPr id="3" name="直接连接符 27"/>
            <p:cNvCxnSpPr/>
            <p:nvPr/>
          </p:nvCxnSpPr>
          <p:spPr>
            <a:xfrm>
              <a:off x="5256000" y="1149392"/>
              <a:ext cx="1044000" cy="4"/>
            </a:xfrm>
            <a:prstGeom prst="line">
              <a:avLst/>
            </a:prstGeom>
            <a:ln w="47625" cmpd="dbl">
              <a:solidFill>
                <a:srgbClr val="333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任意多边形: 形状 5"/>
            <p:cNvSpPr/>
            <p:nvPr/>
          </p:nvSpPr>
          <p:spPr>
            <a:xfrm>
              <a:off x="4548178" y="1100144"/>
              <a:ext cx="701180" cy="102158"/>
            </a:xfrm>
            <a:custGeom>
              <a:avLst/>
              <a:gdLst>
                <a:gd name="connsiteX0" fmla="*/ 0 w 4139076"/>
                <a:gd name="connsiteY0" fmla="*/ 366143 h 731989"/>
                <a:gd name="connsiteX1" fmla="*/ 173979 w 4139076"/>
                <a:gd name="connsiteY1" fmla="*/ 10093 h 731989"/>
                <a:gd name="connsiteX2" fmla="*/ 521937 w 4139076"/>
                <a:gd name="connsiteY2" fmla="*/ 718146 h 731989"/>
                <a:gd name="connsiteX3" fmla="*/ 861802 w 4139076"/>
                <a:gd name="connsiteY3" fmla="*/ 10093 h 731989"/>
                <a:gd name="connsiteX4" fmla="*/ 1213806 w 4139076"/>
                <a:gd name="connsiteY4" fmla="*/ 722192 h 731989"/>
                <a:gd name="connsiteX5" fmla="*/ 1549625 w 4139076"/>
                <a:gd name="connsiteY5" fmla="*/ 6047 h 731989"/>
                <a:gd name="connsiteX6" fmla="*/ 1897583 w 4139076"/>
                <a:gd name="connsiteY6" fmla="*/ 718146 h 731989"/>
                <a:gd name="connsiteX7" fmla="*/ 2237448 w 4139076"/>
                <a:gd name="connsiteY7" fmla="*/ 18185 h 731989"/>
                <a:gd name="connsiteX8" fmla="*/ 2589452 w 4139076"/>
                <a:gd name="connsiteY8" fmla="*/ 722192 h 731989"/>
                <a:gd name="connsiteX9" fmla="*/ 2925271 w 4139076"/>
                <a:gd name="connsiteY9" fmla="*/ 10093 h 731989"/>
                <a:gd name="connsiteX10" fmla="*/ 3277275 w 4139076"/>
                <a:gd name="connsiteY10" fmla="*/ 718146 h 731989"/>
                <a:gd name="connsiteX11" fmla="*/ 3625232 w 4139076"/>
                <a:gd name="connsiteY11" fmla="*/ 10093 h 731989"/>
                <a:gd name="connsiteX12" fmla="*/ 3965098 w 4139076"/>
                <a:gd name="connsiteY12" fmla="*/ 726238 h 731989"/>
                <a:gd name="connsiteX13" fmla="*/ 4139076 w 4139076"/>
                <a:gd name="connsiteY13" fmla="*/ 366143 h 731989"/>
                <a:gd name="connsiteX14" fmla="*/ 4139076 w 4139076"/>
                <a:gd name="connsiteY14" fmla="*/ 366143 h 73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39076" h="731989">
                  <a:moveTo>
                    <a:pt x="0" y="366143"/>
                  </a:moveTo>
                  <a:cubicBezTo>
                    <a:pt x="43494" y="158784"/>
                    <a:pt x="86989" y="-48574"/>
                    <a:pt x="173979" y="10093"/>
                  </a:cubicBezTo>
                  <a:cubicBezTo>
                    <a:pt x="260969" y="68760"/>
                    <a:pt x="407300" y="718146"/>
                    <a:pt x="521937" y="718146"/>
                  </a:cubicBezTo>
                  <a:cubicBezTo>
                    <a:pt x="636574" y="718146"/>
                    <a:pt x="746491" y="9419"/>
                    <a:pt x="861802" y="10093"/>
                  </a:cubicBezTo>
                  <a:cubicBezTo>
                    <a:pt x="977114" y="10767"/>
                    <a:pt x="1099169" y="722866"/>
                    <a:pt x="1213806" y="722192"/>
                  </a:cubicBezTo>
                  <a:cubicBezTo>
                    <a:pt x="1328443" y="721518"/>
                    <a:pt x="1435662" y="6721"/>
                    <a:pt x="1549625" y="6047"/>
                  </a:cubicBezTo>
                  <a:cubicBezTo>
                    <a:pt x="1663588" y="5373"/>
                    <a:pt x="1782946" y="716123"/>
                    <a:pt x="1897583" y="718146"/>
                  </a:cubicBezTo>
                  <a:cubicBezTo>
                    <a:pt x="2012220" y="720169"/>
                    <a:pt x="2122137" y="17511"/>
                    <a:pt x="2237448" y="18185"/>
                  </a:cubicBezTo>
                  <a:cubicBezTo>
                    <a:pt x="2352760" y="18859"/>
                    <a:pt x="2474815" y="723541"/>
                    <a:pt x="2589452" y="722192"/>
                  </a:cubicBezTo>
                  <a:cubicBezTo>
                    <a:pt x="2704089" y="720843"/>
                    <a:pt x="2810634" y="10767"/>
                    <a:pt x="2925271" y="10093"/>
                  </a:cubicBezTo>
                  <a:cubicBezTo>
                    <a:pt x="3039908" y="9419"/>
                    <a:pt x="3160615" y="718146"/>
                    <a:pt x="3277275" y="718146"/>
                  </a:cubicBezTo>
                  <a:cubicBezTo>
                    <a:pt x="3393935" y="718146"/>
                    <a:pt x="3510595" y="8744"/>
                    <a:pt x="3625232" y="10093"/>
                  </a:cubicBezTo>
                  <a:cubicBezTo>
                    <a:pt x="3739869" y="11442"/>
                    <a:pt x="3879457" y="666896"/>
                    <a:pt x="3965098" y="726238"/>
                  </a:cubicBezTo>
                  <a:cubicBezTo>
                    <a:pt x="4050739" y="785580"/>
                    <a:pt x="4139076" y="366143"/>
                    <a:pt x="4139076" y="366143"/>
                  </a:cubicBezTo>
                  <a:lnTo>
                    <a:pt x="4139076" y="366143"/>
                  </a:lnTo>
                </a:path>
              </a:pathLst>
            </a:custGeom>
            <a:no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 dirty="0"/>
            </a:p>
          </p:txBody>
        </p:sp>
        <p:cxnSp>
          <p:nvCxnSpPr>
            <p:cNvPr id="31" name="直接连接符 53"/>
            <p:cNvCxnSpPr/>
            <p:nvPr/>
          </p:nvCxnSpPr>
          <p:spPr>
            <a:xfrm>
              <a:off x="6361759" y="1196219"/>
              <a:ext cx="770243" cy="354692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4" name="椭圆 3"/>
            <p:cNvSpPr/>
            <p:nvPr/>
          </p:nvSpPr>
          <p:spPr>
            <a:xfrm>
              <a:off x="4494551" y="1110614"/>
              <a:ext cx="72000" cy="72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 dirty="0"/>
            </a:p>
          </p:txBody>
        </p:sp>
        <p:cxnSp>
          <p:nvCxnSpPr>
            <p:cNvPr id="33" name="直接连接符 64"/>
            <p:cNvCxnSpPr/>
            <p:nvPr/>
          </p:nvCxnSpPr>
          <p:spPr>
            <a:xfrm flipH="1" flipV="1">
              <a:off x="3692274" y="735571"/>
              <a:ext cx="391795" cy="194945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" name="直接箭头连接符 65"/>
            <p:cNvCxnSpPr/>
            <p:nvPr/>
          </p:nvCxnSpPr>
          <p:spPr>
            <a:xfrm flipH="1" flipV="1">
              <a:off x="4061844" y="921626"/>
              <a:ext cx="434975" cy="208915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5" name="直接连接符 66"/>
            <p:cNvCxnSpPr/>
            <p:nvPr/>
          </p:nvCxnSpPr>
          <p:spPr>
            <a:xfrm flipV="1">
              <a:off x="4133599" y="1161656"/>
              <a:ext cx="363855" cy="180340"/>
            </a:xfrm>
            <a:prstGeom prst="line">
              <a:avLst/>
            </a:prstGeom>
            <a:ln w="1524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7" name="直接箭头连接符 67"/>
            <p:cNvCxnSpPr/>
            <p:nvPr/>
          </p:nvCxnSpPr>
          <p:spPr>
            <a:xfrm flipV="1">
              <a:off x="3703069" y="1329296"/>
              <a:ext cx="450215" cy="221615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8" name="椭圆 37"/>
            <p:cNvSpPr/>
            <p:nvPr/>
          </p:nvSpPr>
          <p:spPr>
            <a:xfrm>
              <a:off x="5231514" y="1113396"/>
              <a:ext cx="72000" cy="72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9" name="文本框 38"/>
                <p:cNvSpPr txBox="1"/>
                <p:nvPr/>
              </p:nvSpPr>
              <p:spPr>
                <a:xfrm>
                  <a:off x="4791447" y="806485"/>
                  <a:ext cx="329235" cy="2724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1400" i="1">
                                <a:solidFill>
                                  <a:srgbClr val="333333"/>
                                </a:solidFill>
                                <a:latin typeface="Cambria Math" panose="02040503050406030204" charset="0"/>
                              </a:rPr>
                            </m:ctrlPr>
                          </m:sSupPr>
                          <m:e>
                            <m:r>
                              <a:rPr lang="en-US" altLang="zh-CN" sz="1400" i="1">
                                <a:solidFill>
                                  <a:srgbClr val="333333"/>
                                </a:solidFill>
                                <a:latin typeface="Cambria Math" panose="02040503050406030204" charset="0"/>
                              </a:rPr>
                              <m:t>𝛾</m:t>
                            </m:r>
                          </m:e>
                          <m:sup>
                            <m:r>
                              <a:rPr lang="en-US" altLang="zh-CN" sz="1400" i="1">
                                <a:solidFill>
                                  <a:srgbClr val="333333"/>
                                </a:solidFill>
                                <a:latin typeface="Cambria Math" panose="02040503050406030204" charset="0"/>
                              </a:rPr>
                              <m:t>∗</m:t>
                            </m:r>
                          </m:sup>
                        </m:sSup>
                      </m:oMath>
                    </m:oMathPara>
                  </a14:m>
                  <a:endParaRPr lang="zh-CN" altLang="en-US" sz="1400" dirty="0">
                    <a:solidFill>
                      <a:srgbClr val="333333"/>
                    </a:solidFill>
                  </a:endParaRPr>
                </a:p>
              </p:txBody>
            </p:sp>
          </mc:Choice>
          <mc:Fallback>
            <p:sp>
              <p:nvSpPr>
                <p:cNvPr id="39" name="文本框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91447" y="806485"/>
                  <a:ext cx="329235" cy="272439"/>
                </a:xfrm>
                <a:prstGeom prst="rect">
                  <a:avLst/>
                </a:prstGeom>
                <a:blipFill rotWithShape="1">
                  <a:blip r:embed="rId1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矩形 39"/>
            <p:cNvSpPr/>
            <p:nvPr/>
          </p:nvSpPr>
          <p:spPr>
            <a:xfrm>
              <a:off x="6243687" y="1076858"/>
              <a:ext cx="144000" cy="144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3302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 dirty="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1" name="文本框 40"/>
                <p:cNvSpPr txBox="1"/>
                <p:nvPr/>
              </p:nvSpPr>
              <p:spPr>
                <a:xfrm>
                  <a:off x="7142606" y="556044"/>
                  <a:ext cx="329235" cy="2724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400" i="1">
                            <a:solidFill>
                              <a:srgbClr val="333333"/>
                            </a:solidFill>
                            <a:latin typeface="Cambria Math" panose="02040503050406030204" charset="0"/>
                          </a:rPr>
                          <m:t>𝛾</m:t>
                        </m:r>
                      </m:oMath>
                    </m:oMathPara>
                  </a14:m>
                  <a:endParaRPr lang="zh-CN" altLang="en-US" sz="1400" dirty="0">
                    <a:solidFill>
                      <a:srgbClr val="333333"/>
                    </a:solidFill>
                  </a:endParaRPr>
                </a:p>
              </p:txBody>
            </p:sp>
          </mc:Choice>
          <mc:Fallback>
            <p:sp>
              <p:nvSpPr>
                <p:cNvPr id="41" name="文本框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42606" y="556044"/>
                  <a:ext cx="329235" cy="272439"/>
                </a:xfrm>
                <a:prstGeom prst="rect">
                  <a:avLst/>
                </a:prstGeom>
                <a:blipFill rotWithShape="1">
                  <a:blip r:embed="rId2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2" name="文本框 41"/>
                <p:cNvSpPr txBox="1"/>
                <p:nvPr/>
              </p:nvSpPr>
              <p:spPr>
                <a:xfrm>
                  <a:off x="7191315" y="1435416"/>
                  <a:ext cx="594940" cy="18557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sz="1400" i="1">
                                <a:solidFill>
                                  <a:srgbClr val="333333"/>
                                </a:solidFill>
                                <a:latin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1400" i="1">
                                <a:solidFill>
                                  <a:srgbClr val="333333"/>
                                </a:solidFill>
                                <a:latin typeface="Cambria Math" panose="02040503050406030204" charset="0"/>
                              </a:rPr>
                              <m:t>𝜒</m:t>
                            </m:r>
                          </m:e>
                          <m:sub>
                            <m:r>
                              <a:rPr kumimoji="1" lang="en-US" altLang="zh-CN" sz="1400" i="1">
                                <a:solidFill>
                                  <a:srgbClr val="333333"/>
                                </a:solidFill>
                                <a:latin typeface="Cambria Math" panose="02040503050406030204" charset="0"/>
                              </a:rPr>
                              <m:t>𝑐𝐽</m:t>
                            </m:r>
                          </m:sub>
                        </m:sSub>
                        <m:r>
                          <a:rPr kumimoji="1" lang="en-US" altLang="zh-CN" sz="1400" i="1">
                            <a:solidFill>
                              <a:srgbClr val="333333"/>
                            </a:solidFill>
                            <a:latin typeface="Cambria Math" panose="02040503050406030204" charset="0"/>
                          </a:rPr>
                          <m:t>(</m:t>
                        </m:r>
                        <m:r>
                          <a:rPr kumimoji="1" lang="en-US" altLang="zh-CN" sz="1400" i="1">
                            <a:solidFill>
                              <a:srgbClr val="333333"/>
                            </a:solidFill>
                            <a:latin typeface="Cambria Math" panose="02040503050406030204" charset="0"/>
                          </a:rPr>
                          <m:t>2</m:t>
                        </m:r>
                        <m:r>
                          <a:rPr kumimoji="1" lang="en-US" altLang="zh-CN" sz="1400" i="1">
                            <a:solidFill>
                              <a:srgbClr val="333333"/>
                            </a:solidFill>
                            <a:latin typeface="Cambria Math" panose="02040503050406030204" charset="0"/>
                          </a:rPr>
                          <m:t>𝑃</m:t>
                        </m:r>
                        <m:r>
                          <a:rPr kumimoji="1" lang="en-US" altLang="zh-CN" sz="1400" i="1">
                            <a:solidFill>
                              <a:srgbClr val="333333"/>
                            </a:solidFill>
                            <a:latin typeface="Cambria Math" panose="02040503050406030204" charset="0"/>
                          </a:rPr>
                          <m:t>)</m:t>
                        </m:r>
                      </m:oMath>
                    </m:oMathPara>
                  </a14:m>
                  <a:endParaRPr kumimoji="1" lang="zh-CN" altLang="en-US" sz="1400" dirty="0">
                    <a:solidFill>
                      <a:srgbClr val="333333"/>
                    </a:solidFill>
                  </a:endParaRPr>
                </a:p>
              </p:txBody>
            </p:sp>
          </mc:Choice>
          <mc:Fallback>
            <p:sp>
              <p:nvSpPr>
                <p:cNvPr id="42" name="文本框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91315" y="1435416"/>
                  <a:ext cx="594940" cy="185574"/>
                </a:xfrm>
                <a:prstGeom prst="rect">
                  <a:avLst/>
                </a:prstGeom>
                <a:blipFill rotWithShape="1">
                  <a:blip r:embed="rId3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8" name="文本框 47"/>
                <p:cNvSpPr txBox="1"/>
                <p:nvPr/>
              </p:nvSpPr>
              <p:spPr>
                <a:xfrm>
                  <a:off x="5675133" y="868060"/>
                  <a:ext cx="151887" cy="19121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sz="1400" i="1">
                            <a:solidFill>
                              <a:srgbClr val="333333"/>
                            </a:solidFill>
                            <a:latin typeface="Cambria Math" panose="02040503050406030204" charset="0"/>
                          </a:rPr>
                          <m:t>𝜓</m:t>
                        </m:r>
                      </m:oMath>
                    </m:oMathPara>
                  </a14:m>
                  <a:endParaRPr kumimoji="1" lang="zh-CN" altLang="en-US" sz="1400" dirty="0"/>
                </a:p>
              </p:txBody>
            </p:sp>
          </mc:Choice>
          <mc:Fallback>
            <p:sp>
              <p:nvSpPr>
                <p:cNvPr id="48" name="文本框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75133" y="868060"/>
                  <a:ext cx="151887" cy="191215"/>
                </a:xfrm>
                <a:prstGeom prst="rect">
                  <a:avLst/>
                </a:prstGeom>
                <a:blipFill rotWithShape="1">
                  <a:blip r:embed="rId4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9" name="文本框 48"/>
                <p:cNvSpPr txBox="1"/>
                <p:nvPr/>
              </p:nvSpPr>
              <p:spPr>
                <a:xfrm>
                  <a:off x="3433746" y="643238"/>
                  <a:ext cx="217893" cy="19121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zh-CN" sz="1400" i="1">
                                <a:solidFill>
                                  <a:srgbClr val="333333"/>
                                </a:solidFill>
                                <a:latin typeface="Cambria Math" panose="02040503050406030204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400" i="1">
                                <a:solidFill>
                                  <a:srgbClr val="333333"/>
                                </a:solidFill>
                                <a:latin typeface="Cambria Math" panose="02040503050406030204" charset="0"/>
                              </a:rPr>
                              <m:t>𝑒</m:t>
                            </m:r>
                          </m:e>
                          <m:sup>
                            <m:r>
                              <a:rPr kumimoji="1" lang="en-US" altLang="zh-CN" sz="1400" i="1">
                                <a:solidFill>
                                  <a:srgbClr val="333333"/>
                                </a:solidFill>
                                <a:latin typeface="Cambria Math" panose="02040503050406030204" charset="0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kumimoji="1" lang="zh-CN" altLang="en-US" sz="1400" dirty="0">
                    <a:solidFill>
                      <a:srgbClr val="333333"/>
                    </a:solidFill>
                  </a:endParaRPr>
                </a:p>
              </p:txBody>
            </p:sp>
          </mc:Choice>
          <mc:Fallback>
            <p:sp>
              <p:nvSpPr>
                <p:cNvPr id="49" name="文本框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3746" y="643238"/>
                  <a:ext cx="217893" cy="191215"/>
                </a:xfrm>
                <a:prstGeom prst="rect">
                  <a:avLst/>
                </a:prstGeom>
                <a:blipFill rotWithShape="1">
                  <a:blip r:embed="rId5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0" name="文本框 49"/>
                <p:cNvSpPr txBox="1"/>
                <p:nvPr/>
              </p:nvSpPr>
              <p:spPr>
                <a:xfrm>
                  <a:off x="3440373" y="1474967"/>
                  <a:ext cx="223262" cy="19121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zh-CN" sz="1400" i="1">
                                <a:solidFill>
                                  <a:srgbClr val="333333"/>
                                </a:solidFill>
                                <a:latin typeface="Cambria Math" panose="02040503050406030204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400" i="1">
                                <a:solidFill>
                                  <a:srgbClr val="333333"/>
                                </a:solidFill>
                                <a:latin typeface="Cambria Math" panose="02040503050406030204" charset="0"/>
                              </a:rPr>
                              <m:t>𝑒</m:t>
                            </m:r>
                          </m:e>
                          <m:sup>
                            <m:r>
                              <a:rPr kumimoji="1" lang="en-US" altLang="zh-CN" sz="1400" i="1">
                                <a:solidFill>
                                  <a:srgbClr val="333333"/>
                                </a:solidFill>
                                <a:latin typeface="Cambria Math" panose="02040503050406030204" charset="0"/>
                              </a:rPr>
                              <m:t>−</m:t>
                            </m:r>
                          </m:sup>
                        </m:sSup>
                      </m:oMath>
                    </m:oMathPara>
                  </a14:m>
                  <a:endParaRPr kumimoji="1" lang="zh-CN" altLang="en-US" sz="1400" dirty="0">
                    <a:solidFill>
                      <a:srgbClr val="333333"/>
                    </a:solidFill>
                  </a:endParaRPr>
                </a:p>
              </p:txBody>
            </p:sp>
          </mc:Choice>
          <mc:Fallback>
            <p:sp>
              <p:nvSpPr>
                <p:cNvPr id="50" name="文本框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40373" y="1474967"/>
                  <a:ext cx="223262" cy="191215"/>
                </a:xfrm>
                <a:prstGeom prst="rect">
                  <a:avLst/>
                </a:prstGeom>
                <a:blipFill rotWithShape="1">
                  <a:blip r:embed="rId6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6605" y="894080"/>
            <a:ext cx="2818765" cy="53340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64555" y="1466850"/>
            <a:ext cx="2792095" cy="74422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2" name="文本框 51"/>
              <p:cNvSpPr txBox="1"/>
              <p:nvPr/>
            </p:nvSpPr>
            <p:spPr>
              <a:xfrm>
                <a:off x="642620" y="2433320"/>
                <a:ext cx="2009775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indent="0">
                  <a:buFont typeface="Wingdings" panose="05000000000000000000" charset="0"/>
                  <a:buNone/>
                </a:pPr>
                <a:r>
                  <a:rPr lang="en-US" altLang="zh-CN" sz="2400" b="1">
                    <a:latin typeface="Arial" panose="020B0604020202020204" pitchFamily="34" charset="0"/>
                    <a:cs typeface="Arial" panose="020B0604020202020204" pitchFamily="34" charset="0"/>
                  </a:rPr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𝝌</m:t>
                        </m:r>
                      </m:e>
                      <m:sub>
                        <m: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𝒄</m:t>
                        </m:r>
                        <m: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𝟎</m:t>
                        </m:r>
                      </m:sub>
                    </m:sSub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2400" b="1" i="1">
                        <a:latin typeface="Cambria Math" panose="02040503050406030204" charset="0"/>
                        <a:cs typeface="Cambria Math" panose="02040503050406030204" charset="0"/>
                      </a:rPr>
                      <m:t>𝟐</m:t>
                    </m:r>
                    <m:r>
                      <a:rPr lang="en-US" altLang="zh-CN" sz="2400" b="1" i="1">
                        <a:latin typeface="Cambria Math" panose="02040503050406030204" charset="0"/>
                        <a:cs typeface="Cambria Math" panose="02040503050406030204" charset="0"/>
                      </a:rPr>
                      <m:t>𝑷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</m:t>
                    </m:r>
                  </m:oMath>
                </a14:m>
                <a:endParaRPr lang="en-US" altLang="zh-CN" sz="24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52" name="文本框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20" y="2433320"/>
                <a:ext cx="2009775" cy="46037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3" name="图片 5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74645" y="2379345"/>
            <a:ext cx="7084060" cy="72961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4" name="文本框 53"/>
              <p:cNvSpPr txBox="1"/>
              <p:nvPr/>
            </p:nvSpPr>
            <p:spPr>
              <a:xfrm>
                <a:off x="2874645" y="3193415"/>
                <a:ext cx="4358640" cy="39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𝜷</m:t>
                        </m:r>
                      </m:e>
                      <m:sub>
                        <m:r>
                          <a:rPr lang="en-US" altLang="zh-CN" sz="20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𝟎</m:t>
                        </m:r>
                      </m:sub>
                    </m:sSub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=</m:t>
                    </m:r>
                    <m:r>
                      <a:rPr lang="en-US" altLang="zh-CN" sz="20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𝟏</m:t>
                    </m:r>
                  </m:oMath>
                </a14:m>
                <a:r>
                  <a:rPr lang="en-US" altLang="zh-CN" sz="2000" b="1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altLang="zh-CN" sz="20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independent of the model.</a:t>
                </a:r>
                <a:endParaRPr lang="en-US" altLang="zh-CN" sz="20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54" name="文本框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4645" y="3193415"/>
                <a:ext cx="4358640" cy="39878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642620" y="4092575"/>
                <a:ext cx="2009775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indent="0">
                  <a:buFont typeface="Wingdings" panose="05000000000000000000" charset="0"/>
                  <a:buNone/>
                </a:pPr>
                <a:r>
                  <a:rPr lang="en-US" altLang="zh-CN" sz="2400" b="1">
                    <a:latin typeface="Arial" panose="020B0604020202020204" pitchFamily="34" charset="0"/>
                    <a:cs typeface="Arial" panose="020B0604020202020204" pitchFamily="34" charset="0"/>
                  </a:rPr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𝝌</m:t>
                        </m:r>
                      </m:e>
                      <m:sub>
                        <m: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𝒄</m:t>
                        </m:r>
                        <m: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𝟐</m:t>
                        </m:r>
                      </m:sub>
                    </m:sSub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2400" b="1" i="1">
                        <a:latin typeface="Cambria Math" panose="02040503050406030204" charset="0"/>
                        <a:cs typeface="Cambria Math" panose="02040503050406030204" charset="0"/>
                      </a:rPr>
                      <m:t>𝟐</m:t>
                    </m:r>
                    <m:r>
                      <a:rPr lang="en-US" altLang="zh-CN" sz="2400" b="1" i="1">
                        <a:latin typeface="Cambria Math" panose="02040503050406030204" charset="0"/>
                        <a:cs typeface="Cambria Math" panose="02040503050406030204" charset="0"/>
                      </a:rPr>
                      <m:t>𝑷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</m:t>
                    </m:r>
                  </m:oMath>
                </a14:m>
                <a:endParaRPr lang="en-US" altLang="zh-CN" sz="24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20" y="4092575"/>
                <a:ext cx="2009775" cy="46037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6" name="图片 5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74645" y="3963035"/>
            <a:ext cx="2654935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51830" y="3747770"/>
            <a:ext cx="4147820" cy="1089660"/>
          </a:xfrm>
          <a:prstGeom prst="rect">
            <a:avLst/>
          </a:prstGeom>
        </p:spPr>
      </p:pic>
      <p:sp>
        <p:nvSpPr>
          <p:cNvPr id="11" name="圆角矩形 10"/>
          <p:cNvSpPr/>
          <p:nvPr/>
        </p:nvSpPr>
        <p:spPr>
          <a:xfrm>
            <a:off x="754380" y="5051425"/>
            <a:ext cx="1572260" cy="1227455"/>
          </a:xfrm>
          <a:prstGeom prst="roundRect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FFC000">
                <a:lumMod val="40000"/>
                <a:lumOff val="60000"/>
              </a:srgbClr>
            </a:solidFill>
            <a:prstDash val="solid"/>
            <a:miter lim="800000"/>
          </a:ln>
          <a:effectLst/>
        </p:spPr>
        <p:txBody>
          <a:bodyPr rtlCol="0" anchor="ctr"/>
          <a:p>
            <a:pPr algn="ctr"/>
            <a:endParaRPr lang="zh-CN" altLang="en-US">
              <a:solidFill>
                <a:sysClr val="window" lastClr="FFFFFF"/>
              </a:solidFill>
              <a:latin typeface="Calibri" panose="020F0502020204030204" charset="0"/>
              <a:ea typeface="等线" panose="02010600030101010101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/>
              <p:cNvSpPr txBox="1"/>
              <p:nvPr/>
            </p:nvSpPr>
            <p:spPr>
              <a:xfrm>
                <a:off x="865505" y="5191760"/>
                <a:ext cx="1403350" cy="974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altLang="zh-CN" sz="2800" i="1">
                          <a:latin typeface="Cambria Math" panose="02040503050406030204" charset="0"/>
                          <a:cs typeface="Cambria Math" panose="02040503050406030204" charset="0"/>
                        </a:rPr>
                        <m:t>≈</m:t>
                      </m:r>
                      <m:r>
                        <a:rPr lang="en-US" altLang="zh-CN" sz="2800" i="1">
                          <a:latin typeface="Cambria Math" panose="02040503050406030204" charset="0"/>
                          <a:cs typeface="Cambria Math" panose="02040503050406030204" charset="0"/>
                        </a:rPr>
                        <m:t>9</m:t>
                      </m:r>
                    </m:oMath>
                  </m:oMathPara>
                </a14:m>
                <a:endParaRPr lang="zh-CN" altLang="en-US" sz="2800"/>
              </a:p>
            </p:txBody>
          </p:sp>
        </mc:Choice>
        <mc:Fallback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505" y="5191760"/>
                <a:ext cx="1403350" cy="974725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" name="文本框 59"/>
              <p:cNvSpPr txBox="1"/>
              <p:nvPr/>
            </p:nvSpPr>
            <p:spPr>
              <a:xfrm>
                <a:off x="2545715" y="5191760"/>
                <a:ext cx="8785225" cy="8299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2400" b="1">
                    <a:latin typeface="Arial" panose="020B0604020202020204" pitchFamily="34" charset="0"/>
                    <a:cs typeface="Arial" panose="020B0604020202020204" pitchFamily="34" charset="0"/>
                  </a:rPr>
                  <a:t>We hope that these results will be useful in experimentally distinguishing between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𝝌</m:t>
                        </m:r>
                      </m:e>
                      <m:sub>
                        <m: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𝒄</m:t>
                        </m:r>
                        <m:r>
                          <a:rPr lang="en-US" altLang="zh-CN" sz="24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𝟎</m:t>
                        </m:r>
                      </m:sub>
                    </m:sSub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𝟐</m:t>
                    </m:r>
                    <m:r>
                      <a:rPr lang="en-US" altLang="zh-CN" sz="2400" b="1" i="1">
                        <a:latin typeface="Cambria Math" panose="02040503050406030204" charset="0"/>
                        <a:cs typeface="Cambria Math" panose="02040503050406030204" charset="0"/>
                      </a:rPr>
                      <m:t>𝑷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 sz="2400" b="1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𝝌</m:t>
                        </m:r>
                      </m:e>
                      <m:sub>
                        <m: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𝒄</m:t>
                        </m:r>
                        <m:r>
                          <a:rPr lang="en-US" altLang="zh-CN" sz="24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𝟐</m:t>
                        </m:r>
                      </m:sub>
                    </m:sSub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𝟐</m:t>
                    </m:r>
                    <m:r>
                      <a:rPr lang="en-US" altLang="zh-CN" sz="2400" b="1" i="1">
                        <a:latin typeface="Cambria Math" panose="02040503050406030204" charset="0"/>
                        <a:cs typeface="Cambria Math" panose="02040503050406030204" charset="0"/>
                      </a:rPr>
                      <m:t>𝑷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 sz="2400" b="1">
                    <a:latin typeface="Arial" panose="020B0604020202020204" pitchFamily="34" charset="0"/>
                    <a:cs typeface="Arial" panose="020B0604020202020204" pitchFamily="34" charset="0"/>
                  </a:rPr>
                  <a:t> states.</a:t>
                </a:r>
                <a:endParaRPr lang="en-US" altLang="zh-CN" sz="24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60" name="文本框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5715" y="5191760"/>
                <a:ext cx="8785225" cy="829945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7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11430" y="8255"/>
            <a:ext cx="12204065" cy="88582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703955" y="91440"/>
            <a:ext cx="450659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Summary</a:t>
            </a:r>
            <a:endParaRPr lang="en-US" altLang="zh-CN" sz="40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920115" y="1017905"/>
                <a:ext cx="10657205" cy="8337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285750" indent="-285750">
                  <a:buClr>
                    <a:srgbClr val="000000"/>
                  </a:buClr>
                  <a:buFont typeface="Wingdings" panose="05000000000000000000" charset="0"/>
                  <a:buChar char="Ø"/>
                </a:pPr>
                <a:r>
                  <a:rPr lang="en-US" altLang="zh-CN" sz="2400" b="1">
                    <a:latin typeface="Arial" panose="020B0604020202020204" pitchFamily="34" charset="0"/>
                    <a:cs typeface="Arial" panose="020B0604020202020204" pitchFamily="34" charset="0"/>
                  </a:rPr>
                  <a:t>The calculated cross sections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𝒆</m:t>
                        </m:r>
                      </m:e>
                      <m:sup>
                        <m:r>
                          <a:rPr lang="en-US" altLang="zh-CN" sz="24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𝒆</m:t>
                        </m:r>
                      </m:e>
                      <m:sup>
                        <m:r>
                          <a:rPr lang="en-US" altLang="zh-CN" sz="24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−</m:t>
                        </m:r>
                      </m:sup>
                    </m:sSup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𝜸</m:t>
                    </m:r>
                    <m:sSub>
                      <m:sSubPr>
                        <m:ctrlP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𝝌</m:t>
                        </m:r>
                      </m:e>
                      <m:sub>
                        <m: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𝒄</m:t>
                        </m:r>
                        <m:r>
                          <a:rPr lang="en-US" altLang="zh-CN" sz="24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𝟎</m:t>
                        </m:r>
                      </m:sub>
                    </m:sSub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𝟐</m:t>
                    </m:r>
                    <m:r>
                      <a:rPr lang="en-US" altLang="zh-CN" sz="2400" b="1" i="1">
                        <a:latin typeface="Cambria Math" panose="02040503050406030204" charset="0"/>
                        <a:cs typeface="Cambria Math" panose="02040503050406030204" charset="0"/>
                      </a:rPr>
                      <m:t>𝑷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 sz="2400" b="1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𝒆</m:t>
                        </m:r>
                      </m:e>
                      <m:sup>
                        <m:r>
                          <a:rPr lang="en-US" altLang="zh-CN" sz="24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𝒆</m:t>
                        </m:r>
                      </m:e>
                      <m:sup>
                        <m:r>
                          <a:rPr lang="en-US" altLang="zh-CN" sz="24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−</m:t>
                        </m:r>
                      </m:sup>
                    </m:sSup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𝜸</m:t>
                    </m:r>
                    <m:sSub>
                      <m:sSubPr>
                        <m:ctrlP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𝝌</m:t>
                        </m:r>
                      </m:e>
                      <m:sub>
                        <m:r>
                          <a:rPr lang="en-US" altLang="zh-CN" sz="2400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𝒄</m:t>
                        </m:r>
                        <m:r>
                          <a:rPr lang="en-US" altLang="zh-CN" sz="2400" b="1" i="1"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𝟐</m:t>
                        </m:r>
                      </m:sub>
                    </m:sSub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𝟐</m:t>
                    </m:r>
                    <m:r>
                      <a:rPr lang="en-US" altLang="zh-CN" sz="2400" b="1" i="1">
                        <a:latin typeface="Cambria Math" panose="02040503050406030204" charset="0"/>
                        <a:cs typeface="Cambria Math" panose="02040503050406030204" charset="0"/>
                      </a:rPr>
                      <m:t>𝑷</m:t>
                    </m:r>
                    <m:r>
                      <a:rPr lang="en-US" altLang="zh-CN" sz="2400" b="1" i="1"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 sz="2400" b="1">
                    <a:latin typeface="Arial" panose="020B0604020202020204" pitchFamily="34" charset="0"/>
                    <a:cs typeface="Arial" panose="020B0604020202020204" pitchFamily="34" charset="0"/>
                  </a:rPr>
                  <a:t> are fall within the measurable range of future experiments.</a:t>
                </a:r>
                <a:endParaRPr lang="en-US" altLang="zh-CN" sz="24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115" y="1017905"/>
                <a:ext cx="10657205" cy="833755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圆角矩形 26"/>
          <p:cNvSpPr/>
          <p:nvPr/>
        </p:nvSpPr>
        <p:spPr>
          <a:xfrm>
            <a:off x="920115" y="4401185"/>
            <a:ext cx="10286365" cy="1312545"/>
          </a:xfrm>
          <a:prstGeom prst="roundRect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FFC000">
                <a:lumMod val="40000"/>
                <a:lumOff val="60000"/>
              </a:srgbClr>
            </a:solidFill>
            <a:prstDash val="solid"/>
            <a:miter lim="800000"/>
          </a:ln>
          <a:effectLst/>
        </p:spPr>
        <p:txBody>
          <a:bodyPr rtlCol="0" anchor="ctr"/>
          <a:p>
            <a:pPr algn="ctr"/>
            <a:endParaRPr lang="zh-CN" altLang="en-US">
              <a:solidFill>
                <a:sysClr val="window" lastClr="FFFFFF"/>
              </a:solidFill>
              <a:latin typeface="Calibri" panose="020F0502020204030204" charset="0"/>
              <a:ea typeface="等线" panose="02010600030101010101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文本框 29"/>
              <p:cNvSpPr txBox="1"/>
              <p:nvPr/>
            </p:nvSpPr>
            <p:spPr>
              <a:xfrm>
                <a:off x="1188720" y="4542155"/>
                <a:ext cx="9963785" cy="10541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2800" b="1">
                    <a:latin typeface="Arial" panose="020B0604020202020204" pitchFamily="34" charset="0"/>
                    <a:cs typeface="Arial" panose="020B0604020202020204" pitchFamily="34" charset="0"/>
                  </a:rPr>
                  <a:t>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𝒆</m:t>
                        </m:r>
                      </m:e>
                      <m:sup>
                        <m:r>
                          <a:rPr lang="en-US" altLang="zh-CN" sz="28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28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𝒆</m:t>
                        </m:r>
                      </m:e>
                      <m:sup>
                        <m:r>
                          <a:rPr lang="en-US" altLang="zh-CN" sz="28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−</m:t>
                        </m:r>
                      </m:sup>
                    </m:sSup>
                    <m:r>
                      <a:rPr lang="en-US" altLang="zh-CN" sz="28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→</m:t>
                    </m:r>
                    <m:r>
                      <a:rPr lang="en-US" altLang="zh-CN" sz="28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𝜸</m:t>
                    </m:r>
                    <m:r>
                      <a:rPr lang="en-US" altLang="zh-CN" sz="28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𝑫</m:t>
                    </m:r>
                    <m:acc>
                      <m:accPr>
                        <m:chr m:val="̅"/>
                        <m:ctrlPr>
                          <a:rPr lang="en-US" altLang="zh-CN" sz="28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</m:acc>
                  </m:oMath>
                </a14:m>
                <a:r>
                  <a:rPr lang="en-US" altLang="zh-CN" sz="2800" b="1">
                    <a:latin typeface="Arial" panose="020B0604020202020204" pitchFamily="34" charset="0"/>
                    <a:cs typeface="Arial" panose="020B0604020202020204" pitchFamily="34" charset="0"/>
                  </a:rPr>
                  <a:t> process offers an opportunity to observe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𝝌</m:t>
                        </m:r>
                      </m:e>
                      <m:sub>
                        <m:r>
                          <a:rPr lang="en-US" altLang="zh-CN" sz="28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𝒄</m:t>
                        </m:r>
                        <m:r>
                          <a:rPr lang="en-US" altLang="zh-CN" sz="28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</m:sSub>
                    <m:r>
                      <a:rPr lang="en-US" altLang="zh-CN" sz="28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zh-CN" sz="28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altLang="zh-CN" sz="28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𝑷</m:t>
                    </m:r>
                    <m:r>
                      <a:rPr lang="en-US" altLang="zh-CN" sz="28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zh-CN" sz="2800" b="1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𝝌</m:t>
                        </m:r>
                      </m:e>
                      <m:sub>
                        <m:r>
                          <a:rPr lang="en-US" altLang="zh-CN" sz="28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𝒄</m:t>
                        </m:r>
                        <m:r>
                          <a:rPr lang="en-US" altLang="zh-CN" sz="28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sub>
                    </m:sSub>
                    <m:r>
                      <a:rPr lang="en-US" altLang="zh-CN" sz="28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zh-CN" sz="28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altLang="zh-CN" sz="28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𝑷</m:t>
                    </m:r>
                    <m:r>
                      <a:rPr lang="en-US" altLang="zh-CN" sz="28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zh-CN" sz="2800" b="1">
                    <a:latin typeface="Arial" panose="020B0604020202020204" pitchFamily="34" charset="0"/>
                    <a:cs typeface="Arial" panose="020B0604020202020204" pitchFamily="34" charset="0"/>
                  </a:rPr>
                  <a:t> states</a:t>
                </a:r>
                <a:r>
                  <a:rPr lang="en-US" altLang="zh-CN" sz="2800" b="1"/>
                  <a:t>.</a:t>
                </a:r>
                <a:endParaRPr lang="en-US" altLang="zh-CN" sz="2800" b="1"/>
              </a:p>
            </p:txBody>
          </p:sp>
        </mc:Choice>
        <mc:Fallback>
          <p:sp>
            <p:nvSpPr>
              <p:cNvPr id="30" name="文本框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8720" y="4542155"/>
                <a:ext cx="9963785" cy="105410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文本框 30"/>
              <p:cNvSpPr txBox="1"/>
              <p:nvPr/>
            </p:nvSpPr>
            <p:spPr>
              <a:xfrm>
                <a:off x="920115" y="2136775"/>
                <a:ext cx="10657205" cy="916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indent="0">
                  <a:buClr>
                    <a:srgbClr val="000000"/>
                  </a:buClr>
                  <a:buFont typeface="Wingdings" panose="05000000000000000000" charset="0"/>
                  <a:buChar char="Ø"/>
                </a:pPr>
                <a:r>
                  <a:rPr lang="en-US" altLang="zh-CN" sz="2400" b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Both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𝝌</m:t>
                        </m:r>
                      </m:e>
                      <m:sub>
                        <m: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𝒄</m:t>
                        </m:r>
                        <m: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</m:sSub>
                    <m:r>
                      <a:rPr lang="en-US" altLang="zh-CN" sz="24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zh-CN" sz="24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altLang="zh-CN" sz="24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𝑷</m:t>
                    </m:r>
                    <m:r>
                      <a:rPr lang="en-US" altLang="zh-CN" sz="24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zh-CN" sz="2400" b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𝝌</m:t>
                        </m:r>
                      </m:e>
                      <m:sub>
                        <m: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𝒄</m:t>
                        </m:r>
                        <m: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sub>
                    </m:sSub>
                    <m:r>
                      <a:rPr lang="en-US" altLang="zh-CN" sz="24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zh-CN" sz="24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altLang="zh-CN" sz="24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𝑷</m:t>
                    </m:r>
                    <m:r>
                      <a:rPr lang="en-US" altLang="zh-CN" sz="24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zh-CN" sz="2400" b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</a:t>
                </a:r>
                <a:r>
                  <a:rPr lang="en-US" altLang="zh-CN" sz="2400" b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show significant amplitudes in the 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𝑫</m:t>
                    </m:r>
                    <m:acc>
                      <m:accPr>
                        <m:chr m:val="̅"/>
                        <m:ctrlP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</m:acc>
                  </m:oMath>
                </a14:m>
                <a:r>
                  <a:rPr lang="en-US" altLang="zh-CN" sz="2400" b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</a:t>
                </a:r>
                <a:endParaRPr lang="en-US" altLang="zh-CN" sz="24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indent="0">
                  <a:buClr>
                    <a:srgbClr val="000000"/>
                  </a:buClr>
                  <a:buFont typeface="Wingdings" panose="05000000000000000000" charset="0"/>
                  <a:buNone/>
                </a:pPr>
                <a:r>
                  <a:rPr lang="en-US" altLang="zh-CN" sz="2400" b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   invariant mass spectrum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𝒆</m:t>
                        </m:r>
                      </m:e>
                      <m:sup>
                        <m: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𝒆</m:t>
                        </m:r>
                      </m:e>
                      <m:sup>
                        <m: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−</m:t>
                        </m:r>
                      </m:sup>
                    </m:sSup>
                    <m:r>
                      <a:rPr lang="en-US" altLang="zh-CN" sz="24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→</m:t>
                    </m:r>
                    <m:r>
                      <a:rPr lang="en-US" altLang="zh-CN" sz="24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𝜸</m:t>
                    </m:r>
                    <m:r>
                      <a:rPr lang="en-US" altLang="zh-CN" sz="24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𝑫</m:t>
                    </m:r>
                    <m:acc>
                      <m:accPr>
                        <m:chr m:val="̅"/>
                        <m:ctrlP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</m:acc>
                  </m:oMath>
                </a14:m>
                <a:r>
                  <a:rPr lang="en-US" altLang="zh-CN" sz="2400" b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.</a:t>
                </a:r>
                <a:endParaRPr lang="en-US" altLang="zh-CN" sz="24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1" name="文本框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115" y="2136775"/>
                <a:ext cx="10657205" cy="91694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文本框 36"/>
              <p:cNvSpPr txBox="1"/>
              <p:nvPr/>
            </p:nvSpPr>
            <p:spPr>
              <a:xfrm>
                <a:off x="920115" y="3211830"/>
                <a:ext cx="10657205" cy="1285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l">
                  <a:buClr>
                    <a:srgbClr val="000000"/>
                  </a:buClr>
                  <a:buSzTx/>
                  <a:buFont typeface="Wingdings" panose="05000000000000000000" charset="0"/>
                  <a:buChar char="Ø"/>
                </a:pPr>
                <a:r>
                  <a:rPr lang="en-US" altLang="zh-CN" sz="2400" b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The ratio between angular distributions parameters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𝜷</m:t>
                        </m:r>
                      </m:e>
                      <m:sub>
                        <m: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altLang="zh-CN" sz="2400" b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𝜷</m:t>
                        </m:r>
                      </m:e>
                      <m:sub>
                        <m: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altLang="zh-CN" sz="2400" b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is </a:t>
                </a:r>
                <a:endParaRPr lang="en-US" altLang="zh-CN" sz="2400" b="1"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  <a:p>
                <a:pPr indent="0" algn="l">
                  <a:buClr>
                    <a:srgbClr val="000000"/>
                  </a:buClr>
                  <a:buSzTx/>
                  <a:buFont typeface="Wingdings" panose="05000000000000000000" charset="0"/>
                  <a:buNone/>
                </a:pPr>
                <a:r>
                  <a:rPr lang="en-US" altLang="zh-CN" sz="2400" b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   approximately 9 for 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𝝍</m:t>
                    </m:r>
                    <m:r>
                      <a:rPr lang="en-US" altLang="zh-CN" sz="24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→</m:t>
                    </m:r>
                    <m:r>
                      <a:rPr lang="en-US" altLang="zh-CN" sz="24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𝜸</m:t>
                    </m:r>
                    <m:sSub>
                      <m:sSubPr>
                        <m:ctrlP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𝝌</m:t>
                        </m:r>
                      </m:e>
                      <m:sub>
                        <m: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𝒄</m:t>
                        </m:r>
                        <m: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𝟎</m:t>
                        </m:r>
                        <m: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,</m:t>
                        </m:r>
                        <m:r>
                          <a:rPr lang="en-US" altLang="zh-CN" sz="2400" b="1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𝟐</m:t>
                        </m:r>
                      </m:sub>
                    </m:sSub>
                    <m:r>
                      <a:rPr lang="en-US" altLang="zh-CN" sz="24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zh-CN" sz="24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altLang="zh-CN" sz="24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𝑷</m:t>
                    </m:r>
                    <m:r>
                      <a:rPr lang="en-US" altLang="zh-CN" sz="2400" b="1" i="1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zh-CN" sz="2400" b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systems.</a:t>
                </a:r>
                <a:endParaRPr lang="en-US" altLang="zh-CN" sz="24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Clr>
                    <a:srgbClr val="000000"/>
                  </a:buClr>
                  <a:buFont typeface="Wingdings" panose="05000000000000000000" charset="0"/>
                  <a:buChar char="Ø"/>
                </a:pPr>
                <a:endParaRPr lang="en-US" altLang="zh-CN" sz="24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7" name="文本框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115" y="3211830"/>
                <a:ext cx="10657205" cy="12858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文本框 37"/>
          <p:cNvSpPr txBox="1"/>
          <p:nvPr/>
        </p:nvSpPr>
        <p:spPr>
          <a:xfrm>
            <a:off x="3703955" y="5924550"/>
            <a:ext cx="450659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0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Thanks</a:t>
            </a:r>
            <a:endParaRPr lang="en-US" altLang="zh-CN" sz="4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DIAGRAM_VIRTUALLY_FRAME" val="{&quot;height&quot;:411,&quot;left&quot;:23.95,&quot;top&quot;:72.35,&quot;width&quot;:883.05}"/>
</p:tagLst>
</file>

<file path=ppt/tags/tag67.xml><?xml version="1.0" encoding="utf-8"?>
<p:tagLst xmlns:p="http://schemas.openxmlformats.org/presentationml/2006/main">
  <p:tag name="KSO_WM_DIAGRAM_VIRTUALLY_FRAME" val="{&quot;height&quot;:411,&quot;left&quot;:23.95,&quot;top&quot;:72.35,&quot;width&quot;:883.05}"/>
</p:tagLst>
</file>

<file path=ppt/tags/tag68.xml><?xml version="1.0" encoding="utf-8"?>
<p:tagLst xmlns:p="http://schemas.openxmlformats.org/presentationml/2006/main">
  <p:tag name="KSO_WM_DIAGRAM_VIRTUALLY_FRAME" val="{&quot;height&quot;:411,&quot;left&quot;:23.95,&quot;top&quot;:72.35,&quot;width&quot;:883.05}"/>
</p:tagLst>
</file>

<file path=ppt/tags/tag69.xml><?xml version="1.0" encoding="utf-8"?>
<p:tagLst xmlns:p="http://schemas.openxmlformats.org/presentationml/2006/main">
  <p:tag name="KSO_WM_DIAGRAM_VIRTUALLY_FRAME" val="{&quot;height&quot;:411,&quot;left&quot;:23.95,&quot;top&quot;:72.35,&quot;width&quot;:883.05}"/>
</p:tagLst>
</file>

<file path=ppt/tags/tag70.xml><?xml version="1.0" encoding="utf-8"?>
<p:tagLst xmlns:p="http://schemas.openxmlformats.org/presentationml/2006/main">
  <p:tag name="KSO_WM_DIAGRAM_VIRTUALLY_FRAME" val="{&quot;height&quot;:411,&quot;left&quot;:23.95,&quot;top&quot;:72.35,&quot;width&quot;:883.05}"/>
</p:tagLst>
</file>

<file path=ppt/tags/tag71.xml><?xml version="1.0" encoding="utf-8"?>
<p:tagLst xmlns:p="http://schemas.openxmlformats.org/presentationml/2006/main">
  <p:tag name="KSO_WM_DIAGRAM_VIRTUALLY_FRAME" val="{&quot;height&quot;:411,&quot;left&quot;:23.95,&quot;top&quot;:72.35,&quot;width&quot;:883.05}"/>
</p:tagLst>
</file>

<file path=ppt/tags/tag72.xml><?xml version="1.0" encoding="utf-8"?>
<p:tagLst xmlns:p="http://schemas.openxmlformats.org/presentationml/2006/main">
  <p:tag name="KSO_WM_DIAGRAM_VIRTUALLY_FRAME" val="{&quot;height&quot;:411,&quot;left&quot;:23.95,&quot;top&quot;:72.35,&quot;width&quot;:883.05}"/>
</p:tagLst>
</file>

<file path=ppt/tags/tag73.xml><?xml version="1.0" encoding="utf-8"?>
<p:tagLst xmlns:p="http://schemas.openxmlformats.org/presentationml/2006/main">
  <p:tag name="KSO_WM_DIAGRAM_VIRTUALLY_FRAME" val="{&quot;height&quot;:411,&quot;left&quot;:23.95,&quot;top&quot;:72.35,&quot;width&quot;:883.05}"/>
</p:tagLst>
</file>

<file path=ppt/tags/tag74.xml><?xml version="1.0" encoding="utf-8"?>
<p:tagLst xmlns:p="http://schemas.openxmlformats.org/presentationml/2006/main">
  <p:tag name="KSO_WM_DIAGRAM_VIRTUALLY_FRAME" val="{&quot;height&quot;:411,&quot;left&quot;:23.95,&quot;top&quot;:72.35,&quot;width&quot;:883.05}"/>
</p:tagLst>
</file>

<file path=ppt/tags/tag75.xml><?xml version="1.0" encoding="utf-8"?>
<p:tagLst xmlns:p="http://schemas.openxmlformats.org/presentationml/2006/main">
  <p:tag name="KSO_WM_DIAGRAM_VIRTUALLY_FRAME" val="{&quot;height&quot;:411,&quot;left&quot;:23.95,&quot;top&quot;:72.35,&quot;width&quot;:883.05}"/>
</p:tagLst>
</file>

<file path=ppt/tags/tag76.xml><?xml version="1.0" encoding="utf-8"?>
<p:tagLst xmlns:p="http://schemas.openxmlformats.org/presentationml/2006/main">
  <p:tag name="KSO_WM_DIAGRAM_VIRTUALLY_FRAME" val="{&quot;height&quot;:398.4,&quot;left&quot;:23.95,&quot;top&quot;:84.95,&quot;width&quot;:883.05}"/>
</p:tagLst>
</file>

<file path=ppt/tags/tag7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8.xml><?xml version="1.0" encoding="utf-8"?>
<p:tagLst xmlns:p="http://schemas.openxmlformats.org/presentationml/2006/main">
  <p:tag name="KSO_WM_DIAGRAM_VIRTUALLY_FRAME" val="{&quot;height&quot;:408.85,&quot;left&quot;:23.95,&quot;top&quot;:74.5,&quot;width&quot;:905}"/>
</p:tagLst>
</file>

<file path=ppt/tags/tag79.xml><?xml version="1.0" encoding="utf-8"?>
<p:tagLst xmlns:p="http://schemas.openxmlformats.org/presentationml/2006/main">
  <p:tag name="KSO_WM_DIAGRAM_VIRTUALLY_FRAME" val="{&quot;height&quot;:408.85,&quot;left&quot;:23.95,&quot;top&quot;:74.5,&quot;width&quot;:905}"/>
</p:tagLst>
</file>

<file path=ppt/tags/tag80.xml><?xml version="1.0" encoding="utf-8"?>
<p:tagLst xmlns:p="http://schemas.openxmlformats.org/presentationml/2006/main">
  <p:tag name="KSO_WM_DIAGRAM_VIRTUALLY_FRAME" val="{&quot;height&quot;:408.85,&quot;left&quot;:23.95,&quot;top&quot;:74.5,&quot;width&quot;:905}"/>
</p:tagLst>
</file>

<file path=ppt/tags/tag81.xml><?xml version="1.0" encoding="utf-8"?>
<p:tagLst xmlns:p="http://schemas.openxmlformats.org/presentationml/2006/main">
  <p:tag name="KSO_WM_DIAGRAM_VIRTUALLY_FRAME" val="{&quot;height&quot;:408.85,&quot;left&quot;:23.95,&quot;top&quot;:74.5,&quot;width&quot;:905}"/>
</p:tagLst>
</file>

<file path=ppt/tags/tag82.xml><?xml version="1.0" encoding="utf-8"?>
<p:tagLst xmlns:p="http://schemas.openxmlformats.org/presentationml/2006/main">
  <p:tag name="KSO_WM_DIAGRAM_VIRTUALLY_FRAME" val="{&quot;height&quot;:408.85,&quot;left&quot;:23.95,&quot;top&quot;:74.5,&quot;width&quot;:905}"/>
</p:tagLst>
</file>

<file path=ppt/tags/tag83.xml><?xml version="1.0" encoding="utf-8"?>
<p:tagLst xmlns:p="http://schemas.openxmlformats.org/presentationml/2006/main">
  <p:tag name="KSO_WM_DIAGRAM_VIRTUALLY_FRAME" val="{&quot;height&quot;:408.85,&quot;left&quot;:23.95,&quot;top&quot;:74.5,&quot;width&quot;:905}"/>
</p:tagLst>
</file>

<file path=ppt/tags/tag84.xml><?xml version="1.0" encoding="utf-8"?>
<p:tagLst xmlns:p="http://schemas.openxmlformats.org/presentationml/2006/main">
  <p:tag name="KSO_WM_DIAGRAM_VIRTUALLY_FRAME" val="{&quot;height&quot;:408.85,&quot;left&quot;:23.95,&quot;top&quot;:74.5,&quot;width&quot;:905}"/>
</p:tagLst>
</file>

<file path=ppt/tags/tag85.xml><?xml version="1.0" encoding="utf-8"?>
<p:tagLst xmlns:p="http://schemas.openxmlformats.org/presentationml/2006/main">
  <p:tag name="KSO_WM_DIAGRAM_VIRTUALLY_FRAME" val="{&quot;height&quot;:398.4,&quot;left&quot;:23.95,&quot;top&quot;:84.95,&quot;width&quot;:905}"/>
</p:tagLst>
</file>

<file path=ppt/tags/tag86.xml><?xml version="1.0" encoding="utf-8"?>
<p:tagLst xmlns:p="http://schemas.openxmlformats.org/presentationml/2006/main">
  <p:tag name="KSO_WM_DIAGRAM_VIRTUALLY_FRAME" val="{&quot;height&quot;:398.4,&quot;left&quot;:23.95,&quot;top&quot;:84.95,&quot;width&quot;:905}"/>
</p:tagLst>
</file>

<file path=ppt/tags/tag87.xml><?xml version="1.0" encoding="utf-8"?>
<p:tagLst xmlns:p="http://schemas.openxmlformats.org/presentationml/2006/main">
  <p:tag name="KSO_WM_DIAGRAM_VIRTUALLY_FRAME" val="{&quot;height&quot;:408.85,&quot;left&quot;:23.95,&quot;top&quot;:74.5,&quot;width&quot;:905}"/>
</p:tagLst>
</file>

<file path=ppt/tags/tag88.xml><?xml version="1.0" encoding="utf-8"?>
<p:tagLst xmlns:p="http://schemas.openxmlformats.org/presentationml/2006/main">
  <p:tag name="KSO_WM_DIAGRAM_VIRTUALLY_FRAME" val="{&quot;height&quot;:398.4,&quot;left&quot;:23.95,&quot;top&quot;:84.95,&quot;width&quot;:905}"/>
</p:tagLst>
</file>

<file path=ppt/tags/tag8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0.xml><?xml version="1.0" encoding="utf-8"?>
<p:tagLst xmlns:p="http://schemas.openxmlformats.org/presentationml/2006/main">
  <p:tag name="KSO_WM_DIAGRAM_VIRTUALLY_FRAME" val="{&quot;height&quot;:450.3,&quot;left&quot;:23.95,&quot;top&quot;:67.55,&quot;width&quot;:905}"/>
</p:tagLst>
</file>

<file path=ppt/tags/tag91.xml><?xml version="1.0" encoding="utf-8"?>
<p:tagLst xmlns:p="http://schemas.openxmlformats.org/presentationml/2006/main">
  <p:tag name="KSO_WM_DIAGRAM_VIRTUALLY_FRAME" val="{&quot;height&quot;:450.3,&quot;left&quot;:23.95,&quot;top&quot;:67.55,&quot;width&quot;:905}"/>
</p:tagLst>
</file>

<file path=ppt/tags/tag92.xml><?xml version="1.0" encoding="utf-8"?>
<p:tagLst xmlns:p="http://schemas.openxmlformats.org/presentationml/2006/main">
  <p:tag name="KSO_WM_DIAGRAM_VIRTUALLY_FRAME" val="{&quot;height&quot;:450.3,&quot;left&quot;:23.95,&quot;top&quot;:67.55,&quot;width&quot;:905}"/>
</p:tagLst>
</file>

<file path=ppt/tags/tag93.xml><?xml version="1.0" encoding="utf-8"?>
<p:tagLst xmlns:p="http://schemas.openxmlformats.org/presentationml/2006/main">
  <p:tag name="KSO_WM_DIAGRAM_VIRTUALLY_FRAME" val="{&quot;height&quot;:450.3,&quot;left&quot;:23.95,&quot;top&quot;:67.55,&quot;width&quot;:905}"/>
</p:tagLst>
</file>

<file path=ppt/tags/tag94.xml><?xml version="1.0" encoding="utf-8"?>
<p:tagLst xmlns:p="http://schemas.openxmlformats.org/presentationml/2006/main">
  <p:tag name="KSO_WM_DIAGRAM_VIRTUALLY_FRAME" val="{&quot;height&quot;:450.3,&quot;left&quot;:23.95,&quot;top&quot;:67.55,&quot;width&quot;:905}"/>
</p:tagLst>
</file>

<file path=ppt/tags/tag95.xml><?xml version="1.0" encoding="utf-8"?>
<p:tagLst xmlns:p="http://schemas.openxmlformats.org/presentationml/2006/main">
  <p:tag name="KSO_WM_DIAGRAM_VIRTUALLY_FRAME" val="{&quot;height&quot;:450.3,&quot;left&quot;:23.95,&quot;top&quot;:67.55,&quot;width&quot;:905}"/>
</p:tagLst>
</file>

<file path=ppt/tags/tag96.xml><?xml version="1.0" encoding="utf-8"?>
<p:tagLst xmlns:p="http://schemas.openxmlformats.org/presentationml/2006/main">
  <p:tag name="KSO_WM_DIAGRAM_VIRTUALLY_FRAME" val="{&quot;height&quot;:450.3,&quot;left&quot;:23.95,&quot;top&quot;:67.55,&quot;width&quot;:905}"/>
</p:tagLst>
</file>

<file path=ppt/tags/tag97.xml><?xml version="1.0" encoding="utf-8"?>
<p:tagLst xmlns:p="http://schemas.openxmlformats.org/presentationml/2006/main">
  <p:tag name="KSO_WM_DIAGRAM_VIRTUALLY_FRAME" val="{&quot;height&quot;:450.3,&quot;left&quot;:23.95,&quot;top&quot;:67.55,&quot;width&quot;:905}"/>
</p:tagLst>
</file>

<file path=ppt/tags/tag9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9.xml><?xml version="1.0" encoding="utf-8"?>
<p:tagLst xmlns:p="http://schemas.openxmlformats.org/presentationml/2006/main">
  <p:tag name="KSO_WM_DIAGRAM_VIRTUALLY_FRAME" val="{&quot;height&quot;:450.3,&quot;left&quot;:23.95,&quot;top&quot;:67.55,&quot;width&quot;:905}"/>
</p:tagLst>
</file>

<file path=ppt/tags/tag100.xml><?xml version="1.0" encoding="utf-8"?>
<p:tagLst xmlns:p="http://schemas.openxmlformats.org/presentationml/2006/main">
  <p:tag name="KSO_WM_DIAGRAM_VIRTUALLY_FRAME" val="{&quot;height&quot;:450.3,&quot;left&quot;:23.95,&quot;top&quot;:67.55,&quot;width&quot;:905}"/>
</p:tagLst>
</file>

<file path=ppt/tags/tag101.xml><?xml version="1.0" encoding="utf-8"?>
<p:tagLst xmlns:p="http://schemas.openxmlformats.org/presentationml/2006/main">
  <p:tag name="KSO_WM_DIAGRAM_VIRTUALLY_FRAME" val="{&quot;height&quot;:450.3,&quot;left&quot;:23.95,&quot;top&quot;:67.55,&quot;width&quot;:905}"/>
</p:tagLst>
</file>

<file path=ppt/tags/tag102.xml><?xml version="1.0" encoding="utf-8"?>
<p:tagLst xmlns:p="http://schemas.openxmlformats.org/presentationml/2006/main">
  <p:tag name="KSO_WM_DIAGRAM_VIRTUALLY_FRAME" val="{&quot;height&quot;:450.3,&quot;left&quot;:23.95,&quot;top&quot;:67.55,&quot;width&quot;:905}"/>
</p:tagLst>
</file>

<file path=ppt/tags/tag10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5.xml><?xml version="1.0" encoding="utf-8"?>
<p:tagLst xmlns:p="http://schemas.openxmlformats.org/presentationml/2006/main">
  <p:tag name="KSO_WM_DIAGRAM_VIRTUALLY_FRAME" val="{&quot;height&quot;:450.3,&quot;left&quot;:23.95,&quot;top&quot;:67.55,&quot;width&quot;:905}"/>
</p:tagLst>
</file>

<file path=ppt/tags/tag106.xml><?xml version="1.0" encoding="utf-8"?>
<p:tagLst xmlns:p="http://schemas.openxmlformats.org/presentationml/2006/main">
  <p:tag name="KSO_WM_DIAGRAM_VIRTUALLY_FRAME" val="{&quot;height&quot;:450.3,&quot;left&quot;:23.95,&quot;top&quot;:67.55,&quot;width&quot;:905}"/>
</p:tagLst>
</file>

<file path=ppt/tags/tag10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9.xml><?xml version="1.0" encoding="utf-8"?>
<p:tagLst xmlns:p="http://schemas.openxmlformats.org/presentationml/2006/main">
  <p:tag name="KSO_WM_DIAGRAM_VIRTUALLY_FRAME" val="{&quot;height&quot;:110,&quot;left&quot;:91.4,&quot;top&quot;:22.65,&quot;width&quot;:649.3}"/>
</p:tagLst>
</file>

<file path=ppt/tags/tag11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4123</Words>
  <Application>WPS 演示</Application>
  <PresentationFormat>宽屏</PresentationFormat>
  <Paragraphs>235</Paragraphs>
  <Slides>16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1" baseType="lpstr">
      <vt:lpstr>Arial</vt:lpstr>
      <vt:lpstr>宋体</vt:lpstr>
      <vt:lpstr>Wingdings</vt:lpstr>
      <vt:lpstr>Wingdings</vt:lpstr>
      <vt:lpstr>Cambria Math</vt:lpstr>
      <vt:lpstr>MS Mincho</vt:lpstr>
      <vt:lpstr>Yu Gothic UI</vt:lpstr>
      <vt:lpstr>黑体</vt:lpstr>
      <vt:lpstr>Times New Roman</vt:lpstr>
      <vt:lpstr>Calibri</vt:lpstr>
      <vt:lpstr>等线</vt:lpstr>
      <vt:lpstr>Arial Black</vt:lpstr>
      <vt:lpstr>微软雅黑</vt:lpstr>
      <vt:lpstr>Arial Unicode MS</vt:lpstr>
      <vt:lpstr>WPS</vt:lpstr>
      <vt:lpstr>中粲偶素2P 态的发现潜力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秦二强</cp:lastModifiedBy>
  <cp:revision>192</cp:revision>
  <dcterms:created xsi:type="dcterms:W3CDTF">2019-06-19T02:08:00Z</dcterms:created>
  <dcterms:modified xsi:type="dcterms:W3CDTF">2025-08-22T06:07:46Z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34602BCD7873471A9BDAD9DCE46079E9_11</vt:lpwstr>
  </property>
</Properties>
</file>