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9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318" r:id="rId3"/>
    <p:sldId id="299" r:id="rId4"/>
    <p:sldId id="343" r:id="rId5"/>
    <p:sldId id="334" r:id="rId6"/>
    <p:sldId id="341" r:id="rId7"/>
    <p:sldId id="344" r:id="rId8"/>
    <p:sldId id="345" r:id="rId9"/>
    <p:sldId id="339" r:id="rId10"/>
    <p:sldId id="323" r:id="rId11"/>
    <p:sldId id="326" r:id="rId12"/>
    <p:sldId id="327" r:id="rId13"/>
    <p:sldId id="329" r:id="rId14"/>
    <p:sldId id="347" r:id="rId15"/>
    <p:sldId id="346" r:id="rId16"/>
    <p:sldId id="278" r:id="rId17"/>
  </p:sldIdLst>
  <p:sldSz cx="12192000" cy="6858000"/>
  <p:notesSz cx="6858000" cy="9144000"/>
  <p:custDataLst>
    <p:tags r:id="rId19"/>
  </p:custDataLst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2" userDrawn="1">
          <p15:clr>
            <a:srgbClr val="A4A3A4"/>
          </p15:clr>
        </p15:guide>
        <p15:guide id="2" pos="385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896" autoAdjust="0"/>
  </p:normalViewPr>
  <p:slideViewPr>
    <p:cSldViewPr showGuides="1">
      <p:cViewPr varScale="1">
        <p:scale>
          <a:sx n="96" d="100"/>
          <a:sy n="96" d="100"/>
        </p:scale>
        <p:origin x="580" y="52"/>
      </p:cViewPr>
      <p:guideLst>
        <p:guide orient="horz" pos="2132"/>
        <p:guide pos="385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2025/8/20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…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5757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61240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9880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70035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40825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788AFD-B837-0965-099E-541B5A2C85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9507F60-7F9B-A650-6375-6A3EB65361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F945237-DABD-5DC6-BB13-B04D007E4E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4F7FA8A-AE0D-3029-1AC8-5A1C6D6C6F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20191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3FCE36-E4EE-1CE8-B5A3-B2AA4799D4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B1CFD5B-9864-6080-0D76-F8B608738A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19198F5-3E7C-93AA-24F9-B1280F859D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8103161-E4C6-70A3-B1FC-15D1CE39BE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62061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2583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4924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5037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5E6835-5175-F382-2AE4-CBA4F062B6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F3940D6-73CC-1092-96E3-FD5FD17FBD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EA8D263-118E-5DD7-F59A-8B77AD2333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561B0C7-18EF-E38E-867A-1885CB4DEB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8093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2549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A5FA2A-F4C9-5187-2636-7CA8CCF362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936F673-5363-A14A-220B-42372A9D29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ADD0809-3823-6F7E-0309-D7B9CEDAA9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4FF03E2-8F3D-D85B-7709-B67982CDB6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8431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0C4841-973B-92E3-55EC-7E92DAE4D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6FCF2DD-9174-FD9A-C76D-0E8E110E63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495DE7B-69B5-E357-E271-D18FCCBC2C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1956AEB-B0DE-FF8C-5EB0-C8A0305F51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5741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9AA32D-C0A5-33E4-737D-0B32F52348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8F9F860-A714-FE80-679E-1C95F48DD3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4FFB4EA-8917-B25E-33DE-2081CBB55A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B13C538-8B73-D5E3-74FF-E34EE4A262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02071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26C4DD-059D-68E2-F388-7438DD07A8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B4CCF4F-7689-E50B-9CC0-6754DCAECF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B9496CA-224A-BFEF-FD81-78F3E47CFA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19502A7-F544-F941-4275-FFA2B4089E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7188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7625" y="163830"/>
            <a:ext cx="3200400" cy="866775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5360" y="116632"/>
            <a:ext cx="9155853" cy="789305"/>
          </a:xfrm>
        </p:spPr>
        <p:txBody>
          <a:bodyPr/>
          <a:lstStyle>
            <a:lvl1pPr algn="l"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>
            <p:custDataLst>
              <p:tags r:id="rId1"/>
            </p:custDataLst>
          </p:nvPr>
        </p:nvCxnSpPr>
        <p:spPr>
          <a:xfrm>
            <a:off x="0" y="1052736"/>
            <a:ext cx="1219200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120505" y="116632"/>
            <a:ext cx="2834640" cy="76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99642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5360" y="116632"/>
            <a:ext cx="9155853" cy="789305"/>
          </a:xfrm>
        </p:spPr>
        <p:txBody>
          <a:bodyPr/>
          <a:lstStyle>
            <a:lvl1pPr algn="l">
              <a:defRPr sz="4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>
            <p:custDataLst>
              <p:tags r:id="rId1"/>
            </p:custDataLst>
          </p:nvPr>
        </p:nvCxnSpPr>
        <p:spPr>
          <a:xfrm>
            <a:off x="0" y="980728"/>
            <a:ext cx="1219200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192344" y="116632"/>
            <a:ext cx="2592111" cy="702030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1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4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5.png"/><Relationship Id="rId10" Type="http://schemas.openxmlformats.org/officeDocument/2006/relationships/image" Target="../media/image61.png"/><Relationship Id="rId4" Type="http://schemas.openxmlformats.org/officeDocument/2006/relationships/image" Target="../media/image53.png"/><Relationship Id="rId9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5.png"/><Relationship Id="rId4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8.png"/><Relationship Id="rId4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7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0.png"/><Relationship Id="rId7" Type="http://schemas.openxmlformats.org/officeDocument/2006/relationships/image" Target="../media/image27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2.pn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3.png"/><Relationship Id="rId10" Type="http://schemas.openxmlformats.org/officeDocument/2006/relationships/image" Target="../media/image39.png"/><Relationship Id="rId4" Type="http://schemas.openxmlformats.org/officeDocument/2006/relationships/image" Target="../media/image34.png"/><Relationship Id="rId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副标题 3074"/>
          <p:cNvSpPr>
            <a:spLocks noGrp="1"/>
          </p:cNvSpPr>
          <p:nvPr>
            <p:ph type="subTitle" idx="1"/>
          </p:nvPr>
        </p:nvSpPr>
        <p:spPr>
          <a:xfrm>
            <a:off x="2351584" y="3861048"/>
            <a:ext cx="7761605" cy="776873"/>
          </a:xfrm>
        </p:spPr>
        <p:txBody>
          <a:bodyPr/>
          <a:lstStyle/>
          <a:p>
            <a:pPr defTabSz="914400">
              <a:buClrTx/>
              <a:buSzTx/>
              <a:buFontTx/>
            </a:pPr>
            <a:r>
              <a:rPr lang="zh-CN" altLang="en-US" sz="3200" b="1" kern="1200" baseline="0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吕文韬</a:t>
            </a:r>
            <a:r>
              <a:rPr lang="en-US" altLang="zh-CN" sz="3200" b="1" kern="1200" baseline="0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3200" b="1" kern="1200" baseline="0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郑州大学</a:t>
            </a:r>
            <a:endParaRPr lang="zh-CN" altLang="en-US" sz="2400" kern="1200" baseline="0" dirty="0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023992" y="341630"/>
            <a:ext cx="5558407" cy="5168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charset="-122"/>
                <a:cs typeface="楷体" panose="02010609060101010101" charset="-122"/>
                <a:sym typeface="+mn-ea"/>
              </a:rPr>
              <a:t>2025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charset="-122"/>
                <a:cs typeface="楷体" panose="02010609060101010101" charset="-122"/>
                <a:sym typeface="+mn-ea"/>
              </a:rPr>
              <a:t>年强子物理与有效场论前沿讲习班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855595" y="6093460"/>
            <a:ext cx="6096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defTabSz="914400">
              <a:buClrTx/>
              <a:buSzTx/>
              <a:buFontTx/>
            </a:pP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2025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年</a:t>
            </a: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8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月</a:t>
            </a: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22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日</a:t>
            </a: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@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河南</a:t>
            </a:r>
            <a:r>
              <a:rPr lang="en-US" altLang="zh-CN" sz="2400" b="1" dirty="0">
                <a:ea typeface="楷体" panose="02010609060101010101" charset="-122"/>
                <a:cs typeface="Arial" panose="020B0604020202020204" pitchFamily="34" charset="0"/>
                <a:sym typeface="+mn-ea"/>
              </a:rPr>
              <a:t>•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郑州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标题 3073"/>
              <p:cNvSpPr>
                <a:spLocks noGrp="1"/>
              </p:cNvSpPr>
              <p:nvPr>
                <p:ph type="ctrTitle"/>
              </p:nvPr>
            </p:nvSpPr>
            <p:spPr>
              <a:xfrm>
                <a:off x="578714" y="2051367"/>
                <a:ext cx="11031015" cy="1470025"/>
              </a:xfrm>
              <a:noFill/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5400000"/>
                </a:lightRig>
              </a:scene3d>
              <a:extLst>
                <a:ext uri="{909E8E84-426E-40DD-AFC4-6F175D3DCCD1}">
                  <a14:hiddenFill>
                    <a:gradFill rotWithShape="1">
                      <a:gsLst>
                        <a:gs pos="0">
                          <a:schemeClr val="accent1">
                            <a:lumMod val="110000"/>
                            <a:satMod val="105000"/>
                            <a:tint val="67000"/>
                          </a:schemeClr>
                        </a:gs>
                        <a:gs pos="50000">
                          <a:schemeClr val="accent1">
                            <a:lumMod val="105000"/>
                            <a:satMod val="103000"/>
                            <a:tint val="73000"/>
                          </a:schemeClr>
                        </a:gs>
                        <a:gs pos="100000">
                          <a:schemeClr val="accent1">
                            <a:lumMod val="105000"/>
                            <a:satMod val="109000"/>
                            <a:tint val="81000"/>
                          </a:schemeClr>
                        </a:gs>
                      </a:gsLst>
                      <a:lin ang="5400000" scaled="0"/>
                    </a:gradFill>
                  </a14:hiddenFill>
                </a:ext>
              </a:ex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 anchorCtr="0"/>
              <a:lstStyle/>
              <a:p>
                <a:r>
                  <a:rPr lang="en-US" altLang="zh-CN" sz="4800" b="1" dirty="0">
                    <a:latin typeface="Times New Roman" panose="02020603050405020304" pitchFamily="18" charset="0"/>
                  </a:rPr>
                  <a:t>Hadronic decay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48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4800" b="1" i="1" dirty="0" smtClean="0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zh-CN" sz="4800" b="1" i="1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4800" b="1" i="1" dirty="0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48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4800" b="1" i="1" dirty="0" smtClean="0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4800" b="1" i="1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4800" b="1" i="1" dirty="0" smtClean="0">
                        <a:latin typeface="Cambria Math" panose="02040503050406030204" pitchFamily="18" charset="0"/>
                      </a:rPr>
                      <m:t>𝜼𝜼</m:t>
                    </m:r>
                    <m:r>
                      <a:rPr lang="en-US" altLang="zh-CN" sz="4800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4800" b="1" dirty="0">
                    <a:latin typeface="Times New Roman" panose="02020603050405020304" pitchFamily="18" charset="0"/>
                  </a:rPr>
                  <a:t>and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48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4800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4800" b="1" i="1" dirty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d>
                      <m:dPr>
                        <m:ctrlPr>
                          <a:rPr lang="en-US" altLang="zh-CN" sz="48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4800" b="1" i="1" dirty="0">
                            <a:latin typeface="Cambria Math" panose="02040503050406030204" pitchFamily="18" charset="0"/>
                          </a:rPr>
                          <m:t>𝟗𝟖𝟎</m:t>
                        </m:r>
                      </m:e>
                    </m:d>
                  </m:oMath>
                </a14:m>
                <a:r>
                  <a:rPr lang="en-US" altLang="zh-CN" sz="4800" b="1" dirty="0">
                    <a:latin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48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4800" b="1" i="1" dirty="0" smtClean="0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zh-CN" sz="4800" b="1" i="1" dirty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d>
                      <m:dPr>
                        <m:ctrlPr>
                          <a:rPr lang="en-US" altLang="zh-CN" sz="48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4800" b="1" i="1" dirty="0">
                            <a:latin typeface="Cambria Math" panose="02040503050406030204" pitchFamily="18" charset="0"/>
                          </a:rPr>
                          <m:t>𝟏𝟑𝟕𝟎</m:t>
                        </m:r>
                      </m:e>
                    </m:d>
                  </m:oMath>
                </a14:m>
                <a:r>
                  <a:rPr lang="en-US" altLang="zh-CN" sz="4800" b="1" dirty="0">
                    <a:latin typeface="Times New Roman" panose="02020603050405020304" pitchFamily="18" charset="0"/>
                  </a:rPr>
                  <a:t> contributions</a:t>
                </a:r>
              </a:p>
            </p:txBody>
          </p:sp>
        </mc:Choice>
        <mc:Fallback xmlns="">
          <p:sp>
            <p:nvSpPr>
              <p:cNvPr id="3" name="标题 307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578714" y="2051367"/>
                <a:ext cx="11031015" cy="1470025"/>
              </a:xfr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chemeClr val="accent1">
                            <a:lumMod val="110000"/>
                            <a:satMod val="105000"/>
                            <a:tint val="67000"/>
                          </a:schemeClr>
                        </a:gs>
                        <a:gs pos="50000">
                          <a:schemeClr val="accent1">
                            <a:lumMod val="105000"/>
                            <a:satMod val="103000"/>
                            <a:tint val="73000"/>
                          </a:schemeClr>
                        </a:gs>
                        <a:gs pos="100000">
                          <a:schemeClr val="accent1">
                            <a:lumMod val="105000"/>
                            <a:satMod val="109000"/>
                            <a:tint val="81000"/>
                          </a:schemeClr>
                        </a:gs>
                      </a:gsLst>
                      <a:lin ang="5400000" scaled="0"/>
                    </a:gradFill>
                  </a14:hiddenFill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>
            <a:extLst>
              <a:ext uri="{FF2B5EF4-FFF2-40B4-BE49-F238E27FC236}">
                <a16:creationId xmlns:a16="http://schemas.microsoft.com/office/drawing/2014/main" id="{3D9D6785-9E2C-4351-2FD2-4C0919468D36}"/>
              </a:ext>
            </a:extLst>
          </p:cNvPr>
          <p:cNvSpPr txBox="1"/>
          <p:nvPr/>
        </p:nvSpPr>
        <p:spPr>
          <a:xfrm>
            <a:off x="695400" y="4653136"/>
            <a:ext cx="10801200" cy="5524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charset="-122"/>
                <a:cs typeface="楷体" panose="02010609060101010101" charset="-122"/>
                <a:sym typeface="+mn-ea"/>
              </a:rPr>
              <a:t>合作者：魏乐乐</a:t>
            </a: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charset="-122"/>
                <a:cs typeface="楷体" panose="02010609060101010101" charset="-122"/>
                <a:sym typeface="+mn-ea"/>
              </a:rPr>
              <a:t>(CCNU)</a:t>
            </a:r>
            <a:r>
              <a:rPr lang="zh-CN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charset="-122"/>
                <a:cs typeface="楷体" panose="02010609060101010101" charset="-122"/>
                <a:sym typeface="+mn-ea"/>
              </a:rPr>
              <a:t>，李德民</a:t>
            </a: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charset="-122"/>
                <a:cs typeface="楷体" panose="02010609060101010101" charset="-122"/>
                <a:sym typeface="+mn-ea"/>
              </a:rPr>
              <a:t>(ZZU)</a:t>
            </a:r>
            <a:r>
              <a:rPr lang="zh-CN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charset="-122"/>
                <a:cs typeface="楷体" panose="02010609060101010101" charset="-122"/>
                <a:sym typeface="+mn-ea"/>
              </a:rPr>
              <a:t>，王恩</a:t>
            </a: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charset="-122"/>
                <a:cs typeface="楷体" panose="02010609060101010101" charset="-122"/>
                <a:sym typeface="+mn-ea"/>
              </a:rPr>
              <a:t>(ZZU)</a:t>
            </a:r>
            <a:endParaRPr lang="zh-CN" altLang="en-US" sz="2400" b="1" kern="1200" dirty="0">
              <a:solidFill>
                <a:srgbClr val="0070C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58DEF63-6B8A-5167-74E3-D54A8498B936}"/>
              </a:ext>
            </a:extLst>
          </p:cNvPr>
          <p:cNvSpPr txBox="1"/>
          <p:nvPr/>
        </p:nvSpPr>
        <p:spPr>
          <a:xfrm>
            <a:off x="6748455" y="834782"/>
            <a:ext cx="4406279" cy="5168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2400" b="1" dirty="0">
                <a:latin typeface="+mn-lt"/>
              </a:rPr>
              <a:t>arXiv:2508.04936</a:t>
            </a:r>
            <a:endParaRPr lang="zh-CN" altLang="en-US" b="1" dirty="0"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61BDCA-E821-68B8-3FBC-38A6F2F6C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Formalism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2F69C677-94AA-27F0-F954-6F8BD7CD8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smtClean="0">
                <a:latin typeface="Arial" panose="020B0604020202020204" pitchFamily="34" charset="0"/>
              </a:rPr>
              <a:t>10</a:t>
            </a:fld>
            <a:endParaRPr lang="zh-CN" altLang="en-US">
              <a:latin typeface="Arial" panose="020B060402020202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E22C908-7854-7793-D7C3-D5FF9C4DBD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844" y="1652598"/>
            <a:ext cx="3274168" cy="2186635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80C4344B-71BB-8BEF-B0F6-27F475BD279B}"/>
              </a:ext>
            </a:extLst>
          </p:cNvPr>
          <p:cNvSpPr txBox="1"/>
          <p:nvPr/>
        </p:nvSpPr>
        <p:spPr>
          <a:xfrm>
            <a:off x="5661234" y="1119914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charset="0"/>
              <a:buChar char="p"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Hadronization</a:t>
            </a:r>
            <a:endParaRPr lang="zh-CN" altLang="en-US" sz="28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2188A23-5E82-4FC0-E1B2-060FDB8B817B}"/>
              </a:ext>
            </a:extLst>
          </p:cNvPr>
          <p:cNvSpPr txBox="1"/>
          <p:nvPr/>
        </p:nvSpPr>
        <p:spPr>
          <a:xfrm>
            <a:off x="335360" y="1119914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charset="0"/>
              <a:buChar char="p"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Quark level diagram</a:t>
            </a:r>
            <a:endParaRPr lang="zh-CN" altLang="en-US" sz="28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590ABAC-ABED-65BC-3B3A-9C84CB550D02}"/>
              </a:ext>
            </a:extLst>
          </p:cNvPr>
          <p:cNvSpPr/>
          <p:nvPr/>
        </p:nvSpPr>
        <p:spPr>
          <a:xfrm>
            <a:off x="9945536" y="3157423"/>
            <a:ext cx="326928" cy="1934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22E5881D-0F1D-5FE4-6036-20FE6EBC5E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5920" y="4446296"/>
            <a:ext cx="5256584" cy="140218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BCDA51E-82F3-CD71-F799-016BC4B21D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376" y="3904175"/>
            <a:ext cx="3539871" cy="235991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C235FA8-77F0-9374-FB0F-4CC3104909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5920" y="1972239"/>
            <a:ext cx="2233207" cy="240647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C917FC28-2DC8-DBD0-DF0D-80D90E7C29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3990" y="1885576"/>
            <a:ext cx="2409798" cy="242877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9F9D7FF0-D434-80F4-F234-96BB94F10B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67720" y="5919845"/>
            <a:ext cx="3669978" cy="79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790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BEC3CC-40A8-D6D3-68FF-2B49E4976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Formalism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F60E5F69-43EF-A37C-3E8C-79E03FAF1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smtClean="0">
                <a:latin typeface="Arial" panose="020B0604020202020204" pitchFamily="34" charset="0"/>
              </a:rPr>
              <a:t>11</a:t>
            </a:fld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5A06C9B-6508-CA46-E6FA-C1B096BC41D4}"/>
              </a:ext>
            </a:extLst>
          </p:cNvPr>
          <p:cNvSpPr/>
          <p:nvPr/>
        </p:nvSpPr>
        <p:spPr>
          <a:xfrm>
            <a:off x="5663952" y="3212976"/>
            <a:ext cx="322333" cy="43204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EDDB6E2-23B2-6C83-2921-5EF3EE27DAC2}"/>
              </a:ext>
            </a:extLst>
          </p:cNvPr>
          <p:cNvSpPr/>
          <p:nvPr/>
        </p:nvSpPr>
        <p:spPr>
          <a:xfrm>
            <a:off x="5159896" y="4653136"/>
            <a:ext cx="288032" cy="43204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2FCED13-C2C1-F247-3D87-A9B0E3290DE6}"/>
              </a:ext>
            </a:extLst>
          </p:cNvPr>
          <p:cNvSpPr/>
          <p:nvPr/>
        </p:nvSpPr>
        <p:spPr>
          <a:xfrm>
            <a:off x="5159896" y="6309320"/>
            <a:ext cx="444751" cy="3600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E2CAC81-4A3B-27E2-33C7-7E0D6466077F}"/>
              </a:ext>
            </a:extLst>
          </p:cNvPr>
          <p:cNvSpPr txBox="1"/>
          <p:nvPr/>
        </p:nvSpPr>
        <p:spPr>
          <a:xfrm>
            <a:off x="335360" y="1119914"/>
            <a:ext cx="51845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charset="0"/>
              <a:buChar char="p"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Mechanisms for tree level and 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rescattering</a:t>
            </a:r>
            <a:endParaRPr lang="zh-CN" altLang="en-US" sz="28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0FDE612-C509-E5F4-261D-B646D7C11D5D}"/>
              </a:ext>
            </a:extLst>
          </p:cNvPr>
          <p:cNvSpPr txBox="1"/>
          <p:nvPr/>
        </p:nvSpPr>
        <p:spPr>
          <a:xfrm>
            <a:off x="6096000" y="1122903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charset="0"/>
              <a:buChar char="p"/>
            </a:pP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 The decay amplitudes</a:t>
            </a:r>
            <a:endParaRPr lang="zh-CN" altLang="en-US" sz="28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224C2B4-D311-685F-90F6-0DEDF444B4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7615" y="2019373"/>
            <a:ext cx="4482305" cy="454750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4EF048CA-2A09-A7AE-FBF2-5F8BB53C84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5667" y="1676570"/>
            <a:ext cx="4680520" cy="2090156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207BC6-AE3D-AC3B-CD03-1AABF7BBA9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5667" y="3766256"/>
            <a:ext cx="2554637" cy="604648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34E4A0BA-0BCB-82CC-EF4E-385E743D7E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20336" y="3809606"/>
            <a:ext cx="2290929" cy="517949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B79FD8C5-18D2-D0FF-F97C-11298AC76D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8952" y="4510293"/>
            <a:ext cx="3619503" cy="196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534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0B1FEC-A94F-00A9-7131-3085EDA71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Formalism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8120F032-08F1-3253-DA03-EAAEE3AB5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smtClean="0">
                <a:latin typeface="Arial" panose="020B0604020202020204" pitchFamily="34" charset="0"/>
              </a:rPr>
              <a:t>12</a:t>
            </a:fld>
            <a:endParaRPr lang="zh-CN" altLang="en-US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B13E96FD-8D04-E3E8-9CFB-A11849413FA0}"/>
                  </a:ext>
                </a:extLst>
              </p:cNvPr>
              <p:cNvSpPr txBox="1"/>
              <p:nvPr/>
            </p:nvSpPr>
            <p:spPr>
              <a:xfrm>
                <a:off x="335360" y="1119914"/>
                <a:ext cx="50405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charset="0"/>
                  <a:buChar char="p"/>
                </a:pPr>
                <a:r>
                  <a:rPr lang="en-US" altLang="zh-CN" sz="2800" b="1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 The </a:t>
                </a:r>
                <a:r>
                  <a:rPr lang="en-US" altLang="zh-C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Mechanism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zh-CN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d>
                      <m:d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𝟏𝟑𝟕𝟎</m:t>
                        </m:r>
                      </m:e>
                    </m:d>
                  </m:oMath>
                </a14:m>
                <a:endParaRPr lang="zh-CN" altLang="en-US" sz="2800" b="1" dirty="0">
                  <a:latin typeface="Times New Roman" panose="02020603050405020304" pitchFamily="18" charset="0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B13E96FD-8D04-E3E8-9CFB-A11849413F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60" y="1119914"/>
                <a:ext cx="5040560" cy="523220"/>
              </a:xfrm>
              <a:prstGeom prst="rect">
                <a:avLst/>
              </a:prstGeom>
              <a:blipFill>
                <a:blip r:embed="rId3"/>
                <a:stretch>
                  <a:fillRect l="-2056" t="-12791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>
            <a:extLst>
              <a:ext uri="{FF2B5EF4-FFF2-40B4-BE49-F238E27FC236}">
                <a16:creationId xmlns:a16="http://schemas.microsoft.com/office/drawing/2014/main" id="{C325117A-891F-D322-1627-466F625D1C0D}"/>
              </a:ext>
            </a:extLst>
          </p:cNvPr>
          <p:cNvSpPr/>
          <p:nvPr/>
        </p:nvSpPr>
        <p:spPr>
          <a:xfrm>
            <a:off x="5951984" y="3716158"/>
            <a:ext cx="720080" cy="36091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5F5EF9AF-1B5C-2278-97EA-70219BE1E319}"/>
              </a:ext>
            </a:extLst>
          </p:cNvPr>
          <p:cNvSpPr/>
          <p:nvPr/>
        </p:nvSpPr>
        <p:spPr>
          <a:xfrm>
            <a:off x="11280576" y="3212538"/>
            <a:ext cx="720080" cy="4762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AD9B0A1C-7174-7170-801B-132AF615C523}"/>
              </a:ext>
            </a:extLst>
          </p:cNvPr>
          <p:cNvSpPr txBox="1"/>
          <p:nvPr/>
        </p:nvSpPr>
        <p:spPr>
          <a:xfrm>
            <a:off x="5940297" y="1119914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charset="0"/>
              <a:buChar char="p"/>
            </a:pP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 The </a:t>
            </a:r>
            <a:r>
              <a:rPr lang="en-US" altLang="zh-CN" sz="2800" b="1" i="0" dirty="0">
                <a:latin typeface="+mj-lt"/>
                <a:ea typeface="楷体" panose="02010609060101010101" pitchFamily="49" charset="-122"/>
              </a:rPr>
              <a:t>total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 amplitudes</a:t>
            </a:r>
            <a:endParaRPr lang="zh-CN" altLang="en-US" sz="28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F0B28BF-DD2F-5197-61D5-2B8D6A4832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448" y="1855272"/>
            <a:ext cx="3807828" cy="162766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56F9909-E8A9-611A-ABA4-BF06CE4343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524" y="4903491"/>
            <a:ext cx="4875434" cy="7359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FAC245ED-DA81-F021-291C-CA8E68B19E44}"/>
                  </a:ext>
                </a:extLst>
              </p:cNvPr>
              <p:cNvSpPr txBox="1"/>
              <p:nvPr/>
            </p:nvSpPr>
            <p:spPr>
              <a:xfrm>
                <a:off x="335360" y="3716158"/>
                <a:ext cx="424847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charset="0"/>
                  <a:buChar char="p"/>
                </a:pPr>
                <a:r>
                  <a:rPr lang="en-US" altLang="zh-CN" sz="2800" b="1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 The decay amplitude</a:t>
                </a:r>
                <a:r>
                  <a:rPr lang="en-US" altLang="zh-C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zh-CN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d>
                      <m:d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𝟏𝟑𝟕𝟎</m:t>
                        </m:r>
                      </m:e>
                    </m:d>
                  </m:oMath>
                </a14:m>
                <a:endParaRPr lang="zh-CN" altLang="en-US" sz="2800" b="1" dirty="0">
                  <a:latin typeface="Times New Roman" panose="02020603050405020304" pitchFamily="18" charset="0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FAC245ED-DA81-F021-291C-CA8E68B19E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60" y="3716158"/>
                <a:ext cx="4248472" cy="954107"/>
              </a:xfrm>
              <a:prstGeom prst="rect">
                <a:avLst/>
              </a:prstGeom>
              <a:blipFill>
                <a:blip r:embed="rId6"/>
                <a:stretch>
                  <a:fillRect l="-2439" t="-7051" r="-33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图片 15">
            <a:extLst>
              <a:ext uri="{FF2B5EF4-FFF2-40B4-BE49-F238E27FC236}">
                <a16:creationId xmlns:a16="http://schemas.microsoft.com/office/drawing/2014/main" id="{B69EB5F1-28EF-D22A-A310-CAE7625EAC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96370" y="1875737"/>
            <a:ext cx="4824537" cy="616836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A181E816-4644-6B2A-CA2C-BD88C97015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06715" y="2693686"/>
            <a:ext cx="4936684" cy="825773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C06A922B-DD17-EA52-3F99-13E0C5BE0D5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88088" y="5488605"/>
            <a:ext cx="3456384" cy="9056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B651541E-DBD1-08B1-1EB0-686B4CD74930}"/>
                  </a:ext>
                </a:extLst>
              </p:cNvPr>
              <p:cNvSpPr txBox="1"/>
              <p:nvPr/>
            </p:nvSpPr>
            <p:spPr>
              <a:xfrm>
                <a:off x="5623788" y="3780767"/>
                <a:ext cx="6192688" cy="156966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tx1"/>
                    </a:solidFill>
                    <a:latin typeface="+mn-lt"/>
                    <a:cs typeface="Times New Roman" panose="02020603050405020304" pitchFamily="18" charset="0"/>
                  </a:rPr>
                  <a:t>There are two η mesons in this process so that there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b>
                      <m:sSubPr>
                        <m:ctrlP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𝜼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CN" sz="2400" b="1" dirty="0">
                    <a:solidFill>
                      <a:schemeClr val="tx1"/>
                    </a:solidFill>
                    <a:latin typeface="+mn-lt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b>
                      <m:sSubPr>
                        <m:ctrlPr>
                          <a:rPr lang="en-US" altLang="zh-CN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𝜼</m:t>
                        </m:r>
                      </m:e>
                      <m:sub>
                        <m:r>
                          <a:rPr lang="en-US" altLang="zh-CN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CN" sz="2400" b="1" dirty="0">
                    <a:solidFill>
                      <a:schemeClr val="tx1"/>
                    </a:solidFill>
                    <a:latin typeface="+mn-lt"/>
                    <a:cs typeface="Times New Roman" panose="02020603050405020304" pitchFamily="18" charset="0"/>
                  </a:rPr>
                  <a:t> invariant mass distributions. In order to better compare with the experimental data, we take</a:t>
                </a:r>
                <a:endParaRPr lang="zh-CN" altLang="en-US" sz="2400" b="1" dirty="0">
                  <a:solidFill>
                    <a:schemeClr val="tx1"/>
                  </a:solidFill>
                  <a:latin typeface="+mn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B651541E-DBD1-08B1-1EB0-686B4CD749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3788" y="3780767"/>
                <a:ext cx="6192688" cy="1569660"/>
              </a:xfrm>
              <a:prstGeom prst="rect">
                <a:avLst/>
              </a:prstGeom>
              <a:blipFill>
                <a:blip r:embed="rId10"/>
                <a:stretch>
                  <a:fillRect l="-1576" t="-3101" r="-1970" b="-77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2987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A3D1AF-68B1-158A-802A-D89085B080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FF8478-42CF-8EFD-AC59-17180B42D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Results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5EEAF0F2-4BD9-96E7-E84F-CB736D914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smtClean="0">
                <a:latin typeface="Arial" panose="020B0604020202020204" pitchFamily="34" charset="0"/>
              </a:rPr>
              <a:t>13</a:t>
            </a:fld>
            <a:endParaRPr lang="zh-CN" altLang="en-US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B7A3C686-8F20-6D1E-9985-10ABAAC652FD}"/>
                  </a:ext>
                </a:extLst>
              </p:cNvPr>
              <p:cNvSpPr txBox="1"/>
              <p:nvPr/>
            </p:nvSpPr>
            <p:spPr>
              <a:xfrm>
                <a:off x="333824" y="974469"/>
                <a:ext cx="1145080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charset="0"/>
                  <a:buChar char="p"/>
                </a:pPr>
                <a:r>
                  <a:rPr lang="en-US" altLang="zh-CN" sz="2800" b="1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The invariant mass distributions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dirty="0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zh-CN" sz="2800" b="1" i="1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2800" b="1" i="1" dirty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8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dirty="0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800" b="1" i="1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2800" b="1" i="1" dirty="0">
                        <a:latin typeface="Cambria Math" panose="02040503050406030204" pitchFamily="18" charset="0"/>
                      </a:rPr>
                      <m:t>𝜼𝜼</m:t>
                    </m:r>
                  </m:oMath>
                </a14:m>
                <a:r>
                  <a:rPr lang="en-US" altLang="zh-CN" sz="2800" b="1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 decay without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𝒇</m:t>
                        </m:r>
                      </m:e>
                      <m:sub>
                        <m:r>
                          <a:rPr lang="en-US" altLang="zh-CN" sz="2800" b="1" i="1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𝟎</m:t>
                        </m:r>
                      </m:sub>
                    </m:sSub>
                    <m:d>
                      <m:d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d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𝟏𝟑𝟕𝟎</m:t>
                        </m:r>
                      </m:e>
                    </m:d>
                  </m:oMath>
                </a14:m>
                <a:endParaRPr lang="zh-CN" altLang="en-US" sz="2800" b="1" dirty="0">
                  <a:latin typeface="Times New Roman" panose="02020603050405020304" pitchFamily="18" charset="0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B7A3C686-8F20-6D1E-9985-10ABAAC652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824" y="974469"/>
                <a:ext cx="11450808" cy="954107"/>
              </a:xfrm>
              <a:prstGeom prst="rect">
                <a:avLst/>
              </a:prstGeom>
              <a:blipFill>
                <a:blip r:embed="rId3"/>
                <a:stretch>
                  <a:fillRect l="-958" t="-70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1883FB97-1AD1-60B6-DD06-EC916D2EEE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5059948"/>
            <a:ext cx="10560496" cy="168142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F9DF38A-F6C3-0B4A-4E26-A651CE316B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652" y="1922586"/>
            <a:ext cx="4536504" cy="321140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53EEC7B-243E-3FE2-1406-64AB671C9C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7148" y="1994694"/>
            <a:ext cx="4536504" cy="3180229"/>
          </a:xfrm>
          <a:prstGeom prst="rect">
            <a:avLst/>
          </a:prstGeom>
        </p:spPr>
      </p:pic>
      <p:sp>
        <p:nvSpPr>
          <p:cNvPr id="16" name="椭圆 15">
            <a:extLst>
              <a:ext uri="{FF2B5EF4-FFF2-40B4-BE49-F238E27FC236}">
                <a16:creationId xmlns:a16="http://schemas.microsoft.com/office/drawing/2014/main" id="{459FCBB5-0F4B-FF47-F134-5AE085C60AFA}"/>
              </a:ext>
            </a:extLst>
          </p:cNvPr>
          <p:cNvSpPr/>
          <p:nvPr/>
        </p:nvSpPr>
        <p:spPr>
          <a:xfrm>
            <a:off x="3503712" y="2816932"/>
            <a:ext cx="1224136" cy="12241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7151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27560D-29C0-A00D-BBF7-D1AA8DF5D7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5F5EB5-906D-17F2-D8D6-9FE660C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Results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7F54FAE1-BCEF-41D1-F62F-66364B51F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smtClean="0">
                <a:latin typeface="Arial" panose="020B0604020202020204" pitchFamily="34" charset="0"/>
              </a:rPr>
              <a:t>14</a:t>
            </a:fld>
            <a:endParaRPr lang="zh-CN" altLang="en-US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44D83423-68AD-09C5-27F2-FA6308F9CCB7}"/>
                  </a:ext>
                </a:extLst>
              </p:cNvPr>
              <p:cNvSpPr txBox="1"/>
              <p:nvPr/>
            </p:nvSpPr>
            <p:spPr>
              <a:xfrm>
                <a:off x="333824" y="974469"/>
                <a:ext cx="117388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charset="0"/>
                  <a:buChar char="p"/>
                </a:pPr>
                <a:r>
                  <a:rPr lang="en-US" altLang="zh-CN" sz="2800" b="1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The invariant mass distributions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dirty="0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zh-CN" sz="2800" b="1" i="1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2800" b="1" i="1" dirty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8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dirty="0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800" b="1" i="1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2800" b="1" i="1" dirty="0">
                        <a:latin typeface="Cambria Math" panose="02040503050406030204" pitchFamily="18" charset="0"/>
                      </a:rPr>
                      <m:t>𝜼𝜼</m:t>
                    </m:r>
                  </m:oMath>
                </a14:m>
                <a:r>
                  <a:rPr lang="en-US" altLang="zh-CN" sz="2800" b="1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 decay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1" i="1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sz="2800" b="1" i="1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𝒇</m:t>
                        </m:r>
                      </m:e>
                      <m:sub>
                        <m:r>
                          <a:rPr lang="en-US" altLang="zh-CN" sz="2800" b="1" i="1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𝟎</m:t>
                        </m:r>
                      </m:sub>
                    </m:sSub>
                    <m:d>
                      <m:dPr>
                        <m:ctrlPr>
                          <a:rPr lang="en-US" altLang="zh-CN" sz="2800" b="1" i="1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dPr>
                      <m:e>
                        <m:r>
                          <a:rPr lang="en-US" altLang="zh-CN" sz="2800" b="1" i="1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𝟏𝟑𝟕𝟎</m:t>
                        </m:r>
                      </m:e>
                    </m:d>
                  </m:oMath>
                </a14:m>
                <a:endParaRPr lang="zh-CN" altLang="en-US" sz="2800" b="1" dirty="0">
                  <a:latin typeface="Times New Roman" panose="02020603050405020304" pitchFamily="18" charset="0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44D83423-68AD-09C5-27F2-FA6308F9CC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824" y="974469"/>
                <a:ext cx="11738840" cy="523220"/>
              </a:xfrm>
              <a:prstGeom prst="rect">
                <a:avLst/>
              </a:prstGeom>
              <a:blipFill>
                <a:blip r:embed="rId3"/>
                <a:stretch>
                  <a:fillRect l="-935" t="-12791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577B273B-5299-959A-6D0F-0D302ABE0E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720" y="4948890"/>
            <a:ext cx="10560496" cy="168142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BB9370D-9E19-8732-7DF0-2784FCB638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884" y="1497689"/>
            <a:ext cx="5066038" cy="358116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6DBDF13-27CA-D02F-7269-15A9FC62B3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07968" y="1538000"/>
            <a:ext cx="5069959" cy="351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202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225CB9-313D-B095-960D-4B5CD883B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EF17B9-45AB-C87A-5DEE-1552581D9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Results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3B7F6C2F-1C9A-301E-DA01-C04A43B6C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smtClean="0">
                <a:latin typeface="Arial" panose="020B0604020202020204" pitchFamily="34" charset="0"/>
              </a:rPr>
              <a:t>15</a:t>
            </a:fld>
            <a:endParaRPr lang="zh-CN" altLang="en-US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EC27621-E590-1AD3-2D4E-521410A9728E}"/>
                  </a:ext>
                </a:extLst>
              </p:cNvPr>
              <p:cNvSpPr txBox="1"/>
              <p:nvPr/>
            </p:nvSpPr>
            <p:spPr>
              <a:xfrm>
                <a:off x="335360" y="1123097"/>
                <a:ext cx="102986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charset="0"/>
                  <a:buChar char="p"/>
                </a:pPr>
                <a:r>
                  <a:rPr lang="en-US" altLang="zh-CN" sz="2800" b="1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The Dalitz plots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dirty="0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zh-CN" sz="2800" b="1" i="1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2800" b="1" i="1" dirty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8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dirty="0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800" b="1" i="1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2800" b="1" i="1" dirty="0">
                        <a:latin typeface="Cambria Math" panose="02040503050406030204" pitchFamily="18" charset="0"/>
                      </a:rPr>
                      <m:t>𝜼𝜼</m:t>
                    </m:r>
                  </m:oMath>
                </a14:m>
                <a:r>
                  <a:rPr lang="en-US" altLang="zh-CN" sz="2800" b="1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 decay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1" i="1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sz="2800" b="1" i="1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𝒇</m:t>
                        </m:r>
                      </m:e>
                      <m:sub>
                        <m:r>
                          <a:rPr lang="en-US" altLang="zh-CN" sz="2800" b="1" i="1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𝟎</m:t>
                        </m:r>
                      </m:sub>
                    </m:sSub>
                    <m:d>
                      <m:dPr>
                        <m:ctrlPr>
                          <a:rPr lang="en-US" altLang="zh-CN" sz="2800" b="1" i="1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dPr>
                      <m:e>
                        <m:r>
                          <a:rPr lang="en-US" altLang="zh-CN" sz="2800" b="1" i="1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𝟏𝟑𝟕𝟎</m:t>
                        </m:r>
                      </m:e>
                    </m:d>
                  </m:oMath>
                </a14:m>
                <a:endParaRPr lang="zh-CN" altLang="en-US" sz="2800" b="1" dirty="0">
                  <a:latin typeface="Times New Roman" panose="02020603050405020304" pitchFamily="18" charset="0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EC27621-E590-1AD3-2D4E-521410A972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60" y="1123097"/>
                <a:ext cx="10298680" cy="523220"/>
              </a:xfrm>
              <a:prstGeom prst="rect">
                <a:avLst/>
              </a:prstGeom>
              <a:blipFill>
                <a:blip r:embed="rId3"/>
                <a:stretch>
                  <a:fillRect l="-1007" t="-11628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09E14E8E-5CCC-B1FD-2101-A23F48DD89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720" y="4948890"/>
            <a:ext cx="10560496" cy="168142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2A42636-252B-4CB3-60DF-1C50DCD190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9456" y="1737482"/>
            <a:ext cx="3755192" cy="321140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3E67F12-B0E0-873B-0E08-495E4A211D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12024" y="1758316"/>
            <a:ext cx="3744637" cy="318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234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ym typeface="+mn-ea"/>
              </a:rPr>
              <a:t>Summary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16</a:t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5591944" y="5019273"/>
            <a:ext cx="66967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Thank you very much</a:t>
            </a:r>
            <a:r>
              <a:rPr lang="zh-CN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内容占位符 2">
                <a:extLst>
                  <a:ext uri="{FF2B5EF4-FFF2-40B4-BE49-F238E27FC236}">
                    <a16:creationId xmlns:a16="http://schemas.microsoft.com/office/drawing/2014/main" id="{1EE428B0-9E17-B073-909D-C3EE7E2758AF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659395" y="1268760"/>
                <a:ext cx="10873208" cy="4104456"/>
              </a:xfrm>
            </p:spPr>
            <p:txBody>
              <a:bodyPr/>
              <a:lstStyle/>
              <a:p>
                <a:pPr algn="just">
                  <a:buFont typeface="Wingdings" panose="05000000000000000000" pitchFamily="2" charset="2"/>
                  <a:buChar char="Ø"/>
                </a:pPr>
                <a:r>
                  <a:rPr lang="en-US" altLang="zh-CN" sz="2800" dirty="0">
                    <a:solidFill>
                      <a:prstClr val="black"/>
                    </a:solidFill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The consideration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8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8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zh-CN" sz="28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8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𝟗𝟖𝟎</m:t>
                    </m:r>
                    <m:r>
                      <a:rPr lang="en-US" altLang="zh-CN" sz="28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2800" b="1" dirty="0">
                    <a:solidFill>
                      <a:prstClr val="black"/>
                    </a:solidFill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solidFill>
                      <a:prstClr val="black"/>
                    </a:solidFill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as </a:t>
                </a:r>
                <a:r>
                  <a:rPr lang="en-US" altLang="zh-CN" sz="2800" b="1" dirty="0">
                    <a:solidFill>
                      <a:prstClr val="black"/>
                    </a:solidFill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dynamically generated</a:t>
                </a:r>
                <a:r>
                  <a:rPr lang="en-US" altLang="zh-CN" sz="2800" dirty="0"/>
                  <a:t> </a:t>
                </a:r>
                <a:r>
                  <a:rPr lang="en-US" altLang="zh-CN" sz="2800" dirty="0">
                    <a:solidFill>
                      <a:prstClr val="black"/>
                    </a:solidFill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has allowed us to find a reasonable description of the invariant mass distributions for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sz="2800" i="1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800" i="1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𝜂𝜂</m:t>
                    </m:r>
                  </m:oMath>
                </a14:m>
                <a:r>
                  <a:rPr lang="en-US" altLang="zh-CN" sz="2800" dirty="0"/>
                  <a:t>.</a:t>
                </a:r>
              </a:p>
              <a:p>
                <a:pPr algn="just">
                  <a:buFont typeface="Wingdings" panose="05000000000000000000" pitchFamily="2" charset="2"/>
                  <a:buChar char="Ø"/>
                </a:pPr>
                <a:r>
                  <a:rPr lang="en-US" altLang="zh-CN" sz="2800" dirty="0"/>
                  <a:t>Our results also show the reasonable description of the invariant mass distributions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altLang="zh-CN" sz="2800" dirty="0"/>
                  <a:t> and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𝜂𝜂</m:t>
                    </m:r>
                  </m:oMath>
                </a14:m>
                <a:r>
                  <a:rPr lang="en-US" altLang="zh-CN" sz="2800" dirty="0"/>
                  <a:t>, which includes the contribution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𝟏𝟑𝟕𝟎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800" b="1" dirty="0"/>
                  <a:t>.</a:t>
                </a:r>
              </a:p>
              <a:p>
                <a:pPr algn="just">
                  <a:buFont typeface="Wingdings" panose="05000000000000000000" pitchFamily="2" charset="2"/>
                  <a:buChar char="Ø"/>
                </a:pPr>
                <a:r>
                  <a:rPr lang="en-US" altLang="zh-CN" sz="2800" dirty="0"/>
                  <a:t>The more precise measurements about this process by Belle II and the proposed STCF could shed light on the mechanism of this process and the nature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8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zh-CN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 dirty="0">
                            <a:latin typeface="Cambria Math" panose="02040503050406030204" pitchFamily="18" charset="0"/>
                          </a:rPr>
                          <m:t>1370</m:t>
                        </m:r>
                      </m:e>
                    </m:d>
                  </m:oMath>
                </a14:m>
                <a:r>
                  <a:rPr lang="en-US" altLang="zh-CN" sz="2800" dirty="0"/>
                  <a:t>.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8" name="内容占位符 2">
                <a:extLst>
                  <a:ext uri="{FF2B5EF4-FFF2-40B4-BE49-F238E27FC236}">
                    <a16:creationId xmlns:a16="http://schemas.microsoft.com/office/drawing/2014/main" id="{1EE428B0-9E17-B073-909D-C3EE7E2758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659395" y="1268760"/>
                <a:ext cx="10873208" cy="4104456"/>
              </a:xfrm>
              <a:blipFill>
                <a:blip r:embed="rId4"/>
                <a:stretch>
                  <a:fillRect l="-953" t="-1486" r="-11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951E32-D6DC-8290-7712-85ED4DF7F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Background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1B486BC-2076-37FA-DD1D-C77F732DD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smtClean="0">
                <a:latin typeface="Arial" panose="020B0604020202020204" pitchFamily="34" charset="0"/>
              </a:rPr>
              <a:t>2</a:t>
            </a:fld>
            <a:endParaRPr lang="zh-CN" altLang="en-US">
              <a:latin typeface="Arial" panose="020B0604020202020204" pitchFamily="34" charset="0"/>
            </a:endParaRPr>
          </a:p>
        </p:txBody>
      </p:sp>
      <p:pic>
        <p:nvPicPr>
          <p:cNvPr id="5" name="图片 4" descr="6ece51cae95bf25b714cdfba91a7b77">
            <a:extLst>
              <a:ext uri="{FF2B5EF4-FFF2-40B4-BE49-F238E27FC236}">
                <a16:creationId xmlns:a16="http://schemas.microsoft.com/office/drawing/2014/main" id="{D238FEFA-211B-CACC-CFCC-BA82E14B6F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352" y="1052736"/>
            <a:ext cx="5387852" cy="5471446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9DFC08EC-304A-40EE-D2A5-9F69C0C858B0}"/>
              </a:ext>
            </a:extLst>
          </p:cNvPr>
          <p:cNvSpPr txBox="1"/>
          <p:nvPr/>
        </p:nvSpPr>
        <p:spPr>
          <a:xfrm>
            <a:off x="983432" y="6354905"/>
            <a:ext cx="34176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Nature Rev. Phys. 1 , 480 (2019) 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DBAC036-244E-A519-E09F-D2AED3FF23E7}"/>
              </a:ext>
            </a:extLst>
          </p:cNvPr>
          <p:cNvSpPr txBox="1"/>
          <p:nvPr/>
        </p:nvSpPr>
        <p:spPr>
          <a:xfrm>
            <a:off x="6765108" y="1197689"/>
            <a:ext cx="4371451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Conventional hadrons</a:t>
            </a:r>
            <a:r>
              <a:rPr lang="en-US" altLang="zh-CN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M</a:t>
            </a:r>
            <a:r>
              <a:rPr lang="en-US" altLang="zh-CN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eson</a:t>
            </a:r>
          </a:p>
          <a:p>
            <a:r>
              <a:rPr lang="en-US" altLang="zh-CN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Baryon</a:t>
            </a:r>
          </a:p>
          <a:p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Non-standard hadrons:</a:t>
            </a:r>
          </a:p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M</a:t>
            </a:r>
            <a:r>
              <a:rPr lang="en-US" altLang="zh-CN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olecule</a:t>
            </a:r>
          </a:p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T</a:t>
            </a:r>
            <a:r>
              <a:rPr lang="en-US" altLang="zh-CN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etraquark</a:t>
            </a:r>
          </a:p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Pentaquark</a:t>
            </a:r>
          </a:p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Hybrid</a:t>
            </a:r>
          </a:p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Glueball</a:t>
            </a:r>
          </a:p>
        </p:txBody>
      </p:sp>
      <p:sp>
        <p:nvSpPr>
          <p:cNvPr id="8" name="右大括号 7">
            <a:extLst>
              <a:ext uri="{FF2B5EF4-FFF2-40B4-BE49-F238E27FC236}">
                <a16:creationId xmlns:a16="http://schemas.microsoft.com/office/drawing/2014/main" id="{D8226187-63AF-BEFF-52AE-06DA826349E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651204" y="1095925"/>
            <a:ext cx="588878" cy="1416031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右大括号 8">
            <a:extLst>
              <a:ext uri="{FF2B5EF4-FFF2-40B4-BE49-F238E27FC236}">
                <a16:creationId xmlns:a16="http://schemas.microsoft.com/office/drawing/2014/main" id="{59FC0069-955F-DCDF-0B96-57C3FF8A7F3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651204" y="2852936"/>
            <a:ext cx="675541" cy="3120287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0699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smtClean="0">
                <a:latin typeface="Arial" panose="020B0604020202020204" pitchFamily="34" charset="0"/>
              </a:rPr>
              <a:t>3</a:t>
            </a:fld>
            <a:endParaRPr lang="zh-CN" altLang="en-US">
              <a:latin typeface="Arial" panose="020B0604020202020204" pitchFamily="34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-24680" y="1163943"/>
            <a:ext cx="12608646" cy="5704815"/>
            <a:chOff x="-24770" y="887876"/>
            <a:chExt cx="12632481" cy="5974855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04" y="6111583"/>
              <a:ext cx="12192000" cy="751148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983024" y="922239"/>
              <a:ext cx="5040560" cy="3545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Workman R L, </a:t>
              </a:r>
              <a:r>
                <a:rPr lang="en-US" altLang="zh-CN" sz="16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et al.</a:t>
              </a:r>
              <a:r>
                <a:rPr lang="en-US" altLang="zh-CN" sz="1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, Review of Particle Physics (2024).</a:t>
              </a: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24770" y="1198591"/>
              <a:ext cx="6505305" cy="477655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96988" y="2659312"/>
              <a:ext cx="4545080" cy="3153857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9" name="矩形: 圆角 8"/>
            <p:cNvSpPr/>
            <p:nvPr/>
          </p:nvSpPr>
          <p:spPr>
            <a:xfrm>
              <a:off x="119518" y="1927874"/>
              <a:ext cx="1181819" cy="138023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10" name="矩形: 圆角 9"/>
            <p:cNvSpPr/>
            <p:nvPr/>
          </p:nvSpPr>
          <p:spPr>
            <a:xfrm>
              <a:off x="2637775" y="2082683"/>
              <a:ext cx="1181819" cy="138023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11" name="矩形: 圆角 10"/>
            <p:cNvSpPr/>
            <p:nvPr/>
          </p:nvSpPr>
          <p:spPr>
            <a:xfrm>
              <a:off x="1365156" y="5456553"/>
              <a:ext cx="1181819" cy="188126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12" name="矩形: 圆角 11"/>
            <p:cNvSpPr/>
            <p:nvPr/>
          </p:nvSpPr>
          <p:spPr>
            <a:xfrm>
              <a:off x="119518" y="1640516"/>
              <a:ext cx="1181819" cy="138023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9137534" y="5762251"/>
              <a:ext cx="3470177" cy="3545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Report of Bing-Song Zou</a:t>
              </a:r>
              <a:endParaRPr lang="zh-CN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本框 14"/>
                <p:cNvSpPr txBox="1"/>
                <p:nvPr/>
              </p:nvSpPr>
              <p:spPr>
                <a:xfrm>
                  <a:off x="6396057" y="887876"/>
                  <a:ext cx="5915818" cy="13918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0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These exotic properties of the low-lying excited baryons with the quantum numbers of spin-parity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sz="2000" b="1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1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𝑱</m:t>
                          </m:r>
                        </m:e>
                        <m:sup>
                          <m:r>
                            <a:rPr lang="en-US" altLang="zh-CN" sz="2000" b="1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𝑷</m:t>
                          </m:r>
                        </m:sup>
                      </m:sSup>
                      <m:r>
                        <a:rPr lang="en-US" altLang="zh-CN" sz="2000" b="1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r>
                        <a:rPr lang="en-US" altLang="zh-CN" sz="2000" b="1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altLang="zh-CN" sz="2000" b="1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altLang="zh-CN" sz="2000" b="1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1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altLang="zh-CN" sz="2000" b="1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altLang="zh-CN" sz="2000" b="1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en-US" altLang="zh-CN" sz="20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are difficult to explain in the simple quenched quark model.</a:t>
                  </a:r>
                  <a:endParaRPr lang="en-US" altLang="zh-CN" sz="2000" b="1" dirty="0">
                    <a:latin typeface="Times New Roman" panose="02020603050405020304" pitchFamily="18" charset="0"/>
                    <a:ea typeface="楷体" panose="02010609060101010101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" name="文本框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96057" y="887876"/>
                  <a:ext cx="5915818" cy="1391861"/>
                </a:xfrm>
                <a:prstGeom prst="rect">
                  <a:avLst/>
                </a:prstGeom>
                <a:blipFill>
                  <a:blip r:embed="rId6"/>
                  <a:stretch>
                    <a:fillRect l="-1032" t="-2752" b="-733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标题 1"/>
          <p:cNvSpPr>
            <a:spLocks noGrp="1"/>
          </p:cNvSpPr>
          <p:nvPr>
            <p:ph type="title"/>
          </p:nvPr>
        </p:nvSpPr>
        <p:spPr>
          <a:xfrm>
            <a:off x="335360" y="116632"/>
            <a:ext cx="9155853" cy="789305"/>
          </a:xfrm>
        </p:spPr>
        <p:txBody>
          <a:bodyPr/>
          <a:lstStyle/>
          <a:p>
            <a:r>
              <a:rPr lang="en-US" altLang="zh-CN" dirty="0"/>
              <a:t>Low-lying baryons with J</a:t>
            </a:r>
            <a:r>
              <a:rPr lang="en-US" altLang="zh-CN" baseline="30000" dirty="0"/>
              <a:t>P</a:t>
            </a:r>
            <a:r>
              <a:rPr lang="en-US" altLang="zh-CN" dirty="0"/>
              <a:t>=1/2</a:t>
            </a:r>
            <a:r>
              <a:rPr lang="en-US" altLang="zh-CN" baseline="30000" dirty="0"/>
              <a:t>-</a:t>
            </a:r>
            <a:endParaRPr lang="en-US" altLang="zh-CN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718060B-BBF0-DD3D-434E-0980F62AC5D0}"/>
              </a:ext>
            </a:extLst>
          </p:cNvPr>
          <p:cNvSpPr txBox="1"/>
          <p:nvPr/>
        </p:nvSpPr>
        <p:spPr>
          <a:xfrm>
            <a:off x="7464152" y="2439270"/>
            <a:ext cx="453650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EW-Geng-Wu-Xie-Zou</a:t>
            </a:r>
            <a:r>
              <a:rPr lang="en-US" altLang="zh-CN" sz="1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CPL</a:t>
            </a:r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41 (2024) 101401</a:t>
            </a:r>
            <a:endParaRPr lang="zh-CN" alt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1874E0-2D8D-B8C1-3D4E-F40AF66516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98142A-6D41-ABAE-52AB-38A4A2563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Light meson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4C5AC4C7-D7EB-90EA-E295-45448BE39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smtClean="0">
                <a:latin typeface="Arial" panose="020B0604020202020204" pitchFamily="34" charset="0"/>
              </a:rPr>
              <a:t>4</a:t>
            </a:fld>
            <a:endParaRPr lang="zh-CN" altLang="en-US">
              <a:latin typeface="Arial" panose="020B0604020202020204" pitchFamily="34" charset="0"/>
            </a:endParaRP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44CE7F83-868C-81A8-AF26-1447D04D887D}"/>
              </a:ext>
            </a:extLst>
          </p:cNvPr>
          <p:cNvGrpSpPr/>
          <p:nvPr/>
        </p:nvGrpSpPr>
        <p:grpSpPr>
          <a:xfrm>
            <a:off x="204725" y="2636778"/>
            <a:ext cx="5904656" cy="2102131"/>
            <a:chOff x="321945" y="1466428"/>
            <a:chExt cx="5330905" cy="2102131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49F6FDE8-F2B5-BA1F-6D8C-42A67C95BDC6}"/>
                </a:ext>
              </a:extLst>
            </p:cNvPr>
            <p:cNvGrpSpPr/>
            <p:nvPr/>
          </p:nvGrpSpPr>
          <p:grpSpPr>
            <a:xfrm>
              <a:off x="321945" y="1466428"/>
              <a:ext cx="5317490" cy="1002030"/>
              <a:chOff x="602" y="5246"/>
              <a:chExt cx="8374" cy="157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文本框 10">
                    <a:extLst>
                      <a:ext uri="{FF2B5EF4-FFF2-40B4-BE49-F238E27FC236}">
                        <a16:creationId xmlns:a16="http://schemas.microsoft.com/office/drawing/2014/main" id="{755F9D6F-B790-D824-53A9-7D0165FA9284}"/>
                      </a:ext>
                    </a:extLst>
                  </p:cNvPr>
                  <p:cNvSpPr txBox="1"/>
                  <p:nvPr/>
                </p:nvSpPr>
                <p:spPr>
                  <a:xfrm>
                    <a:off x="1110" y="6194"/>
                    <a:ext cx="7866" cy="630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t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000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𝟓𝟎𝟎</m:t>
                          </m:r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)≈</m:t>
                          </m:r>
                          <m:sSub>
                            <m:sSubPr>
                              <m:ctrlPr>
                                <a:rPr lang="en-US" altLang="zh-CN" sz="2000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𝟗𝟖𝟎</m:t>
                          </m:r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)&lt;</m:t>
                          </m:r>
                          <m:sSubSup>
                            <m:sSubSupPr>
                              <m:ctrlPr>
                                <a:rPr lang="en-US" altLang="zh-CN" sz="2000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𝟎</m:t>
                              </m:r>
                            </m:sub>
                            <m:sup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𝟕𝟎𝟎</m:t>
                          </m:r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)&lt;</m:t>
                          </m:r>
                          <m:sSub>
                            <m:sSubPr>
                              <m:ctrlPr>
                                <a:rPr lang="en-US" altLang="zh-CN" sz="2000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𝟗𝟖𝟎</m:t>
                          </m:r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altLang="zh-CN" sz="2000" b="1" i="1" dirty="0">
                      <a:latin typeface="+mn-lt"/>
                      <a:cs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1" name="文本框 10">
                    <a:extLst>
                      <a:ext uri="{FF2B5EF4-FFF2-40B4-BE49-F238E27FC236}">
                        <a16:creationId xmlns:a16="http://schemas.microsoft.com/office/drawing/2014/main" id="{755F9D6F-B790-D824-53A9-7D0165FA928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10" y="6194"/>
                    <a:ext cx="7866" cy="63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441" b="-16667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AC18E9F3-E548-4CB2-0E4B-5B363F2BB999}"/>
                  </a:ext>
                </a:extLst>
              </p:cNvPr>
              <p:cNvSpPr txBox="1"/>
              <p:nvPr/>
            </p:nvSpPr>
            <p:spPr>
              <a:xfrm>
                <a:off x="602" y="5246"/>
                <a:ext cx="6885" cy="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altLang="zh-CN" sz="2000" b="1" dirty="0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Traditional </a:t>
                </a:r>
                <a:r>
                  <a:rPr lang="en-US" altLang="zh-CN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quark model</a:t>
                </a:r>
              </a:p>
            </p:txBody>
          </p:sp>
        </p:grp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4DCFEAEF-67B7-DACD-B5D2-B8561861B7F7}"/>
                </a:ext>
              </a:extLst>
            </p:cNvPr>
            <p:cNvGrpSpPr/>
            <p:nvPr/>
          </p:nvGrpSpPr>
          <p:grpSpPr>
            <a:xfrm>
              <a:off x="335360" y="2586214"/>
              <a:ext cx="5317490" cy="982345"/>
              <a:chOff x="602" y="6533"/>
              <a:chExt cx="8374" cy="154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文本框 13">
                    <a:extLst>
                      <a:ext uri="{FF2B5EF4-FFF2-40B4-BE49-F238E27FC236}">
                        <a16:creationId xmlns:a16="http://schemas.microsoft.com/office/drawing/2014/main" id="{784F2168-4568-5EA1-1B4E-5C9219A2232F}"/>
                      </a:ext>
                    </a:extLst>
                  </p:cNvPr>
                  <p:cNvSpPr txBox="1"/>
                  <p:nvPr/>
                </p:nvSpPr>
                <p:spPr>
                  <a:xfrm>
                    <a:off x="1110" y="7450"/>
                    <a:ext cx="7866" cy="630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t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000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𝟓𝟎𝟎</m:t>
                          </m:r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)&lt;</m:t>
                          </m:r>
                          <m:sSubSup>
                            <m:sSubSupPr>
                              <m:ctrlPr>
                                <a:rPr lang="en-US" altLang="zh-CN" sz="2000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𝟎</m:t>
                              </m:r>
                            </m:sub>
                            <m:sup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𝟕𝟎𝟎</m:t>
                          </m:r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)&lt;</m:t>
                          </m:r>
                          <m:sSub>
                            <m:sSubPr>
                              <m:ctrlPr>
                                <a:rPr lang="en-US" altLang="zh-CN" sz="2000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𝟗𝟖𝟎</m:t>
                          </m:r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)&lt;</m:t>
                          </m:r>
                          <m:sSub>
                            <m:sSubPr>
                              <m:ctrlPr>
                                <a:rPr lang="en-US" altLang="zh-CN" sz="2000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𝟗𝟖𝟎</m:t>
                          </m:r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altLang="zh-CN" sz="2000" b="1" i="1" dirty="0">
                      <a:latin typeface="+mn-lt"/>
                      <a:cs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4" name="文本框 13">
                    <a:extLst>
                      <a:ext uri="{FF2B5EF4-FFF2-40B4-BE49-F238E27FC236}">
                        <a16:creationId xmlns:a16="http://schemas.microsoft.com/office/drawing/2014/main" id="{784F2168-4568-5EA1-1B4E-5C9219A2232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10" y="7450"/>
                    <a:ext cx="7866" cy="63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551" b="-16923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CBA34345-8215-3797-C338-75E1563701A4}"/>
                  </a:ext>
                </a:extLst>
              </p:cNvPr>
              <p:cNvSpPr txBox="1"/>
              <p:nvPr/>
            </p:nvSpPr>
            <p:spPr>
              <a:xfrm>
                <a:off x="602" y="6533"/>
                <a:ext cx="4273" cy="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altLang="zh-CN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Experiment</a:t>
                </a:r>
              </a:p>
            </p:txBody>
          </p:sp>
        </p:grpSp>
      </p:grpSp>
      <p:sp>
        <p:nvSpPr>
          <p:cNvPr id="25" name="文本框 24">
            <a:extLst>
              <a:ext uri="{FF2B5EF4-FFF2-40B4-BE49-F238E27FC236}">
                <a16:creationId xmlns:a16="http://schemas.microsoft.com/office/drawing/2014/main" id="{46F07F4E-1E8D-4E6F-2B8F-2BC2863F0C1F}"/>
              </a:ext>
            </a:extLst>
          </p:cNvPr>
          <p:cNvSpPr txBox="1"/>
          <p:nvPr/>
        </p:nvSpPr>
        <p:spPr>
          <a:xfrm>
            <a:off x="6337336" y="1541334"/>
            <a:ext cx="5861873" cy="951562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342900" indent="-342900" fontAlgn="auto">
              <a:buFont typeface="Wingdings" panose="05000000000000000000" pitchFamily="2" charset="2"/>
              <a:buChar char="p"/>
            </a:pPr>
            <a:r>
              <a:rPr lang="en-US" altLang="zh-CN" sz="2800" b="1" dirty="0">
                <a:solidFill>
                  <a:schemeClr val="tx1"/>
                </a:solidFill>
                <a:latin typeface="+mn-lt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b="1" dirty="0">
                <a:latin typeface="+mn-lt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 Candidates for glueball</a:t>
            </a:r>
            <a:endParaRPr lang="en-US" altLang="zh-CN" sz="2800" b="1" dirty="0">
              <a:solidFill>
                <a:schemeClr val="tx1"/>
              </a:solidFill>
              <a:latin typeface="+mn-lt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AFF8C3F4-9488-B8A4-9A70-44ADCA183C50}"/>
              </a:ext>
            </a:extLst>
          </p:cNvPr>
          <p:cNvSpPr txBox="1"/>
          <p:nvPr/>
        </p:nvSpPr>
        <p:spPr>
          <a:xfrm>
            <a:off x="223988" y="1484784"/>
            <a:ext cx="6304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charset="0"/>
              <a:buChar char="p"/>
              <a:defRPr/>
            </a:pPr>
            <a:r>
              <a:rPr lang="en-US" altLang="zh-CN" sz="2800" b="1" dirty="0">
                <a:latin typeface="+mn-lt"/>
                <a:cs typeface="Times New Roman" panose="02020603050405020304" pitchFamily="18" charset="0"/>
              </a:rPr>
              <a:t>Masses puzzle of light scalar meson </a:t>
            </a:r>
            <a:endParaRPr kumimoji="0" lang="en-US" altLang="zh-CN" sz="2800" b="1" i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MS Mincho" charset="0"/>
              <a:cs typeface="Cambria Math" panose="020405030504060302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3B36A2E-6BB1-F018-DAFD-ECF339E1A978}"/>
              </a:ext>
            </a:extLst>
          </p:cNvPr>
          <p:cNvSpPr txBox="1"/>
          <p:nvPr/>
        </p:nvSpPr>
        <p:spPr>
          <a:xfrm>
            <a:off x="6330127" y="3356992"/>
            <a:ext cx="5861873" cy="951562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342900" indent="-342900" fontAlgn="auto">
              <a:buFont typeface="Wingdings" panose="05000000000000000000" pitchFamily="2" charset="2"/>
              <a:buChar char="p"/>
            </a:pPr>
            <a:r>
              <a:rPr lang="en-US" altLang="zh-CN" sz="2800" b="1" dirty="0">
                <a:solidFill>
                  <a:schemeClr val="tx1"/>
                </a:solidFill>
                <a:latin typeface="+mn-lt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b="1" dirty="0">
                <a:latin typeface="+mn-lt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 Candidates for hybrid</a:t>
            </a:r>
            <a:endParaRPr lang="en-US" altLang="zh-CN" sz="2800" b="1" dirty="0">
              <a:solidFill>
                <a:schemeClr val="tx1"/>
              </a:solidFill>
              <a:latin typeface="+mn-lt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42954F64-D999-E72C-4DC8-DFD3C0F2CC22}"/>
                  </a:ext>
                </a:extLst>
              </p:cNvPr>
              <p:cNvSpPr txBox="1"/>
              <p:nvPr/>
            </p:nvSpPr>
            <p:spPr>
              <a:xfrm>
                <a:off x="6771621" y="2132856"/>
                <a:ext cx="2122559" cy="11339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𝑿</m:t>
                    </m:r>
                    <m:r>
                      <a:rPr lang="en-US" altLang="zh-CN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𝟐𝟑𝟕𝟎</m:t>
                    </m:r>
                    <m:r>
                      <a:rPr lang="en-US" altLang="zh-CN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 </a:t>
                </a:r>
                <a:endParaRPr lang="en-US" altLang="zh-CN" sz="2400" b="1" i="1" dirty="0">
                  <a:solidFill>
                    <a:schemeClr val="tx1"/>
                  </a:solidFill>
                  <a:latin typeface="Cambria Math" panose="020405030504060302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zh-CN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zh-CN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𝟏𝟕𝟏𝟎</m:t>
                    </m:r>
                    <m:r>
                      <a:rPr lang="en-US" altLang="zh-CN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altLang="zh-CN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42954F64-D999-E72C-4DC8-DFD3C0F2CC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1621" y="2132856"/>
                <a:ext cx="2122559" cy="1133965"/>
              </a:xfrm>
              <a:prstGeom prst="rect">
                <a:avLst/>
              </a:prstGeom>
              <a:blipFill>
                <a:blip r:embed="rId5"/>
                <a:stretch>
                  <a:fillRect l="-4023" b="-102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CD3E52AE-C25E-F6D3-34D5-FF5B1B325E51}"/>
                  </a:ext>
                </a:extLst>
              </p:cNvPr>
              <p:cNvSpPr txBox="1"/>
              <p:nvPr/>
            </p:nvSpPr>
            <p:spPr>
              <a:xfrm>
                <a:off x="6771620" y="4115571"/>
                <a:ext cx="2122559" cy="1689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𝝅</m:t>
                    </m:r>
                    <m:r>
                      <a:rPr lang="en-US" altLang="zh-CN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𝟏𝟒𝟎𝟎</m:t>
                    </m:r>
                    <m:r>
                      <a:rPr lang="en-US" altLang="zh-CN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 </a:t>
                </a:r>
                <a:endParaRPr lang="en-US" altLang="zh-CN" sz="2400" b="1" i="1" dirty="0">
                  <a:solidFill>
                    <a:schemeClr val="tx1"/>
                  </a:solidFill>
                  <a:latin typeface="Cambria Math" panose="020405030504060302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𝝅</m:t>
                    </m:r>
                    <m:r>
                      <a:rPr lang="en-US" altLang="zh-CN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𝟏𝟔𝟎𝟎</m:t>
                    </m:r>
                    <m:r>
                      <a:rPr lang="en-US" altLang="zh-CN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altLang="zh-CN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𝜼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CN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𝟏𝟖𝟓𝟓</m:t>
                    </m:r>
                    <m:r>
                      <a:rPr lang="en-US" altLang="zh-CN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altLang="zh-CN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CD3E52AE-C25E-F6D3-34D5-FF5B1B325E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1620" y="4115571"/>
                <a:ext cx="2122559" cy="1689693"/>
              </a:xfrm>
              <a:prstGeom prst="rect">
                <a:avLst/>
              </a:prstGeom>
              <a:blipFill>
                <a:blip r:embed="rId6"/>
                <a:stretch>
                  <a:fillRect l="-4023" b="-649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5154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DCECC8-A847-D741-7A45-F8C6BCA21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Light scalar meson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31FC2B68-8DD2-D783-C671-9895DBF35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smtClean="0">
                <a:latin typeface="Arial" panose="020B0604020202020204" pitchFamily="34" charset="0"/>
              </a:rPr>
              <a:t>5</a:t>
            </a:fld>
            <a:endParaRPr lang="zh-CN" altLang="en-US">
              <a:latin typeface="Arial" panose="020B0604020202020204" pitchFamily="34" charset="0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B219CEA5-C98A-2924-A0D2-AA6C5C800C99}"/>
              </a:ext>
            </a:extLst>
          </p:cNvPr>
          <p:cNvGrpSpPr/>
          <p:nvPr/>
        </p:nvGrpSpPr>
        <p:grpSpPr>
          <a:xfrm>
            <a:off x="479376" y="2492896"/>
            <a:ext cx="10369152" cy="4006287"/>
            <a:chOff x="5948904" y="844455"/>
            <a:chExt cx="5861873" cy="5655142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B90DC99F-712C-907C-EBF0-4FB7CB31B3E1}"/>
                </a:ext>
              </a:extLst>
            </p:cNvPr>
            <p:cNvGrpSpPr/>
            <p:nvPr/>
          </p:nvGrpSpPr>
          <p:grpSpPr>
            <a:xfrm>
              <a:off x="6071920" y="1555964"/>
              <a:ext cx="5616517" cy="4943633"/>
              <a:chOff x="6071920" y="1555964"/>
              <a:chExt cx="5616517" cy="494363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文本框 3">
                    <a:extLst>
                      <a:ext uri="{FF2B5EF4-FFF2-40B4-BE49-F238E27FC236}">
                        <a16:creationId xmlns:a16="http://schemas.microsoft.com/office/drawing/2014/main" id="{999EFB8F-AE75-E9FE-83B8-0C4B55D4B03B}"/>
                      </a:ext>
                    </a:extLst>
                  </p:cNvPr>
                  <p:cNvSpPr txBox="1"/>
                  <p:nvPr/>
                </p:nvSpPr>
                <p:spPr>
                  <a:xfrm>
                    <a:off x="6071921" y="1555964"/>
                    <a:ext cx="2080840" cy="608226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342900" indent="-342900">
                      <a:buFont typeface="Wingdings" panose="05000000000000000000" pitchFamily="2" charset="2"/>
                      <a:buChar char="Ø"/>
                    </a:pPr>
                    <a14:m>
                      <m:oMath xmlns:m="http://schemas.openxmlformats.org/officeDocument/2006/math">
                        <m:r>
                          <a:rPr lang="en-US" altLang="zh-CN" sz="22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𝑲</m:t>
                        </m:r>
                        <m:acc>
                          <m:accPr>
                            <m:chr m:val="̅"/>
                            <m:ctrlPr>
                              <a:rPr lang="en-US" altLang="zh-CN" sz="22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200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𝑲</m:t>
                            </m:r>
                          </m:e>
                        </m:acc>
                      </m:oMath>
                    </a14:m>
                    <a:r>
                      <a:rPr lang="en-US" altLang="zh-CN" sz="2200" b="1" dirty="0">
                        <a:latin typeface="+mn-lt"/>
                        <a:cs typeface="Times New Roman" panose="02020603050405020304" pitchFamily="18" charset="0"/>
                      </a:rPr>
                      <a:t> molecular state</a:t>
                    </a:r>
                    <a:r>
                      <a:rPr lang="en-US" altLang="zh-CN" sz="2200" b="1" dirty="0">
                        <a:latin typeface="+mn-lt"/>
                        <a:cs typeface="Times New Roman" panose="02020603050405020304" pitchFamily="18" charset="0"/>
                        <a:sym typeface="+mn-ea"/>
                      </a:rPr>
                      <a:t>:</a:t>
                    </a:r>
                    <a:endParaRPr lang="en-US" altLang="zh-CN" sz="2200" b="1" dirty="0">
                      <a:latin typeface="+mn-lt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" name="文本框 3">
                    <a:extLst>
                      <a:ext uri="{FF2B5EF4-FFF2-40B4-BE49-F238E27FC236}">
                        <a16:creationId xmlns:a16="http://schemas.microsoft.com/office/drawing/2014/main" id="{999EFB8F-AE75-E9FE-83B8-0C4B55D4B03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1921" y="1555964"/>
                    <a:ext cx="2080840" cy="608226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821" t="-10000" b="-28571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5B0C9CA-04B8-533B-A980-16269509C0C7}"/>
                  </a:ext>
                </a:extLst>
              </p:cNvPr>
              <p:cNvSpPr txBox="1"/>
              <p:nvPr/>
            </p:nvSpPr>
            <p:spPr>
              <a:xfrm>
                <a:off x="8799162" y="1608829"/>
                <a:ext cx="2610037" cy="6082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altLang="zh-CN" sz="2200" b="1" dirty="0">
                    <a:latin typeface="+mn-lt"/>
                    <a:cs typeface="Times New Roman" panose="02020603050405020304" pitchFamily="18" charset="0"/>
                  </a:rPr>
                  <a:t>Compact tetraquark state:</a:t>
                </a:r>
                <a:endParaRPr lang="zh-CN" altLang="en-US" sz="2200" b="1" dirty="0">
                  <a:latin typeface="+mn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43702316-88B7-87D3-E6C6-0350429B9DCA}"/>
                  </a:ext>
                </a:extLst>
              </p:cNvPr>
              <p:cNvSpPr txBox="1"/>
              <p:nvPr/>
            </p:nvSpPr>
            <p:spPr>
              <a:xfrm>
                <a:off x="6071920" y="3810503"/>
                <a:ext cx="2361032" cy="6082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altLang="zh-CN" sz="2200" b="1" dirty="0">
                    <a:latin typeface="+mn-lt"/>
                    <a:cs typeface="Times New Roman" panose="02020603050405020304" pitchFamily="18" charset="0"/>
                  </a:rPr>
                  <a:t>Dynamically generated states</a:t>
                </a:r>
                <a:r>
                  <a:rPr lang="en-US" altLang="zh-CN" sz="2200" b="1" dirty="0">
                    <a:latin typeface="+mn-lt"/>
                    <a:cs typeface="Times New Roman" panose="02020603050405020304" pitchFamily="18" charset="0"/>
                    <a:sym typeface="+mn-ea"/>
                  </a:rPr>
                  <a:t>:</a:t>
                </a:r>
                <a:endParaRPr lang="en-US" altLang="zh-CN" sz="2200" b="1" dirty="0">
                  <a:latin typeface="+mn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A44F11DA-33CD-3EDA-FD8D-FD94B8588079}"/>
                  </a:ext>
                </a:extLst>
              </p:cNvPr>
              <p:cNvSpPr txBox="1"/>
              <p:nvPr/>
            </p:nvSpPr>
            <p:spPr>
              <a:xfrm>
                <a:off x="6277759" y="2223957"/>
                <a:ext cx="2198202" cy="11274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0" algn="l" fontAlgn="auto">
                  <a:lnSpc>
                    <a:spcPct val="120000"/>
                  </a:lnSpc>
                </a:pPr>
                <a:r>
                  <a:rPr lang="en-US" altLang="zh-CN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-apple-system"/>
                    <a:cs typeface="Times New Roman" panose="02020603050405020304" pitchFamily="18" charset="0"/>
                  </a:rPr>
                  <a:t>Phys. Rev. Lett. 48 (1982) 659</a:t>
                </a:r>
              </a:p>
              <a:p>
                <a:pPr indent="0" algn="l" fontAlgn="auto">
                  <a:lnSpc>
                    <a:spcPct val="120000"/>
                  </a:lnSpc>
                </a:pPr>
                <a:r>
                  <a:rPr lang="en-US" altLang="zh-CN" sz="2000" b="1" i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-apple-system"/>
                    <a:cs typeface="Times New Roman" panose="02020603050405020304" pitchFamily="18" charset="0"/>
                  </a:rPr>
                  <a:t>Phys. Rev. D 41 (1990) 2236</a:t>
                </a:r>
              </a:p>
            </p:txBody>
          </p:sp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FE0EAE40-04AF-D85F-298E-012E6A0385DA}"/>
                  </a:ext>
                </a:extLst>
              </p:cNvPr>
              <p:cNvSpPr txBox="1"/>
              <p:nvPr/>
            </p:nvSpPr>
            <p:spPr>
              <a:xfrm>
                <a:off x="6277759" y="5934815"/>
                <a:ext cx="2401740" cy="5647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/>
                <a:r>
                  <a:rPr lang="en-US" altLang="zh-CN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-apple-system"/>
                    <a:cs typeface="Times New Roman" panose="02020603050405020304" pitchFamily="18" charset="0"/>
                  </a:rPr>
                  <a:t>Phys. Lett. B 846 (2023) 138185</a:t>
                </a:r>
              </a:p>
            </p:txBody>
          </p:sp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01C77DF6-482A-714C-5F7C-C6D7029E0780}"/>
                  </a:ext>
                </a:extLst>
              </p:cNvPr>
              <p:cNvSpPr txBox="1"/>
              <p:nvPr/>
            </p:nvSpPr>
            <p:spPr>
              <a:xfrm>
                <a:off x="6277759" y="4564234"/>
                <a:ext cx="2279617" cy="5647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Phys. Rev. D 52 (1995) 2690</a:t>
                </a:r>
              </a:p>
            </p:txBody>
          </p:sp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53E34DA6-BCC8-521F-04D2-150EFCEDB397}"/>
                  </a:ext>
                </a:extLst>
              </p:cNvPr>
              <p:cNvSpPr txBox="1"/>
              <p:nvPr/>
            </p:nvSpPr>
            <p:spPr>
              <a:xfrm>
                <a:off x="6277759" y="5256424"/>
                <a:ext cx="2279617" cy="5647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/>
                <a:r>
                  <a:rPr lang="en-US" altLang="zh-CN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-apple-system"/>
                    <a:cs typeface="Times New Roman" panose="02020603050405020304" pitchFamily="18" charset="0"/>
                  </a:rPr>
                  <a:t>Phys. Lett. B 803 (2020) 135279</a:t>
                </a:r>
              </a:p>
            </p:txBody>
          </p:sp>
          <p:grpSp>
            <p:nvGrpSpPr>
              <p:cNvPr id="21" name="组合 20">
                <a:extLst>
                  <a:ext uri="{FF2B5EF4-FFF2-40B4-BE49-F238E27FC236}">
                    <a16:creationId xmlns:a16="http://schemas.microsoft.com/office/drawing/2014/main" id="{AD06D64E-D1F7-A4F0-4ED3-957838FDDE90}"/>
                  </a:ext>
                </a:extLst>
              </p:cNvPr>
              <p:cNvGrpSpPr/>
              <p:nvPr/>
            </p:nvGrpSpPr>
            <p:grpSpPr>
              <a:xfrm>
                <a:off x="8963779" y="2375996"/>
                <a:ext cx="2724658" cy="2021205"/>
                <a:chOff x="14954" y="3421"/>
                <a:chExt cx="4938" cy="3183"/>
              </a:xfrm>
            </p:grpSpPr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7DA78262-1064-F913-90B2-E08B816C24F6}"/>
                    </a:ext>
                  </a:extLst>
                </p:cNvPr>
                <p:cNvSpPr txBox="1"/>
                <p:nvPr/>
              </p:nvSpPr>
              <p:spPr>
                <a:xfrm>
                  <a:off x="14954" y="3421"/>
                  <a:ext cx="4938" cy="88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indent="0" algn="l"/>
                  <a:r>
                    <a:rPr lang="en-US" altLang="zh-CN" sz="20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-apple-system"/>
                      <a:cs typeface="Times New Roman" panose="02020603050405020304" pitchFamily="18" charset="0"/>
                    </a:rPr>
                    <a:t>Phys. Rev. Lett. 92 (2004) 102001</a:t>
                  </a:r>
                </a:p>
              </p:txBody>
            </p:sp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F978E885-2D03-2F40-334C-1AC6DE18AC02}"/>
                    </a:ext>
                  </a:extLst>
                </p:cNvPr>
                <p:cNvSpPr txBox="1"/>
                <p:nvPr/>
              </p:nvSpPr>
              <p:spPr>
                <a:xfrm>
                  <a:off x="14954" y="5715"/>
                  <a:ext cx="4509" cy="88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indent="0" algn="l"/>
                  <a:r>
                    <a:rPr lang="en-US" altLang="zh-CN" sz="20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-apple-system"/>
                      <a:cs typeface="Times New Roman" panose="02020603050405020304" pitchFamily="18" charset="0"/>
                    </a:rPr>
                    <a:t>Phys. Rev. Lett. 111 (2013) 062001</a:t>
                  </a:r>
                </a:p>
              </p:txBody>
            </p:sp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5D9E780A-6FFF-05AC-E3B5-671C63E424C5}"/>
                    </a:ext>
                  </a:extLst>
                </p:cNvPr>
                <p:cNvSpPr txBox="1"/>
                <p:nvPr/>
              </p:nvSpPr>
              <p:spPr>
                <a:xfrm>
                  <a:off x="14954" y="4611"/>
                  <a:ext cx="4131" cy="88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indent="0" algn="l"/>
                  <a:r>
                    <a:rPr lang="en-US" altLang="zh-CN" sz="20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-apple-system"/>
                      <a:cs typeface="Times New Roman" panose="02020603050405020304" pitchFamily="18" charset="0"/>
                    </a:rPr>
                    <a:t>Eur. Phys. J. A 30 (2006) 423-426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E9D3A2B7-DA99-D8CB-26BA-D067A8B7FE51}"/>
                    </a:ext>
                  </a:extLst>
                </p:cNvPr>
                <p:cNvSpPr txBox="1"/>
                <p:nvPr/>
              </p:nvSpPr>
              <p:spPr>
                <a:xfrm>
                  <a:off x="5948904" y="844455"/>
                  <a:ext cx="5861873" cy="951563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noAutofit/>
                </a:bodyPr>
                <a:lstStyle/>
                <a:p>
                  <a:pPr marL="342900" indent="-342900" fontAlgn="auto">
                    <a:buFont typeface="Wingdings" panose="05000000000000000000" pitchFamily="2" charset="2"/>
                    <a:buChar char="p"/>
                  </a:pPr>
                  <a:r>
                    <a:rPr lang="en-US" altLang="zh-CN" sz="2800" b="1" dirty="0">
                      <a:solidFill>
                        <a:schemeClr val="tx1"/>
                      </a:solidFill>
                      <a:latin typeface="+mn-lt"/>
                      <a:ea typeface="楷体" panose="02010609060101010101" pitchFamily="49" charset="-122"/>
                      <a:cs typeface="Times New Roman" panose="02020603050405020304" pitchFamily="18" charset="0"/>
                      <a:sym typeface="+mn-ea"/>
                    </a:rPr>
                    <a:t> PART of theoretical interpretation of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lang="en-US" altLang="zh-CN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  <a:sym typeface="+mn-ea"/>
                            </a:rPr>
                            <m:t>𝒂</m:t>
                          </m:r>
                        </m:e>
                        <m:sub>
                          <m:r>
                            <a:rPr lang="en-US" altLang="zh-CN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  <a:sym typeface="+mn-ea"/>
                            </a:rPr>
                            <m:t>𝟎</m:t>
                          </m:r>
                        </m:sub>
                      </m:sSub>
                      <m:r>
                        <a:rPr lang="en-US" altLang="zh-CN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+mn-ea"/>
                        </a:rPr>
                        <m:t>(</m:t>
                      </m:r>
                      <m:r>
                        <a:rPr lang="en-US" altLang="zh-CN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+mn-ea"/>
                        </a:rPr>
                        <m:t>𝟗𝟖𝟎</m:t>
                      </m:r>
                      <m:r>
                        <a:rPr lang="en-US" altLang="zh-CN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+mn-ea"/>
                        </a:rPr>
                        <m:t>)</m:t>
                      </m:r>
                    </m:oMath>
                  </a14:m>
                  <a:endParaRPr lang="en-US" altLang="zh-CN" sz="2800" b="1" dirty="0">
                    <a:solidFill>
                      <a:schemeClr val="tx1"/>
                    </a:solidFill>
                    <a:latin typeface="+mn-lt"/>
                    <a:ea typeface="楷体" panose="02010609060101010101" pitchFamily="49" charset="-122"/>
                    <a:cs typeface="Times New Roman" panose="02020603050405020304" pitchFamily="18" charset="0"/>
                    <a:sym typeface="+mn-ea"/>
                  </a:endParaRPr>
                </a:p>
              </p:txBody>
            </p:sp>
          </mc:Choice>
          <mc:Fallback xmlns=""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E9D3A2B7-DA99-D8CB-26BA-D067A8B7FE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8904" y="844455"/>
                  <a:ext cx="5861873" cy="951563"/>
                </a:xfrm>
                <a:prstGeom prst="rect">
                  <a:avLst/>
                </a:prstGeom>
                <a:blipFill>
                  <a:blip r:embed="rId4"/>
                  <a:stretch>
                    <a:fillRect l="-1058" t="-9910" b="-180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73FE58D9-2C4E-6EB4-199B-C6DADC1F97E8}"/>
                  </a:ext>
                </a:extLst>
              </p:cNvPr>
              <p:cNvSpPr txBox="1"/>
              <p:nvPr/>
            </p:nvSpPr>
            <p:spPr>
              <a:xfrm>
                <a:off x="378142" y="1119914"/>
                <a:ext cx="11813858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light scalar meson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zh-CN" sz="28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8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𝟗𝟖𝟎</m:t>
                    </m:r>
                    <m:r>
                      <a:rPr lang="en-US" altLang="zh-CN" sz="28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has been explained to be either a molecular state, a tetraquark state, a conventional </a:t>
                </a:r>
                <a14:m>
                  <m:oMath xmlns:m="http://schemas.openxmlformats.org/officeDocument/2006/math">
                    <m:r>
                      <a:rPr lang="en-US" altLang="zh-CN" sz="2800" b="1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𝒒</m:t>
                    </m:r>
                    <m:acc>
                      <m:accPr>
                        <m:chr m:val="̅"/>
                        <m:ctrlPr>
                          <a:rPr lang="en-US" altLang="zh-CN" sz="28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8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𝒒</m:t>
                        </m:r>
                      </m:e>
                    </m:acc>
                  </m:oMath>
                </a14:m>
                <a:r>
                  <a:rPr lang="en-US" altLang="zh-C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meson, or the mixing of different components.</a:t>
                </a:r>
                <a:endParaRPr lang="en-US" altLang="zh-CN" sz="2800" b="1" dirty="0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73FE58D9-2C4E-6EB4-199B-C6DADC1F97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142" y="1119914"/>
                <a:ext cx="11813858" cy="1384995"/>
              </a:xfrm>
              <a:prstGeom prst="rect">
                <a:avLst/>
              </a:prstGeom>
              <a:blipFill>
                <a:blip r:embed="rId5"/>
                <a:stretch>
                  <a:fillRect l="-1032" t="-4846" r="-1290" b="-114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2262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4FA0D7-85E7-6F24-645C-D67AAF3138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997D6403-6DEA-CA2A-12CD-206DE657066F}"/>
                  </a:ext>
                </a:extLst>
              </p:cNvPr>
              <p:cNvSpPr txBox="1"/>
              <p:nvPr/>
            </p:nvSpPr>
            <p:spPr>
              <a:xfrm>
                <a:off x="378142" y="1119914"/>
                <a:ext cx="1181385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lvl="0" indent="-457200">
                  <a:buFont typeface="Wingdings" panose="05000000000000000000" charset="0"/>
                  <a:buChar char="p"/>
                  <a:defRPr/>
                </a:pPr>
                <a:r>
                  <a:rPr kumimoji="0" lang="en-US" altLang="zh-CN" sz="2800" b="1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charset="-122"/>
                    <a:cs typeface="Times New Roman" panose="02020603050405020304" pitchFamily="18" charset="0"/>
                  </a:rPr>
                  <a:t>In 202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楷体" panose="02010609060101010101" charset="-122"/>
                    <a:cs typeface="Times New Roman" panose="02020603050405020304" pitchFamily="18" charset="0"/>
                  </a:rPr>
                  <a:t>0</a:t>
                </a:r>
                <a:r>
                  <a:rPr kumimoji="0" lang="en-US" altLang="zh-CN" sz="2800" b="1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charset="-122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dirty="0" smtClean="0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zh-CN" sz="2800" b="1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2800" b="1" i="1" dirty="0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8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dirty="0" smtClean="0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800" b="1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2800" b="1" i="1" dirty="0" smtClean="0">
                        <a:latin typeface="Cambria Math" panose="02040503050406030204" pitchFamily="18" charset="0"/>
                      </a:rPr>
                      <m:t>𝜼𝜼</m:t>
                    </m:r>
                  </m:oMath>
                </a14:m>
                <a:r>
                  <a:rPr lang="en-US" altLang="zh-CN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楷体" panose="02010609060101010101" charset="-122"/>
                    <a:cs typeface="楷体" panose="02010609060101010101" charset="-122"/>
                  </a:rPr>
                  <a:t> has been observed for the first time by the BESIII Collaboration and reported the absolute branching fraction</a:t>
                </a:r>
                <a:endParaRPr kumimoji="0" lang="en-US" altLang="zh-CN" sz="2800" b="1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Mincho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997D6403-6DEA-CA2A-12CD-206DE65706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142" y="1119914"/>
                <a:ext cx="11813857" cy="954107"/>
              </a:xfrm>
              <a:prstGeom prst="rect">
                <a:avLst/>
              </a:prstGeom>
              <a:blipFill>
                <a:blip r:embed="rId3"/>
                <a:stretch>
                  <a:fillRect l="-877" t="-7051" b="-17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>
            <a:extLst>
              <a:ext uri="{FF2B5EF4-FFF2-40B4-BE49-F238E27FC236}">
                <a16:creationId xmlns:a16="http://schemas.microsoft.com/office/drawing/2014/main" id="{183B0333-1EDF-56C3-B02A-59D3DF6C6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BESIII measurement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9FC9924-3D83-5AEA-7523-9F9E6589A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smtClean="0">
                <a:latin typeface="Arial" panose="020B0604020202020204" pitchFamily="34" charset="0"/>
              </a:rPr>
              <a:t>6</a:t>
            </a:fld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1A1EBB8-C5FE-6E16-8E7D-5DF508507C6B}"/>
              </a:ext>
            </a:extLst>
          </p:cNvPr>
          <p:cNvSpPr txBox="1"/>
          <p:nvPr/>
        </p:nvSpPr>
        <p:spPr>
          <a:xfrm>
            <a:off x="3503712" y="2263609"/>
            <a:ext cx="63367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BESIII Collaboration, PRD</a:t>
            </a:r>
            <a:r>
              <a:rPr lang="en-US" altLang="zh-CN" sz="2000" b="1" dirty="0">
                <a:solidFill>
                  <a:srgbClr val="FF0000"/>
                </a:solidFill>
                <a:effectLst/>
                <a:latin typeface="+mn-lt"/>
              </a:rPr>
              <a:t>. 101(2020) 052009</a:t>
            </a:r>
            <a:endParaRPr lang="zh-CN" altLang="en-US" sz="2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C1F897D-037B-4572-3D92-46802EC4E4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36" y="2130086"/>
            <a:ext cx="3748652" cy="361898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EC9AD86-8B95-9EA3-24D2-6FF5178B48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42208" y="2860120"/>
            <a:ext cx="8449792" cy="21589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693BEDB4-0BF5-AF3F-6871-2681EE1995AD}"/>
                  </a:ext>
                </a:extLst>
              </p:cNvPr>
              <p:cNvSpPr txBox="1"/>
              <p:nvPr/>
            </p:nvSpPr>
            <p:spPr>
              <a:xfrm>
                <a:off x="3009247" y="5353649"/>
                <a:ext cx="8597265" cy="451485"/>
              </a:xfrm>
              <a:prstGeom prst="rect">
                <a:avLst/>
              </a:prstGeom>
              <a:noFill/>
            </p:spPr>
            <p:txBody>
              <a:bodyPr wrap="none" rtlCol="0" anchor="t">
                <a:no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 smtClean="0"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𝓑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zh-CN" sz="2400" b="1" i="1" kern="1200" baseline="0" smtClean="0"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1" i="1" kern="1200" baseline="0" smtClean="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𝑫</m:t>
                          </m:r>
                        </m:e>
                        <m:sup>
                          <m:r>
                            <a:rPr lang="en-US" altLang="zh-CN" sz="2400" b="1" i="1" kern="1200" baseline="0" smtClean="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zh-CN" sz="2400" b="1" i="1" kern="1200" baseline="0" smtClean="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→</m:t>
                      </m:r>
                      <m:r>
                        <a:rPr lang="en-US" altLang="zh-CN" sz="2400" b="1" i="1" kern="1200" baseline="0" smtClean="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𝜼𝜼</m:t>
                      </m:r>
                      <m:sSup>
                        <m:sSupPr>
                          <m:ctrlPr>
                            <a:rPr lang="en-US" altLang="zh-CN" sz="2400" b="1" i="1" kern="1200" baseline="0" smtClean="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1" i="1" kern="1200" baseline="0" smtClean="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altLang="zh-CN" sz="2400" b="1" i="1" kern="1200" baseline="0" smtClean="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zh-CN" sz="2400" b="1" kern="1200" baseline="0"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)=(</m:t>
                      </m:r>
                      <m:r>
                        <a:rPr lang="en-US" altLang="zh-CN" sz="2400" b="1" i="1" kern="1200" baseline="0" smtClean="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𝟐</m:t>
                      </m:r>
                      <m:r>
                        <a:rPr lang="en-US" altLang="zh-CN" sz="2400" b="1" i="1" kern="1200" baseline="0" smtClean="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.</m:t>
                      </m:r>
                      <m:r>
                        <a:rPr lang="en-US" altLang="zh-CN" sz="2400" b="1" i="1" kern="1200" baseline="0" smtClean="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𝟗𝟔</m:t>
                      </m:r>
                      <m:r>
                        <a:rPr lang="en-US" altLang="zh-CN" sz="2400" b="1" i="1" kern="1200" baseline="0" smtClean="0"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±</m:t>
                      </m:r>
                      <m:r>
                        <a:rPr lang="en-US" altLang="zh-CN" sz="2400" b="1" i="1" kern="1200" baseline="0" smtClean="0"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2400" b="1" i="1" kern="1200" baseline="0" smtClean="0"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.</m:t>
                      </m:r>
                      <m:r>
                        <a:rPr lang="en-US" altLang="zh-CN" sz="2400" b="1" i="1" kern="1200" baseline="0" smtClean="0"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𝟐𝟒</m:t>
                      </m:r>
                      <m:r>
                        <a:rPr lang="en-US" altLang="zh-CN" sz="2400" b="1" i="1" kern="1200" baseline="0" smtClean="0"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±</m:t>
                      </m:r>
                      <m:r>
                        <a:rPr lang="en-US" altLang="zh-CN" sz="2400" b="1" kern="1200" baseline="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2400" b="1" kern="1200" baseline="0"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.</m:t>
                      </m:r>
                      <m:r>
                        <a:rPr lang="en-US" altLang="zh-CN" sz="2400" b="1" kern="1200" baseline="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𝟏</m:t>
                      </m:r>
                      <m:r>
                        <a:rPr lang="en-US" altLang="zh-CN" sz="2400" b="1" i="0" kern="1200" baseline="0" smtClean="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2400" b="1" kern="1200" baseline="0"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)×</m:t>
                      </m:r>
                      <m:sSup>
                        <m:sSupPr>
                          <m:ctrlPr>
                            <a:rPr lang="en-US" altLang="zh-CN" sz="2400" b="1" i="1" kern="1200" baseline="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1" i="1" kern="1200" baseline="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altLang="zh-CN" sz="2400" b="1" i="1" kern="1200" baseline="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400" b="1" i="1" kern="1200" baseline="0" smtClean="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US" altLang="zh-CN" sz="2400" b="1" i="1" kern="1200" baseline="0" dirty="0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693BEDB4-0BF5-AF3F-6871-2681EE1995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9247" y="5353649"/>
                <a:ext cx="8597265" cy="4514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0330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BC404-4B22-1555-7738-4E46B27B8D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A62C720A-4CE0-9E6A-5530-1B4FD71A9EC4}"/>
                  </a:ext>
                </a:extLst>
              </p:cNvPr>
              <p:cNvSpPr txBox="1"/>
              <p:nvPr/>
            </p:nvSpPr>
            <p:spPr>
              <a:xfrm>
                <a:off x="378142" y="1119914"/>
                <a:ext cx="11813857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lvl="0" indent="-457200">
                  <a:buFont typeface="Wingdings" panose="05000000000000000000" charset="0"/>
                  <a:buChar char="p"/>
                  <a:defRPr/>
                </a:pPr>
                <a:r>
                  <a:rPr kumimoji="0" lang="en-US" altLang="zh-CN" sz="2800" b="1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charset="-122"/>
                    <a:cs typeface="Times New Roman" panose="02020603050405020304" pitchFamily="18" charset="0"/>
                  </a:rPr>
                  <a:t>In 202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楷体" panose="02010609060101010101" charset="-122"/>
                    <a:cs typeface="Times New Roman" panose="02020603050405020304" pitchFamily="18" charset="0"/>
                  </a:rPr>
                  <a:t>1</a:t>
                </a:r>
                <a:r>
                  <a:rPr kumimoji="0" lang="en-US" altLang="zh-CN" sz="2800" b="1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charset="-122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dirty="0" smtClean="0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zh-CN" sz="2800" b="1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2800" b="1" i="1" dirty="0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8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dirty="0" smtClean="0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800" b="1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2800" b="1" i="1" dirty="0" smtClean="0">
                        <a:latin typeface="Cambria Math" panose="02040503050406030204" pitchFamily="18" charset="0"/>
                      </a:rPr>
                      <m:t>𝜼𝜼</m:t>
                    </m:r>
                  </m:oMath>
                </a14:m>
                <a:r>
                  <a:rPr lang="en-US" altLang="zh-CN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楷体" panose="02010609060101010101" charset="-122"/>
                    <a:cs typeface="楷体" panose="02010609060101010101" charset="-122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楷体" panose="02010609060101010101" charset="-122"/>
                            <a:cs typeface="楷体" panose="02010609060101010101" charset="-122"/>
                          </a:rPr>
                        </m:ctrlPr>
                      </m:sSupPr>
                      <m:e>
                        <m:r>
                          <a:rPr lang="en-US" altLang="zh-CN" sz="28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楷体" panose="02010609060101010101" charset="-122"/>
                            <a:cs typeface="楷体" panose="02010609060101010101" charset="-122"/>
                          </a:rPr>
                          <m:t>𝑫</m:t>
                        </m:r>
                      </m:e>
                      <m:sup>
                        <m:r>
                          <a:rPr lang="en-US" altLang="zh-CN" sz="28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楷体" panose="02010609060101010101" charset="-122"/>
                            <a:cs typeface="楷体" panose="02010609060101010101" charset="-122"/>
                          </a:rPr>
                          <m:t>+</m:t>
                        </m:r>
                      </m:sup>
                    </m:sSup>
                    <m:r>
                      <a:rPr lang="en-US" altLang="zh-CN" sz="2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楷体" panose="02010609060101010101" charset="-122"/>
                        <a:cs typeface="楷体" panose="02010609060101010101" charset="-122"/>
                      </a:rPr>
                      <m:t>→</m:t>
                    </m:r>
                    <m:sSup>
                      <m:sSupPr>
                        <m:ctrlPr>
                          <a:rPr lang="en-US" altLang="zh-CN" sz="28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楷体" panose="02010609060101010101" charset="-122"/>
                            <a:cs typeface="楷体" panose="02010609060101010101" charset="-122"/>
                          </a:rPr>
                        </m:ctrlPr>
                      </m:sSupPr>
                      <m:e>
                        <m:r>
                          <a:rPr lang="en-US" altLang="zh-CN" sz="28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楷体" panose="02010609060101010101" charset="-122"/>
                            <a:cs typeface="楷体" panose="02010609060101010101" charset="-122"/>
                          </a:rPr>
                          <m:t>𝝅</m:t>
                        </m:r>
                      </m:e>
                      <m:sup>
                        <m:r>
                          <a:rPr lang="en-US" altLang="zh-CN" sz="28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楷体" panose="02010609060101010101" charset="-122"/>
                            <a:cs typeface="楷体" panose="02010609060101010101" charset="-122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8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楷体" panose="02010609060101010101" charset="-122"/>
                            <a:cs typeface="楷体" panose="02010609060101010101" charset="-122"/>
                          </a:rPr>
                        </m:ctrlPr>
                      </m:sSupPr>
                      <m:e>
                        <m:r>
                          <a:rPr lang="en-US" altLang="zh-CN" sz="28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楷体" panose="02010609060101010101" charset="-122"/>
                            <a:cs typeface="楷体" panose="02010609060101010101" charset="-122"/>
                          </a:rPr>
                          <m:t>𝝅</m:t>
                        </m:r>
                      </m:e>
                      <m:sup>
                        <m:r>
                          <a:rPr lang="en-US" altLang="zh-CN" sz="28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楷体" panose="02010609060101010101" charset="-122"/>
                            <a:cs typeface="楷体" panose="02010609060101010101" charset="-122"/>
                          </a:rPr>
                          <m:t>𝟎</m:t>
                        </m:r>
                      </m:sup>
                    </m:sSup>
                    <m:r>
                      <a:rPr lang="en-US" altLang="zh-CN" sz="2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楷体" panose="02010609060101010101" charset="-122"/>
                        <a:cs typeface="楷体" panose="02010609060101010101" charset="-122"/>
                      </a:rPr>
                      <m:t>𝜼</m:t>
                    </m:r>
                  </m:oMath>
                </a14:m>
                <a:r>
                  <a:rPr lang="en-US" altLang="zh-CN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楷体" panose="02010609060101010101" charset="-122"/>
                    <a:cs typeface="楷体" panose="02010609060101010101" charset="-122"/>
                  </a:rPr>
                  <a:t> have been studied by Oset et al.</a:t>
                </a:r>
                <a:endParaRPr kumimoji="0" lang="en-US" altLang="zh-CN" sz="2800" b="1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Mincho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A62C720A-4CE0-9E6A-5530-1B4FD71A9E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142" y="1119914"/>
                <a:ext cx="11813857" cy="532966"/>
              </a:xfrm>
              <a:prstGeom prst="rect">
                <a:avLst/>
              </a:prstGeom>
              <a:blipFill>
                <a:blip r:embed="rId3"/>
                <a:stretch>
                  <a:fillRect l="-877" t="-10345" b="-321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>
            <a:extLst>
              <a:ext uri="{FF2B5EF4-FFF2-40B4-BE49-F238E27FC236}">
                <a16:creationId xmlns:a16="http://schemas.microsoft.com/office/drawing/2014/main" id="{405B0C14-100D-79A3-7BC9-DC32D616C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i="0" dirty="0">
                <a:latin typeface="+mj-lt"/>
              </a:rPr>
              <a:t>Analysis this process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474529A-13CA-5DD4-42A2-2813CDA6D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smtClean="0">
                <a:latin typeface="Arial" panose="020B0604020202020204" pitchFamily="34" charset="0"/>
              </a:rPr>
              <a:t>7</a:t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7D08D85-E71F-5CE6-B066-EEF538A75222}"/>
              </a:ext>
            </a:extLst>
          </p:cNvPr>
          <p:cNvSpPr txBox="1"/>
          <p:nvPr/>
        </p:nvSpPr>
        <p:spPr>
          <a:xfrm>
            <a:off x="4913286" y="1685266"/>
            <a:ext cx="63367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Eur. Phys. J. C (2021) 81:377 </a:t>
            </a:r>
            <a:endParaRPr lang="zh-CN" altLang="en-US" sz="2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CDC801A4-D870-2218-90C6-8F58E9B0B1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005" y="1794516"/>
            <a:ext cx="5110992" cy="3395970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F002DC0B-7808-9DE8-D72B-922A256B230D}"/>
              </a:ext>
            </a:extLst>
          </p:cNvPr>
          <p:cNvGrpSpPr/>
          <p:nvPr/>
        </p:nvGrpSpPr>
        <p:grpSpPr>
          <a:xfrm>
            <a:off x="6230432" y="2108703"/>
            <a:ext cx="5019558" cy="3622080"/>
            <a:chOff x="6394364" y="2204864"/>
            <a:chExt cx="4686472" cy="3460504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A35A6472-CF0A-8337-F825-6518C185EF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94364" y="2420888"/>
              <a:ext cx="4686472" cy="3244480"/>
            </a:xfrm>
            <a:prstGeom prst="rect">
              <a:avLst/>
            </a:prstGeom>
          </p:spPr>
        </p:pic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0C3820D6-8032-CCE3-58DD-A15BCFBCD1FC}"/>
                </a:ext>
              </a:extLst>
            </p:cNvPr>
            <p:cNvSpPr/>
            <p:nvPr/>
          </p:nvSpPr>
          <p:spPr>
            <a:xfrm>
              <a:off x="7608168" y="2204864"/>
              <a:ext cx="1440160" cy="2016224"/>
            </a:xfrm>
            <a:prstGeom prst="ellipse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D5189244-0AE4-66C7-FB7C-C5888B24AEA5}"/>
              </a:ext>
            </a:extLst>
          </p:cNvPr>
          <p:cNvGrpSpPr/>
          <p:nvPr/>
        </p:nvGrpSpPr>
        <p:grpSpPr>
          <a:xfrm>
            <a:off x="1198550" y="5299736"/>
            <a:ext cx="4361902" cy="1363680"/>
            <a:chOff x="942010" y="5337241"/>
            <a:chExt cx="4361902" cy="1363680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F03F9BE4-05C0-D5C3-5216-CDA9C7B91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55440" y="6100593"/>
              <a:ext cx="4248472" cy="600328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2F20397E-8248-DFDC-3343-50E5250FCD1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42010" y="5337241"/>
              <a:ext cx="3456384" cy="80168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84459D77-6D6C-BE84-0F29-A853D942DA6C}"/>
                  </a:ext>
                </a:extLst>
              </p:cNvPr>
              <p:cNvSpPr txBox="1"/>
              <p:nvPr/>
            </p:nvSpPr>
            <p:spPr>
              <a:xfrm>
                <a:off x="5997885" y="5867201"/>
                <a:ext cx="5479430" cy="36933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altLang="zh-CN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They results show a significant signal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zh-CN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𝟗𝟖𝟎</m:t>
                    </m:r>
                    <m:r>
                      <a:rPr lang="en-US" altLang="zh-CN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zh-CN" alt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84459D77-6D6C-BE84-0F29-A853D942DA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7885" y="5867201"/>
                <a:ext cx="5479430" cy="369332"/>
              </a:xfrm>
              <a:prstGeom prst="rect">
                <a:avLst/>
              </a:prstGeom>
              <a:blipFill>
                <a:blip r:embed="rId8"/>
                <a:stretch>
                  <a:fillRect l="-1001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181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1A489B-4F14-BD19-15B8-CCCB563ADE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989B4D84-9CF2-EC99-906E-A4384A57A16B}"/>
                  </a:ext>
                </a:extLst>
              </p:cNvPr>
              <p:cNvSpPr txBox="1"/>
              <p:nvPr/>
            </p:nvSpPr>
            <p:spPr>
              <a:xfrm>
                <a:off x="378142" y="1119914"/>
                <a:ext cx="1181385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lvl="0" indent="-457200">
                  <a:buFont typeface="Wingdings" panose="05000000000000000000" charset="0"/>
                  <a:buChar char="p"/>
                  <a:defRPr/>
                </a:pPr>
                <a:r>
                  <a:rPr kumimoji="0" lang="en-US" altLang="zh-CN" sz="2800" b="1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charset="-122"/>
                    <a:cs typeface="Times New Roman" panose="02020603050405020304" pitchFamily="18" charset="0"/>
                  </a:rPr>
                  <a:t>In 202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楷体" panose="02010609060101010101" charset="-122"/>
                    <a:cs typeface="Times New Roman" panose="02020603050405020304" pitchFamily="18" charset="0"/>
                  </a:rPr>
                  <a:t>5</a:t>
                </a:r>
                <a:r>
                  <a:rPr kumimoji="0" lang="en-US" altLang="zh-CN" sz="2800" b="1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charset="-122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dirty="0" smtClean="0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zh-CN" sz="2800" b="1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2800" b="1" i="1" dirty="0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8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dirty="0" smtClean="0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800" b="1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2800" b="1" i="1" dirty="0" smtClean="0">
                        <a:latin typeface="Cambria Math" panose="02040503050406030204" pitchFamily="18" charset="0"/>
                      </a:rPr>
                      <m:t>𝜼𝜼</m:t>
                    </m:r>
                  </m:oMath>
                </a14:m>
                <a:r>
                  <a:rPr lang="en-US" altLang="zh-CN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楷体" panose="02010609060101010101" charset="-122"/>
                    <a:cs typeface="楷体" panose="02010609060101010101" charset="-122"/>
                  </a:rPr>
                  <a:t> has been posteriorly measured by the BESIII Collaboration</a:t>
                </a:r>
                <a:endParaRPr kumimoji="0" lang="en-US" altLang="zh-CN" sz="2800" b="1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Mincho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989B4D84-9CF2-EC99-906E-A4384A57A1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142" y="1119914"/>
                <a:ext cx="11813857" cy="954107"/>
              </a:xfrm>
              <a:prstGeom prst="rect">
                <a:avLst/>
              </a:prstGeom>
              <a:blipFill>
                <a:blip r:embed="rId3"/>
                <a:stretch>
                  <a:fillRect l="-877" t="-7051" b="-17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>
            <a:extLst>
              <a:ext uri="{FF2B5EF4-FFF2-40B4-BE49-F238E27FC236}">
                <a16:creationId xmlns:a16="http://schemas.microsoft.com/office/drawing/2014/main" id="{6FF87138-B9D6-3B75-AB72-225C7FCAE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BESIII reanalysis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BF6D5E2-5F2A-8856-B0A8-AF9CD5FFE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smtClean="0">
                <a:latin typeface="Arial" panose="020B0604020202020204" pitchFamily="34" charset="0"/>
              </a:rPr>
              <a:t>8</a:t>
            </a:fld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7B7A328-B101-4FF1-7C2A-3F4EFC66FC9C}"/>
              </a:ext>
            </a:extLst>
          </p:cNvPr>
          <p:cNvSpPr txBox="1"/>
          <p:nvPr/>
        </p:nvSpPr>
        <p:spPr>
          <a:xfrm>
            <a:off x="5569248" y="1557901"/>
            <a:ext cx="63367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BESIII Collaboration, arXiv:2505.12086 </a:t>
            </a:r>
            <a:endParaRPr lang="zh-CN" altLang="en-US" sz="2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C259D6C-4191-2D86-A780-0A82DBE8FB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392" y="2428167"/>
            <a:ext cx="4087832" cy="27877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3202379-5B6B-FEEC-061D-F9D6B51DAF6E}"/>
                  </a:ext>
                </a:extLst>
              </p:cNvPr>
              <p:cNvSpPr txBox="1"/>
              <p:nvPr/>
            </p:nvSpPr>
            <p:spPr>
              <a:xfrm>
                <a:off x="321431" y="5334872"/>
                <a:ext cx="4858381" cy="3711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acc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1430</m:t>
                              </m:r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𝜂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acc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𝜂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𝜂𝜂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3202379-5B6B-FEEC-061D-F9D6B51DAF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431" y="5334872"/>
                <a:ext cx="4858381" cy="371127"/>
              </a:xfrm>
              <a:prstGeom prst="rect">
                <a:avLst/>
              </a:prstGeom>
              <a:blipFill>
                <a:blip r:embed="rId5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BB21396A-E50B-0DE1-C1BC-F90A75E4053C}"/>
                  </a:ext>
                </a:extLst>
              </p:cNvPr>
              <p:cNvSpPr txBox="1"/>
              <p:nvPr/>
            </p:nvSpPr>
            <p:spPr>
              <a:xfrm>
                <a:off x="1271463" y="2293297"/>
                <a:ext cx="1325939" cy="3704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acc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1430</m:t>
                              </m:r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BB21396A-E50B-0DE1-C1BC-F90A75E405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463" y="2293297"/>
                <a:ext cx="1325939" cy="370422"/>
              </a:xfrm>
              <a:prstGeom prst="rect">
                <a:avLst/>
              </a:prstGeom>
              <a:blipFill>
                <a:blip r:embed="rId6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3EE1A858-1A74-7F6F-8755-521D0E962FBF}"/>
                  </a:ext>
                </a:extLst>
              </p:cNvPr>
              <p:cNvSpPr txBox="1"/>
              <p:nvPr/>
            </p:nvSpPr>
            <p:spPr>
              <a:xfrm>
                <a:off x="2927648" y="3212976"/>
                <a:ext cx="5300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acc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3EE1A858-1A74-7F6F-8755-521D0E962F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7648" y="3212976"/>
                <a:ext cx="530081" cy="369332"/>
              </a:xfrm>
              <a:prstGeom prst="rect">
                <a:avLst/>
              </a:prstGeom>
              <a:blipFill>
                <a:blip r:embed="rId7"/>
                <a:stretch>
                  <a:fillRect r="-11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CB463E01-7AF7-6DD8-F4C3-82AA42B8D593}"/>
                  </a:ext>
                </a:extLst>
              </p:cNvPr>
              <p:cNvSpPr txBox="1"/>
              <p:nvPr/>
            </p:nvSpPr>
            <p:spPr>
              <a:xfrm>
                <a:off x="3791744" y="2049581"/>
                <a:ext cx="3773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𝜂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CB463E01-7AF7-6DD8-F4C3-82AA42B8D5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744" y="2049581"/>
                <a:ext cx="377346" cy="369332"/>
              </a:xfrm>
              <a:prstGeom prst="rect">
                <a:avLst/>
              </a:prstGeom>
              <a:blipFill>
                <a:blip r:embed="rId8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FA3E384B-5A78-7989-3F0F-1784A04139BD}"/>
                  </a:ext>
                </a:extLst>
              </p:cNvPr>
              <p:cNvSpPr txBox="1"/>
              <p:nvPr/>
            </p:nvSpPr>
            <p:spPr>
              <a:xfrm>
                <a:off x="3791744" y="3181955"/>
                <a:ext cx="3773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𝜂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FA3E384B-5A78-7989-3F0F-1784A04139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744" y="3181955"/>
                <a:ext cx="377346" cy="369332"/>
              </a:xfrm>
              <a:prstGeom prst="rect">
                <a:avLst/>
              </a:prstGeom>
              <a:blipFill>
                <a:blip r:embed="rId9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4458D8D0-C775-1B95-B58A-B9B3DD7E0F37}"/>
                  </a:ext>
                </a:extLst>
              </p:cNvPr>
              <p:cNvSpPr txBox="1"/>
              <p:nvPr/>
            </p:nvSpPr>
            <p:spPr>
              <a:xfrm>
                <a:off x="3983392" y="4354409"/>
                <a:ext cx="5292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4458D8D0-C775-1B95-B58A-B9B3DD7E0F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3392" y="4354409"/>
                <a:ext cx="529247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38EF8093-4A1F-0A3A-64F2-99EC57973227}"/>
                  </a:ext>
                </a:extLst>
              </p:cNvPr>
              <p:cNvSpPr txBox="1"/>
              <p:nvPr/>
            </p:nvSpPr>
            <p:spPr>
              <a:xfrm>
                <a:off x="1657370" y="3908441"/>
                <a:ext cx="5541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38EF8093-4A1F-0A3A-64F2-99EC579732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370" y="3908441"/>
                <a:ext cx="554126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图片 15">
            <a:extLst>
              <a:ext uri="{FF2B5EF4-FFF2-40B4-BE49-F238E27FC236}">
                <a16:creationId xmlns:a16="http://schemas.microsoft.com/office/drawing/2014/main" id="{F4329E01-32C7-FCE3-69E9-E246687FEBE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02793" y="1934016"/>
            <a:ext cx="4177075" cy="4059411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F6ADE676-D25D-7105-FC8D-D3C0BFD20292}"/>
              </a:ext>
            </a:extLst>
          </p:cNvPr>
          <p:cNvSpPr txBox="1"/>
          <p:nvPr/>
        </p:nvSpPr>
        <p:spPr>
          <a:xfrm>
            <a:off x="1959584" y="6041045"/>
            <a:ext cx="6552727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considering the triangle loop </a:t>
            </a:r>
            <a:r>
              <a:rPr lang="en-US" altLang="zh-C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rescattering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effect, BESIII could well describe line-shape of mass distribution</a:t>
            </a:r>
            <a:endParaRPr lang="zh-CN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844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CEEBE3-E271-63F1-E520-2B3A1C0EDE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FB4E01-9E49-FD7C-7CAA-D02197B77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triangle singularity 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1444B81-2B12-1D2F-2EC2-BD5C1FAD2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smtClean="0">
                <a:latin typeface="Arial" panose="020B0604020202020204" pitchFamily="34" charset="0"/>
              </a:rPr>
              <a:t>9</a:t>
            </a:fld>
            <a:endParaRPr lang="zh-CN" altLang="en-US">
              <a:latin typeface="Arial" panose="020B060402020202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484D44B-2AF9-4067-400C-5267BBAC4A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2" y="1118024"/>
            <a:ext cx="4824536" cy="20431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36775853-EC64-62E0-B9E8-87ADA1C9688D}"/>
                  </a:ext>
                </a:extLst>
              </p:cNvPr>
              <p:cNvSpPr txBox="1"/>
              <p:nvPr/>
            </p:nvSpPr>
            <p:spPr>
              <a:xfrm>
                <a:off x="-96688" y="3140968"/>
                <a:ext cx="6975819" cy="6444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𝑖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num>
                            <m:den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(2</m:t>
                              </m:r>
                              <m:sSup>
                                <m:sSup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den>
                          </m:f>
                          <m:f>
                            <m:f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p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zh-CN" altLang="en-US" sz="1600" b="0" i="1" smtClean="0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altLang="zh-CN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  <m:r>
                                            <a:rPr lang="en-US" altLang="zh-CN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altLang="zh-CN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zh-CN" altLang="en-US" sz="1600" b="0" i="1" smtClean="0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</m:d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sSup>
                                <m:sSup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13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zh-CN" altLang="en-US" sz="1600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] 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36775853-EC64-62E0-B9E8-87ADA1C968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6688" y="3140968"/>
                <a:ext cx="6975819" cy="6444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F79F1749-6469-B45C-969A-D3058B8DCE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336" y="3959982"/>
            <a:ext cx="6721689" cy="79623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9DCF89E-AAAF-71ED-D66D-45116E0614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484" y="4861840"/>
            <a:ext cx="5539391" cy="64447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238791D9-3E3E-ABB1-670C-857823FE8D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52184" y="4691935"/>
            <a:ext cx="3145459" cy="933491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9D386F3B-4FFE-E0CD-F273-2FB9DC58A541}"/>
              </a:ext>
            </a:extLst>
          </p:cNvPr>
          <p:cNvGrpSpPr/>
          <p:nvPr/>
        </p:nvGrpSpPr>
        <p:grpSpPr>
          <a:xfrm>
            <a:off x="7824192" y="1239270"/>
            <a:ext cx="3277356" cy="3569083"/>
            <a:chOff x="7676391" y="1381693"/>
            <a:chExt cx="3277356" cy="3569083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2D0DF034-14EF-5E7C-1433-68EB77EA596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676391" y="1381693"/>
              <a:ext cx="3255434" cy="500836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1B1E2675-7C58-9A77-89E0-9CE3A1478D4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896200" y="2372798"/>
              <a:ext cx="2951841" cy="1275310"/>
            </a:xfrm>
            <a:prstGeom prst="rect">
              <a:avLst/>
            </a:prstGeom>
          </p:spPr>
        </p:pic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1DD190A5-D915-DC67-785D-59BFEFBCB9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698313" y="1888411"/>
              <a:ext cx="3255434" cy="551468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B44F0C39-B5D4-EF03-1B36-15A74B0E6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896200" y="3675105"/>
              <a:ext cx="2951842" cy="1275671"/>
            </a:xfrm>
            <a:prstGeom prst="rect">
              <a:avLst/>
            </a:prstGeom>
          </p:spPr>
        </p:pic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CDEA1DB1-891A-AB79-605C-9077AFBBCABA}"/>
              </a:ext>
            </a:extLst>
          </p:cNvPr>
          <p:cNvSpPr txBox="1"/>
          <p:nvPr/>
        </p:nvSpPr>
        <p:spPr>
          <a:xfrm>
            <a:off x="5087888" y="1515621"/>
            <a:ext cx="221970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PRD 94 (2016) 074039</a:t>
            </a:r>
            <a:endParaRPr lang="zh-CN" alt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4802CA82-A551-99C2-7190-E9EED38ABBBF}"/>
                  </a:ext>
                </a:extLst>
              </p:cNvPr>
              <p:cNvSpPr txBox="1"/>
              <p:nvPr/>
            </p:nvSpPr>
            <p:spPr>
              <a:xfrm>
                <a:off x="481336" y="5589240"/>
                <a:ext cx="10622172" cy="105522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One can see that the triangle singularity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2000" b="1" i="1">
                        <a:latin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US" altLang="zh-CN" sz="20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altLang="zh-CN" sz="20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</m:acc>
                      </m:e>
                      <m:sub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sSup>
                      <m:sSupPr>
                        <m:ctrlPr>
                          <a:rPr lang="en-US" altLang="zh-CN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</a:rPr>
                              <m:t>𝟏𝟒𝟑𝟎</m:t>
                            </m:r>
                          </m:e>
                        </m:d>
                      </m:e>
                      <m:sup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lang="en-US" altLang="zh-CN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𝜼</m:t>
                    </m:r>
                  </m:oMath>
                </a14:m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appears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  <m:sub>
                        <m:sSup>
                          <m:sSupPr>
                            <m:ctrlPr>
                              <a:rPr lang="en-US" altLang="zh-CN" sz="20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𝝅</m:t>
                            </m:r>
                          </m:e>
                          <m:sup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𝜼</m:t>
                        </m:r>
                      </m:sub>
                    </m:sSub>
                    <m:r>
                      <a:rPr lang="en-US" altLang="zh-CN" sz="2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𝟏𝟎𝟕𝟑</m:t>
                    </m:r>
                  </m:oMath>
                </a14:m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MeV, 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about 80 MeV away from the nominal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zh-CN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𝟗𝟖𝟎</m:t>
                    </m:r>
                    <m:r>
                      <a:rPr lang="en-US" altLang="zh-CN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mass</a:t>
                </a: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which implies that the triangle diagram proposed by BESIII is far away from developing a triangle singularity</a:t>
                </a:r>
                <a:endParaRPr lang="zh-CN" alt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4802CA82-A551-99C2-7190-E9EED38ABB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336" y="5589240"/>
                <a:ext cx="10622172" cy="1055225"/>
              </a:xfrm>
              <a:prstGeom prst="rect">
                <a:avLst/>
              </a:prstGeom>
              <a:blipFill>
                <a:blip r:embed="rId12"/>
                <a:stretch>
                  <a:fillRect l="-631" t="-3468" b="-98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52993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4ddd34c1-8827-4b38-b381-81812dc2ddd8"/>
  <p:tag name="COMMONDATA" val="eyJoZGlkIjoiYjYwOGM3MzYxYWU3NGUyZGU5NTM0NDI5ZGZiNDhjMD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365,&quot;width&quot;:5040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自定义 1">
      <a:majorFont>
        <a:latin typeface="Times New Roman"/>
        <a:ea typeface="楷体"/>
        <a:cs typeface=""/>
      </a:majorFont>
      <a:minorFont>
        <a:latin typeface="Times New Roman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3928</TotalTime>
  <Words>840</Words>
  <Application>Microsoft Office PowerPoint</Application>
  <PresentationFormat>宽屏</PresentationFormat>
  <Paragraphs>127</Paragraphs>
  <Slides>16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4" baseType="lpstr">
      <vt:lpstr>楷体</vt:lpstr>
      <vt:lpstr>微软雅黑</vt:lpstr>
      <vt:lpstr>Arial</vt:lpstr>
      <vt:lpstr>Calibri</vt:lpstr>
      <vt:lpstr>Cambria Math</vt:lpstr>
      <vt:lpstr>Times New Roman</vt:lpstr>
      <vt:lpstr>Wingdings</vt:lpstr>
      <vt:lpstr>默认设计模板</vt:lpstr>
      <vt:lpstr>Hadronic decay D^+→π^+ ηη and the a_0 (980) and f_0 (1370) contributions</vt:lpstr>
      <vt:lpstr>Background</vt:lpstr>
      <vt:lpstr>Low-lying baryons with JP=1/2-</vt:lpstr>
      <vt:lpstr>Light meson</vt:lpstr>
      <vt:lpstr>Light scalar meson</vt:lpstr>
      <vt:lpstr>The BESIII measurement</vt:lpstr>
      <vt:lpstr>Analysis this process</vt:lpstr>
      <vt:lpstr>The BESIII reanalysis</vt:lpstr>
      <vt:lpstr>The triangle singularity </vt:lpstr>
      <vt:lpstr>Formalism</vt:lpstr>
      <vt:lpstr>Formalism</vt:lpstr>
      <vt:lpstr>Formalism</vt:lpstr>
      <vt:lpstr>Results</vt:lpstr>
      <vt:lpstr>Results</vt:lpstr>
      <vt:lpstr>Results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 Manchi</dc:creator>
  <cp:lastModifiedBy>文韬 吕</cp:lastModifiedBy>
  <cp:revision>136</cp:revision>
  <dcterms:created xsi:type="dcterms:W3CDTF">2023-07-03T09:30:00Z</dcterms:created>
  <dcterms:modified xsi:type="dcterms:W3CDTF">2025-08-20T13:54:52Z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2052-12.1.0.17147</vt:lpwstr>
  </property>
  <property fmtid="{D5CDD505-2E9C-101B-9397-08002B2CF9AE}" pid="3" name="ICV">
    <vt:lpwstr>4796DC76AC9F4BAEA88EAF93EA59FB56_12</vt:lpwstr>
  </property>
</Properties>
</file>