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notesSlides/notesSlide1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2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3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4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5.xml" ContentType="application/vnd.openxmlformats-officedocument.presentationml.notesSlide+xml"/>
  <Override PartName="/ppt/tags/tag7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410" r:id="rId2"/>
    <p:sldId id="411" r:id="rId3"/>
    <p:sldId id="414" r:id="rId4"/>
    <p:sldId id="426" r:id="rId5"/>
    <p:sldId id="430" r:id="rId6"/>
    <p:sldId id="419" r:id="rId7"/>
    <p:sldId id="427" r:id="rId8"/>
    <p:sldId id="428" r:id="rId9"/>
    <p:sldId id="432" r:id="rId10"/>
    <p:sldId id="429" r:id="rId11"/>
    <p:sldId id="431" r:id="rId12"/>
    <p:sldId id="421" r:id="rId13"/>
    <p:sldId id="433" r:id="rId14"/>
    <p:sldId id="434" r:id="rId15"/>
    <p:sldId id="435" r:id="rId16"/>
  </p:sldIdLst>
  <p:sldSz cx="12192000" cy="6858000"/>
  <p:notesSz cx="6858000" cy="9144000"/>
  <p:embeddedFontLst>
    <p:embeddedFont>
      <p:font typeface="Arial Unicode MS" panose="02010600030101010101" charset="-122"/>
      <p:regular r:id="rId18"/>
    </p:embeddedFont>
    <p:embeddedFont>
      <p:font typeface="Cambria Math" panose="02040503050406030204" pitchFamily="18" charset="0"/>
      <p:regular r:id="rId1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02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CC1FE-91A0-B0BC-B1C8-0C5BA1D65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DE31A47-4B36-E6A4-59A5-5E6DD45633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1CACEB-12F3-8035-544B-65986E3E6E16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77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E2029-B603-87E2-CDD4-4BB2C7303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EF0F1D3-4A9D-5B4B-8D8E-31083B08D8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E6F067-1B7F-30E4-2648-6C0DC607D78A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0701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DD093-0A5A-B6DC-5538-6260D90EB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43C3900-F4B2-1025-CF4B-CC1BF661CF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CEB528-16A3-C169-321C-B3852793A06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5216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2025/8/21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4.png"/><Relationship Id="rId1" Type="http://schemas.openxmlformats.org/officeDocument/2006/relationships/tags" Target="../tags/tag7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4" Type="http://schemas.openxmlformats.org/officeDocument/2006/relationships/image" Target="../media/image36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剪去对角的矩形 3"/>
          <p:cNvSpPr/>
          <p:nvPr/>
        </p:nvSpPr>
        <p:spPr>
          <a:xfrm>
            <a:off x="0" y="0"/>
            <a:ext cx="12223750" cy="6889750"/>
          </a:xfrm>
          <a:prstGeom prst="snip2Diag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剪去对角的矩形 4"/>
          <p:cNvSpPr/>
          <p:nvPr/>
        </p:nvSpPr>
        <p:spPr>
          <a:xfrm>
            <a:off x="174625" y="0"/>
            <a:ext cx="11873865" cy="6889750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127564" y="1790653"/>
            <a:ext cx="79368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>
                <a:solidFill>
                  <a:schemeClr val="accent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全重五夸克系统的质量谱与衰变性质研究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418646" y="4135303"/>
            <a:ext cx="33547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宋体" pitchFamily="2" charset="-122"/>
                <a:ea typeface="宋体" pitchFamily="2" charset="-122"/>
                <a:cs typeface="宋体" pitchFamily="2" charset="-122"/>
              </a:rPr>
              <a:t>报告人：梁志彪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宋体" pitchFamily="2" charset="-122"/>
                <a:ea typeface="宋体" pitchFamily="2" charset="-122"/>
                <a:cs typeface="宋体" pitchFamily="2" charset="-122"/>
              </a:rPr>
              <a:t>导  师：钟显辉教授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宋体" pitchFamily="2" charset="-122"/>
                <a:ea typeface="宋体" pitchFamily="2" charset="-122"/>
                <a:cs typeface="宋体" pitchFamily="2" charset="-122"/>
              </a:rPr>
              <a:t>单  位：湖南师范大学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endParaRPr lang="en-US" altLang="zh-CN" sz="2400" dirty="0">
              <a:solidFill>
                <a:schemeClr val="accent1">
                  <a:lumMod val="50000"/>
                </a:schemeClr>
              </a:solidFill>
              <a:latin typeface="宋体" pitchFamily="2" charset="-122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78CCBC6-5883-FE08-B2AE-95EE83FEEA1B}"/>
              </a:ext>
            </a:extLst>
          </p:cNvPr>
          <p:cNvSpPr txBox="1"/>
          <p:nvPr/>
        </p:nvSpPr>
        <p:spPr>
          <a:xfrm>
            <a:off x="7773351" y="5972121"/>
            <a:ext cx="4104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2025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强子物理和有效场论前沿讲习班</a:t>
            </a:r>
            <a:endParaRPr lang="en-US" altLang="zh-CN" dirty="0">
              <a:solidFill>
                <a:schemeClr val="accent1">
                  <a:lumMod val="50000"/>
                </a:schemeClr>
              </a:solidFill>
              <a:latin typeface="宋体" pitchFamily="2" charset="-122"/>
              <a:ea typeface="宋体" pitchFamily="2" charset="-122"/>
            </a:endParaRPr>
          </a:p>
          <a:p>
            <a:pPr algn="r"/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2025.8.22.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郑州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D9AB607-1283-E95B-35A7-0074ECE68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61" y="172921"/>
            <a:ext cx="1119505" cy="112141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08CF46-DD06-B49A-823B-02949DD18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剪去单角的矩形 12">
            <a:extLst>
              <a:ext uri="{FF2B5EF4-FFF2-40B4-BE49-F238E27FC236}">
                <a16:creationId xmlns:a16="http://schemas.microsoft.com/office/drawing/2014/main" id="{06C3AEE4-80AD-C6D3-273C-A00BED26EED3}"/>
              </a:ext>
            </a:extLst>
          </p:cNvPr>
          <p:cNvSpPr/>
          <p:nvPr/>
        </p:nvSpPr>
        <p:spPr>
          <a:xfrm>
            <a:off x="0" y="0"/>
            <a:ext cx="12192000" cy="6858635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8C28492-C500-65F3-237F-A1C714DD03B7}"/>
              </a:ext>
            </a:extLst>
          </p:cNvPr>
          <p:cNvGrpSpPr/>
          <p:nvPr/>
        </p:nvGrpSpPr>
        <p:grpSpPr>
          <a:xfrm>
            <a:off x="245110" y="182245"/>
            <a:ext cx="3711575" cy="683895"/>
            <a:chOff x="9602" y="2002"/>
            <a:chExt cx="5845" cy="1077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EF4BC152-4536-58C0-CCFB-E92E2F6C15CA}"/>
                </a:ext>
              </a:extLst>
            </p:cNvPr>
            <p:cNvSpPr/>
            <p:nvPr/>
          </p:nvSpPr>
          <p:spPr>
            <a:xfrm>
              <a:off x="9602" y="2002"/>
              <a:ext cx="1052" cy="1077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64D3BE65-0D99-99BD-69AD-79656934B7F4}"/>
                </a:ext>
              </a:extLst>
            </p:cNvPr>
            <p:cNvSpPr txBox="1"/>
            <p:nvPr/>
          </p:nvSpPr>
          <p:spPr>
            <a:xfrm>
              <a:off x="9749" y="2220"/>
              <a:ext cx="75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 2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BE18A468-7467-C5F1-EEBF-C2DD62AF0C2E}"/>
                </a:ext>
              </a:extLst>
            </p:cNvPr>
            <p:cNvSpPr txBox="1"/>
            <p:nvPr/>
          </p:nvSpPr>
          <p:spPr>
            <a:xfrm>
              <a:off x="10923" y="2220"/>
              <a:ext cx="452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宋体" pitchFamily="2" charset="-122"/>
                  <a:ea typeface="宋体" pitchFamily="2" charset="-122"/>
                </a:rPr>
                <a:t>研究方法</a:t>
              </a: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69E03481-475C-9E37-5FE7-83182F0FF770}"/>
              </a:ext>
            </a:extLst>
          </p:cNvPr>
          <p:cNvSpPr txBox="1"/>
          <p:nvPr/>
        </p:nvSpPr>
        <p:spPr>
          <a:xfrm>
            <a:off x="338455" y="1321053"/>
            <a:ext cx="1098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使用夸克重组模型计算全重五夸克系统的衰变宽度，夸克重组的动力学来自夸克之间的相互作用。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EDCCF689-1FCF-CBAE-55C3-901C8BC45018}"/>
              </a:ext>
            </a:extLst>
          </p:cNvPr>
          <p:cNvGrpSpPr/>
          <p:nvPr/>
        </p:nvGrpSpPr>
        <p:grpSpPr>
          <a:xfrm>
            <a:off x="8852851" y="1865289"/>
            <a:ext cx="2626374" cy="3594445"/>
            <a:chOff x="1039023" y="1199468"/>
            <a:chExt cx="3708610" cy="5075589"/>
          </a:xfrm>
        </p:grpSpPr>
        <p:sp>
          <p:nvSpPr>
            <p:cNvPr id="6" name="虚尾箭头 35">
              <a:extLst>
                <a:ext uri="{FF2B5EF4-FFF2-40B4-BE49-F238E27FC236}">
                  <a16:creationId xmlns:a16="http://schemas.microsoft.com/office/drawing/2014/main" id="{36FD46C8-33AF-D02B-340C-0472808FF60C}"/>
                </a:ext>
              </a:extLst>
            </p:cNvPr>
            <p:cNvSpPr/>
            <p:nvPr/>
          </p:nvSpPr>
          <p:spPr>
            <a:xfrm rot="5400000">
              <a:off x="2477111" y="3512627"/>
              <a:ext cx="812141" cy="740069"/>
            </a:xfrm>
            <a:prstGeom prst="stripedRightArrow">
              <a:avLst/>
            </a:prstGeom>
            <a:solidFill>
              <a:srgbClr val="1F4E78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E5C359CB-399A-ACC3-DE9A-BA3DA679BB98}"/>
                </a:ext>
              </a:extLst>
            </p:cNvPr>
            <p:cNvSpPr/>
            <p:nvPr/>
          </p:nvSpPr>
          <p:spPr>
            <a:xfrm>
              <a:off x="1749669" y="1199468"/>
              <a:ext cx="2161043" cy="206515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5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椭圆 7">
                  <a:extLst>
                    <a:ext uri="{FF2B5EF4-FFF2-40B4-BE49-F238E27FC236}">
                      <a16:creationId xmlns:a16="http://schemas.microsoft.com/office/drawing/2014/main" id="{1C4DF9FC-2C3A-5D4A-068C-0FDBBA7D82CE}"/>
                    </a:ext>
                  </a:extLst>
                </p:cNvPr>
                <p:cNvSpPr/>
                <p:nvPr/>
              </p:nvSpPr>
              <p:spPr>
                <a:xfrm>
                  <a:off x="2102152" y="1507342"/>
                  <a:ext cx="445041" cy="425294"/>
                </a:xfrm>
                <a:prstGeom prst="ellipse">
                  <a:avLst/>
                </a:prstGeom>
                <a:gradFill>
                  <a:gsLst>
                    <a:gs pos="3000">
                      <a:srgbClr val="FF0000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zh-CN" altLang="en-US" b="1" dirty="0">
                    <a:latin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8" name="椭圆 7">
                  <a:extLst>
                    <a:ext uri="{FF2B5EF4-FFF2-40B4-BE49-F238E27FC236}">
                      <a16:creationId xmlns:a16="http://schemas.microsoft.com/office/drawing/2014/main" id="{1C4DF9FC-2C3A-5D4A-068C-0FDBBA7D82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2152" y="1507342"/>
                  <a:ext cx="445041" cy="425294"/>
                </a:xfrm>
                <a:prstGeom prst="ellipse">
                  <a:avLst/>
                </a:prstGeom>
                <a:blipFill>
                  <a:blip r:embed="rId3"/>
                  <a:stretch>
                    <a:fillRect l="-35294" r="-1961" b="-2653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椭圆 8">
                  <a:extLst>
                    <a:ext uri="{FF2B5EF4-FFF2-40B4-BE49-F238E27FC236}">
                      <a16:creationId xmlns:a16="http://schemas.microsoft.com/office/drawing/2014/main" id="{AF8FFD35-AF71-F34F-D3F4-F3188E8DD315}"/>
                    </a:ext>
                  </a:extLst>
                </p:cNvPr>
                <p:cNvSpPr/>
                <p:nvPr/>
              </p:nvSpPr>
              <p:spPr>
                <a:xfrm>
                  <a:off x="2640170" y="1602330"/>
                  <a:ext cx="445041" cy="425294"/>
                </a:xfrm>
                <a:prstGeom prst="ellipse">
                  <a:avLst/>
                </a:prstGeom>
                <a:gradFill>
                  <a:gsLst>
                    <a:gs pos="3000">
                      <a:srgbClr val="FF0000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latin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9" name="椭圆 8">
                  <a:extLst>
                    <a:ext uri="{FF2B5EF4-FFF2-40B4-BE49-F238E27FC236}">
                      <a16:creationId xmlns:a16="http://schemas.microsoft.com/office/drawing/2014/main" id="{AF8FFD35-AF71-F34F-D3F4-F3188E8DD3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0170" y="1602330"/>
                  <a:ext cx="445041" cy="425294"/>
                </a:xfrm>
                <a:prstGeom prst="ellipse">
                  <a:avLst/>
                </a:prstGeom>
                <a:blipFill>
                  <a:blip r:embed="rId4"/>
                  <a:stretch>
                    <a:fillRect l="-34615" r="-1923" b="-2653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椭圆 9">
                  <a:extLst>
                    <a:ext uri="{FF2B5EF4-FFF2-40B4-BE49-F238E27FC236}">
                      <a16:creationId xmlns:a16="http://schemas.microsoft.com/office/drawing/2014/main" id="{5885A2AF-B15E-B83D-D541-A979B571EA34}"/>
                    </a:ext>
                  </a:extLst>
                </p:cNvPr>
                <p:cNvSpPr/>
                <p:nvPr/>
              </p:nvSpPr>
              <p:spPr>
                <a:xfrm>
                  <a:off x="2836270" y="2409340"/>
                  <a:ext cx="445040" cy="425293"/>
                </a:xfrm>
                <a:prstGeom prst="ellipse">
                  <a:avLst/>
                </a:prstGeom>
                <a:gradFill>
                  <a:gsLst>
                    <a:gs pos="38000">
                      <a:srgbClr val="0070C0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zh-CN" b="1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b="1" i="1" dirty="0" smtClean="0"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>
            <p:sp>
              <p:nvSpPr>
                <p:cNvPr id="10" name="椭圆 9">
                  <a:extLst>
                    <a:ext uri="{FF2B5EF4-FFF2-40B4-BE49-F238E27FC236}">
                      <a16:creationId xmlns:a16="http://schemas.microsoft.com/office/drawing/2014/main" id="{5885A2AF-B15E-B83D-D541-A979B571EA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6270" y="2409340"/>
                  <a:ext cx="445040" cy="425293"/>
                </a:xfrm>
                <a:prstGeom prst="ellipse">
                  <a:avLst/>
                </a:prstGeom>
                <a:blipFill>
                  <a:blip r:embed="rId5"/>
                  <a:stretch>
                    <a:fillRect l="-36538" b="-2857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椭圆 10">
                  <a:extLst>
                    <a:ext uri="{FF2B5EF4-FFF2-40B4-BE49-F238E27FC236}">
                      <a16:creationId xmlns:a16="http://schemas.microsoft.com/office/drawing/2014/main" id="{104F3E39-CA60-4918-BC30-285EBBB5772A}"/>
                    </a:ext>
                  </a:extLst>
                </p:cNvPr>
                <p:cNvSpPr/>
                <p:nvPr/>
              </p:nvSpPr>
              <p:spPr>
                <a:xfrm>
                  <a:off x="3253217" y="1762129"/>
                  <a:ext cx="445041" cy="425294"/>
                </a:xfrm>
                <a:prstGeom prst="ellipse">
                  <a:avLst/>
                </a:prstGeom>
                <a:gradFill>
                  <a:gsLst>
                    <a:gs pos="3000">
                      <a:srgbClr val="FF0000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latin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1" name="椭圆 10">
                  <a:extLst>
                    <a:ext uri="{FF2B5EF4-FFF2-40B4-BE49-F238E27FC236}">
                      <a16:creationId xmlns:a16="http://schemas.microsoft.com/office/drawing/2014/main" id="{104F3E39-CA60-4918-BC30-285EBBB577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3217" y="1762129"/>
                  <a:ext cx="445041" cy="425294"/>
                </a:xfrm>
                <a:prstGeom prst="ellipse">
                  <a:avLst/>
                </a:prstGeom>
                <a:blipFill>
                  <a:blip r:embed="rId6"/>
                  <a:stretch>
                    <a:fillRect l="-34615" r="-1923" b="-26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4E7F30FF-0F3C-2105-8BB8-B03C48F855D0}"/>
                    </a:ext>
                  </a:extLst>
                </p:cNvPr>
                <p:cNvSpPr/>
                <p:nvPr/>
              </p:nvSpPr>
              <p:spPr>
                <a:xfrm>
                  <a:off x="2184056" y="2291396"/>
                  <a:ext cx="445041" cy="425294"/>
                </a:xfrm>
                <a:prstGeom prst="ellipse">
                  <a:avLst/>
                </a:prstGeom>
                <a:gradFill>
                  <a:gsLst>
                    <a:gs pos="3000">
                      <a:srgbClr val="FF0000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latin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4E7F30FF-0F3C-2105-8BB8-B03C48F855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4056" y="2291396"/>
                  <a:ext cx="445041" cy="425294"/>
                </a:xfrm>
                <a:prstGeom prst="ellipse">
                  <a:avLst/>
                </a:prstGeom>
                <a:blipFill>
                  <a:blip r:embed="rId7"/>
                  <a:stretch>
                    <a:fillRect l="-34615" r="-1923" b="-2653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188A7DC0-712E-25D7-DD17-692AEAD6C867}"/>
                </a:ext>
              </a:extLst>
            </p:cNvPr>
            <p:cNvGrpSpPr/>
            <p:nvPr/>
          </p:nvGrpSpPr>
          <p:grpSpPr>
            <a:xfrm>
              <a:off x="1039023" y="4237439"/>
              <a:ext cx="1719448" cy="2037618"/>
              <a:chOff x="1039023" y="4237439"/>
              <a:chExt cx="1719448" cy="2037618"/>
            </a:xfrm>
          </p:grpSpPr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23A07B1C-FC6C-330E-E651-8AFFE017F4C3}"/>
                  </a:ext>
                </a:extLst>
              </p:cNvPr>
              <p:cNvSpPr/>
              <p:nvPr/>
            </p:nvSpPr>
            <p:spPr>
              <a:xfrm>
                <a:off x="1039023" y="4237439"/>
                <a:ext cx="1719448" cy="20376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100000">
                    <a:schemeClr val="accent5">
                      <a:lumMod val="40000"/>
                      <a:lumOff val="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0" name="椭圆 19">
                    <a:extLst>
                      <a:ext uri="{FF2B5EF4-FFF2-40B4-BE49-F238E27FC236}">
                        <a16:creationId xmlns:a16="http://schemas.microsoft.com/office/drawing/2014/main" id="{2302A7FC-A83F-3C23-83F6-10D0CED849A2}"/>
                      </a:ext>
                    </a:extLst>
                  </p:cNvPr>
                  <p:cNvSpPr/>
                  <p:nvPr/>
                </p:nvSpPr>
                <p:spPr>
                  <a:xfrm>
                    <a:off x="1440164" y="4701251"/>
                    <a:ext cx="445041" cy="425294"/>
                  </a:xfrm>
                  <a:prstGeom prst="ellipse">
                    <a:avLst/>
                  </a:prstGeom>
                  <a:gradFill>
                    <a:gsLst>
                      <a:gs pos="3000">
                        <a:srgbClr val="FF0000"/>
                      </a:gs>
                      <a:gs pos="100000">
                        <a:schemeClr val="bg1"/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oMath>
                      </m:oMathPara>
                    </a14:m>
                    <a:endParaRPr lang="zh-CN" altLang="en-US" b="1" dirty="0">
                      <a:latin typeface="Cambria Math" panose="02040503050406030204" pitchFamily="18" charset="0"/>
                    </a:endParaRPr>
                  </a:p>
                </p:txBody>
              </p:sp>
            </mc:Choice>
            <mc:Fallback>
              <p:sp>
                <p:nvSpPr>
                  <p:cNvPr id="20" name="椭圆 19">
                    <a:extLst>
                      <a:ext uri="{FF2B5EF4-FFF2-40B4-BE49-F238E27FC236}">
                        <a16:creationId xmlns:a16="http://schemas.microsoft.com/office/drawing/2014/main" id="{2302A7FC-A83F-3C23-83F6-10D0CED849A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40164" y="4701251"/>
                    <a:ext cx="445041" cy="425294"/>
                  </a:xfrm>
                  <a:prstGeom prst="ellipse">
                    <a:avLst/>
                  </a:prstGeom>
                  <a:blipFill>
                    <a:blip r:embed="rId8"/>
                    <a:stretch>
                      <a:fillRect l="-17308" r="-1923" b="-2653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1" name="椭圆 20">
                    <a:extLst>
                      <a:ext uri="{FF2B5EF4-FFF2-40B4-BE49-F238E27FC236}">
                        <a16:creationId xmlns:a16="http://schemas.microsoft.com/office/drawing/2014/main" id="{E0942520-BB1A-F5B9-F0FF-706C74DB1A26}"/>
                      </a:ext>
                    </a:extLst>
                  </p:cNvPr>
                  <p:cNvSpPr/>
                  <p:nvPr/>
                </p:nvSpPr>
                <p:spPr>
                  <a:xfrm>
                    <a:off x="1527148" y="5432219"/>
                    <a:ext cx="445041" cy="425294"/>
                  </a:xfrm>
                  <a:prstGeom prst="ellipse">
                    <a:avLst/>
                  </a:prstGeom>
                  <a:gradFill>
                    <a:gsLst>
                      <a:gs pos="3000">
                        <a:srgbClr val="FF0000"/>
                      </a:gs>
                      <a:gs pos="100000">
                        <a:schemeClr val="bg1"/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𝑸</m:t>
                          </m:r>
                        </m:oMath>
                      </m:oMathPara>
                    </a14:m>
                    <a:endParaRPr lang="zh-CN" altLang="en-US" b="1" dirty="0">
                      <a:latin typeface="Cambria Math" panose="02040503050406030204" pitchFamily="18" charset="0"/>
                    </a:endParaRPr>
                  </a:p>
                </p:txBody>
              </p:sp>
            </mc:Choice>
            <mc:Fallback>
              <p:sp>
                <p:nvSpPr>
                  <p:cNvPr id="21" name="椭圆 20">
                    <a:extLst>
                      <a:ext uri="{FF2B5EF4-FFF2-40B4-BE49-F238E27FC236}">
                        <a16:creationId xmlns:a16="http://schemas.microsoft.com/office/drawing/2014/main" id="{E0942520-BB1A-F5B9-F0FF-706C74DB1A2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148" y="5432219"/>
                    <a:ext cx="445041" cy="425294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l="-17308" r="-1923" b="-2653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3" name="椭圆 22">
                    <a:extLst>
                      <a:ext uri="{FF2B5EF4-FFF2-40B4-BE49-F238E27FC236}">
                        <a16:creationId xmlns:a16="http://schemas.microsoft.com/office/drawing/2014/main" id="{8A1107AC-56CB-62ED-E4C6-81194B70368A}"/>
                      </a:ext>
                    </a:extLst>
                  </p:cNvPr>
                  <p:cNvSpPr/>
                  <p:nvPr/>
                </p:nvSpPr>
                <p:spPr>
                  <a:xfrm>
                    <a:off x="2068107" y="4977796"/>
                    <a:ext cx="445041" cy="425294"/>
                  </a:xfrm>
                  <a:prstGeom prst="ellipse">
                    <a:avLst/>
                  </a:prstGeom>
                  <a:gradFill>
                    <a:gsLst>
                      <a:gs pos="3000">
                        <a:srgbClr val="FF0000"/>
                      </a:gs>
                      <a:gs pos="100000">
                        <a:schemeClr val="bg1"/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𝑸</m:t>
                          </m:r>
                        </m:oMath>
                      </m:oMathPara>
                    </a14:m>
                    <a:endParaRPr lang="zh-CN" altLang="en-US" b="1" dirty="0">
                      <a:latin typeface="Cambria Math" panose="02040503050406030204" pitchFamily="18" charset="0"/>
                    </a:endParaRPr>
                  </a:p>
                </p:txBody>
              </p:sp>
            </mc:Choice>
            <mc:Fallback>
              <p:sp>
                <p:nvSpPr>
                  <p:cNvPr id="23" name="椭圆 22">
                    <a:extLst>
                      <a:ext uri="{FF2B5EF4-FFF2-40B4-BE49-F238E27FC236}">
                        <a16:creationId xmlns:a16="http://schemas.microsoft.com/office/drawing/2014/main" id="{8A1107AC-56CB-62ED-E4C6-81194B70368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68107" y="4977796"/>
                    <a:ext cx="445041" cy="425294"/>
                  </a:xfrm>
                  <a:prstGeom prst="ellipse">
                    <a:avLst/>
                  </a:prstGeom>
                  <a:blipFill>
                    <a:blip r:embed="rId10"/>
                    <a:stretch>
                      <a:fillRect l="-17647" r="-3922" b="-2653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B8A13EE1-BBB0-7160-4BAA-D4EA348D264F}"/>
                </a:ext>
              </a:extLst>
            </p:cNvPr>
            <p:cNvSpPr/>
            <p:nvPr/>
          </p:nvSpPr>
          <p:spPr>
            <a:xfrm>
              <a:off x="2931050" y="4271854"/>
              <a:ext cx="1816583" cy="195191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5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椭圆 24">
                  <a:extLst>
                    <a:ext uri="{FF2B5EF4-FFF2-40B4-BE49-F238E27FC236}">
                      <a16:creationId xmlns:a16="http://schemas.microsoft.com/office/drawing/2014/main" id="{DD1D65F0-7E4E-268D-E02A-99C55A82B8D3}"/>
                    </a:ext>
                  </a:extLst>
                </p:cNvPr>
                <p:cNvSpPr/>
                <p:nvPr/>
              </p:nvSpPr>
              <p:spPr>
                <a:xfrm>
                  <a:off x="3688192" y="4682741"/>
                  <a:ext cx="445041" cy="425294"/>
                </a:xfrm>
                <a:prstGeom prst="ellipse">
                  <a:avLst/>
                </a:prstGeom>
                <a:gradFill>
                  <a:gsLst>
                    <a:gs pos="3000">
                      <a:srgbClr val="FF0000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𝑸</m:t>
                        </m:r>
                      </m:oMath>
                    </m:oMathPara>
                  </a14:m>
                  <a:endParaRPr lang="zh-CN" altLang="en-US" b="1" dirty="0">
                    <a:latin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5" name="椭圆 24">
                  <a:extLst>
                    <a:ext uri="{FF2B5EF4-FFF2-40B4-BE49-F238E27FC236}">
                      <a16:creationId xmlns:a16="http://schemas.microsoft.com/office/drawing/2014/main" id="{DD1D65F0-7E4E-268D-E02A-99C55A82B8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192" y="4682741"/>
                  <a:ext cx="445041" cy="425294"/>
                </a:xfrm>
                <a:prstGeom prst="ellipse">
                  <a:avLst/>
                </a:prstGeom>
                <a:blipFill>
                  <a:blip r:embed="rId11"/>
                  <a:stretch>
                    <a:fillRect l="-17308" r="-1923" b="-2653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椭圆 26">
                  <a:extLst>
                    <a:ext uri="{FF2B5EF4-FFF2-40B4-BE49-F238E27FC236}">
                      <a16:creationId xmlns:a16="http://schemas.microsoft.com/office/drawing/2014/main" id="{8AD1CED6-1A2C-B5D4-5EBD-089F54028681}"/>
                    </a:ext>
                  </a:extLst>
                </p:cNvPr>
                <p:cNvSpPr/>
                <p:nvPr/>
              </p:nvSpPr>
              <p:spPr>
                <a:xfrm>
                  <a:off x="3645059" y="5391611"/>
                  <a:ext cx="445040" cy="425293"/>
                </a:xfrm>
                <a:prstGeom prst="ellipse">
                  <a:avLst/>
                </a:prstGeom>
                <a:gradFill>
                  <a:gsLst>
                    <a:gs pos="38000">
                      <a:srgbClr val="0070C0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>
            <p:sp>
              <p:nvSpPr>
                <p:cNvPr id="27" name="椭圆 26">
                  <a:extLst>
                    <a:ext uri="{FF2B5EF4-FFF2-40B4-BE49-F238E27FC236}">
                      <a16:creationId xmlns:a16="http://schemas.microsoft.com/office/drawing/2014/main" id="{8AD1CED6-1A2C-B5D4-5EBD-089F540286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5059" y="5391611"/>
                  <a:ext cx="445040" cy="425293"/>
                </a:xfrm>
                <a:prstGeom prst="ellipse">
                  <a:avLst/>
                </a:prstGeom>
                <a:blipFill>
                  <a:blip r:embed="rId12"/>
                  <a:stretch>
                    <a:fillRect l="-19231" b="-2857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A24E8523-063F-8C80-41B8-1D8A8F8064D2}"/>
                  </a:ext>
                </a:extLst>
              </p:cNvPr>
              <p:cNvSpPr txBox="1"/>
              <p:nvPr/>
            </p:nvSpPr>
            <p:spPr>
              <a:xfrm>
                <a:off x="1083945" y="2123827"/>
                <a:ext cx="4137891" cy="795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𝑐𝑜𝑛𝑓</m:t>
                              </m:r>
                            </m:sup>
                          </m:sSub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𝑆𝑆</m:t>
                              </m:r>
                            </m:sup>
                          </m:sSub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A24E8523-063F-8C80-41B8-1D8A8F806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945" y="2123827"/>
                <a:ext cx="4137891" cy="79585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文本框 31">
            <a:extLst>
              <a:ext uri="{FF2B5EF4-FFF2-40B4-BE49-F238E27FC236}">
                <a16:creationId xmlns:a16="http://schemas.microsoft.com/office/drawing/2014/main" id="{1BB531AF-AA35-C0C4-B8C2-AFC6F254AC20}"/>
              </a:ext>
            </a:extLst>
          </p:cNvPr>
          <p:cNvSpPr txBox="1"/>
          <p:nvPr/>
        </p:nvSpPr>
        <p:spPr>
          <a:xfrm>
            <a:off x="338455" y="2866878"/>
            <a:ext cx="4137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两体衰变的衰变振幅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2350268C-483D-4AA2-2144-A0BC97A5F07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64" y="3477908"/>
            <a:ext cx="6207591" cy="80270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3EE27A5E-B607-AD4F-5A9B-8B337E1FA653}"/>
                  </a:ext>
                </a:extLst>
              </p:cNvPr>
              <p:cNvSpPr txBox="1"/>
              <p:nvPr/>
            </p:nvSpPr>
            <p:spPr>
              <a:xfrm>
                <a:off x="338455" y="4691629"/>
                <a:ext cx="2339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过程</m:t>
                    </m:r>
                  </m:oMath>
                </a14:m>
                <a:r>
                  <a:rPr lang="zh-CN" altLang="en-US" dirty="0"/>
                  <a:t>的宽度为</a:t>
                </a:r>
              </a:p>
            </p:txBody>
          </p:sp>
        </mc:Choice>
        <mc:Fallback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3EE27A5E-B607-AD4F-5A9B-8B337E1FA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55" y="4691629"/>
                <a:ext cx="2339841" cy="369332"/>
              </a:xfrm>
              <a:prstGeom prst="rect">
                <a:avLst/>
              </a:prstGeom>
              <a:blipFill>
                <a:blip r:embed="rId15"/>
                <a:stretch>
                  <a:fillRect t="-10000" r="-15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图片 36">
            <a:extLst>
              <a:ext uri="{FF2B5EF4-FFF2-40B4-BE49-F238E27FC236}">
                <a16:creationId xmlns:a16="http://schemas.microsoft.com/office/drawing/2014/main" id="{A245FDDA-9839-C050-5CB8-0688B64DA45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507" y="5233575"/>
            <a:ext cx="3766729" cy="6720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5064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534949-BF8B-ADD8-C206-369547AE5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剪去对角的矩形 3">
            <a:extLst>
              <a:ext uri="{FF2B5EF4-FFF2-40B4-BE49-F238E27FC236}">
                <a16:creationId xmlns:a16="http://schemas.microsoft.com/office/drawing/2014/main" id="{63646563-1AE3-E637-CF5A-5C81D0CAAF16}"/>
              </a:ext>
            </a:extLst>
          </p:cNvPr>
          <p:cNvSpPr/>
          <p:nvPr/>
        </p:nvSpPr>
        <p:spPr>
          <a:xfrm>
            <a:off x="0" y="0"/>
            <a:ext cx="12223750" cy="6889750"/>
          </a:xfrm>
          <a:prstGeom prst="snip2Diag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剪去对角的矩形 4">
            <a:extLst>
              <a:ext uri="{FF2B5EF4-FFF2-40B4-BE49-F238E27FC236}">
                <a16:creationId xmlns:a16="http://schemas.microsoft.com/office/drawing/2014/main" id="{4B61E2A7-7753-D116-BFA7-9DF9787F8921}"/>
              </a:ext>
            </a:extLst>
          </p:cNvPr>
          <p:cNvSpPr/>
          <p:nvPr/>
        </p:nvSpPr>
        <p:spPr>
          <a:xfrm>
            <a:off x="174625" y="0"/>
            <a:ext cx="11873865" cy="6889750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A0EA0679-2DE3-228B-F2E0-A31A4D2BC86B}"/>
              </a:ext>
            </a:extLst>
          </p:cNvPr>
          <p:cNvGrpSpPr/>
          <p:nvPr/>
        </p:nvGrpSpPr>
        <p:grpSpPr>
          <a:xfrm>
            <a:off x="3313034" y="2271104"/>
            <a:ext cx="5565931" cy="2347542"/>
            <a:chOff x="10171" y="402"/>
            <a:chExt cx="5110" cy="3072"/>
          </a:xfrm>
        </p:grpSpPr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A47314CF-5EFE-B0A2-9C6C-D8F854E92AC0}"/>
                </a:ext>
              </a:extLst>
            </p:cNvPr>
            <p:cNvSpPr/>
            <p:nvPr/>
          </p:nvSpPr>
          <p:spPr>
            <a:xfrm>
              <a:off x="12199" y="402"/>
              <a:ext cx="1052" cy="142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F81706B-403B-07A9-EE76-B03402B19EAD}"/>
                </a:ext>
              </a:extLst>
            </p:cNvPr>
            <p:cNvSpPr txBox="1"/>
            <p:nvPr/>
          </p:nvSpPr>
          <p:spPr>
            <a:xfrm>
              <a:off x="12332" y="652"/>
              <a:ext cx="757" cy="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3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42BBA0B1-F9E1-65FA-57E2-33E8D45D7994}"/>
                </a:ext>
              </a:extLst>
            </p:cNvPr>
            <p:cNvSpPr txBox="1"/>
            <p:nvPr/>
          </p:nvSpPr>
          <p:spPr>
            <a:xfrm>
              <a:off x="10171" y="2266"/>
              <a:ext cx="5110" cy="1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5400" dirty="0">
                  <a:solidFill>
                    <a:schemeClr val="accent2">
                      <a:lumMod val="50000"/>
                    </a:schemeClr>
                  </a:solidFill>
                  <a:latin typeface="宋体" pitchFamily="2" charset="-122"/>
                  <a:ea typeface="宋体" pitchFamily="2" charset="-122"/>
                </a:rPr>
                <a:t>研究结果与分析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25102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剪去单角的矩形 12"/>
          <p:cNvSpPr/>
          <p:nvPr/>
        </p:nvSpPr>
        <p:spPr>
          <a:xfrm>
            <a:off x="0" y="-37556"/>
            <a:ext cx="12192000" cy="6858635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这些全重五夸克态应该具有紧凑的结构，并且远远高于最低离解重子介子质量阈值。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245110" y="182245"/>
            <a:ext cx="3711575" cy="683895"/>
            <a:chOff x="9602" y="2002"/>
            <a:chExt cx="5845" cy="1077"/>
          </a:xfrm>
        </p:grpSpPr>
        <p:sp>
          <p:nvSpPr>
            <p:cNvPr id="16" name="椭圆 15"/>
            <p:cNvSpPr/>
            <p:nvPr/>
          </p:nvSpPr>
          <p:spPr>
            <a:xfrm>
              <a:off x="9602" y="2002"/>
              <a:ext cx="1052" cy="1077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9749" y="2220"/>
              <a:ext cx="75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3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0923" y="2220"/>
              <a:ext cx="452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宋体" pitchFamily="2" charset="-122"/>
                  <a:ea typeface="宋体" pitchFamily="2" charset="-122"/>
                </a:rPr>
                <a:t>研究结果与分析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F03F2731-284A-1B3D-9C98-DCA405BF4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67" y="1348456"/>
            <a:ext cx="4252073" cy="51888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3BFE49E-CB8A-21DD-E947-282925A422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894" y="1348456"/>
            <a:ext cx="4195900" cy="518886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4C5749A-3460-7A2F-F339-7CB278801496}"/>
              </a:ext>
            </a:extLst>
          </p:cNvPr>
          <p:cNvSpPr txBox="1"/>
          <p:nvPr/>
        </p:nvSpPr>
        <p:spPr>
          <a:xfrm>
            <a:off x="787490" y="866140"/>
            <a:ext cx="10617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我们计算了五夸克的质量谱，哈密顿量中各部分的贡献，每个态的方均根半径与衰变宽度。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755772-549A-477A-54BD-743A1D8A8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剪去单角的矩形 12">
            <a:extLst>
              <a:ext uri="{FF2B5EF4-FFF2-40B4-BE49-F238E27FC236}">
                <a16:creationId xmlns:a16="http://schemas.microsoft.com/office/drawing/2014/main" id="{0DAF384F-009A-806B-C3FB-F08FDC1A08AB}"/>
              </a:ext>
            </a:extLst>
          </p:cNvPr>
          <p:cNvSpPr/>
          <p:nvPr/>
        </p:nvSpPr>
        <p:spPr>
          <a:xfrm>
            <a:off x="0" y="0"/>
            <a:ext cx="12192000" cy="6858635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4B594CA-B8F6-285A-BBB2-5D46BA2685EB}"/>
              </a:ext>
            </a:extLst>
          </p:cNvPr>
          <p:cNvGrpSpPr/>
          <p:nvPr/>
        </p:nvGrpSpPr>
        <p:grpSpPr>
          <a:xfrm>
            <a:off x="245110" y="182245"/>
            <a:ext cx="3711575" cy="683895"/>
            <a:chOff x="9602" y="2002"/>
            <a:chExt cx="5845" cy="1077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CBC7837C-EB85-29EC-FB2C-8DD208243DB7}"/>
                </a:ext>
              </a:extLst>
            </p:cNvPr>
            <p:cNvSpPr/>
            <p:nvPr/>
          </p:nvSpPr>
          <p:spPr>
            <a:xfrm>
              <a:off x="9602" y="2002"/>
              <a:ext cx="1052" cy="1077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D6C5DE3A-06E9-26A5-95FF-95BEBA63D6CE}"/>
                </a:ext>
              </a:extLst>
            </p:cNvPr>
            <p:cNvSpPr txBox="1"/>
            <p:nvPr/>
          </p:nvSpPr>
          <p:spPr>
            <a:xfrm>
              <a:off x="9749" y="2220"/>
              <a:ext cx="75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3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9A8A17F1-F8D7-4DFB-64E2-61B66D7272BF}"/>
                </a:ext>
              </a:extLst>
            </p:cNvPr>
            <p:cNvSpPr txBox="1"/>
            <p:nvPr/>
          </p:nvSpPr>
          <p:spPr>
            <a:xfrm>
              <a:off x="10923" y="2220"/>
              <a:ext cx="452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宋体" pitchFamily="2" charset="-122"/>
                  <a:ea typeface="宋体" pitchFamily="2" charset="-122"/>
                </a:rPr>
                <a:t>研究结果与分析</a:t>
              </a: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FAC391D4-84C7-DAD1-F37C-411EFE3C1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272" y="1101725"/>
            <a:ext cx="7699455" cy="56025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8048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A25DC9-DB0E-7271-89C4-8C6B83D94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剪去对角的矩形 3">
            <a:extLst>
              <a:ext uri="{FF2B5EF4-FFF2-40B4-BE49-F238E27FC236}">
                <a16:creationId xmlns:a16="http://schemas.microsoft.com/office/drawing/2014/main" id="{4BAAA019-3718-2A2D-74E2-889BD33B136E}"/>
              </a:ext>
            </a:extLst>
          </p:cNvPr>
          <p:cNvSpPr/>
          <p:nvPr/>
        </p:nvSpPr>
        <p:spPr>
          <a:xfrm>
            <a:off x="0" y="0"/>
            <a:ext cx="12223750" cy="6889750"/>
          </a:xfrm>
          <a:prstGeom prst="snip2Diag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剪去对角的矩形 4">
            <a:extLst>
              <a:ext uri="{FF2B5EF4-FFF2-40B4-BE49-F238E27FC236}">
                <a16:creationId xmlns:a16="http://schemas.microsoft.com/office/drawing/2014/main" id="{70F56CC4-0130-7075-E116-6AD118ED033E}"/>
              </a:ext>
            </a:extLst>
          </p:cNvPr>
          <p:cNvSpPr/>
          <p:nvPr/>
        </p:nvSpPr>
        <p:spPr>
          <a:xfrm>
            <a:off x="174625" y="0"/>
            <a:ext cx="11873865" cy="6889750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D1D7639-E2F2-C91D-303B-CB93013A1B67}"/>
              </a:ext>
            </a:extLst>
          </p:cNvPr>
          <p:cNvGrpSpPr/>
          <p:nvPr/>
        </p:nvGrpSpPr>
        <p:grpSpPr>
          <a:xfrm>
            <a:off x="3313034" y="2271104"/>
            <a:ext cx="5565931" cy="2347542"/>
            <a:chOff x="10171" y="402"/>
            <a:chExt cx="5110" cy="3072"/>
          </a:xfrm>
        </p:grpSpPr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C0D5D2FC-9DB2-AD59-C33A-C030C82EFE6C}"/>
                </a:ext>
              </a:extLst>
            </p:cNvPr>
            <p:cNvSpPr/>
            <p:nvPr/>
          </p:nvSpPr>
          <p:spPr>
            <a:xfrm>
              <a:off x="12199" y="402"/>
              <a:ext cx="1052" cy="142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7391397E-451E-C59F-010C-E91510B5AC68}"/>
                </a:ext>
              </a:extLst>
            </p:cNvPr>
            <p:cNvSpPr txBox="1"/>
            <p:nvPr/>
          </p:nvSpPr>
          <p:spPr>
            <a:xfrm>
              <a:off x="12332" y="652"/>
              <a:ext cx="757" cy="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4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01F1235A-3B61-9B26-4016-BC905269E33A}"/>
                </a:ext>
              </a:extLst>
            </p:cNvPr>
            <p:cNvSpPr txBox="1"/>
            <p:nvPr/>
          </p:nvSpPr>
          <p:spPr>
            <a:xfrm>
              <a:off x="10171" y="2266"/>
              <a:ext cx="5110" cy="1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5400" dirty="0">
                  <a:solidFill>
                    <a:schemeClr val="accent2">
                      <a:lumMod val="50000"/>
                    </a:schemeClr>
                  </a:solidFill>
                  <a:latin typeface="宋体" pitchFamily="2" charset="-122"/>
                  <a:ea typeface="宋体" pitchFamily="2" charset="-122"/>
                </a:rPr>
                <a:t>总结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83381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E54F4D-513C-8EF7-8631-B8E303A7E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剪去单角的矩形 12">
            <a:extLst>
              <a:ext uri="{FF2B5EF4-FFF2-40B4-BE49-F238E27FC236}">
                <a16:creationId xmlns:a16="http://schemas.microsoft.com/office/drawing/2014/main" id="{30EC73F8-AB8C-1DD5-EBB0-36CE669285D6}"/>
              </a:ext>
            </a:extLst>
          </p:cNvPr>
          <p:cNvSpPr/>
          <p:nvPr/>
        </p:nvSpPr>
        <p:spPr>
          <a:xfrm>
            <a:off x="0" y="0"/>
            <a:ext cx="12192000" cy="6858635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16B98E3-C8DB-7EDF-C5B3-437C31BD8735}"/>
                  </a:ext>
                </a:extLst>
              </p:cNvPr>
              <p:cNvSpPr txBox="1"/>
              <p:nvPr/>
            </p:nvSpPr>
            <p:spPr>
              <a:xfrm>
                <a:off x="2246811" y="2690336"/>
                <a:ext cx="769837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1</a:t>
                </a:r>
                <a:r>
                  <a:rPr lang="zh-CN" altLang="en-US" dirty="0"/>
                  <a:t>、使用显性相关高斯基系统得计算了全重五夸克系统的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zh-CN" altLang="en-US" dirty="0"/>
                  <a:t>态质量谱与方均根半径。并没有发现束缚的紧致全重五夸克态。</a:t>
                </a:r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2</a:t>
                </a:r>
                <a:r>
                  <a:rPr lang="zh-CN" altLang="en-US" dirty="0"/>
                  <a:t>、利用夸克重组模型给出了主要的分解衰变通道和部分宽度比，这可能为未来的实验研究提供有用的参考。</a:t>
                </a:r>
              </a:p>
            </p:txBody>
          </p:sp>
        </mc:Choice>
        <mc:Fallback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16B98E3-C8DB-7EDF-C5B3-437C31BD8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811" y="2690336"/>
                <a:ext cx="7698377" cy="1477328"/>
              </a:xfrm>
              <a:prstGeom prst="rect">
                <a:avLst/>
              </a:prstGeom>
              <a:blipFill>
                <a:blip r:embed="rId3"/>
                <a:stretch>
                  <a:fillRect l="-713" t="-2058" r="-238" b="-53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740824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950210" y="0"/>
            <a:ext cx="954405" cy="685863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3293745" cy="68586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362710" y="2234565"/>
            <a:ext cx="7772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accent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目录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6099175" y="1550670"/>
            <a:ext cx="3711575" cy="683895"/>
            <a:chOff x="9602" y="2002"/>
            <a:chExt cx="5845" cy="1077"/>
          </a:xfrm>
        </p:grpSpPr>
        <p:sp>
          <p:nvSpPr>
            <p:cNvPr id="10" name="椭圆 9"/>
            <p:cNvSpPr/>
            <p:nvPr/>
          </p:nvSpPr>
          <p:spPr>
            <a:xfrm>
              <a:off x="9602" y="2002"/>
              <a:ext cx="1052" cy="1077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749" y="2220"/>
              <a:ext cx="75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 1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0923" y="2220"/>
              <a:ext cx="4524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宋体" pitchFamily="2" charset="-122"/>
                  <a:ea typeface="宋体" pitchFamily="2" charset="-122"/>
                </a:rPr>
                <a:t>研究背景与动机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099175" y="2589530"/>
            <a:ext cx="3711575" cy="683895"/>
            <a:chOff x="9602" y="2002"/>
            <a:chExt cx="5845" cy="1077"/>
          </a:xfrm>
        </p:grpSpPr>
        <p:sp>
          <p:nvSpPr>
            <p:cNvPr id="15" name="椭圆 14"/>
            <p:cNvSpPr/>
            <p:nvPr/>
          </p:nvSpPr>
          <p:spPr>
            <a:xfrm>
              <a:off x="9602" y="2002"/>
              <a:ext cx="1052" cy="1077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749" y="2220"/>
              <a:ext cx="75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 2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923" y="2220"/>
              <a:ext cx="452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宋体" pitchFamily="2" charset="-122"/>
                  <a:ea typeface="宋体" pitchFamily="2" charset="-122"/>
                </a:rPr>
                <a:t>研究方法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099175" y="3669665"/>
            <a:ext cx="3711575" cy="683895"/>
            <a:chOff x="9602" y="2002"/>
            <a:chExt cx="5845" cy="1077"/>
          </a:xfrm>
        </p:grpSpPr>
        <p:sp>
          <p:nvSpPr>
            <p:cNvPr id="19" name="椭圆 18"/>
            <p:cNvSpPr/>
            <p:nvPr/>
          </p:nvSpPr>
          <p:spPr>
            <a:xfrm>
              <a:off x="9602" y="2002"/>
              <a:ext cx="1052" cy="1077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9749" y="2220"/>
              <a:ext cx="75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 3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0923" y="2220"/>
              <a:ext cx="452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宋体" pitchFamily="2" charset="-122"/>
                  <a:ea typeface="宋体" pitchFamily="2" charset="-122"/>
                </a:rPr>
                <a:t>研究结果与分析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099175" y="4749800"/>
            <a:ext cx="3711575" cy="683895"/>
            <a:chOff x="9602" y="2002"/>
            <a:chExt cx="5845" cy="1077"/>
          </a:xfrm>
        </p:grpSpPr>
        <p:sp>
          <p:nvSpPr>
            <p:cNvPr id="23" name="椭圆 22"/>
            <p:cNvSpPr/>
            <p:nvPr/>
          </p:nvSpPr>
          <p:spPr>
            <a:xfrm>
              <a:off x="9602" y="2002"/>
              <a:ext cx="1052" cy="1077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749" y="2220"/>
              <a:ext cx="75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 4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0923" y="2220"/>
              <a:ext cx="452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宋体" pitchFamily="2" charset="-122"/>
                  <a:ea typeface="宋体" pitchFamily="2" charset="-122"/>
                </a:rPr>
                <a:t>总结</a:t>
              </a:r>
            </a:p>
          </p:txBody>
        </p:sp>
      </p:grpSp>
      <p:sp>
        <p:nvSpPr>
          <p:cNvPr id="8" name="剪去对角的矩形 7"/>
          <p:cNvSpPr/>
          <p:nvPr/>
        </p:nvSpPr>
        <p:spPr>
          <a:xfrm flipV="1">
            <a:off x="0" y="6781800"/>
            <a:ext cx="3293745" cy="76200"/>
          </a:xfrm>
          <a:prstGeom prst="snip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剪去对角的矩形 25"/>
          <p:cNvSpPr/>
          <p:nvPr/>
        </p:nvSpPr>
        <p:spPr>
          <a:xfrm flipV="1">
            <a:off x="0" y="0"/>
            <a:ext cx="3293745" cy="76200"/>
          </a:xfrm>
          <a:prstGeom prst="snip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剪去对角的矩形 3"/>
          <p:cNvSpPr/>
          <p:nvPr/>
        </p:nvSpPr>
        <p:spPr>
          <a:xfrm>
            <a:off x="0" y="0"/>
            <a:ext cx="12223750" cy="6889750"/>
          </a:xfrm>
          <a:prstGeom prst="snip2Diag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剪去对角的矩形 4"/>
          <p:cNvSpPr/>
          <p:nvPr/>
        </p:nvSpPr>
        <p:spPr>
          <a:xfrm>
            <a:off x="174625" y="0"/>
            <a:ext cx="11873865" cy="6889750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3313034" y="2271104"/>
            <a:ext cx="5565931" cy="2347542"/>
            <a:chOff x="10171" y="402"/>
            <a:chExt cx="5110" cy="3072"/>
          </a:xfrm>
        </p:grpSpPr>
        <p:sp>
          <p:nvSpPr>
            <p:cNvPr id="2" name="椭圆 1"/>
            <p:cNvSpPr/>
            <p:nvPr/>
          </p:nvSpPr>
          <p:spPr>
            <a:xfrm>
              <a:off x="12199" y="402"/>
              <a:ext cx="1052" cy="142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2332" y="652"/>
              <a:ext cx="757" cy="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1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171" y="2266"/>
              <a:ext cx="5110" cy="1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5400" dirty="0">
                  <a:solidFill>
                    <a:schemeClr val="accent2">
                      <a:lumMod val="50000"/>
                    </a:schemeClr>
                  </a:solidFill>
                  <a:latin typeface="宋体" pitchFamily="2" charset="-122"/>
                  <a:ea typeface="宋体" pitchFamily="2" charset="-122"/>
                </a:rPr>
                <a:t>研究背景与动机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C88D5C-4889-A328-E93B-EDBF23039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剪去单角的矩形 12">
            <a:extLst>
              <a:ext uri="{FF2B5EF4-FFF2-40B4-BE49-F238E27FC236}">
                <a16:creationId xmlns:a16="http://schemas.microsoft.com/office/drawing/2014/main" id="{7167D35E-A34A-C0E7-80F3-A2757A33AE26}"/>
              </a:ext>
            </a:extLst>
          </p:cNvPr>
          <p:cNvSpPr/>
          <p:nvPr/>
        </p:nvSpPr>
        <p:spPr>
          <a:xfrm>
            <a:off x="0" y="0"/>
            <a:ext cx="12192000" cy="6858635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2C597053-0903-4B25-7FCB-F88144EDF02A}"/>
              </a:ext>
            </a:extLst>
          </p:cNvPr>
          <p:cNvGrpSpPr/>
          <p:nvPr/>
        </p:nvGrpSpPr>
        <p:grpSpPr>
          <a:xfrm>
            <a:off x="245110" y="182245"/>
            <a:ext cx="3711575" cy="683895"/>
            <a:chOff x="9602" y="2002"/>
            <a:chExt cx="5845" cy="1077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3E6EF423-9C4F-EF37-FA39-B8A8A86C8FB3}"/>
                </a:ext>
              </a:extLst>
            </p:cNvPr>
            <p:cNvSpPr/>
            <p:nvPr/>
          </p:nvSpPr>
          <p:spPr>
            <a:xfrm>
              <a:off x="9602" y="2002"/>
              <a:ext cx="1052" cy="1077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22883947-B1F8-9F6A-02B8-2DE0ACCDD371}"/>
                </a:ext>
              </a:extLst>
            </p:cNvPr>
            <p:cNvSpPr txBox="1"/>
            <p:nvPr/>
          </p:nvSpPr>
          <p:spPr>
            <a:xfrm>
              <a:off x="9749" y="2220"/>
              <a:ext cx="75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1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CEFCADEA-AE5D-139A-BC4B-69409F23DEBD}"/>
                </a:ext>
              </a:extLst>
            </p:cNvPr>
            <p:cNvSpPr txBox="1"/>
            <p:nvPr/>
          </p:nvSpPr>
          <p:spPr>
            <a:xfrm>
              <a:off x="10923" y="2220"/>
              <a:ext cx="452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宋体" pitchFamily="2" charset="-122"/>
                  <a:ea typeface="宋体" pitchFamily="2" charset="-122"/>
                </a:rPr>
                <a:t>研究背景与动机</a:t>
              </a: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ABAE6163-71E7-E373-E2B4-A6861F88A5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648" y="1648370"/>
            <a:ext cx="4782701" cy="30542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5207A75-95F1-961A-AD12-EFC4DE2E8D74}"/>
                  </a:ext>
                </a:extLst>
              </p:cNvPr>
              <p:cNvSpPr txBox="1"/>
              <p:nvPr/>
            </p:nvSpPr>
            <p:spPr>
              <a:xfrm>
                <a:off x="883618" y="1131724"/>
                <a:ext cx="92743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2020</a:t>
                </a:r>
                <a:r>
                  <a:rPr lang="zh-CN" altLang="en-US" dirty="0"/>
                  <a:t>年</a:t>
                </a:r>
                <a:r>
                  <a:rPr lang="en-US" altLang="zh-CN" dirty="0"/>
                  <a:t>LHCb</a:t>
                </a:r>
                <a:r>
                  <a:rPr lang="zh-CN" altLang="en-US" dirty="0"/>
                  <a:t>合作组报道了他们在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𝑑𝑖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zh-CN" altLang="en-US" dirty="0"/>
                  <a:t>不变质量谱上发现的新粒子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(6900)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5207A75-95F1-961A-AD12-EFC4DE2E8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618" y="1131724"/>
                <a:ext cx="9274370" cy="369332"/>
              </a:xfrm>
              <a:prstGeom prst="rect">
                <a:avLst/>
              </a:prstGeom>
              <a:blipFill>
                <a:blip r:embed="rId4"/>
                <a:stretch>
                  <a:fillRect l="-592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142D292D-9B56-A10C-92DD-F80ED77E534E}"/>
                  </a:ext>
                </a:extLst>
              </p:cNvPr>
              <p:cNvSpPr txBox="1"/>
              <p:nvPr/>
            </p:nvSpPr>
            <p:spPr>
              <a:xfrm>
                <a:off x="4466074" y="4849900"/>
                <a:ext cx="32598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6900</m:t>
                            </m:r>
                          </m:e>
                        </m:d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=6914±11</m:t>
                    </m:r>
                  </m:oMath>
                </a14:m>
                <a:r>
                  <a:rPr lang="en-US" altLang="zh-CN" dirty="0"/>
                  <a:t> MeV</a:t>
                </a:r>
              </a:p>
              <a:p>
                <a:pPr algn="ctr"/>
                <a:r>
                  <a:rPr lang="en-US" altLang="zh-CN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Γ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6900</m:t>
                            </m:r>
                          </m:e>
                        </m:d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=137±21</m:t>
                    </m:r>
                  </m:oMath>
                </a14:m>
                <a:r>
                  <a:rPr lang="en-US" altLang="zh-CN" dirty="0"/>
                  <a:t> MeV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142D292D-9B56-A10C-92DD-F80ED77E53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074" y="4849900"/>
                <a:ext cx="3259851" cy="646331"/>
              </a:xfrm>
              <a:prstGeom prst="rect">
                <a:avLst/>
              </a:prstGeom>
              <a:blipFill>
                <a:blip r:embed="rId5"/>
                <a:stretch>
                  <a:fillRect t="-5660" r="-1498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CC6E9155-7358-2B29-B683-477933DD0856}"/>
                  </a:ext>
                </a:extLst>
              </p:cNvPr>
              <p:cNvSpPr txBox="1"/>
              <p:nvPr/>
            </p:nvSpPr>
            <p:spPr>
              <a:xfrm>
                <a:off x="819150" y="5726276"/>
                <a:ext cx="910778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𝑐𝑐</m:t>
                    </m:r>
                    <m:acc>
                      <m:accPr>
                        <m:chr m:val="̅"/>
                        <m:ctrlPr>
                          <a:rPr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态的发现证明了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LHC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在产生全重强子方面的强大能力，也表明全重五夸克应该存在。因此，人们可能会在即将进行的实验中观察到一些全重五夸克。</a:t>
                </a: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CC6E9155-7358-2B29-B683-477933DD08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50" y="5726276"/>
                <a:ext cx="9107786" cy="646331"/>
              </a:xfrm>
              <a:prstGeom prst="rect">
                <a:avLst/>
              </a:prstGeom>
              <a:blipFill>
                <a:blip r:embed="rId6"/>
                <a:stretch>
                  <a:fillRect l="-535" t="-4717" r="-535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762382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223176-197D-4573-E923-C46481E9D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剪去对角的矩形 3">
            <a:extLst>
              <a:ext uri="{FF2B5EF4-FFF2-40B4-BE49-F238E27FC236}">
                <a16:creationId xmlns:a16="http://schemas.microsoft.com/office/drawing/2014/main" id="{69D4A2C8-7D3F-D767-4D24-F8348641665C}"/>
              </a:ext>
            </a:extLst>
          </p:cNvPr>
          <p:cNvSpPr/>
          <p:nvPr/>
        </p:nvSpPr>
        <p:spPr>
          <a:xfrm>
            <a:off x="0" y="0"/>
            <a:ext cx="12223750" cy="6889750"/>
          </a:xfrm>
          <a:prstGeom prst="snip2Diag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剪去对角的矩形 4">
            <a:extLst>
              <a:ext uri="{FF2B5EF4-FFF2-40B4-BE49-F238E27FC236}">
                <a16:creationId xmlns:a16="http://schemas.microsoft.com/office/drawing/2014/main" id="{B773F496-7BF4-0017-41F7-9C9CE4A0D2E3}"/>
              </a:ext>
            </a:extLst>
          </p:cNvPr>
          <p:cNvSpPr/>
          <p:nvPr/>
        </p:nvSpPr>
        <p:spPr>
          <a:xfrm>
            <a:off x="174625" y="0"/>
            <a:ext cx="11873865" cy="6889750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380E925C-6D15-EFD7-0BE9-26299A4B324E}"/>
              </a:ext>
            </a:extLst>
          </p:cNvPr>
          <p:cNvGrpSpPr/>
          <p:nvPr/>
        </p:nvGrpSpPr>
        <p:grpSpPr>
          <a:xfrm>
            <a:off x="3313034" y="2271104"/>
            <a:ext cx="5565931" cy="2347542"/>
            <a:chOff x="10171" y="402"/>
            <a:chExt cx="5110" cy="3072"/>
          </a:xfrm>
        </p:grpSpPr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41C0727D-D3AD-790C-508D-94251701142D}"/>
                </a:ext>
              </a:extLst>
            </p:cNvPr>
            <p:cNvSpPr/>
            <p:nvPr/>
          </p:nvSpPr>
          <p:spPr>
            <a:xfrm>
              <a:off x="12199" y="402"/>
              <a:ext cx="1052" cy="142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3ABBEF2B-4C0A-8ED5-77E9-A30D56070771}"/>
                </a:ext>
              </a:extLst>
            </p:cNvPr>
            <p:cNvSpPr txBox="1"/>
            <p:nvPr/>
          </p:nvSpPr>
          <p:spPr>
            <a:xfrm>
              <a:off x="12332" y="652"/>
              <a:ext cx="757" cy="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2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296D50B-3E91-67AA-68DC-6DDC1B9168A2}"/>
                </a:ext>
              </a:extLst>
            </p:cNvPr>
            <p:cNvSpPr txBox="1"/>
            <p:nvPr/>
          </p:nvSpPr>
          <p:spPr>
            <a:xfrm>
              <a:off x="10171" y="2266"/>
              <a:ext cx="5110" cy="1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5400" dirty="0">
                  <a:solidFill>
                    <a:schemeClr val="accent2">
                      <a:lumMod val="50000"/>
                    </a:schemeClr>
                  </a:solidFill>
                  <a:latin typeface="宋体" pitchFamily="2" charset="-122"/>
                  <a:ea typeface="宋体" pitchFamily="2" charset="-122"/>
                </a:rPr>
                <a:t>研究方法</a:t>
              </a: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047749" y="4954118"/>
            <a:ext cx="1012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Adobe Arabic" panose="02040503050201020203" charset="0"/>
                <a:cs typeface="Adobe Arabic" panose="02040503050201020203" charset="0"/>
                <a:sym typeface="+mn-ea"/>
              </a:rPr>
              <a:t>使用夸克模型研究全重五夸克系统的质量谱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  <a:latin typeface="Adobe Arabic" panose="02040503050201020203" charset="0"/>
              <a:cs typeface="Adobe Arabic" panose="02040503050201020203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9128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剪去单角的矩形 12"/>
          <p:cNvSpPr/>
          <p:nvPr/>
        </p:nvSpPr>
        <p:spPr>
          <a:xfrm>
            <a:off x="-13335" y="-635"/>
            <a:ext cx="12192000" cy="6858635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4" name="组合 13"/>
          <p:cNvGrpSpPr/>
          <p:nvPr/>
        </p:nvGrpSpPr>
        <p:grpSpPr>
          <a:xfrm>
            <a:off x="245110" y="182245"/>
            <a:ext cx="3711575" cy="683895"/>
            <a:chOff x="9602" y="2002"/>
            <a:chExt cx="5845" cy="1077"/>
          </a:xfrm>
        </p:grpSpPr>
        <p:sp>
          <p:nvSpPr>
            <p:cNvPr id="16" name="椭圆 15"/>
            <p:cNvSpPr/>
            <p:nvPr/>
          </p:nvSpPr>
          <p:spPr>
            <a:xfrm>
              <a:off x="9602" y="2002"/>
              <a:ext cx="1052" cy="1077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9749" y="2220"/>
              <a:ext cx="75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 2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0923" y="2220"/>
              <a:ext cx="452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宋体" pitchFamily="2" charset="-122"/>
                  <a:ea typeface="宋体" pitchFamily="2" charset="-122"/>
                </a:rPr>
                <a:t>研究方法</a:t>
              </a: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DC6C421A-AC50-84A9-DC35-CDDAA52AFA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510" y="1961448"/>
            <a:ext cx="3641964" cy="5252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85D6F23-3817-FA8C-547E-2A1E3FDC0C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736" y="3734868"/>
            <a:ext cx="4997512" cy="143847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7250F78-9414-F4E4-876C-E6670D3A7195}"/>
              </a:ext>
            </a:extLst>
          </p:cNvPr>
          <p:cNvSpPr txBox="1"/>
          <p:nvPr/>
        </p:nvSpPr>
        <p:spPr>
          <a:xfrm>
            <a:off x="578802" y="1345925"/>
            <a:ext cx="4074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哈密顿量由质量项与两体相互作用组成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336B12A-7AD0-8941-E257-D0E7F0F9EF33}"/>
              </a:ext>
            </a:extLst>
          </p:cNvPr>
          <p:cNvSpPr txBox="1"/>
          <p:nvPr/>
        </p:nvSpPr>
        <p:spPr>
          <a:xfrm>
            <a:off x="578802" y="2885751"/>
            <a:ext cx="5106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两体相互作用包括康奈尔势与自旋</a:t>
            </a:r>
            <a:r>
              <a:rPr lang="en-US" altLang="zh-CN" dirty="0"/>
              <a:t>-</a:t>
            </a:r>
            <a:r>
              <a:rPr lang="zh-CN" altLang="en-US" dirty="0"/>
              <a:t>自旋相互作用</a:t>
            </a: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89D837-F453-8265-B797-403B09E31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剪去单角的矩形 12">
            <a:extLst>
              <a:ext uri="{FF2B5EF4-FFF2-40B4-BE49-F238E27FC236}">
                <a16:creationId xmlns:a16="http://schemas.microsoft.com/office/drawing/2014/main" id="{A01E0CE5-5B56-4F10-76E5-531160DEC7B8}"/>
              </a:ext>
            </a:extLst>
          </p:cNvPr>
          <p:cNvSpPr/>
          <p:nvPr/>
        </p:nvSpPr>
        <p:spPr>
          <a:xfrm>
            <a:off x="-13335" y="-635"/>
            <a:ext cx="12192000" cy="6858635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98EE4192-8A15-5EC5-E66F-8403A7CA12CB}"/>
              </a:ext>
            </a:extLst>
          </p:cNvPr>
          <p:cNvGrpSpPr/>
          <p:nvPr/>
        </p:nvGrpSpPr>
        <p:grpSpPr>
          <a:xfrm>
            <a:off x="245110" y="182245"/>
            <a:ext cx="3711575" cy="683895"/>
            <a:chOff x="9602" y="2002"/>
            <a:chExt cx="5845" cy="1077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DA7C7AF7-C90A-A680-5C03-E691618A8C6A}"/>
                </a:ext>
              </a:extLst>
            </p:cNvPr>
            <p:cNvSpPr/>
            <p:nvPr/>
          </p:nvSpPr>
          <p:spPr>
            <a:xfrm>
              <a:off x="9602" y="2002"/>
              <a:ext cx="1052" cy="1077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07055F38-0371-4779-50B3-A271419FC499}"/>
                </a:ext>
              </a:extLst>
            </p:cNvPr>
            <p:cNvSpPr txBox="1"/>
            <p:nvPr/>
          </p:nvSpPr>
          <p:spPr>
            <a:xfrm>
              <a:off x="9749" y="2220"/>
              <a:ext cx="75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 2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B091A2C4-7795-D9AC-44FF-A75CDA404CC3}"/>
                </a:ext>
              </a:extLst>
            </p:cNvPr>
            <p:cNvSpPr txBox="1"/>
            <p:nvPr/>
          </p:nvSpPr>
          <p:spPr>
            <a:xfrm>
              <a:off x="10923" y="2220"/>
              <a:ext cx="452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宋体" pitchFamily="2" charset="-122"/>
                  <a:ea typeface="宋体" pitchFamily="2" charset="-122"/>
                </a:rPr>
                <a:t>研究方法</a:t>
              </a: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30EC1A74-2EAE-9A16-2866-61BDC832A3F5}"/>
              </a:ext>
            </a:extLst>
          </p:cNvPr>
          <p:cNvSpPr txBox="1"/>
          <p:nvPr/>
        </p:nvSpPr>
        <p:spPr>
          <a:xfrm>
            <a:off x="245110" y="1363215"/>
            <a:ext cx="4401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按照对称性将全重五夸克系统分为了</a:t>
            </a:r>
            <a:r>
              <a:rPr lang="en-US" altLang="zh-CN" dirty="0"/>
              <a:t>3</a:t>
            </a:r>
            <a:r>
              <a:rPr lang="zh-CN" altLang="en-US" dirty="0"/>
              <a:t>类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7FE305D-EF83-0B9B-890A-C58341D1A4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72" y="1800930"/>
            <a:ext cx="5046593" cy="10993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E204B3D-55B7-94B5-AEFC-B1648B1E6307}"/>
                  </a:ext>
                </a:extLst>
              </p:cNvPr>
              <p:cNvSpPr txBox="1"/>
              <p:nvPr/>
            </p:nvSpPr>
            <p:spPr>
              <a:xfrm>
                <a:off x="238336" y="3129918"/>
                <a:ext cx="59995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使用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𝑆𝑈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(2)</m:t>
                    </m:r>
                  </m:oMath>
                </a14:m>
                <a:r>
                  <a:rPr lang="zh-CN" altLang="en-US" dirty="0"/>
                  <a:t>的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𝐶𝐺</m:t>
                    </m:r>
                  </m:oMath>
                </a14:m>
                <a:r>
                  <a:rPr lang="zh-CN" altLang="en-US" dirty="0"/>
                  <a:t>系数可以很快的得到五夸克的自旋波函数</a:t>
                </a: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E204B3D-55B7-94B5-AEFC-B1648B1E6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336" y="3129918"/>
                <a:ext cx="5999502" cy="369332"/>
              </a:xfrm>
              <a:prstGeom prst="rect">
                <a:avLst/>
              </a:prstGeom>
              <a:blipFill>
                <a:blip r:embed="rId4"/>
                <a:stretch>
                  <a:fillRect l="-813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7F918BF-F635-7F88-CFE3-F44B9D876716}"/>
                  </a:ext>
                </a:extLst>
              </p:cNvPr>
              <p:cNvSpPr txBox="1"/>
              <p:nvPr/>
            </p:nvSpPr>
            <p:spPr>
              <a:xfrm>
                <a:off x="1440707" y="3740459"/>
                <a:ext cx="4237321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2⊗2⊗2⊗2⊗2</m:t>
                      </m:r>
                    </m:oMath>
                  </m:oMathPara>
                </a14:m>
                <a:endParaRPr lang="en-US" altLang="zh-CN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3⊕1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⊗2⊗2⊗2</m:t>
                      </m:r>
                    </m:oMath>
                  </m:oMathPara>
                </a14:m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=(4⊕2⊕2)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⊗2⊗2</m:t>
                      </m:r>
                    </m:oMath>
                  </m:oMathPara>
                </a14:m>
                <a:endParaRPr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5⊕3⊕3⊕1⊕3⊕1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⊗2</m:t>
                      </m:r>
                    </m:oMath>
                  </m:oMathPara>
                </a14:m>
                <a:endParaRPr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=6⊕4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6⊕4⊕4⊕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⊕4⊕2⊕2⊕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⊕2</m:t>
                      </m:r>
                    </m:oMath>
                  </m:oMathPara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7F918BF-F635-7F88-CFE3-F44B9D876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707" y="3740459"/>
                <a:ext cx="4237321" cy="1754326"/>
              </a:xfrm>
              <a:prstGeom prst="rect">
                <a:avLst/>
              </a:prstGeom>
              <a:blipFill>
                <a:blip r:embed="rId5"/>
                <a:stretch>
                  <a:fillRect b="-10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E2D31380-7631-4AF1-F500-557A4DA9E1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225" y="1145561"/>
            <a:ext cx="1580625" cy="3911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D81EDB5-2166-7FBB-8041-A4D62EDC30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225" y="2508398"/>
            <a:ext cx="3391757" cy="1485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3B4CC29-74AB-4F0A-A54C-519D0B6236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225" y="4965978"/>
            <a:ext cx="4332878" cy="14858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5759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57FE0E-9965-C525-33CC-D25FACD81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剪去单角的矩形 12">
            <a:extLst>
              <a:ext uri="{FF2B5EF4-FFF2-40B4-BE49-F238E27FC236}">
                <a16:creationId xmlns:a16="http://schemas.microsoft.com/office/drawing/2014/main" id="{7718A1E7-F507-C109-2234-C323503E18EB}"/>
              </a:ext>
            </a:extLst>
          </p:cNvPr>
          <p:cNvSpPr/>
          <p:nvPr/>
        </p:nvSpPr>
        <p:spPr>
          <a:xfrm>
            <a:off x="0" y="-635"/>
            <a:ext cx="12192000" cy="6858635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1266155F-6B0C-B0BF-7E44-90E3125A59C7}"/>
              </a:ext>
            </a:extLst>
          </p:cNvPr>
          <p:cNvGrpSpPr/>
          <p:nvPr/>
        </p:nvGrpSpPr>
        <p:grpSpPr>
          <a:xfrm>
            <a:off x="245110" y="182245"/>
            <a:ext cx="3711575" cy="683895"/>
            <a:chOff x="9602" y="2002"/>
            <a:chExt cx="5845" cy="1077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2C016FC4-A307-5EEB-2EF4-FBF95A12E2A9}"/>
                </a:ext>
              </a:extLst>
            </p:cNvPr>
            <p:cNvSpPr/>
            <p:nvPr/>
          </p:nvSpPr>
          <p:spPr>
            <a:xfrm>
              <a:off x="9602" y="2002"/>
              <a:ext cx="1052" cy="1077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14B349A7-AE53-625E-8CB1-F7AF3D0F9110}"/>
                </a:ext>
              </a:extLst>
            </p:cNvPr>
            <p:cNvSpPr txBox="1"/>
            <p:nvPr/>
          </p:nvSpPr>
          <p:spPr>
            <a:xfrm>
              <a:off x="9749" y="2220"/>
              <a:ext cx="75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 2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5C50974B-3FCE-81A7-E6CF-A405DCA80835}"/>
                </a:ext>
              </a:extLst>
            </p:cNvPr>
            <p:cNvSpPr txBox="1"/>
            <p:nvPr/>
          </p:nvSpPr>
          <p:spPr>
            <a:xfrm>
              <a:off x="10923" y="2220"/>
              <a:ext cx="452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宋体" pitchFamily="2" charset="-122"/>
                  <a:ea typeface="宋体" pitchFamily="2" charset="-122"/>
                </a:rPr>
                <a:t>研究方法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1835C3D1-1382-A1B5-43D4-4C18D5439DBD}"/>
                  </a:ext>
                </a:extLst>
              </p:cNvPr>
              <p:cNvSpPr txBox="1"/>
              <p:nvPr/>
            </p:nvSpPr>
            <p:spPr>
              <a:xfrm>
                <a:off x="418205" y="1364032"/>
                <a:ext cx="110978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使用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𝑆𝑈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𝐶𝐺</m:t>
                    </m:r>
                  </m:oMath>
                </a14:m>
                <a:r>
                  <a:rPr lang="zh-CN" altLang="en-US" dirty="0"/>
                  <a:t>系数得到五夸克系统三个色单态。但并不像介子或重子的颜色波函数那样具有明确的对称性，其必定要与自旋波函数耦合</a:t>
                </a:r>
                <a:endParaRPr lang="en-US" altLang="zh-CN" dirty="0"/>
              </a:p>
            </p:txBody>
          </p:sp>
        </mc:Choice>
        <mc:Fallback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1835C3D1-1382-A1B5-43D4-4C18D5439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05" y="1364032"/>
                <a:ext cx="11097803" cy="646331"/>
              </a:xfrm>
              <a:prstGeom prst="rect">
                <a:avLst/>
              </a:prstGeom>
              <a:blipFill>
                <a:blip r:embed="rId3"/>
                <a:stretch>
                  <a:fillRect l="-495" t="-5660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117EDCAC-5A82-13A2-679C-A7347F55D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70" y="2128495"/>
            <a:ext cx="5591590" cy="100889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25FD9BF-BD99-0C89-579F-6DFC0EDB8D94}"/>
              </a:ext>
            </a:extLst>
          </p:cNvPr>
          <p:cNvSpPr txBox="1"/>
          <p:nvPr/>
        </p:nvSpPr>
        <p:spPr>
          <a:xfrm>
            <a:off x="418206" y="3307206"/>
            <a:ext cx="1048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使用一组显性相关高斯基展开空间波函数，但不同于传统的做法，我们根据不同系统的对称性使用不同的基矢。</a:t>
            </a:r>
            <a:endParaRPr lang="en-US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23643B1-E5F9-5EE2-DB78-089ADB94E8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2" y="3988602"/>
            <a:ext cx="3637746" cy="17344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195AD3-AC0D-96CD-A182-6309060B60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55824"/>
            <a:ext cx="3671092" cy="7593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F8ECD7F-2BAD-0230-FB0D-553F10109F4E}"/>
                  </a:ext>
                </a:extLst>
              </p:cNvPr>
              <p:cNvSpPr txBox="1"/>
              <p:nvPr/>
            </p:nvSpPr>
            <p:spPr>
              <a:xfrm>
                <a:off x="5012402" y="4196178"/>
                <a:ext cx="6286322" cy="374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传统的基矢：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(−</m:t>
                    </m:r>
                    <m:r>
                      <a:rPr lang="en-US" altLang="zh-CN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sSubSup>
                      <m:sSubSupPr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zh-CN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sSubSup>
                      <m:sSubSupPr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zh-CN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sSubSup>
                      <m:sSubSupPr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zh-CN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</m:t>
                    </m:r>
                    <m:sSubSup>
                      <m:sSubSupPr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F8ECD7F-2BAD-0230-FB0D-553F10109F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402" y="4196178"/>
                <a:ext cx="6286322" cy="374461"/>
              </a:xfrm>
              <a:prstGeom prst="rect">
                <a:avLst/>
              </a:prstGeom>
              <a:blipFill>
                <a:blip r:embed="rId7"/>
                <a:stretch>
                  <a:fillRect l="-776" t="-6452" b="-241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242742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8FC8C0-BF87-6FDC-F581-EF6F1919C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剪去单角的矩形 12">
            <a:extLst>
              <a:ext uri="{FF2B5EF4-FFF2-40B4-BE49-F238E27FC236}">
                <a16:creationId xmlns:a16="http://schemas.microsoft.com/office/drawing/2014/main" id="{11FCC2D4-5DC6-B19B-1ADE-2E250C37D46E}"/>
              </a:ext>
            </a:extLst>
          </p:cNvPr>
          <p:cNvSpPr/>
          <p:nvPr/>
        </p:nvSpPr>
        <p:spPr>
          <a:xfrm>
            <a:off x="-13335" y="-635"/>
            <a:ext cx="12192000" cy="6858635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F24C3D41-480A-DB79-146B-8E897C4F9F49}"/>
              </a:ext>
            </a:extLst>
          </p:cNvPr>
          <p:cNvGrpSpPr/>
          <p:nvPr/>
        </p:nvGrpSpPr>
        <p:grpSpPr>
          <a:xfrm>
            <a:off x="245110" y="182245"/>
            <a:ext cx="3711575" cy="683895"/>
            <a:chOff x="9602" y="2002"/>
            <a:chExt cx="5845" cy="1077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33D9B6BA-C85F-DB6A-B1E3-AB0173BA1D2D}"/>
                </a:ext>
              </a:extLst>
            </p:cNvPr>
            <p:cNvSpPr/>
            <p:nvPr/>
          </p:nvSpPr>
          <p:spPr>
            <a:xfrm>
              <a:off x="9602" y="2002"/>
              <a:ext cx="1052" cy="1077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ABE6414A-F565-EE68-79B1-F60817A3DF75}"/>
                </a:ext>
              </a:extLst>
            </p:cNvPr>
            <p:cNvSpPr txBox="1"/>
            <p:nvPr/>
          </p:nvSpPr>
          <p:spPr>
            <a:xfrm>
              <a:off x="9749" y="2220"/>
              <a:ext cx="75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 2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26959081-1862-5885-BFDF-DD48B3A2F2B5}"/>
                </a:ext>
              </a:extLst>
            </p:cNvPr>
            <p:cNvSpPr txBox="1"/>
            <p:nvPr/>
          </p:nvSpPr>
          <p:spPr>
            <a:xfrm>
              <a:off x="10923" y="2220"/>
              <a:ext cx="452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宋体" pitchFamily="2" charset="-122"/>
                  <a:ea typeface="宋体" pitchFamily="2" charset="-122"/>
                </a:rPr>
                <a:t>研究方法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BD34C5D3-BCE2-05CF-A506-9EA5D80A7A62}"/>
                  </a:ext>
                </a:extLst>
              </p:cNvPr>
              <p:cNvSpPr txBox="1"/>
              <p:nvPr/>
            </p:nvSpPr>
            <p:spPr>
              <a:xfrm>
                <a:off x="578802" y="2051319"/>
                <a:ext cx="10585587" cy="652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最后通过置换群耦合使波函数满足泡利原理。比如对于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𝑐𝑐𝑐𝑐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𝑐𝑐𝑐𝑐</m:t>
                    </m:r>
                    <m:acc>
                      <m:accPr>
                        <m:chr m:val="̅"/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𝑏𝑏𝑏𝑏</m:t>
                    </m:r>
                    <m:acc>
                      <m:accPr>
                        <m:chr m:val="̅"/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𝑏𝑏𝑏𝑏</m:t>
                    </m:r>
                    <m:acc>
                      <m:accPr>
                        <m:chr m:val="̅"/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zh-CN" altLang="en-US" dirty="0"/>
                  <a:t>系统，每个系统有一个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=3/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dirty="0"/>
                  <a:t>的态和一个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=1/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dirty="0"/>
                  <a:t>的态</a:t>
                </a:r>
              </a:p>
            </p:txBody>
          </p:sp>
        </mc:Choice>
        <mc:Fallback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BD34C5D3-BCE2-05CF-A506-9EA5D80A7A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802" y="2051319"/>
                <a:ext cx="10585587" cy="652423"/>
              </a:xfrm>
              <a:prstGeom prst="rect">
                <a:avLst/>
              </a:prstGeom>
              <a:blipFill>
                <a:blip r:embed="rId3"/>
                <a:stretch>
                  <a:fillRect l="-518" t="-4673" r="-288" b="-140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CD58DFB2-AD63-A5D5-1CFE-9ED5259BC7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817" y="3025594"/>
            <a:ext cx="4232365" cy="1446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23981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623</Words>
  <Application>Microsoft Office PowerPoint</Application>
  <PresentationFormat>宽屏</PresentationFormat>
  <Paragraphs>77</Paragraphs>
  <Slides>15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4" baseType="lpstr">
      <vt:lpstr>Arial Unicode MS</vt:lpstr>
      <vt:lpstr>Adobe Arabic</vt:lpstr>
      <vt:lpstr>Calibri</vt:lpstr>
      <vt:lpstr>宋体</vt:lpstr>
      <vt:lpstr>Arial</vt:lpstr>
      <vt:lpstr>Cambria Math</vt:lpstr>
      <vt:lpstr>Wingdings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ZBLiang</dc:creator>
  <cp:lastModifiedBy>ZB Liang</cp:lastModifiedBy>
  <cp:revision>163</cp:revision>
  <dcterms:created xsi:type="dcterms:W3CDTF">2023-03-24T03:24:31Z</dcterms:created>
  <dcterms:modified xsi:type="dcterms:W3CDTF">2025-08-21T12:58:18Z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2052-5.2.1.7798</vt:lpwstr>
  </property>
  <property fmtid="{D5CDD505-2E9C-101B-9397-08002B2CF9AE}" pid="3" name="KSOTemplateUUID">
    <vt:lpwstr>v1.0_mb_mt8SJWVRZW1JzCMMLZt+sg==</vt:lpwstr>
  </property>
  <property fmtid="{D5CDD505-2E9C-101B-9397-08002B2CF9AE}" pid="4" name="ICV">
    <vt:lpwstr>9208ECCA258784E7C6171D64CE449341_41</vt:lpwstr>
  </property>
</Properties>
</file>