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6"/>
  </p:notesMasterIdLst>
  <p:handoutMasterIdLst>
    <p:handoutMasterId r:id="rId7"/>
  </p:handoutMasterIdLst>
  <p:sldIdLst>
    <p:sldId id="451" r:id="rId2"/>
    <p:sldId id="467" r:id="rId3"/>
    <p:sldId id="466" r:id="rId4"/>
    <p:sldId id="454" r:id="rId5"/>
  </p:sldIdLst>
  <p:sldSz cx="12192000" cy="6858000"/>
  <p:notesSz cx="6858000" cy="9144000"/>
  <p:embeddedFontLst>
    <p:embeddedFont>
      <p:font typeface="Bell MT" panose="02020503060305020303" pitchFamily="18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华文中宋" panose="02010600040101010101" pitchFamily="2" charset="-122"/>
      <p:regular r:id="rId15"/>
    </p:embeddedFont>
  </p:embeddedFontLst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  <a:srgbClr val="CC9900"/>
    <a:srgbClr val="CCFF99"/>
    <a:srgbClr val="FFCCCC"/>
    <a:srgbClr val="CC3300"/>
    <a:srgbClr val="FFFFFF"/>
    <a:srgbClr val="0057A7"/>
    <a:srgbClr val="FFFFD5"/>
    <a:srgbClr val="FFFFCC"/>
    <a:srgbClr val="005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4" autoAdjust="0"/>
    <p:restoredTop sz="95199" autoAdjust="0"/>
  </p:normalViewPr>
  <p:slideViewPr>
    <p:cSldViewPr snapToGrid="0" showGuides="1">
      <p:cViewPr varScale="1">
        <p:scale>
          <a:sx n="128" d="100"/>
          <a:sy n="128" d="100"/>
        </p:scale>
        <p:origin x="115" y="134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A03DB56B-B622-4214-8332-31FD3357A1F9}" type="datetimeFigureOut">
              <a:rPr lang="zh-CN" altLang="en-US"/>
              <a:t>2025/1/17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77BA00-BCF9-4F2C-9F43-F8E55AC576DF}" type="slidenum">
              <a:rPr altLang="en-US"/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4EC22C-E8E7-41DF-8FFC-D9DBBCC344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377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由于使用的算法不同，新旧两版</a:t>
            </a:r>
            <a:r>
              <a:rPr lang="en-US" altLang="zh-CN" dirty="0" err="1"/>
              <a:t>dNdx</a:t>
            </a:r>
            <a:r>
              <a:rPr lang="zh-CN" altLang="en-US" dirty="0"/>
              <a:t>及误差的计算结果不同</a:t>
            </a:r>
            <a:endParaRPr lang="en-US" altLang="zh-CN" dirty="0"/>
          </a:p>
          <a:p>
            <a:r>
              <a:rPr lang="zh-CN" altLang="en-US" dirty="0"/>
              <a:t>对于较小的</a:t>
            </a:r>
            <a:r>
              <a:rPr lang="en-US" altLang="zh-CN" dirty="0"/>
              <a:t>theta</a:t>
            </a:r>
            <a:r>
              <a:rPr lang="zh-CN" altLang="en-US" dirty="0"/>
              <a:t>，</a:t>
            </a:r>
            <a:r>
              <a:rPr lang="en-US" altLang="zh-CN" dirty="0" err="1"/>
              <a:t>dNdx</a:t>
            </a:r>
            <a:r>
              <a:rPr lang="zh-CN" altLang="en-US" dirty="0"/>
              <a:t>较小的原因是径迹投影长度显著地小于实际长度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EC22C-E8E7-41DF-8FFC-D9DBBCC344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.png"/><Relationship Id="rId2" Type="http://schemas.openxmlformats.org/officeDocument/2006/relationships/tags" Target="../tags/tag15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1.png"/><Relationship Id="rId2" Type="http://schemas.openxmlformats.org/officeDocument/2006/relationships/tags" Target="../tags/tag30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12CE7CD-E554-4E6D-8239-B69292BE1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9648" y="3429277"/>
            <a:ext cx="7632699" cy="420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单击此处编辑日期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0D6D3ECF-1BEF-423D-A564-22F892C05DAA}"/>
              </a:ext>
            </a:extLst>
          </p:cNvPr>
          <p:cNvSpPr/>
          <p:nvPr userDrawn="1"/>
        </p:nvSpPr>
        <p:spPr>
          <a:xfrm>
            <a:off x="0" y="6119707"/>
            <a:ext cx="12192000" cy="745067"/>
          </a:xfrm>
          <a:custGeom>
            <a:avLst/>
            <a:gdLst>
              <a:gd name="connsiteX0" fmla="*/ 0 w 9144000"/>
              <a:gd name="connsiteY0" fmla="*/ 0 h 216000"/>
              <a:gd name="connsiteX1" fmla="*/ 9144000 w 9144000"/>
              <a:gd name="connsiteY1" fmla="*/ 0 h 216000"/>
              <a:gd name="connsiteX2" fmla="*/ 9144000 w 9144000"/>
              <a:gd name="connsiteY2" fmla="*/ 216000 h 216000"/>
              <a:gd name="connsiteX3" fmla="*/ 0 w 9144000"/>
              <a:gd name="connsiteY3" fmla="*/ 216000 h 216000"/>
              <a:gd name="connsiteX4" fmla="*/ 0 w 9144000"/>
              <a:gd name="connsiteY4" fmla="*/ 0 h 216000"/>
              <a:gd name="connsiteX0-1" fmla="*/ 0 w 9144000"/>
              <a:gd name="connsiteY0-2" fmla="*/ 113792 h 329792"/>
              <a:gd name="connsiteX1-3" fmla="*/ 9144000 w 9144000"/>
              <a:gd name="connsiteY1-4" fmla="*/ 113792 h 329792"/>
              <a:gd name="connsiteX2-5" fmla="*/ 9144000 w 9144000"/>
              <a:gd name="connsiteY2-6" fmla="*/ 329792 h 329792"/>
              <a:gd name="connsiteX3-7" fmla="*/ 0 w 9144000"/>
              <a:gd name="connsiteY3-8" fmla="*/ 329792 h 329792"/>
              <a:gd name="connsiteX4-9" fmla="*/ 0 w 9144000"/>
              <a:gd name="connsiteY4-10" fmla="*/ 113792 h 329792"/>
              <a:gd name="connsiteX0-11" fmla="*/ 0 w 9144000"/>
              <a:gd name="connsiteY0-12" fmla="*/ 165719 h 381719"/>
              <a:gd name="connsiteX1-13" fmla="*/ 9144000 w 9144000"/>
              <a:gd name="connsiteY1-14" fmla="*/ 165719 h 381719"/>
              <a:gd name="connsiteX2-15" fmla="*/ 9144000 w 9144000"/>
              <a:gd name="connsiteY2-16" fmla="*/ 381719 h 381719"/>
              <a:gd name="connsiteX3-17" fmla="*/ 0 w 9144000"/>
              <a:gd name="connsiteY3-18" fmla="*/ 381719 h 381719"/>
              <a:gd name="connsiteX4-19" fmla="*/ 0 w 9144000"/>
              <a:gd name="connsiteY4-20" fmla="*/ 165719 h 381719"/>
              <a:gd name="connsiteX0-21" fmla="*/ 0 w 9144000"/>
              <a:gd name="connsiteY0-22" fmla="*/ 132628 h 348628"/>
              <a:gd name="connsiteX1-23" fmla="*/ 9144000 w 9144000"/>
              <a:gd name="connsiteY1-24" fmla="*/ 132628 h 348628"/>
              <a:gd name="connsiteX2-25" fmla="*/ 9144000 w 9144000"/>
              <a:gd name="connsiteY2-26" fmla="*/ 348628 h 348628"/>
              <a:gd name="connsiteX3-27" fmla="*/ 0 w 9144000"/>
              <a:gd name="connsiteY3-28" fmla="*/ 348628 h 348628"/>
              <a:gd name="connsiteX4-29" fmla="*/ 0 w 9144000"/>
              <a:gd name="connsiteY4-30" fmla="*/ 132628 h 348628"/>
              <a:gd name="connsiteX0-31" fmla="*/ 0 w 9144000"/>
              <a:gd name="connsiteY0-32" fmla="*/ 119048 h 335048"/>
              <a:gd name="connsiteX1-33" fmla="*/ 9144000 w 9144000"/>
              <a:gd name="connsiteY1-34" fmla="*/ 119048 h 335048"/>
              <a:gd name="connsiteX2-35" fmla="*/ 9144000 w 9144000"/>
              <a:gd name="connsiteY2-36" fmla="*/ 335048 h 335048"/>
              <a:gd name="connsiteX3-37" fmla="*/ 0 w 9144000"/>
              <a:gd name="connsiteY3-38" fmla="*/ 335048 h 335048"/>
              <a:gd name="connsiteX4-39" fmla="*/ 0 w 9144000"/>
              <a:gd name="connsiteY4-40" fmla="*/ 119048 h 335048"/>
              <a:gd name="connsiteX0-41" fmla="*/ 0 w 9144000"/>
              <a:gd name="connsiteY0-42" fmla="*/ 158633 h 374633"/>
              <a:gd name="connsiteX1-43" fmla="*/ 9144000 w 9144000"/>
              <a:gd name="connsiteY1-44" fmla="*/ 158633 h 374633"/>
              <a:gd name="connsiteX2-45" fmla="*/ 9144000 w 9144000"/>
              <a:gd name="connsiteY2-46" fmla="*/ 374633 h 374633"/>
              <a:gd name="connsiteX3-47" fmla="*/ 0 w 9144000"/>
              <a:gd name="connsiteY3-48" fmla="*/ 374633 h 374633"/>
              <a:gd name="connsiteX4-49" fmla="*/ 0 w 9144000"/>
              <a:gd name="connsiteY4-50" fmla="*/ 158633 h 374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374633">
                <a:moveTo>
                  <a:pt x="0" y="158633"/>
                </a:moveTo>
                <a:cubicBezTo>
                  <a:pt x="4165456" y="-109488"/>
                  <a:pt x="5852160" y="12329"/>
                  <a:pt x="9144000" y="158633"/>
                </a:cubicBezTo>
                <a:lnTo>
                  <a:pt x="9144000" y="374633"/>
                </a:lnTo>
                <a:lnTo>
                  <a:pt x="0" y="374633"/>
                </a:lnTo>
                <a:lnTo>
                  <a:pt x="0" y="15863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84B1E5-A3C7-451F-B0AF-E033B7C7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1B9CED-B612-4ECB-AA99-3AE35A23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8E7DEC-4A26-456E-AB97-74115284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FFE853F-6EB3-4772-8153-D5FE16FC0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49" y="2649331"/>
            <a:ext cx="7632700" cy="774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单击此处编辑标题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F1DBE5B-1916-4051-A601-7593BA653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9650" y="3866662"/>
            <a:ext cx="76327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作者：</a:t>
            </a:r>
            <a:r>
              <a:rPr lang="en-US" altLang="zh-CN" dirty="0"/>
              <a:t>Anecdote Inn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7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中文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1F04A5-F04B-44A0-93AB-1C50449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4B7846-8386-4E7A-9CE2-13CF96B8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49C91B-6414-478B-9347-0C7468ED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D2664D-3F2A-42EA-A0EC-195F7BE2A1FA}"/>
              </a:ext>
            </a:extLst>
          </p:cNvPr>
          <p:cNvGrpSpPr/>
          <p:nvPr userDrawn="1"/>
        </p:nvGrpSpPr>
        <p:grpSpPr bwMode="auto">
          <a:xfrm>
            <a:off x="674229" y="2487104"/>
            <a:ext cx="3660564" cy="1255219"/>
            <a:chOff x="219753" y="1976522"/>
            <a:chExt cx="2745361" cy="941798"/>
          </a:xfrm>
        </p:grpSpPr>
        <p:sp>
          <p:nvSpPr>
            <p:cNvPr id="7" name="文本框 38">
              <a:extLst>
                <a:ext uri="{FF2B5EF4-FFF2-40B4-BE49-F238E27FC236}">
                  <a16:creationId xmlns:a16="http://schemas.microsoft.com/office/drawing/2014/main" id="{B88DD5A4-F1E4-4F81-B0A6-75AA40C2E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2418027"/>
              <a:ext cx="2741551" cy="50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CONTENTS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B64DE56D-096C-4162-8C60-B385C47F7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251" y="1976522"/>
              <a:ext cx="984863" cy="57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目录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25BA4C-3755-4D9E-919E-2AA1AC3A3D2E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 bwMode="auto">
          <a:xfrm>
            <a:off x="6764160" y="2013726"/>
            <a:ext cx="570194" cy="666786"/>
            <a:chOff x="3555214" y="2047769"/>
            <a:chExt cx="427873" cy="499465"/>
          </a:xfrm>
        </p:grpSpPr>
        <p:sp>
          <p:nvSpPr>
            <p:cNvPr id="11" name="文本框 16">
              <a:extLst>
                <a:ext uri="{FF2B5EF4-FFF2-40B4-BE49-F238E27FC236}">
                  <a16:creationId xmlns:a16="http://schemas.microsoft.com/office/drawing/2014/main" id="{71BA6963-65E2-43DE-B563-195FE959764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757A9A8-EB96-4684-B8F5-DF44502E607D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1E929F0-3290-45F3-AA7C-24C721711C1B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 bwMode="auto">
          <a:xfrm>
            <a:off x="6764155" y="4336663"/>
            <a:ext cx="570195" cy="666786"/>
            <a:chOff x="6143228" y="2062899"/>
            <a:chExt cx="427492" cy="499465"/>
          </a:xfrm>
        </p:grpSpPr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C2CE39B5-1C35-4702-9929-88FD2556305D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F04E63B-E979-405F-94E3-A99DC7DC6B18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4B8C2A-1063-4B05-9720-99095D0FCA46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 bwMode="auto">
          <a:xfrm>
            <a:off x="6764160" y="2786311"/>
            <a:ext cx="570194" cy="666787"/>
            <a:chOff x="3555214" y="2627152"/>
            <a:chExt cx="427873" cy="500984"/>
          </a:xfrm>
        </p:grpSpPr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7AF97194-596E-4DEB-BB0C-D7EC962674B9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D672142-2118-415F-BEAC-97ACD7A52257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F5D4ADF-4D3D-4574-A1F9-9DA68337E218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 bwMode="auto">
          <a:xfrm>
            <a:off x="6764160" y="3556351"/>
            <a:ext cx="570194" cy="666786"/>
            <a:chOff x="3555214" y="3200894"/>
            <a:chExt cx="427873" cy="499465"/>
          </a:xfrm>
        </p:grpSpPr>
        <p:sp>
          <p:nvSpPr>
            <p:cNvPr id="23" name="文本框 29">
              <a:extLst>
                <a:ext uri="{FF2B5EF4-FFF2-40B4-BE49-F238E27FC236}">
                  <a16:creationId xmlns:a16="http://schemas.microsoft.com/office/drawing/2014/main" id="{DA64AC1C-DEBB-40EB-B530-5BE0778997C9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086A6BF-9F96-4F9E-BE26-D0BF424FA123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60D0B43-9E5F-4D1D-97C9-1B1F77B3A90F}"/>
              </a:ext>
            </a:extLst>
          </p:cNvPr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E7D1D21-7242-47EB-B398-670A61E16899}"/>
              </a:ext>
            </a:extLst>
          </p:cNvPr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>
            <a:extLst>
              <a:ext uri="{FF2B5EF4-FFF2-40B4-BE49-F238E27FC236}">
                <a16:creationId xmlns:a16="http://schemas.microsoft.com/office/drawing/2014/main" id="{E00B4CD5-9DFF-4D67-B68E-13B7159A06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41" name="文本占位符 28">
            <a:extLst>
              <a:ext uri="{FF2B5EF4-FFF2-40B4-BE49-F238E27FC236}">
                <a16:creationId xmlns:a16="http://schemas.microsoft.com/office/drawing/2014/main" id="{C85033BF-F652-43FB-B21D-2EC48FBE85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350" y="4465632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  <p:sp>
        <p:nvSpPr>
          <p:cNvPr id="42" name="文本占位符 28">
            <a:extLst>
              <a:ext uri="{FF2B5EF4-FFF2-40B4-BE49-F238E27FC236}">
                <a16:creationId xmlns:a16="http://schemas.microsoft.com/office/drawing/2014/main" id="{0258D05E-6276-4FB6-960A-4C1634D81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4350" y="369216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43" name="文本占位符 28">
            <a:extLst>
              <a:ext uri="{FF2B5EF4-FFF2-40B4-BE49-F238E27FC236}">
                <a16:creationId xmlns:a16="http://schemas.microsoft.com/office/drawing/2014/main" id="{882549CC-708D-4FA3-9DBA-424E24029E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4350" y="2157040"/>
            <a:ext cx="2743198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44" name="文本占位符 28">
            <a:extLst>
              <a:ext uri="{FF2B5EF4-FFF2-40B4-BE49-F238E27FC236}">
                <a16:creationId xmlns:a16="http://schemas.microsoft.com/office/drawing/2014/main" id="{B08A4D45-E027-4577-B7EC-45D0D23DB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4350" y="292768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</p:spTree>
    <p:extLst>
      <p:ext uri="{BB962C8B-B14F-4D97-AF65-F5344CB8AC3E}">
        <p14:creationId xmlns:p14="http://schemas.microsoft.com/office/powerpoint/2010/main" val="33138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中文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28">
            <a:extLst>
              <a:ext uri="{FF2B5EF4-FFF2-40B4-BE49-F238E27FC236}">
                <a16:creationId xmlns:a16="http://schemas.microsoft.com/office/drawing/2014/main" id="{2B2AAFFE-F56C-42DB-B0F1-069E10FAF5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4350" y="401739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21957AAF-83CB-4A31-81D6-F10795365B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4350" y="3252123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115C4897-1081-437F-BC7F-75B1750AE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4348" y="1708805"/>
            <a:ext cx="2743200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5249B907-7300-483C-A291-8914ADCA6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4350" y="2479451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1F04A5-F04B-44A0-93AB-1C50449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4B7846-8386-4E7A-9CE2-13CF96B8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49C91B-6414-478B-9347-0C7468ED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D2664D-3F2A-42EA-A0EC-195F7BE2A1FA}"/>
              </a:ext>
            </a:extLst>
          </p:cNvPr>
          <p:cNvGrpSpPr/>
          <p:nvPr userDrawn="1"/>
        </p:nvGrpSpPr>
        <p:grpSpPr bwMode="auto">
          <a:xfrm>
            <a:off x="674229" y="2487104"/>
            <a:ext cx="3660564" cy="1255219"/>
            <a:chOff x="219753" y="1976522"/>
            <a:chExt cx="2745361" cy="941798"/>
          </a:xfrm>
        </p:grpSpPr>
        <p:sp>
          <p:nvSpPr>
            <p:cNvPr id="7" name="文本框 38">
              <a:extLst>
                <a:ext uri="{FF2B5EF4-FFF2-40B4-BE49-F238E27FC236}">
                  <a16:creationId xmlns:a16="http://schemas.microsoft.com/office/drawing/2014/main" id="{B88DD5A4-F1E4-4F81-B0A6-75AA40C2E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2418027"/>
              <a:ext cx="2741551" cy="50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CONTENTS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B64DE56D-096C-4162-8C60-B385C47F7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251" y="1976522"/>
              <a:ext cx="984863" cy="57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目录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25BA4C-3755-4D9E-919E-2AA1AC3A3D2E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 bwMode="auto">
          <a:xfrm>
            <a:off x="6764160" y="1583425"/>
            <a:ext cx="570194" cy="666786"/>
            <a:chOff x="3555214" y="2047769"/>
            <a:chExt cx="427873" cy="499465"/>
          </a:xfrm>
        </p:grpSpPr>
        <p:sp>
          <p:nvSpPr>
            <p:cNvPr id="11" name="文本框 16">
              <a:extLst>
                <a:ext uri="{FF2B5EF4-FFF2-40B4-BE49-F238E27FC236}">
                  <a16:creationId xmlns:a16="http://schemas.microsoft.com/office/drawing/2014/main" id="{71BA6963-65E2-43DE-B563-195FE959764C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757A9A8-EB96-4684-B8F5-DF44502E607D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1E929F0-3290-45F3-AA7C-24C721711C1B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 bwMode="auto">
          <a:xfrm>
            <a:off x="6764155" y="3906362"/>
            <a:ext cx="570195" cy="666786"/>
            <a:chOff x="6143228" y="2062899"/>
            <a:chExt cx="427492" cy="499465"/>
          </a:xfrm>
        </p:grpSpPr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C2CE39B5-1C35-4702-9929-88FD2556305D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F04E63B-E979-405F-94E3-A99DC7DC6B18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4B8C2A-1063-4B05-9720-99095D0FCA46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 bwMode="auto">
          <a:xfrm>
            <a:off x="6764160" y="2356010"/>
            <a:ext cx="570194" cy="666787"/>
            <a:chOff x="3555214" y="2627152"/>
            <a:chExt cx="427873" cy="500984"/>
          </a:xfrm>
        </p:grpSpPr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7AF97194-596E-4DEB-BB0C-D7EC962674B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D672142-2118-415F-BEAC-97ACD7A52257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F5D4ADF-4D3D-4574-A1F9-9DA68337E218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 bwMode="auto">
          <a:xfrm>
            <a:off x="6764160" y="3126050"/>
            <a:ext cx="570194" cy="666786"/>
            <a:chOff x="3555214" y="3200894"/>
            <a:chExt cx="427873" cy="499465"/>
          </a:xfrm>
        </p:grpSpPr>
        <p:sp>
          <p:nvSpPr>
            <p:cNvPr id="23" name="文本框 29">
              <a:extLst>
                <a:ext uri="{FF2B5EF4-FFF2-40B4-BE49-F238E27FC236}">
                  <a16:creationId xmlns:a16="http://schemas.microsoft.com/office/drawing/2014/main" id="{DA64AC1C-DEBB-40EB-B530-5BE0778997C9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086A6BF-9F96-4F9E-BE26-D0BF424FA123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60D0B43-9E5F-4D1D-97C9-1B1F77B3A90F}"/>
              </a:ext>
            </a:extLst>
          </p:cNvPr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E7D1D21-7242-47EB-B398-670A61E16899}"/>
              </a:ext>
            </a:extLst>
          </p:cNvPr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>
            <a:extLst>
              <a:ext uri="{FF2B5EF4-FFF2-40B4-BE49-F238E27FC236}">
                <a16:creationId xmlns:a16="http://schemas.microsoft.com/office/drawing/2014/main" id="{E00B4CD5-9DFF-4D67-B68E-13B7159A065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28" name="文本占位符 28">
            <a:extLst>
              <a:ext uri="{FF2B5EF4-FFF2-40B4-BE49-F238E27FC236}">
                <a16:creationId xmlns:a16="http://schemas.microsoft.com/office/drawing/2014/main" id="{8F48BFAC-FE80-4236-AC3C-37A5C4A4D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4350" y="480972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97F5E9-443E-4F80-9AC2-9F906032D700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 bwMode="auto">
          <a:xfrm>
            <a:off x="6764153" y="4681255"/>
            <a:ext cx="570195" cy="666786"/>
            <a:chOff x="6143228" y="2062899"/>
            <a:chExt cx="427492" cy="499465"/>
          </a:xfrm>
        </p:grpSpPr>
        <p:sp>
          <p:nvSpPr>
            <p:cNvPr id="34" name="文本框 20">
              <a:extLst>
                <a:ext uri="{FF2B5EF4-FFF2-40B4-BE49-F238E27FC236}">
                  <a16:creationId xmlns:a16="http://schemas.microsoft.com/office/drawing/2014/main" id="{AD280B97-642C-46AA-AAB5-4982F3980F58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43228" y="2062899"/>
              <a:ext cx="317521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5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D1E6A01-C0B9-423E-AEB7-657BEF094FE4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51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英文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1F04A5-F04B-44A0-93AB-1C50449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4B7846-8386-4E7A-9CE2-13CF96B8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49C91B-6414-478B-9347-0C7468ED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文本框 38">
            <a:extLst>
              <a:ext uri="{FF2B5EF4-FFF2-40B4-BE49-F238E27FC236}">
                <a16:creationId xmlns:a16="http://schemas.microsoft.com/office/drawing/2014/main" id="{B88DD5A4-F1E4-4F81-B0A6-75AA40C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29" y="2806601"/>
            <a:ext cx="365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stA="25000" endPos="60000" dist="25400" dir="5400000" sy="-100000" algn="bl" rotWithShape="0"/>
                </a:effectLst>
                <a:latin typeface="Bell MT" panose="02020503060305020303" pitchFamily="18" charset="0"/>
                <a:ea typeface="华文中宋" panose="02010600040101010101" pitchFamily="2" charset="-122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stA="25000" endPos="60000" dist="25400" dir="5400000" sy="-100000" algn="bl" rotWithShape="0"/>
              </a:effectLst>
              <a:latin typeface="Bell MT" panose="02020503060305020303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60D0B43-9E5F-4D1D-97C9-1B1F77B3A90F}"/>
              </a:ext>
            </a:extLst>
          </p:cNvPr>
          <p:cNvCxnSpPr/>
          <p:nvPr userDrawn="1"/>
        </p:nvCxnSpPr>
        <p:spPr>
          <a:xfrm>
            <a:off x="4753047" y="2525830"/>
            <a:ext cx="0" cy="2061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E7D1D21-7242-47EB-B398-670A61E16899}"/>
              </a:ext>
            </a:extLst>
          </p:cNvPr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图片 26" descr="屏幕截图 2024-08-26 230853">
            <a:extLst>
              <a:ext uri="{FF2B5EF4-FFF2-40B4-BE49-F238E27FC236}">
                <a16:creationId xmlns:a16="http://schemas.microsoft.com/office/drawing/2014/main" id="{E00B4CD5-9DFF-4D67-B68E-13B7159A065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9BEB73E7-831C-4DF3-AEDF-253C48A3E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066" y="4017397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  <p:sp>
        <p:nvSpPr>
          <p:cNvPr id="30" name="文本占位符 28">
            <a:extLst>
              <a:ext uri="{FF2B5EF4-FFF2-40B4-BE49-F238E27FC236}">
                <a16:creationId xmlns:a16="http://schemas.microsoft.com/office/drawing/2014/main" id="{8580EAB8-6F7B-4C66-BDCC-76EEC44FE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7066" y="3250588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31" name="文本占位符 28">
            <a:extLst>
              <a:ext uri="{FF2B5EF4-FFF2-40B4-BE49-F238E27FC236}">
                <a16:creationId xmlns:a16="http://schemas.microsoft.com/office/drawing/2014/main" id="{EB30807A-94C9-472E-8AB3-04C029EB8B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47058" y="1708805"/>
            <a:ext cx="2743206" cy="416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sp>
        <p:nvSpPr>
          <p:cNvPr id="32" name="文本占位符 28">
            <a:extLst>
              <a:ext uri="{FF2B5EF4-FFF2-40B4-BE49-F238E27FC236}">
                <a16:creationId xmlns:a16="http://schemas.microsoft.com/office/drawing/2014/main" id="{6644E08B-8C8C-4B11-94E9-F8CEC96EF8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7066" y="2479451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前往母版更改条目数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91E63BF-FF5E-4E78-BE15-80D9A9D1E8AD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 bwMode="auto">
          <a:xfrm>
            <a:off x="6076876" y="1583425"/>
            <a:ext cx="570194" cy="666786"/>
            <a:chOff x="3555214" y="2047769"/>
            <a:chExt cx="427873" cy="499465"/>
          </a:xfrm>
        </p:grpSpPr>
        <p:sp>
          <p:nvSpPr>
            <p:cNvPr id="37" name="文本框 16">
              <a:extLst>
                <a:ext uri="{FF2B5EF4-FFF2-40B4-BE49-F238E27FC236}">
                  <a16:creationId xmlns:a16="http://schemas.microsoft.com/office/drawing/2014/main" id="{88E96A0F-6035-472F-9FE5-643A00E76B34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55214" y="2047769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1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39B0DD0-5BAE-4BAA-9E42-7FBDB04E16D8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>
              <a:off x="3736893" y="2226932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398D19-F649-49E0-AE4A-3EDAA1A196C1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 bwMode="auto">
          <a:xfrm>
            <a:off x="6076871" y="3906362"/>
            <a:ext cx="570195" cy="666786"/>
            <a:chOff x="6143228" y="2062899"/>
            <a:chExt cx="427492" cy="499465"/>
          </a:xfrm>
        </p:grpSpPr>
        <p:sp>
          <p:nvSpPr>
            <p:cNvPr id="40" name="文本框 20">
              <a:extLst>
                <a:ext uri="{FF2B5EF4-FFF2-40B4-BE49-F238E27FC236}">
                  <a16:creationId xmlns:a16="http://schemas.microsoft.com/office/drawing/2014/main" id="{FE815720-21D8-40EB-8D8A-3C806B7C863E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43228" y="2062899"/>
              <a:ext cx="317520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4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E1B5B43-B211-49BF-A121-8CFDFF0FA066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3AF5481-1C98-4EDA-B13F-E6B97A1FCA4A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 bwMode="auto">
          <a:xfrm>
            <a:off x="6076876" y="2356010"/>
            <a:ext cx="570194" cy="666787"/>
            <a:chOff x="3555214" y="2627152"/>
            <a:chExt cx="427873" cy="500984"/>
          </a:xfrm>
        </p:grpSpPr>
        <p:sp>
          <p:nvSpPr>
            <p:cNvPr id="43" name="文本框 23">
              <a:extLst>
                <a:ext uri="{FF2B5EF4-FFF2-40B4-BE49-F238E27FC236}">
                  <a16:creationId xmlns:a16="http://schemas.microsoft.com/office/drawing/2014/main" id="{6C4B6E34-2136-42D1-A364-1EECF84AA89B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55214" y="2627152"/>
              <a:ext cx="317804" cy="50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2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DEBCC665-C39A-41D4-8BBE-B68CACBE6B42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H="1">
              <a:off x="3736893" y="2806857"/>
              <a:ext cx="246194" cy="246503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3AC1EE-C1E6-45E6-9890-D38E2E0DFAAC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 bwMode="auto">
          <a:xfrm>
            <a:off x="6076876" y="3126050"/>
            <a:ext cx="570194" cy="666786"/>
            <a:chOff x="3555214" y="3200894"/>
            <a:chExt cx="427873" cy="499465"/>
          </a:xfrm>
        </p:grpSpPr>
        <p:sp>
          <p:nvSpPr>
            <p:cNvPr id="46" name="文本框 29">
              <a:extLst>
                <a:ext uri="{FF2B5EF4-FFF2-40B4-BE49-F238E27FC236}">
                  <a16:creationId xmlns:a16="http://schemas.microsoft.com/office/drawing/2014/main" id="{E1D8F1A6-CCEC-4C98-80E7-D0642ECC9B2A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55214" y="3200894"/>
              <a:ext cx="317804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A5F8295-5B49-4FD2-BBF8-3931EA6D06E8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3736893" y="3380057"/>
              <a:ext cx="246194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占位符 28">
            <a:extLst>
              <a:ext uri="{FF2B5EF4-FFF2-40B4-BE49-F238E27FC236}">
                <a16:creationId xmlns:a16="http://schemas.microsoft.com/office/drawing/2014/main" id="{E42A993A-A537-45CE-A964-35697FBD68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066" y="4809726"/>
            <a:ext cx="2743198" cy="419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zh-CN" altLang="en-US" sz="2000" kern="12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单击此处编辑目录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93F6111-3649-465A-9971-474753529005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 bwMode="auto">
          <a:xfrm>
            <a:off x="6076869" y="4681255"/>
            <a:ext cx="570195" cy="666786"/>
            <a:chOff x="6143228" y="2062899"/>
            <a:chExt cx="427492" cy="499465"/>
          </a:xfrm>
        </p:grpSpPr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11E3EF24-8990-4AB5-B3F2-D48741715149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43228" y="2062899"/>
              <a:ext cx="317521" cy="4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7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ll MT" panose="02020503060305020303" pitchFamily="18" charset="0"/>
                  <a:ea typeface="华文中宋" panose="02010600040101010101" pitchFamily="2" charset="-122"/>
                </a:rPr>
                <a:t>5</a:t>
              </a:r>
              <a:endParaRPr lang="zh-CN" altLang="en-US" sz="3733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F63AFF5-5FD0-4870-832A-5CF3B5A0785D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>
              <a:off x="6324746" y="2232404"/>
              <a:ext cx="245974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64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普通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1B4117F-5A90-41E0-969D-01F0A8A13F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3201" y="790194"/>
            <a:ext cx="11223660" cy="6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  <a:cs typeface="Bell MT" panose="02020503060305020303" pitchFamily="18" charset="0"/>
              </a:defRPr>
            </a:lvl1pPr>
          </a:lstStyle>
          <a:p>
            <a:pPr>
              <a:defRPr/>
            </a:pPr>
            <a:fld id="{37688EF7-D9B3-430E-8553-510607DC74F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2"/>
            <a:ext cx="12192000" cy="6860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 descr="屏幕截图 2024-08-26 2308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81" y="-2539"/>
            <a:ext cx="1064260" cy="688340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idx="13" hasCustomPrompt="1"/>
          </p:nvPr>
        </p:nvSpPr>
        <p:spPr>
          <a:xfrm>
            <a:off x="1767841" y="165947"/>
            <a:ext cx="9939020" cy="3539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spc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457189" indent="0" algn="r">
              <a:buNone/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algn="r">
              <a:defRPr sz="1600"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单击此处编辑所属的章节标题</a:t>
            </a:r>
          </a:p>
        </p:txBody>
      </p:sp>
      <p:sp>
        <p:nvSpPr>
          <p:cNvPr id="9" name="内容占位符 10">
            <a:extLst>
              <a:ext uri="{FF2B5EF4-FFF2-40B4-BE49-F238E27FC236}">
                <a16:creationId xmlns:a16="http://schemas.microsoft.com/office/drawing/2014/main" id="{F77986AF-EA0A-450F-A8A2-6A0A919D14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201" y="1469451"/>
            <a:ext cx="11223660" cy="48869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685783" indent="-22859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2971" indent="-22859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160" indent="-22859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457189" indent="-228594">
              <a:buFont typeface="Wingdings" panose="05000000000000000000" pitchFamily="2" charset="2"/>
              <a:buChar char="w"/>
              <a:defRPr sz="1600"/>
            </a:lvl5pPr>
            <a:lvl6pPr marL="2285943" indent="0">
              <a:buNone/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</p:txBody>
      </p:sp>
      <p:sp>
        <p:nvSpPr>
          <p:cNvPr id="10" name="日期占位符 2">
            <a:extLst>
              <a:ext uri="{FF2B5EF4-FFF2-40B4-BE49-F238E27FC236}">
                <a16:creationId xmlns:a16="http://schemas.microsoft.com/office/drawing/2014/main" id="{0987108D-10B4-46F3-B50A-B6FE4FB1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  <a:ea typeface="华文中宋" panose="02010600040101010101" pitchFamily="2" charset="-122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7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1C6F80-83F9-4B8D-81AB-2AB5CDE9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201" y="1469450"/>
            <a:ext cx="11223660" cy="488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06A49A-B211-4419-B2D0-61C71F45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1" y="790195"/>
            <a:ext cx="11223660" cy="679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171E5DC5-57BB-459B-A9D2-8766B570CC9E}" type="datetimeFigureOut">
              <a:rPr lang="zh-CN" altLang="en-US" smtClean="0"/>
              <a:pPr>
                <a:defRPr/>
              </a:pPr>
              <a:t>2025/1/17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pPr>
              <a:defRPr/>
            </a:pPr>
            <a:fld id="{37688EF7-D9B3-430E-8553-510607DC74F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8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702" r:id="rId3"/>
    <p:sldLayoutId id="2147483703" r:id="rId4"/>
    <p:sldLayoutId id="214748369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8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w"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AE74EE7-2013-491B-AD37-0BB36DB4B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2000" dirty="0"/>
              <a:t>2025/11/17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BEDBE9-D39C-4F8C-AF32-B7401980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80FFCF-AB07-4FB8-8424-85444E140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0809" y="2646328"/>
            <a:ext cx="8890375" cy="774670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的更新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B29F3E-B892-463C-9364-CEC5190745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79650" y="3866662"/>
            <a:ext cx="7632700" cy="420827"/>
          </a:xfrm>
        </p:spPr>
        <p:txBody>
          <a:bodyPr>
            <a:normAutofit/>
          </a:bodyPr>
          <a:lstStyle/>
          <a:p>
            <a:r>
              <a:rPr lang="zh-CN" altLang="en-US" dirty="0"/>
              <a:t>张锦闲</a:t>
            </a:r>
          </a:p>
        </p:txBody>
      </p:sp>
    </p:spTree>
    <p:extLst>
      <p:ext uri="{BB962C8B-B14F-4D97-AF65-F5344CB8AC3E}">
        <p14:creationId xmlns:p14="http://schemas.microsoft.com/office/powerpoint/2010/main" val="6292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77E24CE0-C4F9-48E7-A989-8387255AC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重建算法更新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33CD19-3650-418D-9C2A-9D14045A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5D672AA-754F-4A29-B819-B37C591B369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的更新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146834E-99B9-47FE-B122-0338315AD6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24612" y="1469451"/>
            <a:ext cx="6740414" cy="2947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为了更好地通过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鉴别粒子，改进了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的算法：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将读出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进行分层，统计每层的</a:t>
            </a:r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，取截断平均作为最终的径迹</a:t>
            </a:r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这一截断可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消除部分次级电离对</a:t>
            </a:r>
            <a:r>
              <a:rPr lang="en-US" altLang="zh-CN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分布的影响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，得到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更准确、集中的</a:t>
            </a:r>
            <a:r>
              <a:rPr lang="en-US" altLang="zh-CN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我们在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框架外实现了这一算法，并将统计得到的</a:t>
            </a:r>
            <a:r>
              <a:rPr lang="en-US" altLang="zh-CN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及其分布宽度作为</a:t>
            </a:r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lookup table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移植入框架中。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A9F69A-7073-4A7B-9CBB-C980B4263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3"/>
          <a:stretch/>
        </p:blipFill>
        <p:spPr>
          <a:xfrm>
            <a:off x="5242016" y="4326201"/>
            <a:ext cx="6111784" cy="22863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8CA29B-7E88-44C1-B358-8924EC7F9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1" y="1587179"/>
            <a:ext cx="4303453" cy="4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8505A82-2DD5-48BD-BAE5-2F8D436A7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重建</a:t>
            </a:r>
            <a:r>
              <a:rPr lang="en-US" altLang="zh-CN" dirty="0" err="1"/>
              <a:t>dN</a:t>
            </a:r>
            <a:r>
              <a:rPr lang="en-US" altLang="zh-CN" dirty="0"/>
              <a:t>/dx</a:t>
            </a:r>
            <a:r>
              <a:rPr lang="zh-CN" altLang="en-US" dirty="0"/>
              <a:t>及其分布误差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7A241-46A8-41B1-8230-8C060B7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96A740C-A2AE-44B6-8296-D51B31D1AF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201" y="1588974"/>
            <a:ext cx="11223660" cy="8543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模拟结果以</a:t>
            </a:r>
            <a:r>
              <a:rPr lang="en-US" altLang="zh-CN" sz="1600" dirty="0">
                <a:latin typeface="+mn-lt"/>
              </a:rPr>
              <a:t>βγ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cos θ</a:t>
            </a:r>
            <a:r>
              <a:rPr lang="zh-CN" altLang="en-US" sz="1600" dirty="0">
                <a:latin typeface="+mn-lt"/>
              </a:rPr>
              <a:t>为变量。其中，用质子模拟了</a:t>
            </a:r>
            <a:r>
              <a:rPr lang="en-US" altLang="zh-CN" sz="1600" dirty="0">
                <a:latin typeface="+mn-lt"/>
              </a:rPr>
              <a:t>0.8 &lt; βγ &lt; 100</a:t>
            </a:r>
            <a:r>
              <a:rPr lang="zh-CN" altLang="en-US" sz="1600" dirty="0">
                <a:latin typeface="+mn-lt"/>
              </a:rPr>
              <a:t>部分，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>
                <a:latin typeface="+mn-lt"/>
              </a:rPr>
              <a:t>用</a:t>
            </a:r>
            <a:r>
              <a:rPr lang="el-GR" altLang="zh-CN" sz="1600" dirty="0">
                <a:latin typeface="+mn-lt"/>
              </a:rPr>
              <a:t>π</a:t>
            </a:r>
            <a:r>
              <a:rPr lang="zh-CN" altLang="en-US" sz="1600" dirty="0">
                <a:latin typeface="+mn-lt"/>
              </a:rPr>
              <a:t>介子模拟</a:t>
            </a:r>
            <a:r>
              <a:rPr lang="en-US" altLang="zh-CN" sz="1600" dirty="0">
                <a:latin typeface="+mn-lt"/>
              </a:rPr>
              <a:t>10 &lt; βγ &lt; 1000</a:t>
            </a:r>
            <a:r>
              <a:rPr lang="zh-CN" altLang="en-US" sz="1600" dirty="0">
                <a:latin typeface="+mn-lt"/>
              </a:rPr>
              <a:t>部分。更大的</a:t>
            </a:r>
            <a:r>
              <a:rPr lang="en-US" altLang="zh-CN" sz="1600" dirty="0">
                <a:latin typeface="+mn-lt"/>
              </a:rPr>
              <a:t>βγ</a:t>
            </a:r>
            <a:r>
              <a:rPr lang="zh-CN" altLang="en-US" sz="1600" dirty="0">
                <a:latin typeface="+mn-lt"/>
              </a:rPr>
              <a:t>用电子模拟。生成查找表范围为</a:t>
            </a:r>
            <a:r>
              <a:rPr lang="en-US" altLang="zh-CN" sz="1600" dirty="0">
                <a:latin typeface="+mn-lt"/>
              </a:rPr>
              <a:t>0.8 &lt; βγ &lt; 10</a:t>
            </a:r>
            <a:r>
              <a:rPr lang="en-US" altLang="zh-CN" sz="1600" baseline="30000" dirty="0">
                <a:latin typeface="+mn-lt"/>
              </a:rPr>
              <a:t>6</a:t>
            </a:r>
            <a:r>
              <a:rPr lang="zh-CN" altLang="en-US" sz="1600" dirty="0">
                <a:latin typeface="+mn-lt"/>
              </a:rPr>
              <a:t>。</a:t>
            </a:r>
            <a:endParaRPr lang="en-US" altLang="zh-CN" sz="1600" dirty="0"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619055-5B9B-4A34-AE38-BEA1E55BE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1"/>
          <a:stretch/>
        </p:blipFill>
        <p:spPr>
          <a:xfrm>
            <a:off x="6930358" y="2139438"/>
            <a:ext cx="4263351" cy="20770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188CEF-EB77-4012-806B-0E8068ECA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47" y="4264029"/>
            <a:ext cx="4283028" cy="2077009"/>
          </a:xfrm>
          <a:prstGeom prst="rect">
            <a:avLst/>
          </a:prstGeom>
        </p:spPr>
      </p:pic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ECCDB9CF-85E6-45F4-888D-889C814621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67841" y="165947"/>
            <a:ext cx="9939020" cy="353907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的更新</a:t>
            </a:r>
          </a:p>
        </p:txBody>
      </p:sp>
      <p:sp>
        <p:nvSpPr>
          <p:cNvPr id="12" name="内容占位符 7">
            <a:extLst>
              <a:ext uri="{FF2B5EF4-FFF2-40B4-BE49-F238E27FC236}">
                <a16:creationId xmlns:a16="http://schemas.microsoft.com/office/drawing/2014/main" id="{27F8BAAB-8097-4CFF-9E43-BB85E0AF5DC6}"/>
              </a:ext>
            </a:extLst>
          </p:cNvPr>
          <p:cNvSpPr txBox="1">
            <a:spLocks/>
          </p:cNvSpPr>
          <p:nvPr/>
        </p:nvSpPr>
        <p:spPr>
          <a:xfrm>
            <a:off x="481957" y="2449511"/>
            <a:ext cx="6107603" cy="3564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"/>
              <a:defRPr sz="18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685783" indent="-22859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2pPr>
            <a:lvl3pPr marL="1142971" indent="-22859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3pPr>
            <a:lvl4pPr marL="1600160" indent="-22859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4pPr>
            <a:lvl5pPr marL="457189" indent="-22859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w"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在</a:t>
            </a:r>
            <a:r>
              <a:rPr lang="en-US" altLang="zh-CN" sz="1400" dirty="0">
                <a:latin typeface="+mn-lt"/>
              </a:rPr>
              <a:t>0.8 &lt; βγ &lt; 1000</a:t>
            </a:r>
            <a:r>
              <a:rPr lang="zh-CN" altLang="en-US" sz="1400" dirty="0">
                <a:latin typeface="+mn-lt"/>
              </a:rPr>
              <a:t>区间按对数尺度均匀设置</a:t>
            </a:r>
            <a:r>
              <a:rPr lang="en-US" altLang="zh-CN" sz="1400" dirty="0">
                <a:latin typeface="+mn-lt"/>
              </a:rPr>
              <a:t>15</a:t>
            </a:r>
            <a:r>
              <a:rPr lang="zh-CN" altLang="en-US" sz="1400" dirty="0">
                <a:latin typeface="+mn-lt"/>
              </a:rPr>
              <a:t>个样本点，在</a:t>
            </a:r>
            <a:r>
              <a:rPr lang="en-US" altLang="zh-CN" sz="1400" dirty="0">
                <a:latin typeface="+mn-lt"/>
              </a:rPr>
              <a:t>1000 &lt; βγ &lt; 10</a:t>
            </a:r>
            <a:r>
              <a:rPr lang="en-US" altLang="zh-CN" sz="1400" baseline="30000" dirty="0">
                <a:latin typeface="+mn-lt"/>
              </a:rPr>
              <a:t>6</a:t>
            </a:r>
            <a:r>
              <a:rPr lang="zh-CN" altLang="en-US" sz="1400" dirty="0">
                <a:latin typeface="+mn-lt"/>
              </a:rPr>
              <a:t>设置</a:t>
            </a:r>
            <a:r>
              <a:rPr lang="en-US" altLang="zh-CN" sz="1400" dirty="0">
                <a:latin typeface="+mn-lt"/>
              </a:rPr>
              <a:t>3</a:t>
            </a:r>
            <a:r>
              <a:rPr lang="zh-CN" altLang="en-US" sz="1400" dirty="0">
                <a:latin typeface="+mn-lt"/>
              </a:rPr>
              <a:t>个样本点。</a:t>
            </a:r>
            <a:r>
              <a:rPr lang="zh-CN" altLang="en-US" sz="1400" dirty="0">
                <a:solidFill>
                  <a:srgbClr val="0070C0"/>
                </a:solidFill>
                <a:latin typeface="+mn-lt"/>
              </a:rPr>
              <a:t>每个样本点均由 </a:t>
            </a:r>
            <a:r>
              <a:rPr lang="en-US" altLang="zh-CN" sz="1400" dirty="0">
                <a:solidFill>
                  <a:srgbClr val="0070C0"/>
                </a:solidFill>
                <a:latin typeface="+mn-lt"/>
              </a:rPr>
              <a:t>~10000</a:t>
            </a:r>
            <a:r>
              <a:rPr lang="zh-CN" altLang="en-US" sz="1400" dirty="0">
                <a:solidFill>
                  <a:srgbClr val="0070C0"/>
                </a:solidFill>
                <a:latin typeface="+mn-lt"/>
              </a:rPr>
              <a:t>个粒子样本统计生成数据</a:t>
            </a:r>
            <a:r>
              <a:rPr lang="zh-CN" altLang="en-US" sz="1400" dirty="0">
                <a:latin typeface="+mn-lt"/>
              </a:rPr>
              <a:t>。</a:t>
            </a:r>
            <a:endParaRPr lang="en-US" altLang="zh-CN" sz="1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样本点通过</a:t>
            </a:r>
            <a:r>
              <a:rPr lang="en-US" altLang="zh-CN" sz="1400" dirty="0">
                <a:latin typeface="+mn-lt"/>
              </a:rPr>
              <a:t>KDE</a:t>
            </a:r>
            <a:r>
              <a:rPr lang="zh-CN" altLang="en-US" sz="1400" dirty="0">
                <a:latin typeface="+mn-lt"/>
              </a:rPr>
              <a:t>平滑方法得到曲面，以更加准确地查找和插值。</a:t>
            </a:r>
            <a:endParaRPr lang="en-US" altLang="zh-CN" sz="1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+mn-lt"/>
              </a:rPr>
              <a:t>生成新的</a:t>
            </a:r>
            <a:r>
              <a:rPr lang="en-US" altLang="zh-CN" sz="1400" dirty="0" err="1">
                <a:latin typeface="+mn-lt"/>
              </a:rPr>
              <a:t>dN</a:t>
            </a:r>
            <a:r>
              <a:rPr lang="en-US" altLang="zh-CN" sz="1400" dirty="0">
                <a:latin typeface="+mn-lt"/>
              </a:rPr>
              <a:t>/dx</a:t>
            </a:r>
            <a:r>
              <a:rPr lang="zh-CN" altLang="en-US" sz="1400" dirty="0">
                <a:latin typeface="+mn-lt"/>
              </a:rPr>
              <a:t>表后，比较其与</a:t>
            </a:r>
            <a:r>
              <a:rPr lang="en-US" altLang="zh-CN" sz="1400" dirty="0">
                <a:latin typeface="+mn-lt"/>
              </a:rPr>
              <a:t>Garfield++</a:t>
            </a:r>
            <a:r>
              <a:rPr lang="zh-CN" altLang="en-US" sz="1400" dirty="0">
                <a:latin typeface="+mn-lt"/>
              </a:rPr>
              <a:t>原始模拟数据，以保证正确性。</a:t>
            </a:r>
            <a:endParaRPr lang="en-US" altLang="zh-CN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新的</a:t>
            </a:r>
            <a:r>
              <a:rPr lang="en-US" altLang="zh-CN" sz="1600" dirty="0" err="1">
                <a:solidFill>
                  <a:srgbClr val="0070C0"/>
                </a:solidFill>
                <a:latin typeface="+mn-lt"/>
              </a:rPr>
              <a:t>dN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/dx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表上周已更新入</a:t>
            </a:r>
            <a:r>
              <a:rPr lang="en-US" altLang="zh-CN" sz="1600" dirty="0">
                <a:solidFill>
                  <a:srgbClr val="0070C0"/>
                </a:solidFill>
                <a:latin typeface="+mn-lt"/>
              </a:rPr>
              <a:t>CEPCSW</a:t>
            </a:r>
            <a:r>
              <a:rPr lang="zh-CN" altLang="en-US" sz="1600" dirty="0">
                <a:solidFill>
                  <a:srgbClr val="0070C0"/>
                </a:solidFill>
                <a:latin typeface="+mn-lt"/>
              </a:rPr>
              <a:t>数据库中。</a:t>
            </a:r>
            <a:endParaRPr lang="en-US" altLang="zh-CN" sz="1600" dirty="0">
              <a:solidFill>
                <a:srgbClr val="0070C0"/>
              </a:solidFill>
              <a:latin typeface="+mn-lt"/>
            </a:endParaRPr>
          </a:p>
          <a:p>
            <a:pPr lvl="1">
              <a:lnSpc>
                <a:spcPct val="150000"/>
              </a:lnSpc>
            </a:pPr>
            <a:endParaRPr lang="en-US" altLang="zh-CN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8505A82-2DD5-48BD-BAE5-2F8D436A7E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/>
              <a:t>新旧查找表效果对比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7A241-46A8-41B1-8230-8C060B7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32E4-CB62-46DA-96B2-5F6272F469C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23BF882-E7D1-423C-91DF-42FCF2C2415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的更新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96A740C-A2AE-44B6-8296-D51B31D1AF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201" y="1469451"/>
            <a:ext cx="11223660" cy="2153195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下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图展示了新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表和重建算法相比于旧版在粒子鉴别能力上的提升。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~ 10 GeV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，新算法的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鉴别区分度提升了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20%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下一步工作：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在更新的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框架下实现击中级别全模拟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结合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本底研究的结果，考察本底对粒子鉴别的影响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41935D-6403-4EE0-9759-914370DB1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60" y="3453594"/>
            <a:ext cx="8073541" cy="29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FmZDhkMjgzNGYwY2I2N2VmYjVlYjRlN2Y4OGI0NDgifQ=="/>
  <p:tag name="RESOURCE_RECORD_KEY" val="{&quot;71&quot;:[7623567954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8.68433070866146,&quot;left&quot;:373.62503937007875,&quot;top&quot;:138.25779527559055,&quot;width&quot;:194.69511811023625}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ecdote Inn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404</Words>
  <Application>Microsoft Office PowerPoint</Application>
  <PresentationFormat>宽屏</PresentationFormat>
  <Paragraphs>29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华文中宋</vt:lpstr>
      <vt:lpstr>Arial</vt:lpstr>
      <vt:lpstr>Bell MT</vt:lpstr>
      <vt:lpstr>Calibri</vt:lpstr>
      <vt:lpstr>Times New Roman</vt:lpstr>
      <vt:lpstr>Wingdings</vt:lpstr>
      <vt:lpstr>Office Theme</vt:lpstr>
      <vt:lpstr>PowerPoint 演示文稿</vt:lpstr>
      <vt:lpstr>重建算法更新</vt:lpstr>
      <vt:lpstr>重建dN/dx及其分布误差</vt:lpstr>
      <vt:lpstr>新旧查找表效果对比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Anecdote_theme</dc:title>
  <dc:subject>Anecdote_theme</dc:subject>
  <dc:creator>Anecdote_Inn</dc:creator>
  <cp:keywords>AnecdoteInn</cp:keywords>
  <cp:lastModifiedBy>JinxianZhang</cp:lastModifiedBy>
  <cp:revision>117</cp:revision>
  <dcterms:created xsi:type="dcterms:W3CDTF">2015-04-27T05:53:00Z</dcterms:created>
  <dcterms:modified xsi:type="dcterms:W3CDTF">2025-01-17T03:44:15Z</dcterms:modified>
  <cp:category>Anecdote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3C8171E8C64643B694AB0103254C37EB_12</vt:lpwstr>
  </property>
</Properties>
</file>