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58" r:id="rId3"/>
    <p:sldId id="282" r:id="rId4"/>
    <p:sldId id="259" r:id="rId5"/>
    <p:sldId id="287" r:id="rId6"/>
    <p:sldId id="286" r:id="rId7"/>
    <p:sldId id="291" r:id="rId8"/>
    <p:sldId id="280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4" autoAdjust="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1BE79-2970-4458-AB8A-6BBF7CA62F8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5D757-8141-4693-ACD1-ED0AA02123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3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69FAE-F3BB-C136-D1EC-1EE328B24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6FFEB6E0-216D-2D74-0F8C-52D40BA19D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B33457B-44FF-7512-BFF3-687634F4DD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6040C41-22E9-89EB-4C8F-E6E0470FD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69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09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273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363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7D6BE-E6C1-5D7B-B878-8421292F7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93AAC2F-7F73-2B2D-0D2E-7CE5847A88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EEEDA6C-62DB-289C-AC12-3F40332F1E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7BDB01E-C039-2D10-AC03-0E284A6F4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131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D61855-A748-985B-83D0-EAAFBD19A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C2FE5CC-2190-FC6B-3401-8E304C366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D1DE53-7EBE-A019-C8AF-28EDAD411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905F50-EC05-45CB-4DD9-49449C3A7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0209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C1E86-A56D-3754-66D1-EF07CCF37D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1D5D273-39FD-B951-CA9B-EAFE53C792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3017744-2F98-FF11-83E9-231E837334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9A9E0E-C68E-AB23-6F66-7BA739836B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46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2422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E7B8B-B99A-8776-BEC2-DEFBC1F7D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FEE3CF2-1609-7240-D5AA-FA4F0B2FFD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A0287DEE-A8F3-092F-B88F-0B1C718071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4A79251-6EF1-9C2C-EFF6-F2A0F07346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3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3189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BC9B20-7938-6CA4-6EE9-296269434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5A827DD-9B08-B11F-25E4-61B2FC0E07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8F79F51-CCAB-1FB8-4B60-F09A24BE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611622-A0DD-3FFF-49D2-1FF9A81DE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95D757-8141-4693-ACD1-ED0AA02123D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991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2025/1/17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2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0.png"/><Relationship Id="rId4" Type="http://schemas.openxmlformats.org/officeDocument/2006/relationships/image" Target="../media/image2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7F25B-FA03-D8EB-0476-510FD2A5C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055BB774-831B-0902-146A-A59170A0A138}"/>
              </a:ext>
            </a:extLst>
          </p:cNvPr>
          <p:cNvSpPr txBox="1"/>
          <p:nvPr/>
        </p:nvSpPr>
        <p:spPr>
          <a:xfrm>
            <a:off x="0" y="1457325"/>
            <a:ext cx="12192000" cy="2166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Digitization and Reconstruction of Muon Detector in CEPCSW</a:t>
            </a:r>
          </a:p>
          <a:p>
            <a:pPr algn="ctr">
              <a:lnSpc>
                <a:spcPct val="150000"/>
              </a:lnSpc>
            </a:pPr>
            <a:endParaRPr lang="en-US" altLang="zh-CN" sz="2800" b="1"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Weiqi Meng</a:t>
            </a:r>
          </a:p>
          <a:p>
            <a:pPr algn="ctr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</a:rPr>
              <a:t>2024.12.30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778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97001787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932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976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982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790 (79.2%)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19102322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(99.0%)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778 (78.0%)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(98.3%)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6722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0105394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914 (96.3%)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963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951 (95.3%)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144432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(98.0%)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(98.5%)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924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949 (95.1%)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975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965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916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53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9E52B4A-0DA8-8E94-9F05-B42B28044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99" y="-1418"/>
            <a:ext cx="3952941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/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=1.41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MeV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2B96AF5-D22F-C945-500E-5F0E3DFD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131" y="1098000"/>
                <a:ext cx="2161020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FCECA7BD-EB39-CF4A-DC54-05D27E6477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852" y="2646596"/>
            <a:ext cx="3857143" cy="305857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322E1CCF-2157-8678-FC85-AF1EE83F99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3937" y="2880000"/>
            <a:ext cx="3857143" cy="288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30D5B46-35B5-6190-B2FA-E4A5A131D0F0}"/>
              </a:ext>
            </a:extLst>
          </p:cNvPr>
          <p:cNvSpPr txBox="1"/>
          <p:nvPr/>
        </p:nvSpPr>
        <p:spPr>
          <a:xfrm>
            <a:off x="2424498" y="2882208"/>
            <a:ext cx="3209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H, Wang X, Ma W, et al. Journal of Instrumentation, 2024, 19(06): P06020.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/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=16.0813×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/50.8147</m:t>
                          </m:r>
                        </m:sup>
                      </m:sSup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+19.5474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2E59ED26-6FE4-3CC6-60A1-620BE0159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390" y="5761418"/>
                <a:ext cx="3930523" cy="3796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13EC330E-CF81-EEBC-0BCD-8919BB07E2FC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94F8E2-082B-09FA-F8F1-CB995218550C}"/>
              </a:ext>
            </a:extLst>
          </p:cNvPr>
          <p:cNvSpPr txBox="1"/>
          <p:nvPr/>
        </p:nvSpPr>
        <p:spPr>
          <a:xfrm>
            <a:off x="0" y="5705169"/>
            <a:ext cx="5743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number of photons received by the SiPM at the scintillator endpoint and the distance from the hit point to the SiPM under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C8E3D6D-2378-8290-E429-9D405B2803E0}"/>
              </a:ext>
            </a:extLst>
          </p:cNvPr>
          <p:cNvSpPr txBox="1"/>
          <p:nvPr/>
        </p:nvSpPr>
        <p:spPr>
          <a:xfrm>
            <a:off x="6210299" y="6179218"/>
            <a:ext cx="57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fitting results of the distribution shown in the left figure.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D864F9-21D0-D1EA-EE32-B200E753C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/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hit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&lt;100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EDe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strip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&gt; 0.1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MeV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=1.00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16.0813×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  <m: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/50.8147</m:t>
                            </m:r>
                          </m:sup>
                        </m:sSup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+19.5474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E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  <a:ea typeface="宋体" panose="02010600030101010101" pitchFamily="2" charset="-122"/>
                              </a:rPr>
                              <m:t>dep</m:t>
                            </m:r>
                          </m:sub>
                        </m:sSub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1.41 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MeV</m:t>
                        </m:r>
                      </m:den>
                    </m:f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×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</m:ctrlPr>
                      </m:fPr>
                      <m:num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47.09 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mV</m:t>
                        </m:r>
                      </m:num>
                      <m:den>
                        <m:r>
                          <a:rPr lang="en-US" altLang="zh-CN" b="0" i="0" smtClean="0"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23</m:t>
                        </m:r>
                      </m:den>
                    </m:f>
                  </m:oMath>
                </a14:m>
                <a:endParaRPr lang="en-US" altLang="zh-CN" b="0" i="1">
                  <a:latin typeface="Cambria Math" panose="020405030504060302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=7.922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mV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ADC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Random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.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Landau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)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F80A11-A8A8-849D-6232-E4AD7D31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437" y="2224952"/>
                <a:ext cx="6830775" cy="2408095"/>
              </a:xfrm>
              <a:prstGeom prst="rect">
                <a:avLst/>
              </a:prstGeom>
              <a:blipFill>
                <a:blip r:embed="rId3"/>
                <a:stretch>
                  <a:fillRect l="-625" b="-22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1617B8-70A2-F40F-4284-E9E2E8712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175" y="1498454"/>
            <a:ext cx="3600000" cy="2811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/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mip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→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𝐴𝐷𝐶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=47.09</m:t>
                      </m:r>
                    </m:oMath>
                  </m:oMathPara>
                </a14:m>
                <a:endPara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.=23     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σ</m:t>
                      </m:r>
                      <m:r>
                        <a:rPr lang="en-US" altLang="zh-CN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=7.922</m:t>
                      </m:r>
                    </m:oMath>
                  </m:oMathPara>
                </a14:m>
                <a:endPara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C4D92B92-A750-4A65-0F5B-4318BAC54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5" y="4309882"/>
                <a:ext cx="3600000" cy="646331"/>
              </a:xfrm>
              <a:prstGeom prst="rect">
                <a:avLst/>
              </a:prstGeom>
              <a:blipFill>
                <a:blip r:embed="rId5"/>
                <a:stretch>
                  <a:fillRect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484642BD-7481-7DDF-FF76-99883A4580BB}"/>
              </a:ext>
            </a:extLst>
          </p:cNvPr>
          <p:cNvSpPr txBox="1"/>
          <p:nvPr/>
        </p:nvSpPr>
        <p:spPr>
          <a:xfrm>
            <a:off x="352425" y="4956213"/>
            <a:ext cx="420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ADC distribution corresponding to the SiPM output for a 1 MIP energy deposition.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A52325C-CF22-2BE2-59BC-44774DFDEA18}"/>
              </a:ext>
            </a:extLst>
          </p:cNvPr>
          <p:cNvSpPr txBox="1"/>
          <p:nvPr/>
        </p:nvSpPr>
        <p:spPr>
          <a:xfrm>
            <a:off x="742950" y="517928"/>
            <a:ext cx="6096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Digitization</a:t>
            </a:r>
          </a:p>
        </p:txBody>
      </p:sp>
    </p:spTree>
    <p:extLst>
      <p:ext uri="{BB962C8B-B14F-4D97-AF65-F5344CB8AC3E}">
        <p14:creationId xmlns:p14="http://schemas.microsoft.com/office/powerpoint/2010/main" val="418279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D1B0F-1AF2-5601-92DE-97FC25C30C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/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Reconstruction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Find the point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in each section as the starting point, then search for the point closest to the previous point layer by layer.</a:t>
                </a:r>
              </a:p>
              <a:p>
                <a:pPr marL="285750" indent="-28575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Use RANSAC to select the points, and use linear fitting to fit the track of these points, and select the one with the smallest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3EEDEBB-2D1D-B2C9-7963-EADB7511F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536883"/>
                <a:ext cx="7878524" cy="2165849"/>
              </a:xfrm>
              <a:prstGeom prst="rect">
                <a:avLst/>
              </a:prstGeom>
              <a:blipFill>
                <a:blip r:embed="rId3"/>
                <a:stretch>
                  <a:fillRect l="-851" r="-619" b="-3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3" name="图片 52">
            <a:extLst>
              <a:ext uri="{FF2B5EF4-FFF2-40B4-BE49-F238E27FC236}">
                <a16:creationId xmlns:a16="http://schemas.microsoft.com/office/drawing/2014/main" id="{39B3B480-DF1B-86EC-06E2-5A99943C6A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8002" y="3429000"/>
            <a:ext cx="2996129" cy="2160000"/>
          </a:xfrm>
          <a:prstGeom prst="rect">
            <a:avLst/>
          </a:prstGeom>
        </p:spPr>
      </p:pic>
      <p:sp>
        <p:nvSpPr>
          <p:cNvPr id="54" name="文本框 53">
            <a:extLst>
              <a:ext uri="{FF2B5EF4-FFF2-40B4-BE49-F238E27FC236}">
                <a16:creationId xmlns:a16="http://schemas.microsoft.com/office/drawing/2014/main" id="{3FD258A9-0001-F9F8-B5DC-4CAE08C8D77C}"/>
              </a:ext>
            </a:extLst>
          </p:cNvPr>
          <p:cNvSpPr txBox="1"/>
          <p:nvPr/>
        </p:nvSpPr>
        <p:spPr>
          <a:xfrm>
            <a:off x="1262979" y="5735227"/>
            <a:ext cx="3686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Barrel, layer1 gives pos.x and pos.y, layer2 gives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10F180E-7EDF-52D8-6489-4633A7A1E300}"/>
              </a:ext>
            </a:extLst>
          </p:cNvPr>
          <p:cNvSpPr txBox="1"/>
          <p:nvPr/>
        </p:nvSpPr>
        <p:spPr>
          <a:xfrm>
            <a:off x="6680021" y="5735226"/>
            <a:ext cx="4313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In a superlayer of Endcap, layer1 gives pos.y, layer2 gives pos.x, both can give pos.z.</a:t>
            </a:r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id="{5A776469-D42F-573B-3BB8-0D1622A6382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0" t="1" r="23828" b="282"/>
          <a:stretch/>
        </p:blipFill>
        <p:spPr>
          <a:xfrm>
            <a:off x="8429453" y="0"/>
            <a:ext cx="3469294" cy="32400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7575DA65-C9F0-FFEA-E975-2589F87A00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1394" y="3513637"/>
            <a:ext cx="19907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8241A6-C294-342E-66EC-C3C99195CC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/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89224E53-EC92-22BF-9641-80FCD745F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17018"/>
                <a:ext cx="4505511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>
            <a:extLst>
              <a:ext uri="{FF2B5EF4-FFF2-40B4-BE49-F238E27FC236}">
                <a16:creationId xmlns:a16="http://schemas.microsoft.com/office/drawing/2014/main" id="{1FDBC79E-7228-D4EA-E541-7155014509CD}"/>
              </a:ext>
            </a:extLst>
          </p:cNvPr>
          <p:cNvSpPr txBox="1"/>
          <p:nvPr/>
        </p:nvSpPr>
        <p:spPr>
          <a:xfrm>
            <a:off x="4619625" y="1088238"/>
            <a:ext cx="7572375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Muonid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Record the superlayers with scintillator signals.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barrel part: the particle is considered a muon when the number of superlayers with signals in one sector and its adjacent sector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For the endcap part: the particle is considered a muon when the number of superlayers with signals inside one end of the endcap exceeds 3 or 4.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If the particle passes through both the barrel and the endcap, it is considered a muon when the sum of the number of superlayers with signals in the barrel and endcap exceeds 3 or 4.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873AD9E-7168-4AFB-B6F0-28DFFFBA0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601" y="1747017"/>
            <a:ext cx="4076308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2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0BCD08E0-31DE-4734-819B-03F562A99A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204" y="0"/>
            <a:ext cx="4076307" cy="2880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8FC00C9-50E7-45E5-B333-347D55B01E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488" y="0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AC6903C0-86F5-4CC5-B25C-46E6E0686B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8204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图片 11">
            <a:extLst>
              <a:ext uri="{FF2B5EF4-FFF2-40B4-BE49-F238E27FC236}">
                <a16:creationId xmlns:a16="http://schemas.microsoft.com/office/drawing/2014/main" id="{0771895D-8600-4F11-9CA8-CED4DFD80A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97486" y="3424002"/>
            <a:ext cx="4076308" cy="288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27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4909F1-37B9-49E7-F812-A9E8C748A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/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5F787812-E047-47F1-97AF-2BB60836A2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6" y="2880000"/>
                <a:ext cx="4076306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/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E9325BEB-E695-4C1C-830E-61C5BCB03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8" y="2880000"/>
                <a:ext cx="4076306" cy="369332"/>
              </a:xfrm>
              <a:prstGeom prst="rect">
                <a:avLst/>
              </a:prstGeom>
              <a:blipFill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/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5B03353E-77A5-48D9-99CD-C35A60976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204" y="6304002"/>
                <a:ext cx="4076306" cy="369332"/>
              </a:xfrm>
              <a:prstGeom prst="rect">
                <a:avLst/>
              </a:prstGeom>
              <a:blipFill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/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GeV</m:t>
                      </m:r>
                      <m: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zh-CN" sz="1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μ</m:t>
                      </m:r>
                    </m:oMath>
                  </m:oMathPara>
                </a14:m>
                <a:endParaRPr lang="zh-CN" altLang="en-US" sz="1800" i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B6399CD6-D77E-4203-94B9-5A4C22C30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484" y="6304002"/>
                <a:ext cx="4076306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8B6B6004-D1B4-41AF-AA10-7665EA7048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2511" y="3424002"/>
            <a:ext cx="3987692" cy="288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CE046527-AE66-4696-B7AE-F67097A402B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41791" y="3424002"/>
            <a:ext cx="3987692" cy="288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685512C-A1F0-490E-98AA-FFDEEE913FF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41791" y="0"/>
            <a:ext cx="3987692" cy="2880000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6F3AC779-0243-4F6F-BF5B-20F99BDAE74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62511" y="0"/>
            <a:ext cx="398769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3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96644703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942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 (96.7%)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979 (98.4%)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985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991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981 (98.1%)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910 (95.5%)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960 (96.5%)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961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950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656 (69.6%)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816 (82.1%)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878 (88.1%)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912 (91.3%)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860 (86.0%)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3718068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996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883 (93.5%)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988 (98.8%)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983 (98.6%)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907 (90.9%)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870 (87.3%)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827 (83.2%)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677 (71.7%)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953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(96.8%)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966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 (95.6%)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354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073D1-11FE-ACF5-6D2E-F8C345A2E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80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>
                <a:extLst>
                  <a:ext uri="{FF2B5EF4-FFF2-40B4-BE49-F238E27FC236}">
                    <a16:creationId xmlns:a16="http://schemas.microsoft.com/office/drawing/2014/main" id="{6CCC516D-97BC-BDBC-F9CA-82C9D09FB1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70252"/>
                  </p:ext>
                </p:extLst>
              </p:nvPr>
            </p:nvGraphicFramePr>
            <p:xfrm>
              <a:off x="569999" y="1162786"/>
              <a:ext cx="1105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07859272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1639" r="-728767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23729" t="-1639" r="-8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21348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6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7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819663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t="-100000" r="-728767" b="-2032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994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3"/>
                          <a:stretch>
                            <a:fillRect t="-203279" r="-728767" b="-10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926 (97.1%)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971 (97.7%)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986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957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(99.9%)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3279" r="-728767" b="-65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(95.7%)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968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(95.9%)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(99.7%)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(70.1%)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 (93.0%)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943 (94.3%)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972 (97.3%)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(93.9%)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0241819-98E6-5615-7A30-D768B32C1D71}"/>
                  </a:ext>
                </a:extLst>
              </p:cNvPr>
              <p:cNvSpPr txBox="1"/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Nu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layer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≥3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Ef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fudge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=1</m:t>
                    </m:r>
                  </m:oMath>
                </a14:m>
                <a:endParaRPr lang="en-US" altLang="zh-C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EAC7524E-8234-93E7-B612-1BBDA35E3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356" y="633943"/>
                <a:ext cx="4045286" cy="395493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GeV</m:t>
                                </m:r>
                                <m: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14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μ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100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110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120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130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140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150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160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170</m:t>
                                </m:r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°</m:t>
                                </m:r>
                              </m:oMath>
                            </m:oMathPara>
                          </a14:m>
                          <a:endParaRPr lang="zh-CN" altLang="en-US" sz="14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events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≥3</m:t>
                                </m:r>
                              </m:oMath>
                            </m:oMathPara>
                          </a14:m>
                          <a:endParaRPr lang="zh-CN" altLang="en-US" sz="1400" i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altLang="zh-CN" sz="1400" b="0" i="0" smtClean="0">
                                        <a:latin typeface="Cambria Math" panose="02040503050406030204" pitchFamily="18" charset="0"/>
                                      </a:rPr>
                                      <m:t>superlayer</m:t>
                                    </m:r>
                                  </m:sub>
                                </m:s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≥4</m:t>
                                </m:r>
                              </m:oMath>
                            </m:oMathPara>
                          </a14:m>
                          <a:endParaRPr lang="zh-CN" altLang="en-US" sz="1400" i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>
                <a:extLst>
                  <a:ext uri="{FF2B5EF4-FFF2-40B4-BE49-F238E27FC236}">
                    <a16:creationId xmlns:a16="http://schemas.microsoft.com/office/drawing/2014/main" id="{CB8AD419-18EA-7192-3664-6A037BD83D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472796"/>
                  </p:ext>
                </p:extLst>
              </p:nvPr>
            </p:nvGraphicFramePr>
            <p:xfrm>
              <a:off x="569999" y="3344011"/>
              <a:ext cx="997200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134629377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591242891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00141454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84615061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79589654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5677862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409020243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2982224299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3663031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1639" r="-64794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23729" t="-1639" r="-7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23729" t="-1639" r="-60169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321910" t="-1639" r="-498315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24294" t="-1639" r="-4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24294" t="-1639" r="-3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624294" t="-1639" r="-20113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720225" t="-1639" r="-100000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4859" t="-1639" r="-565" b="-3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2545663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t="-101639" r="-647945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967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952659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t="-201639" r="-647945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999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998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958 (96.0%)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995 (100%)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987 (98.7%)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974 (97.9%)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938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9032611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t="-301639" r="-64794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973 (97.4%)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944 (94.5%)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913 (91.5%)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699 (70.0%)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993 (99.8%)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970 (97.0%)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964 (96.9%)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 (96.2%)</a:t>
                          </a:r>
                          <a:endParaRPr lang="zh-CN" alt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1632367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7432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1267</Words>
  <Application>Microsoft Office PowerPoint</Application>
  <PresentationFormat>宽屏</PresentationFormat>
  <Paragraphs>358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炜棋 孟</dc:creator>
  <cp:lastModifiedBy>炜棋 孟</cp:lastModifiedBy>
  <cp:revision>81</cp:revision>
  <cp:lastPrinted>2025-01-16T06:46:49Z</cp:lastPrinted>
  <dcterms:created xsi:type="dcterms:W3CDTF">2024-07-07T16:57:31Z</dcterms:created>
  <dcterms:modified xsi:type="dcterms:W3CDTF">2025-01-17T01:15:51Z</dcterms:modified>
</cp:coreProperties>
</file>