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81" r:id="rId2"/>
    <p:sldId id="258" r:id="rId3"/>
    <p:sldId id="282" r:id="rId4"/>
    <p:sldId id="259" r:id="rId5"/>
    <p:sldId id="287" r:id="rId6"/>
    <p:sldId id="286" r:id="rId7"/>
    <p:sldId id="291" r:id="rId8"/>
    <p:sldId id="280" r:id="rId9"/>
    <p:sldId id="288" r:id="rId10"/>
    <p:sldId id="289" r:id="rId11"/>
    <p:sldId id="290" r:id="rId12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214" autoAdjust="0"/>
  </p:normalViewPr>
  <p:slideViewPr>
    <p:cSldViewPr snapToGrid="0">
      <p:cViewPr varScale="1">
        <p:scale>
          <a:sx n="85" d="100"/>
          <a:sy n="85" d="100"/>
        </p:scale>
        <p:origin x="5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C1BE79-2970-4458-AB8A-6BBF7CA62F8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95D757-8141-4693-ACD1-ED0AA02123D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12340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569FAE-F3BB-C136-D1EC-1EE328B24C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6FFEB6E0-216D-2D74-0F8C-52D40BA1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3B33457B-44FF-7512-BFF3-687634F4DD8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6040C41-22E9-89EB-4C8F-E6E0470FD28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65695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00957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27390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636327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77D6BE-E6C1-5D7B-B878-8421292F75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93AAC2F-7F73-2B2D-0D2E-7CE5847A884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EEEDA6C-62DB-289C-AC12-3F40332F1E5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7BDB01E-C039-2D10-AC03-0E284A6F44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511313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D61855-A748-985B-83D0-EAAFBD19AB9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CC2FE5CC-2190-FC6B-3401-8E304C36629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2D1DE53-7EBE-A019-C8AF-28EDAD41173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8C905F50-EC05-45CB-4DD9-49449C3A785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0209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3C1E86-A56D-3754-66D1-EF07CCF37D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B1D5D273-39FD-B951-CA9B-EAFE53C792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23017744-2F98-FF11-83E9-231E837334C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19A9E0E-C68E-AB23-6F66-7BA739836B3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34678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2422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AE7B8B-B99A-8776-BEC2-DEFBC1F7D2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0FEE3CF2-1609-7240-D5AA-FA4F0B2FFD1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A0287DEE-A8F3-092F-B88F-0B1C7180718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D4A79251-6EF1-9C2C-EFF6-F2A0F07346E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4329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3189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BC9B20-7938-6CA4-6EE9-296269434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>
            <a:extLst>
              <a:ext uri="{FF2B5EF4-FFF2-40B4-BE49-F238E27FC236}">
                <a16:creationId xmlns:a16="http://schemas.microsoft.com/office/drawing/2014/main" id="{75A827DD-9B08-B11F-25E4-61B2FC0E074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>
            <a:extLst>
              <a:ext uri="{FF2B5EF4-FFF2-40B4-BE49-F238E27FC236}">
                <a16:creationId xmlns:a16="http://schemas.microsoft.com/office/drawing/2014/main" id="{E8F79F51-CCAB-1FB8-4B60-F09A24BE86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B611622-A0DD-3FFF-49D2-1FF9A81DE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795D757-8141-4693-ACD1-ED0AA02123D4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9916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220595-1935-A763-D995-42D298EDB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702BAE26-2416-8B83-8FCD-B0896C0F3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B25FEA7-29D0-21B8-3392-5073DBFF9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09DE530-D214-594A-F023-382B736C5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42D86E4-BC5A-4415-6A45-90F062BD5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22327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4E22A13-99EE-66A4-AB23-05B6D3D4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E2B89E9-34CA-558C-FCBB-131740423A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F9ECDCD-C87D-145F-D3BD-2516D5C13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58BE7E6-1A13-312C-3FF7-E99100ADE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FAFA0EC-17C3-95B7-1CFE-0FBF77088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21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98274F9-7E7F-A87C-76D7-9893EEB5BD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A34C99FE-E7D8-3019-09E6-054CE03F2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5566A7C-5542-A0D9-1AAE-59576355A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9D1EB-145E-66EC-291A-0D2B3ACF9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933A3BC-5FEE-C64D-B7ED-9D69767B4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8908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D50974E-68BE-4C11-5565-96DC764B6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368404-E58E-13AF-7D84-E1FD6C49D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B656D1A-54FD-049E-D6C4-FF6E0DB773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69C62B6-FC9F-B6D1-4024-BBD01EAD0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118221-EB55-33F7-7C78-B585E653A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979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7A7D68C-7B65-3A9E-9E39-917CEA562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FD4727A-CC13-47B2-E1CC-C2BE931E13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C229C24-9CB8-CA75-29CC-FE4E84B07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888086A-1D72-A611-8EF5-AB43FF092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74DFCE-8958-735A-BD1E-7B8C20994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89678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C96A8B0-A9F9-BCEA-C82A-152CC77555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5DA6BEA-A0BB-37A5-209A-9C5AC5683D5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F41CBBBA-2A0B-0B10-6E65-2EFFC84758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1A0BCBD-EE02-8909-9926-1F29B6200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3BFC7D1-D0C1-2276-FC10-9C9390971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C21C932-D466-F753-89F8-600E5AD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538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068BE9D-937F-C31E-95B2-C7A8A8BF98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E0277-224F-733C-8CAB-4C86684643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680522F6-E6B8-052C-F720-1F53E2F602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C639B10D-7BE6-A2A9-5846-DFB7CE33E0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7F4A0B8E-5D96-863D-D94A-1342218FF8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47E546EE-F835-86F3-7FA2-C4EBA1427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63A5FCA1-CD09-F3CD-8FC2-1290C8763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59C81B7E-6468-3208-F31F-E8FA1E79D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6918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DBFC405-9111-D3E8-69D6-9799F584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0290B2B-69CB-4AEF-7628-6AA4DA3186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199320E-423F-8873-EF5A-390DE3E32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98D7CA67-9900-003B-A1A9-85370E5B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89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4CDAD4B-9E5D-690E-BB7D-2C178A568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24F686A5-8D33-EB22-C48C-19A93A8CD8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580AA654-0303-2E2E-9371-510809AFA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57417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993E743-E7AB-4024-8FEB-03289D58B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47C8604-F0C9-7ECD-C189-8EE5AB03EF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E9EAA80-A347-66B2-6527-AFBD675FD1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6C0B9C1-3E1D-FEF4-EDD1-D1B6F8AC7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F447828-86A6-CA9B-41DB-A1B519D67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5257B10-A1C5-8C7E-13B9-F0DA8039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35725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C03B327-6A4A-F862-08E4-F1F706806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D5804E82-955A-2C87-458D-618EBD3D68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52B8C18-0BED-92D7-06C0-1751D23873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D3B7FD5-C660-D174-995D-DBD603CD47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C70A89B-3C45-1D00-6015-890D203BC5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751657F-9804-F2BE-C802-21BE87790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80614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9CE75290-F013-897E-216B-64E85C2C5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B703DA53-96D6-A7DE-B6CF-64FB209471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853756C-A304-AD84-8675-F872B5CCB1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BB4F0-0475-45A8-86CA-A5DB62C768C9}" type="datetimeFigureOut">
              <a:rPr lang="zh-CN" altLang="en-US" smtClean="0"/>
              <a:t>2025/1/17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3B5A3E46-31F6-F75C-8E98-04589C2CF9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9AA4B6-657B-B216-D40B-CFE7625961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3A552-82BB-419F-B5B4-ED707730FE4A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97042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9.png"/><Relationship Id="rId4" Type="http://schemas.openxmlformats.org/officeDocument/2006/relationships/image" Target="../media/image2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1.png"/><Relationship Id="rId4" Type="http://schemas.openxmlformats.org/officeDocument/2006/relationships/image" Target="../media/image27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1.png"/><Relationship Id="rId4" Type="http://schemas.openxmlformats.org/officeDocument/2006/relationships/image" Target="../media/image16.png"/><Relationship Id="rId9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24.png"/><Relationship Id="rId10" Type="http://schemas.openxmlformats.org/officeDocument/2006/relationships/image" Target="../media/image23.png"/><Relationship Id="rId4" Type="http://schemas.openxmlformats.org/officeDocument/2006/relationships/image" Target="../media/image18.png"/><Relationship Id="rId9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50.png"/><Relationship Id="rId4" Type="http://schemas.openxmlformats.org/officeDocument/2006/relationships/image" Target="../media/image27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7.png"/><Relationship Id="rId4" Type="http://schemas.openxmlformats.org/officeDocument/2006/relationships/image" Target="../media/image27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7F25B-FA03-D8EB-0476-510FD2A5CF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>
            <a:extLst>
              <a:ext uri="{FF2B5EF4-FFF2-40B4-BE49-F238E27FC236}">
                <a16:creationId xmlns:a16="http://schemas.microsoft.com/office/drawing/2014/main" id="{055BB774-831B-0902-146A-A59170A0A138}"/>
              </a:ext>
            </a:extLst>
          </p:cNvPr>
          <p:cNvSpPr txBox="1"/>
          <p:nvPr/>
        </p:nvSpPr>
        <p:spPr>
          <a:xfrm>
            <a:off x="0" y="1457325"/>
            <a:ext cx="12192000" cy="21662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sz="2800" b="1">
                <a:latin typeface="Times New Roman" panose="02020603050405020304" pitchFamily="18" charset="0"/>
              </a:rPr>
              <a:t>Digitization and Reconstruction of Muon Detector in CEPCSW</a:t>
            </a:r>
          </a:p>
          <a:p>
            <a:pPr algn="ctr">
              <a:lnSpc>
                <a:spcPct val="150000"/>
              </a:lnSpc>
            </a:pPr>
            <a:endParaRPr lang="en-US" altLang="zh-CN" sz="2800" b="1">
              <a:latin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Weiqi Meng</a:t>
            </a:r>
          </a:p>
          <a:p>
            <a:pPr algn="ctr">
              <a:lnSpc>
                <a:spcPct val="150000"/>
              </a:lnSpc>
            </a:pPr>
            <a:r>
              <a:rPr lang="en-US" altLang="zh-CN">
                <a:latin typeface="Times New Roman" panose="02020603050405020304" pitchFamily="18" charset="0"/>
              </a:rPr>
              <a:t>2024.12.30</a:t>
            </a:r>
            <a:endParaRPr lang="zh-CN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778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97001787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932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976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982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790 (79.2%)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019102322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(99.0%)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778 (78.0%)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(98.3%)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6672200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20105394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920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914 (96.3%)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963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951 (95.3%)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5144432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(98.0%)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(98.5%)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924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949 (95.1%)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975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965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916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531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9E52B4A-0DA8-8E94-9F05-B42B28044E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3199" y="-1418"/>
            <a:ext cx="3952941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/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=1.41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MeV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32B96AF5-D22F-C945-500E-5F0E3DFD41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2131" y="1098000"/>
                <a:ext cx="2161020" cy="369332"/>
              </a:xfrm>
              <a:prstGeom prst="rect">
                <a:avLst/>
              </a:prstGeom>
              <a:blipFill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图片 8">
            <a:extLst>
              <a:ext uri="{FF2B5EF4-FFF2-40B4-BE49-F238E27FC236}">
                <a16:creationId xmlns:a16="http://schemas.microsoft.com/office/drawing/2014/main" id="{FCECA7BD-EB39-CF4A-DC54-05D27E6477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4852" y="2646596"/>
            <a:ext cx="3857143" cy="3058573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322E1CCF-2157-8678-FC85-AF1EE83F99A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63937" y="2880000"/>
            <a:ext cx="3857143" cy="2880000"/>
          </a:xfrm>
          <a:prstGeom prst="rect">
            <a:avLst/>
          </a:prstGeom>
        </p:spPr>
      </p:pic>
      <p:sp>
        <p:nvSpPr>
          <p:cNvPr id="11" name="文本框 10">
            <a:extLst>
              <a:ext uri="{FF2B5EF4-FFF2-40B4-BE49-F238E27FC236}">
                <a16:creationId xmlns:a16="http://schemas.microsoft.com/office/drawing/2014/main" id="{C30D5B46-35B5-6190-B2FA-E4A5A131D0F0}"/>
              </a:ext>
            </a:extLst>
          </p:cNvPr>
          <p:cNvSpPr txBox="1"/>
          <p:nvPr/>
        </p:nvSpPr>
        <p:spPr>
          <a:xfrm>
            <a:off x="2424498" y="2882208"/>
            <a:ext cx="3209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Zhang H, Wang X, Ma W, et al. Journal of Instrumentation, 2024, 19(06): P06020.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/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latin typeface="Cambria Math" panose="02040503050406030204" pitchFamily="18" charset="0"/>
                        </a:rPr>
                        <m:t>N</m:t>
                      </m:r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=16.0813×</m:t>
                      </m:r>
                      <m:sSup>
                        <m:sSup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e</m:t>
                          </m:r>
                        </m:e>
                        <m:sup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x</m:t>
                          </m:r>
                          <m:r>
                            <a:rPr lang="en-US" altLang="zh-CN" b="0" i="0" smtClean="0">
                              <a:latin typeface="Cambria Math" panose="02040503050406030204" pitchFamily="18" charset="0"/>
                            </a:rPr>
                            <m:t>/50.8147</m:t>
                          </m:r>
                        </m:sup>
                      </m:sSup>
                      <m:r>
                        <a:rPr lang="en-US" altLang="zh-CN" b="0" i="0" smtClean="0">
                          <a:latin typeface="Cambria Math" panose="02040503050406030204" pitchFamily="18" charset="0"/>
                        </a:rPr>
                        <m:t>+19.5474</m:t>
                      </m:r>
                    </m:oMath>
                  </m:oMathPara>
                </a14:m>
                <a:endParaRPr lang="zh-CN" altLang="en-US"/>
              </a:p>
            </p:txBody>
          </p:sp>
        </mc:Choice>
        <mc:Fallback xmlns="">
          <p:sp>
            <p:nvSpPr>
              <p:cNvPr id="12" name="文本框 11">
                <a:extLst>
                  <a:ext uri="{FF2B5EF4-FFF2-40B4-BE49-F238E27FC236}">
                    <a16:creationId xmlns:a16="http://schemas.microsoft.com/office/drawing/2014/main" id="{2E59ED26-6FE4-3CC6-60A1-620BE0159D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50390" y="5761418"/>
                <a:ext cx="3930523" cy="37965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>
            <a:extLst>
              <a:ext uri="{FF2B5EF4-FFF2-40B4-BE49-F238E27FC236}">
                <a16:creationId xmlns:a16="http://schemas.microsoft.com/office/drawing/2014/main" id="{13EC330E-CF81-EEBC-0BCD-8919BB07E2FC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8C94F8E2-082B-09FA-F8F1-CB995218550C}"/>
              </a:ext>
            </a:extLst>
          </p:cNvPr>
          <p:cNvSpPr txBox="1"/>
          <p:nvPr/>
        </p:nvSpPr>
        <p:spPr>
          <a:xfrm>
            <a:off x="0" y="5705169"/>
            <a:ext cx="574357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relationship between the number of photons received by the SiPM at the scintillator endpoint and the distance from the hit point to the SiPM under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文本框 15">
            <a:extLst>
              <a:ext uri="{FF2B5EF4-FFF2-40B4-BE49-F238E27FC236}">
                <a16:creationId xmlns:a16="http://schemas.microsoft.com/office/drawing/2014/main" id="{6C8E3D6D-2378-8290-E429-9D405B2803E0}"/>
              </a:ext>
            </a:extLst>
          </p:cNvPr>
          <p:cNvSpPr txBox="1"/>
          <p:nvPr/>
        </p:nvSpPr>
        <p:spPr>
          <a:xfrm>
            <a:off x="6210299" y="6179218"/>
            <a:ext cx="57435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fitting results of the distribution shown in the left figure.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926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AD864F9-21D0-D1EA-EE32-B200E753C9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/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keV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hit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&lt;100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    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EDe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strip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&gt; 0.1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MeV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=1.00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d>
                      <m:d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dPr>
                      <m:e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16.0813×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e</m:t>
                            </m:r>
                          </m:e>
                          <m:sup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D</m:t>
                            </m:r>
                            <m:r>
                              <a:rPr lang="en-US" altLang="zh-CN" b="0" i="0" smtClean="0">
                                <a:latin typeface="Cambria Math" panose="02040503050406030204" pitchFamily="18" charset="0"/>
                              </a:rPr>
                              <m:t>/50.8147</m:t>
                            </m:r>
                          </m:sup>
                        </m:sSup>
                        <m:r>
                          <a:rPr lang="en-US" altLang="zh-CN" b="0" i="0" smtClean="0">
                            <a:latin typeface="Cambria Math" panose="02040503050406030204" pitchFamily="18" charset="0"/>
                          </a:rPr>
                          <m:t>+19.5474</m:t>
                        </m:r>
                      </m:e>
                    </m:d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E</m:t>
                            </m:r>
                          </m:e>
                          <m:sub>
                            <m:r>
                              <m:rPr>
                                <m:sty m:val="p"/>
                              </m:rPr>
                              <a:rPr lang="en-US" altLang="zh-CN" b="0" i="0" smtClean="0">
                                <a:latin typeface="Cambria Math" panose="02040503050406030204" pitchFamily="18" charset="0"/>
                                <a:ea typeface="宋体" panose="02010600030101010101" pitchFamily="2" charset="-122"/>
                              </a:rPr>
                              <m:t>dep</m:t>
                            </m:r>
                          </m:sub>
                        </m:sSub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1.41 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MeV</m:t>
                        </m:r>
                      </m:den>
                    </m:f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×</m:t>
                    </m:r>
                    <m:f>
                      <m:f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</m:ctrlPr>
                      </m:fPr>
                      <m:num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47.09 </m:t>
                        </m:r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mV</m:t>
                        </m:r>
                      </m:num>
                      <m:den>
                        <m:r>
                          <a:rPr lang="en-US" altLang="zh-CN" b="0" i="0" smtClean="0">
                            <a:latin typeface="Cambria Math" panose="02040503050406030204" pitchFamily="18" charset="0"/>
                            <a:ea typeface="宋体" panose="02010600030101010101" pitchFamily="2" charset="-122"/>
                          </a:rPr>
                          <m:t>23</m:t>
                        </m:r>
                      </m:den>
                    </m:f>
                  </m:oMath>
                </a14:m>
                <a:endParaRPr lang="en-US" altLang="zh-CN" b="0" i="1">
                  <a:latin typeface="Cambria Math" panose="020405030504060302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σ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=7.922 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mV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ea typeface="宋体" panose="02010600030101010101" pitchFamily="2" charset="-122"/>
                </a:endParaRP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ADC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=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Random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.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Landau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(</m:t>
                    </m:r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mean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,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  <a:ea typeface="宋体" panose="02010600030101010101" pitchFamily="2" charset="-122"/>
                      </a:rPr>
                      <m:t>)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CEF80A11-A8A8-849D-6232-E4AD7D31B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5437" y="2224952"/>
                <a:ext cx="6830775" cy="2408095"/>
              </a:xfrm>
              <a:prstGeom prst="rect">
                <a:avLst/>
              </a:prstGeom>
              <a:blipFill>
                <a:blip r:embed="rId3"/>
                <a:stretch>
                  <a:fillRect l="-625" b="-2278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DD1617B8-70A2-F40F-4284-E9E2E87120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8175" y="1498454"/>
            <a:ext cx="3600000" cy="28114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/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mip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→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𝐴𝐷𝐶</m:t>
                      </m:r>
                      <m:r>
                        <a:rPr lang="en-US" altLang="zh-CN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=47.09</m:t>
                      </m:r>
                    </m:oMath>
                  </m:oMathPara>
                </a14:m>
                <a:endParaRPr lang="en-US" altLang="zh-CN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p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e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.=23     </m:t>
                      </m:r>
                      <m:r>
                        <m:rPr>
                          <m:sty m:val="p"/>
                        </m:rP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σ</m:t>
                      </m:r>
                      <m:r>
                        <a:rPr lang="en-US" altLang="zh-CN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=7.922</m:t>
                      </m:r>
                    </m:oMath>
                  </m:oMathPara>
                </a14:m>
                <a:endParaRPr lang="zh-CN" altLang="en-US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C4D92B92-A750-4A65-0F5B-4318BAC54A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8175" y="4309882"/>
                <a:ext cx="3600000" cy="646331"/>
              </a:xfrm>
              <a:prstGeom prst="rect">
                <a:avLst/>
              </a:prstGeom>
              <a:blipFill>
                <a:blip r:embed="rId5"/>
                <a:stretch>
                  <a:fillRect b="-471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文本框 12">
            <a:extLst>
              <a:ext uri="{FF2B5EF4-FFF2-40B4-BE49-F238E27FC236}">
                <a16:creationId xmlns:a16="http://schemas.microsoft.com/office/drawing/2014/main" id="{484642BD-7481-7DDF-FF76-99883A4580BB}"/>
              </a:ext>
            </a:extLst>
          </p:cNvPr>
          <p:cNvSpPr txBox="1"/>
          <p:nvPr/>
        </p:nvSpPr>
        <p:spPr>
          <a:xfrm>
            <a:off x="352425" y="4956213"/>
            <a:ext cx="42005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ADC distribution corresponding to the SiPM output for a 1 MIP energy deposition.</a:t>
            </a:r>
            <a:endParaRPr lang="zh-CN" altLang="en-US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3A52325C-CF22-2BE2-59BC-44774DFDEA18}"/>
              </a:ext>
            </a:extLst>
          </p:cNvPr>
          <p:cNvSpPr txBox="1"/>
          <p:nvPr/>
        </p:nvSpPr>
        <p:spPr>
          <a:xfrm>
            <a:off x="742950" y="517928"/>
            <a:ext cx="6096000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b="1">
                <a:latin typeface="Times New Roman" panose="02020603050405020304" pitchFamily="18" charset="0"/>
                <a:cs typeface="Times New Roman" panose="02020603050405020304" pitchFamily="18" charset="0"/>
              </a:rPr>
              <a:t>Digitization</a:t>
            </a:r>
          </a:p>
        </p:txBody>
      </p:sp>
    </p:spTree>
    <p:extLst>
      <p:ext uri="{BB962C8B-B14F-4D97-AF65-F5344CB8AC3E}">
        <p14:creationId xmlns:p14="http://schemas.microsoft.com/office/powerpoint/2010/main" val="4182798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8D1B0F-1AF2-5601-92DE-97FC25C30C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/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altLang="zh-CN" sz="2000" b="1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Reconstruction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Find the point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  <a:ea typeface="宋体" panose="02010600030101010101" pitchFamily="2" charset="-122"/>
                        <a:cs typeface="Times New Roman" panose="020206030504050203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𝑦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 in each section as the starting point, then search for the point closest to the previous point layer by layer.</a:t>
                </a:r>
              </a:p>
              <a:p>
                <a:pPr marL="285750" indent="-285750" algn="just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Use RANSAC to select the points, and use linear fitting to fit the track of these points, and select the one with the smallest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𝜒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宋体" panose="02010600030101010101" pitchFamily="2" charset="-122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altLang="zh-CN">
                    <a:latin typeface="Times New Roman" panose="02020603050405020304" pitchFamily="18" charset="0"/>
                    <a:ea typeface="宋体" panose="02010600030101010101" pitchFamily="2" charset="-122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2" name="文本框 1">
                <a:extLst>
                  <a:ext uri="{FF2B5EF4-FFF2-40B4-BE49-F238E27FC236}">
                    <a16:creationId xmlns:a16="http://schemas.microsoft.com/office/drawing/2014/main" id="{73EEDEBB-2D1D-B2C9-7963-EADB7511FD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0" y="536883"/>
                <a:ext cx="7878524" cy="2165849"/>
              </a:xfrm>
              <a:prstGeom prst="rect">
                <a:avLst/>
              </a:prstGeom>
              <a:blipFill>
                <a:blip r:embed="rId3"/>
                <a:stretch>
                  <a:fillRect l="-851" r="-619" b="-366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3" name="图片 52">
            <a:extLst>
              <a:ext uri="{FF2B5EF4-FFF2-40B4-BE49-F238E27FC236}">
                <a16:creationId xmlns:a16="http://schemas.microsoft.com/office/drawing/2014/main" id="{39B3B480-DF1B-86EC-06E2-5A99943C6A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08002" y="3429000"/>
            <a:ext cx="2996129" cy="2160000"/>
          </a:xfrm>
          <a:prstGeom prst="rect">
            <a:avLst/>
          </a:prstGeom>
        </p:spPr>
      </p:pic>
      <p:sp>
        <p:nvSpPr>
          <p:cNvPr id="54" name="文本框 53">
            <a:extLst>
              <a:ext uri="{FF2B5EF4-FFF2-40B4-BE49-F238E27FC236}">
                <a16:creationId xmlns:a16="http://schemas.microsoft.com/office/drawing/2014/main" id="{3FD258A9-0001-F9F8-B5DC-4CAE08C8D77C}"/>
              </a:ext>
            </a:extLst>
          </p:cNvPr>
          <p:cNvSpPr txBox="1"/>
          <p:nvPr/>
        </p:nvSpPr>
        <p:spPr>
          <a:xfrm>
            <a:off x="1262979" y="5735227"/>
            <a:ext cx="36861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Barrel, layer1 gives pos.x and pos.y, layer2 gives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文本框 61">
            <a:extLst>
              <a:ext uri="{FF2B5EF4-FFF2-40B4-BE49-F238E27FC236}">
                <a16:creationId xmlns:a16="http://schemas.microsoft.com/office/drawing/2014/main" id="{610F180E-7EDF-52D8-6489-4633A7A1E300}"/>
              </a:ext>
            </a:extLst>
          </p:cNvPr>
          <p:cNvSpPr txBox="1"/>
          <p:nvPr/>
        </p:nvSpPr>
        <p:spPr>
          <a:xfrm>
            <a:off x="6680021" y="5735226"/>
            <a:ext cx="43134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>
                <a:latin typeface="Times New Roman" panose="02020603050405020304" pitchFamily="18" charset="0"/>
                <a:cs typeface="Times New Roman" panose="02020603050405020304" pitchFamily="18" charset="0"/>
              </a:rPr>
              <a:t>In a superlayer of Endcap, layer1 gives pos.y, layer2 gives pos.x, both can give pos.z.</a:t>
            </a:r>
            <a:endParaRPr lang="zh-CN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3" name="图片 62">
            <a:extLst>
              <a:ext uri="{FF2B5EF4-FFF2-40B4-BE49-F238E27FC236}">
                <a16:creationId xmlns:a16="http://schemas.microsoft.com/office/drawing/2014/main" id="{5A776469-D42F-573B-3BB8-0D1622A63827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50" t="1" r="23828" b="282"/>
          <a:stretch/>
        </p:blipFill>
        <p:spPr>
          <a:xfrm>
            <a:off x="8429453" y="0"/>
            <a:ext cx="3469294" cy="32400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7575DA65-C9F0-FFEA-E975-2589F87A00F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41394" y="3513637"/>
            <a:ext cx="1990725" cy="1990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4531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241A6-C294-342E-66EC-C3C99195CC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/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文本框 4">
                <a:extLst>
                  <a:ext uri="{FF2B5EF4-FFF2-40B4-BE49-F238E27FC236}">
                    <a16:creationId xmlns:a16="http://schemas.microsoft.com/office/drawing/2014/main" id="{89224E53-EC92-22BF-9641-80FCD745F2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717018"/>
                <a:ext cx="4505511" cy="369332"/>
              </a:xfrm>
              <a:prstGeom prst="rect">
                <a:avLst/>
              </a:prstGeom>
              <a:blipFill>
                <a:blip r:embed="rId3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文本框 1">
            <a:extLst>
              <a:ext uri="{FF2B5EF4-FFF2-40B4-BE49-F238E27FC236}">
                <a16:creationId xmlns:a16="http://schemas.microsoft.com/office/drawing/2014/main" id="{1FDBC79E-7228-D4EA-E541-7155014509CD}"/>
              </a:ext>
            </a:extLst>
          </p:cNvPr>
          <p:cNvSpPr txBox="1"/>
          <p:nvPr/>
        </p:nvSpPr>
        <p:spPr>
          <a:xfrm>
            <a:off x="4619625" y="1088238"/>
            <a:ext cx="7572375" cy="41975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altLang="zh-CN" dirty="0" err="1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Muonid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Record the superlayers with scintillator signals.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barrel part: the particle is considered a muon when the number of superlayers with signals in one sector and its adjacent sector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For the endcap part: the particle is considered a muon when the number of superlayers with signals inside one end of the endcap exceeds 3 or 4. 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If the particle passes through both the barrel and the endcap, it is considered a muon when the sum of the number of superlayers with signals in the barrel and endcap exceeds 3 or 4.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873AD9E-7168-4AFB-B6F0-28DFFFBA0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601" y="1747017"/>
            <a:ext cx="4076308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52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>
            <a:extLst>
              <a:ext uri="{FF2B5EF4-FFF2-40B4-BE49-F238E27FC236}">
                <a16:creationId xmlns:a16="http://schemas.microsoft.com/office/drawing/2014/main" id="{0BCD08E0-31DE-4734-819B-03F562A99A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8204" y="0"/>
            <a:ext cx="4076307" cy="288000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FC00C9-50E7-45E5-B333-347D55B01E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97488" y="0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图片 9">
            <a:extLst>
              <a:ext uri="{FF2B5EF4-FFF2-40B4-BE49-F238E27FC236}">
                <a16:creationId xmlns:a16="http://schemas.microsoft.com/office/drawing/2014/main" id="{AC6903C0-86F5-4CC5-B25C-46E6E0686BE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318204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图片 11">
            <a:extLst>
              <a:ext uri="{FF2B5EF4-FFF2-40B4-BE49-F238E27FC236}">
                <a16:creationId xmlns:a16="http://schemas.microsoft.com/office/drawing/2014/main" id="{0771895D-8600-4F11-9CA8-CED4DFD80A2D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797486" y="3424002"/>
            <a:ext cx="4076308" cy="28800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10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50273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4909F1-37B9-49E7-F812-A9E8C748A7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/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5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文本框 15">
                <a:extLst>
                  <a:ext uri="{FF2B5EF4-FFF2-40B4-BE49-F238E27FC236}">
                    <a16:creationId xmlns:a16="http://schemas.microsoft.com/office/drawing/2014/main" id="{5F787812-E047-47F1-97AF-2BB60836A2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6" y="2880000"/>
                <a:ext cx="4076306" cy="369332"/>
              </a:xfrm>
              <a:prstGeom prst="rect">
                <a:avLst/>
              </a:prstGeom>
              <a:blipFill>
                <a:blip r:embed="rId3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/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6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文本框 13">
                <a:extLst>
                  <a:ext uri="{FF2B5EF4-FFF2-40B4-BE49-F238E27FC236}">
                    <a16:creationId xmlns:a16="http://schemas.microsoft.com/office/drawing/2014/main" id="{E9325BEB-E695-4C1C-830E-61C5BCB034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8" y="2880000"/>
                <a:ext cx="4076306" cy="369332"/>
              </a:xfrm>
              <a:prstGeom prst="rect">
                <a:avLst/>
              </a:prstGeom>
              <a:blipFill>
                <a:blip r:embed="rId4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/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7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文本框 19">
                <a:extLst>
                  <a:ext uri="{FF2B5EF4-FFF2-40B4-BE49-F238E27FC236}">
                    <a16:creationId xmlns:a16="http://schemas.microsoft.com/office/drawing/2014/main" id="{5B03353E-77A5-48D9-99CD-C35A60976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8204" y="6304002"/>
                <a:ext cx="4076306" cy="369332"/>
              </a:xfrm>
              <a:prstGeom prst="rect">
                <a:avLst/>
              </a:prstGeom>
              <a:blipFill>
                <a:blip r:embed="rId6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/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10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GeV</m:t>
                      </m:r>
                      <m: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1800" b="0" i="0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μ</m:t>
                      </m:r>
                    </m:oMath>
                  </m:oMathPara>
                </a14:m>
                <a:endParaRPr lang="zh-CN" altLang="en-US" sz="1800" i="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文本框 20">
                <a:extLst>
                  <a:ext uri="{FF2B5EF4-FFF2-40B4-BE49-F238E27FC236}">
                    <a16:creationId xmlns:a16="http://schemas.microsoft.com/office/drawing/2014/main" id="{B6399CD6-D77E-4203-94B9-5A4C22C306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97484" y="6304002"/>
                <a:ext cx="4076306" cy="369332"/>
              </a:xfrm>
              <a:prstGeom prst="rect">
                <a:avLst/>
              </a:prstGeom>
              <a:blipFill>
                <a:blip r:embed="rId8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图片 6">
            <a:extLst>
              <a:ext uri="{FF2B5EF4-FFF2-40B4-BE49-F238E27FC236}">
                <a16:creationId xmlns:a16="http://schemas.microsoft.com/office/drawing/2014/main" id="{8B6B6004-D1B4-41AF-AA10-7665EA7048A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362511" y="3424002"/>
            <a:ext cx="3987692" cy="28800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CE046527-AE66-4696-B7AE-F67097A402B8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6841791" y="3424002"/>
            <a:ext cx="3987692" cy="2880000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7685512C-A1F0-490E-98AA-FFDEEE913FF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6841791" y="0"/>
            <a:ext cx="3987692" cy="2880000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6F3AC779-0243-4F6F-BF5B-20F99BDAE74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362511" y="0"/>
            <a:ext cx="3987692" cy="28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1338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596644703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942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922 (96.7%)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979 (98.4%)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985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991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981 (98.1%)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910 (95.5%)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960 (96.5%)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961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950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656 (69.6%)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816 (82.1%)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878 (88.1%)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912 (91.3%)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860 (86.0%)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363718068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996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883 (93.5%)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988 (98.8%)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983 (98.6%)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907 (90.9%)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870 (87.3%)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827 (83.2%)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677 (71.7%)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953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(96.8%)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966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917 (95.6%)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2123545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073D1-11FE-ACF5-6D2E-F8C345A2EC7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80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90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" name="表格 1">
                <a:extLst>
                  <a:ext uri="{FF2B5EF4-FFF2-40B4-BE49-F238E27FC236}">
                    <a16:creationId xmlns:a16="http://schemas.microsoft.com/office/drawing/2014/main" id="{6CCC516D-97BC-BDBC-F9CA-82C9D09FB1C4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06570252"/>
                  </p:ext>
                </p:extLst>
              </p:nvPr>
            </p:nvGraphicFramePr>
            <p:xfrm>
              <a:off x="569999" y="1162786"/>
              <a:ext cx="1105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078592726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1639" r="-728767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23729" t="-1639" r="-8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2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3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421348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5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6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7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819663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9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3"/>
                          <a:stretch>
                            <a:fillRect t="-100000" r="-728767" b="-2032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994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3"/>
                          <a:stretch>
                            <a:fillRect t="-203279" r="-728767" b="-10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926 (97.1%)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971 (97.7%)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986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957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(99.9%)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t="-303279" r="-728767" b="-65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(95.7%)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968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(95.9%)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(99.7%)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(70.1%)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929 (93.0%)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943 (94.3%)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972 (97.3%)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(93.9%)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90241819-98E6-5615-7A30-D768B32C1D71}"/>
                  </a:ext>
                </a:extLst>
              </p:cNvPr>
              <p:cNvSpPr txBox="1"/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Nu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m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layer</m:t>
                        </m:r>
                      </m:sub>
                    </m:sSub>
                    <m:r>
                      <a:rPr lang="en-US" altLang="zh-CN" b="0" i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≥3</m:t>
                    </m:r>
                  </m:oMath>
                </a14:m>
                <a:r>
                  <a:rPr lang="zh-CN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Ef</m:t>
                    </m:r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altLang="zh-CN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fudge</m:t>
                        </m:r>
                      </m:sub>
                    </m:sSub>
                    <m:r>
                      <a:rPr lang="en-US" altLang="zh-CN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=1</m:t>
                    </m:r>
                  </m:oMath>
                </a14:m>
                <a:endParaRPr lang="en-US" altLang="zh-CN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文本框 3">
                <a:extLst>
                  <a:ext uri="{FF2B5EF4-FFF2-40B4-BE49-F238E27FC236}">
                    <a16:creationId xmlns:a16="http://schemas.microsoft.com/office/drawing/2014/main" id="{EAC7524E-8234-93E7-B612-1BBDA35E3D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3356" y="633943"/>
                <a:ext cx="4045286" cy="395493"/>
              </a:xfrm>
              <a:prstGeom prst="rect">
                <a:avLst/>
              </a:prstGeom>
              <a:blipFill>
                <a:blip r:embed="rId4"/>
                <a:stretch>
                  <a:fillRect b="-923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6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GeV</m:t>
                                </m:r>
                                <m: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 </m:t>
                                </m:r>
                                <m:r>
                                  <m:rPr>
                                    <m:sty m:val="p"/>
                                  </m:rPr>
                                  <a:rPr lang="en-US" altLang="zh-CN" sz="1400" b="0" i="0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μ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110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120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130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140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150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160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170</m:t>
                                </m:r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°</m:t>
                                </m:r>
                              </m:oMath>
                            </m:oMathPara>
                          </a14:m>
                          <a:endParaRPr lang="zh-CN" altLang="en-US" sz="14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events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≥3</m:t>
                                </m:r>
                              </m:oMath>
                            </m:oMathPara>
                          </a14:m>
                          <a:endParaRPr lang="zh-CN" altLang="en-US" sz="1400" i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altLang="zh-CN" sz="14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N</m:t>
                                    </m:r>
                                  </m:e>
                                  <m:sub>
                                    <m:r>
                                      <m:rPr>
                                        <m:sty m:val="p"/>
                                      </m:rPr>
                                      <a:rPr lang="en-US" altLang="zh-CN" sz="1400" b="0" i="0" smtClean="0">
                                        <a:latin typeface="Cambria Math" panose="02040503050406030204" pitchFamily="18" charset="0"/>
                                      </a:rPr>
                                      <m:t>superlayer</m:t>
                                    </m:r>
                                  </m:sub>
                                </m:sSub>
                                <m:r>
                                  <a:rPr lang="en-US" altLang="zh-CN" sz="1400" b="0" i="1" smtClean="0">
                                    <a:latin typeface="Cambria Math" panose="02040503050406030204" pitchFamily="18" charset="0"/>
                                  </a:rPr>
                                  <m:t>≥4</m:t>
                                </m:r>
                              </m:oMath>
                            </m:oMathPara>
                          </a14:m>
                          <a:endParaRPr lang="zh-CN" altLang="en-US" sz="1400" i="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表格 6">
                <a:extLst>
                  <a:ext uri="{FF2B5EF4-FFF2-40B4-BE49-F238E27FC236}">
                    <a16:creationId xmlns:a16="http://schemas.microsoft.com/office/drawing/2014/main" id="{CB8AD419-18EA-7192-3664-6A037BD83DE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472796"/>
                  </p:ext>
                </p:extLst>
              </p:nvPr>
            </p:nvGraphicFramePr>
            <p:xfrm>
              <a:off x="569999" y="3344011"/>
              <a:ext cx="9972000" cy="1483360"/>
            </p:xfrm>
            <a:graphic>
              <a:graphicData uri="http://schemas.openxmlformats.org/drawingml/2006/table">
                <a:tbl>
                  <a:tblPr firstRow="1" bandRow="1">
                    <a:tableStyleId>{2D5ABB26-0587-4C30-8999-92F81FD0307C}</a:tableStyleId>
                  </a:tblPr>
                  <a:tblGrid>
                    <a:gridCol w="1332000">
                      <a:extLst>
                        <a:ext uri="{9D8B030D-6E8A-4147-A177-3AD203B41FA5}">
                          <a16:colId xmlns:a16="http://schemas.microsoft.com/office/drawing/2014/main" val="134629377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591242891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00141454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384615061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795896542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5677862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4090202438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2982224299"/>
                        </a:ext>
                      </a:extLst>
                    </a:gridCol>
                    <a:gridCol w="1080000">
                      <a:extLst>
                        <a:ext uri="{9D8B030D-6E8A-4147-A177-3AD203B41FA5}">
                          <a16:colId xmlns:a16="http://schemas.microsoft.com/office/drawing/2014/main" val="1636630311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1639" r="-64794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123729" t="-1639" r="-7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223729" t="-1639" r="-60169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321910" t="-1639" r="-498315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424294" t="-1639" r="-4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524294" t="-1639" r="-3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624294" t="-1639" r="-20113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720225" t="-1639" r="-100000" b="-3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l="-824859" t="-1639" r="-565" b="-30819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62545663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>
                          <a:blip r:embed="rId5"/>
                          <a:stretch>
                            <a:fillRect t="-101639" r="-647945" b="-2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1000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967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extLst>
                      <a:ext uri="{0D108BD9-81ED-4DB2-BD59-A6C34878D82A}">
                        <a16:rowId xmlns:a16="http://schemas.microsoft.com/office/drawing/2014/main" val="3952659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blipFill>
                          <a:blip r:embed="rId5"/>
                          <a:stretch>
                            <a:fillRect t="-201639" r="-647945" b="-10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999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998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958 (96.0%)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995 (100%)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987 (98.7%)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974 (97.9%)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938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90326115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endParaRPr lang="zh-CN"/>
                        </a:p>
                      </a:txBody>
                      <a:tcPr anchor="ctr"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5"/>
                          <a:stretch>
                            <a:fillRect t="-301639" r="-647945" b="-819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973 (97.4%)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944 (94.5%)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913 (91.5%)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699 (70.0%)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993 (99.8%)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970 (97.0%)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964 (96.9%)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altLang="zh-CN" sz="1400" dirty="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930 (96.2%)</a:t>
                          </a:r>
                          <a:endParaRPr lang="zh-CN" altLang="en-US" sz="1400" dirty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anchor="ctr"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extLst>
                      <a:ext uri="{0D108BD9-81ED-4DB2-BD59-A6C34878D82A}">
                        <a16:rowId xmlns:a16="http://schemas.microsoft.com/office/drawing/2014/main" val="2716323673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0743292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8251</TotalTime>
  <Words>1267</Words>
  <Application>Microsoft Office PowerPoint</Application>
  <PresentationFormat>宽屏</PresentationFormat>
  <Paragraphs>358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等线</vt:lpstr>
      <vt:lpstr>等线 Light</vt:lpstr>
      <vt:lpstr>Arial</vt:lpstr>
      <vt:lpstr>Cambria Math</vt:lpstr>
      <vt:lpstr>Times New Roman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炜棋 孟</dc:creator>
  <cp:lastModifiedBy>炜棋 孟</cp:lastModifiedBy>
  <cp:revision>81</cp:revision>
  <cp:lastPrinted>2025-01-16T06:46:49Z</cp:lastPrinted>
  <dcterms:created xsi:type="dcterms:W3CDTF">2024-07-07T16:57:31Z</dcterms:created>
  <dcterms:modified xsi:type="dcterms:W3CDTF">2025-01-17T01:15:51Z</dcterms:modified>
</cp:coreProperties>
</file>