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01"/>
  </p:normalViewPr>
  <p:slideViewPr>
    <p:cSldViewPr snapToGrid="0">
      <p:cViewPr varScale="1">
        <p:scale>
          <a:sx n="104" d="100"/>
          <a:sy n="104" d="100"/>
        </p:scale>
        <p:origin x="89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62B0BA6-692E-08B8-CC5B-93064F9802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A3EA880-18A7-8045-D7E6-EB318970F3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CF70C32-1B73-173F-AA33-F899249A8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E129A-F962-7E41-BC14-99EA8AE6AAC1}" type="datetimeFigureOut">
              <a:rPr kumimoji="1" lang="zh-CN" altLang="en-US" smtClean="0"/>
              <a:t>2025/1/17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6D4A2B3-57DA-C9A4-BE46-AB66CE742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E1AA736-C70D-29B3-0EBE-9762A2463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6B2F8-4D1A-5248-BD23-013F22EACF4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15685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B8628C9-1992-45AA-6A63-042365FEF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807F68F-576B-082C-B666-E074F42A1C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16D4B24-00EB-9E56-CC31-6B45FC974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E129A-F962-7E41-BC14-99EA8AE6AAC1}" type="datetimeFigureOut">
              <a:rPr kumimoji="1" lang="zh-CN" altLang="en-US" smtClean="0"/>
              <a:t>2025/1/17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A8E74F3-3B2B-7BDB-F779-B6E855E44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B8E2117-650B-A446-90BC-47647B16B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6B2F8-4D1A-5248-BD23-013F22EACF4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18243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ADF14AF4-3190-A837-AE9B-EAFC42A555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834E310-A605-A476-F5C1-514A228DFF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BC5C78B-FB8B-FA5E-6146-DBAA3FBAC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E129A-F962-7E41-BC14-99EA8AE6AAC1}" type="datetimeFigureOut">
              <a:rPr kumimoji="1" lang="zh-CN" altLang="en-US" smtClean="0"/>
              <a:t>2025/1/17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749F01B-CF68-AEC1-DDD6-3C10460CF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A770BAB-AB42-B256-994F-3B5BEAA8A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6B2F8-4D1A-5248-BD23-013F22EACF4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86703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A6831AE-664F-82E7-ACF4-AC429488E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38457AF-E771-1B38-847F-B02D16FDAA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BEB7E43-A2CD-ED55-6910-5F6457165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E129A-F962-7E41-BC14-99EA8AE6AAC1}" type="datetimeFigureOut">
              <a:rPr kumimoji="1" lang="zh-CN" altLang="en-US" smtClean="0"/>
              <a:t>2025/1/17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33D5B92-404E-D10F-A792-21DE3EBD2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B7C2BB0-4B7A-C9F2-4B0B-5898920C3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6B2F8-4D1A-5248-BD23-013F22EACF4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27719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3AF55D-FD65-5267-DC11-87F5B8B8B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1CE8218-A975-F0F0-886F-A3BE14C7A4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F5BA96C-E495-01E2-3D29-C7D5B20A6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E129A-F962-7E41-BC14-99EA8AE6AAC1}" type="datetimeFigureOut">
              <a:rPr kumimoji="1" lang="zh-CN" altLang="en-US" smtClean="0"/>
              <a:t>2025/1/17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463BE02-F294-D81B-F457-3980BCA5E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7651BD6-D7FB-ADCD-1FAB-273D20B9F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6B2F8-4D1A-5248-BD23-013F22EACF4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58658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430F8FF-81BE-87C4-E451-784FC4B53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6607C12-0820-F625-9B9E-A8204B56CF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75209B6-C987-9385-E36E-C4FCDBB9C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55BD87F-CDA7-F2F2-CBDE-A7E07973E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E129A-F962-7E41-BC14-99EA8AE6AAC1}" type="datetimeFigureOut">
              <a:rPr kumimoji="1" lang="zh-CN" altLang="en-US" smtClean="0"/>
              <a:t>2025/1/17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4B11659-2395-C465-BE46-755B68F6D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7BC531F-A76B-8889-27A9-0CE2AEFB9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6B2F8-4D1A-5248-BD23-013F22EACF4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29240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CDE5293-3D12-135F-0099-BD3322481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23D2C29-5CD5-958A-F685-0E349B55FB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A26369F-7E4C-C407-79B4-01DB679F43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BAB7C017-7FDA-13F6-60AD-4321781C4F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D63B6AA-2391-4956-9AE0-D7A2375CB8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20AF35B-7997-8BDA-ED3B-F65EA17C1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E129A-F962-7E41-BC14-99EA8AE6AAC1}" type="datetimeFigureOut">
              <a:rPr kumimoji="1" lang="zh-CN" altLang="en-US" smtClean="0"/>
              <a:t>2025/1/17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E5A9BFC-7024-D46E-5D32-0EF5ACE19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37CD3627-102B-54B5-C845-A7BAA1E62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6B2F8-4D1A-5248-BD23-013F22EACF4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63409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C39471-05CC-F5B0-75B9-58D0ACB0C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6B3DD6E-CE7D-C583-067E-85AC9D04E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E129A-F962-7E41-BC14-99EA8AE6AAC1}" type="datetimeFigureOut">
              <a:rPr kumimoji="1" lang="zh-CN" altLang="en-US" smtClean="0"/>
              <a:t>2025/1/17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06A91DF-B7CC-3A15-D613-695076E75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EFF06EE-F5BC-B2F5-6F8C-E30986A46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6B2F8-4D1A-5248-BD23-013F22EACF4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58841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2ACC07F2-D4F9-C2EF-A3A2-6CF8892AD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E129A-F962-7E41-BC14-99EA8AE6AAC1}" type="datetimeFigureOut">
              <a:rPr kumimoji="1" lang="zh-CN" altLang="en-US" smtClean="0"/>
              <a:t>2025/1/17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2FE9E03C-0BEE-DD1C-E982-60B8F974D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85D0404-24C4-CD7E-42F9-62E645F47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6B2F8-4D1A-5248-BD23-013F22EACF4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59958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81950FB-02BB-FAA0-527F-F364FC96C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7FB8A3A-0409-3697-8A2E-F3BBFBCB5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A7C4043-6A67-390D-353F-C575760F99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5BAC992-2E43-8E0D-D961-DEAFE7F2D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E129A-F962-7E41-BC14-99EA8AE6AAC1}" type="datetimeFigureOut">
              <a:rPr kumimoji="1" lang="zh-CN" altLang="en-US" smtClean="0"/>
              <a:t>2025/1/17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F478FD7-DA50-2E2E-AC95-093845EB7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88E7349-5F72-1447-E38C-A746C0280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6B2F8-4D1A-5248-BD23-013F22EACF4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10158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0B5588-238D-8CFD-EE6D-24254053E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7C576F5-508D-68F1-E32A-1FD8255499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2683E23-7CBE-0E54-B571-9D21EA2600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2594B51-C24A-47EA-7A6D-C2DE3C5B7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E129A-F962-7E41-BC14-99EA8AE6AAC1}" type="datetimeFigureOut">
              <a:rPr kumimoji="1" lang="zh-CN" altLang="en-US" smtClean="0"/>
              <a:t>2025/1/17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762BB25-4867-7820-1816-5C122DDB5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52AE199-3906-E8F5-E32E-E9AB8F234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6B2F8-4D1A-5248-BD23-013F22EACF4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98301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A955620-1BF3-1A75-7FDE-C6381C92D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7FEC1A9-080B-8FD4-DD49-5CC6A5933C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D58C020-B582-2BB5-3E9B-02320E1083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E129A-F962-7E41-BC14-99EA8AE6AAC1}" type="datetimeFigureOut">
              <a:rPr kumimoji="1" lang="zh-CN" altLang="en-US" smtClean="0"/>
              <a:t>2025/1/17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4AD619E-1A08-8573-4F08-7B32470D80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92193CC-631C-93EC-9042-9C422761EA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6B2F8-4D1A-5248-BD23-013F22EACF4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083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表格 3">
                <a:extLst>
                  <a:ext uri="{FF2B5EF4-FFF2-40B4-BE49-F238E27FC236}">
                    <a16:creationId xmlns:a16="http://schemas.microsoft.com/office/drawing/2014/main" id="{106ECE22-B1F9-84DE-76D9-68DAF292750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7820151"/>
                  </p:ext>
                </p:extLst>
              </p:nvPr>
            </p:nvGraphicFramePr>
            <p:xfrm>
              <a:off x="0" y="666155"/>
              <a:ext cx="12191999" cy="2533741"/>
            </p:xfrm>
            <a:graphic>
              <a:graphicData uri="http://schemas.openxmlformats.org/drawingml/2006/table">
                <a:tbl>
                  <a:tblPr firstRow="1" bandRow="1">
                    <a:tableStyleId>{5FD0F851-EC5A-4D38-B0AD-8093EC10F338}</a:tableStyleId>
                  </a:tblPr>
                  <a:tblGrid>
                    <a:gridCol w="1821830">
                      <a:extLst>
                        <a:ext uri="{9D8B030D-6E8A-4147-A177-3AD203B41FA5}">
                          <a16:colId xmlns:a16="http://schemas.microsoft.com/office/drawing/2014/main" val="185231049"/>
                        </a:ext>
                      </a:extLst>
                    </a:gridCol>
                    <a:gridCol w="1205149">
                      <a:extLst>
                        <a:ext uri="{9D8B030D-6E8A-4147-A177-3AD203B41FA5}">
                          <a16:colId xmlns:a16="http://schemas.microsoft.com/office/drawing/2014/main" val="3417075898"/>
                        </a:ext>
                      </a:extLst>
                    </a:gridCol>
                    <a:gridCol w="1205149">
                      <a:extLst>
                        <a:ext uri="{9D8B030D-6E8A-4147-A177-3AD203B41FA5}">
                          <a16:colId xmlns:a16="http://schemas.microsoft.com/office/drawing/2014/main" val="489535189"/>
                        </a:ext>
                      </a:extLst>
                    </a:gridCol>
                    <a:gridCol w="1784880">
                      <a:extLst>
                        <a:ext uri="{9D8B030D-6E8A-4147-A177-3AD203B41FA5}">
                          <a16:colId xmlns:a16="http://schemas.microsoft.com/office/drawing/2014/main" val="2133158330"/>
                        </a:ext>
                      </a:extLst>
                    </a:gridCol>
                    <a:gridCol w="2115785">
                      <a:extLst>
                        <a:ext uri="{9D8B030D-6E8A-4147-A177-3AD203B41FA5}">
                          <a16:colId xmlns:a16="http://schemas.microsoft.com/office/drawing/2014/main" val="2197989758"/>
                        </a:ext>
                      </a:extLst>
                    </a:gridCol>
                    <a:gridCol w="1835798">
                      <a:extLst>
                        <a:ext uri="{9D8B030D-6E8A-4147-A177-3AD203B41FA5}">
                          <a16:colId xmlns:a16="http://schemas.microsoft.com/office/drawing/2014/main" val="2163030549"/>
                        </a:ext>
                      </a:extLst>
                    </a:gridCol>
                    <a:gridCol w="2223408">
                      <a:extLst>
                        <a:ext uri="{9D8B030D-6E8A-4147-A177-3AD203B41FA5}">
                          <a16:colId xmlns:a16="http://schemas.microsoft.com/office/drawing/2014/main" val="3208547791"/>
                        </a:ext>
                      </a:extLst>
                    </a:gridCol>
                  </a:tblGrid>
                  <a:tr h="320842">
                    <a:tc>
                      <a:txBody>
                        <a:bodyPr/>
                        <a:lstStyle/>
                        <a:p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1" i="1" smtClean="0">
                                    <a:latin typeface="Cambria Math" panose="02040503050406030204" pitchFamily="18" charset="0"/>
                                  </a:rPr>
                                  <m:t>𝑻𝒚𝒑𝒆</m:t>
                                </m:r>
                              </m:oMath>
                            </m:oMathPara>
                          </a14:m>
                          <a:endParaRPr lang="zh-CN" altLang="en-US" sz="16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1" i="1" smtClean="0">
                                    <a:latin typeface="Cambria Math" panose="02040503050406030204" pitchFamily="18" charset="0"/>
                                  </a:rPr>
                                  <m:t>𝑳</m:t>
                                </m:r>
                                <m:r>
                                  <a:rPr lang="en-US" altLang="zh-CN" sz="1600" b="1" smtClean="0">
                                    <a:latin typeface="Cambria Math" panose="02040503050406030204" pitchFamily="18" charset="0"/>
                                  </a:rPr>
                                  <m:t>𝒖𝒎𝒊𝒏𝒐𝒔𝒊𝒕𝒚</m:t>
                                </m:r>
                              </m:oMath>
                            </m:oMathPara>
                          </a14:m>
                          <a:endParaRPr lang="zh-CN" altLang="en-US" sz="16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600" b="1" smtClean="0">
                                        <a:latin typeface="Cambria Math" panose="02040503050406030204" pitchFamily="18" charset="0"/>
                                      </a:rPr>
                                      <m:t>𝑨</m:t>
                                    </m:r>
                                  </m:e>
                                  <m:sub>
                                    <m:r>
                                      <a:rPr lang="en-US" altLang="zh-CN" sz="1600" b="1" smtClean="0">
                                        <a:latin typeface="Cambria Math" panose="02040503050406030204" pitchFamily="18" charset="0"/>
                                      </a:rPr>
                                      <m:t>𝑪𝑷</m:t>
                                    </m:r>
                                  </m:sub>
                                </m:sSub>
                                <m:r>
                                  <a:rPr lang="en-US" altLang="zh-CN" sz="1600" b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altLang="zh-CN" sz="16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600" b="1">
                                        <a:latin typeface="Cambria Math" panose="02040503050406030204" pitchFamily="18" charset="0"/>
                                      </a:rPr>
                                      <m:t>𝑩</m:t>
                                    </m:r>
                                  </m:e>
                                  <m:sup>
                                    <m:r>
                                      <a:rPr lang="en-US" altLang="zh-CN" sz="1600" b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  <m:r>
                                  <a:rPr lang="en-US" altLang="zh-CN" sz="1600" b="1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sSup>
                                  <m:sSupPr>
                                    <m:ctrlPr>
                                      <a:rPr lang="en-US" altLang="zh-CN" sz="16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600" b="1">
                                        <a:latin typeface="Cambria Math" panose="02040503050406030204" pitchFamily="18" charset="0"/>
                                      </a:rPr>
                                      <m:t>𝑲</m:t>
                                    </m:r>
                                  </m:e>
                                  <m:sup>
                                    <m:r>
                                      <a:rPr lang="en-US" altLang="zh-CN" sz="1600" b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altLang="zh-CN" sz="16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600" b="1">
                                        <a:latin typeface="Cambria Math" panose="02040503050406030204" pitchFamily="18" charset="0"/>
                                      </a:rPr>
                                      <m:t>𝝅</m:t>
                                    </m:r>
                                  </m:e>
                                  <m:sup>
                                    <m:r>
                                      <a:rPr lang="en-US" altLang="zh-CN" sz="1600" b="1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sup>
                                </m:sSup>
                                <m:r>
                                  <a:rPr lang="en-US" altLang="zh-CN" sz="1600" b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1" smtClean="0">
                                    <a:latin typeface="Cambria Math" panose="02040503050406030204" pitchFamily="18" charset="0"/>
                                  </a:rPr>
                                  <m:t>𝑩𝒓</m:t>
                                </m:r>
                                <m:r>
                                  <a:rPr lang="en-US" altLang="zh-CN" sz="1600" b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altLang="zh-CN" sz="16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600" b="1">
                                        <a:latin typeface="Cambria Math" panose="02040503050406030204" pitchFamily="18" charset="0"/>
                                      </a:rPr>
                                      <m:t>𝑩</m:t>
                                    </m:r>
                                  </m:e>
                                  <m:sup>
                                    <m:r>
                                      <a:rPr lang="en-US" altLang="zh-CN" sz="1600" b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  <m:r>
                                  <a:rPr lang="en-US" altLang="zh-CN" sz="1600" b="1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sSup>
                                  <m:sSupPr>
                                    <m:ctrlPr>
                                      <a:rPr lang="en-US" altLang="zh-CN" sz="16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600" b="1">
                                        <a:latin typeface="Cambria Math" panose="02040503050406030204" pitchFamily="18" charset="0"/>
                                      </a:rPr>
                                      <m:t>𝑲</m:t>
                                    </m:r>
                                  </m:e>
                                  <m:sup>
                                    <m:r>
                                      <a:rPr lang="en-US" altLang="zh-CN" sz="1600" b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altLang="zh-CN" sz="16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600" b="1">
                                        <a:latin typeface="Cambria Math" panose="02040503050406030204" pitchFamily="18" charset="0"/>
                                      </a:rPr>
                                      <m:t>𝝅</m:t>
                                    </m:r>
                                  </m:e>
                                  <m:sup>
                                    <m:r>
                                      <a:rPr lang="en-US" altLang="zh-CN" sz="1600" b="1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sup>
                                </m:sSup>
                                <m:r>
                                  <a:rPr lang="en-US" altLang="zh-CN" sz="1600" b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zh-CN" altLang="en-US" sz="16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600" b="1" smtClean="0">
                                        <a:latin typeface="Cambria Math" panose="02040503050406030204" pitchFamily="18" charset="0"/>
                                      </a:rPr>
                                      <m:t>𝑨</m:t>
                                    </m:r>
                                  </m:e>
                                  <m:sub>
                                    <m:r>
                                      <a:rPr lang="en-US" altLang="zh-CN" sz="1600" b="1" smtClean="0">
                                        <a:latin typeface="Cambria Math" panose="02040503050406030204" pitchFamily="18" charset="0"/>
                                      </a:rPr>
                                      <m:t>𝑪𝑷</m:t>
                                    </m:r>
                                  </m:sub>
                                </m:sSub>
                                <m:r>
                                  <a:rPr lang="en-US" altLang="zh-CN" sz="1600" b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altLang="zh-CN" sz="16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600" b="1">
                                        <a:latin typeface="Cambria Math" panose="02040503050406030204" pitchFamily="18" charset="0"/>
                                      </a:rPr>
                                      <m:t>𝑩</m:t>
                                    </m:r>
                                  </m:e>
                                  <m:sup>
                                    <m:r>
                                      <a:rPr lang="en-US" altLang="zh-CN" sz="1600" b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  <m:r>
                                  <a:rPr lang="en-US" altLang="zh-CN" sz="1600" b="1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sSup>
                                  <m:sSupPr>
                                    <m:ctrlPr>
                                      <a:rPr lang="en-US" altLang="zh-CN" sz="16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600" b="1" smtClean="0">
                                        <a:latin typeface="Cambria Math" panose="02040503050406030204" pitchFamily="18" charset="0"/>
                                      </a:rPr>
                                      <m:t>𝝅</m:t>
                                    </m:r>
                                  </m:e>
                                  <m:sup>
                                    <m:r>
                                      <a:rPr lang="en-US" altLang="zh-CN" sz="1600" b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altLang="zh-CN" sz="16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600" b="1">
                                        <a:latin typeface="Cambria Math" panose="02040503050406030204" pitchFamily="18" charset="0"/>
                                      </a:rPr>
                                      <m:t>𝝅</m:t>
                                    </m:r>
                                  </m:e>
                                  <m:sup>
                                    <m:r>
                                      <a:rPr lang="en-US" altLang="zh-CN" sz="1600" b="1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sup>
                                </m:sSup>
                                <m:r>
                                  <a:rPr lang="en-US" altLang="zh-CN" sz="1600" b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1" smtClean="0">
                                    <a:latin typeface="Cambria Math" panose="02040503050406030204" pitchFamily="18" charset="0"/>
                                  </a:rPr>
                                  <m:t>𝑩𝒓</m:t>
                                </m:r>
                                <m:r>
                                  <a:rPr lang="en-US" altLang="zh-CN" sz="1600" b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altLang="zh-CN" sz="16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600" b="1">
                                        <a:latin typeface="Cambria Math" panose="02040503050406030204" pitchFamily="18" charset="0"/>
                                      </a:rPr>
                                      <m:t>𝑩</m:t>
                                    </m:r>
                                  </m:e>
                                  <m:sup>
                                    <m:r>
                                      <a:rPr lang="en-US" altLang="zh-CN" sz="1600" b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  <m:r>
                                  <a:rPr lang="en-US" altLang="zh-CN" sz="1600" b="1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sSup>
                                  <m:sSupPr>
                                    <m:ctrlPr>
                                      <a:rPr lang="en-US" altLang="zh-CN" sz="16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600" b="1" smtClean="0">
                                        <a:latin typeface="Cambria Math" panose="02040503050406030204" pitchFamily="18" charset="0"/>
                                      </a:rPr>
                                      <m:t>𝝅</m:t>
                                    </m:r>
                                  </m:e>
                                  <m:sup>
                                    <m:r>
                                      <a:rPr lang="en-US" altLang="zh-CN" sz="1600" b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altLang="zh-CN" sz="16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600" b="1">
                                        <a:latin typeface="Cambria Math" panose="02040503050406030204" pitchFamily="18" charset="0"/>
                                      </a:rPr>
                                      <m:t>𝝅</m:t>
                                    </m:r>
                                  </m:e>
                                  <m:sup>
                                    <m:r>
                                      <a:rPr lang="en-US" altLang="zh-CN" sz="1600" b="1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sup>
                                </m:sSup>
                                <m:r>
                                  <a:rPr lang="en-US" altLang="zh-CN" sz="1600" b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zh-CN" altLang="en-US" sz="16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73348475"/>
                      </a:ext>
                    </a:extLst>
                  </a:tr>
                  <a:tr h="548234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1" smtClean="0">
                                    <a:latin typeface="Cambria Math" panose="02040503050406030204" pitchFamily="18" charset="0"/>
                                  </a:rPr>
                                  <m:t>𝐦𝐲</m:t>
                                </m:r>
                                <m:r>
                                  <a:rPr lang="en-US" altLang="zh-CN" sz="1600" b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altLang="zh-CN" sz="1600" b="1" smtClean="0">
                                    <a:latin typeface="Cambria Math" panose="02040503050406030204" pitchFamily="18" charset="0"/>
                                  </a:rPr>
                                  <m:t>𝐦𝐞𝐚𝐬𝐮𝐫𝐞𝐦𝐞𝐧𝐭</m:t>
                                </m:r>
                              </m:oMath>
                            </m:oMathPara>
                          </a14:m>
                          <a:endParaRPr lang="en-US" altLang="zh-CN" sz="16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  <m:t>𝑏𝑒𝑙𝑙𝑒</m:t>
                                </m:r>
                                <m: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  <m:t>𝑀𝐶</m:t>
                                </m:r>
                              </m:oMath>
                            </m:oMathPara>
                          </a14:m>
                          <a:endParaRPr lang="en-US" altLang="zh-CN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771/</m:t>
                                </m:r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𝑓𝑏</m:t>
                                </m:r>
                              </m:oMath>
                            </m:oMathPara>
                          </a14:m>
                          <a:endParaRPr lang="zh-CN" altLang="en-US" sz="1600" i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altLang="zh-CN" sz="1600" b="0" i="0" smtClean="0">
                                    <a:latin typeface="Cambria Math" panose="02040503050406030204" pitchFamily="18" charset="0"/>
                                  </a:rPr>
                                  <m:t>.027</m:t>
                                </m:r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±</m:t>
                                </m:r>
                                <m:r>
                                  <a:rPr lang="en-US" altLang="zh-CN" sz="1600" b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0.021</m:t>
                                </m:r>
                              </m:oMath>
                            </m:oMathPara>
                          </a14:m>
                          <a:endParaRPr lang="zh-CN" altLang="en-US" sz="1600" i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(1</m:t>
                                </m:r>
                                <m:r>
                                  <a:rPr lang="en-US" altLang="zh-CN" sz="1600" b="0" i="0" smtClean="0">
                                    <a:latin typeface="Cambria Math" panose="02040503050406030204" pitchFamily="18" charset="0"/>
                                  </a:rPr>
                                  <m:t>3.2</m:t>
                                </m:r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±</m:t>
                                </m:r>
                                <m:r>
                                  <a:rPr lang="en-US" altLang="zh-CN" sz="1600" b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0.27</m:t>
                                </m:r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)×</m:t>
                                </m:r>
                                <m:sSup>
                                  <m:sSupPr>
                                    <m:ctrlPr>
                                      <a:rPr lang="en-US" altLang="zh-CN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600" b="0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US" altLang="zh-CN" sz="1600" b="0" smtClean="0">
                                        <a:latin typeface="Cambria Math" panose="02040503050406030204" pitchFamily="18" charset="0"/>
                                      </a:rPr>
                                      <m:t>−6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zh-CN" altLang="en-US" sz="1600" i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−0.0</m:t>
                                </m:r>
                                <m:r>
                                  <a:rPr lang="en-US" altLang="zh-CN" sz="1600" b="0" i="0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±</m:t>
                                </m:r>
                                <m:r>
                                  <a:rPr lang="en-US" altLang="zh-CN" sz="1600" b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0.036</m:t>
                                </m:r>
                              </m:oMath>
                            </m:oMathPara>
                          </a14:m>
                          <a:endParaRPr lang="zh-CN" altLang="en-US" sz="1600" i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(5.</m:t>
                                </m:r>
                                <m:r>
                                  <a:rPr lang="en-US" altLang="zh-CN" sz="1600" b="0" i="0" smtClean="0">
                                    <a:latin typeface="Cambria Math" panose="02040503050406030204" pitchFamily="18" charset="0"/>
                                  </a:rPr>
                                  <m:t>31</m:t>
                                </m:r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±</m:t>
                                </m:r>
                                <m:r>
                                  <a:rPr lang="en-US" altLang="zh-CN" sz="1600" b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0.21</m:t>
                                </m:r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)×</m:t>
                                </m:r>
                                <m:sSup>
                                  <m:sSupPr>
                                    <m:ctrlPr>
                                      <a:rPr lang="en-US" altLang="zh-CN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600" b="0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US" altLang="zh-CN" sz="1600" b="0" smtClean="0">
                                        <a:latin typeface="Cambria Math" panose="02040503050406030204" pitchFamily="18" charset="0"/>
                                      </a:rPr>
                                      <m:t>−6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zh-CN" altLang="en-US" sz="1600" i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05693059"/>
                      </a:ext>
                    </a:extLst>
                  </a:tr>
                  <a:tr h="548234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1" smtClean="0">
                                    <a:latin typeface="Cambria Math" panose="02040503050406030204" pitchFamily="18" charset="0"/>
                                  </a:rPr>
                                  <m:t>𝐩𝐫𝐞𝐯𝐢𝐨𝐮𝐬</m:t>
                                </m:r>
                                <m:r>
                                  <a:rPr lang="en-US" altLang="zh-CN" sz="1600" b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altLang="zh-CN" sz="1600" b="1" smtClean="0">
                                    <a:latin typeface="Cambria Math" panose="02040503050406030204" pitchFamily="18" charset="0"/>
                                  </a:rPr>
                                  <m:t>𝐫𝐞𝐬𝐮𝐥𝐭𝐬</m:t>
                                </m:r>
                              </m:oMath>
                            </m:oMathPara>
                          </a14:m>
                          <a:endParaRPr lang="en-US" altLang="zh-CN" sz="16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  <m:t>𝑏𝑒𝑙𝑙𝑒</m:t>
                                </m:r>
                                <m: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  <m:t>𝐷𝑎𝑡𝑎</m:t>
                                </m:r>
                              </m:oMath>
                            </m:oMathPara>
                          </a14:m>
                          <a:endParaRPr lang="zh-CN" altLang="en-US" sz="1600" b="0" i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771/</m:t>
                                </m:r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𝑓𝑏</m:t>
                                </m:r>
                              </m:oMath>
                            </m:oMathPara>
                          </a14:m>
                          <a:endParaRPr lang="zh-CN" altLang="en-US" sz="1600" i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0.043±</m:t>
                                </m:r>
                                <m:r>
                                  <a:rPr lang="en-US" altLang="zh-CN" sz="1600" b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0.024</m:t>
                                </m:r>
                              </m:oMath>
                            </m:oMathPara>
                          </a14:m>
                          <a:endParaRPr lang="zh-CN" altLang="en-US" sz="1600" i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(12.62±</m:t>
                                </m:r>
                                <m:r>
                                  <a:rPr lang="en-US" altLang="zh-CN" sz="1600" b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0.31</m:t>
                                </m:r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)×</m:t>
                                </m:r>
                                <m:sSup>
                                  <m:sSupPr>
                                    <m:ctrlPr>
                                      <a:rPr lang="en-US" altLang="zh-CN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600" b="0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US" altLang="zh-CN" sz="1600" b="0" smtClean="0">
                                        <a:latin typeface="Cambria Math" panose="02040503050406030204" pitchFamily="18" charset="0"/>
                                      </a:rPr>
                                      <m:t>−6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zh-CN" altLang="en-US" sz="1600" i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0.025±</m:t>
                                </m:r>
                                <m:r>
                                  <a:rPr lang="en-US" altLang="zh-CN" sz="1600" b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0.043</m:t>
                                </m:r>
                              </m:oMath>
                            </m:oMathPara>
                          </a14:m>
                          <a:endParaRPr lang="zh-CN" altLang="en-US" sz="1600" i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(5.86±</m:t>
                                </m:r>
                                <m:r>
                                  <a:rPr lang="en-US" altLang="zh-CN" sz="1600" b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0.26</m:t>
                                </m:r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)×</m:t>
                                </m:r>
                                <m:sSup>
                                  <m:sSupPr>
                                    <m:ctrlPr>
                                      <a:rPr lang="en-US" altLang="zh-CN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600" b="0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US" altLang="zh-CN" sz="1600" b="0" smtClean="0">
                                        <a:latin typeface="Cambria Math" panose="02040503050406030204" pitchFamily="18" charset="0"/>
                                      </a:rPr>
                                      <m:t>−6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zh-CN" altLang="en-US" sz="1600" i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16820721"/>
                      </a:ext>
                    </a:extLst>
                  </a:tr>
                  <a:tr h="548234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1" smtClean="0">
                                    <a:latin typeface="Cambria Math" panose="02040503050406030204" pitchFamily="18" charset="0"/>
                                  </a:rPr>
                                  <m:t>𝐦𝐲</m:t>
                                </m:r>
                                <m:r>
                                  <a:rPr lang="en-US" altLang="zh-CN" sz="1600" b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altLang="zh-CN" sz="1600" b="1" smtClean="0">
                                    <a:latin typeface="Cambria Math" panose="02040503050406030204" pitchFamily="18" charset="0"/>
                                  </a:rPr>
                                  <m:t>𝐦𝐞𝐚𝐬𝐮𝐫𝐞𝐦𝐞𝐧𝐭</m:t>
                                </m:r>
                              </m:oMath>
                            </m:oMathPara>
                          </a14:m>
                          <a:endParaRPr lang="en-US" altLang="zh-CN" sz="16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  <m:t>𝑏𝑒𝑙𝑙𝑒</m:t>
                                </m:r>
                                <m: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  <m:t>2 </m:t>
                                </m:r>
                                <m: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  <m:t>𝑀𝐶</m:t>
                                </m:r>
                              </m:oMath>
                            </m:oMathPara>
                          </a14:m>
                          <a:endParaRPr lang="zh-CN" altLang="en-US" sz="1600" b="0" i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  <m:r>
                                  <a:rPr lang="en-US" altLang="zh-CN" sz="1600" b="0" i="0" smtClean="0">
                                    <a:latin typeface="Cambria Math" panose="02040503050406030204" pitchFamily="18" charset="0"/>
                                  </a:rPr>
                                  <m:t>15</m:t>
                                </m:r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600" b="0" i="0" smtClean="0">
                                    <a:latin typeface="Cambria Math" panose="02040503050406030204" pitchFamily="18" charset="0"/>
                                  </a:rPr>
                                  <m:t>f</m:t>
                                </m:r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zh-CN" altLang="en-US" sz="1600" i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0.0</m:t>
                                </m:r>
                                <m:r>
                                  <a:rPr lang="en-US" altLang="zh-CN" sz="1600" b="0" i="0" smtClean="0">
                                    <a:latin typeface="Cambria Math" panose="02040503050406030204" pitchFamily="18" charset="0"/>
                                  </a:rPr>
                                  <m:t>27</m:t>
                                </m:r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±</m:t>
                                </m:r>
                                <m:r>
                                  <a:rPr lang="en-US" altLang="zh-CN" sz="1600" b="0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0.0</m:t>
                                </m:r>
                                <m:r>
                                  <a:rPr lang="en-US" altLang="zh-CN" sz="1600" b="0" i="0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23</m:t>
                                </m:r>
                              </m:oMath>
                            </m:oMathPara>
                          </a14:m>
                          <a:endParaRPr lang="zh-CN" altLang="en-US" sz="1600" i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(13.</m:t>
                                </m:r>
                                <m:r>
                                  <a:rPr lang="en-US" altLang="zh-CN" sz="1600" b="0" i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±</m:t>
                                </m:r>
                                <m:r>
                                  <a:rPr lang="en-US" altLang="zh-CN" sz="1600" b="0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0.</m:t>
                                </m:r>
                                <m:r>
                                  <a:rPr lang="en-US" altLang="zh-CN" sz="1600" b="0" i="0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30</m:t>
                                </m:r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)×</m:t>
                                </m:r>
                                <m:sSup>
                                  <m:sSupPr>
                                    <m:ctrlPr>
                                      <a:rPr lang="en-US" altLang="zh-CN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600" b="0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US" altLang="zh-CN" sz="1600" b="0" smtClean="0">
                                        <a:latin typeface="Cambria Math" panose="02040503050406030204" pitchFamily="18" charset="0"/>
                                      </a:rPr>
                                      <m:t>−6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zh-CN" altLang="en-US" sz="1600" i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-</m:t>
                                </m:r>
                                <m:r>
                                  <a:rPr lang="en-US" altLang="zh-CN" sz="1600" b="0" i="0" smtClean="0">
                                    <a:latin typeface="Cambria Math" panose="02040503050406030204" pitchFamily="18" charset="0"/>
                                  </a:rPr>
                                  <m:t>0.010</m:t>
                                </m:r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±</m:t>
                                </m:r>
                                <m:r>
                                  <a:rPr lang="en-US" altLang="zh-CN" sz="1600" b="0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0.0</m:t>
                                </m:r>
                                <m:r>
                                  <a:rPr lang="en-US" altLang="zh-CN" sz="1600" b="0" i="0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42</m:t>
                                </m:r>
                              </m:oMath>
                            </m:oMathPara>
                          </a14:m>
                          <a:endParaRPr lang="zh-CN" altLang="en-US" sz="1600" i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(5.</m:t>
                                </m:r>
                                <m:r>
                                  <a:rPr lang="en-US" altLang="zh-CN" sz="1600" b="0" i="0" smtClean="0">
                                    <a:latin typeface="Cambria Math" panose="02040503050406030204" pitchFamily="18" charset="0"/>
                                  </a:rPr>
                                  <m:t>31</m:t>
                                </m:r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±</m:t>
                                </m:r>
                                <m:r>
                                  <a:rPr lang="en-US" altLang="zh-CN" sz="1600" b="0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0.</m:t>
                                </m:r>
                                <m:r>
                                  <a:rPr lang="en-US" altLang="zh-CN" sz="1600" b="0" i="0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22</m:t>
                                </m:r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)×</m:t>
                                </m:r>
                                <m:sSup>
                                  <m:sSupPr>
                                    <m:ctrlPr>
                                      <a:rPr lang="en-US" altLang="zh-CN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600" b="0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US" altLang="zh-CN" sz="1600" b="0" smtClean="0">
                                        <a:latin typeface="Cambria Math" panose="02040503050406030204" pitchFamily="18" charset="0"/>
                                      </a:rPr>
                                      <m:t>−6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zh-CN" altLang="en-US" sz="1600" i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54951226"/>
                      </a:ext>
                    </a:extLst>
                  </a:tr>
                  <a:tr h="548234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1" smtClean="0">
                                    <a:latin typeface="Cambria Math" panose="02040503050406030204" pitchFamily="18" charset="0"/>
                                  </a:rPr>
                                  <m:t>𝐩𝐫𝐞𝐯𝐢𝐨𝐮𝐬</m:t>
                                </m:r>
                                <m:r>
                                  <a:rPr lang="en-US" altLang="zh-CN" sz="1600" b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altLang="zh-CN" sz="1600" b="1" smtClean="0">
                                    <a:latin typeface="Cambria Math" panose="02040503050406030204" pitchFamily="18" charset="0"/>
                                  </a:rPr>
                                  <m:t>𝐫𝐞𝐬𝐮𝐥𝐭𝐬</m:t>
                                </m:r>
                              </m:oMath>
                            </m:oMathPara>
                          </a14:m>
                          <a:endParaRPr lang="en-US" altLang="zh-CN" sz="16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  <m:t>𝑏𝑒𝑙𝑙𝑒</m:t>
                                </m:r>
                                <m: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  <m:t>2 </m:t>
                                </m:r>
                                <m: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  <m:t>𝐷𝑎𝑡𝑎</m:t>
                                </m:r>
                              </m:oMath>
                            </m:oMathPara>
                          </a14:m>
                          <a:endParaRPr lang="zh-CN" altLang="en-US" sz="1600" b="0" i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US" altLang="zh-CN" sz="1600" b="0" i="0" smtClean="0">
                                    <a:latin typeface="Cambria Math" panose="02040503050406030204" pitchFamily="18" charset="0"/>
                                  </a:rPr>
                                  <m:t>65</m:t>
                                </m:r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600" b="0" i="0" smtClean="0">
                                    <a:latin typeface="Cambria Math" panose="02040503050406030204" pitchFamily="18" charset="0"/>
                                  </a:rPr>
                                  <m:t>f</m:t>
                                </m:r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zh-CN" altLang="en-US" sz="1600" i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altLang="zh-CN" sz="1600" b="0" i="0" smtClean="0">
                                    <a:latin typeface="Cambria Math" panose="02040503050406030204" pitchFamily="18" charset="0"/>
                                  </a:rPr>
                                  <m:t>.013</m:t>
                                </m:r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±</m:t>
                                </m:r>
                                <m:r>
                                  <a:rPr lang="en-US" altLang="zh-CN" sz="1600" b="0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0.0</m:t>
                                </m:r>
                                <m:r>
                                  <a:rPr lang="en-US" altLang="zh-CN" sz="1600" b="0" i="0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27</m:t>
                                </m:r>
                              </m:oMath>
                            </m:oMathPara>
                          </a14:m>
                          <a:endParaRPr lang="zh-CN" altLang="en-US" sz="1600" i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(1</m:t>
                                </m:r>
                                <m:r>
                                  <a:rPr lang="en-US" altLang="zh-CN" sz="1600" b="0" i="0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en-US" altLang="zh-CN" sz="1600" b="0" i="0" smtClean="0">
                                    <a:latin typeface="Cambria Math" panose="02040503050406030204" pitchFamily="18" charset="0"/>
                                  </a:rPr>
                                  <m:t>21</m:t>
                                </m:r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±</m:t>
                                </m:r>
                                <m:r>
                                  <a:rPr lang="en-US" altLang="zh-CN" sz="1600" b="0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0.</m:t>
                                </m:r>
                                <m:r>
                                  <a:rPr lang="en-US" altLang="zh-CN" sz="1600" b="0" i="0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38</m:t>
                                </m:r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)×</m:t>
                                </m:r>
                                <m:sSup>
                                  <m:sSupPr>
                                    <m:ctrlPr>
                                      <a:rPr lang="en-US" altLang="zh-CN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600" b="0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US" altLang="zh-CN" sz="1600" b="0" smtClean="0">
                                        <a:latin typeface="Cambria Math" panose="02040503050406030204" pitchFamily="18" charset="0"/>
                                      </a:rPr>
                                      <m:t>−6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zh-CN" altLang="en-US" sz="1600" i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0" i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0.0</m:t>
                                </m:r>
                                <m:r>
                                  <a:rPr lang="en-US" altLang="zh-CN" sz="1600" b="0" i="0" smtClean="0">
                                    <a:latin typeface="Cambria Math" panose="02040503050406030204" pitchFamily="18" charset="0"/>
                                  </a:rPr>
                                  <m:t>82</m:t>
                                </m:r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±</m:t>
                                </m:r>
                                <m:r>
                                  <a:rPr lang="en-US" altLang="zh-CN" sz="1600" b="0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0.0</m:t>
                                </m:r>
                                <m:r>
                                  <a:rPr lang="en-US" altLang="zh-CN" sz="1600" b="0" i="0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54</m:t>
                                </m:r>
                              </m:oMath>
                            </m:oMathPara>
                          </a14:m>
                          <a:endParaRPr lang="zh-CN" altLang="en-US" sz="1600" i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(5.</m:t>
                                </m:r>
                                <m:r>
                                  <a:rPr lang="en-US" altLang="zh-CN" sz="1600" b="0" i="0" smtClean="0">
                                    <a:latin typeface="Cambria Math" panose="02040503050406030204" pitchFamily="18" charset="0"/>
                                  </a:rPr>
                                  <m:t>02</m:t>
                                </m:r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±</m:t>
                                </m:r>
                                <m:r>
                                  <a:rPr lang="en-US" altLang="zh-CN" sz="1600" b="0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0.</m:t>
                                </m:r>
                                <m:r>
                                  <a:rPr lang="en-US" altLang="zh-CN" sz="1600" b="0" i="0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28</m:t>
                                </m:r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)×</m:t>
                                </m:r>
                                <m:sSup>
                                  <m:sSupPr>
                                    <m:ctrlPr>
                                      <a:rPr lang="en-US" altLang="zh-CN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600" b="0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US" altLang="zh-CN" sz="1600" b="0" smtClean="0">
                                        <a:latin typeface="Cambria Math" panose="02040503050406030204" pitchFamily="18" charset="0"/>
                                      </a:rPr>
                                      <m:t>−6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zh-CN" altLang="en-US" sz="1600" i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9463904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表格 3">
                <a:extLst>
                  <a:ext uri="{FF2B5EF4-FFF2-40B4-BE49-F238E27FC236}">
                    <a16:creationId xmlns:a16="http://schemas.microsoft.com/office/drawing/2014/main" id="{106ECE22-B1F9-84DE-76D9-68DAF292750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7820151"/>
                  </p:ext>
                </p:extLst>
              </p:nvPr>
            </p:nvGraphicFramePr>
            <p:xfrm>
              <a:off x="0" y="666155"/>
              <a:ext cx="12191999" cy="2533741"/>
            </p:xfrm>
            <a:graphic>
              <a:graphicData uri="http://schemas.openxmlformats.org/drawingml/2006/table">
                <a:tbl>
                  <a:tblPr firstRow="1" bandRow="1">
                    <a:tableStyleId>{5FD0F851-EC5A-4D38-B0AD-8093EC10F338}</a:tableStyleId>
                  </a:tblPr>
                  <a:tblGrid>
                    <a:gridCol w="1821830">
                      <a:extLst>
                        <a:ext uri="{9D8B030D-6E8A-4147-A177-3AD203B41FA5}">
                          <a16:colId xmlns:a16="http://schemas.microsoft.com/office/drawing/2014/main" val="185231049"/>
                        </a:ext>
                      </a:extLst>
                    </a:gridCol>
                    <a:gridCol w="1205149">
                      <a:extLst>
                        <a:ext uri="{9D8B030D-6E8A-4147-A177-3AD203B41FA5}">
                          <a16:colId xmlns:a16="http://schemas.microsoft.com/office/drawing/2014/main" val="3417075898"/>
                        </a:ext>
                      </a:extLst>
                    </a:gridCol>
                    <a:gridCol w="1205149">
                      <a:extLst>
                        <a:ext uri="{9D8B030D-6E8A-4147-A177-3AD203B41FA5}">
                          <a16:colId xmlns:a16="http://schemas.microsoft.com/office/drawing/2014/main" val="489535189"/>
                        </a:ext>
                      </a:extLst>
                    </a:gridCol>
                    <a:gridCol w="1784880">
                      <a:extLst>
                        <a:ext uri="{9D8B030D-6E8A-4147-A177-3AD203B41FA5}">
                          <a16:colId xmlns:a16="http://schemas.microsoft.com/office/drawing/2014/main" val="2133158330"/>
                        </a:ext>
                      </a:extLst>
                    </a:gridCol>
                    <a:gridCol w="2115785">
                      <a:extLst>
                        <a:ext uri="{9D8B030D-6E8A-4147-A177-3AD203B41FA5}">
                          <a16:colId xmlns:a16="http://schemas.microsoft.com/office/drawing/2014/main" val="2197989758"/>
                        </a:ext>
                      </a:extLst>
                    </a:gridCol>
                    <a:gridCol w="1835798">
                      <a:extLst>
                        <a:ext uri="{9D8B030D-6E8A-4147-A177-3AD203B41FA5}">
                          <a16:colId xmlns:a16="http://schemas.microsoft.com/office/drawing/2014/main" val="2163030549"/>
                        </a:ext>
                      </a:extLst>
                    </a:gridCol>
                    <a:gridCol w="2223408">
                      <a:extLst>
                        <a:ext uri="{9D8B030D-6E8A-4147-A177-3AD203B41FA5}">
                          <a16:colId xmlns:a16="http://schemas.microsoft.com/office/drawing/2014/main" val="3208547791"/>
                        </a:ext>
                      </a:extLst>
                    </a:gridCol>
                  </a:tblGrid>
                  <a:tr h="340805">
                    <a:tc>
                      <a:txBody>
                        <a:bodyPr/>
                        <a:lstStyle/>
                        <a:p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150526" t="-3704" r="-761053" b="-6444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250526" t="-3704" r="-661053" b="-6444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236170" t="-3704" r="-345390" b="-6444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285542" t="-3704" r="-193373" b="-6444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441379" t="-3704" r="-121379" b="-6444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448571" t="-3704" r="-571" b="-64444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73348475"/>
                      </a:ext>
                    </a:extLst>
                  </a:tr>
                  <a:tr h="548234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t="-65116" r="-572028" b="-3046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150526" t="-65116" r="-761053" b="-3046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250526" t="-65116" r="-661053" b="-3046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236170" t="-65116" r="-345390" b="-3046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285542" t="-65116" r="-193373" b="-3046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441379" t="-65116" r="-121379" b="-3046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448571" t="-65116" r="-571" b="-3046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05693059"/>
                      </a:ext>
                    </a:extLst>
                  </a:tr>
                  <a:tr h="548234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t="-165116" r="-572028" b="-2046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150526" t="-165116" r="-761053" b="-2046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250526" t="-165116" r="-661053" b="-2046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236170" t="-165116" r="-345390" b="-2046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285542" t="-165116" r="-193373" b="-2046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441379" t="-165116" r="-121379" b="-2046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448571" t="-165116" r="-571" b="-2046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16820721"/>
                      </a:ext>
                    </a:extLst>
                  </a:tr>
                  <a:tr h="548234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t="-259091" r="-572028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150526" t="-259091" r="-761053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250526" t="-259091" r="-661053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236170" t="-259091" r="-345390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285542" t="-259091" r="-193373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441379" t="-259091" r="-121379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448571" t="-259091" r="-571" b="-1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54951226"/>
                      </a:ext>
                    </a:extLst>
                  </a:tr>
                  <a:tr h="548234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t="-367442" r="-572028" b="-23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150526" t="-367442" r="-761053" b="-23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250526" t="-367442" r="-661053" b="-23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236170" t="-367442" r="-345390" b="-23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285542" t="-367442" r="-193373" b="-23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441379" t="-367442" r="-121379" b="-23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448571" t="-367442" r="-571" b="-232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9463904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表格 4">
                <a:extLst>
                  <a:ext uri="{FF2B5EF4-FFF2-40B4-BE49-F238E27FC236}">
                    <a16:creationId xmlns:a16="http://schemas.microsoft.com/office/drawing/2014/main" id="{7B9005BA-4E84-29B5-7E16-282AF7663E1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27955568"/>
                  </p:ext>
                </p:extLst>
              </p:nvPr>
            </p:nvGraphicFramePr>
            <p:xfrm>
              <a:off x="102972" y="3997916"/>
              <a:ext cx="11986054" cy="1468159"/>
            </p:xfrm>
            <a:graphic>
              <a:graphicData uri="http://schemas.openxmlformats.org/drawingml/2006/table">
                <a:tbl>
                  <a:tblPr firstRow="1" bandRow="1">
                    <a:tableStyleId>{5FD0F851-EC5A-4D38-B0AD-8093EC10F338}</a:tableStyleId>
                  </a:tblPr>
                  <a:tblGrid>
                    <a:gridCol w="1987517">
                      <a:extLst>
                        <a:ext uri="{9D8B030D-6E8A-4147-A177-3AD203B41FA5}">
                          <a16:colId xmlns:a16="http://schemas.microsoft.com/office/drawing/2014/main" val="185231049"/>
                        </a:ext>
                      </a:extLst>
                    </a:gridCol>
                    <a:gridCol w="1447661">
                      <a:extLst>
                        <a:ext uri="{9D8B030D-6E8A-4147-A177-3AD203B41FA5}">
                          <a16:colId xmlns:a16="http://schemas.microsoft.com/office/drawing/2014/main" val="3417075898"/>
                        </a:ext>
                      </a:extLst>
                    </a:gridCol>
                    <a:gridCol w="1814298">
                      <a:extLst>
                        <a:ext uri="{9D8B030D-6E8A-4147-A177-3AD203B41FA5}">
                          <a16:colId xmlns:a16="http://schemas.microsoft.com/office/drawing/2014/main" val="2133158330"/>
                        </a:ext>
                      </a:extLst>
                    </a:gridCol>
                    <a:gridCol w="2308206">
                      <a:extLst>
                        <a:ext uri="{9D8B030D-6E8A-4147-A177-3AD203B41FA5}">
                          <a16:colId xmlns:a16="http://schemas.microsoft.com/office/drawing/2014/main" val="2197989758"/>
                        </a:ext>
                      </a:extLst>
                    </a:gridCol>
                    <a:gridCol w="2002755">
                      <a:extLst>
                        <a:ext uri="{9D8B030D-6E8A-4147-A177-3AD203B41FA5}">
                          <a16:colId xmlns:a16="http://schemas.microsoft.com/office/drawing/2014/main" val="2163030549"/>
                        </a:ext>
                      </a:extLst>
                    </a:gridCol>
                    <a:gridCol w="2425617">
                      <a:extLst>
                        <a:ext uri="{9D8B030D-6E8A-4147-A177-3AD203B41FA5}">
                          <a16:colId xmlns:a16="http://schemas.microsoft.com/office/drawing/2014/main" val="3208547791"/>
                        </a:ext>
                      </a:extLst>
                    </a:gridCol>
                  </a:tblGrid>
                  <a:tr h="320842">
                    <a:tc>
                      <a:txBody>
                        <a:bodyPr/>
                        <a:lstStyle/>
                        <a:p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1" i="1" smtClean="0">
                                    <a:latin typeface="Cambria Math" panose="02040503050406030204" pitchFamily="18" charset="0"/>
                                  </a:rPr>
                                  <m:t>𝑻𝒚𝒑𝒆</m:t>
                                </m:r>
                              </m:oMath>
                            </m:oMathPara>
                          </a14:m>
                          <a:endParaRPr lang="zh-CN" altLang="en-US" sz="16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600" b="1" smtClean="0">
                                        <a:latin typeface="Cambria Math" panose="02040503050406030204" pitchFamily="18" charset="0"/>
                                      </a:rPr>
                                      <m:t>𝑨</m:t>
                                    </m:r>
                                  </m:e>
                                  <m:sub>
                                    <m:r>
                                      <a:rPr lang="en-US" altLang="zh-CN" sz="1600" b="1" smtClean="0">
                                        <a:latin typeface="Cambria Math" panose="02040503050406030204" pitchFamily="18" charset="0"/>
                                      </a:rPr>
                                      <m:t>𝑪𝑷</m:t>
                                    </m:r>
                                  </m:sub>
                                </m:sSub>
                                <m:r>
                                  <a:rPr lang="en-US" altLang="zh-CN" sz="1600" b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altLang="zh-CN" sz="16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600" b="1">
                                        <a:latin typeface="Cambria Math" panose="02040503050406030204" pitchFamily="18" charset="0"/>
                                      </a:rPr>
                                      <m:t>𝑩</m:t>
                                    </m:r>
                                  </m:e>
                                  <m:sup>
                                    <m:r>
                                      <a:rPr lang="en-US" altLang="zh-CN" sz="1600" b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  <m:r>
                                  <a:rPr lang="en-US" altLang="zh-CN" sz="1600" b="1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sSup>
                                  <m:sSupPr>
                                    <m:ctrlPr>
                                      <a:rPr lang="en-US" altLang="zh-CN" sz="16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600" b="1">
                                        <a:latin typeface="Cambria Math" panose="02040503050406030204" pitchFamily="18" charset="0"/>
                                      </a:rPr>
                                      <m:t>𝑲</m:t>
                                    </m:r>
                                  </m:e>
                                  <m:sup>
                                    <m:r>
                                      <a:rPr lang="en-US" altLang="zh-CN" sz="1600" b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altLang="zh-CN" sz="16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600" b="1">
                                        <a:latin typeface="Cambria Math" panose="02040503050406030204" pitchFamily="18" charset="0"/>
                                      </a:rPr>
                                      <m:t>𝝅</m:t>
                                    </m:r>
                                  </m:e>
                                  <m:sup>
                                    <m:r>
                                      <a:rPr lang="en-US" altLang="zh-CN" sz="1600" b="1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sup>
                                </m:sSup>
                                <m:r>
                                  <a:rPr lang="en-US" altLang="zh-CN" sz="1600" b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1" smtClean="0">
                                    <a:latin typeface="Cambria Math" panose="02040503050406030204" pitchFamily="18" charset="0"/>
                                  </a:rPr>
                                  <m:t>𝑩𝒓</m:t>
                                </m:r>
                                <m:r>
                                  <a:rPr lang="en-US" altLang="zh-CN" sz="1600" b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altLang="zh-CN" sz="16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600" b="1">
                                        <a:latin typeface="Cambria Math" panose="02040503050406030204" pitchFamily="18" charset="0"/>
                                      </a:rPr>
                                      <m:t>𝑩</m:t>
                                    </m:r>
                                  </m:e>
                                  <m:sup>
                                    <m:r>
                                      <a:rPr lang="en-US" altLang="zh-CN" sz="1600" b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  <m:r>
                                  <a:rPr lang="en-US" altLang="zh-CN" sz="1600" b="1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sSup>
                                  <m:sSupPr>
                                    <m:ctrlPr>
                                      <a:rPr lang="en-US" altLang="zh-CN" sz="16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600" b="1">
                                        <a:latin typeface="Cambria Math" panose="02040503050406030204" pitchFamily="18" charset="0"/>
                                      </a:rPr>
                                      <m:t>𝑲</m:t>
                                    </m:r>
                                  </m:e>
                                  <m:sup>
                                    <m:r>
                                      <a:rPr lang="en-US" altLang="zh-CN" sz="1600" b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altLang="zh-CN" sz="16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600" b="1">
                                        <a:latin typeface="Cambria Math" panose="02040503050406030204" pitchFamily="18" charset="0"/>
                                      </a:rPr>
                                      <m:t>𝝅</m:t>
                                    </m:r>
                                  </m:e>
                                  <m:sup>
                                    <m:r>
                                      <a:rPr lang="en-US" altLang="zh-CN" sz="1600" b="1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sup>
                                </m:sSup>
                                <m:r>
                                  <a:rPr lang="en-US" altLang="zh-CN" sz="1600" b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zh-CN" altLang="en-US" sz="16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600" b="1" smtClean="0">
                                        <a:latin typeface="Cambria Math" panose="02040503050406030204" pitchFamily="18" charset="0"/>
                                      </a:rPr>
                                      <m:t>𝑨</m:t>
                                    </m:r>
                                  </m:e>
                                  <m:sub>
                                    <m:r>
                                      <a:rPr lang="en-US" altLang="zh-CN" sz="1600" b="1" smtClean="0">
                                        <a:latin typeface="Cambria Math" panose="02040503050406030204" pitchFamily="18" charset="0"/>
                                      </a:rPr>
                                      <m:t>𝑪𝑷</m:t>
                                    </m:r>
                                  </m:sub>
                                </m:sSub>
                                <m:r>
                                  <a:rPr lang="en-US" altLang="zh-CN" sz="1600" b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altLang="zh-CN" sz="16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600" b="1">
                                        <a:latin typeface="Cambria Math" panose="02040503050406030204" pitchFamily="18" charset="0"/>
                                      </a:rPr>
                                      <m:t>𝑩</m:t>
                                    </m:r>
                                  </m:e>
                                  <m:sup>
                                    <m:r>
                                      <a:rPr lang="en-US" altLang="zh-CN" sz="1600" b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  <m:r>
                                  <a:rPr lang="en-US" altLang="zh-CN" sz="1600" b="1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sSup>
                                  <m:sSupPr>
                                    <m:ctrlPr>
                                      <a:rPr lang="en-US" altLang="zh-CN" sz="16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600" b="1" smtClean="0">
                                        <a:latin typeface="Cambria Math" panose="02040503050406030204" pitchFamily="18" charset="0"/>
                                      </a:rPr>
                                      <m:t>𝝅</m:t>
                                    </m:r>
                                  </m:e>
                                  <m:sup>
                                    <m:r>
                                      <a:rPr lang="en-US" altLang="zh-CN" sz="1600" b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altLang="zh-CN" sz="16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600" b="1">
                                        <a:latin typeface="Cambria Math" panose="02040503050406030204" pitchFamily="18" charset="0"/>
                                      </a:rPr>
                                      <m:t>𝝅</m:t>
                                    </m:r>
                                  </m:e>
                                  <m:sup>
                                    <m:r>
                                      <a:rPr lang="en-US" altLang="zh-CN" sz="1600" b="1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sup>
                                </m:sSup>
                                <m:r>
                                  <a:rPr lang="en-US" altLang="zh-CN" sz="1600" b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1" smtClean="0">
                                    <a:latin typeface="Cambria Math" panose="02040503050406030204" pitchFamily="18" charset="0"/>
                                  </a:rPr>
                                  <m:t>𝑩𝒓</m:t>
                                </m:r>
                                <m:r>
                                  <a:rPr lang="en-US" altLang="zh-CN" sz="1600" b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altLang="zh-CN" sz="16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600" b="1">
                                        <a:latin typeface="Cambria Math" panose="02040503050406030204" pitchFamily="18" charset="0"/>
                                      </a:rPr>
                                      <m:t>𝑩</m:t>
                                    </m:r>
                                  </m:e>
                                  <m:sup>
                                    <m:r>
                                      <a:rPr lang="en-US" altLang="zh-CN" sz="1600" b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  <m:r>
                                  <a:rPr lang="en-US" altLang="zh-CN" sz="1600" b="1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sSup>
                                  <m:sSupPr>
                                    <m:ctrlPr>
                                      <a:rPr lang="en-US" altLang="zh-CN" sz="16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600" b="1" smtClean="0">
                                        <a:latin typeface="Cambria Math" panose="02040503050406030204" pitchFamily="18" charset="0"/>
                                      </a:rPr>
                                      <m:t>𝝅</m:t>
                                    </m:r>
                                  </m:e>
                                  <m:sup>
                                    <m:r>
                                      <a:rPr lang="en-US" altLang="zh-CN" sz="1600" b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altLang="zh-CN" sz="16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600" b="1">
                                        <a:latin typeface="Cambria Math" panose="02040503050406030204" pitchFamily="18" charset="0"/>
                                      </a:rPr>
                                      <m:t>𝝅</m:t>
                                    </m:r>
                                  </m:e>
                                  <m:sup>
                                    <m:r>
                                      <a:rPr lang="en-US" altLang="zh-CN" sz="1600" b="1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sup>
                                </m:sSup>
                                <m:r>
                                  <a:rPr lang="en-US" altLang="zh-CN" sz="1600" b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zh-CN" altLang="en-US" sz="16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73348475"/>
                      </a:ext>
                    </a:extLst>
                  </a:tr>
                  <a:tr h="548234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1" smtClean="0">
                                    <a:latin typeface="Cambria Math" panose="02040503050406030204" pitchFamily="18" charset="0"/>
                                  </a:rPr>
                                  <m:t>𝐦𝐲</m:t>
                                </m:r>
                                <m:r>
                                  <a:rPr lang="en-US" altLang="zh-CN" sz="1600" b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altLang="zh-CN" sz="1600" b="1" smtClean="0">
                                    <a:latin typeface="Cambria Math" panose="02040503050406030204" pitchFamily="18" charset="0"/>
                                  </a:rPr>
                                  <m:t>𝐦𝐞𝐚𝐬𝐮𝐫𝐞𝐦𝐞𝐧𝐭</m:t>
                                </m:r>
                              </m:oMath>
                            </m:oMathPara>
                          </a14:m>
                          <a:endParaRPr lang="en-US" altLang="zh-CN" sz="16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  <m: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  <m:t>1 &amp; </m:t>
                                </m:r>
                                <m: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  <m: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  <m:t>2(</m:t>
                                </m:r>
                                <m: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  <m:t>𝑀𝐶</m:t>
                                </m:r>
                                <m: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altLang="zh-CN" sz="16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altLang="zh-CN" sz="1600" b="0" i="0" smtClean="0">
                                    <a:latin typeface="Cambria Math" panose="02040503050406030204" pitchFamily="18" charset="0"/>
                                  </a:rPr>
                                  <m:t>.027</m:t>
                                </m:r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±</m:t>
                                </m:r>
                                <m:r>
                                  <a:rPr lang="en-US" altLang="zh-CN" sz="1600" b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0.0</m:t>
                                </m:r>
                                <m:r>
                                  <a:rPr lang="en-US" altLang="zh-CN" sz="1600" b="0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16</m:t>
                                </m:r>
                              </m:oMath>
                            </m:oMathPara>
                          </a14:m>
                          <a:endParaRPr lang="zh-CN" altLang="en-US" sz="1600" i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(1</m:t>
                                </m:r>
                                <m:r>
                                  <a:rPr lang="en-US" altLang="zh-CN" sz="1600" b="0" i="0" smtClean="0">
                                    <a:latin typeface="Cambria Math" panose="02040503050406030204" pitchFamily="18" charset="0"/>
                                  </a:rPr>
                                  <m:t>3.20</m:t>
                                </m:r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±</m:t>
                                </m:r>
                                <m:r>
                                  <a:rPr lang="en-US" altLang="zh-CN" sz="1600" b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0.2</m:t>
                                </m:r>
                                <m:r>
                                  <a:rPr lang="en-US" altLang="zh-CN" sz="1600" b="0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)×</m:t>
                                </m:r>
                                <m:sSup>
                                  <m:sSupPr>
                                    <m:ctrlPr>
                                      <a:rPr lang="en-US" altLang="zh-CN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600" b="0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US" altLang="zh-CN" sz="1600" b="0" smtClean="0">
                                        <a:latin typeface="Cambria Math" panose="02040503050406030204" pitchFamily="18" charset="0"/>
                                      </a:rPr>
                                      <m:t>−6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zh-CN" altLang="en-US" sz="1600" i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−0.0</m:t>
                                </m:r>
                                <m:r>
                                  <a:rPr lang="en-US" altLang="zh-CN" sz="1600" b="0" i="0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±</m:t>
                                </m:r>
                                <m:r>
                                  <a:rPr lang="en-US" altLang="zh-CN" sz="1600" b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0.0</m:t>
                                </m:r>
                                <m:r>
                                  <a:rPr lang="en-US" altLang="zh-CN" sz="1600" b="0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27</m:t>
                                </m:r>
                              </m:oMath>
                            </m:oMathPara>
                          </a14:m>
                          <a:endParaRPr lang="zh-CN" altLang="en-US" sz="1600" i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(5.</m:t>
                                </m:r>
                                <m:r>
                                  <a:rPr lang="en-US" altLang="zh-CN" sz="1600" b="0" i="0" smtClean="0">
                                    <a:latin typeface="Cambria Math" panose="02040503050406030204" pitchFamily="18" charset="0"/>
                                  </a:rPr>
                                  <m:t>31</m:t>
                                </m:r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±</m:t>
                                </m:r>
                                <m:r>
                                  <a:rPr lang="en-US" altLang="zh-CN" sz="1600" b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0.</m:t>
                                </m:r>
                                <m:r>
                                  <a:rPr lang="en-US" altLang="zh-CN" sz="1600" b="0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15</m:t>
                                </m:r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)×</m:t>
                                </m:r>
                                <m:sSup>
                                  <m:sSupPr>
                                    <m:ctrlPr>
                                      <a:rPr lang="en-US" altLang="zh-CN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600" b="0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US" altLang="zh-CN" sz="1600" b="0" smtClean="0">
                                        <a:latin typeface="Cambria Math" panose="02040503050406030204" pitchFamily="18" charset="0"/>
                                      </a:rPr>
                                      <m:t>−6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zh-CN" altLang="en-US" sz="1600" i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05693059"/>
                      </a:ext>
                    </a:extLst>
                  </a:tr>
                  <a:tr h="548234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1" smtClean="0">
                                    <a:latin typeface="Cambria Math" panose="02040503050406030204" pitchFamily="18" charset="0"/>
                                  </a:rPr>
                                  <m:t>𝐩𝐫𝐞𝐯𝐢𝐨𝐮𝐬</m:t>
                                </m:r>
                                <m:r>
                                  <a:rPr lang="en-US" altLang="zh-CN" sz="1600" b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altLang="zh-CN" sz="1600" b="1" smtClean="0">
                                    <a:latin typeface="Cambria Math" panose="02040503050406030204" pitchFamily="18" charset="0"/>
                                  </a:rPr>
                                  <m:t>𝐫𝐞𝐬𝐮𝐥𝐭𝐬</m:t>
                                </m:r>
                              </m:oMath>
                            </m:oMathPara>
                          </a14:m>
                          <a:endParaRPr lang="en-US" altLang="zh-CN" sz="16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  <m: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  <m:t>1 &amp; </m:t>
                                </m:r>
                                <m: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  <m: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  <m:t>2(</m:t>
                                </m:r>
                                <m: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  <m:t>𝐷𝑎𝑡𝑎</m:t>
                                </m:r>
                                <m: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altLang="zh-CN" sz="1600" b="0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sz="1600" b="0" i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0.0</m:t>
                                </m:r>
                                <m:r>
                                  <a:rPr lang="en-US" altLang="zh-CN" sz="1600" b="0" i="0" smtClean="0">
                                    <a:latin typeface="Cambria Math" panose="02040503050406030204" pitchFamily="18" charset="0"/>
                                  </a:rPr>
                                  <m:t>29</m:t>
                                </m:r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±</m:t>
                                </m:r>
                                <m:r>
                                  <a:rPr lang="en-US" altLang="zh-CN" sz="1600" b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0.0</m:t>
                                </m:r>
                                <m:r>
                                  <a:rPr lang="en-US" altLang="zh-CN" sz="1600" b="0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18</m:t>
                                </m:r>
                              </m:oMath>
                            </m:oMathPara>
                          </a14:m>
                          <a:endParaRPr lang="zh-CN" altLang="en-US" sz="1600" i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(1</m:t>
                                </m:r>
                                <m:r>
                                  <a:rPr lang="en-US" altLang="zh-CN" sz="1600" b="0" i="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.2</m:t>
                                </m:r>
                                <m:r>
                                  <a:rPr lang="en-US" altLang="zh-CN" sz="1600" b="0" i="0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±</m:t>
                                </m:r>
                                <m:r>
                                  <a:rPr lang="en-US" altLang="zh-CN" sz="1600" b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0.</m:t>
                                </m:r>
                                <m:r>
                                  <a:rPr lang="en-US" altLang="zh-CN" sz="1600" b="0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24</m:t>
                                </m:r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)×</m:t>
                                </m:r>
                                <m:sSup>
                                  <m:sSupPr>
                                    <m:ctrlPr>
                                      <a:rPr lang="en-US" altLang="zh-CN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600" b="0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US" altLang="zh-CN" sz="1600" b="0" smtClean="0">
                                        <a:latin typeface="Cambria Math" panose="02040503050406030204" pitchFamily="18" charset="0"/>
                                      </a:rPr>
                                      <m:t>−6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zh-CN" altLang="en-US" sz="1600" i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0" i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0.0</m:t>
                                </m:r>
                                <m:r>
                                  <a:rPr lang="en-US" altLang="zh-CN" sz="1600" b="0" i="0" smtClean="0">
                                    <a:latin typeface="Cambria Math" panose="02040503050406030204" pitchFamily="18" charset="0"/>
                                  </a:rPr>
                                  <m:t>17</m:t>
                                </m:r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±</m:t>
                                </m:r>
                                <m:r>
                                  <a:rPr lang="en-US" altLang="zh-CN" sz="1600" b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0.0</m:t>
                                </m:r>
                                <m:r>
                                  <a:rPr lang="en-US" altLang="zh-CN" sz="1600" b="0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34</m:t>
                                </m:r>
                              </m:oMath>
                            </m:oMathPara>
                          </a14:m>
                          <a:endParaRPr lang="zh-CN" altLang="en-US" sz="1600" i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(5.</m:t>
                                </m:r>
                                <m:r>
                                  <a:rPr lang="en-US" altLang="zh-CN" sz="1600" b="0" i="0" smtClean="0">
                                    <a:latin typeface="Cambria Math" panose="02040503050406030204" pitchFamily="18" charset="0"/>
                                  </a:rPr>
                                  <m:t>47</m:t>
                                </m:r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±</m:t>
                                </m:r>
                                <m:r>
                                  <a:rPr lang="en-US" altLang="zh-CN" sz="1600" b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0.</m:t>
                                </m:r>
                                <m:r>
                                  <a:rPr lang="en-US" altLang="zh-CN" sz="1600" b="0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19</m:t>
                                </m:r>
                                <m:r>
                                  <a:rPr lang="en-US" altLang="zh-CN" sz="1600" b="0" smtClean="0">
                                    <a:latin typeface="Cambria Math" panose="02040503050406030204" pitchFamily="18" charset="0"/>
                                  </a:rPr>
                                  <m:t>)×</m:t>
                                </m:r>
                                <m:sSup>
                                  <m:sSupPr>
                                    <m:ctrlPr>
                                      <a:rPr lang="en-US" altLang="zh-CN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600" b="0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US" altLang="zh-CN" sz="1600" b="0" smtClean="0">
                                        <a:latin typeface="Cambria Math" panose="02040503050406030204" pitchFamily="18" charset="0"/>
                                      </a:rPr>
                                      <m:t>−6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zh-CN" altLang="en-US" sz="1600" i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1682072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表格 4">
                <a:extLst>
                  <a:ext uri="{FF2B5EF4-FFF2-40B4-BE49-F238E27FC236}">
                    <a16:creationId xmlns:a16="http://schemas.microsoft.com/office/drawing/2014/main" id="{7B9005BA-4E84-29B5-7E16-282AF7663E1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27955568"/>
                  </p:ext>
                </p:extLst>
              </p:nvPr>
            </p:nvGraphicFramePr>
            <p:xfrm>
              <a:off x="102972" y="3997916"/>
              <a:ext cx="11986054" cy="1468159"/>
            </p:xfrm>
            <a:graphic>
              <a:graphicData uri="http://schemas.openxmlformats.org/drawingml/2006/table">
                <a:tbl>
                  <a:tblPr firstRow="1" bandRow="1">
                    <a:tableStyleId>{5FD0F851-EC5A-4D38-B0AD-8093EC10F338}</a:tableStyleId>
                  </a:tblPr>
                  <a:tblGrid>
                    <a:gridCol w="1987517">
                      <a:extLst>
                        <a:ext uri="{9D8B030D-6E8A-4147-A177-3AD203B41FA5}">
                          <a16:colId xmlns:a16="http://schemas.microsoft.com/office/drawing/2014/main" val="185231049"/>
                        </a:ext>
                      </a:extLst>
                    </a:gridCol>
                    <a:gridCol w="1447661">
                      <a:extLst>
                        <a:ext uri="{9D8B030D-6E8A-4147-A177-3AD203B41FA5}">
                          <a16:colId xmlns:a16="http://schemas.microsoft.com/office/drawing/2014/main" val="3417075898"/>
                        </a:ext>
                      </a:extLst>
                    </a:gridCol>
                    <a:gridCol w="1814298">
                      <a:extLst>
                        <a:ext uri="{9D8B030D-6E8A-4147-A177-3AD203B41FA5}">
                          <a16:colId xmlns:a16="http://schemas.microsoft.com/office/drawing/2014/main" val="2133158330"/>
                        </a:ext>
                      </a:extLst>
                    </a:gridCol>
                    <a:gridCol w="2308206">
                      <a:extLst>
                        <a:ext uri="{9D8B030D-6E8A-4147-A177-3AD203B41FA5}">
                          <a16:colId xmlns:a16="http://schemas.microsoft.com/office/drawing/2014/main" val="2197989758"/>
                        </a:ext>
                      </a:extLst>
                    </a:gridCol>
                    <a:gridCol w="2002755">
                      <a:extLst>
                        <a:ext uri="{9D8B030D-6E8A-4147-A177-3AD203B41FA5}">
                          <a16:colId xmlns:a16="http://schemas.microsoft.com/office/drawing/2014/main" val="2163030549"/>
                        </a:ext>
                      </a:extLst>
                    </a:gridCol>
                    <a:gridCol w="2425617">
                      <a:extLst>
                        <a:ext uri="{9D8B030D-6E8A-4147-A177-3AD203B41FA5}">
                          <a16:colId xmlns:a16="http://schemas.microsoft.com/office/drawing/2014/main" val="3208547791"/>
                        </a:ext>
                      </a:extLst>
                    </a:gridCol>
                  </a:tblGrid>
                  <a:tr h="340805">
                    <a:tc>
                      <a:txBody>
                        <a:bodyPr/>
                        <a:lstStyle/>
                        <a:p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138596" t="-3704" r="-591228" b="-3370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191549" t="-3704" r="-374648" b="-3370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227473" t="-3704" r="-192308" b="-3370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377215" t="-3704" r="-121519" b="-3370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394764" t="-3704" r="-524" b="-33703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73348475"/>
                      </a:ext>
                    </a:extLst>
                  </a:tr>
                  <a:tr h="548234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637" t="-63636" r="-501911" b="-106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138596" t="-63636" r="-591228" b="-106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191549" t="-63636" r="-374648" b="-106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227473" t="-63636" r="-192308" b="-106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377215" t="-63636" r="-121519" b="-106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394764" t="-63636" r="-524" b="-1068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05693059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637" t="-156522" r="-501911" b="-21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138596" t="-156522" r="-591228" b="-21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191549" t="-156522" r="-374648" b="-21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227473" t="-156522" r="-192308" b="-21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377215" t="-156522" r="-121519" b="-21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394764" t="-156522" r="-524" b="-217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1682072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3F0E5BAD-69EC-D1D5-2985-B90ADD27D611}"/>
                  </a:ext>
                </a:extLst>
              </p:cNvPr>
              <p:cNvSpPr txBox="1"/>
              <p:nvPr/>
            </p:nvSpPr>
            <p:spPr>
              <a:xfrm>
                <a:off x="7834184" y="5671753"/>
                <a:ext cx="16434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zh-CN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20%</m:t>
                      </m:r>
                      <m:r>
                        <a:rPr kumimoji="1" lang="en-US" altLang="zh-CN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↑</m:t>
                      </m:r>
                    </m:oMath>
                  </m:oMathPara>
                </a14:m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3F0E5BAD-69EC-D1D5-2985-B90ADD27D6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4184" y="5671753"/>
                <a:ext cx="1643449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BD3D0C30-43A7-C722-4FAB-BEF32B90B51E}"/>
                  </a:ext>
                </a:extLst>
              </p:cNvPr>
              <p:cNvSpPr txBox="1"/>
              <p:nvPr/>
            </p:nvSpPr>
            <p:spPr>
              <a:xfrm>
                <a:off x="9988378" y="5671753"/>
                <a:ext cx="16434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zh-CN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21%</m:t>
                      </m:r>
                      <m:r>
                        <a:rPr kumimoji="1" lang="en-US" altLang="zh-CN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↑</m:t>
                      </m:r>
                    </m:oMath>
                  </m:oMathPara>
                </a14:m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BD3D0C30-43A7-C722-4FAB-BEF32B90B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8378" y="5671753"/>
                <a:ext cx="1643449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F84F60F0-3850-F9F0-2019-D0046C358F6C}"/>
                  </a:ext>
                </a:extLst>
              </p:cNvPr>
              <p:cNvSpPr txBox="1"/>
              <p:nvPr/>
            </p:nvSpPr>
            <p:spPr>
              <a:xfrm>
                <a:off x="3637006" y="5671753"/>
                <a:ext cx="16434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zh-CN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kumimoji="1" lang="en-US" altLang="zh-CN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kumimoji="1" lang="en-US" altLang="zh-CN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%</m:t>
                      </m:r>
                      <m:r>
                        <a:rPr kumimoji="1" lang="en-US" altLang="zh-CN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↑</m:t>
                      </m:r>
                    </m:oMath>
                  </m:oMathPara>
                </a14:m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F84F60F0-3850-F9F0-2019-D0046C358F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7006" y="5671753"/>
                <a:ext cx="1643449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F0B638A3-2CAF-4382-AA1C-6C8FCED4A3EB}"/>
                  </a:ext>
                </a:extLst>
              </p:cNvPr>
              <p:cNvSpPr txBox="1"/>
              <p:nvPr/>
            </p:nvSpPr>
            <p:spPr>
              <a:xfrm>
                <a:off x="5679990" y="5671753"/>
                <a:ext cx="16434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zh-CN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16</m:t>
                      </m:r>
                      <m:r>
                        <a:rPr kumimoji="1" lang="en-US" altLang="zh-CN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%</m:t>
                      </m:r>
                      <m:r>
                        <a:rPr kumimoji="1" lang="en-US" altLang="zh-CN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↑</m:t>
                      </m:r>
                    </m:oMath>
                  </m:oMathPara>
                </a14:m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F0B638A3-2CAF-4382-AA1C-6C8FCED4A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9990" y="5671753"/>
                <a:ext cx="1643449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905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188</Words>
  <Application>Microsoft Macintosh PowerPoint</Application>
  <PresentationFormat>宽屏</PresentationFormat>
  <Paragraphs>55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等线 Light</vt:lpstr>
      <vt:lpstr>Arial</vt:lpstr>
      <vt:lpstr>Cambria Math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小庄</dc:creator>
  <cp:lastModifiedBy>小庄</cp:lastModifiedBy>
  <cp:revision>1</cp:revision>
  <dcterms:created xsi:type="dcterms:W3CDTF">2025-01-17T06:04:42Z</dcterms:created>
  <dcterms:modified xsi:type="dcterms:W3CDTF">2025-01-17T07:34:51Z</dcterms:modified>
</cp:coreProperties>
</file>