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75" r:id="rId3"/>
    <p:sldId id="259" r:id="rId4"/>
    <p:sldId id="277" r:id="rId5"/>
    <p:sldId id="271" r:id="rId6"/>
    <p:sldId id="279" r:id="rId7"/>
    <p:sldId id="278" r:id="rId8"/>
    <p:sldId id="270" r:id="rId9"/>
    <p:sldId id="269" r:id="rId10"/>
    <p:sldId id="285" r:id="rId11"/>
    <p:sldId id="288" r:id="rId12"/>
    <p:sldId id="289" r:id="rId13"/>
    <p:sldId id="290" r:id="rId14"/>
    <p:sldId id="29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E5A5F-09C7-4761-A3E4-8976FE4C69C9}" type="datetimeFigureOut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8C05-5F86-4142-8B2F-77110F09B8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9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060008-F217-CF0E-C25A-86A2A010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436525-A7E9-4198-CB57-CDEC47B90F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531BD-DFF8-5743-0CAF-8C1BEA22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1038-F16D-4B58-AAD2-705125325E9D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7A8FB7-5155-04CF-0C3F-6EB522C78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F03947-260C-9A4D-9AB3-CB320ED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1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8E8B05-767D-92C3-81AC-7D3CCDB2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BFB942-D633-913A-057E-CD67ADB5C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D7056E-37B2-2CDD-1685-166582A01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6D26-9DD3-4FD6-9877-84955CA1D852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56F25-2BC8-9FC6-0442-E5A25723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BD7711-AFD9-7504-A2EE-119FBFD28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63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7D62952-D113-001E-879C-374990D82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4E4172-B369-46D2-AF8D-FA703029F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D0298E-3D77-B204-7BA1-02255AB4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C3B8C-00A9-4A8A-AC82-A8B59FBCEB2D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BFDC9-E0B6-3CC3-9FBF-5C933C93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2469F4-68F3-E4DF-E71E-98598E41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69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B78F2-2A45-C492-7F57-A00DAEB97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A0232C-2326-5F6D-3771-855C2B557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F33559-AE78-ACBB-2EC7-D8C66D56F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F9B5-D07E-4046-AAC3-0CA5E3BABE01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AB2459-A4FF-7A43-6717-678FC39D5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A2374B-CBF4-BFBF-4E5C-980EA30B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29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68A113-C1EA-FB97-C3D7-1FB02F8B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AB693B-21F0-FD6C-B2C6-FBB6A0B34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C40C9C-28C1-5E14-1ABD-ADF4B5C5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026F7-87BA-4165-93CF-4E69D538BF5F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8CA925-0212-28CA-A040-F0A1923BC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311BBF-98FB-4303-2B58-E8004411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8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3C260-D8DD-1725-00A5-51593FDB2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745BDA-86FC-1465-F1D6-C0236FA39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5181066-5448-70D8-73EB-87AFF62FA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29AA321-01FA-C908-3C9C-F6EEF107D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D00C-0C4B-4906-84AB-F19978D47A64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8D7395-D65C-83E0-2D6F-CCECE8F6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A576F5-0F48-BFBB-1E92-789FAFE1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63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2DAD4C-9230-E0AB-D0AC-5F30F99F6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A1AA551-2659-756A-4542-1F9D2F4B4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2E146E-200F-74A1-3593-0809130A6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DEB16CE-A46A-EF87-8CF9-0A1C15DA1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512B0E-2ADE-A352-8B91-91E2D10447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FD099E5-250A-CFF8-27CF-AF8E065E7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8315A-E70A-41FA-9F1E-7E54A79A793C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C929DEA-5819-041A-B129-3E4FFDC0E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A8112F1-9117-1C7E-C24B-DD297FC4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5BAB20-CE0E-DE49-306A-0605E5C5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C462FD-C73D-31D3-CD48-7226E0BB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27E-F198-448E-AAF9-DA6FAC9CB4FE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F1DC4CD-AB43-4BED-72DB-83AFFAF00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31D0D7-F676-E051-8720-74548DDF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18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43AF2B-4C5E-8593-0BA0-CB625C27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864D2-3918-4B14-B304-02221440A664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07BC08-C1EF-617D-D218-C5363D86E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173BFF-F99B-BDF8-7A7A-B5DEAE64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90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B878EB-9751-E429-0443-CFB32FA5A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BA7BD1-D30F-DC42-57F6-361D41DF9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A428A19-E2AF-5F0D-6DEC-397A1A696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F93E96-A65D-FF29-19E6-8EF5B536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6EB6D-AD78-46FA-9F04-000849446876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E98B9-2609-5BF9-4FB3-F0F4FC995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0D7374-7AE6-CD89-0CAB-CD9D0BCB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63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27EE77-292F-802D-1965-A49318F0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D7A30F-B797-2E1F-1917-736B45858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A8F9E4-CFE7-B38A-B164-677FAAD09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AA875-3EFF-C899-9FBF-7C07D114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D721-87B4-4A76-8331-E8DC18EB31A0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CC8E1FC-D144-9841-0387-5147CBA1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448032-A097-29A4-3DC4-261CD75A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80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C72BAC-CE22-388C-BF3A-24C35608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3C15DD-75EA-7255-D69D-1DB1D97BA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D6795B-42EF-51DB-0FEA-E34B2AA2D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24544-2B54-4E86-827B-244C45917611}" type="datetime1">
              <a:rPr lang="zh-CN" altLang="en-US" smtClean="0"/>
              <a:t>2025/2/14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6F647-237C-6CF5-1567-89046DD2EC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CB195-3CD6-E596-D769-DDA173636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A1A0-27B3-4B27-9E2B-2EFFBFE60F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0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.emf"/><Relationship Id="rId7" Type="http://schemas.openxmlformats.org/officeDocument/2006/relationships/image" Target="../media/image6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.jpg"/><Relationship Id="rId10" Type="http://schemas.openxmlformats.org/officeDocument/2006/relationships/image" Target="../media/image63.png"/><Relationship Id="rId4" Type="http://schemas.openxmlformats.org/officeDocument/2006/relationships/image" Target="../media/image4.emf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.emf"/><Relationship Id="rId7" Type="http://schemas.openxmlformats.org/officeDocument/2006/relationships/image" Target="../media/image6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5.jpg"/><Relationship Id="rId10" Type="http://schemas.openxmlformats.org/officeDocument/2006/relationships/image" Target="../media/image69.png"/><Relationship Id="rId4" Type="http://schemas.openxmlformats.org/officeDocument/2006/relationships/image" Target="../media/image4.emf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emf"/><Relationship Id="rId7" Type="http://schemas.openxmlformats.org/officeDocument/2006/relationships/image" Target="../media/image7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5.jpg"/><Relationship Id="rId10" Type="http://schemas.openxmlformats.org/officeDocument/2006/relationships/image" Target="../media/image75.png"/><Relationship Id="rId4" Type="http://schemas.openxmlformats.org/officeDocument/2006/relationships/image" Target="../media/image4.emf"/><Relationship Id="rId9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.emf"/><Relationship Id="rId7" Type="http://schemas.openxmlformats.org/officeDocument/2006/relationships/image" Target="../media/image7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5.jpg"/><Relationship Id="rId10" Type="http://schemas.openxmlformats.org/officeDocument/2006/relationships/image" Target="../media/image81.png"/><Relationship Id="rId4" Type="http://schemas.openxmlformats.org/officeDocument/2006/relationships/image" Target="../media/image4.emf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.emf"/><Relationship Id="rId7" Type="http://schemas.openxmlformats.org/officeDocument/2006/relationships/image" Target="../media/image8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5.jpg"/><Relationship Id="rId10" Type="http://schemas.openxmlformats.org/officeDocument/2006/relationships/image" Target="../media/image87.png"/><Relationship Id="rId4" Type="http://schemas.openxmlformats.org/officeDocument/2006/relationships/image" Target="../media/image4.emf"/><Relationship Id="rId9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emf"/><Relationship Id="rId7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e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5.jpg"/><Relationship Id="rId10" Type="http://schemas.openxmlformats.org/officeDocument/2006/relationships/image" Target="../media/image22.png"/><Relationship Id="rId4" Type="http://schemas.openxmlformats.org/officeDocument/2006/relationships/image" Target="../media/image4.emf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emf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5.jpg"/><Relationship Id="rId10" Type="http://schemas.openxmlformats.org/officeDocument/2006/relationships/image" Target="../media/image29.png"/><Relationship Id="rId4" Type="http://schemas.openxmlformats.org/officeDocument/2006/relationships/image" Target="../media/image4.emf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5.jpg"/><Relationship Id="rId10" Type="http://schemas.openxmlformats.org/officeDocument/2006/relationships/image" Target="../media/image36.png"/><Relationship Id="rId4" Type="http://schemas.openxmlformats.org/officeDocument/2006/relationships/image" Target="../media/image4.emf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e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3.png"/><Relationship Id="rId5" Type="http://schemas.openxmlformats.org/officeDocument/2006/relationships/image" Target="../media/image5.jpg"/><Relationship Id="rId10" Type="http://schemas.openxmlformats.org/officeDocument/2006/relationships/image" Target="../media/image42.png"/><Relationship Id="rId4" Type="http://schemas.openxmlformats.org/officeDocument/2006/relationships/image" Target="../media/image4.emf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.emf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5.jpg"/><Relationship Id="rId10" Type="http://schemas.openxmlformats.org/officeDocument/2006/relationships/image" Target="../media/image49.png"/><Relationship Id="rId4" Type="http://schemas.openxmlformats.org/officeDocument/2006/relationships/image" Target="../media/image4.emf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.emf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.jpg"/><Relationship Id="rId10" Type="http://schemas.openxmlformats.org/officeDocument/2006/relationships/image" Target="../media/image56.png"/><Relationship Id="rId4" Type="http://schemas.openxmlformats.org/officeDocument/2006/relationships/image" Target="../media/image4.emf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2414A-1E68-EC2C-5C85-670AEBD8E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1320C107-1BE3-098B-E844-3359AE3DB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230" y="1982387"/>
            <a:ext cx="5952769" cy="1845930"/>
          </a:xfrm>
          <a:prstGeom prst="rect">
            <a:avLst/>
          </a:prstGeom>
        </p:spPr>
      </p:pic>
      <p:sp>
        <p:nvSpPr>
          <p:cNvPr id="3" name="副标题 2">
            <a:extLst>
              <a:ext uri="{FF2B5EF4-FFF2-40B4-BE49-F238E27FC236}">
                <a16:creationId xmlns:a16="http://schemas.microsoft.com/office/drawing/2014/main" id="{A2080134-C622-4467-E6DA-FDF576FFD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2656"/>
            <a:ext cx="12192000" cy="6285341"/>
          </a:xfrm>
        </p:spPr>
        <p:txBody>
          <a:bodyPr>
            <a:normAutofit/>
          </a:bodyPr>
          <a:lstStyle/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 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根据场论中“对初态粒子自旋求平均、对末态粒子自旋求和，来计算平均微分截面和微分宽度”，我们可在</a:t>
            </a:r>
            <a:r>
              <a:rPr lang="en-US" altLang="zh-CN" sz="12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whizard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产生子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中进行拆解，约束正负电子束流的纵向极化并对末态粒子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pair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进行极化分组，再利用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Standard Model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中仅存在左手中微子和右手反中微子的结论，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给出了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仅含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TGC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过程 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(s-channel)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的一维微分截面分布。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 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给出了本底过程 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(t-channel)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分布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的平台形状。</a:t>
            </a:r>
            <a:endParaRPr lang="en-US" altLang="zh-CN" sz="1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 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给出了质心能量分别为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190 GeV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240 GeV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360 GeV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下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s-channel</a:t>
            </a:r>
            <a:r>
              <a:rPr lang="zh-CN" altLang="en-US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12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t-channel</a:t>
            </a:r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的截面大小。</a:t>
            </a:r>
            <a:endParaRPr lang="en-US" altLang="zh-CN" sz="12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A61C72-EEE9-970E-1D05-F2667F687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EA25E7-ECCB-8587-F4C1-9B6DD886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08C645-9365-E2EC-9A29-9C37BB34C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BD0D252-5476-A405-04FF-DB25EBFC8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pic>
        <p:nvPicPr>
          <p:cNvPr id="10" name="内容占位符 23">
            <a:extLst>
              <a:ext uri="{FF2B5EF4-FFF2-40B4-BE49-F238E27FC236}">
                <a16:creationId xmlns:a16="http://schemas.microsoft.com/office/drawing/2014/main" id="{B2865299-B61D-A3FA-82A6-D7E95AAE03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2656"/>
            <a:ext cx="5150303" cy="103381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CA092B6-E863-B781-444E-1CA6D65CE37C}"/>
              </a:ext>
            </a:extLst>
          </p:cNvPr>
          <p:cNvSpPr txBox="1"/>
          <p:nvPr/>
        </p:nvSpPr>
        <p:spPr>
          <a:xfrm>
            <a:off x="96788" y="1606468"/>
            <a:ext cx="13062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本底过程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(t-channel)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7F5EC1E-5DBB-76D5-6A4C-8972B3532379}"/>
              </a:ext>
            </a:extLst>
          </p:cNvPr>
          <p:cNvSpPr txBox="1"/>
          <p:nvPr/>
        </p:nvSpPr>
        <p:spPr>
          <a:xfrm>
            <a:off x="2718939" y="1599324"/>
            <a:ext cx="1306287" cy="2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TGC</a:t>
            </a:r>
            <a:r>
              <a:rPr lang="zh-CN" altLang="en-US" sz="1000" dirty="0">
                <a:latin typeface="宋体" panose="02010600030101010101" pitchFamily="2" charset="-122"/>
                <a:ea typeface="宋体" panose="02010600030101010101" pitchFamily="2" charset="-122"/>
              </a:rPr>
              <a:t>过程 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(s-channel)</a:t>
            </a:r>
            <a:endParaRPr lang="zh-CN" altLang="en-US" sz="10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F4817F2-F400-8723-FD6C-8A6FB9A308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852689"/>
            <a:ext cx="3194651" cy="36706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49D0977-A1BC-A76C-5344-8AB427BC66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5235" y="2496370"/>
            <a:ext cx="4330814" cy="3026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C486C48-FF60-2C89-A178-61B2321F44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6573" y="572656"/>
            <a:ext cx="1481857" cy="33531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327960D-2962-7D11-9579-F4020F9261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76573" y="907967"/>
            <a:ext cx="4396740" cy="107442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E8CB86-84AB-BC22-3CD4-85AFEDC98F24}"/>
              </a:ext>
            </a:extLst>
          </p:cNvPr>
          <p:cNvSpPr txBox="1"/>
          <p:nvPr/>
        </p:nvSpPr>
        <p:spPr>
          <a:xfrm>
            <a:off x="8858430" y="3828317"/>
            <a:ext cx="2914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对的微分散射截面（角分布）公式，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道信号</a:t>
            </a:r>
            <a:r>
              <a:rPr lang="en-US" altLang="zh-CN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+t</a:t>
            </a:r>
            <a:r>
              <a:rPr lang="zh-CN" altLang="en-US" sz="1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道交换中微子本底</a:t>
            </a:r>
            <a:endParaRPr lang="zh-CN" altLang="en-US" sz="10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A688922-953B-A7FD-722B-5E190468A5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12246" y="4400971"/>
            <a:ext cx="3261067" cy="30848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F3E19BD-09BA-8A37-2511-B38738FE91F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310" y="4807893"/>
            <a:ext cx="3824098" cy="43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9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2E8F1-1184-2B99-3E9F-6119A4FB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90396-6D6C-795F-D1CF-98BC03432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A3B4020-CB46-72A4-27BA-A8F6074C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6FD86D2-7AAE-D8E8-5609-BF2CA45B8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303B051-E06A-0B29-1B6D-4ED0F243B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706DDDE-8A40-A636-F57A-39F0D5F5E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10</a:t>
            </a:fld>
            <a:endParaRPr lang="zh-CN" alt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A301777-C56D-7D19-451B-5DD45E060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44118"/>
              </p:ext>
            </p:extLst>
          </p:nvPr>
        </p:nvGraphicFramePr>
        <p:xfrm>
          <a:off x="18472" y="572656"/>
          <a:ext cx="3906984" cy="350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492">
                  <a:extLst>
                    <a:ext uri="{9D8B030D-6E8A-4147-A177-3AD203B41FA5}">
                      <a16:colId xmlns:a16="http://schemas.microsoft.com/office/drawing/2014/main" val="3472281786"/>
                    </a:ext>
                  </a:extLst>
                </a:gridCol>
                <a:gridCol w="1953492">
                  <a:extLst>
                    <a:ext uri="{9D8B030D-6E8A-4147-A177-3AD203B41FA5}">
                      <a16:colId xmlns:a16="http://schemas.microsoft.com/office/drawing/2014/main" val="2331155599"/>
                    </a:ext>
                  </a:extLst>
                </a:gridCol>
              </a:tblGrid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70232"/>
                  </a:ext>
                </a:extLst>
              </a:tr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77.06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2361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t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141.73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1967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51.71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99003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19.81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2882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718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0.67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5168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12.68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1143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100979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2698BCC-24EB-BE7F-3E41-52BF8898803B}"/>
              </a:ext>
            </a:extLst>
          </p:cNvPr>
          <p:cNvSpPr txBox="1"/>
          <p:nvPr/>
        </p:nvSpPr>
        <p:spPr>
          <a:xfrm>
            <a:off x="180108" y="4091830"/>
            <a:ext cx="35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 (non-polarization 19.42 pb)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815E3016-B9B0-D161-FA8D-1DC5EF68B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63967"/>
              </p:ext>
            </p:extLst>
          </p:nvPr>
        </p:nvGraphicFramePr>
        <p:xfrm>
          <a:off x="4142508" y="572656"/>
          <a:ext cx="3906984" cy="350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492">
                  <a:extLst>
                    <a:ext uri="{9D8B030D-6E8A-4147-A177-3AD203B41FA5}">
                      <a16:colId xmlns:a16="http://schemas.microsoft.com/office/drawing/2014/main" val="3472281786"/>
                    </a:ext>
                  </a:extLst>
                </a:gridCol>
                <a:gridCol w="1953492">
                  <a:extLst>
                    <a:ext uri="{9D8B030D-6E8A-4147-A177-3AD203B41FA5}">
                      <a16:colId xmlns:a16="http://schemas.microsoft.com/office/drawing/2014/main" val="2331155599"/>
                    </a:ext>
                  </a:extLst>
                </a:gridCol>
              </a:tblGrid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70232"/>
                  </a:ext>
                </a:extLst>
              </a:tr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68.05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2361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t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231.2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1967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134.43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99003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47.36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2882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22.21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718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5168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30.34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1143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22.21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100979"/>
                  </a:ext>
                </a:extLst>
              </a:tr>
            </a:tbl>
          </a:graphicData>
        </a:graphic>
      </p:graphicFrame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608BA2A9-3DEA-7998-AAF1-5B7338DEA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0605"/>
              </p:ext>
            </p:extLst>
          </p:nvPr>
        </p:nvGraphicFramePr>
        <p:xfrm>
          <a:off x="8266544" y="572656"/>
          <a:ext cx="3906984" cy="350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3492">
                  <a:extLst>
                    <a:ext uri="{9D8B030D-6E8A-4147-A177-3AD203B41FA5}">
                      <a16:colId xmlns:a16="http://schemas.microsoft.com/office/drawing/2014/main" val="3472281786"/>
                    </a:ext>
                  </a:extLst>
                </a:gridCol>
                <a:gridCol w="1953492">
                  <a:extLst>
                    <a:ext uri="{9D8B030D-6E8A-4147-A177-3AD203B41FA5}">
                      <a16:colId xmlns:a16="http://schemas.microsoft.com/office/drawing/2014/main" val="2331155599"/>
                    </a:ext>
                  </a:extLst>
                </a:gridCol>
              </a:tblGrid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70232"/>
                  </a:ext>
                </a:extLst>
              </a:tr>
              <a:tr h="2617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all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43.47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82361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t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362.88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11967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284.9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1399003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828822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+1/2 -1/2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52.26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718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0.25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1751687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(Z)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59.67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111434"/>
                  </a:ext>
                </a:extLst>
              </a:tr>
              <a:tr h="42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e+e</a:t>
                      </a:r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-: -1/2 +1/2 just s channel (Gamma) amplitude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52.26 pb</a:t>
                      </a:r>
                      <a:endParaRPr lang="zh-CN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100979"/>
                  </a:ext>
                </a:extLst>
              </a:tr>
            </a:tbl>
          </a:graphicData>
        </a:graphic>
      </p:graphicFrame>
      <p:pic>
        <p:nvPicPr>
          <p:cNvPr id="16" name="图片 15">
            <a:extLst>
              <a:ext uri="{FF2B5EF4-FFF2-40B4-BE49-F238E27FC236}">
                <a16:creationId xmlns:a16="http://schemas.microsoft.com/office/drawing/2014/main" id="{78B2AB76-80B7-4CDE-C1D9-3CB96E898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6181" y="4590594"/>
            <a:ext cx="2229161" cy="76210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4372323-1A00-62C6-66F3-86165CBDA2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82" y="4590594"/>
            <a:ext cx="2229162" cy="762106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1D68C66-57C4-3D8A-CE2C-596BBC1A5E4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6908" y="5613296"/>
            <a:ext cx="2229160" cy="76210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BE8D84E6-EED4-3AA6-1E5F-4E91639104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6181" y="5613296"/>
            <a:ext cx="2229161" cy="7621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5188E5C-0DE6-07F1-74A6-0342043D494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05455" y="4590594"/>
            <a:ext cx="2229162" cy="765395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0DFF1A4-2578-718F-F252-FC21872D87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5455" y="5613296"/>
            <a:ext cx="2229160" cy="76210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14B9AABC-E950-A42A-5523-4B6D9AF1ECE2}"/>
              </a:ext>
            </a:extLst>
          </p:cNvPr>
          <p:cNvSpPr txBox="1"/>
          <p:nvPr/>
        </p:nvSpPr>
        <p:spPr>
          <a:xfrm>
            <a:off x="4304144" y="4090964"/>
            <a:ext cx="35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GeV (non-polarization 17.17 pb)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D735F77-6269-2E6F-D449-1749E8C1B416}"/>
              </a:ext>
            </a:extLst>
          </p:cNvPr>
          <p:cNvSpPr txBox="1"/>
          <p:nvPr/>
        </p:nvSpPr>
        <p:spPr>
          <a:xfrm>
            <a:off x="8428181" y="4090964"/>
            <a:ext cx="358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360 GeV (non-polarization 10.94 pb)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29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866A5-3896-1CF6-4293-A4AE135B49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C8B0A46-344E-1438-A029-8615D767E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2FDAA0-371E-DECD-B6DC-BF40B86A3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0BFB582-0DF5-E8FF-C9DB-AD6835F398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550E1F-9A11-7C44-AE46-EC817F8B9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0417416-E346-2AFB-FD03-5ACA4EF02BEA}"/>
              </a:ext>
            </a:extLst>
          </p:cNvPr>
          <p:cNvSpPr txBox="1"/>
          <p:nvPr/>
        </p:nvSpPr>
        <p:spPr>
          <a:xfrm>
            <a:off x="1912307" y="4905898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all amplitude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455BE22-CC10-E717-6615-6B11C6A2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3E4264B-1BA8-7075-10BD-65FE71123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7757"/>
            <a:ext cx="3052276" cy="28396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EADC65A-5CE6-0326-2846-2C72ABDF08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276" y="731205"/>
            <a:ext cx="2743200" cy="28396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076D79C1-D41D-1BD8-CC29-554F471D2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5476" y="757347"/>
            <a:ext cx="3141740" cy="283966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CB637E73-99BE-4179-9BF3-91EAFBA6DE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3013" y="731206"/>
            <a:ext cx="2890495" cy="283966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E6657A64-E9DD-CF7F-6A93-882506178E1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5999" y="3966663"/>
            <a:ext cx="3027013" cy="289133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496CC1A-AEBA-9D7A-927F-9E9A104C9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15530" y="3940521"/>
            <a:ext cx="3052277" cy="28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65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87795-61D0-ABFF-D550-A2D85AA06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555581C-0D3C-9A3B-F084-1BDB3953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D0201F-FDC8-9887-B93B-9FB58B1B8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7842DC-E6B0-E1FC-C2E5-27713A1A2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2961B7E-CA14-AE86-BAC7-E4C7F60CD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B1077386-9E50-D77C-D6D4-C1BEC42332F8}"/>
              </a:ext>
            </a:extLst>
          </p:cNvPr>
          <p:cNvSpPr txBox="1"/>
          <p:nvPr/>
        </p:nvSpPr>
        <p:spPr>
          <a:xfrm>
            <a:off x="1194506" y="5041794"/>
            <a:ext cx="392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just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Helicity -1/2 +1/2 (all amplitude)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92FBC0-F464-0E46-CCB8-E78D3C23F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954E0F-3A4B-32FB-27BA-D8903FD0A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6"/>
            <a:ext cx="2925880" cy="285634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6AC545-ED1F-F9F3-1B61-B90F3F61E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9298" y="572656"/>
            <a:ext cx="2958935" cy="285634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9369853-94F4-0019-FDAD-D81B47D80A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1" y="572657"/>
            <a:ext cx="2958936" cy="286192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73DF33B-C67E-CB30-3273-CAD022AEF4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4936" y="572656"/>
            <a:ext cx="2975358" cy="285634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C1BC366-7D97-0B67-9BF4-7D353DE61E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8233" y="3918610"/>
            <a:ext cx="2975964" cy="286192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7F7E68C-8A1F-183B-74A9-D2CCA04E4B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5637" y="3918610"/>
            <a:ext cx="2958936" cy="286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2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B5AF1-EFDE-F5A3-D771-E7F0945F0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F6F651-5296-84F6-6304-E9DB87793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8E7C33-3C8E-441B-5945-03605757E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97079B-28EA-3B97-4E9E-CBDA8827A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BF1B1AD-79BF-06D5-5DF1-C770FDF42F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0C251EB-7A22-64FB-DBA1-DFDDCB40B36E}"/>
              </a:ext>
            </a:extLst>
          </p:cNvPr>
          <p:cNvSpPr txBox="1"/>
          <p:nvPr/>
        </p:nvSpPr>
        <p:spPr>
          <a:xfrm>
            <a:off x="1697182" y="5143487"/>
            <a:ext cx="288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just s channel amplitude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ABCE545-6F64-9FAA-1788-40261A52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4A39D1E-67C9-7477-15A1-D6CFACE6A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7"/>
            <a:ext cx="2886363" cy="28069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C738077-1BF4-7C3E-1616-3070CAA151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6363" y="567312"/>
            <a:ext cx="2886363" cy="28177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543E02-9500-681F-0324-BE23C3F7B5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2726" y="611233"/>
            <a:ext cx="2998529" cy="281776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E039481-97F6-2D2F-8F3E-944ABBC11C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1255" y="561812"/>
            <a:ext cx="2997512" cy="281776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EA249CB-9FE0-4803-30A9-51A90EBA2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49130" y="3730431"/>
            <a:ext cx="2998529" cy="280848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8CF98FC-775F-F4AF-75D9-A855161A0B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7659" y="3734604"/>
            <a:ext cx="2999214" cy="28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C3713-4338-DC8E-B94D-CD00A88FF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B8737D1-2DAF-1049-0F9D-C2D1A306B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261F066-BE27-91F3-E046-A28605D83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F08420F-4249-FA11-0F7D-C84E1F90B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38C4FD3-3CFD-C47F-028D-1DEDCE56E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832185D-6243-FBAB-BC6E-0D0454C82FAC}"/>
              </a:ext>
            </a:extLst>
          </p:cNvPr>
          <p:cNvSpPr txBox="1"/>
          <p:nvPr/>
        </p:nvSpPr>
        <p:spPr>
          <a:xfrm>
            <a:off x="1752599" y="4894012"/>
            <a:ext cx="2886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just t channel amplitude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8FE30C1-0CF1-7466-572D-56943F55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14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09F6977-13E1-5F83-4E89-1D757FF986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0173"/>
            <a:ext cx="2866904" cy="28088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1A1A347-103C-A270-B226-55E4A48DC2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7381" y="620173"/>
            <a:ext cx="2883162" cy="28088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F9FAD15-C583-DFA1-1CCF-F722BF8A3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629336"/>
            <a:ext cx="2866904" cy="28351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0CEDD9B-6663-C354-B86D-B7BE114771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8361" y="620173"/>
            <a:ext cx="2867013" cy="280882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214247F-D85C-8833-C783-C94E3C13F7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1457" y="3735249"/>
            <a:ext cx="2866904" cy="280366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C00245-F9C9-0ED0-3FE4-DC80E8D5A1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2376" y="3735248"/>
            <a:ext cx="2897992" cy="28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54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E2CF-C1D7-4C6A-5CCF-CA872221E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D0921F09-C1E7-4653-15C6-4FBD370E4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2656"/>
            <a:ext cx="12192000" cy="6285341"/>
          </a:xfrm>
        </p:spPr>
        <p:txBody>
          <a:bodyPr>
            <a:normAutofit/>
          </a:bodyPr>
          <a:lstStyle/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‣ 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对末态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pair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螺旋度分组：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3FDA9E-450E-9C4A-A66E-7F811EA25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C00D3E-AF20-858D-536E-51C84EAFF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779A90B-ADD8-C4C2-E806-A73968598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098A8C-9547-9EE6-DBC7-5EEB4CB24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2C4C9F5-7E31-3596-6C9D-B71A6C1B0600}"/>
              </a:ext>
            </a:extLst>
          </p:cNvPr>
          <p:cNvSpPr txBox="1"/>
          <p:nvPr/>
        </p:nvSpPr>
        <p:spPr>
          <a:xfrm>
            <a:off x="4013212" y="2886406"/>
            <a:ext cx="168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(-1 -1) + (+1 +1)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600AD8-AFB7-5309-9E58-80506C79EB52}"/>
              </a:ext>
            </a:extLst>
          </p:cNvPr>
          <p:cNvSpPr txBox="1"/>
          <p:nvPr/>
        </p:nvSpPr>
        <p:spPr>
          <a:xfrm>
            <a:off x="5864775" y="2886406"/>
            <a:ext cx="7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(0 0)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3264266-41A1-C1BE-57F6-56AD1C56677F}"/>
              </a:ext>
            </a:extLst>
          </p:cNvPr>
          <p:cNvSpPr txBox="1"/>
          <p:nvPr/>
        </p:nvSpPr>
        <p:spPr>
          <a:xfrm>
            <a:off x="6616305" y="2886406"/>
            <a:ext cx="154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(0 -1) + (+1 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84C243-D76D-188A-223B-A0BF8D33F1F3}"/>
              </a:ext>
            </a:extLst>
          </p:cNvPr>
          <p:cNvSpPr txBox="1"/>
          <p:nvPr/>
        </p:nvSpPr>
        <p:spPr>
          <a:xfrm>
            <a:off x="8207642" y="2881915"/>
            <a:ext cx="1543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 +1) + (-1 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6DBD927-7723-4A13-C5F5-6F9E1B9F45E7}"/>
              </a:ext>
            </a:extLst>
          </p:cNvPr>
          <p:cNvSpPr txBox="1"/>
          <p:nvPr/>
        </p:nvSpPr>
        <p:spPr>
          <a:xfrm>
            <a:off x="9798979" y="2881915"/>
            <a:ext cx="1911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(+1 -1) + (-1 +1)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661694-70FD-5131-28DA-ACF9F1A4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6F26C434-0379-818D-432B-CDB9EB99B5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207" y="572656"/>
            <a:ext cx="4191585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4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7B20D-AD42-F46C-C143-5A8F5D2B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B238406-C0F3-6EDB-8B67-C21EB6828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2656"/>
            <a:ext cx="5957456" cy="3886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026BE68-43AD-5B11-0053-148460B2C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EC0609-DCC0-70E0-4C34-40FA75483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D701FE2-5753-C1CA-850F-542B4EF12F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5A3B68-2F11-9222-AF67-6E748874F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EA0D9A9-FAD2-D72F-FC82-9E7A4F613D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7456" y="572656"/>
            <a:ext cx="6234544" cy="388660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C9F45DE-4BE7-8C7F-EC2E-FDEE74B76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25" y="4547088"/>
            <a:ext cx="1571844" cy="1333686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3A88336B-4728-52AD-B813-1B285301538F}"/>
              </a:ext>
            </a:extLst>
          </p:cNvPr>
          <p:cNvSpPr txBox="1"/>
          <p:nvPr/>
        </p:nvSpPr>
        <p:spPr>
          <a:xfrm>
            <a:off x="588238" y="6054511"/>
            <a:ext cx="1791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宋体" panose="02010600030101010101" pitchFamily="2" charset="-122"/>
                <a:ea typeface="宋体" panose="02010600030101010101" pitchFamily="2" charset="-122"/>
              </a:rPr>
              <a:t>不同极化分组的截面大小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(pb)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59A8C435-427D-F087-95DC-92A217DA953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71418" y="4547088"/>
            <a:ext cx="1104902" cy="133368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BFF3615C-5BD5-207D-9516-3F46FF634784}"/>
              </a:ext>
            </a:extLst>
          </p:cNvPr>
          <p:cNvSpPr txBox="1"/>
          <p:nvPr/>
        </p:nvSpPr>
        <p:spPr>
          <a:xfrm>
            <a:off x="2494451" y="5992956"/>
            <a:ext cx="147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TGC Couplings (Standard Model)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DB9504F-0F9F-E300-C8A8-E2920B49D3B9}"/>
              </a:ext>
            </a:extLst>
          </p:cNvPr>
          <p:cNvSpPr txBox="1"/>
          <p:nvPr/>
        </p:nvSpPr>
        <p:spPr>
          <a:xfrm>
            <a:off x="8458859" y="4510063"/>
            <a:ext cx="2732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arXiv:hep-ph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/9601233v1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0D4850D-C8E4-8C16-B58D-5B3E5DD86561}"/>
              </a:ext>
            </a:extLst>
          </p:cNvPr>
          <p:cNvSpPr txBox="1"/>
          <p:nvPr/>
        </p:nvSpPr>
        <p:spPr>
          <a:xfrm>
            <a:off x="4724400" y="48738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94FD72C-1EFB-8838-C964-24E69BF2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37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115E9-A5EF-219E-AF73-0002B483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04AA61B-B824-44DF-4E92-0E80A1CF0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34B9CE3-DD82-28C7-82D7-53D1AFEF4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31B9F0-1FBD-5E39-8728-5168A8FD3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9CA3D09-3097-AC83-01B6-924C405759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0F800C8-CE2F-484C-D3F6-8FE4506F9FF8}"/>
              </a:ext>
            </a:extLst>
          </p:cNvPr>
          <p:cNvSpPr txBox="1"/>
          <p:nvPr/>
        </p:nvSpPr>
        <p:spPr>
          <a:xfrm>
            <a:off x="4724399" y="609474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all amplitude,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FF1198A-08DB-C435-4CB2-A997256A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540131E-E337-32FB-203A-4A331C63FB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4"/>
            <a:ext cx="2995099" cy="24106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735AC7-7320-FAE7-138E-99714DE40B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5192" y="567608"/>
            <a:ext cx="2854797" cy="241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95630DE-F7C9-1120-F97D-1FC2D0010A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567608"/>
            <a:ext cx="2883373" cy="24106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E2B583C-AF16-00B4-B0C5-9FA2770EF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79372" y="576014"/>
            <a:ext cx="3038565" cy="240228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67CFCC3-C94C-8782-34EA-828AFC137E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78297"/>
            <a:ext cx="2995099" cy="26157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ADD24D4-95E7-4381-19D6-1083DD2D7D3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5192" y="2978298"/>
            <a:ext cx="3149078" cy="261572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FBB3CF7-E9E3-D6BA-3CCC-B05F1655B0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4271" y="2978298"/>
            <a:ext cx="3071362" cy="261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182D7-168B-5B4F-2488-1B8A795C9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4E957A-4DB2-EAC3-5360-E05D0C4F1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7508F76-F262-599B-268C-25C2AE06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6F58C53-9387-AE95-FDC2-5EF6DE552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870367B-DC87-3EAB-F8AD-2D4BC1A76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CB3CD1D9-999A-DA47-FC7E-549BA7FCCFCD}"/>
              </a:ext>
            </a:extLst>
          </p:cNvPr>
          <p:cNvSpPr txBox="1"/>
          <p:nvPr/>
        </p:nvSpPr>
        <p:spPr>
          <a:xfrm>
            <a:off x="4065274" y="6094740"/>
            <a:ext cx="4061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just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Helicity -1/2 (80%) +1/2 (50%) (all amplitude,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F0442CA-DFEB-4D04-B757-0C2D53FE2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25F9139-28ED-8379-A0A9-8B0739440C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4"/>
            <a:ext cx="2854214" cy="241068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ECD79E3-5653-4459-94BE-1D4C2C6B19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421" y="572654"/>
            <a:ext cx="2872869" cy="241068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80FCCFA-3A53-0E03-14C8-DFFC33F22A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572654"/>
            <a:ext cx="2889669" cy="241068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91BC738-3378-A37A-471B-E30A9C4407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95641" y="568154"/>
            <a:ext cx="2996358" cy="241518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28F90996-61DB-691B-CB56-C63F7C600C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2983343"/>
            <a:ext cx="3072593" cy="25492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40C81B-A7BA-D9FD-1BE2-75738ED176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1842" y="2983343"/>
            <a:ext cx="3013742" cy="254923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37A53551-E737-2D13-5CA8-01FE2AF1CD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85584" y="2983342"/>
            <a:ext cx="3085030" cy="254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5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26FC0D-5B17-468D-D644-93E842A2F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A10391B-07AC-BF07-079A-56A5909E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148D17-B7C7-2A7A-F912-DAA7685F1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5511B96-D654-68B1-C43F-B05F39A307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4A090D3-7A8B-D20F-8F68-7EDC6F74CE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7142CA05-5E07-0255-BBE4-408E783A4ABB}"/>
              </a:ext>
            </a:extLst>
          </p:cNvPr>
          <p:cNvSpPr txBox="1"/>
          <p:nvPr/>
        </p:nvSpPr>
        <p:spPr>
          <a:xfrm>
            <a:off x="4131205" y="6094740"/>
            <a:ext cx="392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just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Helicity -1/2 +1/2 (all amplitude,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E296B20-CC7B-E410-7335-C419F4C9E3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6"/>
            <a:ext cx="2871634" cy="24106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8DFB95C-C644-B79E-529F-EF0958A114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1421" y="572656"/>
            <a:ext cx="2875910" cy="241068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BE626E0-60FA-F6EC-B4C6-022330B961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572655"/>
            <a:ext cx="2873879" cy="241068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D8DC02-7F50-5F12-9ABE-0EAFCB37C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69878" y="572654"/>
            <a:ext cx="2895992" cy="241068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86260F8-9AA5-AD1D-A5E8-0BC191E5AB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585" y="3429000"/>
            <a:ext cx="2788836" cy="241068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F6DEA932-F843-5AB3-2963-13315071B9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4131" y="3424379"/>
            <a:ext cx="2839692" cy="241531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7650D79C-83C8-C200-A7E5-18809361C7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78179" y="3411982"/>
            <a:ext cx="2917462" cy="2427707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FDB8E13-DDC5-4D52-8E2F-676C16CA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215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5A3DB-9304-0E8D-AFE8-13F8F5F71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CBBF125-02F8-B1CE-A8F4-A15DE74DF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D5802E-937A-8BAE-4604-4E4250401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1E14DFB-A227-9952-84C2-44EEC0EC2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C7F2CD5-ECDB-FF5B-4D5A-B9F69D956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ACA7381C-BB3C-6554-86CE-63CB0FB8E524}"/>
              </a:ext>
            </a:extLst>
          </p:cNvPr>
          <p:cNvSpPr txBox="1"/>
          <p:nvPr/>
        </p:nvSpPr>
        <p:spPr>
          <a:xfrm>
            <a:off x="4131205" y="6094740"/>
            <a:ext cx="392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just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Helicity +1/2 -1/2 (just s channel amplitude,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3564970-9DD7-6A27-6238-96C4469EA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15819"/>
            <a:ext cx="2788836" cy="241068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5042555-E6BB-EDB0-EDE3-393FB9024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3B0FFEA-9D5B-A2E6-F331-6EB6B271F4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1" y="572654"/>
            <a:ext cx="2895993" cy="24431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4645FCA-A2E3-5014-2189-5C79DC116B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1421" y="572654"/>
            <a:ext cx="2932863" cy="24431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44A516A-EFBB-51C1-4D2D-3B737E9A3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4284" y="572654"/>
            <a:ext cx="2912594" cy="244316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EB58DAE-F0BD-47B8-6F9B-A5ACC9F68B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6879" y="572654"/>
            <a:ext cx="2930738" cy="244316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7C0706D-029F-0357-B6DA-FFD9BF4293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6402" y="3015819"/>
            <a:ext cx="2917463" cy="247444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50D62C3E-2258-BF47-4E67-8569E9F7FA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73772" y="3015819"/>
            <a:ext cx="2867888" cy="24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4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E1485-C56A-747E-CD32-341D1304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E27BBEA-7243-A00E-2252-9F65CE297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CE4DC31-862E-E8AA-AB84-EED170B36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CDA0CD9-A4CF-E69B-0A49-5FC578DF1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BF8ABB6-FF0E-DC3B-7B57-D034A0874F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3B0F28A7-E880-E6FE-9FF4-67C3FA95ABC4}"/>
              </a:ext>
            </a:extLst>
          </p:cNvPr>
          <p:cNvSpPr txBox="1"/>
          <p:nvPr/>
        </p:nvSpPr>
        <p:spPr>
          <a:xfrm>
            <a:off x="4652817" y="6094740"/>
            <a:ext cx="288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just s channel amplitude 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2013E4D-04AF-7945-9F00-5F7975FD0C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2657"/>
            <a:ext cx="3029527" cy="251812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3F21953-18EA-CB6E-E9A2-80A67B0C5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9527" y="560015"/>
            <a:ext cx="3150687" cy="253076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1384B8A-DDF6-526F-4FD0-805985032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0214" y="572657"/>
            <a:ext cx="3029527" cy="25412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651C268-D012-E69B-4E9E-B53E900EB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9741" y="560015"/>
            <a:ext cx="2963146" cy="246027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AE967B2F-26B1-BD4C-E14D-E0209AF1F4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29527" y="3113909"/>
            <a:ext cx="3117418" cy="2629424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0B20978-7D50-E714-73C7-6C616A68FC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2500" y="3193730"/>
            <a:ext cx="3117418" cy="254960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74DA1EFB-C758-D3C6-9AC0-A67BD43BC8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566" y="3193730"/>
            <a:ext cx="2914961" cy="247280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60B6CB4-F5B4-E3DD-7C84-B9760B43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99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C6CDA-F39A-4E3F-A534-1508E33CE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B89DE2C-1398-6A79-C7FE-974724EFB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"/>
            <a:ext cx="905164" cy="5760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F7AAEF7-3953-4851-7DA8-E1715712D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6683" y="0"/>
            <a:ext cx="1145316" cy="5726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912E9FE-4D94-03E2-147C-94469A7E8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164" y="0"/>
            <a:ext cx="578684" cy="57265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84D8D53-3A77-93EF-6536-3D6186C46C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75" y="0"/>
            <a:ext cx="1221708" cy="57265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EB01792A-F240-816E-5B23-E791EBE51108}"/>
              </a:ext>
            </a:extLst>
          </p:cNvPr>
          <p:cNvSpPr txBox="1"/>
          <p:nvPr/>
        </p:nvSpPr>
        <p:spPr>
          <a:xfrm>
            <a:off x="4652817" y="6094740"/>
            <a:ext cx="2886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190 GeV, angular distribution of W pairs, just t channel amplitude ,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y_log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3A19751-F08F-D2E2-FAE6-D0CE9C709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72656"/>
            <a:ext cx="2984502" cy="25069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4491BD5-479A-4953-3240-832BCCBF6E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4504" y="572657"/>
            <a:ext cx="2941812" cy="250698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C4F5984-A160-B32F-FA7D-F8AFDD1F58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5999" y="572656"/>
            <a:ext cx="2969224" cy="25069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230D788-34C2-BA1C-B080-1D2E13B9EC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214" y="572656"/>
            <a:ext cx="3029786" cy="252845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663A140-83BE-FD27-BC65-4DD3FE767E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" y="3429000"/>
            <a:ext cx="2984502" cy="25480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44B705B-A7C3-5D62-57EB-B6230642754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84503" y="3429001"/>
            <a:ext cx="3055384" cy="254801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C078FF3-6029-19EA-D01E-6CD2CD6952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95999" y="3426578"/>
            <a:ext cx="3044379" cy="2548013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7C1A16-615A-3FD7-6AAB-91C255ED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A1A0-27B3-4B27-9E2B-2EFFBFE60F3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217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846</Words>
  <Application>Microsoft Office PowerPoint</Application>
  <PresentationFormat>宽屏</PresentationFormat>
  <Paragraphs>112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Jiayau Li</dc:creator>
  <cp:lastModifiedBy>Jiayau Li</cp:lastModifiedBy>
  <cp:revision>207</cp:revision>
  <dcterms:created xsi:type="dcterms:W3CDTF">2024-11-12T22:46:10Z</dcterms:created>
  <dcterms:modified xsi:type="dcterms:W3CDTF">2025-02-14T11:58:43Z</dcterms:modified>
</cp:coreProperties>
</file>