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6" autoAdjust="0"/>
  </p:normalViewPr>
  <p:slideViewPr>
    <p:cSldViewPr snapToGrid="0">
      <p:cViewPr varScale="1">
        <p:scale>
          <a:sx n="102" d="100"/>
          <a:sy n="102" d="100"/>
        </p:scale>
        <p:origin x="9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0C744-12CC-4261-A4E3-1CA69711E0B3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2E448-BA7F-48D6-935E-80D069B144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98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幻灯片制作：中山大学党委宣传部 陈柏辰</a:t>
            </a:r>
            <a:endParaRPr lang="en-US" altLang="zh-CN" dirty="0"/>
          </a:p>
          <a:p>
            <a:r>
              <a:rPr lang="zh-CN" altLang="en-US" dirty="0"/>
              <a:t>幻灯片内置的所有示例图片、手绘建筑元素版权归中山大学党委宣传部和供稿人所有，不得移作他用。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127BC-9BFA-4E82-A2EA-7A71240EA3C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661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2E448-BA7F-48D6-935E-80D069B1449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56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8ED83D-FD23-307F-7A80-235DF803E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298FA54-1D4E-A555-66B2-CFAEFEF7B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B5E265-407C-45B2-A415-4ACE18032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78E750-22ED-ABA2-E2D7-876E516A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5D7F30-93B2-9733-8F5A-8A1C259B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29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B6030F-A754-AC58-9E0D-129282261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58D33B-AD8A-0072-E08A-148B8FE9D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29FB3B-AA40-4A5B-6A20-07F1A48C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2272C9-E141-1FBD-3EAB-7AEB0D80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2F090A-4151-1DAF-207B-DC6D872D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30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B465251-D61C-72C3-7254-2C30D81373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E587ED-CAE4-DB70-0FEA-0A8F723C5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55C0AF-C6A3-1C52-D4F0-A602C2D1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9F79D-B254-7CEA-40E2-35CE4B49E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2FFE8F-D564-C38E-0EB2-1469FAE9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45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E046D3-9FD9-53BC-C7E0-90148507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F7EE07-D0B8-FB6E-1784-A905122F3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54BA7C-6F30-A344-0CA8-F175254D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08DE5D-B71C-6920-939A-13D7B60CE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CA9D3A-F9BF-6A31-CEDE-2DF81571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99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706BA8-251A-84B1-472C-66498C74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327CDF-DE11-DAC8-360F-F5DDB91C9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4C9C0E-5A36-85D6-23EB-C8CEB82F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8CE5F0-CB4D-E8C9-504E-141C931E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43182B-FD14-44B3-3B15-D0D82B5D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04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EDF336-3F80-097A-970D-57B6019AA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3B2E97-928A-FDAC-2903-BF90A3C55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619068-57B5-BCAF-07DB-9A5ED01A1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9076BD6-6E3B-E420-719F-C09483FA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E7402D-1914-8439-F896-C52501DA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4BEE5D-8880-C177-32AF-FA4509DC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4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F23863-2C2F-E8C8-4C9B-E18625846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3623C4-D362-236C-1DC5-E5FADC483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31A2DA-089F-EA2E-4ECD-BA0C72A1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F6BBCAD-77A7-C418-1059-FB776AD78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A9EF081-271A-06BC-E41A-A76317C9C1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6DA81D9-6D45-60A2-7D7F-486BD171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AB7F3A-80FC-47F5-2627-EB9D8408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C10DDAF-E4EC-1365-E6CE-2F58E04E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26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0905D-5BB8-E11C-340C-93ADA00F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4658A06-833C-7E74-C06C-1E8857ECA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157E719-2789-F5F6-BF7F-1EEC6E3D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A38129-1FA9-D99A-1ADD-C7F4CCEAE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65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25A6F3-6D0C-B40D-0425-9FBA091A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5B3CA8-6315-E4DE-8341-FB661DDE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8D5C8A-5F55-CBF6-2967-BAE072A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84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DF977D-94DB-962F-D82C-A1D45658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7AFCEC-5DE7-D946-549C-91A883933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E7B385-8708-9A48-8723-1D4223C52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AD823E-0061-46F2-D302-FA1F0F57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82D0296-2D08-0D43-2540-1CC28FD1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BADF44-A431-E885-B2D1-EAE905D83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71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548C64-2202-F76F-3CE0-AC141F6B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65815B-7CB2-9415-D069-7C1981C2F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B72A81-EC44-CC5C-2402-1869FF81B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D453DF-EA46-455E-B237-C32AA1BB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0D1DF9F-4536-66BB-762A-BE185653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A1AAB7-558A-8642-79AC-225BDBC85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5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3B47FC5-2D5A-5C3E-80B7-3BFCA037F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A8D5FA-192B-1030-470F-B4D95D0D8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52E1C9-301A-E697-0579-334464F312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9112-C5A8-4E34-AD04-7CD47814D64E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EDA4AF-E9BB-828B-6242-E5CD2A5E6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FA5C2-F506-2A89-4AF3-2BDEA5824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BF139-7397-4FE4-AE0C-A0A63D7EF1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58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huayuliu9499@163.com" TargetMode="Externa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3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5.jpe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2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.jpeg"/><Relationship Id="rId7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0.jp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5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80C435F1-E22C-517B-6FA5-1DEC79BAE8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340554" y="5907296"/>
            <a:ext cx="18873107" cy="1901408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 descr="图片包含 形状&#10;&#10;描述已自动生成">
            <a:extLst>
              <a:ext uri="{FF2B5EF4-FFF2-40B4-BE49-F238E27FC236}">
                <a16:creationId xmlns:a16="http://schemas.microsoft.com/office/drawing/2014/main" id="{7ACDFC6F-B71A-22A2-9D35-1974C01680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56592"/>
            <a:ext cx="12192000" cy="190140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C6088ED-0C37-9BE2-A4C2-FBF2BFB2EA55}"/>
              </a:ext>
            </a:extLst>
          </p:cNvPr>
          <p:cNvSpPr txBox="1"/>
          <p:nvPr/>
        </p:nvSpPr>
        <p:spPr>
          <a:xfrm>
            <a:off x="1834831" y="1567934"/>
            <a:ext cx="8522334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A precise determination of top quark </a:t>
            </a:r>
          </a:p>
          <a:p>
            <a:pPr algn="ctr"/>
            <a:r>
              <a:rPr lang="en-US" altLang="zh-CN" sz="4000" dirty="0"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electro-weak couplings at the ILC</a:t>
            </a:r>
            <a:endParaRPr lang="zh-CN" altLang="en-US" sz="4000" dirty="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39DDECC1-1B1C-9EFB-6E7F-C7543FED28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6964" y="466842"/>
            <a:ext cx="2358068" cy="67863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309E769-81B8-9128-F098-20F7AED77977}"/>
              </a:ext>
            </a:extLst>
          </p:cNvPr>
          <p:cNvSpPr txBox="1"/>
          <p:nvPr/>
        </p:nvSpPr>
        <p:spPr>
          <a:xfrm>
            <a:off x="4483890" y="3414431"/>
            <a:ext cx="3224216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200" dirty="0" err="1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Huayu</a:t>
            </a:r>
            <a:r>
              <a:rPr lang="en-US" altLang="zh-CN" sz="2200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Liu</a:t>
            </a:r>
          </a:p>
          <a:p>
            <a:pPr algn="ctr"/>
            <a:r>
              <a:rPr lang="en-US" altLang="zh-CN" sz="2200" u="sng" dirty="0">
                <a:solidFill>
                  <a:srgbClr val="FA8C2B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hlinkClick r:id="rId6"/>
              </a:rPr>
              <a:t>huayuliu9499@163.com</a:t>
            </a:r>
            <a:endParaRPr lang="en-US" altLang="zh-CN" sz="2200" u="sng" dirty="0">
              <a:solidFill>
                <a:srgbClr val="FA8C2B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/>
            <a:endParaRPr lang="en-US" altLang="zh-CN" sz="2200" b="1" u="sng" dirty="0">
              <a:solidFill>
                <a:srgbClr val="FA8C2B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/>
            <a:r>
              <a:rPr lang="en-US" altLang="zh-CN" b="1" dirty="0"/>
              <a:t>Sun Yat-</a:t>
            </a:r>
            <a:r>
              <a:rPr lang="en-US" altLang="zh-CN" b="1" dirty="0" err="1"/>
              <a:t>sen</a:t>
            </a:r>
            <a:r>
              <a:rPr lang="en-US" altLang="zh-CN" b="1" dirty="0"/>
              <a:t> University</a:t>
            </a:r>
            <a:endParaRPr lang="en-US" altLang="zh-CN" b="1" u="sng" dirty="0">
              <a:solidFill>
                <a:srgbClr val="FA8C2B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  <a:p>
            <a:pPr algn="ctr"/>
            <a:r>
              <a:rPr lang="en-US" altLang="zh-CN" dirty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14/2/2025</a:t>
            </a:r>
            <a:endParaRPr lang="zh-CN" altLang="en-US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2380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FB39C-410E-5A50-F514-0C4E53B37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5FB4373-7AE1-97F5-D822-628BE6E76B51}"/>
              </a:ext>
            </a:extLst>
          </p:cNvPr>
          <p:cNvGrpSpPr/>
          <p:nvPr/>
        </p:nvGrpSpPr>
        <p:grpSpPr>
          <a:xfrm>
            <a:off x="113414" y="-163551"/>
            <a:ext cx="3672223" cy="1396928"/>
            <a:chOff x="460744" y="-639228"/>
            <a:chExt cx="4567345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4B82895-83B9-139E-8849-A529377F970B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2630DF0-FC8E-F9F4-DFC2-D57BFFBF6017}"/>
                </a:ext>
              </a:extLst>
            </p:cNvPr>
            <p:cNvSpPr txBox="1"/>
            <p:nvPr/>
          </p:nvSpPr>
          <p:spPr>
            <a:xfrm>
              <a:off x="1080000" y="-20576"/>
              <a:ext cx="3948089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Event selection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03C76B7-B34B-F048-9C77-C520259591AB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10D233F5-6902-1822-9C4B-E0A72A83900C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085B6A37-85AA-316A-F890-039C341387C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085163-DC03-7624-F451-2DA6A1B35D1C}"/>
                  </a:ext>
                </a:extLst>
              </p:cNvPr>
              <p:cNvSpPr txBox="1"/>
              <p:nvPr/>
            </p:nvSpPr>
            <p:spPr>
              <a:xfrm>
                <a:off x="855139" y="886393"/>
                <a:ext cx="11426283" cy="187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Top quark reconstruction 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The t quark mass is reconstructed from the hadronically decaying W which is combined with one of the b-quark jets.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b="1" dirty="0"/>
                  <a:t>Cut on jet</a:t>
                </a:r>
                <a:r>
                  <a:rPr lang="en-US" altLang="zh-CN" sz="2000" dirty="0"/>
                  <a:t>: thrust&lt;0.9,total hadronic mass of the final state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zh-CN" sz="2000" dirty="0"/>
                  <a:t>(180,420) </a:t>
                </a:r>
                <a:r>
                  <a:rPr lang="en-US" altLang="zh-CN" sz="2000" i="1" dirty="0"/>
                  <a:t>GeV</a:t>
                </a:r>
                <a:r>
                  <a:rPr lang="en-US" altLang="zh-CN" sz="2000" dirty="0"/>
                  <a:t>.</a:t>
                </a:r>
              </a:p>
              <a:p>
                <a:pPr lvl="1"/>
                <a:r>
                  <a:rPr lang="zh-CN" altLang="en-US" sz="2000" dirty="0"/>
                  <a:t>     </a:t>
                </a:r>
                <a:endParaRPr lang="en-US" altLang="zh-CN" sz="24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A085163-DC03-7624-F451-2DA6A1B35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" y="886393"/>
                <a:ext cx="11426283" cy="1877437"/>
              </a:xfrm>
              <a:prstGeom prst="rect">
                <a:avLst/>
              </a:prstGeom>
              <a:blipFill>
                <a:blip r:embed="rId3"/>
                <a:stretch>
                  <a:fillRect l="-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A0F8489F-1E1E-5B64-EDE6-341FB538C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32A5C71-A363-A617-F051-1E2EAC53AE40}"/>
              </a:ext>
            </a:extLst>
          </p:cNvPr>
          <p:cNvSpPr txBox="1"/>
          <p:nvPr/>
        </p:nvSpPr>
        <p:spPr>
          <a:xfrm>
            <a:off x="356839" y="2289717"/>
            <a:ext cx="61034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/>
              <a:t>Two of these must be identified as being produced by the b-quarks of the t quark decay. The b-likeness or b-tag is determined with the </a:t>
            </a:r>
            <a:r>
              <a:rPr lang="en-US" altLang="zh-CN" sz="1800" dirty="0" err="1"/>
              <a:t>LCFIPlus</a:t>
            </a:r>
            <a:r>
              <a:rPr lang="en-US" altLang="zh-CN" sz="1800" dirty="0"/>
              <a:t> package,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/>
          </a:p>
          <a:p>
            <a:r>
              <a:rPr lang="en-US" altLang="zh-CN" dirty="0"/>
              <a:t>     </a:t>
            </a:r>
          </a:p>
          <a:p>
            <a:r>
              <a:rPr lang="en-US" altLang="zh-CN" dirty="0"/>
              <a:t>     The two highest B-tag values ​​(black and blue dots) are associated to B quark jets. the third set of values ​​(red dots) is obtained for jets from light quarks.</a:t>
            </a:r>
            <a:endParaRPr lang="zh-CN" altLang="en-US" sz="1800" dirty="0"/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141C398-4AD8-A0B0-0B2F-2EBFF347E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11" y="3317055"/>
            <a:ext cx="3596991" cy="2486155"/>
          </a:xfrm>
          <a:prstGeom prst="rect">
            <a:avLst/>
          </a:prstGeom>
        </p:spPr>
      </p:pic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DAE26E14-DB5B-AF60-19BA-2D62FBD73F89}"/>
              </a:ext>
            </a:extLst>
          </p:cNvPr>
          <p:cNvSpPr/>
          <p:nvPr/>
        </p:nvSpPr>
        <p:spPr>
          <a:xfrm>
            <a:off x="3763380" y="3429000"/>
            <a:ext cx="2623119" cy="710202"/>
          </a:xfrm>
          <a:prstGeom prst="wedgeRoundRectCallout">
            <a:avLst>
              <a:gd name="adj1" fmla="val -76218"/>
              <a:gd name="adj2" fmla="val 619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dirty="0">
                <a:solidFill>
                  <a:schemeClr val="tx1"/>
                </a:solidFill>
              </a:rPr>
              <a:t>The higher b-tag value is typically 0.92 while the smaller one is still around 0.65 which is greatly more than the one from jets light quarks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75E4495-458C-1399-856B-ACC1598F84E2}"/>
                  </a:ext>
                </a:extLst>
              </p:cNvPr>
              <p:cNvSpPr txBox="1"/>
              <p:nvPr/>
            </p:nvSpPr>
            <p:spPr>
              <a:xfrm>
                <a:off x="6772506" y="2297908"/>
                <a:ext cx="5203903" cy="3354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Select two of the remaining jets candidates with b-jets to reconstruct the top quark to minimize the following equation: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/>
              </a:p>
              <a:p>
                <a:endParaRPr lang="en-US" altLang="zh-CN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sz="1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Further cut : W mass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50,250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CN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t mass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120,270</m:t>
                        </m:r>
                      </m:e>
                    </m:d>
                    <m:r>
                      <a:rPr lang="en-US" altLang="zh-CN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75E4495-458C-1399-856B-ACC1598F84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506" y="2297908"/>
                <a:ext cx="5203903" cy="3354765"/>
              </a:xfrm>
              <a:prstGeom prst="rect">
                <a:avLst/>
              </a:prstGeom>
              <a:blipFill>
                <a:blip r:embed="rId6"/>
                <a:stretch>
                  <a:fillRect l="-820" t="-1091" r="-10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BE654636-918D-0E47-C503-70D4B605F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804" y="3387358"/>
            <a:ext cx="5286196" cy="41333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0712E66-D4C9-B6FC-2DAB-30D67B3AFB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8377" y="3890748"/>
            <a:ext cx="5203903" cy="88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72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405D7-D441-FB05-E1EA-D7BF7E7BE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DE85817-9109-E64F-3290-0743A1F53B33}"/>
              </a:ext>
            </a:extLst>
          </p:cNvPr>
          <p:cNvGrpSpPr/>
          <p:nvPr/>
        </p:nvGrpSpPr>
        <p:grpSpPr>
          <a:xfrm>
            <a:off x="113414" y="-163551"/>
            <a:ext cx="3672223" cy="1396928"/>
            <a:chOff x="460744" y="-639228"/>
            <a:chExt cx="4567345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21E8C59-C97A-E0F4-1705-F834E4624FCD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51A727E-A140-3791-C4D1-783B1004D8B8}"/>
                </a:ext>
              </a:extLst>
            </p:cNvPr>
            <p:cNvSpPr txBox="1"/>
            <p:nvPr/>
          </p:nvSpPr>
          <p:spPr>
            <a:xfrm>
              <a:off x="1080000" y="-20576"/>
              <a:ext cx="3948089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Event selection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2B84BF6-E21E-E37A-8C46-1482254B42CE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68309D9-EB19-78C4-8A2A-87F0A58B11A0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73102CB7-8165-08F5-CA38-BF53BABEB91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6123DCD-EABC-CDC6-4EAA-8AED5C29E3AC}"/>
                  </a:ext>
                </a:extLst>
              </p:cNvPr>
              <p:cNvSpPr txBox="1"/>
              <p:nvPr/>
            </p:nvSpPr>
            <p:spPr>
              <a:xfrm>
                <a:off x="832836" y="882688"/>
                <a:ext cx="11426283" cy="5878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Top quark reconstruction 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b="1" dirty="0"/>
                  <a:t>Comparison of combination results: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b="1" dirty="0"/>
                  <a:t>Reconstruction efficiency:</a:t>
                </a:r>
              </a:p>
              <a:p>
                <a:pPr marL="1257300" lvl="2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/>
                  <a:t>P,P’=+0.8,-0.3: </a:t>
                </a:r>
                <a:r>
                  <a:rPr lang="en-US" altLang="zh-CN" sz="2000" dirty="0"/>
                  <a:t>54.4% for signal events and 9% for background events.</a:t>
                </a:r>
              </a:p>
              <a:p>
                <a:pPr marL="1257300" lvl="2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b="1" dirty="0"/>
                  <a:t>P,P’=-0.8,+0.3: </a:t>
                </a:r>
                <a:r>
                  <a:rPr lang="en-US" altLang="zh-CN" sz="2000" dirty="0"/>
                  <a:t>55.9% for signal events and 7.2% for background events.</a:t>
                </a:r>
              </a:p>
              <a:p>
                <a:pPr lvl="1"/>
                <a:r>
                  <a:rPr lang="en-US" altLang="zh-CN" sz="2000" dirty="0"/>
                  <a:t>     This background is predominantly composed by events from non-</a:t>
                </a:r>
                <a:r>
                  <a:rPr lang="en-US" altLang="zh-CN" sz="2000" dirty="0" err="1"/>
                  <a:t>semileptonic</a:t>
                </a:r>
                <a:r>
                  <a:rPr lang="en-US" altLang="zh-CN" sz="2000" dirty="0"/>
                  <a:t> decays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 smtClean="0">
                        <a:latin typeface="Cambria Math" panose="02040503050406030204" pitchFamily="18" charset="0"/>
                      </a:rPr>
                      <m:t>t</m:t>
                    </m:r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altLang="zh-CN" sz="2000" dirty="0"/>
                  <a:t>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The </a:t>
                </a:r>
                <a:r>
                  <a:rPr lang="en-US" altLang="zh-CN" sz="2000" b="1" dirty="0"/>
                  <a:t>Reconstruction efficiency </a:t>
                </a:r>
                <a:r>
                  <a:rPr lang="en-US" altLang="zh-CN" sz="2000" dirty="0"/>
                  <a:t>will be worse if considering the generated sample is contaminated by single top events.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6123DCD-EABC-CDC6-4EAA-8AED5C29E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6" y="882688"/>
                <a:ext cx="11426283" cy="5878532"/>
              </a:xfrm>
              <a:prstGeom prst="rect">
                <a:avLst/>
              </a:prstGeom>
              <a:blipFill>
                <a:blip r:embed="rId3"/>
                <a:stretch>
                  <a:fillRect l="-747" r="-2081" b="-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94D2B04D-F455-255F-1211-51DCEA4E6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38A2ED7-B917-E1D2-BC8E-E934A3EB82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748" y="1854558"/>
            <a:ext cx="7173370" cy="256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13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025A7-687C-BDA3-58E5-4E8060EF6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5F4CFF0-E591-A605-C73E-2B01D0C6B738}"/>
              </a:ext>
            </a:extLst>
          </p:cNvPr>
          <p:cNvGrpSpPr/>
          <p:nvPr/>
        </p:nvGrpSpPr>
        <p:grpSpPr>
          <a:xfrm>
            <a:off x="113414" y="-163551"/>
            <a:ext cx="10408940" cy="1396928"/>
            <a:chOff x="460744" y="-639228"/>
            <a:chExt cx="12946168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118EF42-5045-81ED-1C74-CC65BA3F4120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883C170-973F-B86D-E5A8-99A4206B03B0}"/>
                </a:ext>
              </a:extLst>
            </p:cNvPr>
            <p:cNvSpPr txBox="1"/>
            <p:nvPr/>
          </p:nvSpPr>
          <p:spPr>
            <a:xfrm>
              <a:off x="1080000" y="-20576"/>
              <a:ext cx="12326912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Measurement of the forward backward asymmetry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2519968-BE1C-9BC8-1D0E-F896A5ECA0F5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0C32C9F-F12E-4E31-972C-DDA3DFDF7E4E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EE41BA4A-446C-5234-C0DA-E1E399D8A0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EA12517-C81C-12A8-B710-85C275077F27}"/>
                  </a:ext>
                </a:extLst>
              </p:cNvPr>
              <p:cNvSpPr txBox="1"/>
              <p:nvPr/>
            </p:nvSpPr>
            <p:spPr>
              <a:xfrm>
                <a:off x="855139" y="886393"/>
                <a:ext cx="11426283" cy="5613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The determination of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sz="2400" b="1" dirty="0"/>
                  <a:t>:</a:t>
                </a:r>
              </a:p>
              <a:p>
                <a:r>
                  <a:rPr lang="en-US" altLang="zh-CN" sz="2000" dirty="0"/>
                  <a:t>     After getting the reconstruction level information,</a:t>
                </a:r>
                <a:r>
                  <a:rPr lang="en-US" altLang="zh-CN" sz="2000" b="1" dirty="0"/>
                  <a:t> </a:t>
                </a:r>
                <a:r>
                  <a:rPr lang="en-US" altLang="zh-CN" sz="2000" dirty="0"/>
                  <a:t>the</a:t>
                </a:r>
                <a:r>
                  <a:rPr lang="en-US" altLang="zh-CN" sz="20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sz="2000" dirty="0"/>
                  <a:t> can be calculated by the number of events in the hemispheres of the detector and the </a:t>
                </a:r>
                <a:r>
                  <a:rPr lang="en-US" altLang="zh-CN" sz="2000" dirty="0" err="1"/>
                  <a:t>the</a:t>
                </a:r>
                <a:r>
                  <a:rPr lang="en-US" altLang="zh-CN" sz="2000" dirty="0"/>
                  <a:t> polar angle θ of the t quark:</a:t>
                </a:r>
                <a:endParaRPr lang="en-US" altLang="zh-CN" sz="2400" b="1" dirty="0"/>
              </a:p>
              <a:p>
                <a:pPr marL="800100" lvl="1" indent="-342900">
                  <a:lnSpc>
                    <a:spcPct val="150000"/>
                  </a:lnSpc>
                  <a:buFont typeface="等线" panose="02010600030101010101" pitchFamily="2" charset="-122"/>
                  <a:buChar char="ο"/>
                </a:pPr>
                <a:r>
                  <a:rPr lang="en-US" altLang="zh-CN" sz="2000" b="1" dirty="0"/>
                  <a:t>For a left-handed </a:t>
                </a:r>
                <a:r>
                  <a:rPr lang="en-US" altLang="zh-CN" sz="2000" b="1" dirty="0" err="1"/>
                  <a:t>polarised</a:t>
                </a:r>
                <a:r>
                  <a:rPr lang="en-US" altLang="zh-CN" sz="2000" b="1" dirty="0"/>
                  <a:t> electron beam:</a:t>
                </a:r>
              </a:p>
              <a:p>
                <a:pPr lvl="1"/>
                <a:r>
                  <a:rPr lang="en-US" altLang="zh-CN" sz="2000" dirty="0"/>
                  <a:t>The W boson decays into two energetic jets. The b quark from the decay of the t quark are comparatively soft. Therefore, the direction of the t quark is essentially reconstructed from the direction of the energetic jets from the W boson decay.</a:t>
                </a: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b="1" dirty="0"/>
                  <a:t>For a left-handed </a:t>
                </a:r>
                <a:r>
                  <a:rPr lang="en-US" altLang="zh-CN" sz="2000" b="1" dirty="0" err="1"/>
                  <a:t>polarised</a:t>
                </a:r>
                <a:r>
                  <a:rPr lang="en-US" altLang="zh-CN" sz="2000" b="1" dirty="0"/>
                  <a:t> electron beam:</a:t>
                </a:r>
              </a:p>
              <a:p>
                <a:pPr lvl="1"/>
                <a:r>
                  <a:rPr lang="en-US" altLang="zh-CN" sz="2000" dirty="0"/>
                  <a:t>The W boson is nearly at rest and the b quarks are very energetic therefore dominate the reconstruction of the polar angle of the t quark.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The wrong association of the jet from the b quark decay to the jets from the W boson decay will only affect the left-handed situation.(In fact it will flip the reconstructed polar angle by π giving rise to migrations in the polar angle distribution of the t quark.)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      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 </a:t>
                </a:r>
                <a:endParaRPr lang="zh-CN" altLang="en-US" sz="24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EA12517-C81C-12A8-B710-85C275077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" y="886393"/>
                <a:ext cx="11426283" cy="5613011"/>
              </a:xfrm>
              <a:prstGeom prst="rect">
                <a:avLst/>
              </a:prstGeom>
              <a:blipFill>
                <a:blip r:embed="rId3"/>
                <a:stretch>
                  <a:fillRect l="-693" b="-10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3210F9E0-BEF7-89FD-4B5A-4FE75F4CC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3422E3B-4F3B-FEA4-7233-44C07ADD0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2265" y="1819987"/>
            <a:ext cx="2093872" cy="4133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69F909E-A432-52ED-1D7E-81D3C47685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135" y="5386539"/>
            <a:ext cx="4970290" cy="117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9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AA0A5-14CE-C1C2-5066-9D32A04C3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5A7C5E2-25C1-970A-D8C3-4C1DC9C41808}"/>
              </a:ext>
            </a:extLst>
          </p:cNvPr>
          <p:cNvGrpSpPr/>
          <p:nvPr/>
        </p:nvGrpSpPr>
        <p:grpSpPr>
          <a:xfrm>
            <a:off x="113414" y="-163551"/>
            <a:ext cx="10408940" cy="1396928"/>
            <a:chOff x="460744" y="-639228"/>
            <a:chExt cx="12946168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1098E8E-7490-C1C7-41DD-0E57272ADA3A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E6158E0-3C19-2D47-199F-04CBE91A5839}"/>
                </a:ext>
              </a:extLst>
            </p:cNvPr>
            <p:cNvSpPr txBox="1"/>
            <p:nvPr/>
          </p:nvSpPr>
          <p:spPr>
            <a:xfrm>
              <a:off x="1080000" y="-20576"/>
              <a:ext cx="12326912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Measurement of the forward backward asymmetry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163AF5F-5FF5-B06D-119E-913FFFEEFDC8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7F002B7-0A90-DDC2-3461-70232E226925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05647E38-7729-02E5-C530-0882EAA065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50019A5-5896-671C-10AA-0AD6F8FD689A}"/>
                  </a:ext>
                </a:extLst>
              </p:cNvPr>
              <p:cNvSpPr txBox="1"/>
              <p:nvPr/>
            </p:nvSpPr>
            <p:spPr>
              <a:xfrm>
                <a:off x="855139" y="886393"/>
                <a:ext cx="11426283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Optimization of left-handed situation:</a:t>
                </a:r>
              </a:p>
              <a:p>
                <a:r>
                  <a:rPr lang="en-US" altLang="zh-CN" sz="2000" dirty="0"/>
                  <a:t>     The combination of b-jet and W is required to ensure that the distribution of θ is as consistent as possible with the truth level.</a:t>
                </a:r>
              </a:p>
              <a:p>
                <a:r>
                  <a:rPr lang="en-US" altLang="zh-CN" sz="2000" dirty="0"/>
                  <a:t>      After the correct association of the of jets from b quarks to that from W bosons which is checked with the MC truth information ,there are such distribution about </a:t>
                </a:r>
                <a:r>
                  <a:rPr lang="en-US" altLang="zh-CN" sz="2000" b="1" dirty="0"/>
                  <a:t>the Lorentz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1" i="1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1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altLang="zh-CN" sz="2000" b="1" dirty="0"/>
                  <a:t>,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  <m:sup>
                        <m: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000" b="1" dirty="0"/>
                  <a:t>,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𝒄𝒐𝒔</m:t>
                    </m:r>
                    <m:sSub>
                      <m:sSubPr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1" i="1" dirty="0">
                            <a:latin typeface="Cambria Math" panose="02040503050406030204" pitchFamily="18" charset="0"/>
                          </a:rPr>
                          <m:t>bW</m:t>
                        </m:r>
                      </m:sub>
                    </m:sSub>
                  </m:oMath>
                </a14:m>
                <a:endParaRPr lang="en-US" altLang="zh-CN" sz="2000" b="1" dirty="0"/>
              </a:p>
              <a:p>
                <a:r>
                  <a:rPr lang="en-US" altLang="zh-CN" sz="2000" b="1" dirty="0"/>
                  <a:t>      </a:t>
                </a:r>
                <a:r>
                  <a:rPr lang="en-US" altLang="zh-CN" sz="2000" dirty="0"/>
                  <a:t>The quality of the reconstructed events is estimated by this: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       For setting cut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altLang="zh-CN" sz="200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CN" sz="2000" dirty="0"/>
                  <a:t>15, the reconstructed spectrum agrees very well with the generated one with the reconstruction efficiency 28.5%. </a:t>
                </a:r>
              </a:p>
              <a:p>
                <a:endParaRPr lang="en-US" altLang="zh-CN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50019A5-5896-671C-10AA-0AD6F8FD6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" y="886393"/>
                <a:ext cx="11426283" cy="4647426"/>
              </a:xfrm>
              <a:prstGeom prst="rect">
                <a:avLst/>
              </a:prstGeom>
              <a:blipFill>
                <a:blip r:embed="rId4"/>
                <a:stretch>
                  <a:fillRect l="-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33280BF7-0BA2-C7F8-33C6-55EEB28A3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13335D1-FED3-1275-8C23-A03FBBE3B2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6783" y="2757714"/>
            <a:ext cx="2452709" cy="1777773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0EE5A847-2BE0-E322-04BE-97DE2AFDEC33}"/>
              </a:ext>
            </a:extLst>
          </p:cNvPr>
          <p:cNvCxnSpPr/>
          <p:nvPr/>
        </p:nvCxnSpPr>
        <p:spPr>
          <a:xfrm>
            <a:off x="9100457" y="2815771"/>
            <a:ext cx="478972" cy="255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>
            <a:extLst>
              <a:ext uri="{FF2B5EF4-FFF2-40B4-BE49-F238E27FC236}">
                <a16:creationId xmlns:a16="http://schemas.microsoft.com/office/drawing/2014/main" id="{B287B73C-787D-44F7-24A4-3095B279C0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578" y="3298164"/>
            <a:ext cx="5829300" cy="8382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2ADADC3-9CAC-B0C9-0646-4B4891BD6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7463" y="4963087"/>
            <a:ext cx="2077389" cy="150222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E8C7FC2-018E-7CDA-A5EF-524DFF7C0187}"/>
              </a:ext>
            </a:extLst>
          </p:cNvPr>
          <p:cNvSpPr txBox="1"/>
          <p:nvPr/>
        </p:nvSpPr>
        <p:spPr>
          <a:xfrm>
            <a:off x="1299029" y="5290457"/>
            <a:ext cx="5675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等线" panose="02010600030101010101" pitchFamily="2" charset="-122"/>
              <a:buChar char="ο"/>
            </a:pPr>
            <a:r>
              <a:rPr lang="en-US" altLang="zh-CN" sz="1800" dirty="0"/>
              <a:t>Reconstructed forward backward asymmetry compared with the prediction by the event generator before and after cut.</a:t>
            </a:r>
          </a:p>
          <a:p>
            <a:endParaRPr lang="zh-CN" altLang="en-US" dirty="0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B6C9E882-748B-C0C8-9BCF-65381E715A9B}"/>
              </a:ext>
            </a:extLst>
          </p:cNvPr>
          <p:cNvSpPr/>
          <p:nvPr/>
        </p:nvSpPr>
        <p:spPr>
          <a:xfrm>
            <a:off x="6466114" y="5687831"/>
            <a:ext cx="508000" cy="1418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73F7708-1CDF-EF75-E0A2-B85249BCF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6783" y="5007660"/>
            <a:ext cx="2095418" cy="15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3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38F6C-18D6-14A7-6836-FC0484A91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63FAA50-5BEF-D5F8-AD63-ACF14047C939}"/>
              </a:ext>
            </a:extLst>
          </p:cNvPr>
          <p:cNvGrpSpPr/>
          <p:nvPr/>
        </p:nvGrpSpPr>
        <p:grpSpPr>
          <a:xfrm>
            <a:off x="113414" y="-163551"/>
            <a:ext cx="10408940" cy="1396928"/>
            <a:chOff x="460744" y="-639228"/>
            <a:chExt cx="12946168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6E364FB-6727-721F-6368-37D7D1194B7F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D9BBCD6E-4529-783C-A7B1-E9640C341AAA}"/>
                </a:ext>
              </a:extLst>
            </p:cNvPr>
            <p:cNvSpPr txBox="1"/>
            <p:nvPr/>
          </p:nvSpPr>
          <p:spPr>
            <a:xfrm>
              <a:off x="1080000" y="-20576"/>
              <a:ext cx="12326912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Measurement of the forward backward asymmetry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52014F2-7D9A-28C1-C732-1B2ED56B2964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8BAFEE5-3403-543D-17E7-B2F88D422358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EB69A5A6-B975-5CCD-6B1A-36E93903C0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E9B8D99-084C-FAE6-C089-DDE9AA313FA8}"/>
              </a:ext>
            </a:extLst>
          </p:cNvPr>
          <p:cNvSpPr txBox="1"/>
          <p:nvPr/>
        </p:nvSpPr>
        <p:spPr>
          <a:xfrm>
            <a:off x="855139" y="886393"/>
            <a:ext cx="11426283" cy="114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/>
              <a:t>Result: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400" b="1" dirty="0"/>
          </a:p>
        </p:txBody>
      </p:sp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B859F1CB-4E32-5C4D-8064-A65534EF5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4115CF3-D812-1CA6-74A6-940D145AF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172" y="1622017"/>
            <a:ext cx="5516562" cy="11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3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136D5-8483-9EB2-78E4-752D7C209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5EAEB35-3B7F-2A71-D036-09EB89A6DBD4}"/>
              </a:ext>
            </a:extLst>
          </p:cNvPr>
          <p:cNvGrpSpPr/>
          <p:nvPr/>
        </p:nvGrpSpPr>
        <p:grpSpPr>
          <a:xfrm>
            <a:off x="113414" y="-163551"/>
            <a:ext cx="8087790" cy="1396928"/>
            <a:chOff x="460744" y="-639228"/>
            <a:chExt cx="10059235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DC7640D-E549-EEAA-ACE2-0C32D89A5498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A71C0BC-943C-3409-79D9-1E8475F338F6}"/>
                </a:ext>
              </a:extLst>
            </p:cNvPr>
            <p:cNvSpPr txBox="1"/>
            <p:nvPr/>
          </p:nvSpPr>
          <p:spPr>
            <a:xfrm>
              <a:off x="1080000" y="-20576"/>
              <a:ext cx="9439979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Slope of the helicity angle distribution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4FDC759-18B0-38CA-55EF-25116CAE5F34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17ED3B7-3B9F-1FD7-04E4-067998EC5754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FE81E597-BF78-DA99-172A-C89AD78940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40170FE-1306-790A-E339-68293EE0B8AF}"/>
                  </a:ext>
                </a:extLst>
              </p:cNvPr>
              <p:cNvSpPr txBox="1"/>
              <p:nvPr/>
            </p:nvSpPr>
            <p:spPr>
              <a:xfrm>
                <a:off x="855139" y="886393"/>
                <a:ext cx="11426283" cy="495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Determination of the slope of the helicity angle distribution: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In the rest system of the t quark, the angle of the lepton from the W boson is distributed like: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dirty="0"/>
              </a:p>
              <a:p>
                <a:pPr lvl="1"/>
                <a:r>
                  <a:rPr lang="en-US" altLang="zh-CN" sz="2000" dirty="0"/>
                  <a:t>     </a:t>
                </a:r>
              </a:p>
              <a:p>
                <a:pPr lvl="1"/>
                <a:r>
                  <a:rPr lang="en-US" altLang="zh-CN" sz="2000" dirty="0"/>
                  <a:t>     Here Γ is cross section,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altLang="zh-CN" sz="2000" dirty="0"/>
                  <a:t> is the fraction of right-handed tops,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hel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is the angle of the decay lepton in semi-leptonic decays of the </a:t>
                </a:r>
                <a14:m>
                  <m:oMath xmlns:m="http://schemas.openxmlformats.org/officeDocument/2006/math">
                    <m: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𝐭</m:t>
                    </m:r>
                    <m:acc>
                      <m:accPr>
                        <m:chr m:val="̅"/>
                        <m:ctrlPr>
                          <a:rPr lang="en-US" altLang="zh-CN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1" i="0" dirty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acc>
                  </m:oMath>
                </a14:m>
                <a:r>
                  <a:rPr lang="en-US" altLang="zh-CN" sz="2000" dirty="0"/>
                  <a:t> in the rest frame of the t quark and the z-axis defined by the direction of motion of the t quark in the laboratory.</a:t>
                </a:r>
              </a:p>
              <a:p>
                <a:pPr lvl="1"/>
                <a:endParaRPr lang="en-US" altLang="zh-CN" sz="2000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This angular distribution is therefore linear and very contrasted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 err="1"/>
                  <a:t>.</a:t>
                </a:r>
                <a:r>
                  <a:rPr lang="en-US" altLang="zh-CN" sz="2000" dirty="0"/>
                  <a:t> In practice there will be a mixture of two kinds of fully </a:t>
                </a:r>
                <a:r>
                  <a:rPr lang="en-US" altLang="zh-CN" sz="2000" dirty="0" err="1"/>
                  <a:t>polarised</a:t>
                </a:r>
                <a:r>
                  <a:rPr lang="en-US" altLang="zh-CN" sz="2000" dirty="0"/>
                  <a:t> samples.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If initial state radiation effects (with the photon lost in the beam pipe) are neglected, by means of the energy-momentum of the t quark decaying hadronically, allows for deducing the energy-momentum of the t quark decaying semi-leptonically.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40170FE-1306-790A-E339-68293EE0B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" y="886393"/>
                <a:ext cx="11426283" cy="4955203"/>
              </a:xfrm>
              <a:prstGeom prst="rect">
                <a:avLst/>
              </a:prstGeom>
              <a:blipFill>
                <a:blip r:embed="rId3"/>
                <a:stretch>
                  <a:fillRect l="-693" b="-1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B9FED8C0-70B6-3095-3119-4A17417F1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211426A-4F56-4F83-F83F-C51DD4331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8507" y="2011716"/>
            <a:ext cx="3997492" cy="5495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A9CB679-61F9-066B-1B45-DAE5B13CF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683" y="1878654"/>
            <a:ext cx="32289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1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CB372-700B-B702-2B7F-694343A1E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F2A6B41-6C4B-A60B-118C-95ACF46C192A}"/>
              </a:ext>
            </a:extLst>
          </p:cNvPr>
          <p:cNvGrpSpPr/>
          <p:nvPr/>
        </p:nvGrpSpPr>
        <p:grpSpPr>
          <a:xfrm>
            <a:off x="113414" y="-163551"/>
            <a:ext cx="8087791" cy="1396928"/>
            <a:chOff x="460744" y="-639228"/>
            <a:chExt cx="10059228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D17557D-973E-94ED-26CB-7BF0C4242C6A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BD80B3E6-1228-E097-6529-8DF0F698BEB8}"/>
                </a:ext>
              </a:extLst>
            </p:cNvPr>
            <p:cNvSpPr txBox="1"/>
            <p:nvPr/>
          </p:nvSpPr>
          <p:spPr>
            <a:xfrm>
              <a:off x="1080000" y="-20576"/>
              <a:ext cx="9439972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Slope of the helicity angle distribution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70A0AAA2-7EDC-8729-D87E-EF1A51813954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F580806B-DDF1-F80B-6A22-1E32408667CE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45310F57-52AC-38CD-F2CB-BF440AE17D2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C88101B8-66F1-F3B0-7294-FCD2DDE8DAC1}"/>
              </a:ext>
            </a:extLst>
          </p:cNvPr>
          <p:cNvSpPr txBox="1"/>
          <p:nvPr/>
        </p:nvSpPr>
        <p:spPr>
          <a:xfrm>
            <a:off x="855139" y="886393"/>
            <a:ext cx="11426283" cy="59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/>
              <a:t>Analysis of the helicity angle distribution</a:t>
            </a:r>
          </a:p>
        </p:txBody>
      </p:sp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90045144-2465-275A-8F49-96A17C5A6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1F60876-569A-0003-E29D-799EFCCF6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181" y="1560286"/>
            <a:ext cx="3420176" cy="2534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2FB213F-2AE0-7B0F-B90F-F0980D80B4CA}"/>
                  </a:ext>
                </a:extLst>
              </p:cNvPr>
              <p:cNvSpPr txBox="1"/>
              <p:nvPr/>
            </p:nvSpPr>
            <p:spPr>
              <a:xfrm>
                <a:off x="1291771" y="1560286"/>
                <a:ext cx="6843485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等线" panose="02010600030101010101" pitchFamily="2" charset="-122"/>
                  <a:buChar char="ο"/>
                </a:pPr>
                <a:r>
                  <a:rPr lang="en-US" altLang="zh-CN" dirty="0"/>
                  <a:t>The angular distribution of the decay lepton in the rest frame of the t quark</a:t>
                </a:r>
              </a:p>
              <a:p>
                <a:pPr marL="285750" indent="-285750">
                  <a:buFont typeface="等线" panose="02010600030101010101" pitchFamily="2" charset="-122"/>
                  <a:buChar char="ο"/>
                </a:pPr>
                <a:r>
                  <a:rPr lang="en-US" altLang="zh-CN" dirty="0"/>
                  <a:t>The background is small relative to the signal and to a good approximation flat so it can be neglected.</a:t>
                </a:r>
              </a:p>
              <a:p>
                <a:pPr marL="285750" indent="-285750">
                  <a:buFont typeface="等线" panose="02010600030101010101" pitchFamily="2" charset="-122"/>
                  <a:buChar char="ο"/>
                </a:pPr>
                <a:r>
                  <a:rPr lang="en-US" altLang="zh-CN" dirty="0"/>
                  <a:t>For the </a:t>
                </a:r>
                <a:r>
                  <a:rPr lang="en-US" altLang="zh-CN" sz="1800" b="1" dirty="0"/>
                  <a:t>left-handed </a:t>
                </a:r>
                <a:r>
                  <a:rPr lang="en-US" altLang="zh-CN" sz="1800" b="1" dirty="0" err="1"/>
                  <a:t>polarised</a:t>
                </a:r>
                <a:r>
                  <a:rPr lang="en-US" altLang="zh-CN" sz="1800" b="1" dirty="0"/>
                  <a:t> electron beam ,</a:t>
                </a:r>
                <a:r>
                  <a:rPr lang="en-US" altLang="zh-CN" dirty="0"/>
                  <a:t>The distribution exhibits a drop in reconstructed events towards</a:t>
                </a:r>
              </a:p>
              <a:p>
                <a:r>
                  <a:rPr lang="en-US" altLang="zh-CN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hel</m:t>
                        </m:r>
                      </m:sub>
                    </m:sSub>
                  </m:oMath>
                </a14:m>
                <a:r>
                  <a:rPr lang="en-US" altLang="zh-CN" dirty="0"/>
                  <a:t>=-1 because :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The wrong association of b and W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It leads to a wrong top quark decaying hadronically 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In turn, it leads to wrong four- momentum of the t quark decaying leptonically.</a:t>
                </a:r>
              </a:p>
              <a:p>
                <a:pPr marL="742950" lvl="1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In fact it suppresses leptons with small energies and lead to this phenomenon</a:t>
                </a:r>
              </a:p>
              <a:p>
                <a:pPr marL="285750" indent="-285750">
                  <a:buFont typeface="等线" panose="02010600030101010101" pitchFamily="2" charset="-122"/>
                  <a:buChar char="ο"/>
                </a:pPr>
                <a:r>
                  <a:rPr lang="en-US" altLang="zh-CN" dirty="0"/>
                  <a:t>The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dirty="0"/>
                  <a:t>can be derived from the slope of the helicity angle distribution that is obtained by a fit to the linear part of the angular distribution in the range: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altLang="zh-CN" b="1" dirty="0"/>
                  <a:t>P,P’=-1,+1:</a:t>
                </a:r>
                <a:r>
                  <a:rPr lang="en-US" altLang="zh-CN" dirty="0"/>
                  <a:t> linear part  is [-0.6,0.9].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en-US" altLang="zh-CN" b="1" dirty="0"/>
                  <a:t>P,P’=-1,+1:</a:t>
                </a:r>
                <a:r>
                  <a:rPr lang="en-US" altLang="zh-CN" dirty="0"/>
                  <a:t> linear part  is [-0.9,0.9].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2FB213F-2AE0-7B0F-B90F-F0980D80B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771" y="1560286"/>
                <a:ext cx="6843485" cy="5078313"/>
              </a:xfrm>
              <a:prstGeom prst="rect">
                <a:avLst/>
              </a:prstGeom>
              <a:blipFill>
                <a:blip r:embed="rId5"/>
                <a:stretch>
                  <a:fillRect l="-534" t="-720" r="-89" b="-9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F7B21DA3-6A85-C199-ADE5-8451D361C6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218" y="4584597"/>
            <a:ext cx="3621475" cy="7479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98821C5-6B88-F260-5838-82E95A3A51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7783" y="5429216"/>
            <a:ext cx="1183800" cy="57736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5D2BDE8-F94B-944A-6204-1AE95F8B6083}"/>
              </a:ext>
            </a:extLst>
          </p:cNvPr>
          <p:cNvSpPr txBox="1"/>
          <p:nvPr/>
        </p:nvSpPr>
        <p:spPr>
          <a:xfrm>
            <a:off x="7487563" y="5971607"/>
            <a:ext cx="4444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values expected in the Standard Model are  </a:t>
            </a:r>
            <a:endParaRPr lang="zh-CN" altLang="en-US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62CC69E-07C0-E321-B995-E565C570E1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2218" y="6361997"/>
            <a:ext cx="3381375" cy="285750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33649B2-E1C9-5716-CC46-D5E0C7BDA6AA}"/>
              </a:ext>
            </a:extLst>
          </p:cNvPr>
          <p:cNvCxnSpPr/>
          <p:nvPr/>
        </p:nvCxnSpPr>
        <p:spPr>
          <a:xfrm flipV="1">
            <a:off x="6792933" y="5543947"/>
            <a:ext cx="1529240" cy="55756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6B58EE28-83B6-0F7C-DA4D-5C126F04DD3A}"/>
              </a:ext>
            </a:extLst>
          </p:cNvPr>
          <p:cNvSpPr/>
          <p:nvPr/>
        </p:nvSpPr>
        <p:spPr>
          <a:xfrm>
            <a:off x="8731208" y="1911304"/>
            <a:ext cx="386575" cy="1119207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31E1B0B8-8F9A-2FD5-1CE9-28D17EB24E03}"/>
              </a:ext>
            </a:extLst>
          </p:cNvPr>
          <p:cNvCxnSpPr/>
          <p:nvPr/>
        </p:nvCxnSpPr>
        <p:spPr>
          <a:xfrm flipV="1">
            <a:off x="7031718" y="2871439"/>
            <a:ext cx="1529240" cy="557561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连接符: 肘形 27">
            <a:extLst>
              <a:ext uri="{FF2B5EF4-FFF2-40B4-BE49-F238E27FC236}">
                <a16:creationId xmlns:a16="http://schemas.microsoft.com/office/drawing/2014/main" id="{A83DBE25-96F7-4487-CCF4-828886181182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7627434" y="1058032"/>
            <a:ext cx="2391835" cy="502254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CB0EED52-5914-AE9B-FF47-84EA6041027D}"/>
              </a:ext>
            </a:extLst>
          </p:cNvPr>
          <p:cNvCxnSpPr/>
          <p:nvPr/>
        </p:nvCxnSpPr>
        <p:spPr>
          <a:xfrm>
            <a:off x="7649737" y="1066227"/>
            <a:ext cx="0" cy="485335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5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D2D1F-566C-73D9-882F-74A99CC81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5EC880D1-5E2D-9E7E-7F1B-AC0BBD3583EB}"/>
              </a:ext>
            </a:extLst>
          </p:cNvPr>
          <p:cNvGrpSpPr/>
          <p:nvPr/>
        </p:nvGrpSpPr>
        <p:grpSpPr>
          <a:xfrm>
            <a:off x="113414" y="-163551"/>
            <a:ext cx="5707908" cy="1396928"/>
            <a:chOff x="460744" y="-639228"/>
            <a:chExt cx="7099243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8850414-10B2-BCAE-0663-72E2BDF5C51D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B2D037E-9508-BA93-B1DD-FD79ADCDD59D}"/>
                </a:ext>
              </a:extLst>
            </p:cNvPr>
            <p:cNvSpPr txBox="1"/>
            <p:nvPr/>
          </p:nvSpPr>
          <p:spPr>
            <a:xfrm>
              <a:off x="1080000" y="-20576"/>
              <a:ext cx="6479987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Precision of Form Factors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D72177C-DA5A-1E1B-D24C-D1FFDB424FFE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8A134C09-87EB-3062-0965-4E92FD8288A0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CCC43035-C110-64C4-4BE3-CB9CDB6FDA0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7D82DF5-4567-15E5-D28B-D5B4E219C0CF}"/>
                  </a:ext>
                </a:extLst>
              </p:cNvPr>
              <p:cNvSpPr txBox="1"/>
              <p:nvPr/>
            </p:nvSpPr>
            <p:spPr>
              <a:xfrm>
                <a:off x="855140" y="886393"/>
                <a:ext cx="9768256" cy="1879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Calculation of Form Factors:</a:t>
                </a:r>
              </a:p>
              <a:p>
                <a:pPr marL="800100" lvl="1" indent="-342900">
                  <a:buFontTx/>
                  <a:buChar char="ο"/>
                </a:pPr>
                <a:r>
                  <a:rPr lang="en-US" altLang="zh-CN" sz="2000" b="1" dirty="0"/>
                  <a:t>The results on the reconstruction efficiency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b="1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altLang="zh-CN" sz="2000" b="1" dirty="0"/>
                  <a:t> presented in the previous sections are transformed into precisions on the form factors .</a:t>
                </a:r>
              </a:p>
              <a:p>
                <a:pPr marL="800100" lvl="1" indent="-342900">
                  <a:buFontTx/>
                  <a:buChar char="ο"/>
                </a:pPr>
                <a:r>
                  <a:rPr lang="en-US" altLang="zh-CN" sz="2000" b="1" dirty="0"/>
                  <a:t>Construct the negative Log-likelihood </a:t>
                </a:r>
                <a:r>
                  <a:rPr lang="en-US" altLang="zh-CN" sz="2000" b="1"/>
                  <a:t>to minimize:</a:t>
                </a:r>
                <a:endParaRPr lang="en-US" altLang="zh-CN" sz="2000" b="1" dirty="0"/>
              </a:p>
              <a:p>
                <a:pPr marL="800100" lvl="1" indent="-342900">
                  <a:buFontTx/>
                  <a:buChar char="ο"/>
                </a:pPr>
                <a:endParaRPr lang="en-US" altLang="zh-CN" sz="20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57D82DF5-4567-15E5-D28B-D5B4E219C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40" y="886393"/>
                <a:ext cx="9768256" cy="1879682"/>
              </a:xfrm>
              <a:prstGeom prst="rect">
                <a:avLst/>
              </a:prstGeom>
              <a:blipFill>
                <a:blip r:embed="rId3"/>
                <a:stretch>
                  <a:fillRect l="-8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309E6BC2-47C9-2301-347B-EC3B9167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FFC8CD0-A94E-0F7E-32B6-FA4F972D8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904" y="2462704"/>
            <a:ext cx="3258520" cy="415940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32011FB-418F-280A-6A7C-225F48912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0339" y="3627989"/>
            <a:ext cx="5650895" cy="2343618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E9A3C5BC-2165-9F96-4BC4-44FC6C3BE280}"/>
              </a:ext>
            </a:extLst>
          </p:cNvPr>
          <p:cNvSpPr txBox="1"/>
          <p:nvPr/>
        </p:nvSpPr>
        <p:spPr>
          <a:xfrm>
            <a:off x="6679684" y="3162395"/>
            <a:ext cx="4832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Result compared with  LHC and TESLA TDR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7895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18309-9578-5E19-760C-F2C8DB2B1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7BAE39F9-E3CB-6B08-FD54-2E3B4E22C58A}"/>
              </a:ext>
            </a:extLst>
          </p:cNvPr>
          <p:cNvGrpSpPr/>
          <p:nvPr/>
        </p:nvGrpSpPr>
        <p:grpSpPr>
          <a:xfrm>
            <a:off x="236611" y="-163551"/>
            <a:ext cx="4979289" cy="1528329"/>
            <a:chOff x="613971" y="-639228"/>
            <a:chExt cx="6193015" cy="209594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807AA108-E861-AD23-E2D2-4848F7DCDD64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A6294BF-B4F4-26BB-D9B4-DDC6200DBF66}"/>
                </a:ext>
              </a:extLst>
            </p:cNvPr>
            <p:cNvSpPr txBox="1"/>
            <p:nvPr/>
          </p:nvSpPr>
          <p:spPr>
            <a:xfrm>
              <a:off x="1080000" y="-20577"/>
              <a:ext cx="5726986" cy="1477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Summary and outlook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71414DA-1B50-FDC2-AB1C-4F73D86A3505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9AAD9941-15AF-54DA-CDCD-48D6FBDA47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C53FA1B-2A1B-FD03-F591-06E408743508}"/>
                  </a:ext>
                </a:extLst>
              </p:cNvPr>
              <p:cNvSpPr txBox="1"/>
              <p:nvPr/>
            </p:nvSpPr>
            <p:spPr>
              <a:xfrm>
                <a:off x="377860" y="1402825"/>
                <a:ext cx="11814140" cy="4252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This article presents a comprehensive analysis of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pitchFamily="18" charset="0"/>
                      </a:rPr>
                      <m:t>𝐭</m:t>
                    </m:r>
                    <m:acc>
                      <m:accPr>
                        <m:chr m:val="̅"/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0" dirty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acc>
                  </m:oMath>
                </a14:m>
                <a:r>
                  <a:rPr lang="en-US" altLang="zh-CN" dirty="0"/>
                  <a:t> quark production using the semi-leptonic decay channel. Results are given for a </a:t>
                </a:r>
                <a:r>
                  <a:rPr lang="en-US" altLang="zh-CN" dirty="0" err="1"/>
                  <a:t>centre</a:t>
                </a:r>
                <a:r>
                  <a:rPr lang="en-US" altLang="zh-CN" dirty="0"/>
                  <a:t>-of-mass energy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=500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an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integrated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luminosity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of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500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a beam polarization(P,P’=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0.8,±0.3</m:t>
                    </m:r>
                  </m:oMath>
                </a14:m>
                <a:r>
                  <a:rPr lang="en-US" altLang="zh-CN" dirty="0"/>
                  <a:t>).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Semi-leptonic events, including those with τ leptons in the final state can be selected with an efficiency of about 55%.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The cross section of the semi-leptonic channel of </a:t>
                </a:r>
                <a:r>
                  <a:rPr lang="en-US" altLang="zh-CN" dirty="0" err="1"/>
                  <a:t>tt</a:t>
                </a:r>
                <a:r>
                  <a:rPr lang="en-US" altLang="zh-CN" dirty="0"/>
                  <a:t> quark production can therefore be measured to a statistical precision of about 0.5%.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It was shown that in particular for predominantly left handed </a:t>
                </a:r>
                <a:r>
                  <a:rPr lang="en-US" altLang="zh-CN" dirty="0" err="1"/>
                  <a:t>polarisation</a:t>
                </a:r>
                <a:r>
                  <a:rPr lang="en-US" altLang="zh-CN" dirty="0"/>
                  <a:t> of the initial electron beam the V − A structure leads to migrations, which distort the theoretical expected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dirty="0"/>
                  <a:t>. These migrations can be remedied by tightening the selection criteria of the </a:t>
                </a:r>
                <a:r>
                  <a:rPr lang="en-US" altLang="zh-CN" dirty="0" err="1"/>
                  <a:t>events.There</a:t>
                </a:r>
                <a:r>
                  <a:rPr lang="en-US" altLang="zh-CN" dirty="0"/>
                  <a:t> is a </a:t>
                </a:r>
                <a:r>
                  <a:rPr lang="en-US" altLang="zh-CN" dirty="0" err="1"/>
                  <a:t>a</a:t>
                </a:r>
                <a:r>
                  <a:rPr lang="en-US" altLang="zh-CN" dirty="0"/>
                  <a:t> precision of better than 2% for both beam </a:t>
                </a:r>
                <a:r>
                  <a:rPr lang="en-US" altLang="zh-CN" dirty="0" err="1"/>
                  <a:t>polarisations</a:t>
                </a:r>
                <a:r>
                  <a:rPr lang="en-US" altLang="zh-CN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It is introduced the slope of the helicity angle distribution, which is a new observable for ILC studies. It can be measured to a precision of about 4%.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CN" dirty="0"/>
                  <a:t>These couplings can be measured with high precision at the ILC and always more than one order of magnitude better than it will be possible at the LHC with L=300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𝑓𝑏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/>
                  <a:t>.</a:t>
                </a:r>
              </a:p>
              <a:p>
                <a:pPr marL="342900" indent="-342900">
                  <a:buFont typeface="等线" panose="02010600030101010101" pitchFamily="2" charset="-122"/>
                  <a:buChar char="○"/>
                </a:pPr>
                <a:r>
                  <a:rPr lang="en-US" altLang="zh-CN" dirty="0"/>
                  <a:t>In extension of a future analysis will disentangle the CP violating form factors.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C53FA1B-2A1B-FD03-F591-06E4087435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60" y="1402825"/>
                <a:ext cx="11814140" cy="4252254"/>
              </a:xfrm>
              <a:prstGeom prst="rect">
                <a:avLst/>
              </a:prstGeom>
              <a:blipFill>
                <a:blip r:embed="rId3"/>
                <a:stretch>
                  <a:fillRect l="-361" t="-716" b="-12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9469DC0F-FFE2-5E23-5C6A-25F2F8E12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598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69B53-044F-426F-A809-F2352744B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917D3ED-E45D-83D0-9C1F-123B984F34EA}"/>
              </a:ext>
            </a:extLst>
          </p:cNvPr>
          <p:cNvGrpSpPr/>
          <p:nvPr/>
        </p:nvGrpSpPr>
        <p:grpSpPr>
          <a:xfrm>
            <a:off x="113414" y="-163551"/>
            <a:ext cx="2503570" cy="1396928"/>
            <a:chOff x="460744" y="-639228"/>
            <a:chExt cx="3113827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1DA007D-676B-C239-32DA-C2832CB0935A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A32F70A-FECC-92A3-73A2-D273AF10A229}"/>
                </a:ext>
              </a:extLst>
            </p:cNvPr>
            <p:cNvSpPr txBox="1"/>
            <p:nvPr/>
          </p:nvSpPr>
          <p:spPr>
            <a:xfrm>
              <a:off x="1080000" y="-20576"/>
              <a:ext cx="2494571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Schedule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BA4D2B09-BA58-01BE-E547-A88AA48CC585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4DCF3C7-BCCA-D0E0-2CC1-BB3189BDE7E1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151828FF-1F33-8235-7B7A-B84F1A3FAB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A84513-2E2F-A66C-FCC4-223E5CF73871}"/>
                  </a:ext>
                </a:extLst>
              </p:cNvPr>
              <p:cNvSpPr txBox="1"/>
              <p:nvPr/>
            </p:nvSpPr>
            <p:spPr>
              <a:xfrm>
                <a:off x="765717" y="1559196"/>
                <a:ext cx="11426283" cy="447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Plot the distribution.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I have finished a code to find best </a:t>
                </a:r>
                <a:r>
                  <a:rPr lang="en-US" altLang="zh-CN" sz="2400" b="1" dirty="0" err="1"/>
                  <a:t>combinaison</a:t>
                </a:r>
                <a:r>
                  <a:rPr lang="en-US" altLang="zh-CN" sz="2400" b="1" dirty="0"/>
                  <a:t> to reconstruct the top from recon level data(signal).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I have finished a code to calculate 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sz="2400" dirty="0"/>
                  <a:t> and its form factors expanded form.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/>
                  <a:t>   but I don’t sure it is the right form for CEPC Non-polarized beam(composed by 50% left-hand and 50% right-hand particles)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3A84513-2E2F-A66C-FCC4-223E5CF738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17" y="1559196"/>
                <a:ext cx="11426283" cy="4471993"/>
              </a:xfrm>
              <a:prstGeom prst="rect">
                <a:avLst/>
              </a:prstGeom>
              <a:blipFill>
                <a:blip r:embed="rId3"/>
                <a:stretch>
                  <a:fillRect l="-854" r="-1067" b="-23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CEDFFBEA-240C-80BC-93FD-C29773022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5B026E3-22B5-9B61-44E7-85FC53494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617" y="3856815"/>
            <a:ext cx="55721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2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CBF7A9E2-E289-85DF-B8C8-EA3AEAD4BFA0}"/>
              </a:ext>
            </a:extLst>
          </p:cNvPr>
          <p:cNvGrpSpPr/>
          <p:nvPr/>
        </p:nvGrpSpPr>
        <p:grpSpPr>
          <a:xfrm>
            <a:off x="113414" y="-163551"/>
            <a:ext cx="2093201" cy="1396928"/>
            <a:chOff x="460744" y="-639228"/>
            <a:chExt cx="2603429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8197AC9-978E-B557-0089-3D9D61A5F41F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8AE49F42-96A0-6B26-5745-E79AD66D624E}"/>
                </a:ext>
              </a:extLst>
            </p:cNvPr>
            <p:cNvSpPr txBox="1"/>
            <p:nvPr/>
          </p:nvSpPr>
          <p:spPr>
            <a:xfrm>
              <a:off x="1080000" y="-20577"/>
              <a:ext cx="1984173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Outline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76ECC6F-D326-A74E-8B5E-FCAC9ED3AC5F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7D3DFCA5-EDC5-148C-831D-F4C88373D079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646997AA-3E49-4D0B-E760-CF4495F5FEC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336184C-248A-AB8B-19C0-000F58888740}"/>
              </a:ext>
            </a:extLst>
          </p:cNvPr>
          <p:cNvSpPr txBox="1"/>
          <p:nvPr/>
        </p:nvSpPr>
        <p:spPr>
          <a:xfrm>
            <a:off x="855139" y="886393"/>
            <a:ext cx="11426283" cy="446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/>
              <a:t>Introduction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/>
              <a:t>Top quark production at the ILC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/>
              <a:t>Event generation and technical remarks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/>
              <a:t>Event selection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/>
              <a:t>Measurement of the forward backward asymmetry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/>
              <a:t>The slope of the helicity angle distribution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/>
              <a:t>Precision of Form Factors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/>
              <a:t>Summary and outlook</a:t>
            </a:r>
            <a:endParaRPr lang="zh-CN" altLang="en-US" sz="2400" b="1" dirty="0"/>
          </a:p>
        </p:txBody>
      </p:sp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B1ED477B-E2BC-18F8-D2F3-F03A5078C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1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56F59-4DF8-0456-BDAB-4F8E5C3BF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70F0853-18F5-42B5-8B48-D467E88EFCB5}"/>
              </a:ext>
            </a:extLst>
          </p:cNvPr>
          <p:cNvGrpSpPr/>
          <p:nvPr/>
        </p:nvGrpSpPr>
        <p:grpSpPr>
          <a:xfrm>
            <a:off x="113414" y="-163551"/>
            <a:ext cx="3061158" cy="1396928"/>
            <a:chOff x="460744" y="-639228"/>
            <a:chExt cx="3807333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16040E8-C358-7D4F-9BB0-91F59ECC908F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8DE25BD-E1FB-3EA9-2F6A-C30FF357AE8B}"/>
                </a:ext>
              </a:extLst>
            </p:cNvPr>
            <p:cNvSpPr txBox="1"/>
            <p:nvPr/>
          </p:nvSpPr>
          <p:spPr>
            <a:xfrm>
              <a:off x="1080000" y="-20576"/>
              <a:ext cx="3188077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Introduction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2CEADDD7-0AAF-3199-E323-2FDCED29505C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B86C4303-D2C5-4D7D-FEFB-95F9CC1DE8EB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37B9D514-E8D6-E7FF-3A05-2B62A8C05D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DAB822-B310-955C-60C3-92462C4BFE08}"/>
                  </a:ext>
                </a:extLst>
              </p:cNvPr>
              <p:cNvSpPr txBox="1"/>
              <p:nvPr/>
            </p:nvSpPr>
            <p:spPr>
              <a:xfrm>
                <a:off x="855139" y="886393"/>
                <a:ext cx="11426283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Motivation:</a:t>
                </a:r>
              </a:p>
              <a:p>
                <a:r>
                  <a:rPr lang="en-US" altLang="zh-CN" sz="2400" b="1" dirty="0"/>
                  <a:t>      </a:t>
                </a:r>
                <a:r>
                  <a:rPr lang="en-US" altLang="zh-CN" dirty="0"/>
                  <a:t>To understand the nature of </a:t>
                </a:r>
                <a:r>
                  <a:rPr lang="en-US" altLang="zh-CN" b="1" dirty="0"/>
                  <a:t>electro-weak symmetry breaking,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 the t quark is expected to be a window to any new physics(which will modify the electro-weak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t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γ/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 smtClean="0">
                        <a:latin typeface="Cambria Math" panose="02040503050406030204" pitchFamily="18" charset="0"/>
                      </a:rPr>
                      <m:t>t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</a:rPr>
                  <a:t>vertex) at the TeV energy scale.</a:t>
                </a:r>
                <a:endParaRPr lang="en-US" altLang="zh-CN" sz="2400" b="1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en-US" altLang="zh-CN" sz="2400" b="1" i="1" dirty="0" smtClean="0">
                        <a:latin typeface="Cambria Math" panose="02040503050406030204" pitchFamily="18" charset="0"/>
                      </a:rPr>
                      <m:t>𝐭</m:t>
                    </m:r>
                    <m:acc>
                      <m:accPr>
                        <m:chr m:val="̅"/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0" dirty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acc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γ/</a:t>
                </a:r>
                <a:r>
                  <a:rPr lang="en-US" altLang="zh-CN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 b="1" i="1" dirty="0">
                        <a:latin typeface="Cambria Math" panose="02040503050406030204" pitchFamily="18" charset="0"/>
                      </a:rPr>
                      <m:t>𝐭</m:t>
                    </m:r>
                    <m:acc>
                      <m:accPr>
                        <m:chr m:val="̅"/>
                        <m:ctrlPr>
                          <a:rPr lang="en-US" altLang="zh-CN" sz="24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0" dirty="0" smtClean="0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acc>
                    <m:r>
                      <a:rPr lang="en-US" altLang="zh-CN" sz="2400" b="1" i="0" dirty="0" smtClean="0">
                        <a:latin typeface="Cambria Math" panose="02040503050406030204" pitchFamily="18" charset="0"/>
                      </a:rPr>
                      <m:t>𝐙</m:t>
                    </m:r>
                  </m:oMath>
                </a14:m>
                <a:r>
                  <a:rPr lang="en-US" altLang="zh-CN" sz="2400" b="1" dirty="0">
                    <a:solidFill>
                      <a:schemeClr val="tx1"/>
                    </a:solidFill>
                  </a:rPr>
                  <a:t> vertex(Born level):</a:t>
                </a:r>
                <a:endParaRPr lang="en-US" altLang="zh-CN" sz="2400" b="1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en-US" altLang="zh-CN" sz="2400" b="1" dirty="0"/>
              </a:p>
              <a:p>
                <a:endParaRPr lang="en-US" altLang="zh-CN" sz="2400" b="1" dirty="0"/>
              </a:p>
              <a:p>
                <a:r>
                  <a:rPr lang="en-US" altLang="zh-CN" dirty="0"/>
                  <a:t>       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       Within the Standard Model the Fi have the following values:</a:t>
                </a:r>
              </a:p>
              <a:p>
                <a:endParaRPr lang="en-US" altLang="zh-CN" sz="2400" b="1" dirty="0"/>
              </a:p>
              <a:p>
                <a:r>
                  <a:rPr lang="en-US" altLang="zh-CN" dirty="0"/>
                  <a:t>       </a:t>
                </a:r>
              </a:p>
              <a:p>
                <a:r>
                  <a:rPr lang="en-US" altLang="zh-CN" dirty="0"/>
                  <a:t>       Applying the Gordon identity to the vector and axial vector: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DAB822-B310-955C-60C3-92462C4BF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" y="886393"/>
                <a:ext cx="11426283" cy="5632311"/>
              </a:xfrm>
              <a:prstGeom prst="rect">
                <a:avLst/>
              </a:prstGeom>
              <a:blipFill>
                <a:blip r:embed="rId3"/>
                <a:stretch>
                  <a:fillRect l="-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857A8967-CB1E-A339-6F69-C31236F6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406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对话气泡: 圆角矩形 2">
            <a:extLst>
              <a:ext uri="{FF2B5EF4-FFF2-40B4-BE49-F238E27FC236}">
                <a16:creationId xmlns:a16="http://schemas.microsoft.com/office/drawing/2014/main" id="{8D6DE72C-D996-8408-A4C7-A43181B6551F}"/>
              </a:ext>
            </a:extLst>
          </p:cNvPr>
          <p:cNvSpPr/>
          <p:nvPr/>
        </p:nvSpPr>
        <p:spPr>
          <a:xfrm>
            <a:off x="3658519" y="431316"/>
            <a:ext cx="6437970" cy="1030303"/>
          </a:xfrm>
          <a:prstGeom prst="wedgeRoundRectCallout">
            <a:avLst>
              <a:gd name="adj1" fmla="val -2303"/>
              <a:gd name="adj2" fmla="val 62228"/>
              <a:gd name="adj3" fmla="val 16667"/>
            </a:avLst>
          </a:prstGeom>
          <a:solidFill>
            <a:schemeClr val="accent6">
              <a:alpha val="2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dirty="0">
                <a:solidFill>
                  <a:schemeClr val="tx1"/>
                </a:solidFill>
              </a:rPr>
              <a:t>It can be generated by the existence of a new strong sector, inspired by QCD that may manifest itself at energies of around 1 TeV.</a:t>
            </a:r>
          </a:p>
          <a:p>
            <a:r>
              <a:rPr lang="en-US" altLang="zh-CN" sz="1400" dirty="0">
                <a:solidFill>
                  <a:schemeClr val="tx1"/>
                </a:solidFill>
              </a:rPr>
              <a:t> Standard Model fields would couple to the new sector with a strength that is proportional to their mass.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4B271F7-F43A-6B65-0CD4-63C9983E3714}"/>
              </a:ext>
            </a:extLst>
          </p:cNvPr>
          <p:cNvSpPr txBox="1"/>
          <p:nvPr/>
        </p:nvSpPr>
        <p:spPr>
          <a:xfrm>
            <a:off x="1342075" y="2725140"/>
            <a:ext cx="10452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i="0" dirty="0">
                <a:latin typeface="+mj-lt"/>
              </a:rPr>
              <a:t>In ILC there is no concurrent QCD production of t quark pairs whcih means a greatly clean</a:t>
            </a:r>
            <a:r>
              <a:rPr lang="en-US" altLang="zh-CN" b="0" i="0" dirty="0">
                <a:latin typeface="+mj-lt"/>
              </a:rPr>
              <a:t> </a:t>
            </a:r>
            <a:r>
              <a:rPr lang="en-US" altLang="zh-CN" i="0" dirty="0">
                <a:latin typeface="+mj-lt"/>
              </a:rPr>
              <a:t>measurement</a:t>
            </a:r>
            <a:endParaRPr lang="en-US" altLang="zh-CN" b="1" dirty="0"/>
          </a:p>
          <a:p>
            <a:pPr>
              <a:lnSpc>
                <a:spcPct val="150000"/>
              </a:lnSpc>
            </a:pPr>
            <a:endParaRPr lang="en-US" altLang="zh-CN" sz="1800" b="0" i="0" dirty="0">
              <a:latin typeface="Cambria Math" panose="02040503050406030204" pitchFamily="18" charset="0"/>
            </a:endParaRPr>
          </a:p>
          <a:p>
            <a:r>
              <a:rPr lang="zh-CN" altLang="en-US" dirty="0"/>
              <a:t> 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22E0FDC5-3B24-9790-2C31-BEA6F85200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747" y="3395805"/>
            <a:ext cx="7928516" cy="55976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A395F15-A669-F10A-7BE7-B275B47AE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92939" y="5417232"/>
            <a:ext cx="8431944" cy="68813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24E46AF-2302-5D7E-E2EE-81D7280A0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6747" y="4393633"/>
            <a:ext cx="6882510" cy="676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97611FD3-B848-0584-A49C-76A607D0C183}"/>
                  </a:ext>
                </a:extLst>
              </p:cNvPr>
              <p:cNvSpPr/>
              <p:nvPr/>
            </p:nvSpPr>
            <p:spPr>
              <a:xfrm>
                <a:off x="9843620" y="3939527"/>
                <a:ext cx="2348380" cy="990762"/>
              </a:xfrm>
              <a:prstGeom prst="wedgeRoundRectCallout">
                <a:avLst>
                  <a:gd name="adj1" fmla="val -81463"/>
                  <a:gd name="adj2" fmla="val 26148"/>
                  <a:gd name="adj3" fmla="val 1666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1400" dirty="0">
                    <a:solidFill>
                      <a:schemeClr val="tx1"/>
                    </a:solidFill>
                  </a:rPr>
                  <a:t>are the sine and the cosine of the Weinberg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sub>
                    </m:sSub>
                  </m:oMath>
                </a14:m>
                <a:r>
                  <a:rPr lang="en-US" altLang="zh-CN" sz="1400" dirty="0">
                    <a:solidFill>
                      <a:schemeClr val="tx1"/>
                    </a:solidFill>
                  </a:rPr>
                  <a:t>.</a:t>
                </a:r>
                <a:r>
                  <a:rPr lang="zh-CN" altLang="en-US" sz="1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对话气泡: 圆角矩形 20">
                <a:extLst>
                  <a:ext uri="{FF2B5EF4-FFF2-40B4-BE49-F238E27FC236}">
                    <a16:creationId xmlns:a16="http://schemas.microsoft.com/office/drawing/2014/main" id="{97611FD3-B848-0584-A49C-76A607D0C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620" y="3939527"/>
                <a:ext cx="2348380" cy="990762"/>
              </a:xfrm>
              <a:prstGeom prst="wedgeRoundRectCallout">
                <a:avLst>
                  <a:gd name="adj1" fmla="val -81463"/>
                  <a:gd name="adj2" fmla="val 26148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36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EE558-1214-CCC7-FF3C-1B7A8119D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395A9D3-AB36-D52A-6A0E-A5625DF1BB26}"/>
              </a:ext>
            </a:extLst>
          </p:cNvPr>
          <p:cNvGrpSpPr/>
          <p:nvPr/>
        </p:nvGrpSpPr>
        <p:grpSpPr>
          <a:xfrm>
            <a:off x="113414" y="-163551"/>
            <a:ext cx="3061159" cy="1396928"/>
            <a:chOff x="460744" y="-639228"/>
            <a:chExt cx="3807331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4912D54-B245-F9B2-2FD9-A1F635153788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0FD252ED-05DB-0766-043B-1EB37F4F3CCD}"/>
                </a:ext>
              </a:extLst>
            </p:cNvPr>
            <p:cNvSpPr txBox="1"/>
            <p:nvPr/>
          </p:nvSpPr>
          <p:spPr>
            <a:xfrm>
              <a:off x="1080000" y="-20576"/>
              <a:ext cx="3188075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Introduction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CF3A92E-C33D-4B2C-1D07-7ED5FF58A081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3B923EE-C79C-5110-81A8-09CEC7D24C47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E512FCCE-DEEC-5F63-9065-8F628630F8B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FF10B14-78A5-C91F-8270-3259FC59568C}"/>
                  </a:ext>
                </a:extLst>
              </p:cNvPr>
              <p:cNvSpPr txBox="1"/>
              <p:nvPr/>
            </p:nvSpPr>
            <p:spPr>
              <a:xfrm>
                <a:off x="847493" y="863709"/>
                <a:ext cx="11426283" cy="4444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Form Factors: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The coupling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γ</m:t>
                        </m:r>
                      </m:sup>
                    </m:sSubSup>
                  </m:oMath>
                </a14:m>
                <a:r>
                  <a:rPr lang="en-US" altLang="zh-CN" sz="2000" dirty="0"/>
                  <a:t> is related via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γ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altLang="zh-CN" sz="2000" dirty="0"/>
                  <a:t>the anomalous magnetic moment (g − 2) and electrical charge of the t quark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The coupling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γ</m:t>
                        </m:r>
                      </m:sup>
                    </m:sSubSup>
                  </m:oMath>
                </a14:m>
                <a:r>
                  <a:rPr lang="en-US" altLang="zh-CN" sz="2000" dirty="0"/>
                  <a:t> is related to the dipole moment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𝑚𝑡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altLang="zh-CN" sz="2000" dirty="0"/>
                  <a:t> that violates the combined Charge and Parity symmetry CP. Here it is fixed to 0 because no significant damage has been observed so far.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There are six CP conserving form factors defined for the Z and the photon,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/>
                        </m:sSub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</m:sSub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but because close to the </a:t>
                </a:r>
                <a:r>
                  <a:rPr lang="en-US" altLang="zh-CN" sz="2000" dirty="0" err="1"/>
                  <a:t>tt</a:t>
                </a:r>
                <a:r>
                  <a:rPr lang="en-US" altLang="zh-CN" sz="2000" dirty="0"/>
                  <a:t> threshold the observables depend always on the sum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</m:sSubSup>
                  </m:oMath>
                </a14:m>
                <a:r>
                  <a:rPr lang="en-US" altLang="zh-CN" sz="2000" dirty="0"/>
                  <a:t> +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</m:sSubSup>
                  </m:oMath>
                </a14:m>
                <a:r>
                  <a:rPr lang="en-US" altLang="zh-CN" sz="2000" dirty="0"/>
                  <a:t> . Therefore a full disentangling of the form factors will be imprecise for energies below about 1 TeV.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Hence, in the present study either the four form factors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</m:sSubSup>
                  </m:oMath>
                </a14:m>
                <a:r>
                  <a:rPr lang="en-US" altLang="zh-CN" sz="2000" dirty="0"/>
                  <a:t> are varied simultaneously, while the two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  <m:sup/>
                    </m:sSubSup>
                  </m:oMath>
                </a14:m>
                <a:r>
                  <a:rPr lang="en-US" altLang="zh-CN" sz="2000" dirty="0"/>
                  <a:t> are kept at </a:t>
                </a:r>
                <a:r>
                  <a:rPr lang="en-US" altLang="zh-CN" sz="2000" dirty="0" err="1"/>
                  <a:t>theirStandard</a:t>
                </a:r>
                <a:r>
                  <a:rPr lang="en-US" altLang="zh-CN" sz="2000" dirty="0"/>
                  <a:t> Model values or vice versa.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FF10B14-78A5-C91F-8270-3259FC595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493" y="863709"/>
                <a:ext cx="11426283" cy="4444165"/>
              </a:xfrm>
              <a:prstGeom prst="rect">
                <a:avLst/>
              </a:prstGeom>
              <a:blipFill>
                <a:blip r:embed="rId3"/>
                <a:stretch>
                  <a:fillRect l="-694" b="-15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522C08BB-E122-E841-1020-CAFFAB692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60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A24CC-60B3-7BBC-F80A-22EE14EC9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47D1A7F-304F-CD77-E176-734AAEA96D14}"/>
              </a:ext>
            </a:extLst>
          </p:cNvPr>
          <p:cNvGrpSpPr/>
          <p:nvPr/>
        </p:nvGrpSpPr>
        <p:grpSpPr>
          <a:xfrm>
            <a:off x="113414" y="-163551"/>
            <a:ext cx="3061159" cy="1396928"/>
            <a:chOff x="460744" y="-639228"/>
            <a:chExt cx="3807331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E7B634A-2193-9AE0-8183-36AB2DB6D332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82DAAA6-E461-78AE-B9CA-CD6E1BED59E0}"/>
                </a:ext>
              </a:extLst>
            </p:cNvPr>
            <p:cNvSpPr txBox="1"/>
            <p:nvPr/>
          </p:nvSpPr>
          <p:spPr>
            <a:xfrm>
              <a:off x="1080000" y="-20576"/>
              <a:ext cx="3188075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Introduction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3629E55-A498-1A8D-9498-B16C32931ED7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C5595646-0EC1-77A0-046C-4697EAED96FB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460A015F-188C-1310-CDA1-32BD44C5C1B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07046D0-3E93-31E4-3383-FF002DBD072D}"/>
                  </a:ext>
                </a:extLst>
              </p:cNvPr>
              <p:cNvSpPr txBox="1"/>
              <p:nvPr/>
            </p:nvSpPr>
            <p:spPr>
              <a:xfrm>
                <a:off x="855139" y="886393"/>
                <a:ext cx="11426283" cy="6189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International Linear Collider, ILC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ILC Centre-of-mass energies: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/>
                  <a:t> mass to 1TeV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Integrated luminosity:500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fb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altLang="zh-CN" sz="2000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 err="1"/>
                  <a:t>Polarised</a:t>
                </a:r>
                <a:r>
                  <a:rPr lang="en-US" altLang="zh-CN" sz="2000" dirty="0"/>
                  <a:t> electron and positron beams are used in ILC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oriented toward different angular regions in the detector are enriched in left-handed or righthanded t quark helicity. </a:t>
                </a:r>
              </a:p>
              <a:p>
                <a:pPr lvl="1"/>
                <a:r>
                  <a:rPr lang="en-US" altLang="zh-CN" sz="2000" dirty="0"/>
                  <a:t>     The Realistic values of beam </a:t>
                </a:r>
                <a:r>
                  <a:rPr lang="en-US" altLang="zh-CN" sz="2000" dirty="0" err="1"/>
                  <a:t>polarisations</a:t>
                </a:r>
                <a:r>
                  <a:rPr lang="en-US" altLang="zh-CN" sz="2000" dirty="0"/>
                  <a:t> at the ILC(</a:t>
                </a:r>
                <a:r>
                  <a:rPr lang="en-US" altLang="zh-CN" sz="2000" b="1" dirty="0"/>
                  <a:t>P,P’</a:t>
                </a:r>
                <a:r>
                  <a:rPr lang="en-US" altLang="zh-CN" sz="2000" dirty="0"/>
                  <a:t> is the polarization degree of beam)  :</a:t>
                </a:r>
              </a:p>
              <a:p>
                <a:pPr marL="1257300" lvl="2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P,P’=+0.8,-0.3: 0.8 </a:t>
                </a:r>
                <a:r>
                  <a:rPr lang="en-US" altLang="zh-CN" sz="2000" b="1" dirty="0"/>
                  <a:t>left-handed electron</a:t>
                </a:r>
                <a:r>
                  <a:rPr lang="en-US" altLang="zh-CN" sz="2000" dirty="0"/>
                  <a:t> beams and 0.3 </a:t>
                </a:r>
                <a:r>
                  <a:rPr lang="en-US" altLang="zh-CN" sz="2000" b="1" dirty="0"/>
                  <a:t>for right-handed </a:t>
                </a:r>
                <a:r>
                  <a:rPr lang="en-US" altLang="zh-CN" sz="2000" dirty="0"/>
                  <a:t>positrons.</a:t>
                </a:r>
              </a:p>
              <a:p>
                <a:pPr marL="1257300" lvl="2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P,P’=-0.8,+0.3: 0.8 </a:t>
                </a:r>
                <a:r>
                  <a:rPr lang="en-US" altLang="zh-CN" sz="2000" b="1" dirty="0"/>
                  <a:t>right-handed electron </a:t>
                </a:r>
                <a:r>
                  <a:rPr lang="en-US" altLang="zh-CN" sz="2000" dirty="0"/>
                  <a:t>beams and 0.3 </a:t>
                </a:r>
                <a:r>
                  <a:rPr lang="en-US" altLang="zh-CN" sz="2000" b="1" dirty="0"/>
                  <a:t>for left-handed </a:t>
                </a:r>
                <a:r>
                  <a:rPr lang="en-US" altLang="zh-CN" sz="2000" dirty="0"/>
                  <a:t>positrons.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This means that the experiments can independently access the couplings of left- and right-handed chiral parts of the t quark wave function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/>
                  <a:t> boson and the photon.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For left-handed helicity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zh-CN" sz="2000" dirty="0"/>
                  <a:t>,and right-handed helicity state</a:t>
                </a:r>
                <a:r>
                  <a:rPr lang="en-US" altLang="zh-CN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sz="2000" dirty="0"/>
                  <a:t> , there are therefore six independent observables:</a:t>
                </a: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000" dirty="0"/>
                  <a:t>The </a:t>
                </a:r>
                <a:r>
                  <a:rPr lang="en-US" altLang="zh-CN" sz="2000" b="1" dirty="0"/>
                  <a:t>cross section</a:t>
                </a:r>
                <a:r>
                  <a:rPr lang="en-US" altLang="zh-CN" sz="2000" dirty="0"/>
                  <a:t>;</a:t>
                </a: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000" dirty="0"/>
                  <a:t>The </a:t>
                </a:r>
                <a:r>
                  <a:rPr lang="en-US" altLang="zh-CN" sz="2000" b="1" dirty="0"/>
                  <a:t>forward backward asymmetry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sz="2000" dirty="0"/>
                  <a:t>;</a:t>
                </a: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zh-CN" sz="2000" dirty="0"/>
                  <a:t>The </a:t>
                </a:r>
                <a:r>
                  <a:rPr lang="en-US" altLang="zh-CN" sz="2000" b="1" dirty="0"/>
                  <a:t>slope of the distribution of the helicity angle</a:t>
                </a:r>
                <a:r>
                  <a:rPr lang="en-US" altLang="zh-CN" sz="2000" dirty="0"/>
                  <a:t>(the angle of the decay lepton in semi-leptonic decays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dirty="0" smtClean="0">
                        <a:latin typeface="Cambria Math" panose="02040503050406030204" pitchFamily="18" charset="0"/>
                      </a:rPr>
                      <m:t>t</m:t>
                    </m:r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acc>
                  </m:oMath>
                </a14:m>
                <a:r>
                  <a:rPr lang="en-US" altLang="zh-CN" sz="2000" dirty="0"/>
                  <a:t> in the rest frame of the t quark).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07046D0-3E93-31E4-3383-FF002DBD0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" y="886393"/>
                <a:ext cx="11426283" cy="6189708"/>
              </a:xfrm>
              <a:prstGeom prst="rect">
                <a:avLst/>
              </a:prstGeom>
              <a:blipFill>
                <a:blip r:embed="rId3"/>
                <a:stretch>
                  <a:fillRect l="-693" r="-4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4BEF8D40-E408-BAD0-3CB1-BBF870ED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BC721-6845-E52F-336C-7684EA291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B55A9FD-70A5-7F51-3D12-6C23E2017E76}"/>
              </a:ext>
            </a:extLst>
          </p:cNvPr>
          <p:cNvGrpSpPr/>
          <p:nvPr/>
        </p:nvGrpSpPr>
        <p:grpSpPr>
          <a:xfrm>
            <a:off x="113414" y="-163551"/>
            <a:ext cx="6821098" cy="1396928"/>
            <a:chOff x="460744" y="-639228"/>
            <a:chExt cx="8483773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0C13C19-748D-108F-483F-13AA074AB537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8C0135B-44BE-E372-9998-8CB8D407FF28}"/>
                </a:ext>
              </a:extLst>
            </p:cNvPr>
            <p:cNvSpPr txBox="1"/>
            <p:nvPr/>
          </p:nvSpPr>
          <p:spPr>
            <a:xfrm>
              <a:off x="1080000" y="-20576"/>
              <a:ext cx="7864517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Top quark production at the ILC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B5D4E50-BF5B-711D-D03E-D182F6B0261F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1A99AD6-C059-BD81-49EC-21485AE0E282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E4185FDD-7225-F3A4-C6A4-F9AE53D43A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FC95A85-2FFE-50FC-D72D-6D355E50C906}"/>
                  </a:ext>
                </a:extLst>
              </p:cNvPr>
              <p:cNvSpPr txBox="1"/>
              <p:nvPr/>
            </p:nvSpPr>
            <p:spPr>
              <a:xfrm>
                <a:off x="855139" y="886393"/>
                <a:ext cx="11426283" cy="34843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Signal process: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400" dirty="0"/>
                  <a:t>→ 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̃"/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sz="2400" i="1" dirty="0"/>
                  <a:t> </a:t>
                </a:r>
                <a:r>
                  <a:rPr lang="en-US" altLang="zh-CN" sz="2400" dirty="0"/>
                  <a:t>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𝑣𝑏</m:t>
                    </m:r>
                    <m:acc>
                      <m:accPr>
                        <m:chr m:val="̅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altLang="zh-CN" sz="2400" b="1" dirty="0"/>
                  <a:t>  </a:t>
                </a:r>
                <a:r>
                  <a:rPr lang="en-US" altLang="zh-CN" sz="2400" dirty="0"/>
                  <a:t>(’lepton+jets’ final state)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Several other SM processes give rise to the same final state.:</a:t>
                </a:r>
              </a:p>
              <a:p>
                <a:pPr marL="800100" lvl="1" indent="-342900">
                  <a:lnSpc>
                    <a:spcPct val="150000"/>
                  </a:lnSpc>
                  <a:buFont typeface="等线" panose="02010600030101010101" pitchFamily="2" charset="-122"/>
                  <a:buChar char="ο"/>
                </a:pPr>
                <a:r>
                  <a:rPr lang="en-US" altLang="zh-CN" sz="2000" b="1" dirty="0"/>
                  <a:t>Most important source(10%): </a:t>
                </a:r>
                <a:r>
                  <a:rPr lang="en-US" altLang="zh-CN" sz="2000" dirty="0"/>
                  <a:t>Single-top production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i="1" dirty="0"/>
                  <a:t>→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i="1" dirty="0"/>
                  <a:t>→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𝑊𝑡</m:t>
                    </m:r>
                    <m:acc>
                      <m:accPr>
                        <m:chr m:val="̅"/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sz="2000" dirty="0"/>
                  <a:t> 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𝑣𝑏</m:t>
                    </m:r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sz="2000" b="1" dirty="0"/>
              </a:p>
              <a:p>
                <a:pPr lvl="1">
                  <a:lnSpc>
                    <a:spcPct val="150000"/>
                  </a:lnSpc>
                </a:pPr>
                <a:r>
                  <a:rPr lang="en-US" altLang="zh-CN" sz="2000" b="1" dirty="0"/>
                  <a:t> 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zh-CN" sz="2000" b="1" dirty="0"/>
              </a:p>
              <a:p>
                <a:pPr marL="800100" lvl="1" indent="-342900">
                  <a:lnSpc>
                    <a:spcPct val="150000"/>
                  </a:lnSpc>
                  <a:buFont typeface="等线" panose="02010600030101010101" pitchFamily="2" charset="-122"/>
                  <a:buChar char="ο"/>
                </a:pPr>
                <a:r>
                  <a:rPr lang="en-US" altLang="zh-CN" sz="2000" b="1" dirty="0"/>
                  <a:t>Other source: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𝑊𝑊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(5%)</m:t>
                    </m:r>
                  </m:oMath>
                </a14:m>
                <a:r>
                  <a:rPr lang="en-US" altLang="zh-CN" sz="2000" i="1" dirty="0"/>
                  <a:t>,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i="1" dirty="0"/>
                  <a:t>,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sz="2000" i="1" dirty="0"/>
                  <a:t>,WW,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altLang="zh-CN" sz="2000" i="1" dirty="0"/>
              </a:p>
              <a:p>
                <a:pPr lvl="1">
                  <a:lnSpc>
                    <a:spcPct val="150000"/>
                  </a:lnSpc>
                </a:pPr>
                <a:endParaRPr lang="en-US" altLang="zh-CN" sz="2000" i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1FC95A85-2FFE-50FC-D72D-6D355E50C9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" y="886393"/>
                <a:ext cx="11426283" cy="3484352"/>
              </a:xfrm>
              <a:prstGeom prst="rect">
                <a:avLst/>
              </a:prstGeom>
              <a:blipFill>
                <a:blip r:embed="rId3"/>
                <a:stretch>
                  <a:fillRect l="-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C01E21F1-A151-A9A7-E9C6-57E1EC9A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22728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2C7DB73-761F-7E1D-D746-8F39CBAC2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2098" y="4868208"/>
            <a:ext cx="3330008" cy="154359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5991445-384C-80FD-A445-67A4BBC34B22}"/>
              </a:ext>
            </a:extLst>
          </p:cNvPr>
          <p:cNvSpPr txBox="1"/>
          <p:nvPr/>
        </p:nvSpPr>
        <p:spPr>
          <a:xfrm>
            <a:off x="1721005" y="2505670"/>
            <a:ext cx="5980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At a more fundamental level, interference between </a:t>
            </a:r>
            <a:r>
              <a:rPr lang="en-US" altLang="zh-CN" sz="1800" dirty="0" err="1"/>
              <a:t>between</a:t>
            </a:r>
            <a:r>
              <a:rPr lang="en-US" altLang="zh-CN" sz="1800" dirty="0"/>
              <a:t> single-top production and top quark pair production renders the separation physically meaningless.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BE4F617-A4CA-C96A-479F-6054EC7BE09E}"/>
              </a:ext>
            </a:extLst>
          </p:cNvPr>
          <p:cNvSpPr txBox="1"/>
          <p:nvPr/>
        </p:nvSpPr>
        <p:spPr>
          <a:xfrm>
            <a:off x="1721005" y="3857472"/>
            <a:ext cx="5484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These can be distinguished rather efficiently from top quark pair production.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7B3115B-9307-FBF4-CC77-97F992DB2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5867" y="3889081"/>
            <a:ext cx="4893007" cy="255558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B99A810-FEA6-3D63-AC8E-5CD1E3736792}"/>
              </a:ext>
            </a:extLst>
          </p:cNvPr>
          <p:cNvSpPr txBox="1"/>
          <p:nvPr/>
        </p:nvSpPr>
        <p:spPr>
          <a:xfrm>
            <a:off x="8515604" y="3519749"/>
            <a:ext cx="262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</a:rPr>
              <a:t>Cross Section Table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03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D5C8D-32DD-BDBB-14CC-DE5A2B379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ACC5C8A-0ECF-1973-1001-9678CB237EA2}"/>
              </a:ext>
            </a:extLst>
          </p:cNvPr>
          <p:cNvGrpSpPr/>
          <p:nvPr/>
        </p:nvGrpSpPr>
        <p:grpSpPr>
          <a:xfrm>
            <a:off x="113414" y="-163551"/>
            <a:ext cx="6821098" cy="1396928"/>
            <a:chOff x="460744" y="-639228"/>
            <a:chExt cx="8483774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7258823-2E53-7C17-7303-42CBD4501D7A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7E6A3A6-2C21-8E76-D113-CB20ABE22AB9}"/>
                </a:ext>
              </a:extLst>
            </p:cNvPr>
            <p:cNvSpPr txBox="1"/>
            <p:nvPr/>
          </p:nvSpPr>
          <p:spPr>
            <a:xfrm>
              <a:off x="1080000" y="-20576"/>
              <a:ext cx="7864518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Top quark production at the ILC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8BE1D8A1-D991-65A7-34CF-23B175A7E0FE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36133F6-85C1-D9CA-79DB-84C5685DF4D9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FA6A1539-DD94-7A44-E0C5-A4338D0B4E7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07AFAE4-1633-D0AB-9655-1AD8A6F7918A}"/>
                  </a:ext>
                </a:extLst>
              </p:cNvPr>
              <p:cNvSpPr txBox="1"/>
              <p:nvPr/>
            </p:nvSpPr>
            <p:spPr>
              <a:xfrm>
                <a:off x="855139" y="886393"/>
                <a:ext cx="11426283" cy="455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Observables and Form Factors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The cross section for any process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/>
                  <a:t>collisions in case of </a:t>
                </a:r>
                <a:r>
                  <a:rPr lang="en-US" altLang="zh-CN" sz="2000" dirty="0" err="1"/>
                  <a:t>polarised</a:t>
                </a:r>
                <a:r>
                  <a:rPr lang="en-US" altLang="zh-CN" sz="2000" dirty="0"/>
                  <a:t> beams can be written as:</a:t>
                </a:r>
              </a:p>
              <a:p>
                <a:pPr lvl="1"/>
                <a:endParaRPr lang="en-US" altLang="zh-CN" sz="2000" dirty="0"/>
              </a:p>
              <a:p>
                <a:pPr marL="1257300" lvl="2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The symbols </a:t>
                </a:r>
                <a:r>
                  <a:rPr lang="en-US" altLang="zh-CN" sz="2000" b="1" dirty="0"/>
                  <a:t>−</a:t>
                </a:r>
                <a:r>
                  <a:rPr lang="en-US" altLang="zh-CN" sz="2000" dirty="0"/>
                  <a:t> and </a:t>
                </a:r>
                <a:r>
                  <a:rPr lang="en-US" altLang="zh-CN" sz="2000" b="1" dirty="0"/>
                  <a:t>+</a:t>
                </a:r>
                <a:r>
                  <a:rPr lang="en-US" altLang="zh-CN" sz="2000" dirty="0"/>
                  <a:t> indicate full </a:t>
                </a:r>
                <a:r>
                  <a:rPr lang="en-US" altLang="zh-CN" sz="2000" dirty="0" err="1"/>
                  <a:t>polarisation</a:t>
                </a:r>
                <a:r>
                  <a:rPr lang="en-US" altLang="zh-CN" sz="2000" dirty="0"/>
                  <a:t> of the incoming beams with electrons and positrons of left-handed, L, or right-handed, R, helicity, respectively.</a:t>
                </a:r>
              </a:p>
              <a:p>
                <a:pPr marL="1257300" lvl="2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++</m:t>
                        </m:r>
                      </m:sub>
                    </m:sSub>
                  </m:oMath>
                </a14:m>
                <a:r>
                  <a:rPr lang="en-US" altLang="zh-CN" sz="2000" dirty="0"/>
                  <a:t> have been neglected due to helicity conservation at the electron vertex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in the high energy limit.</a:t>
                </a:r>
              </a:p>
              <a:p>
                <a:pPr marL="1257300" lvl="2" indent="-342900">
                  <a:buFont typeface="Wingdings" panose="05000000000000000000" pitchFamily="2" charset="2"/>
                  <a:buChar char="Ø"/>
                </a:pPr>
                <a:r>
                  <a:rPr lang="en-US" altLang="zh-CN" sz="2000" dirty="0"/>
                  <a:t>The degree of </a:t>
                </a:r>
                <a:r>
                  <a:rPr lang="en-US" altLang="zh-CN" sz="2000" dirty="0" err="1"/>
                  <a:t>polarisation</a:t>
                </a:r>
                <a:r>
                  <a:rPr lang="en-US" altLang="zh-CN" sz="2000" dirty="0"/>
                  <a:t> of the incoming beams is expressed by </a:t>
                </a:r>
                <a:r>
                  <a:rPr lang="en-US" altLang="zh-CN" sz="2000" b="1" dirty="0"/>
                  <a:t>P</a:t>
                </a:r>
                <a:r>
                  <a:rPr lang="en-US" altLang="zh-CN" sz="2000" dirty="0"/>
                  <a:t>, for electrons, and </a:t>
                </a:r>
                <a:r>
                  <a:rPr lang="en-US" altLang="zh-CN" sz="2000" b="1" dirty="0"/>
                  <a:t>P</a:t>
                </a:r>
                <a:r>
                  <a:rPr lang="en-US" altLang="zh-CN" sz="2000" dirty="0"/>
                  <a:t>′, for positrons.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endParaRPr lang="en-US" altLang="zh-CN" sz="2000" b="1" dirty="0"/>
              </a:p>
              <a:p>
                <a:pPr lvl="1"/>
                <a:r>
                  <a:rPr lang="en-US" altLang="zh-CN" sz="2000" dirty="0"/>
                  <a:t>	</a:t>
                </a:r>
                <a:endParaRPr lang="en-US" altLang="zh-CN" sz="2400" b="1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endParaRPr lang="zh-CN" altLang="en-US" sz="2400" b="1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A07AFAE4-1633-D0AB-9655-1AD8A6F79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" y="886393"/>
                <a:ext cx="11426283" cy="4555927"/>
              </a:xfrm>
              <a:prstGeom prst="rect">
                <a:avLst/>
              </a:prstGeom>
              <a:blipFill>
                <a:blip r:embed="rId3"/>
                <a:stretch>
                  <a:fillRect l="-693" r="-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2301770F-56E4-3DE4-13A7-24E8DA8F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6272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7B892BD-0A05-9338-F96E-3019933D2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0497" y="1809520"/>
            <a:ext cx="5894309" cy="614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E71D13-9425-3EFF-1520-7676C66DE21C}"/>
                  </a:ext>
                </a:extLst>
              </p:cNvPr>
              <p:cNvSpPr txBox="1"/>
              <p:nvPr/>
            </p:nvSpPr>
            <p:spPr>
              <a:xfrm>
                <a:off x="1350803" y="4255823"/>
                <a:ext cx="6032598" cy="2033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等线" panose="02010600030101010101" pitchFamily="2" charset="-122"/>
                  <a:buChar char="ο"/>
                </a:pPr>
                <a:r>
                  <a:rPr lang="en-US" altLang="zh-CN" dirty="0"/>
                  <a:t>The Born level cross section for </a:t>
                </a:r>
                <a14:m>
                  <m:oMath xmlns:m="http://schemas.openxmlformats.org/officeDocument/2006/math">
                    <m:r>
                      <a:rPr lang="en-US" altLang="zh-CN" sz="1800" b="0" i="1" dirty="0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1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dirty="0"/>
                  <a:t> quark production for electron beam </a:t>
                </a:r>
                <a:r>
                  <a:rPr lang="en-US" altLang="zh-CN" dirty="0" err="1"/>
                  <a:t>polarisation</a:t>
                </a:r>
                <a:r>
                  <a:rPr lang="en-US" altLang="zh-CN" dirty="0"/>
                  <a:t> I = L, R reads:</a:t>
                </a:r>
              </a:p>
              <a:p>
                <a:pPr marL="285750" indent="-285750">
                  <a:buFont typeface="等线" panose="02010600030101010101" pitchFamily="2" charset="-122"/>
                  <a:buChar char="ο"/>
                </a:pPr>
                <a:r>
                  <a:rPr lang="en-US" altLang="zh-CN" dirty="0"/>
                  <a:t>The forward-backward asymmetry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can be expressed as:</a:t>
                </a:r>
              </a:p>
              <a:p>
                <a:pPr marL="285750" indent="-285750">
                  <a:buFont typeface="等线" panose="02010600030101010101" pitchFamily="2" charset="-122"/>
                  <a:buChar char="ο"/>
                </a:pPr>
                <a:endParaRPr lang="en-US" altLang="zh-CN" dirty="0"/>
              </a:p>
              <a:p>
                <a:pPr marL="285750" indent="-285750">
                  <a:buFont typeface="等线" panose="02010600030101010101" pitchFamily="2" charset="-122"/>
                  <a:buChar char="ο"/>
                </a:pPr>
                <a:r>
                  <a:rPr lang="en-US" altLang="zh-CN" dirty="0"/>
                  <a:t>The fraction of right-handed tops related to the defined helicity angle is given by the following expression: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7E71D13-9425-3EFF-1520-7676C66DE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803" y="4255823"/>
                <a:ext cx="6032598" cy="2033249"/>
              </a:xfrm>
              <a:prstGeom prst="rect">
                <a:avLst/>
              </a:prstGeom>
              <a:blipFill>
                <a:blip r:embed="rId6"/>
                <a:stretch>
                  <a:fillRect l="-607" t="-1497" r="-1517" b="-35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740034DE-D699-68B5-21FC-01A111307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712" y="5176315"/>
            <a:ext cx="3824287" cy="53966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4D9583F-D547-BFEA-E116-DAE006F31F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17287" y="6258530"/>
            <a:ext cx="5551142" cy="51912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02DE663-597B-DAEC-9529-8EDE9F1049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3400" y="4444834"/>
            <a:ext cx="4808599" cy="394551"/>
          </a:xfrm>
          <a:prstGeom prst="rect">
            <a:avLst/>
          </a:prstGeom>
        </p:spPr>
      </p:pic>
      <p:sp>
        <p:nvSpPr>
          <p:cNvPr id="18" name="对话气泡: 圆角矩形 17">
            <a:extLst>
              <a:ext uri="{FF2B5EF4-FFF2-40B4-BE49-F238E27FC236}">
                <a16:creationId xmlns:a16="http://schemas.microsoft.com/office/drawing/2014/main" id="{43F72399-9FDA-3BDE-A91C-5FB8C61AB38E}"/>
              </a:ext>
            </a:extLst>
          </p:cNvPr>
          <p:cNvSpPr/>
          <p:nvPr/>
        </p:nvSpPr>
        <p:spPr>
          <a:xfrm>
            <a:off x="7899533" y="4945523"/>
            <a:ext cx="3865756" cy="1451449"/>
          </a:xfrm>
          <a:prstGeom prst="wedgeRoundRectCallout">
            <a:avLst>
              <a:gd name="adj1" fmla="val -62881"/>
              <a:gd name="adj2" fmla="val -46474"/>
              <a:gd name="adj3" fmla="val 16667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400" dirty="0">
                <a:solidFill>
                  <a:schemeClr val="tx1"/>
                </a:solidFill>
              </a:rPr>
              <a:t>Here is the form factors in terms of the helicity of the incoming electrons 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1230A6BF-786F-E87B-6B11-9AAEE22786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1927" y="5548395"/>
            <a:ext cx="2339270" cy="710135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17F2936-E536-5D6D-E8A7-693847578C39}"/>
              </a:ext>
            </a:extLst>
          </p:cNvPr>
          <p:cNvCxnSpPr/>
          <p:nvPr/>
        </p:nvCxnSpPr>
        <p:spPr>
          <a:xfrm>
            <a:off x="6319024" y="6318738"/>
            <a:ext cx="795454" cy="186134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14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14E65-3B62-5C41-937D-CC2A9B589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1769242-FE0E-235F-4DBD-70D39656A342}"/>
              </a:ext>
            </a:extLst>
          </p:cNvPr>
          <p:cNvGrpSpPr/>
          <p:nvPr/>
        </p:nvGrpSpPr>
        <p:grpSpPr>
          <a:xfrm>
            <a:off x="113414" y="-163551"/>
            <a:ext cx="8385949" cy="1396928"/>
            <a:chOff x="460744" y="-639228"/>
            <a:chExt cx="10430064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F9E9C68-D766-DDF5-C66A-4A185CBFD65E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364C253-EA1F-3035-7D83-09EAE92BCB7B}"/>
                </a:ext>
              </a:extLst>
            </p:cNvPr>
            <p:cNvSpPr txBox="1"/>
            <p:nvPr/>
          </p:nvSpPr>
          <p:spPr>
            <a:xfrm>
              <a:off x="1080000" y="-20576"/>
              <a:ext cx="9810808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Event generation and technical remarks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08902900-00AD-BE22-9F80-60748BF176CF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0516C46-46F2-378A-A55A-3277AEA136F8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D272350A-377F-0C3D-4C92-3C9227AB340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6C3F46-FB53-8D79-2CB3-ED5F846A7ABA}"/>
                  </a:ext>
                </a:extLst>
              </p:cNvPr>
              <p:cNvSpPr txBox="1"/>
              <p:nvPr/>
            </p:nvSpPr>
            <p:spPr>
              <a:xfrm>
                <a:off x="855139" y="886393"/>
                <a:ext cx="11426283" cy="6195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Events are generated with WHIZARD 1.95 in the form of: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Six things final state for signal.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Two and four final state for background.</a:t>
                </a:r>
              </a:p>
              <a:p>
                <a:r>
                  <a:rPr lang="en-US" altLang="zh-CN" sz="2000" dirty="0"/>
                  <a:t>    The most relevant background contributions are the W </a:t>
                </a:r>
                <a:r>
                  <a:rPr lang="en-US" altLang="zh-CN" sz="2000" dirty="0" err="1"/>
                  <a:t>W</a:t>
                </a:r>
                <a:r>
                  <a:rPr lang="en-US" altLang="zh-CN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𝑏</m:t>
                    </m:r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sz="2000" dirty="0"/>
                  <a:t> final states as well as fully hadronic and fully leptonic decays of </a:t>
                </a:r>
                <a14:m>
                  <m:oMath xmlns:m="http://schemas.openxmlformats.org/officeDocument/2006/math"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sz="2000" dirty="0"/>
                  <a:t> pairs.</a:t>
                </a:r>
              </a:p>
              <a:p>
                <a:r>
                  <a:rPr lang="en-US" altLang="zh-CN" sz="2000" dirty="0"/>
                  <a:t>    The study has been carried out on a fully </a:t>
                </a:r>
                <a:r>
                  <a:rPr lang="en-US" altLang="zh-CN" sz="2000" dirty="0" err="1"/>
                  <a:t>polarised</a:t>
                </a:r>
                <a:r>
                  <a:rPr lang="en-US" altLang="zh-CN" sz="2000" dirty="0"/>
                  <a:t> </a:t>
                </a:r>
                <a:r>
                  <a:rPr lang="en-US" altLang="zh-CN" sz="2000" dirty="0" err="1"/>
                  <a:t>sample.Because</a:t>
                </a:r>
                <a:r>
                  <a:rPr lang="en-US" altLang="zh-CN" sz="2000" dirty="0"/>
                  <a:t> the σ can scales with the polarization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𝐹𝐵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altLang="zh-CN" sz="2000" dirty="0"/>
                  <a:t>,λ vary only very mildly with the beam </a:t>
                </a:r>
                <a:r>
                  <a:rPr lang="en-US" altLang="zh-CN" sz="2000" dirty="0" err="1"/>
                  <a:t>polarisation</a:t>
                </a:r>
                <a:r>
                  <a:rPr lang="en-US" altLang="zh-CN" sz="20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Other Configuration </a:t>
                </a:r>
                <a:r>
                  <a:rPr lang="zh-CN" altLang="en-US" sz="2400" b="1" dirty="0"/>
                  <a:t>：</a:t>
                </a:r>
                <a:endParaRPr lang="en-US" altLang="zh-CN" sz="2400" b="1" dirty="0"/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b="1" dirty="0"/>
                  <a:t>Using PYTHIA to generate </a:t>
                </a:r>
                <a:r>
                  <a:rPr lang="en-US" altLang="zh-CN" sz="2000" b="1" dirty="0" err="1"/>
                  <a:t>parton</a:t>
                </a:r>
                <a:r>
                  <a:rPr lang="en-US" altLang="zh-CN" sz="2000" b="1" dirty="0"/>
                  <a:t> showers and subsequent </a:t>
                </a:r>
                <a:r>
                  <a:rPr lang="en-US" altLang="zh-CN" sz="2000" b="1" dirty="0" err="1"/>
                  <a:t>hadronisation</a:t>
                </a:r>
                <a:r>
                  <a:rPr lang="en-US" altLang="zh-CN" sz="2000" b="1" dirty="0"/>
                  <a:t>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b="1" dirty="0"/>
                  <a:t>Full Simulation of the ILD detector 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b="1" dirty="0"/>
                  <a:t>Using the version ILD o1 v05 of the ILC software to do reconstruction.</a:t>
                </a:r>
                <a:endParaRPr lang="en-US" altLang="zh-CN" sz="2400" b="1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WHIZARD cut: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In case of the signal sample events are flagged for which the difference between the invariant masses of the three fermion systems forming a top and the input t mass to WHIZARD of 174 GeV is smaller than 5Γ. (Here the Γ is the </a:t>
                </a:r>
                <a:r>
                  <a:rPr lang="en-US" altLang="zh-CN" sz="2000" b="1" dirty="0"/>
                  <a:t>total decay width</a:t>
                </a:r>
                <a:r>
                  <a:rPr lang="en-US" altLang="zh-CN" sz="2000" dirty="0"/>
                  <a:t> of the t quark.)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In this level only about 70% of the generated events can </a:t>
                </a:r>
                <a:r>
                  <a:rPr lang="en-US" altLang="zh-CN" sz="2000" dirty="0" err="1"/>
                  <a:t>betreated</a:t>
                </a:r>
                <a:r>
                  <a:rPr lang="en-US" altLang="zh-CN" sz="2000" dirty="0"/>
                  <a:t> accordingly by PYTHIA.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Different will introduce a different systematic uncertainty which is however expected to be reasonable small.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56C3F46-FB53-8D79-2CB3-ED5F846A7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" y="886393"/>
                <a:ext cx="11426283" cy="6195414"/>
              </a:xfrm>
              <a:prstGeom prst="rect">
                <a:avLst/>
              </a:prstGeom>
              <a:blipFill>
                <a:blip r:embed="rId3"/>
                <a:stretch>
                  <a:fillRect l="-693" b="-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F6F0C8BF-C57F-9AF4-8002-55D791280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12" y="42221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84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92D75-1145-DC40-5AA0-44505388B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A168BD83-483F-C47F-A6CC-87716D584376}"/>
              </a:ext>
            </a:extLst>
          </p:cNvPr>
          <p:cNvGrpSpPr/>
          <p:nvPr/>
        </p:nvGrpSpPr>
        <p:grpSpPr>
          <a:xfrm>
            <a:off x="113414" y="-163551"/>
            <a:ext cx="3672223" cy="1396928"/>
            <a:chOff x="460744" y="-639228"/>
            <a:chExt cx="4567345" cy="19157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54238A4-172F-CEDD-B5B1-B4EE78D10081}"/>
                </a:ext>
              </a:extLst>
            </p:cNvPr>
            <p:cNvSpPr>
              <a:spLocks/>
            </p:cNvSpPr>
            <p:nvPr/>
          </p:nvSpPr>
          <p:spPr>
            <a:xfrm>
              <a:off x="613971" y="-639228"/>
              <a:ext cx="540000" cy="1412953"/>
            </a:xfrm>
            <a:prstGeom prst="rect">
              <a:avLst/>
            </a:prstGeom>
            <a:gradFill>
              <a:gsLst>
                <a:gs pos="0">
                  <a:srgbClr val="FA8C2B">
                    <a:alpha val="90000"/>
                  </a:srgbClr>
                </a:gs>
                <a:gs pos="100000">
                  <a:srgbClr val="FBA95F">
                    <a:alpha val="50000"/>
                  </a:srgbClr>
                </a:gs>
              </a:gsLst>
              <a:lin ang="0" scaled="0"/>
            </a:gra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C756F130-8EAF-A35C-563B-E549C2DB87F1}"/>
                </a:ext>
              </a:extLst>
            </p:cNvPr>
            <p:cNvSpPr txBox="1"/>
            <p:nvPr/>
          </p:nvSpPr>
          <p:spPr>
            <a:xfrm>
              <a:off x="1080000" y="-20576"/>
              <a:ext cx="3948089" cy="80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Event selection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AC5F51E1-E3AE-BEF6-9346-BE6C55B95467}"/>
                </a:ext>
              </a:extLst>
            </p:cNvPr>
            <p:cNvSpPr txBox="1"/>
            <p:nvPr/>
          </p:nvSpPr>
          <p:spPr>
            <a:xfrm>
              <a:off x="460744" y="795580"/>
              <a:ext cx="2367281" cy="480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200" dirty="0">
                <a:solidFill>
                  <a:schemeClr val="bg1">
                    <a:lumMod val="6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4F3D7B25-1648-0998-673D-7E31D2C7C954}"/>
              </a:ext>
            </a:extLst>
          </p:cNvPr>
          <p:cNvSpPr/>
          <p:nvPr/>
        </p:nvSpPr>
        <p:spPr>
          <a:xfrm>
            <a:off x="-1068136" y="6504872"/>
            <a:ext cx="14328271" cy="413336"/>
          </a:xfrm>
          <a:custGeom>
            <a:avLst/>
            <a:gdLst>
              <a:gd name="connsiteX0" fmla="*/ 10428513 w 20857027"/>
              <a:gd name="connsiteY0" fmla="*/ 0 h 3381625"/>
              <a:gd name="connsiteX1" fmla="*/ 20463076 w 20857027"/>
              <a:gd name="connsiteY1" fmla="*/ 3089003 h 3381625"/>
              <a:gd name="connsiteX2" fmla="*/ 20857027 w 20857027"/>
              <a:gd name="connsiteY2" fmla="*/ 3381625 h 3381625"/>
              <a:gd name="connsiteX3" fmla="*/ 0 w 20857027"/>
              <a:gd name="connsiteY3" fmla="*/ 3381625 h 3381625"/>
              <a:gd name="connsiteX4" fmla="*/ 393950 w 20857027"/>
              <a:gd name="connsiteY4" fmla="*/ 3089003 h 3381625"/>
              <a:gd name="connsiteX5" fmla="*/ 10428513 w 20857027"/>
              <a:gd name="connsiteY5" fmla="*/ 0 h 338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57027" h="3381625">
                <a:moveTo>
                  <a:pt x="10428513" y="0"/>
                </a:moveTo>
                <a:cubicBezTo>
                  <a:pt x="14240216" y="0"/>
                  <a:pt x="17736172" y="1159238"/>
                  <a:pt x="20463076" y="3089003"/>
                </a:cubicBezTo>
                <a:lnTo>
                  <a:pt x="20857027" y="3381625"/>
                </a:lnTo>
                <a:lnTo>
                  <a:pt x="0" y="3381625"/>
                </a:lnTo>
                <a:lnTo>
                  <a:pt x="393950" y="3089003"/>
                </a:lnTo>
                <a:cubicBezTo>
                  <a:pt x="3120854" y="1159238"/>
                  <a:pt x="6616810" y="0"/>
                  <a:pt x="10428513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254000">
              <a:schemeClr val="accent4">
                <a:lumMod val="20000"/>
                <a:lumOff val="80000"/>
                <a:alpha val="5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24ED662C-4CFD-2044-3821-C369A8E0891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02" y="6318738"/>
            <a:ext cx="3457796" cy="5392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E3BDA3-89B6-63D4-61A0-078EC1BF4A3E}"/>
                  </a:ext>
                </a:extLst>
              </p:cNvPr>
              <p:cNvSpPr txBox="1"/>
              <p:nvPr/>
            </p:nvSpPr>
            <p:spPr>
              <a:xfrm>
                <a:off x="855139" y="886393"/>
                <a:ext cx="11426283" cy="580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In the SM the fraction of semi-leptonic final states is about 43%.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Such processes can yield additional particles Interfering reconstruction:</a:t>
                </a:r>
              </a:p>
              <a:p>
                <a:pPr marL="800100" lvl="1" indent="-342900">
                  <a:buFont typeface="Cambria Math" panose="02040503050406030204" pitchFamily="18" charset="0"/>
                  <a:buChar char="○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1" i="1" dirty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m:rPr>
                        <m:sty m:val="p"/>
                      </m:rPr>
                      <a:rPr lang="en-US" altLang="zh-CN" sz="2000" b="1" i="1" dirty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zh-CN" sz="2000" dirty="0"/>
                  <a:t> → </a:t>
                </a:r>
                <a:r>
                  <a:rPr lang="en-US" altLang="zh-CN" sz="2000" i="1" dirty="0"/>
                  <a:t>hadrons </a:t>
                </a:r>
                <a:r>
                  <a:rPr lang="en-US" altLang="zh-CN" sz="2000" dirty="0"/>
                  <a:t>(removed by longitudinally invariant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000" dirty="0"/>
                  <a:t> algorithm)</a:t>
                </a:r>
                <a:endParaRPr lang="en-US" altLang="zh-CN" sz="2000" b="1" i="1" dirty="0"/>
              </a:p>
              <a:p>
                <a:pPr marL="800100" lvl="1" indent="-342900">
                  <a:buFont typeface="Cambria Math" panose="02040503050406030204" pitchFamily="18" charset="0"/>
                  <a:buChar char="○"/>
                </a:pPr>
                <a:r>
                  <a:rPr lang="en-US" altLang="zh-CN" sz="2000" dirty="0"/>
                  <a:t>electron-positron pairs etc. (removed by a next Durham algorithm)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2400" b="1" dirty="0"/>
                  <a:t>Top quark reconstruction: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The charged lepton allows for the determination of the t quark charge. </a:t>
                </a:r>
              </a:p>
              <a:p>
                <a:pPr lvl="1"/>
                <a:r>
                  <a:rPr lang="en-US" altLang="zh-CN" sz="2000" dirty="0"/>
                  <a:t>     In general leptons(is either the most energetic particle in a jet or has a sizable transverse momentum </a:t>
                </a:r>
                <a:r>
                  <a:rPr lang="en-US" altLang="zh-CN" sz="2000" dirty="0" err="1"/>
                  <a:t>w.r.t.</a:t>
                </a:r>
                <a:r>
                  <a:rPr lang="en-US" altLang="zh-CN" sz="2000" dirty="0"/>
                  <a:t> </a:t>
                </a:r>
                <a:r>
                  <a:rPr lang="en-US" altLang="zh-CN" sz="2000" dirty="0" err="1"/>
                  <a:t>neighboured</a:t>
                </a:r>
                <a:r>
                  <a:rPr lang="en-US" altLang="zh-CN" sz="2000" dirty="0"/>
                  <a:t> jets.) are identified using typical selection criteria :</a:t>
                </a:r>
              </a:p>
              <a:p>
                <a:pPr lvl="1"/>
                <a:endParaRPr lang="en-US" altLang="zh-CN" sz="2000" dirty="0"/>
              </a:p>
              <a:p>
                <a:pPr lvl="1"/>
                <a:endParaRPr lang="en-US" altLang="zh-CN" sz="2000" dirty="0"/>
              </a:p>
              <a:p>
                <a:pPr lvl="1"/>
                <a:r>
                  <a:rPr lang="en-US" altLang="zh-CN" sz="2000" dirty="0"/>
                  <a:t>     </a:t>
                </a:r>
              </a:p>
              <a:p>
                <a:pPr lvl="1"/>
                <a:r>
                  <a:rPr lang="en-US" altLang="zh-CN" sz="2000" dirty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𝑙𝑒𝑝𝑡𝑜𝑛</m:t>
                        </m:r>
                      </m:sub>
                    </m:sSub>
                  </m:oMath>
                </a14:m>
                <a:r>
                  <a:rPr lang="en-US" altLang="zh-CN" sz="2000" dirty="0"/>
                  <a:t>is the energy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𝑙𝑒𝑝𝑡𝑜𝑛</m:t>
                        </m:r>
                      </m:sub>
                    </m:sSub>
                  </m:oMath>
                </a14:m>
                <a:r>
                  <a:rPr lang="en-US" altLang="zh-CN" sz="2000" dirty="0"/>
                  <a:t> is the transverse momentum of the lepton within a jet with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𝑗𝑒𝑡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and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𝑗𝑒𝑡</m:t>
                        </m:r>
                      </m:sub>
                    </m:sSub>
                  </m:oMath>
                </a14:m>
                <a:r>
                  <a:rPr lang="en-US" altLang="zh-CN" sz="2000" dirty="0"/>
                  <a:t> .</a:t>
                </a:r>
              </a:p>
              <a:p>
                <a:pPr lvl="1"/>
                <a:r>
                  <a:rPr lang="en-US" altLang="zh-CN" sz="2000" b="1" dirty="0"/>
                  <a:t>     Efficiency</a:t>
                </a:r>
                <a:r>
                  <a:rPr lang="en-US" altLang="zh-CN" sz="2000" dirty="0"/>
                  <a:t>: 85% for electron and muon,70 for τ</a:t>
                </a:r>
                <a:r>
                  <a:rPr lang="zh-CN" altLang="en-US" sz="2000" dirty="0"/>
                  <a:t>。</a:t>
                </a:r>
              </a:p>
              <a:p>
                <a:pPr marL="800100" lvl="1" indent="-342900">
                  <a:buFont typeface="等线" panose="02010600030101010101" pitchFamily="2" charset="-122"/>
                  <a:buChar char="ο"/>
                </a:pPr>
                <a:r>
                  <a:rPr lang="en-US" altLang="zh-CN" sz="2000" dirty="0"/>
                  <a:t>The t quark mass is reconstructed from the hadronically decaying W which is combined with one of the b-quark jets.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AE3BDA3-89B6-63D4-61A0-078EC1BF4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" y="886393"/>
                <a:ext cx="11426283" cy="5803768"/>
              </a:xfrm>
              <a:prstGeom prst="rect">
                <a:avLst/>
              </a:prstGeom>
              <a:blipFill>
                <a:blip r:embed="rId3"/>
                <a:stretch>
                  <a:fillRect l="-693" b="-9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中山大学 - 快懂百科">
            <a:extLst>
              <a:ext uri="{FF2B5EF4-FFF2-40B4-BE49-F238E27FC236}">
                <a16:creationId xmlns:a16="http://schemas.microsoft.com/office/drawing/2014/main" id="{D267C9B8-1764-F535-8492-8748633BB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167" y="0"/>
            <a:ext cx="1637388" cy="14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DEB387FC-64F4-BC10-E689-3700A9E741E8}"/>
              </a:ext>
            </a:extLst>
          </p:cNvPr>
          <p:cNvSpPr/>
          <p:nvPr/>
        </p:nvSpPr>
        <p:spPr>
          <a:xfrm>
            <a:off x="6096513" y="234582"/>
            <a:ext cx="4237295" cy="708627"/>
          </a:xfrm>
          <a:prstGeom prst="wedgeRoundRectCallout">
            <a:avLst>
              <a:gd name="adj1" fmla="val -65777"/>
              <a:gd name="adj2" fmla="val 72991"/>
              <a:gd name="adj3" fmla="val 16667"/>
            </a:avLst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4051E65-D03B-6E06-06BE-BBD7A3E144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247" y="351137"/>
            <a:ext cx="3171825" cy="4381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31FFA6B-D0CC-4D72-24B6-5A9CA087D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2009" y="4353622"/>
            <a:ext cx="54864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79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2564</Words>
  <Application>Microsoft Office PowerPoint</Application>
  <PresentationFormat>宽屏</PresentationFormat>
  <Paragraphs>226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等线</vt:lpstr>
      <vt:lpstr>等线 Light</vt:lpstr>
      <vt:lpstr>思源黑体 CN Heavy</vt:lpstr>
      <vt:lpstr>思源黑体 CN Medium</vt:lpstr>
      <vt:lpstr>思源黑体 CN Regular</vt:lpstr>
      <vt:lpstr>Arial</vt:lpstr>
      <vt:lpstr>Cambria Math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华宇 刘</dc:creator>
  <cp:lastModifiedBy>华宇 刘</cp:lastModifiedBy>
  <cp:revision>3</cp:revision>
  <dcterms:created xsi:type="dcterms:W3CDTF">2025-02-13T08:09:18Z</dcterms:created>
  <dcterms:modified xsi:type="dcterms:W3CDTF">2025-02-14T10:11:30Z</dcterms:modified>
</cp:coreProperties>
</file>