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65" r:id="rId4"/>
    <p:sldId id="266" r:id="rId5"/>
    <p:sldId id="263" r:id="rId6"/>
    <p:sldId id="264" r:id="rId7"/>
    <p:sldId id="258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194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F7F545-EDC4-416E-B809-EC75E7F86E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722F1A7-5663-4338-B555-0F2200C2B5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D308D3A-D982-4014-924C-474E74585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F5BE9-4636-4268-A0A6-FF6D72BB313C}" type="datetimeFigureOut">
              <a:rPr lang="zh-CN" altLang="en-US" smtClean="0"/>
              <a:t>2025/1/24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D2BAF2D-4B53-4F83-83DA-64F61E17E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A4BC35-C018-4FA3-8097-65D9D5C28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BECB3-8505-4822-8799-D3828A139D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9370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720522-DFF6-4CB0-8D34-FF4C81B82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D27A997-667A-489A-A842-D866DD1D78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F0C86A9-24E3-4E60-8FF1-F4A92D277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F5BE9-4636-4268-A0A6-FF6D72BB313C}" type="datetimeFigureOut">
              <a:rPr lang="zh-CN" altLang="en-US" smtClean="0"/>
              <a:t>2025/1/24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51F4A69-867D-42C9-A3AE-65B82C8F4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416B54-5028-4AB8-9CCD-D1712D096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BECB3-8505-4822-8799-D3828A139D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3869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A727D41-C302-4C5D-91DF-B21DEC0F79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15D2C7D-F7C1-473E-8C20-BC1422888A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1941299-06BA-4D7F-BCD3-B00014734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F5BE9-4636-4268-A0A6-FF6D72BB313C}" type="datetimeFigureOut">
              <a:rPr lang="zh-CN" altLang="en-US" smtClean="0"/>
              <a:t>2025/1/24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95111F5-FB07-4071-8288-D065D264F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390E1D8-54E8-4C1A-BBEB-748ABF977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BECB3-8505-4822-8799-D3828A139D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1297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5D362C-58DA-4394-B8F6-A641BD500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2C800D3-7C4D-4601-AB82-23D56BF764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9AE4690-44B9-42E1-B526-7B0EC4A9B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F5BE9-4636-4268-A0A6-FF6D72BB313C}" type="datetimeFigureOut">
              <a:rPr lang="zh-CN" altLang="en-US" smtClean="0"/>
              <a:t>2025/1/24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626548D-010D-4168-961A-EB1147079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9124B01-E94C-478A-8507-EA2E36928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BECB3-8505-4822-8799-D3828A139D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465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0C7FDD-6234-4E5E-90DC-C7EDE188C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363B5A0-2D7F-452B-8ECE-BF0C840A4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1F31023-5D0E-491E-9F74-394795CF7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F5BE9-4636-4268-A0A6-FF6D72BB313C}" type="datetimeFigureOut">
              <a:rPr lang="zh-CN" altLang="en-US" smtClean="0"/>
              <a:t>2025/1/24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50D43E8-ACBD-4E0D-A5FE-771E38615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00371B4-C2E2-4DFA-BC9B-D292D0DFD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BECB3-8505-4822-8799-D3828A139D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4985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BA9C66-563E-470F-BE35-8359DB0F6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1BFD740-D11D-4180-A29F-29B95E5310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4AB6237-B041-4779-B863-FCBD4A4FC5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885006F-9B6F-4364-8A7C-BEFAC4795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F5BE9-4636-4268-A0A6-FF6D72BB313C}" type="datetimeFigureOut">
              <a:rPr lang="zh-CN" altLang="en-US" smtClean="0"/>
              <a:t>2025/1/24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94D0D83-E08B-4326-A425-39CB7AD51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E09CD9D-F767-4CFB-BE47-78CDBDD2E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BECB3-8505-4822-8799-D3828A139D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2140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6D9C43-1A3E-409C-BE97-CBDA31FF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A51AD54-0BB6-4DB0-A07D-8624C4AEFA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E5DFE30-BFCD-4FA3-AC5F-DDC111A795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2D75749-F353-4665-85F3-416E49874F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B4638F8-2387-45E0-8A72-ABE0C27E13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4501241-86EC-4714-88D9-6B8D8B149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F5BE9-4636-4268-A0A6-FF6D72BB313C}" type="datetimeFigureOut">
              <a:rPr lang="zh-CN" altLang="en-US" smtClean="0"/>
              <a:t>2025/1/24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16DD672-15D0-4C8E-9E68-C26C02486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7D01709-0A88-4E4E-8D78-F0E9DBC4A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BECB3-8505-4822-8799-D3828A139D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0972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3F61E8-77DC-4F9D-A049-5D0FA64F6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C72A6F-046B-497D-BF3B-81E85B740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F5BE9-4636-4268-A0A6-FF6D72BB313C}" type="datetimeFigureOut">
              <a:rPr lang="zh-CN" altLang="en-US" smtClean="0"/>
              <a:t>2025/1/24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6535461-E8B6-4956-A268-F2DF71BB5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6D7444C-465D-4187-8053-C703CAC76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BECB3-8505-4822-8799-D3828A139D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3410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EB437BB-88B2-46C7-887B-F9ED03540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F5BE9-4636-4268-A0A6-FF6D72BB313C}" type="datetimeFigureOut">
              <a:rPr lang="zh-CN" altLang="en-US" smtClean="0"/>
              <a:t>2025/1/24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FE0D496-78E4-43E1-843E-65853BDC4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A1544A5-F5C0-494C-9E59-EEE48D804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BECB3-8505-4822-8799-D3828A139D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9092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71A04F-0466-4B78-ADD0-660AD473C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33F3A65-C506-4DFC-B1D6-B85F51289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922E5D8-7058-4609-B095-35A3C81CFC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1109C51-2DF3-4B0A-88D0-3D2CADBAB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F5BE9-4636-4268-A0A6-FF6D72BB313C}" type="datetimeFigureOut">
              <a:rPr lang="zh-CN" altLang="en-US" smtClean="0"/>
              <a:t>2025/1/24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9A372A4-7EC5-4957-8B7F-438E975A3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5759C0A-4F5F-4AC8-874A-352265979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BECB3-8505-4822-8799-D3828A139D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4336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BFC81A-E088-4AC5-BC17-6D3815124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A6832F3-FD90-4482-8129-CD3D760566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44BB337-9BEF-4787-8A13-8DE24E2769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87FBFDC-6A8B-4870-BDAA-411A112F0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F5BE9-4636-4268-A0A6-FF6D72BB313C}" type="datetimeFigureOut">
              <a:rPr lang="zh-CN" altLang="en-US" smtClean="0"/>
              <a:t>2025/1/24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E2E272D-8B2C-4A4A-AAB3-5FACDF56E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E9E041C-B146-4F25-B4B3-18955EC98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BECB3-8505-4822-8799-D3828A139D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6561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39FDDB8-5C0E-4ED7-8E16-D83BBC4AA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3FCFE1F-A9B1-42A6-B811-C751229316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2AE049-490E-48A4-AEDD-E1990C9603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F5BE9-4636-4268-A0A6-FF6D72BB313C}" type="datetimeFigureOut">
              <a:rPr lang="zh-CN" altLang="en-US" smtClean="0"/>
              <a:t>2025/1/24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167DE2B-1759-4439-8CEC-4F0BFD02C8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83BC2DC-05B9-4BB5-84F5-429F86763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BECB3-8505-4822-8799-D3828A139D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788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A4683907-6F03-4662-BD54-9E30DFB530E8}"/>
              </a:ext>
            </a:extLst>
          </p:cNvPr>
          <p:cNvSpPr txBox="1"/>
          <p:nvPr/>
        </p:nvSpPr>
        <p:spPr>
          <a:xfrm>
            <a:off x="4642164" y="258954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罐体及法兰设计</a:t>
            </a:r>
            <a:r>
              <a:rPr lang="en-US" altLang="zh-CN" dirty="0"/>
              <a:t>-1.24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D60DB3A-3AC1-40FA-A77B-B51C815927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99" t="15181" r="30501" b="7459"/>
          <a:stretch/>
        </p:blipFill>
        <p:spPr>
          <a:xfrm>
            <a:off x="199177" y="776334"/>
            <a:ext cx="5513560" cy="530533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E23BDC2-51EC-4320-B8B0-EC70D34BEA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5434"/>
          <a:stretch/>
        </p:blipFill>
        <p:spPr>
          <a:xfrm>
            <a:off x="5863989" y="776334"/>
            <a:ext cx="4266839" cy="3345255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EA7267F1-860F-44CE-8973-4D96C41DF46D}"/>
              </a:ext>
            </a:extLst>
          </p:cNvPr>
          <p:cNvSpPr txBox="1"/>
          <p:nvPr/>
        </p:nvSpPr>
        <p:spPr>
          <a:xfrm>
            <a:off x="9852434" y="2577044"/>
            <a:ext cx="1484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过渡法兰</a:t>
            </a:r>
          </a:p>
        </p:txBody>
      </p: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EE5E948D-497A-48C2-BD79-920038E12927}"/>
              </a:ext>
            </a:extLst>
          </p:cNvPr>
          <p:cNvCxnSpPr>
            <a:cxnSpLocks/>
            <a:stCxn id="12" idx="1"/>
          </p:cNvCxnSpPr>
          <p:nvPr/>
        </p:nvCxnSpPr>
        <p:spPr>
          <a:xfrm flipH="1" flipV="1">
            <a:off x="9336386" y="2428996"/>
            <a:ext cx="516048" cy="3327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C4F97C9E-60A7-429D-949B-A95BC1A23A5C}"/>
              </a:ext>
            </a:extLst>
          </p:cNvPr>
          <p:cNvSpPr txBox="1"/>
          <p:nvPr/>
        </p:nvSpPr>
        <p:spPr>
          <a:xfrm>
            <a:off x="6319319" y="4780230"/>
            <a:ext cx="50178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</a:t>
            </a:r>
            <a:r>
              <a:rPr lang="zh-CN" altLang="en-US" dirty="0"/>
              <a:t>、有机玻璃罐改为平底法兰，厚度</a:t>
            </a:r>
            <a:r>
              <a:rPr lang="en-US" altLang="zh-CN" dirty="0"/>
              <a:t>15mm;</a:t>
            </a:r>
          </a:p>
          <a:p>
            <a:r>
              <a:rPr lang="en-US" altLang="zh-CN" dirty="0"/>
              <a:t>2</a:t>
            </a:r>
            <a:r>
              <a:rPr lang="zh-CN" altLang="en-US" dirty="0"/>
              <a:t>、底部通过波纹管与过度法兰与钢罐连接；</a:t>
            </a:r>
            <a:endParaRPr lang="en-US" altLang="zh-CN" dirty="0"/>
          </a:p>
          <a:p>
            <a:r>
              <a:rPr lang="en-US" altLang="zh-CN" dirty="0"/>
              <a:t>3</a:t>
            </a:r>
            <a:r>
              <a:rPr lang="zh-CN" altLang="en-US" dirty="0"/>
              <a:t>、过渡法兰另一端与高压器件连接。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450574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4F1BAF7D-4228-4E29-B544-DC4F3240DF34}"/>
              </a:ext>
            </a:extLst>
          </p:cNvPr>
          <p:cNvSpPr txBox="1"/>
          <p:nvPr/>
        </p:nvSpPr>
        <p:spPr>
          <a:xfrm>
            <a:off x="5096612" y="151732"/>
            <a:ext cx="3915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液压分布优化</a:t>
            </a:r>
          </a:p>
        </p:txBody>
      </p:sp>
      <p:grpSp>
        <p:nvGrpSpPr>
          <p:cNvPr id="102" name="组合 101">
            <a:extLst>
              <a:ext uri="{FF2B5EF4-FFF2-40B4-BE49-F238E27FC236}">
                <a16:creationId xmlns:a16="http://schemas.microsoft.com/office/drawing/2014/main" id="{5F408F3E-6F74-43ED-98ED-D85AE1A3F458}"/>
              </a:ext>
            </a:extLst>
          </p:cNvPr>
          <p:cNvGrpSpPr/>
          <p:nvPr/>
        </p:nvGrpSpPr>
        <p:grpSpPr>
          <a:xfrm>
            <a:off x="943019" y="2571519"/>
            <a:ext cx="10801547" cy="4237846"/>
            <a:chOff x="816101" y="738201"/>
            <a:chExt cx="12262840" cy="5259708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1CE71CF7-5EED-46A6-BCB5-BA79A232F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46891" y="3709298"/>
              <a:ext cx="3020011" cy="2088604"/>
            </a:xfrm>
            <a:prstGeom prst="rect">
              <a:avLst/>
            </a:prstGeom>
          </p:spPr>
        </p:pic>
        <p:pic>
          <p:nvPicPr>
            <p:cNvPr id="49" name="图片 48">
              <a:extLst>
                <a:ext uri="{FF2B5EF4-FFF2-40B4-BE49-F238E27FC236}">
                  <a16:creationId xmlns:a16="http://schemas.microsoft.com/office/drawing/2014/main" id="{F47AEA5F-8B50-4034-8619-79A0FFE606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83366" y="1004074"/>
              <a:ext cx="2969164" cy="2146872"/>
            </a:xfrm>
            <a:prstGeom prst="rect">
              <a:avLst/>
            </a:prstGeom>
          </p:spPr>
        </p:pic>
        <p:grpSp>
          <p:nvGrpSpPr>
            <p:cNvPr id="56" name="组合 55">
              <a:extLst>
                <a:ext uri="{FF2B5EF4-FFF2-40B4-BE49-F238E27FC236}">
                  <a16:creationId xmlns:a16="http://schemas.microsoft.com/office/drawing/2014/main" id="{9957E1A7-CCAA-4964-9392-A01EBEB0CD6B}"/>
                </a:ext>
              </a:extLst>
            </p:cNvPr>
            <p:cNvGrpSpPr/>
            <p:nvPr/>
          </p:nvGrpSpPr>
          <p:grpSpPr>
            <a:xfrm>
              <a:off x="828750" y="738201"/>
              <a:ext cx="6003444" cy="2684948"/>
              <a:chOff x="828750" y="738201"/>
              <a:chExt cx="6003444" cy="2684948"/>
            </a:xfrm>
          </p:grpSpPr>
          <p:grpSp>
            <p:nvGrpSpPr>
              <p:cNvPr id="48" name="组合 47">
                <a:extLst>
                  <a:ext uri="{FF2B5EF4-FFF2-40B4-BE49-F238E27FC236}">
                    <a16:creationId xmlns:a16="http://schemas.microsoft.com/office/drawing/2014/main" id="{FCE2AB9B-DA94-451E-BD53-E1F4730C1CB1}"/>
                  </a:ext>
                </a:extLst>
              </p:cNvPr>
              <p:cNvGrpSpPr/>
              <p:nvPr/>
            </p:nvGrpSpPr>
            <p:grpSpPr>
              <a:xfrm>
                <a:off x="828750" y="738201"/>
                <a:ext cx="6003444" cy="2407070"/>
                <a:chOff x="2673632" y="1752744"/>
                <a:chExt cx="7653418" cy="3385676"/>
              </a:xfrm>
            </p:grpSpPr>
            <p:pic>
              <p:nvPicPr>
                <p:cNvPr id="8" name="图片 7">
                  <a:extLst>
                    <a:ext uri="{FF2B5EF4-FFF2-40B4-BE49-F238E27FC236}">
                      <a16:creationId xmlns:a16="http://schemas.microsoft.com/office/drawing/2014/main" id="{F7C006A4-44A0-4D7E-95EA-2FA43C7A87E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48528"/>
                <a:stretch/>
              </p:blipFill>
              <p:spPr>
                <a:xfrm>
                  <a:off x="2673632" y="2183323"/>
                  <a:ext cx="3422368" cy="2955097"/>
                </a:xfrm>
                <a:prstGeom prst="rect">
                  <a:avLst/>
                </a:prstGeom>
              </p:spPr>
            </p:pic>
            <p:cxnSp>
              <p:nvCxnSpPr>
                <p:cNvPr id="9" name="直接连接符 8">
                  <a:extLst>
                    <a:ext uri="{FF2B5EF4-FFF2-40B4-BE49-F238E27FC236}">
                      <a16:creationId xmlns:a16="http://schemas.microsoft.com/office/drawing/2014/main" id="{4F3E66AF-6D99-44DA-9F75-D43176D2077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2290098"/>
                  <a:ext cx="0" cy="251415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直接连接符 9">
                  <a:extLst>
                    <a:ext uri="{FF2B5EF4-FFF2-40B4-BE49-F238E27FC236}">
                      <a16:creationId xmlns:a16="http://schemas.microsoft.com/office/drawing/2014/main" id="{01FC9DCE-BE18-4CE1-9FE0-7933B6E5D38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3537873"/>
                  <a:ext cx="21590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直接连接符 10">
                  <a:extLst>
                    <a:ext uri="{FF2B5EF4-FFF2-40B4-BE49-F238E27FC236}">
                      <a16:creationId xmlns:a16="http://schemas.microsoft.com/office/drawing/2014/main" id="{D5D225A2-C9B9-4D83-9897-9EDC6A887EA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96117" y="2290098"/>
                  <a:ext cx="3432665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直接连接符 11">
                  <a:extLst>
                    <a:ext uri="{FF2B5EF4-FFF2-40B4-BE49-F238E27FC236}">
                      <a16:creationId xmlns:a16="http://schemas.microsoft.com/office/drawing/2014/main" id="{46A831EA-1C43-4CFC-BE33-CD763DD9E1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980864" y="4804252"/>
                  <a:ext cx="3432665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9C764405-0050-48BA-B335-C71D4036B5F7}"/>
                    </a:ext>
                  </a:extLst>
                </p:cNvPr>
                <p:cNvSpPr txBox="1"/>
                <p:nvPr/>
              </p:nvSpPr>
              <p:spPr>
                <a:xfrm>
                  <a:off x="8518486" y="2107182"/>
                  <a:ext cx="1733201" cy="4329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dirty="0"/>
                    <a:t>Z=1000mm</a:t>
                  </a:r>
                  <a:endParaRPr lang="zh-CN" altLang="en-US" sz="1400" dirty="0"/>
                </a:p>
              </p:txBody>
            </p:sp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B223AA8C-41DD-4CD1-A78E-D162B3CF599E}"/>
                    </a:ext>
                  </a:extLst>
                </p:cNvPr>
                <p:cNvSpPr txBox="1"/>
                <p:nvPr/>
              </p:nvSpPr>
              <p:spPr>
                <a:xfrm>
                  <a:off x="8478598" y="4619585"/>
                  <a:ext cx="1848452" cy="4329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dirty="0"/>
                    <a:t>Z=-1000mm</a:t>
                  </a:r>
                  <a:endParaRPr lang="zh-CN" altLang="en-US" sz="1400" dirty="0"/>
                </a:p>
              </p:txBody>
            </p:sp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FC2F2D10-3BDA-41CC-8D9B-BB01874B5A69}"/>
                    </a:ext>
                  </a:extLst>
                </p:cNvPr>
                <p:cNvSpPr txBox="1"/>
                <p:nvPr/>
              </p:nvSpPr>
              <p:spPr>
                <a:xfrm>
                  <a:off x="8557357" y="3353208"/>
                  <a:ext cx="1512884" cy="4329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dirty="0"/>
                    <a:t>Z=0</a:t>
                  </a:r>
                  <a:endParaRPr lang="zh-CN" altLang="en-US" sz="1400" dirty="0"/>
                </a:p>
              </p:txBody>
            </p:sp>
            <p:cxnSp>
              <p:nvCxnSpPr>
                <p:cNvPr id="16" name="直接连接符 15">
                  <a:extLst>
                    <a:ext uri="{FF2B5EF4-FFF2-40B4-BE49-F238E27FC236}">
                      <a16:creationId xmlns:a16="http://schemas.microsoft.com/office/drawing/2014/main" id="{FEA20EA7-0644-45CB-A594-FC529E7B272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773006" y="2280796"/>
                  <a:ext cx="763587" cy="2514154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id="{1AA414CB-B6F8-48C7-B70E-54D26EAAC343}"/>
                    </a:ext>
                  </a:extLst>
                </p:cNvPr>
                <p:cNvSpPr txBox="1"/>
                <p:nvPr/>
              </p:nvSpPr>
              <p:spPr>
                <a:xfrm>
                  <a:off x="6563876" y="1752744"/>
                  <a:ext cx="2158999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1200" dirty="0">
                      <a:solidFill>
                        <a:srgbClr val="FF0000"/>
                      </a:solidFill>
                    </a:rPr>
                    <a:t>△</a:t>
                  </a:r>
                  <a:r>
                    <a:rPr lang="en-US" altLang="zh-CN" sz="1200" dirty="0">
                      <a:solidFill>
                        <a:srgbClr val="FF0000"/>
                      </a:solidFill>
                    </a:rPr>
                    <a:t>P=0.0172MPa</a:t>
                  </a:r>
                  <a:endParaRPr lang="zh-CN" altLang="en-US" sz="1200" dirty="0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18" name="直接连接符 17">
                  <a:extLst>
                    <a:ext uri="{FF2B5EF4-FFF2-40B4-BE49-F238E27FC236}">
                      <a16:creationId xmlns:a16="http://schemas.microsoft.com/office/drawing/2014/main" id="{D0AC88CA-A1F1-4572-9CB0-3F1A1F189A9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773006" y="2096130"/>
                  <a:ext cx="0" cy="2708122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直接连接符 18">
                  <a:extLst>
                    <a:ext uri="{FF2B5EF4-FFF2-40B4-BE49-F238E27FC236}">
                      <a16:creationId xmlns:a16="http://schemas.microsoft.com/office/drawing/2014/main" id="{FF30A373-4273-44F8-9470-9DDF5636829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536593" y="2086828"/>
                  <a:ext cx="0" cy="2708122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直接连接符 19">
                  <a:extLst>
                    <a:ext uri="{FF2B5EF4-FFF2-40B4-BE49-F238E27FC236}">
                      <a16:creationId xmlns:a16="http://schemas.microsoft.com/office/drawing/2014/main" id="{0D532581-B57C-4E3A-A517-EA9DDCAFF59A}"/>
                    </a:ext>
                  </a:extLst>
                </p:cNvPr>
                <p:cNvCxnSpPr/>
                <p:nvPr/>
              </p:nvCxnSpPr>
              <p:spPr>
                <a:xfrm>
                  <a:off x="6398357" y="2385060"/>
                  <a:ext cx="374649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接连接符 20">
                  <a:extLst>
                    <a:ext uri="{FF2B5EF4-FFF2-40B4-BE49-F238E27FC236}">
                      <a16:creationId xmlns:a16="http://schemas.microsoft.com/office/drawing/2014/main" id="{A3456930-D504-471B-95DB-11EAD515C0F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2484120"/>
                  <a:ext cx="421481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直接连接符 21">
                  <a:extLst>
                    <a:ext uri="{FF2B5EF4-FFF2-40B4-BE49-F238E27FC236}">
                      <a16:creationId xmlns:a16="http://schemas.microsoft.com/office/drawing/2014/main" id="{185A2A67-0F1A-4157-A988-F0344399669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2581751"/>
                  <a:ext cx="447675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直接连接符 22">
                  <a:extLst>
                    <a:ext uri="{FF2B5EF4-FFF2-40B4-BE49-F238E27FC236}">
                      <a16:creationId xmlns:a16="http://schemas.microsoft.com/office/drawing/2014/main" id="{91419CB7-9E22-4AED-B4BF-959D853DA53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2674620"/>
                  <a:ext cx="478631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直接连接符 23">
                  <a:extLst>
                    <a:ext uri="{FF2B5EF4-FFF2-40B4-BE49-F238E27FC236}">
                      <a16:creationId xmlns:a16="http://schemas.microsoft.com/office/drawing/2014/main" id="{1E3345F8-AAA8-4747-92B2-A333943E081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2774633"/>
                  <a:ext cx="502444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接连接符 24">
                  <a:extLst>
                    <a:ext uri="{FF2B5EF4-FFF2-40B4-BE49-F238E27FC236}">
                      <a16:creationId xmlns:a16="http://schemas.microsoft.com/office/drawing/2014/main" id="{2AA0A421-1ABB-43E7-9BEE-9917AC6FB7B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2874646"/>
                  <a:ext cx="545306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接连接符 25">
                  <a:extLst>
                    <a:ext uri="{FF2B5EF4-FFF2-40B4-BE49-F238E27FC236}">
                      <a16:creationId xmlns:a16="http://schemas.microsoft.com/office/drawing/2014/main" id="{22EB4918-B4DF-4C57-AA33-AB0A1DCEE71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2974658"/>
                  <a:ext cx="578644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>
                  <a:extLst>
                    <a:ext uri="{FF2B5EF4-FFF2-40B4-BE49-F238E27FC236}">
                      <a16:creationId xmlns:a16="http://schemas.microsoft.com/office/drawing/2014/main" id="{B39C0456-3B91-4632-A6B1-C9D23AAB2CC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3079434"/>
                  <a:ext cx="616744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接连接符 27">
                  <a:extLst>
                    <a:ext uri="{FF2B5EF4-FFF2-40B4-BE49-F238E27FC236}">
                      <a16:creationId xmlns:a16="http://schemas.microsoft.com/office/drawing/2014/main" id="{FD4A4671-AA60-463A-8A16-31D07D8540F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3184208"/>
                  <a:ext cx="650081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接连接符 28">
                  <a:extLst>
                    <a:ext uri="{FF2B5EF4-FFF2-40B4-BE49-F238E27FC236}">
                      <a16:creationId xmlns:a16="http://schemas.microsoft.com/office/drawing/2014/main" id="{7D8662E0-924B-4387-BFE0-842DF5903D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3286603"/>
                  <a:ext cx="669131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接连接符 29">
                  <a:extLst>
                    <a:ext uri="{FF2B5EF4-FFF2-40B4-BE49-F238E27FC236}">
                      <a16:creationId xmlns:a16="http://schemas.microsoft.com/office/drawing/2014/main" id="{2E5AF6CD-B586-442B-BF7F-0DCE098A5CD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3379472"/>
                  <a:ext cx="700088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接连接符 30">
                  <a:extLst>
                    <a:ext uri="{FF2B5EF4-FFF2-40B4-BE49-F238E27FC236}">
                      <a16:creationId xmlns:a16="http://schemas.microsoft.com/office/drawing/2014/main" id="{7B65F1E2-5926-41FC-A603-BB96784D942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3460433"/>
                  <a:ext cx="721519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接连接符 31">
                  <a:extLst>
                    <a:ext uri="{FF2B5EF4-FFF2-40B4-BE49-F238E27FC236}">
                      <a16:creationId xmlns:a16="http://schemas.microsoft.com/office/drawing/2014/main" id="{3EE98596-C636-4C71-A501-308897767FC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3629660"/>
                  <a:ext cx="771525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直接连接符 32">
                  <a:extLst>
                    <a:ext uri="{FF2B5EF4-FFF2-40B4-BE49-F238E27FC236}">
                      <a16:creationId xmlns:a16="http://schemas.microsoft.com/office/drawing/2014/main" id="{E986F417-F1A9-4472-96BB-54B47579988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3728720"/>
                  <a:ext cx="816689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33">
                  <a:extLst>
                    <a:ext uri="{FF2B5EF4-FFF2-40B4-BE49-F238E27FC236}">
                      <a16:creationId xmlns:a16="http://schemas.microsoft.com/office/drawing/2014/main" id="{8E1B65A1-8566-4C71-B5F5-99095AC512F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3826351"/>
                  <a:ext cx="8382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接连接符 34">
                  <a:extLst>
                    <a:ext uri="{FF2B5EF4-FFF2-40B4-BE49-F238E27FC236}">
                      <a16:creationId xmlns:a16="http://schemas.microsoft.com/office/drawing/2014/main" id="{40D5E762-4D73-42B1-9B54-4CB5C3087CA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3919220"/>
                  <a:ext cx="871538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接连接符 35">
                  <a:extLst>
                    <a:ext uri="{FF2B5EF4-FFF2-40B4-BE49-F238E27FC236}">
                      <a16:creationId xmlns:a16="http://schemas.microsoft.com/office/drawing/2014/main" id="{D10F25F6-8D2E-4240-B32F-0E35D6FF5D9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4019233"/>
                  <a:ext cx="890588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接连接符 36">
                  <a:extLst>
                    <a:ext uri="{FF2B5EF4-FFF2-40B4-BE49-F238E27FC236}">
                      <a16:creationId xmlns:a16="http://schemas.microsoft.com/office/drawing/2014/main" id="{1FDA7A9D-BD77-42CF-AD2F-E6C3888FB66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4119246"/>
                  <a:ext cx="93345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接连接符 37">
                  <a:extLst>
                    <a:ext uri="{FF2B5EF4-FFF2-40B4-BE49-F238E27FC236}">
                      <a16:creationId xmlns:a16="http://schemas.microsoft.com/office/drawing/2014/main" id="{19589A0D-A127-411E-9350-89937E4FB53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4219258"/>
                  <a:ext cx="947738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接连接符 38">
                  <a:extLst>
                    <a:ext uri="{FF2B5EF4-FFF2-40B4-BE49-F238E27FC236}">
                      <a16:creationId xmlns:a16="http://schemas.microsoft.com/office/drawing/2014/main" id="{C54B84C3-FBD3-4D98-A756-95B6A9CFEF5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4324034"/>
                  <a:ext cx="978694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接连接符 39">
                  <a:extLst>
                    <a:ext uri="{FF2B5EF4-FFF2-40B4-BE49-F238E27FC236}">
                      <a16:creationId xmlns:a16="http://schemas.microsoft.com/office/drawing/2014/main" id="{C7DDFE6E-27AF-4C89-A2A0-1584FA38A4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4428808"/>
                  <a:ext cx="100965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接连接符 40">
                  <a:extLst>
                    <a:ext uri="{FF2B5EF4-FFF2-40B4-BE49-F238E27FC236}">
                      <a16:creationId xmlns:a16="http://schemas.microsoft.com/office/drawing/2014/main" id="{D8758580-C351-4B4F-86D5-2E8B9894AED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4531203"/>
                  <a:ext cx="1040606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接连接符 41">
                  <a:extLst>
                    <a:ext uri="{FF2B5EF4-FFF2-40B4-BE49-F238E27FC236}">
                      <a16:creationId xmlns:a16="http://schemas.microsoft.com/office/drawing/2014/main" id="{712EC368-EEC5-4B44-A359-4D6A8B5BF10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398357" y="4619586"/>
                  <a:ext cx="1085850" cy="448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直接连接符 42">
                  <a:extLst>
                    <a:ext uri="{FF2B5EF4-FFF2-40B4-BE49-F238E27FC236}">
                      <a16:creationId xmlns:a16="http://schemas.microsoft.com/office/drawing/2014/main" id="{6E2B4225-8CFF-430E-9ADB-AE7C46DA4DC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4705033"/>
                  <a:ext cx="1107281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接箭头连接符 43">
                  <a:extLst>
                    <a:ext uri="{FF2B5EF4-FFF2-40B4-BE49-F238E27FC236}">
                      <a16:creationId xmlns:a16="http://schemas.microsoft.com/office/drawing/2014/main" id="{B34DB138-E61E-4948-8C07-28CF905575C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773006" y="2183322"/>
                  <a:ext cx="763587" cy="0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" name="椭圆 44">
                  <a:extLst>
                    <a:ext uri="{FF2B5EF4-FFF2-40B4-BE49-F238E27FC236}">
                      <a16:creationId xmlns:a16="http://schemas.microsoft.com/office/drawing/2014/main" id="{1460D382-DB61-47D2-BD6D-7D8D496C2958}"/>
                    </a:ext>
                  </a:extLst>
                </p:cNvPr>
                <p:cNvSpPr/>
                <p:nvPr/>
              </p:nvSpPr>
              <p:spPr>
                <a:xfrm>
                  <a:off x="6738234" y="2244644"/>
                  <a:ext cx="106262" cy="11891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6" name="椭圆 45">
                  <a:extLst>
                    <a:ext uri="{FF2B5EF4-FFF2-40B4-BE49-F238E27FC236}">
                      <a16:creationId xmlns:a16="http://schemas.microsoft.com/office/drawing/2014/main" id="{61A98162-9527-45C7-8F6E-F811AF1247A0}"/>
                    </a:ext>
                  </a:extLst>
                </p:cNvPr>
                <p:cNvSpPr/>
                <p:nvPr/>
              </p:nvSpPr>
              <p:spPr>
                <a:xfrm>
                  <a:off x="7095371" y="3471759"/>
                  <a:ext cx="106262" cy="11891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7" name="椭圆 46">
                  <a:extLst>
                    <a:ext uri="{FF2B5EF4-FFF2-40B4-BE49-F238E27FC236}">
                      <a16:creationId xmlns:a16="http://schemas.microsoft.com/office/drawing/2014/main" id="{A97DE271-17A3-478F-90F0-BA45B928C1D8}"/>
                    </a:ext>
                  </a:extLst>
                </p:cNvPr>
                <p:cNvSpPr/>
                <p:nvPr/>
              </p:nvSpPr>
              <p:spPr>
                <a:xfrm>
                  <a:off x="7476608" y="4713945"/>
                  <a:ext cx="106262" cy="11891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51" name="直接连接符 50">
                <a:extLst>
                  <a:ext uri="{FF2B5EF4-FFF2-40B4-BE49-F238E27FC236}">
                    <a16:creationId xmlns:a16="http://schemas.microsoft.com/office/drawing/2014/main" id="{255599DE-AD5B-4399-8E18-DC12F94F714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40121" y="1108211"/>
                <a:ext cx="14339" cy="2115828"/>
              </a:xfrm>
              <a:prstGeom prst="line">
                <a:avLst/>
              </a:prstGeom>
              <a:ln w="28575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D5A8A234-7DD8-48FB-8712-C15D5341DC7C}"/>
                  </a:ext>
                </a:extLst>
              </p:cNvPr>
              <p:cNvSpPr txBox="1"/>
              <p:nvPr/>
            </p:nvSpPr>
            <p:spPr>
              <a:xfrm>
                <a:off x="4012911" y="3115372"/>
                <a:ext cx="135954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solidFill>
                      <a:srgbClr val="FFC000"/>
                    </a:solidFill>
                  </a:rPr>
                  <a:t>P=1MPa</a:t>
                </a:r>
                <a:endParaRPr lang="zh-CN" altLang="en-US" sz="1400" b="1" dirty="0">
                  <a:solidFill>
                    <a:srgbClr val="FFC000"/>
                  </a:solidFill>
                </a:endParaRPr>
              </a:p>
            </p:txBody>
          </p:sp>
        </p:grpSp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id="{5B9E8AA0-D423-49AF-A54C-39A739711573}"/>
                </a:ext>
              </a:extLst>
            </p:cNvPr>
            <p:cNvSpPr txBox="1"/>
            <p:nvPr/>
          </p:nvSpPr>
          <p:spPr>
            <a:xfrm>
              <a:off x="9686607" y="1587117"/>
              <a:ext cx="2624698" cy="1031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/>
                <a:t>Z=0</a:t>
              </a:r>
              <a:r>
                <a:rPr lang="zh-CN" altLang="en-US" sz="1600" dirty="0"/>
                <a:t>位置液压为</a:t>
              </a:r>
              <a:r>
                <a:rPr lang="en-US" altLang="zh-CN" sz="1600" dirty="0"/>
                <a:t>1MPa</a:t>
              </a:r>
              <a:r>
                <a:rPr lang="zh-CN" altLang="en-US" sz="1600" dirty="0"/>
                <a:t>；</a:t>
              </a:r>
              <a:endParaRPr lang="en-US" altLang="zh-CN" sz="1600" dirty="0"/>
            </a:p>
            <a:p>
              <a:r>
                <a:rPr lang="zh-CN" altLang="en-US" sz="1600" dirty="0"/>
                <a:t>上部内压，下部外压；</a:t>
              </a:r>
              <a:endParaRPr lang="en-US" altLang="zh-CN" sz="1600" dirty="0"/>
            </a:p>
            <a:p>
              <a:r>
                <a:rPr lang="zh-CN" altLang="en-US" sz="1600" dirty="0"/>
                <a:t>最大应力：</a:t>
              </a:r>
              <a:r>
                <a:rPr lang="en-US" altLang="zh-CN" sz="1600" dirty="0"/>
                <a:t>1.76MPa</a:t>
              </a:r>
              <a:endParaRPr lang="zh-CN" altLang="en-US" sz="1600" dirty="0"/>
            </a:p>
          </p:txBody>
        </p:sp>
        <p:grpSp>
          <p:nvGrpSpPr>
            <p:cNvPr id="57" name="组合 56">
              <a:extLst>
                <a:ext uri="{FF2B5EF4-FFF2-40B4-BE49-F238E27FC236}">
                  <a16:creationId xmlns:a16="http://schemas.microsoft.com/office/drawing/2014/main" id="{287D7D38-4052-4793-AE04-D94BD3E9C48A}"/>
                </a:ext>
              </a:extLst>
            </p:cNvPr>
            <p:cNvGrpSpPr/>
            <p:nvPr/>
          </p:nvGrpSpPr>
          <p:grpSpPr>
            <a:xfrm>
              <a:off x="816101" y="3391218"/>
              <a:ext cx="6003444" cy="2606691"/>
              <a:chOff x="828750" y="780653"/>
              <a:chExt cx="6003444" cy="2606691"/>
            </a:xfrm>
          </p:grpSpPr>
          <p:grpSp>
            <p:nvGrpSpPr>
              <p:cNvPr id="58" name="组合 57">
                <a:extLst>
                  <a:ext uri="{FF2B5EF4-FFF2-40B4-BE49-F238E27FC236}">
                    <a16:creationId xmlns:a16="http://schemas.microsoft.com/office/drawing/2014/main" id="{92E36AF4-058F-4818-BE3E-5351952E99A2}"/>
                  </a:ext>
                </a:extLst>
              </p:cNvPr>
              <p:cNvGrpSpPr/>
              <p:nvPr/>
            </p:nvGrpSpPr>
            <p:grpSpPr>
              <a:xfrm>
                <a:off x="828750" y="780653"/>
                <a:ext cx="6003444" cy="2364619"/>
                <a:chOff x="2673632" y="1812454"/>
                <a:chExt cx="7653418" cy="3325966"/>
              </a:xfrm>
            </p:grpSpPr>
            <p:pic>
              <p:nvPicPr>
                <p:cNvPr id="61" name="图片 60">
                  <a:extLst>
                    <a:ext uri="{FF2B5EF4-FFF2-40B4-BE49-F238E27FC236}">
                      <a16:creationId xmlns:a16="http://schemas.microsoft.com/office/drawing/2014/main" id="{AA303ECB-84B5-44D0-A568-3C71B1444CF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48528"/>
                <a:stretch/>
              </p:blipFill>
              <p:spPr>
                <a:xfrm>
                  <a:off x="2673632" y="2183323"/>
                  <a:ext cx="3422368" cy="2955097"/>
                </a:xfrm>
                <a:prstGeom prst="rect">
                  <a:avLst/>
                </a:prstGeom>
              </p:spPr>
            </p:pic>
            <p:cxnSp>
              <p:nvCxnSpPr>
                <p:cNvPr id="62" name="直接连接符 61">
                  <a:extLst>
                    <a:ext uri="{FF2B5EF4-FFF2-40B4-BE49-F238E27FC236}">
                      <a16:creationId xmlns:a16="http://schemas.microsoft.com/office/drawing/2014/main" id="{E07EA077-3932-4F00-8E6E-42B3461DC21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2290098"/>
                  <a:ext cx="0" cy="251415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直接连接符 62">
                  <a:extLst>
                    <a:ext uri="{FF2B5EF4-FFF2-40B4-BE49-F238E27FC236}">
                      <a16:creationId xmlns:a16="http://schemas.microsoft.com/office/drawing/2014/main" id="{6A5F01DB-E36C-4A31-9896-511B4DB434D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3537873"/>
                  <a:ext cx="21590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直接连接符 63">
                  <a:extLst>
                    <a:ext uri="{FF2B5EF4-FFF2-40B4-BE49-F238E27FC236}">
                      <a16:creationId xmlns:a16="http://schemas.microsoft.com/office/drawing/2014/main" id="{CF952652-E176-48D3-9E45-C1924E4828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96117" y="2290098"/>
                  <a:ext cx="3432665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直接连接符 64">
                  <a:extLst>
                    <a:ext uri="{FF2B5EF4-FFF2-40B4-BE49-F238E27FC236}">
                      <a16:creationId xmlns:a16="http://schemas.microsoft.com/office/drawing/2014/main" id="{DD7A9A2E-CC46-415B-AC6C-6E80CFB3D22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980864" y="4804252"/>
                  <a:ext cx="3432665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6" name="文本框 65">
                  <a:extLst>
                    <a:ext uri="{FF2B5EF4-FFF2-40B4-BE49-F238E27FC236}">
                      <a16:creationId xmlns:a16="http://schemas.microsoft.com/office/drawing/2014/main" id="{87771789-8536-4E0C-883A-B5ED8986A45F}"/>
                    </a:ext>
                  </a:extLst>
                </p:cNvPr>
                <p:cNvSpPr txBox="1"/>
                <p:nvPr/>
              </p:nvSpPr>
              <p:spPr>
                <a:xfrm>
                  <a:off x="8518486" y="2107182"/>
                  <a:ext cx="1733201" cy="4329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dirty="0"/>
                    <a:t>Z=1000mm</a:t>
                  </a:r>
                  <a:endParaRPr lang="zh-CN" altLang="en-US" sz="1400" dirty="0"/>
                </a:p>
              </p:txBody>
            </p:sp>
            <p:sp>
              <p:nvSpPr>
                <p:cNvPr id="67" name="文本框 66">
                  <a:extLst>
                    <a:ext uri="{FF2B5EF4-FFF2-40B4-BE49-F238E27FC236}">
                      <a16:creationId xmlns:a16="http://schemas.microsoft.com/office/drawing/2014/main" id="{2C535CDA-A13D-4A7F-BFAB-AA06F36C2A63}"/>
                    </a:ext>
                  </a:extLst>
                </p:cNvPr>
                <p:cNvSpPr txBox="1"/>
                <p:nvPr/>
              </p:nvSpPr>
              <p:spPr>
                <a:xfrm>
                  <a:off x="8478598" y="4619585"/>
                  <a:ext cx="1848452" cy="4329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dirty="0"/>
                    <a:t>Z=-1000mm</a:t>
                  </a:r>
                  <a:endParaRPr lang="zh-CN" altLang="en-US" sz="1400" dirty="0"/>
                </a:p>
              </p:txBody>
            </p:sp>
            <p:sp>
              <p:nvSpPr>
                <p:cNvPr id="68" name="文本框 67">
                  <a:extLst>
                    <a:ext uri="{FF2B5EF4-FFF2-40B4-BE49-F238E27FC236}">
                      <a16:creationId xmlns:a16="http://schemas.microsoft.com/office/drawing/2014/main" id="{BB7FF6CB-2D37-4AAC-AAEC-39405C92FCA5}"/>
                    </a:ext>
                  </a:extLst>
                </p:cNvPr>
                <p:cNvSpPr txBox="1"/>
                <p:nvPr/>
              </p:nvSpPr>
              <p:spPr>
                <a:xfrm>
                  <a:off x="8557357" y="3353208"/>
                  <a:ext cx="1512884" cy="4329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dirty="0"/>
                    <a:t>Z=0</a:t>
                  </a:r>
                  <a:endParaRPr lang="zh-CN" altLang="en-US" sz="1400" dirty="0"/>
                </a:p>
              </p:txBody>
            </p:sp>
            <p:cxnSp>
              <p:nvCxnSpPr>
                <p:cNvPr id="69" name="直接连接符 68">
                  <a:extLst>
                    <a:ext uri="{FF2B5EF4-FFF2-40B4-BE49-F238E27FC236}">
                      <a16:creationId xmlns:a16="http://schemas.microsoft.com/office/drawing/2014/main" id="{109B3CBA-4503-4EF5-A661-43F38554C83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773006" y="2280796"/>
                  <a:ext cx="763587" cy="2514154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0" name="文本框 69">
                  <a:extLst>
                    <a:ext uri="{FF2B5EF4-FFF2-40B4-BE49-F238E27FC236}">
                      <a16:creationId xmlns:a16="http://schemas.microsoft.com/office/drawing/2014/main" id="{009DE9D1-43BF-4C1D-A80F-7C0353D6F26D}"/>
                    </a:ext>
                  </a:extLst>
                </p:cNvPr>
                <p:cNvSpPr txBox="1"/>
                <p:nvPr/>
              </p:nvSpPr>
              <p:spPr>
                <a:xfrm>
                  <a:off x="6519496" y="1812454"/>
                  <a:ext cx="2158999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1200" dirty="0">
                      <a:solidFill>
                        <a:srgbClr val="FF0000"/>
                      </a:solidFill>
                    </a:rPr>
                    <a:t>△</a:t>
                  </a:r>
                  <a:r>
                    <a:rPr lang="en-US" altLang="zh-CN" sz="1200" dirty="0">
                      <a:solidFill>
                        <a:srgbClr val="FF0000"/>
                      </a:solidFill>
                    </a:rPr>
                    <a:t>P=0.0172MPa</a:t>
                  </a:r>
                  <a:endParaRPr lang="zh-CN" altLang="en-US" sz="1200" dirty="0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71" name="直接连接符 70">
                  <a:extLst>
                    <a:ext uri="{FF2B5EF4-FFF2-40B4-BE49-F238E27FC236}">
                      <a16:creationId xmlns:a16="http://schemas.microsoft.com/office/drawing/2014/main" id="{33A5683A-F399-40A8-BDAC-51B31023AFB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773006" y="2096130"/>
                  <a:ext cx="0" cy="2708122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直接连接符 71">
                  <a:extLst>
                    <a:ext uri="{FF2B5EF4-FFF2-40B4-BE49-F238E27FC236}">
                      <a16:creationId xmlns:a16="http://schemas.microsoft.com/office/drawing/2014/main" id="{C1D00591-163B-4056-84A8-0873EB4A0D8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536593" y="2086828"/>
                  <a:ext cx="0" cy="2708122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直接连接符 72">
                  <a:extLst>
                    <a:ext uri="{FF2B5EF4-FFF2-40B4-BE49-F238E27FC236}">
                      <a16:creationId xmlns:a16="http://schemas.microsoft.com/office/drawing/2014/main" id="{8521B53F-1AB0-4EAC-8017-3E5EB16A6EFC}"/>
                    </a:ext>
                  </a:extLst>
                </p:cNvPr>
                <p:cNvCxnSpPr/>
                <p:nvPr/>
              </p:nvCxnSpPr>
              <p:spPr>
                <a:xfrm>
                  <a:off x="6398357" y="2385060"/>
                  <a:ext cx="374649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直接连接符 73">
                  <a:extLst>
                    <a:ext uri="{FF2B5EF4-FFF2-40B4-BE49-F238E27FC236}">
                      <a16:creationId xmlns:a16="http://schemas.microsoft.com/office/drawing/2014/main" id="{39444ACD-B373-45E7-9DC1-00164F267AB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2484120"/>
                  <a:ext cx="421481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直接连接符 74">
                  <a:extLst>
                    <a:ext uri="{FF2B5EF4-FFF2-40B4-BE49-F238E27FC236}">
                      <a16:creationId xmlns:a16="http://schemas.microsoft.com/office/drawing/2014/main" id="{E6563F3B-E170-4F57-A55B-A9C1727743F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2581751"/>
                  <a:ext cx="447675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直接连接符 75">
                  <a:extLst>
                    <a:ext uri="{FF2B5EF4-FFF2-40B4-BE49-F238E27FC236}">
                      <a16:creationId xmlns:a16="http://schemas.microsoft.com/office/drawing/2014/main" id="{DA3DA5FD-37D2-4596-8BB7-4FD7B20E48A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2674620"/>
                  <a:ext cx="478631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直接连接符 76">
                  <a:extLst>
                    <a:ext uri="{FF2B5EF4-FFF2-40B4-BE49-F238E27FC236}">
                      <a16:creationId xmlns:a16="http://schemas.microsoft.com/office/drawing/2014/main" id="{9AF7F975-C5D8-4B15-AD80-136137978CB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2774633"/>
                  <a:ext cx="502444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直接连接符 77">
                  <a:extLst>
                    <a:ext uri="{FF2B5EF4-FFF2-40B4-BE49-F238E27FC236}">
                      <a16:creationId xmlns:a16="http://schemas.microsoft.com/office/drawing/2014/main" id="{D775A2C3-6586-42C1-9D2D-DEEADA53D3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2874646"/>
                  <a:ext cx="545306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直接连接符 78">
                  <a:extLst>
                    <a:ext uri="{FF2B5EF4-FFF2-40B4-BE49-F238E27FC236}">
                      <a16:creationId xmlns:a16="http://schemas.microsoft.com/office/drawing/2014/main" id="{1E24635B-68B7-4E75-94A9-2B8057863C4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2974658"/>
                  <a:ext cx="578644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直接连接符 79">
                  <a:extLst>
                    <a:ext uri="{FF2B5EF4-FFF2-40B4-BE49-F238E27FC236}">
                      <a16:creationId xmlns:a16="http://schemas.microsoft.com/office/drawing/2014/main" id="{384DC89E-C29A-4706-9C46-02BC44A520A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3079434"/>
                  <a:ext cx="616744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直接连接符 80">
                  <a:extLst>
                    <a:ext uri="{FF2B5EF4-FFF2-40B4-BE49-F238E27FC236}">
                      <a16:creationId xmlns:a16="http://schemas.microsoft.com/office/drawing/2014/main" id="{552F9427-1C93-4D9E-BB7E-1ACB9F5D7BB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3184208"/>
                  <a:ext cx="650081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直接连接符 81">
                  <a:extLst>
                    <a:ext uri="{FF2B5EF4-FFF2-40B4-BE49-F238E27FC236}">
                      <a16:creationId xmlns:a16="http://schemas.microsoft.com/office/drawing/2014/main" id="{ACFB3A5D-D9B1-41AB-B133-2E6D6A1389B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3286603"/>
                  <a:ext cx="669131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直接连接符 82">
                  <a:extLst>
                    <a:ext uri="{FF2B5EF4-FFF2-40B4-BE49-F238E27FC236}">
                      <a16:creationId xmlns:a16="http://schemas.microsoft.com/office/drawing/2014/main" id="{B51188C2-07AF-4DB0-82E0-E0AFD5CF776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3379472"/>
                  <a:ext cx="700088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直接连接符 83">
                  <a:extLst>
                    <a:ext uri="{FF2B5EF4-FFF2-40B4-BE49-F238E27FC236}">
                      <a16:creationId xmlns:a16="http://schemas.microsoft.com/office/drawing/2014/main" id="{81FE5C6B-FAD1-4B28-9AAC-39D7107D3E9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3460433"/>
                  <a:ext cx="721519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直接连接符 84">
                  <a:extLst>
                    <a:ext uri="{FF2B5EF4-FFF2-40B4-BE49-F238E27FC236}">
                      <a16:creationId xmlns:a16="http://schemas.microsoft.com/office/drawing/2014/main" id="{417A5BAD-5D2C-47D0-9F69-B0B894B5BBA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3629660"/>
                  <a:ext cx="771525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直接连接符 85">
                  <a:extLst>
                    <a:ext uri="{FF2B5EF4-FFF2-40B4-BE49-F238E27FC236}">
                      <a16:creationId xmlns:a16="http://schemas.microsoft.com/office/drawing/2014/main" id="{F39183E8-1681-4F15-999F-14317BBA317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3728720"/>
                  <a:ext cx="816689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直接连接符 86">
                  <a:extLst>
                    <a:ext uri="{FF2B5EF4-FFF2-40B4-BE49-F238E27FC236}">
                      <a16:creationId xmlns:a16="http://schemas.microsoft.com/office/drawing/2014/main" id="{EDC0F7A4-1981-4074-AE59-B52183D4FCE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3826351"/>
                  <a:ext cx="8382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直接连接符 87">
                  <a:extLst>
                    <a:ext uri="{FF2B5EF4-FFF2-40B4-BE49-F238E27FC236}">
                      <a16:creationId xmlns:a16="http://schemas.microsoft.com/office/drawing/2014/main" id="{BC11CCD7-1356-4E42-9957-02141020B90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3919220"/>
                  <a:ext cx="871538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直接连接符 88">
                  <a:extLst>
                    <a:ext uri="{FF2B5EF4-FFF2-40B4-BE49-F238E27FC236}">
                      <a16:creationId xmlns:a16="http://schemas.microsoft.com/office/drawing/2014/main" id="{2F6E7ACA-AC0F-4439-941E-ADAF80805DF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4019233"/>
                  <a:ext cx="890588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直接连接符 89">
                  <a:extLst>
                    <a:ext uri="{FF2B5EF4-FFF2-40B4-BE49-F238E27FC236}">
                      <a16:creationId xmlns:a16="http://schemas.microsoft.com/office/drawing/2014/main" id="{15B320BB-2449-46A2-A0B1-83E5B31300F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4119246"/>
                  <a:ext cx="93345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直接连接符 90">
                  <a:extLst>
                    <a:ext uri="{FF2B5EF4-FFF2-40B4-BE49-F238E27FC236}">
                      <a16:creationId xmlns:a16="http://schemas.microsoft.com/office/drawing/2014/main" id="{B4E5F5BE-2B95-466D-A646-74123681FA9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4219258"/>
                  <a:ext cx="947738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直接连接符 91">
                  <a:extLst>
                    <a:ext uri="{FF2B5EF4-FFF2-40B4-BE49-F238E27FC236}">
                      <a16:creationId xmlns:a16="http://schemas.microsoft.com/office/drawing/2014/main" id="{3B9DDEEF-0377-46D8-9248-62A74251902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4324034"/>
                  <a:ext cx="978694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直接连接符 92">
                  <a:extLst>
                    <a:ext uri="{FF2B5EF4-FFF2-40B4-BE49-F238E27FC236}">
                      <a16:creationId xmlns:a16="http://schemas.microsoft.com/office/drawing/2014/main" id="{2826DC45-9CB2-4564-B4C3-3E367C10E5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4428808"/>
                  <a:ext cx="100965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直接连接符 93">
                  <a:extLst>
                    <a:ext uri="{FF2B5EF4-FFF2-40B4-BE49-F238E27FC236}">
                      <a16:creationId xmlns:a16="http://schemas.microsoft.com/office/drawing/2014/main" id="{F5C65FC8-CBDF-40D4-81A1-1C82405494F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4531203"/>
                  <a:ext cx="1040606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直接连接符 94">
                  <a:extLst>
                    <a:ext uri="{FF2B5EF4-FFF2-40B4-BE49-F238E27FC236}">
                      <a16:creationId xmlns:a16="http://schemas.microsoft.com/office/drawing/2014/main" id="{27378BDA-D820-46FE-B55B-71FADE7D94A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398357" y="4619586"/>
                  <a:ext cx="1085850" cy="448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直接连接符 95">
                  <a:extLst>
                    <a:ext uri="{FF2B5EF4-FFF2-40B4-BE49-F238E27FC236}">
                      <a16:creationId xmlns:a16="http://schemas.microsoft.com/office/drawing/2014/main" id="{AE07C5B7-6EA8-406F-ABD6-D92031EB9F1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4705033"/>
                  <a:ext cx="1107281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直接箭头连接符 96">
                  <a:extLst>
                    <a:ext uri="{FF2B5EF4-FFF2-40B4-BE49-F238E27FC236}">
                      <a16:creationId xmlns:a16="http://schemas.microsoft.com/office/drawing/2014/main" id="{58ED054B-6CAF-4D8A-ACF8-666C30C5F63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773006" y="2183322"/>
                  <a:ext cx="763587" cy="0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8" name="椭圆 97">
                  <a:extLst>
                    <a:ext uri="{FF2B5EF4-FFF2-40B4-BE49-F238E27FC236}">
                      <a16:creationId xmlns:a16="http://schemas.microsoft.com/office/drawing/2014/main" id="{BFBCB4F8-EFC2-4DE8-8DD1-649EAB6FFDD4}"/>
                    </a:ext>
                  </a:extLst>
                </p:cNvPr>
                <p:cNvSpPr/>
                <p:nvPr/>
              </p:nvSpPr>
              <p:spPr>
                <a:xfrm>
                  <a:off x="6738234" y="2244644"/>
                  <a:ext cx="106262" cy="11891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9" name="椭圆 98">
                  <a:extLst>
                    <a:ext uri="{FF2B5EF4-FFF2-40B4-BE49-F238E27FC236}">
                      <a16:creationId xmlns:a16="http://schemas.microsoft.com/office/drawing/2014/main" id="{1F4927BE-BA8D-4773-BC3E-6D098349D93C}"/>
                    </a:ext>
                  </a:extLst>
                </p:cNvPr>
                <p:cNvSpPr/>
                <p:nvPr/>
              </p:nvSpPr>
              <p:spPr>
                <a:xfrm>
                  <a:off x="7095371" y="3471759"/>
                  <a:ext cx="106262" cy="11891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0" name="椭圆 99">
                  <a:extLst>
                    <a:ext uri="{FF2B5EF4-FFF2-40B4-BE49-F238E27FC236}">
                      <a16:creationId xmlns:a16="http://schemas.microsoft.com/office/drawing/2014/main" id="{5134F2BD-4446-44B5-AADA-F1A1B2B09BDD}"/>
                    </a:ext>
                  </a:extLst>
                </p:cNvPr>
                <p:cNvSpPr/>
                <p:nvPr/>
              </p:nvSpPr>
              <p:spPr>
                <a:xfrm>
                  <a:off x="7476608" y="4713945"/>
                  <a:ext cx="106262" cy="11891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59" name="直接连接符 58">
                <a:extLst>
                  <a:ext uri="{FF2B5EF4-FFF2-40B4-BE49-F238E27FC236}">
                    <a16:creationId xmlns:a16="http://schemas.microsoft.com/office/drawing/2014/main" id="{46418694-09BD-4A49-87FF-04CF603290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61869" y="1102082"/>
                <a:ext cx="14339" cy="2115828"/>
              </a:xfrm>
              <a:prstGeom prst="line">
                <a:avLst/>
              </a:prstGeom>
              <a:ln w="28575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5BA2A6BB-F0BB-45FE-BFEB-631915CD2F00}"/>
                  </a:ext>
                </a:extLst>
              </p:cNvPr>
              <p:cNvSpPr txBox="1"/>
              <p:nvPr/>
            </p:nvSpPr>
            <p:spPr>
              <a:xfrm>
                <a:off x="3711323" y="3079567"/>
                <a:ext cx="135954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solidFill>
                      <a:srgbClr val="FFC000"/>
                    </a:solidFill>
                  </a:rPr>
                  <a:t>P=1MPa</a:t>
                </a:r>
                <a:endParaRPr lang="zh-CN" altLang="en-US" sz="1400" b="1" dirty="0">
                  <a:solidFill>
                    <a:srgbClr val="FFC000"/>
                  </a:solidFill>
                </a:endParaRPr>
              </a:p>
            </p:txBody>
          </p:sp>
        </p:grpSp>
        <p:sp>
          <p:nvSpPr>
            <p:cNvPr id="101" name="文本框 100">
              <a:extLst>
                <a:ext uri="{FF2B5EF4-FFF2-40B4-BE49-F238E27FC236}">
                  <a16:creationId xmlns:a16="http://schemas.microsoft.com/office/drawing/2014/main" id="{CB447892-C3B2-45F3-A87C-73C073AF8D6F}"/>
                </a:ext>
              </a:extLst>
            </p:cNvPr>
            <p:cNvSpPr txBox="1"/>
            <p:nvPr/>
          </p:nvSpPr>
          <p:spPr>
            <a:xfrm>
              <a:off x="9728610" y="4354689"/>
              <a:ext cx="3350331" cy="1031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/>
                <a:t>Z=1000mm</a:t>
              </a:r>
              <a:r>
                <a:rPr lang="zh-CN" altLang="en-US" sz="1600" dirty="0"/>
                <a:t>位置液压为</a:t>
              </a:r>
              <a:r>
                <a:rPr lang="en-US" altLang="zh-CN" sz="1600" dirty="0"/>
                <a:t>1MPa</a:t>
              </a:r>
              <a:r>
                <a:rPr lang="zh-CN" altLang="en-US" sz="1600" dirty="0"/>
                <a:t>；</a:t>
              </a:r>
              <a:endParaRPr lang="en-US" altLang="zh-CN" sz="1600" dirty="0"/>
            </a:p>
            <a:p>
              <a:r>
                <a:rPr lang="zh-CN" altLang="en-US" sz="1600" dirty="0"/>
                <a:t>外压＞内压；</a:t>
              </a:r>
              <a:endParaRPr lang="en-US" altLang="zh-CN" sz="1600" dirty="0"/>
            </a:p>
            <a:p>
              <a:r>
                <a:rPr lang="zh-CN" altLang="en-US" sz="1600" dirty="0"/>
                <a:t>最大应力：</a:t>
              </a:r>
              <a:r>
                <a:rPr lang="en-US" altLang="zh-CN" sz="1600" dirty="0"/>
                <a:t>1.71MPa</a:t>
              </a:r>
              <a:endParaRPr lang="zh-CN" altLang="en-US" sz="1600" dirty="0"/>
            </a:p>
          </p:txBody>
        </p:sp>
      </p:grpSp>
      <p:cxnSp>
        <p:nvCxnSpPr>
          <p:cNvPr id="104" name="直接连接符 103">
            <a:extLst>
              <a:ext uri="{FF2B5EF4-FFF2-40B4-BE49-F238E27FC236}">
                <a16:creationId xmlns:a16="http://schemas.microsoft.com/office/drawing/2014/main" id="{897609DD-39E4-4627-A06C-82577C37A04C}"/>
              </a:ext>
            </a:extLst>
          </p:cNvPr>
          <p:cNvCxnSpPr/>
          <p:nvPr/>
        </p:nvCxnSpPr>
        <p:spPr>
          <a:xfrm>
            <a:off x="280900" y="2584676"/>
            <a:ext cx="11545454" cy="809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接连接符 104">
            <a:extLst>
              <a:ext uri="{FF2B5EF4-FFF2-40B4-BE49-F238E27FC236}">
                <a16:creationId xmlns:a16="http://schemas.microsoft.com/office/drawing/2014/main" id="{1FCC16DF-C248-4849-A89C-AF166FD332AD}"/>
              </a:ext>
            </a:extLst>
          </p:cNvPr>
          <p:cNvCxnSpPr/>
          <p:nvPr/>
        </p:nvCxnSpPr>
        <p:spPr>
          <a:xfrm>
            <a:off x="323273" y="4726457"/>
            <a:ext cx="11545454" cy="809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9" name="组合 198">
            <a:extLst>
              <a:ext uri="{FF2B5EF4-FFF2-40B4-BE49-F238E27FC236}">
                <a16:creationId xmlns:a16="http://schemas.microsoft.com/office/drawing/2014/main" id="{37E1ED30-C23C-40A5-ABDD-6F3A35FC89F0}"/>
              </a:ext>
            </a:extLst>
          </p:cNvPr>
          <p:cNvGrpSpPr/>
          <p:nvPr/>
        </p:nvGrpSpPr>
        <p:grpSpPr>
          <a:xfrm>
            <a:off x="943019" y="551842"/>
            <a:ext cx="11049868" cy="2051334"/>
            <a:chOff x="816101" y="3391218"/>
            <a:chExt cx="12359325" cy="2681247"/>
          </a:xfrm>
        </p:grpSpPr>
        <p:grpSp>
          <p:nvGrpSpPr>
            <p:cNvPr id="201" name="组合 200">
              <a:extLst>
                <a:ext uri="{FF2B5EF4-FFF2-40B4-BE49-F238E27FC236}">
                  <a16:creationId xmlns:a16="http://schemas.microsoft.com/office/drawing/2014/main" id="{CB92E0A2-561E-49D7-8E0E-52F397049D80}"/>
                </a:ext>
              </a:extLst>
            </p:cNvPr>
            <p:cNvGrpSpPr/>
            <p:nvPr/>
          </p:nvGrpSpPr>
          <p:grpSpPr>
            <a:xfrm>
              <a:off x="816101" y="3391218"/>
              <a:ext cx="6003444" cy="2681247"/>
              <a:chOff x="828750" y="780653"/>
              <a:chExt cx="6003444" cy="2681247"/>
            </a:xfrm>
          </p:grpSpPr>
          <p:grpSp>
            <p:nvGrpSpPr>
              <p:cNvPr id="203" name="组合 202">
                <a:extLst>
                  <a:ext uri="{FF2B5EF4-FFF2-40B4-BE49-F238E27FC236}">
                    <a16:creationId xmlns:a16="http://schemas.microsoft.com/office/drawing/2014/main" id="{29C0B8F3-BF64-4DF0-8E4E-47BC6B0C500C}"/>
                  </a:ext>
                </a:extLst>
              </p:cNvPr>
              <p:cNvGrpSpPr/>
              <p:nvPr/>
            </p:nvGrpSpPr>
            <p:grpSpPr>
              <a:xfrm>
                <a:off x="828750" y="780653"/>
                <a:ext cx="6003444" cy="2364619"/>
                <a:chOff x="2673632" y="1812454"/>
                <a:chExt cx="7653418" cy="3325966"/>
              </a:xfrm>
            </p:grpSpPr>
            <p:pic>
              <p:nvPicPr>
                <p:cNvPr id="206" name="图片 205">
                  <a:extLst>
                    <a:ext uri="{FF2B5EF4-FFF2-40B4-BE49-F238E27FC236}">
                      <a16:creationId xmlns:a16="http://schemas.microsoft.com/office/drawing/2014/main" id="{A88CAC5F-3967-4E45-A8CA-276EC744F0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48528"/>
                <a:stretch/>
              </p:blipFill>
              <p:spPr>
                <a:xfrm>
                  <a:off x="2673632" y="2183323"/>
                  <a:ext cx="3422368" cy="2955097"/>
                </a:xfrm>
                <a:prstGeom prst="rect">
                  <a:avLst/>
                </a:prstGeom>
              </p:spPr>
            </p:pic>
            <p:cxnSp>
              <p:nvCxnSpPr>
                <p:cNvPr id="207" name="直接连接符 206">
                  <a:extLst>
                    <a:ext uri="{FF2B5EF4-FFF2-40B4-BE49-F238E27FC236}">
                      <a16:creationId xmlns:a16="http://schemas.microsoft.com/office/drawing/2014/main" id="{84E81859-84BE-44D1-8B4B-B6E38057981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2290098"/>
                  <a:ext cx="0" cy="251415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直接连接符 207">
                  <a:extLst>
                    <a:ext uri="{FF2B5EF4-FFF2-40B4-BE49-F238E27FC236}">
                      <a16:creationId xmlns:a16="http://schemas.microsoft.com/office/drawing/2014/main" id="{CF50CFBF-0635-468F-892C-7CF997ABDB3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3537873"/>
                  <a:ext cx="21590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直接连接符 208">
                  <a:extLst>
                    <a:ext uri="{FF2B5EF4-FFF2-40B4-BE49-F238E27FC236}">
                      <a16:creationId xmlns:a16="http://schemas.microsoft.com/office/drawing/2014/main" id="{B5C833A2-293E-40A2-B2E2-6B964AA6807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96117" y="2290098"/>
                  <a:ext cx="3432665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直接连接符 209">
                  <a:extLst>
                    <a:ext uri="{FF2B5EF4-FFF2-40B4-BE49-F238E27FC236}">
                      <a16:creationId xmlns:a16="http://schemas.microsoft.com/office/drawing/2014/main" id="{F8A50A59-58AB-43A4-9A91-89B77BC24F6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980864" y="4804252"/>
                  <a:ext cx="3432665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1" name="文本框 210">
                  <a:extLst>
                    <a:ext uri="{FF2B5EF4-FFF2-40B4-BE49-F238E27FC236}">
                      <a16:creationId xmlns:a16="http://schemas.microsoft.com/office/drawing/2014/main" id="{0964BFFF-009B-4D52-BE00-8DE70868E203}"/>
                    </a:ext>
                  </a:extLst>
                </p:cNvPr>
                <p:cNvSpPr txBox="1"/>
                <p:nvPr/>
              </p:nvSpPr>
              <p:spPr>
                <a:xfrm>
                  <a:off x="8518486" y="2107182"/>
                  <a:ext cx="1733201" cy="4329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dirty="0"/>
                    <a:t>Z=1000mm</a:t>
                  </a:r>
                  <a:endParaRPr lang="zh-CN" altLang="en-US" sz="1400" dirty="0"/>
                </a:p>
              </p:txBody>
            </p:sp>
            <p:sp>
              <p:nvSpPr>
                <p:cNvPr id="212" name="文本框 211">
                  <a:extLst>
                    <a:ext uri="{FF2B5EF4-FFF2-40B4-BE49-F238E27FC236}">
                      <a16:creationId xmlns:a16="http://schemas.microsoft.com/office/drawing/2014/main" id="{3E94242B-590E-4FDE-AE68-FAB8AFFBCCF1}"/>
                    </a:ext>
                  </a:extLst>
                </p:cNvPr>
                <p:cNvSpPr txBox="1"/>
                <p:nvPr/>
              </p:nvSpPr>
              <p:spPr>
                <a:xfrm>
                  <a:off x="8478598" y="4619585"/>
                  <a:ext cx="1848452" cy="4329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dirty="0"/>
                    <a:t>Z=-1000mm</a:t>
                  </a:r>
                  <a:endParaRPr lang="zh-CN" altLang="en-US" sz="1400" dirty="0"/>
                </a:p>
              </p:txBody>
            </p:sp>
            <p:sp>
              <p:nvSpPr>
                <p:cNvPr id="213" name="文本框 212">
                  <a:extLst>
                    <a:ext uri="{FF2B5EF4-FFF2-40B4-BE49-F238E27FC236}">
                      <a16:creationId xmlns:a16="http://schemas.microsoft.com/office/drawing/2014/main" id="{DB99D4A7-696A-4915-97AD-F3945C5CD7E6}"/>
                    </a:ext>
                  </a:extLst>
                </p:cNvPr>
                <p:cNvSpPr txBox="1"/>
                <p:nvPr/>
              </p:nvSpPr>
              <p:spPr>
                <a:xfrm>
                  <a:off x="8557357" y="3353208"/>
                  <a:ext cx="1512884" cy="4329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dirty="0"/>
                    <a:t>Z=0</a:t>
                  </a:r>
                  <a:endParaRPr lang="zh-CN" altLang="en-US" sz="1400" dirty="0"/>
                </a:p>
              </p:txBody>
            </p:sp>
            <p:cxnSp>
              <p:nvCxnSpPr>
                <p:cNvPr id="214" name="直接连接符 213">
                  <a:extLst>
                    <a:ext uri="{FF2B5EF4-FFF2-40B4-BE49-F238E27FC236}">
                      <a16:creationId xmlns:a16="http://schemas.microsoft.com/office/drawing/2014/main" id="{EA119567-E52B-489F-B412-CE38ECCD3FA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773006" y="2280796"/>
                  <a:ext cx="763587" cy="2514154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5" name="文本框 214">
                  <a:extLst>
                    <a:ext uri="{FF2B5EF4-FFF2-40B4-BE49-F238E27FC236}">
                      <a16:creationId xmlns:a16="http://schemas.microsoft.com/office/drawing/2014/main" id="{BE27750D-E997-4BE7-BBB9-C78625C4CABD}"/>
                    </a:ext>
                  </a:extLst>
                </p:cNvPr>
                <p:cNvSpPr txBox="1"/>
                <p:nvPr/>
              </p:nvSpPr>
              <p:spPr>
                <a:xfrm>
                  <a:off x="6519496" y="1812454"/>
                  <a:ext cx="2158999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1200" dirty="0">
                      <a:solidFill>
                        <a:srgbClr val="FF0000"/>
                      </a:solidFill>
                    </a:rPr>
                    <a:t>△</a:t>
                  </a:r>
                  <a:r>
                    <a:rPr lang="en-US" altLang="zh-CN" sz="1200" dirty="0">
                      <a:solidFill>
                        <a:srgbClr val="FF0000"/>
                      </a:solidFill>
                    </a:rPr>
                    <a:t>P=0.0172MPa</a:t>
                  </a:r>
                  <a:endParaRPr lang="zh-CN" altLang="en-US" sz="1200" dirty="0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216" name="直接连接符 215">
                  <a:extLst>
                    <a:ext uri="{FF2B5EF4-FFF2-40B4-BE49-F238E27FC236}">
                      <a16:creationId xmlns:a16="http://schemas.microsoft.com/office/drawing/2014/main" id="{E2A69904-B293-4420-8171-3E8E903B563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773006" y="2096130"/>
                  <a:ext cx="0" cy="2708122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7" name="直接连接符 216">
                  <a:extLst>
                    <a:ext uri="{FF2B5EF4-FFF2-40B4-BE49-F238E27FC236}">
                      <a16:creationId xmlns:a16="http://schemas.microsoft.com/office/drawing/2014/main" id="{C4C6103B-A28A-4DC0-9C43-BFD63C39C6C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536593" y="2086828"/>
                  <a:ext cx="0" cy="2708122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直接连接符 217">
                  <a:extLst>
                    <a:ext uri="{FF2B5EF4-FFF2-40B4-BE49-F238E27FC236}">
                      <a16:creationId xmlns:a16="http://schemas.microsoft.com/office/drawing/2014/main" id="{A2C978D6-BA00-4FC7-B7D2-0F34EF7A6A34}"/>
                    </a:ext>
                  </a:extLst>
                </p:cNvPr>
                <p:cNvCxnSpPr/>
                <p:nvPr/>
              </p:nvCxnSpPr>
              <p:spPr>
                <a:xfrm>
                  <a:off x="6398357" y="2385060"/>
                  <a:ext cx="374649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9" name="直接连接符 218">
                  <a:extLst>
                    <a:ext uri="{FF2B5EF4-FFF2-40B4-BE49-F238E27FC236}">
                      <a16:creationId xmlns:a16="http://schemas.microsoft.com/office/drawing/2014/main" id="{C944E113-C45E-4744-BFB9-28D897D62D6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2484120"/>
                  <a:ext cx="421481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0" name="直接连接符 219">
                  <a:extLst>
                    <a:ext uri="{FF2B5EF4-FFF2-40B4-BE49-F238E27FC236}">
                      <a16:creationId xmlns:a16="http://schemas.microsoft.com/office/drawing/2014/main" id="{CBDE487E-C7D2-4400-911A-3DD1A16F985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2581751"/>
                  <a:ext cx="447675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直接连接符 220">
                  <a:extLst>
                    <a:ext uri="{FF2B5EF4-FFF2-40B4-BE49-F238E27FC236}">
                      <a16:creationId xmlns:a16="http://schemas.microsoft.com/office/drawing/2014/main" id="{38589F3B-00BE-4906-B7C2-0D1F3AACBA7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2674620"/>
                  <a:ext cx="478631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2" name="直接连接符 221">
                  <a:extLst>
                    <a:ext uri="{FF2B5EF4-FFF2-40B4-BE49-F238E27FC236}">
                      <a16:creationId xmlns:a16="http://schemas.microsoft.com/office/drawing/2014/main" id="{358E810C-62F5-4B64-8383-33E97FEE9A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2774633"/>
                  <a:ext cx="502444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3" name="直接连接符 222">
                  <a:extLst>
                    <a:ext uri="{FF2B5EF4-FFF2-40B4-BE49-F238E27FC236}">
                      <a16:creationId xmlns:a16="http://schemas.microsoft.com/office/drawing/2014/main" id="{DEF7BD4A-4846-4D7D-AA9B-16C48CDF495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2874646"/>
                  <a:ext cx="545306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4" name="直接连接符 223">
                  <a:extLst>
                    <a:ext uri="{FF2B5EF4-FFF2-40B4-BE49-F238E27FC236}">
                      <a16:creationId xmlns:a16="http://schemas.microsoft.com/office/drawing/2014/main" id="{2338E8F0-1065-44D9-96BB-FC3737868F8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2974658"/>
                  <a:ext cx="578644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5" name="直接连接符 224">
                  <a:extLst>
                    <a:ext uri="{FF2B5EF4-FFF2-40B4-BE49-F238E27FC236}">
                      <a16:creationId xmlns:a16="http://schemas.microsoft.com/office/drawing/2014/main" id="{BC6E99A7-9AA0-4DEE-A56A-15DCEC31185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3079434"/>
                  <a:ext cx="616744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" name="直接连接符 225">
                  <a:extLst>
                    <a:ext uri="{FF2B5EF4-FFF2-40B4-BE49-F238E27FC236}">
                      <a16:creationId xmlns:a16="http://schemas.microsoft.com/office/drawing/2014/main" id="{8BD0B4C0-32BA-4110-98DC-F835A429FD0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3184208"/>
                  <a:ext cx="650081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7" name="直接连接符 226">
                  <a:extLst>
                    <a:ext uri="{FF2B5EF4-FFF2-40B4-BE49-F238E27FC236}">
                      <a16:creationId xmlns:a16="http://schemas.microsoft.com/office/drawing/2014/main" id="{F730874F-2552-4FB7-8010-D0406145C47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3286603"/>
                  <a:ext cx="669131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8" name="直接连接符 227">
                  <a:extLst>
                    <a:ext uri="{FF2B5EF4-FFF2-40B4-BE49-F238E27FC236}">
                      <a16:creationId xmlns:a16="http://schemas.microsoft.com/office/drawing/2014/main" id="{ABEEC57F-2C33-4885-BBB0-F62BDA34B47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3379472"/>
                  <a:ext cx="700088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9" name="直接连接符 228">
                  <a:extLst>
                    <a:ext uri="{FF2B5EF4-FFF2-40B4-BE49-F238E27FC236}">
                      <a16:creationId xmlns:a16="http://schemas.microsoft.com/office/drawing/2014/main" id="{A06F55FB-8ACA-4BF2-B891-ECA773BA10C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3460433"/>
                  <a:ext cx="721519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0" name="直接连接符 229">
                  <a:extLst>
                    <a:ext uri="{FF2B5EF4-FFF2-40B4-BE49-F238E27FC236}">
                      <a16:creationId xmlns:a16="http://schemas.microsoft.com/office/drawing/2014/main" id="{EFA6238A-F856-413C-85F3-A16BDD0667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3629660"/>
                  <a:ext cx="771525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1" name="直接连接符 230">
                  <a:extLst>
                    <a:ext uri="{FF2B5EF4-FFF2-40B4-BE49-F238E27FC236}">
                      <a16:creationId xmlns:a16="http://schemas.microsoft.com/office/drawing/2014/main" id="{F834E5D2-10FD-43E9-81E1-A66CE1EEF9D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3728720"/>
                  <a:ext cx="816689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2" name="直接连接符 231">
                  <a:extLst>
                    <a:ext uri="{FF2B5EF4-FFF2-40B4-BE49-F238E27FC236}">
                      <a16:creationId xmlns:a16="http://schemas.microsoft.com/office/drawing/2014/main" id="{0BBA6D36-81A1-46EA-BCD2-56C20C7AFB3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3826351"/>
                  <a:ext cx="8382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3" name="直接连接符 232">
                  <a:extLst>
                    <a:ext uri="{FF2B5EF4-FFF2-40B4-BE49-F238E27FC236}">
                      <a16:creationId xmlns:a16="http://schemas.microsoft.com/office/drawing/2014/main" id="{CC7AFB25-6ED8-456A-AB85-AC99E1D5418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3919220"/>
                  <a:ext cx="871538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直接连接符 233">
                  <a:extLst>
                    <a:ext uri="{FF2B5EF4-FFF2-40B4-BE49-F238E27FC236}">
                      <a16:creationId xmlns:a16="http://schemas.microsoft.com/office/drawing/2014/main" id="{BAD199F2-7F5A-4A0B-A71C-0D10D95CF61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4019233"/>
                  <a:ext cx="890588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5" name="直接连接符 234">
                  <a:extLst>
                    <a:ext uri="{FF2B5EF4-FFF2-40B4-BE49-F238E27FC236}">
                      <a16:creationId xmlns:a16="http://schemas.microsoft.com/office/drawing/2014/main" id="{0FB41B0E-409B-477A-81D0-66F4272851D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4119246"/>
                  <a:ext cx="93345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6" name="直接连接符 235">
                  <a:extLst>
                    <a:ext uri="{FF2B5EF4-FFF2-40B4-BE49-F238E27FC236}">
                      <a16:creationId xmlns:a16="http://schemas.microsoft.com/office/drawing/2014/main" id="{AB16E03F-EAED-424B-95C3-E26F604255D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4219258"/>
                  <a:ext cx="947738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7" name="直接连接符 236">
                  <a:extLst>
                    <a:ext uri="{FF2B5EF4-FFF2-40B4-BE49-F238E27FC236}">
                      <a16:creationId xmlns:a16="http://schemas.microsoft.com/office/drawing/2014/main" id="{D3136CE8-1E96-400B-B590-FA5CC567F67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4324034"/>
                  <a:ext cx="978694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8" name="直接连接符 237">
                  <a:extLst>
                    <a:ext uri="{FF2B5EF4-FFF2-40B4-BE49-F238E27FC236}">
                      <a16:creationId xmlns:a16="http://schemas.microsoft.com/office/drawing/2014/main" id="{CD1E2312-785E-4AF8-B1B6-129811BA6FC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4428808"/>
                  <a:ext cx="100965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9" name="直接连接符 238">
                  <a:extLst>
                    <a:ext uri="{FF2B5EF4-FFF2-40B4-BE49-F238E27FC236}">
                      <a16:creationId xmlns:a16="http://schemas.microsoft.com/office/drawing/2014/main" id="{132646A2-9641-4DC0-ACDA-1B57C644C0F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4531203"/>
                  <a:ext cx="1040606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0" name="直接连接符 239">
                  <a:extLst>
                    <a:ext uri="{FF2B5EF4-FFF2-40B4-BE49-F238E27FC236}">
                      <a16:creationId xmlns:a16="http://schemas.microsoft.com/office/drawing/2014/main" id="{438453C0-14B6-412E-B5E1-F2319E93F77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398357" y="4619586"/>
                  <a:ext cx="1085850" cy="448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1" name="直接连接符 240">
                  <a:extLst>
                    <a:ext uri="{FF2B5EF4-FFF2-40B4-BE49-F238E27FC236}">
                      <a16:creationId xmlns:a16="http://schemas.microsoft.com/office/drawing/2014/main" id="{17674435-638A-4A0A-A2C9-A5BBD6DA054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8357" y="4705033"/>
                  <a:ext cx="1107281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2" name="直接箭头连接符 241">
                  <a:extLst>
                    <a:ext uri="{FF2B5EF4-FFF2-40B4-BE49-F238E27FC236}">
                      <a16:creationId xmlns:a16="http://schemas.microsoft.com/office/drawing/2014/main" id="{497265D2-27A3-4306-9347-09752FE0906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773006" y="2183322"/>
                  <a:ext cx="763587" cy="0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3" name="椭圆 242">
                  <a:extLst>
                    <a:ext uri="{FF2B5EF4-FFF2-40B4-BE49-F238E27FC236}">
                      <a16:creationId xmlns:a16="http://schemas.microsoft.com/office/drawing/2014/main" id="{C4102700-58FF-4D93-81A7-65725A0F2D12}"/>
                    </a:ext>
                  </a:extLst>
                </p:cNvPr>
                <p:cNvSpPr/>
                <p:nvPr/>
              </p:nvSpPr>
              <p:spPr>
                <a:xfrm>
                  <a:off x="6738234" y="2244644"/>
                  <a:ext cx="106262" cy="11891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44" name="椭圆 243">
                  <a:extLst>
                    <a:ext uri="{FF2B5EF4-FFF2-40B4-BE49-F238E27FC236}">
                      <a16:creationId xmlns:a16="http://schemas.microsoft.com/office/drawing/2014/main" id="{FCEA272D-322D-4F2F-833C-309FA44920B9}"/>
                    </a:ext>
                  </a:extLst>
                </p:cNvPr>
                <p:cNvSpPr/>
                <p:nvPr/>
              </p:nvSpPr>
              <p:spPr>
                <a:xfrm>
                  <a:off x="7095371" y="3471759"/>
                  <a:ext cx="106262" cy="11891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45" name="椭圆 244">
                  <a:extLst>
                    <a:ext uri="{FF2B5EF4-FFF2-40B4-BE49-F238E27FC236}">
                      <a16:creationId xmlns:a16="http://schemas.microsoft.com/office/drawing/2014/main" id="{CA3197A1-5733-4439-9855-663E314B681E}"/>
                    </a:ext>
                  </a:extLst>
                </p:cNvPr>
                <p:cNvSpPr/>
                <p:nvPr/>
              </p:nvSpPr>
              <p:spPr>
                <a:xfrm>
                  <a:off x="7476608" y="4713945"/>
                  <a:ext cx="106262" cy="11891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204" name="直接连接符 203">
                <a:extLst>
                  <a:ext uri="{FF2B5EF4-FFF2-40B4-BE49-F238E27FC236}">
                    <a16:creationId xmlns:a16="http://schemas.microsoft.com/office/drawing/2014/main" id="{5F56F7D5-6CB2-47B3-8797-3B966C7D4CF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32710" y="1130191"/>
                <a:ext cx="14339" cy="2115828"/>
              </a:xfrm>
              <a:prstGeom prst="line">
                <a:avLst/>
              </a:prstGeom>
              <a:ln w="28575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5" name="文本框 204">
                <a:extLst>
                  <a:ext uri="{FF2B5EF4-FFF2-40B4-BE49-F238E27FC236}">
                    <a16:creationId xmlns:a16="http://schemas.microsoft.com/office/drawing/2014/main" id="{3DA35903-34A1-4DA3-8E12-D928C4D2548C}"/>
                  </a:ext>
                </a:extLst>
              </p:cNvPr>
              <p:cNvSpPr txBox="1"/>
              <p:nvPr/>
            </p:nvSpPr>
            <p:spPr>
              <a:xfrm>
                <a:off x="4237531" y="3154123"/>
                <a:ext cx="135954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solidFill>
                      <a:srgbClr val="FFC000"/>
                    </a:solidFill>
                  </a:rPr>
                  <a:t>P=1MPa</a:t>
                </a:r>
                <a:endParaRPr lang="zh-CN" altLang="en-US" sz="1400" b="1" dirty="0">
                  <a:solidFill>
                    <a:srgbClr val="FFC000"/>
                  </a:solidFill>
                </a:endParaRPr>
              </a:p>
            </p:txBody>
          </p:sp>
        </p:grpSp>
        <p:sp>
          <p:nvSpPr>
            <p:cNvPr id="202" name="文本框 201">
              <a:extLst>
                <a:ext uri="{FF2B5EF4-FFF2-40B4-BE49-F238E27FC236}">
                  <a16:creationId xmlns:a16="http://schemas.microsoft.com/office/drawing/2014/main" id="{624D3613-685C-4CC4-A1EF-5A4BF54EB581}"/>
                </a:ext>
              </a:extLst>
            </p:cNvPr>
            <p:cNvSpPr txBox="1"/>
            <p:nvPr/>
          </p:nvSpPr>
          <p:spPr>
            <a:xfrm>
              <a:off x="9596870" y="4270177"/>
              <a:ext cx="3578556" cy="1086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/>
                <a:t>Z=-1000mm</a:t>
              </a:r>
              <a:r>
                <a:rPr lang="zh-CN" altLang="en-US" sz="1600" dirty="0"/>
                <a:t>位置液压为</a:t>
              </a:r>
              <a:r>
                <a:rPr lang="en-US" altLang="zh-CN" sz="1600" dirty="0"/>
                <a:t>1MPa</a:t>
              </a:r>
              <a:r>
                <a:rPr lang="zh-CN" altLang="en-US" sz="1600" dirty="0"/>
                <a:t>；</a:t>
              </a:r>
              <a:endParaRPr lang="en-US" altLang="zh-CN" sz="1600" dirty="0"/>
            </a:p>
            <a:p>
              <a:r>
                <a:rPr lang="zh-CN" altLang="en-US" sz="1600" dirty="0"/>
                <a:t>内压＞外压；</a:t>
              </a:r>
              <a:endParaRPr lang="en-US" altLang="zh-CN" sz="1600" dirty="0"/>
            </a:p>
            <a:p>
              <a:r>
                <a:rPr lang="zh-CN" altLang="en-US" sz="1600" dirty="0"/>
                <a:t>最大应力：</a:t>
              </a:r>
              <a:r>
                <a:rPr lang="en-US" altLang="zh-CN" sz="1600" dirty="0"/>
                <a:t>3.55MPa</a:t>
              </a:r>
              <a:endParaRPr lang="zh-CN" altLang="en-US" sz="1600" dirty="0"/>
            </a:p>
          </p:txBody>
        </p:sp>
      </p:grpSp>
      <p:pic>
        <p:nvPicPr>
          <p:cNvPr id="247" name="图片 246">
            <a:extLst>
              <a:ext uri="{FF2B5EF4-FFF2-40B4-BE49-F238E27FC236}">
                <a16:creationId xmlns:a16="http://schemas.microsoft.com/office/drawing/2014/main" id="{32372317-5263-4A2B-B721-C296632E46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079" y="789018"/>
            <a:ext cx="2601685" cy="1712541"/>
          </a:xfrm>
          <a:prstGeom prst="rect">
            <a:avLst/>
          </a:prstGeom>
        </p:spPr>
      </p:pic>
      <p:sp>
        <p:nvSpPr>
          <p:cNvPr id="248" name="文本框 247">
            <a:extLst>
              <a:ext uri="{FF2B5EF4-FFF2-40B4-BE49-F238E27FC236}">
                <a16:creationId xmlns:a16="http://schemas.microsoft.com/office/drawing/2014/main" id="{10336928-C80E-477B-A165-78365A63373B}"/>
              </a:ext>
            </a:extLst>
          </p:cNvPr>
          <p:cNvSpPr txBox="1"/>
          <p:nvPr/>
        </p:nvSpPr>
        <p:spPr>
          <a:xfrm>
            <a:off x="11537838" y="5650039"/>
            <a:ext cx="1308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20289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AA0FEB3D-8FE7-488B-875A-C00B7D485E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44157" y="2272771"/>
            <a:ext cx="1694877" cy="2259836"/>
          </a:xfr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C41C510-0A71-40FE-BB56-BFFA667C35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44958"/>
          <a:stretch/>
        </p:blipFill>
        <p:spPr>
          <a:xfrm>
            <a:off x="271606" y="299990"/>
            <a:ext cx="4553892" cy="4836587"/>
          </a:xfrm>
          <a:prstGeom prst="rect">
            <a:avLst/>
          </a:prstGeom>
        </p:spPr>
      </p:pic>
      <p:sp>
        <p:nvSpPr>
          <p:cNvPr id="8" name="椭圆 7">
            <a:extLst>
              <a:ext uri="{FF2B5EF4-FFF2-40B4-BE49-F238E27FC236}">
                <a16:creationId xmlns:a16="http://schemas.microsoft.com/office/drawing/2014/main" id="{B5B705C5-2028-4D0C-92D8-259ABBC8546C}"/>
              </a:ext>
            </a:extLst>
          </p:cNvPr>
          <p:cNvSpPr/>
          <p:nvPr/>
        </p:nvSpPr>
        <p:spPr>
          <a:xfrm>
            <a:off x="4698563" y="2718283"/>
            <a:ext cx="199177" cy="9664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C1EF7909-A344-4010-B9F5-EC0BE2E23704}"/>
              </a:ext>
            </a:extLst>
          </p:cNvPr>
          <p:cNvSpPr/>
          <p:nvPr/>
        </p:nvSpPr>
        <p:spPr>
          <a:xfrm>
            <a:off x="5167834" y="2555250"/>
            <a:ext cx="199177" cy="16455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加号 9">
            <a:extLst>
              <a:ext uri="{FF2B5EF4-FFF2-40B4-BE49-F238E27FC236}">
                <a16:creationId xmlns:a16="http://schemas.microsoft.com/office/drawing/2014/main" id="{5935C0A0-69E3-43EB-994E-A504AEB6345D}"/>
              </a:ext>
            </a:extLst>
          </p:cNvPr>
          <p:cNvSpPr/>
          <p:nvPr/>
        </p:nvSpPr>
        <p:spPr>
          <a:xfrm>
            <a:off x="4897740" y="2588129"/>
            <a:ext cx="260670" cy="260307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B97C429-628F-4FD0-8322-C64B3A36B140}"/>
              </a:ext>
            </a:extLst>
          </p:cNvPr>
          <p:cNvSpPr txBox="1"/>
          <p:nvPr/>
        </p:nvSpPr>
        <p:spPr>
          <a:xfrm>
            <a:off x="4080573" y="4867926"/>
            <a:ext cx="4030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连接端面：</a:t>
            </a:r>
            <a:r>
              <a:rPr lang="en-US" altLang="zh-CN" dirty="0"/>
              <a:t>CF100</a:t>
            </a:r>
          </a:p>
          <a:p>
            <a:r>
              <a:rPr lang="zh-CN" altLang="en-US" dirty="0"/>
              <a:t>法兰内管径：</a:t>
            </a:r>
            <a:r>
              <a:rPr lang="en-US" altLang="zh-CN" dirty="0"/>
              <a:t>104mm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172A047-6602-4860-969E-309C57C4197B}"/>
              </a:ext>
            </a:extLst>
          </p:cNvPr>
          <p:cNvSpPr txBox="1"/>
          <p:nvPr/>
        </p:nvSpPr>
        <p:spPr>
          <a:xfrm>
            <a:off x="5558828" y="299990"/>
            <a:ext cx="3168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高压连接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AECB156-2E21-4DFF-95BE-740BBC369B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742" t="18033" r="17067" b="37546"/>
          <a:stretch/>
        </p:blipFill>
        <p:spPr>
          <a:xfrm flipH="1">
            <a:off x="7366504" y="557468"/>
            <a:ext cx="4226893" cy="195125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7CD1D35-13DB-4C78-BFF1-B59A8174E9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6077" y="2327497"/>
            <a:ext cx="4951052" cy="2978190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AC89316A-A6C8-42F9-AF0A-761E00CF8FD1}"/>
              </a:ext>
            </a:extLst>
          </p:cNvPr>
          <p:cNvSpPr txBox="1"/>
          <p:nvPr/>
        </p:nvSpPr>
        <p:spPr>
          <a:xfrm>
            <a:off x="8875765" y="5121021"/>
            <a:ext cx="4030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高压电极试验装置</a:t>
            </a:r>
          </a:p>
        </p:txBody>
      </p:sp>
    </p:spTree>
    <p:extLst>
      <p:ext uri="{BB962C8B-B14F-4D97-AF65-F5344CB8AC3E}">
        <p14:creationId xmlns:p14="http://schemas.microsoft.com/office/powerpoint/2010/main" val="368843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4C28B8EF-F678-40EE-A1DC-9ACACD8FE754}"/>
              </a:ext>
            </a:extLst>
          </p:cNvPr>
          <p:cNvSpPr txBox="1"/>
          <p:nvPr/>
        </p:nvSpPr>
        <p:spPr>
          <a:xfrm>
            <a:off x="4680642" y="117695"/>
            <a:ext cx="3639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罐体及法兰设计</a:t>
            </a:r>
            <a:r>
              <a:rPr lang="en-US" altLang="zh-CN" dirty="0"/>
              <a:t>-12.27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F58AD17-29AF-4312-BE98-BECA05BB40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46" t="15162" r="16846" b="14789"/>
          <a:stretch/>
        </p:blipFill>
        <p:spPr>
          <a:xfrm>
            <a:off x="573664" y="1392071"/>
            <a:ext cx="5700191" cy="468592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4034149-C8A0-4D59-9BE5-A6EB66B8BD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276" t="8702" r="32976" b="5671"/>
          <a:stretch/>
        </p:blipFill>
        <p:spPr>
          <a:xfrm>
            <a:off x="6728617" y="1392071"/>
            <a:ext cx="5031474" cy="4685923"/>
          </a:xfrm>
          <a:prstGeom prst="rect">
            <a:avLst/>
          </a:prstGeom>
        </p:spPr>
      </p:pic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CFC23619-E7A7-4BFB-961D-21CD7FCD4474}"/>
              </a:ext>
            </a:extLst>
          </p:cNvPr>
          <p:cNvCxnSpPr>
            <a:cxnSpLocks/>
          </p:cNvCxnSpPr>
          <p:nvPr/>
        </p:nvCxnSpPr>
        <p:spPr>
          <a:xfrm flipV="1">
            <a:off x="2091350" y="5368705"/>
            <a:ext cx="1059256" cy="7092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CB4F1D54-F6C7-4266-9F5D-2F9409FEDCF4}"/>
              </a:ext>
            </a:extLst>
          </p:cNvPr>
          <p:cNvSpPr txBox="1"/>
          <p:nvPr/>
        </p:nvSpPr>
        <p:spPr>
          <a:xfrm>
            <a:off x="1756372" y="6005567"/>
            <a:ext cx="669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支座</a:t>
            </a:r>
          </a:p>
        </p:txBody>
      </p: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5DBAE77A-75F2-4F06-AE41-6FED5EC02F4A}"/>
              </a:ext>
            </a:extLst>
          </p:cNvPr>
          <p:cNvCxnSpPr>
            <a:cxnSpLocks/>
          </p:cNvCxnSpPr>
          <p:nvPr/>
        </p:nvCxnSpPr>
        <p:spPr>
          <a:xfrm>
            <a:off x="1674891" y="1227353"/>
            <a:ext cx="858571" cy="9768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382D79DD-BC5B-45EB-A4EF-D31F41D7C5B8}"/>
              </a:ext>
            </a:extLst>
          </p:cNvPr>
          <p:cNvSpPr txBox="1"/>
          <p:nvPr/>
        </p:nvSpPr>
        <p:spPr>
          <a:xfrm>
            <a:off x="1109804" y="888974"/>
            <a:ext cx="994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钢封头</a:t>
            </a:r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F86C29B2-9CB2-4E68-AC99-95A52F30EE10}"/>
              </a:ext>
            </a:extLst>
          </p:cNvPr>
          <p:cNvCxnSpPr>
            <a:cxnSpLocks/>
          </p:cNvCxnSpPr>
          <p:nvPr/>
        </p:nvCxnSpPr>
        <p:spPr>
          <a:xfrm flipH="1">
            <a:off x="4777213" y="1095166"/>
            <a:ext cx="686171" cy="9768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id="{09D1F8FF-FDCE-46D1-8A92-9FDE8D9D08C8}"/>
              </a:ext>
            </a:extLst>
          </p:cNvPr>
          <p:cNvSpPr txBox="1"/>
          <p:nvPr/>
        </p:nvSpPr>
        <p:spPr>
          <a:xfrm>
            <a:off x="5439430" y="903336"/>
            <a:ext cx="994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钢罐</a:t>
            </a:r>
          </a:p>
        </p:txBody>
      </p: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9CF8A5F3-6D06-4A41-853C-9CEB74F11F39}"/>
              </a:ext>
            </a:extLst>
          </p:cNvPr>
          <p:cNvCxnSpPr>
            <a:cxnSpLocks/>
          </p:cNvCxnSpPr>
          <p:nvPr/>
        </p:nvCxnSpPr>
        <p:spPr>
          <a:xfrm>
            <a:off x="6751337" y="2000210"/>
            <a:ext cx="1385084" cy="8244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>
            <a:extLst>
              <a:ext uri="{FF2B5EF4-FFF2-40B4-BE49-F238E27FC236}">
                <a16:creationId xmlns:a16="http://schemas.microsoft.com/office/drawing/2014/main" id="{D49102FE-13AB-4F66-8DE3-86FBC23A4A5B}"/>
              </a:ext>
            </a:extLst>
          </p:cNvPr>
          <p:cNvSpPr txBox="1"/>
          <p:nvPr/>
        </p:nvSpPr>
        <p:spPr>
          <a:xfrm>
            <a:off x="6179507" y="1688977"/>
            <a:ext cx="1773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有机玻璃封头</a:t>
            </a:r>
          </a:p>
        </p:txBody>
      </p: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BAACD71D-1934-43D3-96F1-3C8C2AB62A15}"/>
              </a:ext>
            </a:extLst>
          </p:cNvPr>
          <p:cNvCxnSpPr>
            <a:cxnSpLocks/>
          </p:cNvCxnSpPr>
          <p:nvPr/>
        </p:nvCxnSpPr>
        <p:spPr>
          <a:xfrm flipH="1">
            <a:off x="9769056" y="1406399"/>
            <a:ext cx="311560" cy="14182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>
            <a:extLst>
              <a:ext uri="{FF2B5EF4-FFF2-40B4-BE49-F238E27FC236}">
                <a16:creationId xmlns:a16="http://schemas.microsoft.com/office/drawing/2014/main" id="{49237660-AD57-41D0-A187-C4DAFA9494B2}"/>
              </a:ext>
            </a:extLst>
          </p:cNvPr>
          <p:cNvSpPr txBox="1"/>
          <p:nvPr/>
        </p:nvSpPr>
        <p:spPr>
          <a:xfrm>
            <a:off x="9508786" y="1095166"/>
            <a:ext cx="1773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有机玻璃罐</a:t>
            </a: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ED304A13-E537-4033-A4F6-0BFF9D997B30}"/>
              </a:ext>
            </a:extLst>
          </p:cNvPr>
          <p:cNvSpPr/>
          <p:nvPr/>
        </p:nvSpPr>
        <p:spPr>
          <a:xfrm>
            <a:off x="3376943" y="1630534"/>
            <a:ext cx="606582" cy="9768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01CB873A-E82F-4C4F-9597-17382E2B9D63}"/>
              </a:ext>
            </a:extLst>
          </p:cNvPr>
          <p:cNvSpPr txBox="1"/>
          <p:nvPr/>
        </p:nvSpPr>
        <p:spPr>
          <a:xfrm>
            <a:off x="3009132" y="1258306"/>
            <a:ext cx="1595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花形固定法兰</a:t>
            </a:r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9385D851-6DB0-4F10-AEC9-AEC3BC838B34}"/>
              </a:ext>
            </a:extLst>
          </p:cNvPr>
          <p:cNvSpPr/>
          <p:nvPr/>
        </p:nvSpPr>
        <p:spPr>
          <a:xfrm>
            <a:off x="7066418" y="3356031"/>
            <a:ext cx="1385083" cy="6236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11D5AE42-D223-4180-8AE2-62049B3A43FC}"/>
              </a:ext>
            </a:extLst>
          </p:cNvPr>
          <p:cNvSpPr txBox="1"/>
          <p:nvPr/>
        </p:nvSpPr>
        <p:spPr>
          <a:xfrm>
            <a:off x="5741260" y="3440923"/>
            <a:ext cx="1385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出线及充气法兰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9735AB1D-737B-4415-8BC9-7BEA36085533}"/>
              </a:ext>
            </a:extLst>
          </p:cNvPr>
          <p:cNvSpPr txBox="1"/>
          <p:nvPr/>
        </p:nvSpPr>
        <p:spPr>
          <a:xfrm>
            <a:off x="14334" y="5059658"/>
            <a:ext cx="20317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/>
              <a:t>高压出线法兰</a:t>
            </a:r>
            <a:r>
              <a:rPr lang="en-US" altLang="zh-CN" sz="1200" dirty="0"/>
              <a:t>1</a:t>
            </a:r>
            <a:r>
              <a:rPr lang="zh-CN" altLang="en-US" sz="1200" dirty="0"/>
              <a:t>个（充气）</a:t>
            </a:r>
            <a:endParaRPr lang="en-US" altLang="zh-CN" sz="1200" dirty="0"/>
          </a:p>
          <a:p>
            <a:r>
              <a:rPr lang="zh-CN" altLang="en-US" sz="1200" dirty="0"/>
              <a:t>刻度法兰</a:t>
            </a:r>
            <a:r>
              <a:rPr lang="en-US" altLang="zh-CN" sz="1200" dirty="0"/>
              <a:t>1</a:t>
            </a:r>
            <a:r>
              <a:rPr lang="zh-CN" altLang="en-US" sz="1200" dirty="0"/>
              <a:t>个</a:t>
            </a:r>
            <a:endParaRPr lang="en-US" altLang="zh-CN" sz="1200" dirty="0"/>
          </a:p>
          <a:p>
            <a:r>
              <a:rPr lang="zh-CN" altLang="en-US" sz="1200" dirty="0"/>
              <a:t>液体灌装法兰</a:t>
            </a:r>
            <a:r>
              <a:rPr lang="en-US" altLang="zh-CN" sz="1200" dirty="0"/>
              <a:t>1</a:t>
            </a:r>
            <a:r>
              <a:rPr lang="zh-CN" altLang="en-US" sz="1200" dirty="0"/>
              <a:t>个</a:t>
            </a:r>
            <a:endParaRPr lang="en-US" altLang="zh-CN" sz="1200" dirty="0"/>
          </a:p>
          <a:p>
            <a:r>
              <a:rPr lang="zh-CN" altLang="en-US" sz="1200" dirty="0"/>
              <a:t>压力液位计法兰</a:t>
            </a:r>
            <a:r>
              <a:rPr lang="en-US" altLang="zh-CN" sz="1200" dirty="0"/>
              <a:t>1</a:t>
            </a:r>
            <a:r>
              <a:rPr lang="zh-CN" altLang="en-US" sz="1200" dirty="0"/>
              <a:t>个</a:t>
            </a:r>
            <a:endParaRPr lang="en-US" altLang="zh-CN" sz="1200" dirty="0"/>
          </a:p>
          <a:p>
            <a:r>
              <a:rPr lang="en-US" altLang="zh-CN" sz="1200" dirty="0"/>
              <a:t>……</a:t>
            </a:r>
          </a:p>
          <a:p>
            <a:endParaRPr lang="en-US" altLang="zh-CN" sz="1200" dirty="0"/>
          </a:p>
        </p:txBody>
      </p:sp>
    </p:spTree>
    <p:extLst>
      <p:ext uri="{BB962C8B-B14F-4D97-AF65-F5344CB8AC3E}">
        <p14:creationId xmlns:p14="http://schemas.microsoft.com/office/powerpoint/2010/main" val="2802872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331CCDE-880C-4C13-93E6-112AF3E96D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659"/>
          <a:stretch/>
        </p:blipFill>
        <p:spPr>
          <a:xfrm>
            <a:off x="2495739" y="719509"/>
            <a:ext cx="6358550" cy="5210507"/>
          </a:xfrm>
          <a:prstGeom prst="rect">
            <a:avLst/>
          </a:prstGeom>
        </p:spPr>
      </p:pic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A1890744-3A95-4559-860A-80FF02FCCB6B}"/>
              </a:ext>
            </a:extLst>
          </p:cNvPr>
          <p:cNvCxnSpPr>
            <a:cxnSpLocks/>
          </p:cNvCxnSpPr>
          <p:nvPr/>
        </p:nvCxnSpPr>
        <p:spPr>
          <a:xfrm>
            <a:off x="3060826" y="2150807"/>
            <a:ext cx="858571" cy="9768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>
            <a:extLst>
              <a:ext uri="{FF2B5EF4-FFF2-40B4-BE49-F238E27FC236}">
                <a16:creationId xmlns:a16="http://schemas.microsoft.com/office/drawing/2014/main" id="{0D734299-A145-49E8-ACE4-5116E367AEE6}"/>
              </a:ext>
            </a:extLst>
          </p:cNvPr>
          <p:cNvSpPr txBox="1"/>
          <p:nvPr/>
        </p:nvSpPr>
        <p:spPr>
          <a:xfrm>
            <a:off x="2495739" y="1812428"/>
            <a:ext cx="994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封胶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F46768D-9752-47FA-8B2D-057164F53FB2}"/>
              </a:ext>
            </a:extLst>
          </p:cNvPr>
          <p:cNvSpPr txBox="1"/>
          <p:nvPr/>
        </p:nvSpPr>
        <p:spPr>
          <a:xfrm>
            <a:off x="2046083" y="3281382"/>
            <a:ext cx="1370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气体管路</a:t>
            </a:r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CB8066E5-9990-4E2D-8E0C-FAEE8A8F4297}"/>
              </a:ext>
            </a:extLst>
          </p:cNvPr>
          <p:cNvCxnSpPr>
            <a:cxnSpLocks/>
          </p:cNvCxnSpPr>
          <p:nvPr/>
        </p:nvCxnSpPr>
        <p:spPr>
          <a:xfrm flipV="1">
            <a:off x="3060826" y="3324762"/>
            <a:ext cx="429285" cy="1412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8C8CD12A-9B98-4969-A662-9DF70B61FA38}"/>
              </a:ext>
            </a:extLst>
          </p:cNvPr>
          <p:cNvSpPr txBox="1"/>
          <p:nvPr/>
        </p:nvSpPr>
        <p:spPr>
          <a:xfrm>
            <a:off x="5016751" y="1812428"/>
            <a:ext cx="1370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波纹管</a:t>
            </a:r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8CF12A2F-F69C-4ABA-9DC9-AE077F9D78DC}"/>
              </a:ext>
            </a:extLst>
          </p:cNvPr>
          <p:cNvCxnSpPr>
            <a:cxnSpLocks/>
          </p:cNvCxnSpPr>
          <p:nvPr/>
        </p:nvCxnSpPr>
        <p:spPr>
          <a:xfrm>
            <a:off x="5477347" y="2150807"/>
            <a:ext cx="224450" cy="7960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2673D3EE-20E1-44F2-BE99-EB575C73C6F9}"/>
              </a:ext>
            </a:extLst>
          </p:cNvPr>
          <p:cNvSpPr txBox="1"/>
          <p:nvPr/>
        </p:nvSpPr>
        <p:spPr>
          <a:xfrm>
            <a:off x="6096000" y="1781475"/>
            <a:ext cx="1641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有机玻璃法兰</a:t>
            </a:r>
          </a:p>
        </p:txBody>
      </p: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8E08FC57-43D4-4F71-AD97-C6FB5A018E45}"/>
              </a:ext>
            </a:extLst>
          </p:cNvPr>
          <p:cNvCxnSpPr>
            <a:cxnSpLocks/>
          </p:cNvCxnSpPr>
          <p:nvPr/>
        </p:nvCxnSpPr>
        <p:spPr>
          <a:xfrm>
            <a:off x="6622989" y="2119399"/>
            <a:ext cx="224450" cy="7960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33D68C68-BEDF-4645-9190-9DA4A50833F0}"/>
              </a:ext>
            </a:extLst>
          </p:cNvPr>
          <p:cNvSpPr txBox="1"/>
          <p:nvPr/>
        </p:nvSpPr>
        <p:spPr>
          <a:xfrm>
            <a:off x="4575116" y="254247"/>
            <a:ext cx="3274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高压出线法兰及充气管路</a:t>
            </a:r>
          </a:p>
        </p:txBody>
      </p:sp>
    </p:spTree>
    <p:extLst>
      <p:ext uri="{BB962C8B-B14F-4D97-AF65-F5344CB8AC3E}">
        <p14:creationId xmlns:p14="http://schemas.microsoft.com/office/powerpoint/2010/main" val="2012490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文本框 71">
            <a:extLst>
              <a:ext uri="{FF2B5EF4-FFF2-40B4-BE49-F238E27FC236}">
                <a16:creationId xmlns:a16="http://schemas.microsoft.com/office/drawing/2014/main" id="{FF6AE57B-A0C3-4551-9030-662F222EFB21}"/>
              </a:ext>
            </a:extLst>
          </p:cNvPr>
          <p:cNvSpPr txBox="1"/>
          <p:nvPr/>
        </p:nvSpPr>
        <p:spPr>
          <a:xfrm>
            <a:off x="4680642" y="117695"/>
            <a:ext cx="3639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充装及压力平衡系统</a:t>
            </a:r>
            <a:r>
              <a:rPr lang="en-US" altLang="zh-CN" dirty="0"/>
              <a:t>-1206</a:t>
            </a:r>
            <a:endParaRPr lang="zh-CN" altLang="en-US" dirty="0"/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DAD9CCF9-E660-45E2-A4CE-12654B6EB28A}"/>
              </a:ext>
            </a:extLst>
          </p:cNvPr>
          <p:cNvSpPr txBox="1"/>
          <p:nvPr/>
        </p:nvSpPr>
        <p:spPr>
          <a:xfrm>
            <a:off x="418502" y="5101212"/>
            <a:ext cx="629553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/>
              <a:t>充装步骤：</a:t>
            </a:r>
            <a:endParaRPr lang="en-US" altLang="zh-CN" sz="1400" b="1" dirty="0"/>
          </a:p>
          <a:p>
            <a:r>
              <a:rPr lang="en-US" altLang="zh-CN" sz="1400" dirty="0"/>
              <a:t>1</a:t>
            </a:r>
            <a:r>
              <a:rPr lang="zh-CN" altLang="en-US" sz="1400" dirty="0"/>
              <a:t>、先进行液闪灌装，利用不锈钢溢流罐作为中转罐，将钢罐液位灌装到一定</a:t>
            </a:r>
            <a:endParaRPr lang="en-US" altLang="zh-CN" sz="1400" dirty="0"/>
          </a:p>
          <a:p>
            <a:r>
              <a:rPr lang="en-US" altLang="zh-CN" sz="1400" dirty="0"/>
              <a:t>     </a:t>
            </a:r>
            <a:r>
              <a:rPr lang="zh-CN" altLang="en-US" sz="1400" dirty="0"/>
              <a:t>高度（没过有机玻璃罐顶部）；</a:t>
            </a:r>
            <a:endParaRPr lang="en-US" altLang="zh-CN" sz="1400" dirty="0"/>
          </a:p>
          <a:p>
            <a:r>
              <a:rPr lang="en-US" altLang="zh-CN" sz="1400" dirty="0"/>
              <a:t>2</a:t>
            </a:r>
            <a:r>
              <a:rPr lang="zh-CN" altLang="en-US" sz="1400" dirty="0"/>
              <a:t>、打开气源，同时充气，气体经过溢流罐进入有机玻璃罐，使溢流罐与有机</a:t>
            </a:r>
            <a:endParaRPr lang="en-US" altLang="zh-CN" sz="1400" dirty="0"/>
          </a:p>
          <a:p>
            <a:r>
              <a:rPr lang="en-US" altLang="zh-CN" sz="1400" dirty="0"/>
              <a:t>     </a:t>
            </a:r>
            <a:r>
              <a:rPr lang="zh-CN" altLang="en-US" sz="1400" dirty="0"/>
              <a:t>玻璃罐气压一致；</a:t>
            </a:r>
            <a:endParaRPr lang="en-US" altLang="zh-CN" sz="1400" dirty="0"/>
          </a:p>
          <a:p>
            <a:r>
              <a:rPr lang="en-US" altLang="zh-CN" sz="1400" dirty="0"/>
              <a:t>3</a:t>
            </a:r>
            <a:r>
              <a:rPr lang="zh-CN" altLang="en-US" sz="1400" dirty="0"/>
              <a:t>、充气结束后，关闭气源阀门；</a:t>
            </a:r>
            <a:endParaRPr lang="en-US" altLang="zh-CN" sz="1400" dirty="0"/>
          </a:p>
          <a:p>
            <a:r>
              <a:rPr lang="en-US" altLang="zh-CN" sz="1400" dirty="0"/>
              <a:t>4</a:t>
            </a:r>
            <a:r>
              <a:rPr lang="zh-CN" altLang="en-US" sz="1400" dirty="0"/>
              <a:t>、当溢流罐中液闪到达指定高度，关闭液闪泵，充装结束。</a:t>
            </a:r>
          </a:p>
        </p:txBody>
      </p:sp>
      <p:grpSp>
        <p:nvGrpSpPr>
          <p:cNvPr id="90" name="组合 89">
            <a:extLst>
              <a:ext uri="{FF2B5EF4-FFF2-40B4-BE49-F238E27FC236}">
                <a16:creationId xmlns:a16="http://schemas.microsoft.com/office/drawing/2014/main" id="{EE3C8079-8A1C-47E0-A2B3-D2A75735514E}"/>
              </a:ext>
            </a:extLst>
          </p:cNvPr>
          <p:cNvGrpSpPr/>
          <p:nvPr/>
        </p:nvGrpSpPr>
        <p:grpSpPr>
          <a:xfrm>
            <a:off x="1656782" y="586201"/>
            <a:ext cx="9053469" cy="4684720"/>
            <a:chOff x="1765423" y="749391"/>
            <a:chExt cx="9053469" cy="4684720"/>
          </a:xfrm>
        </p:grpSpPr>
        <p:sp>
          <p:nvSpPr>
            <p:cNvPr id="85" name="文本框 84">
              <a:extLst>
                <a:ext uri="{FF2B5EF4-FFF2-40B4-BE49-F238E27FC236}">
                  <a16:creationId xmlns:a16="http://schemas.microsoft.com/office/drawing/2014/main" id="{B20AE44B-3DCB-432C-90C7-30EFED3055DB}"/>
                </a:ext>
              </a:extLst>
            </p:cNvPr>
            <p:cNvSpPr txBox="1"/>
            <p:nvPr/>
          </p:nvSpPr>
          <p:spPr>
            <a:xfrm>
              <a:off x="2657740" y="1063292"/>
              <a:ext cx="138331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/>
                  </a:solidFill>
                </a:rPr>
                <a:t>超声</a:t>
              </a:r>
              <a:endParaRPr lang="en-US" altLang="zh-CN" sz="1200" dirty="0">
                <a:solidFill>
                  <a:schemeClr val="tx1"/>
                </a:solidFill>
              </a:endParaRPr>
            </a:p>
            <a:p>
              <a:pPr algn="ctr"/>
              <a:r>
                <a:rPr lang="zh-CN" altLang="en-US" sz="1200" dirty="0">
                  <a:solidFill>
                    <a:schemeClr val="tx1"/>
                  </a:solidFill>
                </a:rPr>
                <a:t>液位计</a:t>
              </a:r>
            </a:p>
          </p:txBody>
        </p:sp>
        <p:grpSp>
          <p:nvGrpSpPr>
            <p:cNvPr id="89" name="组合 88">
              <a:extLst>
                <a:ext uri="{FF2B5EF4-FFF2-40B4-BE49-F238E27FC236}">
                  <a16:creationId xmlns:a16="http://schemas.microsoft.com/office/drawing/2014/main" id="{548AC823-A249-4C27-BC65-382D9C77CFC2}"/>
                </a:ext>
              </a:extLst>
            </p:cNvPr>
            <p:cNvGrpSpPr/>
            <p:nvPr/>
          </p:nvGrpSpPr>
          <p:grpSpPr>
            <a:xfrm>
              <a:off x="1765423" y="749391"/>
              <a:ext cx="9053469" cy="4684720"/>
              <a:chOff x="1765423" y="749391"/>
              <a:chExt cx="9053469" cy="4684720"/>
            </a:xfrm>
          </p:grpSpPr>
          <p:grpSp>
            <p:nvGrpSpPr>
              <p:cNvPr id="71" name="组合 70">
                <a:extLst>
                  <a:ext uri="{FF2B5EF4-FFF2-40B4-BE49-F238E27FC236}">
                    <a16:creationId xmlns:a16="http://schemas.microsoft.com/office/drawing/2014/main" id="{6C1698F6-5B7C-4D5E-880F-FDF5B7019ABC}"/>
                  </a:ext>
                </a:extLst>
              </p:cNvPr>
              <p:cNvGrpSpPr/>
              <p:nvPr/>
            </p:nvGrpSpPr>
            <p:grpSpPr>
              <a:xfrm>
                <a:off x="1765423" y="749391"/>
                <a:ext cx="9053469" cy="4684720"/>
                <a:chOff x="2127561" y="568323"/>
                <a:chExt cx="9053469" cy="4684720"/>
              </a:xfrm>
            </p:grpSpPr>
            <p:pic>
              <p:nvPicPr>
                <p:cNvPr id="5" name="图片 4">
                  <a:extLst>
                    <a:ext uri="{FF2B5EF4-FFF2-40B4-BE49-F238E27FC236}">
                      <a16:creationId xmlns:a16="http://schemas.microsoft.com/office/drawing/2014/main" id="{48F97933-6EE6-47FD-A92D-98DB946D40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12776" t="17690" r="38064" b="6799"/>
                <a:stretch/>
              </p:blipFill>
              <p:spPr>
                <a:xfrm>
                  <a:off x="2127561" y="1367074"/>
                  <a:ext cx="4327557" cy="3885969"/>
                </a:xfrm>
                <a:prstGeom prst="rect">
                  <a:avLst/>
                </a:prstGeom>
              </p:spPr>
            </p:pic>
            <p:sp>
              <p:nvSpPr>
                <p:cNvPr id="8" name="矩形 7">
                  <a:extLst>
                    <a:ext uri="{FF2B5EF4-FFF2-40B4-BE49-F238E27FC236}">
                      <a16:creationId xmlns:a16="http://schemas.microsoft.com/office/drawing/2014/main" id="{B14F0DE6-3914-4E00-B2CB-FF007359883D}"/>
                    </a:ext>
                  </a:extLst>
                </p:cNvPr>
                <p:cNvSpPr/>
                <p:nvPr/>
              </p:nvSpPr>
              <p:spPr>
                <a:xfrm>
                  <a:off x="6568285" y="1253906"/>
                  <a:ext cx="1149791" cy="1774479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" name="矩形 8">
                  <a:extLst>
                    <a:ext uri="{FF2B5EF4-FFF2-40B4-BE49-F238E27FC236}">
                      <a16:creationId xmlns:a16="http://schemas.microsoft.com/office/drawing/2014/main" id="{F89BAA37-55FD-4DD4-94C4-DCAD0C977E35}"/>
                    </a:ext>
                  </a:extLst>
                </p:cNvPr>
                <p:cNvSpPr/>
                <p:nvPr/>
              </p:nvSpPr>
              <p:spPr>
                <a:xfrm>
                  <a:off x="6568284" y="2163778"/>
                  <a:ext cx="1149791" cy="864607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12" name="直接连接符 11">
                  <a:extLst>
                    <a:ext uri="{FF2B5EF4-FFF2-40B4-BE49-F238E27FC236}">
                      <a16:creationId xmlns:a16="http://schemas.microsoft.com/office/drawing/2014/main" id="{248CB163-6B85-4EA5-94AB-3C3C90DAEAD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52648" y="2236622"/>
                  <a:ext cx="959667" cy="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直接连接符 13">
                  <a:extLst>
                    <a:ext uri="{FF2B5EF4-FFF2-40B4-BE49-F238E27FC236}">
                      <a16:creationId xmlns:a16="http://schemas.microsoft.com/office/drawing/2014/main" id="{AFCBE427-2EA2-4820-ACC4-1306885A1DD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103261" y="1367074"/>
                  <a:ext cx="0" cy="869548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直接连接符 16">
                  <a:extLst>
                    <a:ext uri="{FF2B5EF4-FFF2-40B4-BE49-F238E27FC236}">
                      <a16:creationId xmlns:a16="http://schemas.microsoft.com/office/drawing/2014/main" id="{4D7A4F5B-85CD-4115-8730-AC7F013224B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301212" y="1367074"/>
                  <a:ext cx="571877" cy="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直接连接符 18">
                  <a:extLst>
                    <a:ext uri="{FF2B5EF4-FFF2-40B4-BE49-F238E27FC236}">
                      <a16:creationId xmlns:a16="http://schemas.microsoft.com/office/drawing/2014/main" id="{000FD84F-6305-4CC3-B564-040E7DA3500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422333" y="1367073"/>
                  <a:ext cx="2190938" cy="1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矩形: 圆角 19">
                  <a:extLst>
                    <a:ext uri="{FF2B5EF4-FFF2-40B4-BE49-F238E27FC236}">
                      <a16:creationId xmlns:a16="http://schemas.microsoft.com/office/drawing/2014/main" id="{3F39D06F-9272-49D2-AAA9-4208C2E95B42}"/>
                    </a:ext>
                  </a:extLst>
                </p:cNvPr>
                <p:cNvSpPr/>
                <p:nvPr/>
              </p:nvSpPr>
              <p:spPr>
                <a:xfrm>
                  <a:off x="9613271" y="968720"/>
                  <a:ext cx="1323315" cy="796705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8C672DF5-D14D-4E7C-B491-2F3446A56D9D}"/>
                    </a:ext>
                  </a:extLst>
                </p:cNvPr>
                <p:cNvSpPr txBox="1"/>
                <p:nvPr/>
              </p:nvSpPr>
              <p:spPr>
                <a:xfrm>
                  <a:off x="9931656" y="1182406"/>
                  <a:ext cx="108641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dirty="0"/>
                    <a:t>气源</a:t>
                  </a:r>
                </a:p>
              </p:txBody>
            </p:sp>
            <p:sp>
              <p:nvSpPr>
                <p:cNvPr id="23" name="等腰三角形 22">
                  <a:extLst>
                    <a:ext uri="{FF2B5EF4-FFF2-40B4-BE49-F238E27FC236}">
                      <a16:creationId xmlns:a16="http://schemas.microsoft.com/office/drawing/2014/main" id="{77EE7443-84BE-4406-97DF-68FC8B928977}"/>
                    </a:ext>
                  </a:extLst>
                </p:cNvPr>
                <p:cNvSpPr/>
                <p:nvPr/>
              </p:nvSpPr>
              <p:spPr>
                <a:xfrm rot="16200000">
                  <a:off x="5479407" y="1215354"/>
                  <a:ext cx="378502" cy="270841"/>
                </a:xfrm>
                <a:prstGeom prst="triangl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65D3D03C-DCCC-460B-BDF5-F10EF16A8DA1}"/>
                    </a:ext>
                  </a:extLst>
                </p:cNvPr>
                <p:cNvSpPr txBox="1"/>
                <p:nvPr/>
              </p:nvSpPr>
              <p:spPr>
                <a:xfrm>
                  <a:off x="8761112" y="1116721"/>
                  <a:ext cx="68090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1200" dirty="0"/>
                    <a:t>减压阀</a:t>
                  </a:r>
                </a:p>
              </p:txBody>
            </p:sp>
            <p:cxnSp>
              <p:nvCxnSpPr>
                <p:cNvPr id="26" name="直接连接符 25">
                  <a:extLst>
                    <a:ext uri="{FF2B5EF4-FFF2-40B4-BE49-F238E27FC236}">
                      <a16:creationId xmlns:a16="http://schemas.microsoft.com/office/drawing/2014/main" id="{ABB173FC-312B-4EFA-AD77-204EBA7190D6}"/>
                    </a:ext>
                  </a:extLst>
                </p:cNvPr>
                <p:cNvCxnSpPr/>
                <p:nvPr/>
              </p:nvCxnSpPr>
              <p:spPr>
                <a:xfrm>
                  <a:off x="5939073" y="2861022"/>
                  <a:ext cx="724277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>
                  <a:extLst>
                    <a:ext uri="{FF2B5EF4-FFF2-40B4-BE49-F238E27FC236}">
                      <a16:creationId xmlns:a16="http://schemas.microsoft.com/office/drawing/2014/main" id="{6F55FD1A-D93E-4698-A0BB-3511DA1B7CB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589961" y="2401247"/>
                  <a:ext cx="863571" cy="1601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接连接符 30">
                  <a:extLst>
                    <a:ext uri="{FF2B5EF4-FFF2-40B4-BE49-F238E27FC236}">
                      <a16:creationId xmlns:a16="http://schemas.microsoft.com/office/drawing/2014/main" id="{C5636D34-65AC-48CA-B2F7-1EF14785529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29310" y="1834831"/>
                  <a:ext cx="1024222" cy="741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等腰三角形 33">
                  <a:extLst>
                    <a:ext uri="{FF2B5EF4-FFF2-40B4-BE49-F238E27FC236}">
                      <a16:creationId xmlns:a16="http://schemas.microsoft.com/office/drawing/2014/main" id="{EC83AE62-C1F9-49AA-8C61-1119CE845971}"/>
                    </a:ext>
                  </a:extLst>
                </p:cNvPr>
                <p:cNvSpPr/>
                <p:nvPr/>
              </p:nvSpPr>
              <p:spPr>
                <a:xfrm rot="5400000">
                  <a:off x="8412652" y="1611890"/>
                  <a:ext cx="508503" cy="445881"/>
                </a:xfrm>
                <a:prstGeom prst="triangl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5" name="文本框 34">
                  <a:extLst>
                    <a:ext uri="{FF2B5EF4-FFF2-40B4-BE49-F238E27FC236}">
                      <a16:creationId xmlns:a16="http://schemas.microsoft.com/office/drawing/2014/main" id="{EFAB1BD9-B9EC-4F93-93EF-4EE3174CEB3B}"/>
                    </a:ext>
                  </a:extLst>
                </p:cNvPr>
                <p:cNvSpPr txBox="1"/>
                <p:nvPr/>
              </p:nvSpPr>
              <p:spPr>
                <a:xfrm>
                  <a:off x="7581428" y="1581323"/>
                  <a:ext cx="98494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1200" dirty="0"/>
                    <a:t>气体卸压阀</a:t>
                  </a:r>
                </a:p>
              </p:txBody>
            </p:sp>
            <p:sp>
              <p:nvSpPr>
                <p:cNvPr id="37" name="矩形: 圆角 36">
                  <a:extLst>
                    <a:ext uri="{FF2B5EF4-FFF2-40B4-BE49-F238E27FC236}">
                      <a16:creationId xmlns:a16="http://schemas.microsoft.com/office/drawing/2014/main" id="{5B672EDD-CB90-43B5-8D79-84CBFC9D504C}"/>
                    </a:ext>
                  </a:extLst>
                </p:cNvPr>
                <p:cNvSpPr/>
                <p:nvPr/>
              </p:nvSpPr>
              <p:spPr>
                <a:xfrm>
                  <a:off x="9513686" y="2076036"/>
                  <a:ext cx="1323315" cy="796705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" name="文本框 38">
                  <a:extLst>
                    <a:ext uri="{FF2B5EF4-FFF2-40B4-BE49-F238E27FC236}">
                      <a16:creationId xmlns:a16="http://schemas.microsoft.com/office/drawing/2014/main" id="{D90BB98F-9E7E-4980-9A8D-EB6DAA7E0BC2}"/>
                    </a:ext>
                  </a:extLst>
                </p:cNvPr>
                <p:cNvSpPr txBox="1"/>
                <p:nvPr/>
              </p:nvSpPr>
              <p:spPr>
                <a:xfrm>
                  <a:off x="9731720" y="2279294"/>
                  <a:ext cx="108641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dirty="0"/>
                    <a:t>液闪罐</a:t>
                  </a:r>
                </a:p>
              </p:txBody>
            </p:sp>
            <p:sp>
              <p:nvSpPr>
                <p:cNvPr id="40" name="椭圆 39">
                  <a:extLst>
                    <a:ext uri="{FF2B5EF4-FFF2-40B4-BE49-F238E27FC236}">
                      <a16:creationId xmlns:a16="http://schemas.microsoft.com/office/drawing/2014/main" id="{440E70D1-6FDE-4278-9AE0-427E65DD044E}"/>
                    </a:ext>
                  </a:extLst>
                </p:cNvPr>
                <p:cNvSpPr/>
                <p:nvPr/>
              </p:nvSpPr>
              <p:spPr>
                <a:xfrm>
                  <a:off x="8455605" y="2178361"/>
                  <a:ext cx="445881" cy="432299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dirty="0">
                      <a:solidFill>
                        <a:schemeClr val="tx1"/>
                      </a:solidFill>
                    </a:rPr>
                    <a:t>泵</a:t>
                  </a:r>
                </a:p>
              </p:txBody>
            </p:sp>
            <p:cxnSp>
              <p:nvCxnSpPr>
                <p:cNvPr id="43" name="直接连接符 42">
                  <a:extLst>
                    <a:ext uri="{FF2B5EF4-FFF2-40B4-BE49-F238E27FC236}">
                      <a16:creationId xmlns:a16="http://schemas.microsoft.com/office/drawing/2014/main" id="{7D299C6E-891C-4894-ADC2-4AC582CF4CF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901486" y="2401247"/>
                  <a:ext cx="607343" cy="3202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" name="椭圆 47">
                  <a:extLst>
                    <a:ext uri="{FF2B5EF4-FFF2-40B4-BE49-F238E27FC236}">
                      <a16:creationId xmlns:a16="http://schemas.microsoft.com/office/drawing/2014/main" id="{AE0D05CA-4979-43AA-9219-815A6912735F}"/>
                    </a:ext>
                  </a:extLst>
                </p:cNvPr>
                <p:cNvSpPr/>
                <p:nvPr/>
              </p:nvSpPr>
              <p:spPr>
                <a:xfrm>
                  <a:off x="6844060" y="581424"/>
                  <a:ext cx="445881" cy="432299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0" name="文本框 49">
                  <a:extLst>
                    <a:ext uri="{FF2B5EF4-FFF2-40B4-BE49-F238E27FC236}">
                      <a16:creationId xmlns:a16="http://schemas.microsoft.com/office/drawing/2014/main" id="{2A8F3363-B1FF-4B89-A026-59DFB7E23712}"/>
                    </a:ext>
                  </a:extLst>
                </p:cNvPr>
                <p:cNvSpPr txBox="1"/>
                <p:nvPr/>
              </p:nvSpPr>
              <p:spPr>
                <a:xfrm>
                  <a:off x="5740361" y="568323"/>
                  <a:ext cx="2722094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zh-CN" altLang="en-US" sz="1200" dirty="0">
                      <a:solidFill>
                        <a:schemeClr val="tx1"/>
                      </a:solidFill>
                    </a:rPr>
                    <a:t>超声</a:t>
                  </a:r>
                  <a:endParaRPr lang="en-US" altLang="zh-CN" sz="1200" dirty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zh-CN" altLang="en-US" sz="1200" dirty="0">
                      <a:solidFill>
                        <a:schemeClr val="tx1"/>
                      </a:solidFill>
                    </a:rPr>
                    <a:t>液位计</a:t>
                  </a:r>
                </a:p>
              </p:txBody>
            </p:sp>
            <p:cxnSp>
              <p:nvCxnSpPr>
                <p:cNvPr id="51" name="直接连接符 50">
                  <a:extLst>
                    <a:ext uri="{FF2B5EF4-FFF2-40B4-BE49-F238E27FC236}">
                      <a16:creationId xmlns:a16="http://schemas.microsoft.com/office/drawing/2014/main" id="{B558CBAF-B07D-42F8-9410-D321FDC4F10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067001" y="1010354"/>
                  <a:ext cx="0" cy="344104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直接连接符 55">
                  <a:extLst>
                    <a:ext uri="{FF2B5EF4-FFF2-40B4-BE49-F238E27FC236}">
                      <a16:creationId xmlns:a16="http://schemas.microsoft.com/office/drawing/2014/main" id="{65EC98F5-F773-44C2-BA43-56E86C18C7C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060266" y="2942255"/>
                  <a:ext cx="0" cy="577769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直接连接符 57">
                  <a:extLst>
                    <a:ext uri="{FF2B5EF4-FFF2-40B4-BE49-F238E27FC236}">
                      <a16:creationId xmlns:a16="http://schemas.microsoft.com/office/drawing/2014/main" id="{328A1460-BD57-405A-9C97-C9C09681DD1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060266" y="3496142"/>
                  <a:ext cx="4120764" cy="2068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直接连接符 59">
                  <a:extLst>
                    <a:ext uri="{FF2B5EF4-FFF2-40B4-BE49-F238E27FC236}">
                      <a16:creationId xmlns:a16="http://schemas.microsoft.com/office/drawing/2014/main" id="{EB72B875-DF06-4CF6-88CB-5051AEC563B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181030" y="1937442"/>
                  <a:ext cx="0" cy="155870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直接连接符 61">
                  <a:extLst>
                    <a:ext uri="{FF2B5EF4-FFF2-40B4-BE49-F238E27FC236}">
                      <a16:creationId xmlns:a16="http://schemas.microsoft.com/office/drawing/2014/main" id="{802CBA66-E74B-4A5B-8897-07FE68FA81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573687" y="1944510"/>
                  <a:ext cx="607343" cy="3202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直接连接符 62">
                  <a:extLst>
                    <a:ext uri="{FF2B5EF4-FFF2-40B4-BE49-F238E27FC236}">
                      <a16:creationId xmlns:a16="http://schemas.microsoft.com/office/drawing/2014/main" id="{C5974133-C24B-4C33-8071-F02B698245B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573687" y="1937442"/>
                  <a:ext cx="0" cy="15164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5" name="等腰三角形 64">
                  <a:extLst>
                    <a:ext uri="{FF2B5EF4-FFF2-40B4-BE49-F238E27FC236}">
                      <a16:creationId xmlns:a16="http://schemas.microsoft.com/office/drawing/2014/main" id="{89542ED5-2251-49B1-AC9C-94FC9BE00F91}"/>
                    </a:ext>
                  </a:extLst>
                </p:cNvPr>
                <p:cNvSpPr/>
                <p:nvPr/>
              </p:nvSpPr>
              <p:spPr>
                <a:xfrm rot="5400000">
                  <a:off x="8763752" y="3273201"/>
                  <a:ext cx="508503" cy="445881"/>
                </a:xfrm>
                <a:prstGeom prst="triangl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6" name="文本框 65">
                  <a:extLst>
                    <a:ext uri="{FF2B5EF4-FFF2-40B4-BE49-F238E27FC236}">
                      <a16:creationId xmlns:a16="http://schemas.microsoft.com/office/drawing/2014/main" id="{E296C240-4FCC-4F57-B08C-3B14A57427C2}"/>
                    </a:ext>
                  </a:extLst>
                </p:cNvPr>
                <p:cNvSpPr txBox="1"/>
                <p:nvPr/>
              </p:nvSpPr>
              <p:spPr>
                <a:xfrm>
                  <a:off x="9189632" y="3252508"/>
                  <a:ext cx="68090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1200" dirty="0"/>
                    <a:t>回流阀</a:t>
                  </a:r>
                </a:p>
              </p:txBody>
            </p:sp>
            <p:sp>
              <p:nvSpPr>
                <p:cNvPr id="67" name="文本框 66">
                  <a:extLst>
                    <a:ext uri="{FF2B5EF4-FFF2-40B4-BE49-F238E27FC236}">
                      <a16:creationId xmlns:a16="http://schemas.microsoft.com/office/drawing/2014/main" id="{F976BEF6-707F-4DAB-ADCE-4E099903987A}"/>
                    </a:ext>
                  </a:extLst>
                </p:cNvPr>
                <p:cNvSpPr txBox="1"/>
                <p:nvPr/>
              </p:nvSpPr>
              <p:spPr>
                <a:xfrm>
                  <a:off x="6596735" y="1857255"/>
                  <a:ext cx="187435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1200" dirty="0"/>
                    <a:t>不锈钢溢流罐</a:t>
                  </a:r>
                </a:p>
              </p:txBody>
            </p:sp>
            <p:sp>
              <p:nvSpPr>
                <p:cNvPr id="68" name="等腰三角形 67">
                  <a:extLst>
                    <a:ext uri="{FF2B5EF4-FFF2-40B4-BE49-F238E27FC236}">
                      <a16:creationId xmlns:a16="http://schemas.microsoft.com/office/drawing/2014/main" id="{59F63DD4-634B-4327-BFBB-E984787B21FF}"/>
                    </a:ext>
                  </a:extLst>
                </p:cNvPr>
                <p:cNvSpPr/>
                <p:nvPr/>
              </p:nvSpPr>
              <p:spPr>
                <a:xfrm rot="16200000">
                  <a:off x="7839889" y="2271588"/>
                  <a:ext cx="329247" cy="259316"/>
                </a:xfrm>
                <a:prstGeom prst="triangl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74" name="直接连接符 73">
                <a:extLst>
                  <a:ext uri="{FF2B5EF4-FFF2-40B4-BE49-F238E27FC236}">
                    <a16:creationId xmlns:a16="http://schemas.microsoft.com/office/drawing/2014/main" id="{4AD5DF10-4DDB-4727-993F-1814FEBC17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9240" y="1548141"/>
                <a:ext cx="509445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文本框 79">
                <a:extLst>
                  <a:ext uri="{FF2B5EF4-FFF2-40B4-BE49-F238E27FC236}">
                    <a16:creationId xmlns:a16="http://schemas.microsoft.com/office/drawing/2014/main" id="{E90DB7C6-1E8F-4726-A1A9-309CEE7C6F42}"/>
                  </a:ext>
                </a:extLst>
              </p:cNvPr>
              <p:cNvSpPr txBox="1"/>
              <p:nvPr/>
            </p:nvSpPr>
            <p:spPr>
              <a:xfrm>
                <a:off x="4296995" y="1370029"/>
                <a:ext cx="147044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/>
                  <a:t>抽真空管路</a:t>
                </a:r>
              </a:p>
            </p:txBody>
          </p:sp>
          <p:cxnSp>
            <p:nvCxnSpPr>
              <p:cNvPr id="86" name="直接连接符 85">
                <a:extLst>
                  <a:ext uri="{FF2B5EF4-FFF2-40B4-BE49-F238E27FC236}">
                    <a16:creationId xmlns:a16="http://schemas.microsoft.com/office/drawing/2014/main" id="{6F6F644F-ACAF-47C2-B6C6-E394C6A2DCC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23011" y="1524957"/>
                <a:ext cx="0" cy="34410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椭圆 86">
                <a:extLst>
                  <a:ext uri="{FF2B5EF4-FFF2-40B4-BE49-F238E27FC236}">
                    <a16:creationId xmlns:a16="http://schemas.microsoft.com/office/drawing/2014/main" id="{D4A4FDEF-8013-4B29-9514-C917AE7BFB85}"/>
                  </a:ext>
                </a:extLst>
              </p:cNvPr>
              <p:cNvSpPr/>
              <p:nvPr/>
            </p:nvSpPr>
            <p:spPr>
              <a:xfrm>
                <a:off x="3113206" y="1081639"/>
                <a:ext cx="445881" cy="432299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88" name="文本框 87">
            <a:extLst>
              <a:ext uri="{FF2B5EF4-FFF2-40B4-BE49-F238E27FC236}">
                <a16:creationId xmlns:a16="http://schemas.microsoft.com/office/drawing/2014/main" id="{C02854D9-F5E8-4E41-B9F7-CFDD213D739F}"/>
              </a:ext>
            </a:extLst>
          </p:cNvPr>
          <p:cNvSpPr txBox="1"/>
          <p:nvPr/>
        </p:nvSpPr>
        <p:spPr>
          <a:xfrm>
            <a:off x="6714040" y="5110291"/>
            <a:ext cx="50938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/>
              <a:t>压力调节过程</a:t>
            </a:r>
            <a:r>
              <a:rPr lang="zh-CN" altLang="en-US" sz="1400" dirty="0"/>
              <a:t>：</a:t>
            </a:r>
            <a:endParaRPr lang="en-US" altLang="zh-CN" sz="1400" dirty="0"/>
          </a:p>
          <a:p>
            <a:r>
              <a:rPr lang="en-US" altLang="zh-CN" sz="1400" dirty="0"/>
              <a:t>1</a:t>
            </a:r>
            <a:r>
              <a:rPr lang="zh-CN" altLang="en-US" sz="1400" dirty="0"/>
              <a:t>、当温度升高时，液闪体积膨胀，溢出至溢流罐，打开回流阀，</a:t>
            </a:r>
            <a:endParaRPr lang="en-US" altLang="zh-CN" sz="1400" dirty="0"/>
          </a:p>
          <a:p>
            <a:r>
              <a:rPr lang="en-US" altLang="zh-CN" sz="1400" dirty="0"/>
              <a:t>     </a:t>
            </a:r>
            <a:r>
              <a:rPr lang="zh-CN" altLang="en-US" sz="1400" dirty="0"/>
              <a:t>将液位降至设定高度，气体膨胀，气体泄压阀打开泄压至</a:t>
            </a:r>
            <a:endParaRPr lang="en-US" altLang="zh-CN" sz="1400" dirty="0"/>
          </a:p>
          <a:p>
            <a:r>
              <a:rPr lang="en-US" altLang="zh-CN" sz="1400" dirty="0"/>
              <a:t>     </a:t>
            </a:r>
            <a:r>
              <a:rPr lang="zh-CN" altLang="en-US" sz="1400" dirty="0"/>
              <a:t>设定值；</a:t>
            </a:r>
            <a:endParaRPr lang="en-US" altLang="zh-CN" sz="1400" dirty="0"/>
          </a:p>
          <a:p>
            <a:r>
              <a:rPr lang="en-US" altLang="zh-CN" sz="1400" dirty="0"/>
              <a:t>2</a:t>
            </a:r>
            <a:r>
              <a:rPr lang="zh-CN" altLang="en-US" sz="1400" dirty="0"/>
              <a:t>、当温度降低时，溢流罐内液闪自动进入钢罐，气压降低，打</a:t>
            </a:r>
            <a:endParaRPr lang="en-US" altLang="zh-CN" sz="1400" dirty="0"/>
          </a:p>
          <a:p>
            <a:r>
              <a:rPr lang="en-US" altLang="zh-CN" sz="1400" dirty="0"/>
              <a:t>      </a:t>
            </a:r>
            <a:r>
              <a:rPr lang="zh-CN" altLang="en-US" sz="1400" dirty="0"/>
              <a:t>开气源加压至设定值。</a:t>
            </a:r>
          </a:p>
        </p:txBody>
      </p:sp>
    </p:spTree>
    <p:extLst>
      <p:ext uri="{BB962C8B-B14F-4D97-AF65-F5344CB8AC3E}">
        <p14:creationId xmlns:p14="http://schemas.microsoft.com/office/powerpoint/2010/main" val="3158100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628847-86E1-4D4C-B15E-7F19641C8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049" y="48655"/>
            <a:ext cx="10515600" cy="485901"/>
          </a:xfrm>
        </p:spPr>
        <p:txBody>
          <a:bodyPr>
            <a:normAutofit/>
          </a:bodyPr>
          <a:lstStyle/>
          <a:p>
            <a:pPr algn="ctr"/>
            <a:r>
              <a:rPr lang="zh-CN" altLang="en-US" sz="1800" b="1" dirty="0"/>
              <a:t>温度影响分析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63C12380-8699-41A6-841E-464078D0D933}"/>
              </a:ext>
            </a:extLst>
          </p:cNvPr>
          <p:cNvSpPr txBox="1"/>
          <p:nvPr/>
        </p:nvSpPr>
        <p:spPr>
          <a:xfrm>
            <a:off x="1375603" y="5005525"/>
            <a:ext cx="79670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</a:t>
            </a:r>
            <a:r>
              <a:rPr lang="zh-CN" altLang="en-US" dirty="0"/>
              <a:t>、温度升高</a:t>
            </a:r>
            <a:r>
              <a:rPr lang="en-US" altLang="zh-CN" dirty="0"/>
              <a:t>10</a:t>
            </a:r>
            <a:r>
              <a:rPr lang="zh-CN" altLang="en-US" dirty="0"/>
              <a:t>℃（</a:t>
            </a:r>
            <a:r>
              <a:rPr lang="en-US" altLang="zh-CN" dirty="0"/>
              <a:t>298K-308K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en-US" altLang="zh-CN" dirty="0"/>
              <a:t>      CF4</a:t>
            </a:r>
            <a:r>
              <a:rPr lang="zh-CN" altLang="en-US" dirty="0"/>
              <a:t>体积不变情况下，压力从</a:t>
            </a:r>
            <a:r>
              <a:rPr lang="en-US" altLang="zh-CN" dirty="0"/>
              <a:t>1MPa</a:t>
            </a:r>
            <a:r>
              <a:rPr lang="zh-CN" altLang="en-US" dirty="0"/>
              <a:t>升高到</a:t>
            </a:r>
            <a:r>
              <a:rPr lang="en-US" altLang="zh-CN" dirty="0"/>
              <a:t>1.034MPa</a:t>
            </a:r>
          </a:p>
          <a:p>
            <a:r>
              <a:rPr lang="en-US" altLang="zh-CN" dirty="0"/>
              <a:t>      </a:t>
            </a:r>
            <a:r>
              <a:rPr lang="zh-CN" altLang="en-US" dirty="0"/>
              <a:t>液体体积增加</a:t>
            </a:r>
            <a:r>
              <a:rPr lang="en-US" altLang="zh-CN" dirty="0"/>
              <a:t>0.77%</a:t>
            </a:r>
            <a:r>
              <a:rPr lang="zh-CN" altLang="en-US" dirty="0"/>
              <a:t>，</a:t>
            </a:r>
            <a:r>
              <a:rPr lang="en-US" altLang="zh-CN" dirty="0"/>
              <a:t>0.108m³</a:t>
            </a:r>
            <a:r>
              <a:rPr lang="zh-CN" altLang="en-US" dirty="0"/>
              <a:t>（总体积</a:t>
            </a:r>
            <a:r>
              <a:rPr lang="en-US" altLang="zh-CN" dirty="0"/>
              <a:t>13.78m³~14m³</a:t>
            </a:r>
            <a:r>
              <a:rPr lang="zh-CN" altLang="en-US" dirty="0"/>
              <a:t>）。</a:t>
            </a:r>
            <a:endParaRPr lang="en-US" altLang="zh-CN" dirty="0"/>
          </a:p>
          <a:p>
            <a:r>
              <a:rPr lang="en-US" altLang="zh-CN" dirty="0"/>
              <a:t>2</a:t>
            </a:r>
            <a:r>
              <a:rPr lang="zh-CN" altLang="en-US" dirty="0"/>
              <a:t>、温度降低</a:t>
            </a:r>
            <a:r>
              <a:rPr lang="en-US" altLang="zh-CN" dirty="0"/>
              <a:t>10</a:t>
            </a:r>
            <a:r>
              <a:rPr lang="zh-CN" altLang="en-US" dirty="0"/>
              <a:t>℃（</a:t>
            </a:r>
            <a:r>
              <a:rPr lang="en-US" altLang="zh-CN" dirty="0"/>
              <a:t>298K-288K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en-US" altLang="zh-CN" dirty="0"/>
              <a:t>      CF4</a:t>
            </a:r>
            <a:r>
              <a:rPr lang="zh-CN" altLang="en-US" dirty="0"/>
              <a:t>体积不变情况下，压力从</a:t>
            </a:r>
            <a:r>
              <a:rPr lang="en-US" altLang="zh-CN" dirty="0"/>
              <a:t>1MPa</a:t>
            </a:r>
            <a:r>
              <a:rPr lang="zh-CN" altLang="en-US" dirty="0"/>
              <a:t>降低到</a:t>
            </a:r>
            <a:r>
              <a:rPr lang="en-US" altLang="zh-CN" dirty="0"/>
              <a:t>0.966MPa</a:t>
            </a:r>
          </a:p>
          <a:p>
            <a:r>
              <a:rPr lang="en-US" altLang="zh-CN" dirty="0"/>
              <a:t>      LAB</a:t>
            </a:r>
            <a:r>
              <a:rPr lang="zh-CN" altLang="en-US" dirty="0"/>
              <a:t>体积减少</a:t>
            </a:r>
            <a:r>
              <a:rPr lang="en-US" altLang="zh-CN" dirty="0"/>
              <a:t>0.77%</a:t>
            </a:r>
            <a:r>
              <a:rPr lang="zh-CN" altLang="en-US" dirty="0"/>
              <a:t>，</a:t>
            </a:r>
            <a:r>
              <a:rPr lang="en-US" altLang="zh-CN" dirty="0"/>
              <a:t>0.108m³</a:t>
            </a:r>
            <a:r>
              <a:rPr lang="zh-CN" altLang="en-US" dirty="0"/>
              <a:t>（总体积</a:t>
            </a:r>
            <a:r>
              <a:rPr lang="en-US" altLang="zh-CN" dirty="0"/>
              <a:t>13.78m³~14m³</a:t>
            </a:r>
            <a:r>
              <a:rPr lang="zh-CN" altLang="en-US" dirty="0"/>
              <a:t>）。</a:t>
            </a:r>
            <a:endParaRPr lang="en-US" altLang="zh-CN" dirty="0"/>
          </a:p>
          <a:p>
            <a:endParaRPr lang="zh-CN" altLang="en-US" dirty="0"/>
          </a:p>
        </p:txBody>
      </p:sp>
      <p:pic>
        <p:nvPicPr>
          <p:cNvPr id="47" name="图片 46">
            <a:extLst>
              <a:ext uri="{FF2B5EF4-FFF2-40B4-BE49-F238E27FC236}">
                <a16:creationId xmlns:a16="http://schemas.microsoft.com/office/drawing/2014/main" id="{E3D544ED-D1C1-4071-89AC-B0C49A0BDA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545" r="36105" b="8024"/>
          <a:stretch/>
        </p:blipFill>
        <p:spPr>
          <a:xfrm>
            <a:off x="1762407" y="1506593"/>
            <a:ext cx="5263044" cy="3343411"/>
          </a:xfrm>
          <a:prstGeom prst="rect">
            <a:avLst/>
          </a:prstGeom>
        </p:spPr>
      </p:pic>
      <p:grpSp>
        <p:nvGrpSpPr>
          <p:cNvPr id="48" name="组合 47">
            <a:extLst>
              <a:ext uri="{FF2B5EF4-FFF2-40B4-BE49-F238E27FC236}">
                <a16:creationId xmlns:a16="http://schemas.microsoft.com/office/drawing/2014/main" id="{12A13C61-1921-49C0-9BF0-ECC70B8E51F8}"/>
              </a:ext>
            </a:extLst>
          </p:cNvPr>
          <p:cNvGrpSpPr/>
          <p:nvPr/>
        </p:nvGrpSpPr>
        <p:grpSpPr>
          <a:xfrm>
            <a:off x="2733627" y="868954"/>
            <a:ext cx="7695966" cy="2792439"/>
            <a:chOff x="2657740" y="961070"/>
            <a:chExt cx="8161152" cy="2970391"/>
          </a:xfrm>
        </p:grpSpPr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018DD21C-095F-44B5-A756-3E58D89AD1FC}"/>
                </a:ext>
              </a:extLst>
            </p:cNvPr>
            <p:cNvSpPr txBox="1"/>
            <p:nvPr/>
          </p:nvSpPr>
          <p:spPr>
            <a:xfrm>
              <a:off x="2657740" y="1063292"/>
              <a:ext cx="138331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/>
                  </a:solidFill>
                </a:rPr>
                <a:t>超声</a:t>
              </a:r>
              <a:endParaRPr lang="en-US" altLang="zh-CN" sz="1200" dirty="0">
                <a:solidFill>
                  <a:schemeClr val="tx1"/>
                </a:solidFill>
              </a:endParaRPr>
            </a:p>
            <a:p>
              <a:pPr algn="ctr"/>
              <a:r>
                <a:rPr lang="zh-CN" altLang="en-US" sz="1200" dirty="0">
                  <a:solidFill>
                    <a:schemeClr val="tx1"/>
                  </a:solidFill>
                </a:rPr>
                <a:t>液位计</a:t>
              </a:r>
            </a:p>
          </p:txBody>
        </p:sp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id="{FF993C35-2503-40A8-8420-735B3922DDD6}"/>
                </a:ext>
              </a:extLst>
            </p:cNvPr>
            <p:cNvGrpSpPr/>
            <p:nvPr/>
          </p:nvGrpSpPr>
          <p:grpSpPr>
            <a:xfrm>
              <a:off x="3113206" y="961070"/>
              <a:ext cx="7705686" cy="2970391"/>
              <a:chOff x="3113206" y="961070"/>
              <a:chExt cx="7705686" cy="2970391"/>
            </a:xfrm>
          </p:grpSpPr>
          <p:grpSp>
            <p:nvGrpSpPr>
              <p:cNvPr id="51" name="组合 50">
                <a:extLst>
                  <a:ext uri="{FF2B5EF4-FFF2-40B4-BE49-F238E27FC236}">
                    <a16:creationId xmlns:a16="http://schemas.microsoft.com/office/drawing/2014/main" id="{B956364A-7E1B-45C4-9E63-275792974575}"/>
                  </a:ext>
                </a:extLst>
              </p:cNvPr>
              <p:cNvGrpSpPr/>
              <p:nvPr/>
            </p:nvGrpSpPr>
            <p:grpSpPr>
              <a:xfrm>
                <a:off x="4790510" y="961070"/>
                <a:ext cx="6028382" cy="2970391"/>
                <a:chOff x="5152648" y="780002"/>
                <a:chExt cx="6028382" cy="2970391"/>
              </a:xfrm>
            </p:grpSpPr>
            <p:cxnSp>
              <p:nvCxnSpPr>
                <p:cNvPr id="56" name="直接连接符 55">
                  <a:extLst>
                    <a:ext uri="{FF2B5EF4-FFF2-40B4-BE49-F238E27FC236}">
                      <a16:creationId xmlns:a16="http://schemas.microsoft.com/office/drawing/2014/main" id="{52CF18D2-43D8-4D7C-8C35-A715E211B50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52648" y="2236622"/>
                  <a:ext cx="985583" cy="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接连接符 56">
                  <a:extLst>
                    <a:ext uri="{FF2B5EF4-FFF2-40B4-BE49-F238E27FC236}">
                      <a16:creationId xmlns:a16="http://schemas.microsoft.com/office/drawing/2014/main" id="{1E59EF2B-D5AB-4074-BCDB-7132AE69364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138231" y="1393720"/>
                  <a:ext cx="0" cy="842902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直接连接符 57">
                  <a:extLst>
                    <a:ext uri="{FF2B5EF4-FFF2-40B4-BE49-F238E27FC236}">
                      <a16:creationId xmlns:a16="http://schemas.microsoft.com/office/drawing/2014/main" id="{A77726F5-28AE-41D0-9207-1B889EC713F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138231" y="1393720"/>
                  <a:ext cx="601955" cy="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接连接符 58">
                  <a:extLst>
                    <a:ext uri="{FF2B5EF4-FFF2-40B4-BE49-F238E27FC236}">
                      <a16:creationId xmlns:a16="http://schemas.microsoft.com/office/drawing/2014/main" id="{680EA57A-4717-4E4E-9734-DA143C9DF3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205606" y="1367441"/>
                  <a:ext cx="2407665" cy="2254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0" name="矩形: 圆角 59">
                  <a:extLst>
                    <a:ext uri="{FF2B5EF4-FFF2-40B4-BE49-F238E27FC236}">
                      <a16:creationId xmlns:a16="http://schemas.microsoft.com/office/drawing/2014/main" id="{ED6EF312-1C63-4B1C-90F1-E2AE46E4D444}"/>
                    </a:ext>
                  </a:extLst>
                </p:cNvPr>
                <p:cNvSpPr/>
                <p:nvPr/>
              </p:nvSpPr>
              <p:spPr>
                <a:xfrm>
                  <a:off x="9613271" y="968720"/>
                  <a:ext cx="1323315" cy="796705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1" name="文本框 60">
                  <a:extLst>
                    <a:ext uri="{FF2B5EF4-FFF2-40B4-BE49-F238E27FC236}">
                      <a16:creationId xmlns:a16="http://schemas.microsoft.com/office/drawing/2014/main" id="{EE594A31-942F-444C-8C47-5FCCB875F187}"/>
                    </a:ext>
                  </a:extLst>
                </p:cNvPr>
                <p:cNvSpPr txBox="1"/>
                <p:nvPr/>
              </p:nvSpPr>
              <p:spPr>
                <a:xfrm>
                  <a:off x="9931656" y="1182406"/>
                  <a:ext cx="108641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dirty="0"/>
                    <a:t>气源</a:t>
                  </a:r>
                </a:p>
              </p:txBody>
            </p:sp>
            <p:sp>
              <p:nvSpPr>
                <p:cNvPr id="63" name="文本框 62">
                  <a:extLst>
                    <a:ext uri="{FF2B5EF4-FFF2-40B4-BE49-F238E27FC236}">
                      <a16:creationId xmlns:a16="http://schemas.microsoft.com/office/drawing/2014/main" id="{245CCAF7-E0C6-4078-BDBA-26FE9E28DF73}"/>
                    </a:ext>
                  </a:extLst>
                </p:cNvPr>
                <p:cNvSpPr txBox="1"/>
                <p:nvPr/>
              </p:nvSpPr>
              <p:spPr>
                <a:xfrm>
                  <a:off x="8761112" y="1116721"/>
                  <a:ext cx="68090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1200" dirty="0"/>
                    <a:t>减压阀</a:t>
                  </a:r>
                </a:p>
              </p:txBody>
            </p:sp>
            <p:cxnSp>
              <p:nvCxnSpPr>
                <p:cNvPr id="65" name="直接连接符 64">
                  <a:extLst>
                    <a:ext uri="{FF2B5EF4-FFF2-40B4-BE49-F238E27FC236}">
                      <a16:creationId xmlns:a16="http://schemas.microsoft.com/office/drawing/2014/main" id="{2A3A1B25-EA0A-438C-839C-189E3683FFB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11618" y="2310301"/>
                  <a:ext cx="863571" cy="1601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直接连接符 65">
                  <a:extLst>
                    <a:ext uri="{FF2B5EF4-FFF2-40B4-BE49-F238E27FC236}">
                      <a16:creationId xmlns:a16="http://schemas.microsoft.com/office/drawing/2014/main" id="{26A8F996-BB69-48B1-8968-E38EFA586CC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85216" y="1829860"/>
                  <a:ext cx="1024222" cy="741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7" name="等腰三角形 66">
                  <a:extLst>
                    <a:ext uri="{FF2B5EF4-FFF2-40B4-BE49-F238E27FC236}">
                      <a16:creationId xmlns:a16="http://schemas.microsoft.com/office/drawing/2014/main" id="{D1F730D2-1DA4-4EEA-A879-693AF87963E2}"/>
                    </a:ext>
                  </a:extLst>
                </p:cNvPr>
                <p:cNvSpPr/>
                <p:nvPr/>
              </p:nvSpPr>
              <p:spPr>
                <a:xfrm rot="5400000">
                  <a:off x="8379701" y="1611398"/>
                  <a:ext cx="508503" cy="445881"/>
                </a:xfrm>
                <a:prstGeom prst="triangl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68" name="文本框 67">
                  <a:extLst>
                    <a:ext uri="{FF2B5EF4-FFF2-40B4-BE49-F238E27FC236}">
                      <a16:creationId xmlns:a16="http://schemas.microsoft.com/office/drawing/2014/main" id="{B53C357B-BB0D-4EF5-95B7-02D01C5F7045}"/>
                    </a:ext>
                  </a:extLst>
                </p:cNvPr>
                <p:cNvSpPr txBox="1"/>
                <p:nvPr/>
              </p:nvSpPr>
              <p:spPr>
                <a:xfrm>
                  <a:off x="7393953" y="1483078"/>
                  <a:ext cx="1199196" cy="2946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1200" dirty="0"/>
                    <a:t>气体卸压阀</a:t>
                  </a:r>
                </a:p>
              </p:txBody>
            </p:sp>
            <p:sp>
              <p:nvSpPr>
                <p:cNvPr id="69" name="矩形: 圆角 68">
                  <a:extLst>
                    <a:ext uri="{FF2B5EF4-FFF2-40B4-BE49-F238E27FC236}">
                      <a16:creationId xmlns:a16="http://schemas.microsoft.com/office/drawing/2014/main" id="{A74C25A5-5AD4-4EE4-B328-8659DD1668A3}"/>
                    </a:ext>
                  </a:extLst>
                </p:cNvPr>
                <p:cNvSpPr/>
                <p:nvPr/>
              </p:nvSpPr>
              <p:spPr>
                <a:xfrm>
                  <a:off x="9322656" y="1994629"/>
                  <a:ext cx="1323315" cy="796706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0" name="文本框 69">
                  <a:extLst>
                    <a:ext uri="{FF2B5EF4-FFF2-40B4-BE49-F238E27FC236}">
                      <a16:creationId xmlns:a16="http://schemas.microsoft.com/office/drawing/2014/main" id="{D03B4148-D92F-47D9-990E-8329D8BEE4D3}"/>
                    </a:ext>
                  </a:extLst>
                </p:cNvPr>
                <p:cNvSpPr txBox="1"/>
                <p:nvPr/>
              </p:nvSpPr>
              <p:spPr>
                <a:xfrm>
                  <a:off x="9530084" y="2155817"/>
                  <a:ext cx="108641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dirty="0"/>
                    <a:t>液闪罐</a:t>
                  </a:r>
                </a:p>
              </p:txBody>
            </p:sp>
            <p:sp>
              <p:nvSpPr>
                <p:cNvPr id="71" name="椭圆 70">
                  <a:extLst>
                    <a:ext uri="{FF2B5EF4-FFF2-40B4-BE49-F238E27FC236}">
                      <a16:creationId xmlns:a16="http://schemas.microsoft.com/office/drawing/2014/main" id="{8C772F10-F708-4A37-889B-8C0005AC0A1A}"/>
                    </a:ext>
                  </a:extLst>
                </p:cNvPr>
                <p:cNvSpPr/>
                <p:nvPr/>
              </p:nvSpPr>
              <p:spPr>
                <a:xfrm>
                  <a:off x="8270282" y="2108035"/>
                  <a:ext cx="445881" cy="432299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dirty="0">
                      <a:solidFill>
                        <a:schemeClr val="tx1"/>
                      </a:solidFill>
                    </a:rPr>
                    <a:t>泵</a:t>
                  </a:r>
                </a:p>
              </p:txBody>
            </p:sp>
            <p:cxnSp>
              <p:nvCxnSpPr>
                <p:cNvPr id="72" name="直接连接符 71">
                  <a:extLst>
                    <a:ext uri="{FF2B5EF4-FFF2-40B4-BE49-F238E27FC236}">
                      <a16:creationId xmlns:a16="http://schemas.microsoft.com/office/drawing/2014/main" id="{2327FF46-03D2-407D-ACBC-EE04C872B1A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703976" y="2303906"/>
                  <a:ext cx="607343" cy="3202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3" name="椭圆 72">
                  <a:extLst>
                    <a:ext uri="{FF2B5EF4-FFF2-40B4-BE49-F238E27FC236}">
                      <a16:creationId xmlns:a16="http://schemas.microsoft.com/office/drawing/2014/main" id="{046C7D7C-8C6B-4C76-9E53-CF7337265E7F}"/>
                    </a:ext>
                  </a:extLst>
                </p:cNvPr>
                <p:cNvSpPr/>
                <p:nvPr/>
              </p:nvSpPr>
              <p:spPr>
                <a:xfrm>
                  <a:off x="6765937" y="798673"/>
                  <a:ext cx="445881" cy="4323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4" name="文本框 73">
                  <a:extLst>
                    <a:ext uri="{FF2B5EF4-FFF2-40B4-BE49-F238E27FC236}">
                      <a16:creationId xmlns:a16="http://schemas.microsoft.com/office/drawing/2014/main" id="{34926969-F47E-4A99-A0A8-44E7669F15A9}"/>
                    </a:ext>
                  </a:extLst>
                </p:cNvPr>
                <p:cNvSpPr txBox="1"/>
                <p:nvPr/>
              </p:nvSpPr>
              <p:spPr>
                <a:xfrm>
                  <a:off x="5662237" y="780002"/>
                  <a:ext cx="2722094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zh-CN" altLang="en-US" sz="1200" dirty="0">
                      <a:solidFill>
                        <a:schemeClr val="tx1"/>
                      </a:solidFill>
                    </a:rPr>
                    <a:t>超声</a:t>
                  </a:r>
                  <a:endParaRPr lang="en-US" altLang="zh-CN" sz="1200" dirty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zh-CN" altLang="en-US" sz="1200" dirty="0">
                      <a:solidFill>
                        <a:schemeClr val="tx1"/>
                      </a:solidFill>
                    </a:rPr>
                    <a:t>液位计</a:t>
                  </a:r>
                </a:p>
              </p:txBody>
            </p:sp>
            <p:cxnSp>
              <p:nvCxnSpPr>
                <p:cNvPr id="75" name="直接连接符 74">
                  <a:extLst>
                    <a:ext uri="{FF2B5EF4-FFF2-40B4-BE49-F238E27FC236}">
                      <a16:creationId xmlns:a16="http://schemas.microsoft.com/office/drawing/2014/main" id="{A8B4080A-0AAC-4D6B-B4B7-B35EEFE34F6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988877" y="1222033"/>
                  <a:ext cx="0" cy="344104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直接连接符 75">
                  <a:extLst>
                    <a:ext uri="{FF2B5EF4-FFF2-40B4-BE49-F238E27FC236}">
                      <a16:creationId xmlns:a16="http://schemas.microsoft.com/office/drawing/2014/main" id="{0D4163AF-707F-452A-95C1-BB81CA5F0E4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057921" y="2402046"/>
                  <a:ext cx="2346" cy="1127461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直接连接符 76">
                  <a:extLst>
                    <a:ext uri="{FF2B5EF4-FFF2-40B4-BE49-F238E27FC236}">
                      <a16:creationId xmlns:a16="http://schemas.microsoft.com/office/drawing/2014/main" id="{60F7E78D-14D2-45B6-A387-72E5AF6D66F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060266" y="3496142"/>
                  <a:ext cx="4120764" cy="2068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直接连接符 77">
                  <a:extLst>
                    <a:ext uri="{FF2B5EF4-FFF2-40B4-BE49-F238E27FC236}">
                      <a16:creationId xmlns:a16="http://schemas.microsoft.com/office/drawing/2014/main" id="{2F2211D0-2399-4124-BBC8-65A28A2EA6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181030" y="2303906"/>
                  <a:ext cx="0" cy="1192235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直接连接符 78">
                  <a:extLst>
                    <a:ext uri="{FF2B5EF4-FFF2-40B4-BE49-F238E27FC236}">
                      <a16:creationId xmlns:a16="http://schemas.microsoft.com/office/drawing/2014/main" id="{4D1C37F7-82F5-48ED-8804-D89DE6259C6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645971" y="2303906"/>
                  <a:ext cx="535059" cy="232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1" name="等腰三角形 80">
                  <a:extLst>
                    <a:ext uri="{FF2B5EF4-FFF2-40B4-BE49-F238E27FC236}">
                      <a16:creationId xmlns:a16="http://schemas.microsoft.com/office/drawing/2014/main" id="{57D1A352-9901-4FE9-A1A1-586371B2AFCE}"/>
                    </a:ext>
                  </a:extLst>
                </p:cNvPr>
                <p:cNvSpPr/>
                <p:nvPr/>
              </p:nvSpPr>
              <p:spPr>
                <a:xfrm rot="5400000">
                  <a:off x="8763752" y="3273201"/>
                  <a:ext cx="508503" cy="445881"/>
                </a:xfrm>
                <a:prstGeom prst="triangl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2" name="文本框 81">
                  <a:extLst>
                    <a:ext uri="{FF2B5EF4-FFF2-40B4-BE49-F238E27FC236}">
                      <a16:creationId xmlns:a16="http://schemas.microsoft.com/office/drawing/2014/main" id="{F0EDFE9D-4FD3-413D-8B00-CDAED48847DD}"/>
                    </a:ext>
                  </a:extLst>
                </p:cNvPr>
                <p:cNvSpPr txBox="1"/>
                <p:nvPr/>
              </p:nvSpPr>
              <p:spPr>
                <a:xfrm>
                  <a:off x="9189632" y="3252508"/>
                  <a:ext cx="68090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1200" dirty="0"/>
                    <a:t>回流阀</a:t>
                  </a:r>
                </a:p>
              </p:txBody>
            </p:sp>
            <p:sp>
              <p:nvSpPr>
                <p:cNvPr id="84" name="等腰三角形 83">
                  <a:extLst>
                    <a:ext uri="{FF2B5EF4-FFF2-40B4-BE49-F238E27FC236}">
                      <a16:creationId xmlns:a16="http://schemas.microsoft.com/office/drawing/2014/main" id="{CBFB49DD-FEC5-4A2F-89E0-09510A9F9191}"/>
                    </a:ext>
                  </a:extLst>
                </p:cNvPr>
                <p:cNvSpPr/>
                <p:nvPr/>
              </p:nvSpPr>
              <p:spPr>
                <a:xfrm rot="16200000">
                  <a:off x="7799901" y="2180643"/>
                  <a:ext cx="329247" cy="259316"/>
                </a:xfrm>
                <a:prstGeom prst="triangl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54" name="直接连接符 53">
                <a:extLst>
                  <a:ext uri="{FF2B5EF4-FFF2-40B4-BE49-F238E27FC236}">
                    <a16:creationId xmlns:a16="http://schemas.microsoft.com/office/drawing/2014/main" id="{E8A558A4-CA62-4A2C-A548-54A8FA5C7E9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23011" y="1524957"/>
                <a:ext cx="0" cy="34410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椭圆 54">
                <a:extLst>
                  <a:ext uri="{FF2B5EF4-FFF2-40B4-BE49-F238E27FC236}">
                    <a16:creationId xmlns:a16="http://schemas.microsoft.com/office/drawing/2014/main" id="{3BB9807C-A816-4562-AE4F-9F39DD97A87E}"/>
                  </a:ext>
                </a:extLst>
              </p:cNvPr>
              <p:cNvSpPr/>
              <p:nvPr/>
            </p:nvSpPr>
            <p:spPr>
              <a:xfrm>
                <a:off x="3113206" y="1081639"/>
                <a:ext cx="445881" cy="432299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p:grpSp>
      </p:grpSp>
      <p:cxnSp>
        <p:nvCxnSpPr>
          <p:cNvPr id="93" name="直接连接符 92">
            <a:extLst>
              <a:ext uri="{FF2B5EF4-FFF2-40B4-BE49-F238E27FC236}">
                <a16:creationId xmlns:a16="http://schemas.microsoft.com/office/drawing/2014/main" id="{E49FF3FC-BA39-47A4-9406-06CE59AB3A05}"/>
              </a:ext>
            </a:extLst>
          </p:cNvPr>
          <p:cNvCxnSpPr>
            <a:cxnSpLocks/>
          </p:cNvCxnSpPr>
          <p:nvPr/>
        </p:nvCxnSpPr>
        <p:spPr>
          <a:xfrm flipV="1">
            <a:off x="6680768" y="1420854"/>
            <a:ext cx="0" cy="30169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>
            <a:extLst>
              <a:ext uri="{FF2B5EF4-FFF2-40B4-BE49-F238E27FC236}">
                <a16:creationId xmlns:a16="http://schemas.microsoft.com/office/drawing/2014/main" id="{E5352D30-8864-4B5F-BFAD-6A200D0B5506}"/>
              </a:ext>
            </a:extLst>
          </p:cNvPr>
          <p:cNvCxnSpPr>
            <a:cxnSpLocks/>
          </p:cNvCxnSpPr>
          <p:nvPr/>
        </p:nvCxnSpPr>
        <p:spPr>
          <a:xfrm flipV="1">
            <a:off x="6232286" y="1450777"/>
            <a:ext cx="0" cy="30169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文本框 101">
            <a:extLst>
              <a:ext uri="{FF2B5EF4-FFF2-40B4-BE49-F238E27FC236}">
                <a16:creationId xmlns:a16="http://schemas.microsoft.com/office/drawing/2014/main" id="{AC501833-F6D5-43B8-B373-8014648AE3CC}"/>
              </a:ext>
            </a:extLst>
          </p:cNvPr>
          <p:cNvSpPr txBox="1"/>
          <p:nvPr/>
        </p:nvSpPr>
        <p:spPr>
          <a:xfrm>
            <a:off x="7815982" y="5097857"/>
            <a:ext cx="42625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溢流罐尺寸：</a:t>
            </a:r>
            <a:endParaRPr lang="en-US" altLang="zh-CN" b="1" dirty="0"/>
          </a:p>
          <a:p>
            <a:r>
              <a:rPr lang="en-US" altLang="zh-CN" dirty="0"/>
              <a:t>       LAB</a:t>
            </a:r>
            <a:r>
              <a:rPr lang="zh-CN" altLang="en-US" dirty="0"/>
              <a:t>体积波动</a:t>
            </a:r>
            <a:r>
              <a:rPr lang="en-US" altLang="zh-CN" dirty="0"/>
              <a:t>±0.108m³</a:t>
            </a:r>
            <a:r>
              <a:rPr lang="zh-CN" altLang="en-US" dirty="0"/>
              <a:t>，考虑</a:t>
            </a:r>
            <a:r>
              <a:rPr lang="en-US" altLang="zh-CN" dirty="0"/>
              <a:t>2</a:t>
            </a:r>
            <a:r>
              <a:rPr lang="zh-CN" altLang="en-US" dirty="0"/>
              <a:t>倍安全空间，不锈钢溢流罐体积</a:t>
            </a:r>
            <a:r>
              <a:rPr lang="en-US" altLang="zh-CN" dirty="0"/>
              <a:t>0.4m³</a:t>
            </a:r>
            <a:r>
              <a:rPr lang="zh-CN" altLang="en-US" dirty="0"/>
              <a:t>（直径</a:t>
            </a:r>
            <a:r>
              <a:rPr lang="en-US" altLang="zh-CN" dirty="0"/>
              <a:t>0.8m</a:t>
            </a:r>
            <a:r>
              <a:rPr lang="zh-CN" altLang="en-US" dirty="0"/>
              <a:t>，高</a:t>
            </a:r>
            <a:r>
              <a:rPr lang="en-US" altLang="zh-CN" dirty="0"/>
              <a:t>0.8m</a:t>
            </a:r>
            <a:r>
              <a:rPr lang="zh-CN" altLang="en-US" dirty="0"/>
              <a:t>）。</a:t>
            </a:r>
            <a:endParaRPr lang="en-US" altLang="zh-CN" dirty="0"/>
          </a:p>
          <a:p>
            <a:r>
              <a:rPr lang="en-US" altLang="zh-CN" dirty="0"/>
              <a:t>      </a:t>
            </a:r>
            <a:r>
              <a:rPr lang="zh-CN" altLang="en-US" dirty="0"/>
              <a:t>溢流罐最大承压</a:t>
            </a:r>
            <a:r>
              <a:rPr lang="en-US" altLang="zh-CN" dirty="0"/>
              <a:t>1.034MPa</a:t>
            </a:r>
            <a:r>
              <a:rPr lang="zh-CN" altLang="en-US"/>
              <a:t>，壁厚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26159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0B0C0256-EF85-4F0E-8C06-567209475FEB}"/>
              </a:ext>
            </a:extLst>
          </p:cNvPr>
          <p:cNvSpPr txBox="1"/>
          <p:nvPr/>
        </p:nvSpPr>
        <p:spPr>
          <a:xfrm>
            <a:off x="4406974" y="131549"/>
            <a:ext cx="4617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有机玻璃罐应力分析</a:t>
            </a:r>
            <a:r>
              <a:rPr lang="en-US" altLang="zh-CN" dirty="0"/>
              <a:t>-1129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000A277-31D4-4AEB-A3A1-DBE497298C4D}"/>
              </a:ext>
            </a:extLst>
          </p:cNvPr>
          <p:cNvSpPr txBox="1"/>
          <p:nvPr/>
        </p:nvSpPr>
        <p:spPr>
          <a:xfrm>
            <a:off x="846141" y="4051572"/>
            <a:ext cx="4057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JUNO</a:t>
            </a:r>
            <a:r>
              <a:rPr lang="zh-CN" altLang="en-US" dirty="0"/>
              <a:t>有机玻璃长期许用应力</a:t>
            </a:r>
            <a:r>
              <a:rPr lang="en-US" altLang="zh-CN" dirty="0"/>
              <a:t>5.5MPa</a:t>
            </a:r>
          </a:p>
          <a:p>
            <a:r>
              <a:rPr lang="zh-CN" altLang="en-US" dirty="0"/>
              <a:t>因此有机玻璃罐壁厚</a:t>
            </a:r>
            <a:r>
              <a:rPr lang="en-US" altLang="zh-CN" dirty="0"/>
              <a:t>15-20mm</a:t>
            </a:r>
            <a:r>
              <a:rPr lang="zh-CN" altLang="en-US" dirty="0"/>
              <a:t>。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D8F2E141-8326-4545-B9F6-AB82D88D6B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89" r="9472"/>
          <a:stretch/>
        </p:blipFill>
        <p:spPr>
          <a:xfrm rot="5400000">
            <a:off x="732292" y="-9861"/>
            <a:ext cx="3535355" cy="458751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CAFB7E38-4060-4173-A9A1-A6E7C821F7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8303" y="3188979"/>
            <a:ext cx="3295461" cy="198702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6E53EAB-3ACB-4B5B-B513-3CD5DEAB48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8671" y="5261802"/>
            <a:ext cx="3295461" cy="146464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C743897-112A-404D-B744-93C7DF6483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3486" y="1234749"/>
            <a:ext cx="3280278" cy="1915596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C6FF7C78-7262-4066-BE0B-37817841AADE}"/>
              </a:ext>
            </a:extLst>
          </p:cNvPr>
          <p:cNvSpPr txBox="1"/>
          <p:nvPr/>
        </p:nvSpPr>
        <p:spPr>
          <a:xfrm>
            <a:off x="9024241" y="2007881"/>
            <a:ext cx="23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载荷</a:t>
            </a:r>
            <a:r>
              <a:rPr lang="en-US" altLang="zh-CN" dirty="0"/>
              <a:t>1</a:t>
            </a:r>
            <a:r>
              <a:rPr lang="zh-CN" altLang="en-US" dirty="0"/>
              <a:t>：重力</a:t>
            </a:r>
            <a:r>
              <a:rPr lang="en-US" altLang="zh-CN" dirty="0"/>
              <a:t>-Z</a:t>
            </a:r>
            <a:r>
              <a:rPr lang="zh-CN" altLang="en-US" dirty="0"/>
              <a:t>向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5CCF54A5-F997-49EB-9D54-A448D059E2E6}"/>
              </a:ext>
            </a:extLst>
          </p:cNvPr>
          <p:cNvSpPr txBox="1"/>
          <p:nvPr/>
        </p:nvSpPr>
        <p:spPr>
          <a:xfrm>
            <a:off x="9123830" y="4259137"/>
            <a:ext cx="3295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载荷</a:t>
            </a:r>
            <a:r>
              <a:rPr lang="en-US" altLang="zh-CN" dirty="0"/>
              <a:t>2</a:t>
            </a:r>
            <a:r>
              <a:rPr lang="zh-CN" altLang="en-US" dirty="0"/>
              <a:t>：气压</a:t>
            </a:r>
            <a:r>
              <a:rPr lang="en-US" altLang="zh-CN" dirty="0"/>
              <a:t>1MPa </a:t>
            </a:r>
            <a:r>
              <a:rPr lang="zh-CN" altLang="en-US" dirty="0"/>
              <a:t>由里向外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92F14BD8-2E3B-471D-B640-D7DD97B215B6}"/>
              </a:ext>
            </a:extLst>
          </p:cNvPr>
          <p:cNvSpPr txBox="1"/>
          <p:nvPr/>
        </p:nvSpPr>
        <p:spPr>
          <a:xfrm>
            <a:off x="9123830" y="5261802"/>
            <a:ext cx="32954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载荷</a:t>
            </a:r>
            <a:r>
              <a:rPr lang="en-US" altLang="zh-CN" dirty="0"/>
              <a:t>3</a:t>
            </a:r>
            <a:r>
              <a:rPr lang="zh-CN" altLang="en-US" dirty="0"/>
              <a:t>：水压由外向内</a:t>
            </a:r>
            <a:endParaRPr lang="en-US" altLang="zh-CN" dirty="0"/>
          </a:p>
          <a:p>
            <a:r>
              <a:rPr lang="zh-CN" altLang="en-US" dirty="0"/>
              <a:t>公式 </a:t>
            </a:r>
            <a:endParaRPr lang="en-US" altLang="zh-CN" dirty="0"/>
          </a:p>
          <a:p>
            <a:r>
              <a:rPr lang="en-US" altLang="zh-CN" dirty="0"/>
              <a:t> P=</a:t>
            </a:r>
            <a:r>
              <a:rPr lang="en-US" altLang="zh-CN" sz="1400" dirty="0"/>
              <a:t>-0.88*9.8* ( Z-1000) *1e-6+1</a:t>
            </a:r>
          </a:p>
          <a:p>
            <a:r>
              <a:rPr lang="zh-CN" altLang="en-US" sz="1400" dirty="0"/>
              <a:t>   </a:t>
            </a:r>
            <a:r>
              <a:rPr lang="en-US" altLang="zh-CN" sz="1400" dirty="0"/>
              <a:t>Z=1000</a:t>
            </a:r>
            <a:r>
              <a:rPr lang="zh-CN" altLang="en-US" sz="1400" dirty="0"/>
              <a:t>时，</a:t>
            </a:r>
            <a:r>
              <a:rPr lang="en-US" altLang="zh-CN" sz="1400" dirty="0"/>
              <a:t>P=1MPa</a:t>
            </a:r>
          </a:p>
          <a:p>
            <a:r>
              <a:rPr lang="en-US" altLang="zh-CN" sz="1400" dirty="0"/>
              <a:t>   Z=0</a:t>
            </a:r>
            <a:r>
              <a:rPr lang="zh-CN" altLang="en-US" sz="1400" dirty="0"/>
              <a:t>时，</a:t>
            </a:r>
            <a:r>
              <a:rPr lang="en-US" altLang="zh-CN" sz="1400" dirty="0"/>
              <a:t> P=1.0086MPa</a:t>
            </a:r>
          </a:p>
          <a:p>
            <a:r>
              <a:rPr lang="en-US" altLang="zh-CN" sz="1400" dirty="0"/>
              <a:t>   Z=-1000</a:t>
            </a:r>
            <a:r>
              <a:rPr lang="zh-CN" altLang="en-US" sz="1400" dirty="0"/>
              <a:t>时，</a:t>
            </a:r>
            <a:r>
              <a:rPr lang="en-US" altLang="zh-CN" sz="1400" dirty="0"/>
              <a:t>P= 1.0172MPa</a:t>
            </a: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377C3BC8-3E49-4D23-A78B-1ACBE1D426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808" y="4703826"/>
            <a:ext cx="2506363" cy="2071311"/>
          </a:xfrm>
          <a:prstGeom prst="rect">
            <a:avLst/>
          </a:prstGeom>
        </p:spPr>
      </p:pic>
      <p:sp>
        <p:nvSpPr>
          <p:cNvPr id="29" name="椭圆 28">
            <a:extLst>
              <a:ext uri="{FF2B5EF4-FFF2-40B4-BE49-F238E27FC236}">
                <a16:creationId xmlns:a16="http://schemas.microsoft.com/office/drawing/2014/main" id="{91A2B426-C072-4F21-B651-114C54543B84}"/>
              </a:ext>
            </a:extLst>
          </p:cNvPr>
          <p:cNvSpPr/>
          <p:nvPr/>
        </p:nvSpPr>
        <p:spPr>
          <a:xfrm>
            <a:off x="10330004" y="5848539"/>
            <a:ext cx="823865" cy="3078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C9E3E43F-23D8-41DE-B061-8B60D1F87646}"/>
              </a:ext>
            </a:extLst>
          </p:cNvPr>
          <p:cNvSpPr txBox="1"/>
          <p:nvPr/>
        </p:nvSpPr>
        <p:spPr>
          <a:xfrm>
            <a:off x="3088341" y="5484763"/>
            <a:ext cx="23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约束：两圈固定</a:t>
            </a:r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EF671110-EC42-4861-B936-2B8E5496AE36}"/>
              </a:ext>
            </a:extLst>
          </p:cNvPr>
          <p:cNvSpPr/>
          <p:nvPr/>
        </p:nvSpPr>
        <p:spPr>
          <a:xfrm>
            <a:off x="3106593" y="5397006"/>
            <a:ext cx="1810693" cy="5448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829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29D6D74-EDC4-42FF-9E24-D890EE47A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2228" y="3400886"/>
            <a:ext cx="3476634" cy="2404401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0D3D3D42-81FB-4302-A80B-5BE3E0CB70F3}"/>
              </a:ext>
            </a:extLst>
          </p:cNvPr>
          <p:cNvSpPr txBox="1"/>
          <p:nvPr/>
        </p:nvSpPr>
        <p:spPr>
          <a:xfrm>
            <a:off x="4441704" y="32332"/>
            <a:ext cx="3915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约束方式比较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69AE71B-80A0-4A6F-A240-3260C1B9F1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722" y="3347666"/>
            <a:ext cx="3317899" cy="251084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9701442-1396-4B3D-AD3C-90B20925FD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722" y="559904"/>
            <a:ext cx="3317899" cy="276567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B340722-543B-4CC0-A3BE-13EEC801970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" r="-6173"/>
          <a:stretch/>
        </p:blipFill>
        <p:spPr>
          <a:xfrm>
            <a:off x="5022228" y="559903"/>
            <a:ext cx="3601650" cy="2787763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0E1738B0-0638-4DFA-9263-9BA73FA210D5}"/>
              </a:ext>
            </a:extLst>
          </p:cNvPr>
          <p:cNvSpPr txBox="1"/>
          <p:nvPr/>
        </p:nvSpPr>
        <p:spPr>
          <a:xfrm>
            <a:off x="1070431" y="6113430"/>
            <a:ext cx="4101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两端半圈固定，最大应力</a:t>
            </a:r>
            <a:r>
              <a:rPr lang="en-US" altLang="zh-CN" dirty="0"/>
              <a:t>6.14MPa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FB33233-B31D-486C-A788-DBCF93F07356}"/>
              </a:ext>
            </a:extLst>
          </p:cNvPr>
          <p:cNvSpPr txBox="1"/>
          <p:nvPr/>
        </p:nvSpPr>
        <p:spPr>
          <a:xfrm>
            <a:off x="5022228" y="6113430"/>
            <a:ext cx="4101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两端整圈固定，最大应力</a:t>
            </a:r>
            <a:r>
              <a:rPr lang="en-US" altLang="zh-CN" dirty="0"/>
              <a:t>1.71MPa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85EE5F8-E0B5-4CA4-A648-69E6CBACB8EE}"/>
              </a:ext>
            </a:extLst>
          </p:cNvPr>
          <p:cNvSpPr txBox="1"/>
          <p:nvPr/>
        </p:nvSpPr>
        <p:spPr>
          <a:xfrm>
            <a:off x="8469711" y="6005708"/>
            <a:ext cx="1308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</a:rPr>
              <a:t>√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F6A7A527-16C8-4139-892D-2AF7DAB70A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07469" y="1678625"/>
            <a:ext cx="3111322" cy="299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548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A65B7D3A-1C56-40D9-AA52-9090643D9C4F}"/>
              </a:ext>
            </a:extLst>
          </p:cNvPr>
          <p:cNvSpPr txBox="1"/>
          <p:nvPr/>
        </p:nvSpPr>
        <p:spPr>
          <a:xfrm>
            <a:off x="5096612" y="151732"/>
            <a:ext cx="3915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液压分布优化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E7EBBEC-C545-49F3-9E53-353763A7A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771" y="1375602"/>
            <a:ext cx="6648972" cy="2955098"/>
          </a:xfrm>
          <a:prstGeom prst="rect">
            <a:avLst/>
          </a:prstGeom>
        </p:spPr>
      </p:pic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631C5956-DE1E-4C10-9BCB-A16DCF04D57C}"/>
              </a:ext>
            </a:extLst>
          </p:cNvPr>
          <p:cNvCxnSpPr>
            <a:cxnSpLocks/>
          </p:cNvCxnSpPr>
          <p:nvPr/>
        </p:nvCxnSpPr>
        <p:spPr>
          <a:xfrm>
            <a:off x="7277100" y="1482378"/>
            <a:ext cx="0" cy="25141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5EEA705F-20D9-47FC-BFAE-72F6D8A886FC}"/>
              </a:ext>
            </a:extLst>
          </p:cNvPr>
          <p:cNvCxnSpPr>
            <a:cxnSpLocks/>
          </p:cNvCxnSpPr>
          <p:nvPr/>
        </p:nvCxnSpPr>
        <p:spPr>
          <a:xfrm>
            <a:off x="7277100" y="2730153"/>
            <a:ext cx="2159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CBDD4548-F5B7-45CF-9CB6-517CAC80F972}"/>
              </a:ext>
            </a:extLst>
          </p:cNvPr>
          <p:cNvCxnSpPr>
            <a:cxnSpLocks/>
          </p:cNvCxnSpPr>
          <p:nvPr/>
        </p:nvCxnSpPr>
        <p:spPr>
          <a:xfrm>
            <a:off x="5974860" y="1482378"/>
            <a:ext cx="34326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E37B95AE-9A45-4462-9973-F001AD0AFE99}"/>
              </a:ext>
            </a:extLst>
          </p:cNvPr>
          <p:cNvCxnSpPr>
            <a:cxnSpLocks/>
          </p:cNvCxnSpPr>
          <p:nvPr/>
        </p:nvCxnSpPr>
        <p:spPr>
          <a:xfrm>
            <a:off x="5859607" y="3996532"/>
            <a:ext cx="34326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CD06C612-2AB2-4B77-A054-EAC539F71C4E}"/>
              </a:ext>
            </a:extLst>
          </p:cNvPr>
          <p:cNvSpPr txBox="1"/>
          <p:nvPr/>
        </p:nvSpPr>
        <p:spPr>
          <a:xfrm>
            <a:off x="9436099" y="1375602"/>
            <a:ext cx="1512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Z=1000mm</a:t>
            </a:r>
            <a:endParaRPr lang="zh-CN" alt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29792AE7-1C6A-4377-A745-8DD10FB79630}"/>
              </a:ext>
            </a:extLst>
          </p:cNvPr>
          <p:cNvSpPr txBox="1"/>
          <p:nvPr/>
        </p:nvSpPr>
        <p:spPr>
          <a:xfrm>
            <a:off x="9436099" y="3811866"/>
            <a:ext cx="1512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Z=-1000mm</a:t>
            </a:r>
            <a:endParaRPr lang="zh-CN" altLang="en-US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C19A96AF-0693-4280-AF01-FF76C9097970}"/>
              </a:ext>
            </a:extLst>
          </p:cNvPr>
          <p:cNvSpPr txBox="1"/>
          <p:nvPr/>
        </p:nvSpPr>
        <p:spPr>
          <a:xfrm>
            <a:off x="9436099" y="2545487"/>
            <a:ext cx="1512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Z=0</a:t>
            </a:r>
            <a:endParaRPr lang="zh-CN" altLang="en-US" dirty="0"/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C5015BFC-2A90-45CB-B978-FFBA171711BF}"/>
              </a:ext>
            </a:extLst>
          </p:cNvPr>
          <p:cNvCxnSpPr>
            <a:cxnSpLocks/>
          </p:cNvCxnSpPr>
          <p:nvPr/>
        </p:nvCxnSpPr>
        <p:spPr>
          <a:xfrm>
            <a:off x="7651749" y="1473076"/>
            <a:ext cx="763587" cy="2514154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6CF18566-9EE0-4919-AC25-51B65DE84571}"/>
              </a:ext>
            </a:extLst>
          </p:cNvPr>
          <p:cNvSpPr txBox="1"/>
          <p:nvPr/>
        </p:nvSpPr>
        <p:spPr>
          <a:xfrm>
            <a:off x="7458074" y="1047435"/>
            <a:ext cx="21589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rgbClr val="FF0000"/>
                </a:solidFill>
              </a:rPr>
              <a:t>△</a:t>
            </a:r>
            <a:r>
              <a:rPr lang="en-US" altLang="zh-CN" sz="1200" dirty="0">
                <a:solidFill>
                  <a:srgbClr val="FF0000"/>
                </a:solidFill>
              </a:rPr>
              <a:t>P=0.0172MPa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768D3811-DC8F-478D-AD5F-A988B52FF508}"/>
              </a:ext>
            </a:extLst>
          </p:cNvPr>
          <p:cNvCxnSpPr>
            <a:cxnSpLocks/>
          </p:cNvCxnSpPr>
          <p:nvPr/>
        </p:nvCxnSpPr>
        <p:spPr>
          <a:xfrm>
            <a:off x="7651749" y="1288410"/>
            <a:ext cx="0" cy="270812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4B2BB458-138F-4FAD-A0FE-CFF00A01F5CB}"/>
              </a:ext>
            </a:extLst>
          </p:cNvPr>
          <p:cNvCxnSpPr>
            <a:cxnSpLocks/>
          </p:cNvCxnSpPr>
          <p:nvPr/>
        </p:nvCxnSpPr>
        <p:spPr>
          <a:xfrm>
            <a:off x="8415336" y="1279108"/>
            <a:ext cx="0" cy="270812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115DF45C-DCBE-4C67-B179-E068D85546C2}"/>
              </a:ext>
            </a:extLst>
          </p:cNvPr>
          <p:cNvCxnSpPr/>
          <p:nvPr/>
        </p:nvCxnSpPr>
        <p:spPr>
          <a:xfrm>
            <a:off x="7277100" y="1577340"/>
            <a:ext cx="3746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AB44CA1E-E4DE-400A-8B6A-BE7375CD84FB}"/>
              </a:ext>
            </a:extLst>
          </p:cNvPr>
          <p:cNvCxnSpPr>
            <a:cxnSpLocks/>
          </p:cNvCxnSpPr>
          <p:nvPr/>
        </p:nvCxnSpPr>
        <p:spPr>
          <a:xfrm>
            <a:off x="7277100" y="1676400"/>
            <a:ext cx="4214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9A361D6B-F160-418A-85D4-F1879427B152}"/>
              </a:ext>
            </a:extLst>
          </p:cNvPr>
          <p:cNvCxnSpPr>
            <a:cxnSpLocks/>
          </p:cNvCxnSpPr>
          <p:nvPr/>
        </p:nvCxnSpPr>
        <p:spPr>
          <a:xfrm>
            <a:off x="7277100" y="1774031"/>
            <a:ext cx="4476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4E5BCEB0-EA4B-42E0-BB9C-F36F7467E78B}"/>
              </a:ext>
            </a:extLst>
          </p:cNvPr>
          <p:cNvCxnSpPr>
            <a:cxnSpLocks/>
          </p:cNvCxnSpPr>
          <p:nvPr/>
        </p:nvCxnSpPr>
        <p:spPr>
          <a:xfrm>
            <a:off x="7277100" y="1866900"/>
            <a:ext cx="4786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A165948F-2EE0-4EB8-9FAB-2C952D29A24F}"/>
              </a:ext>
            </a:extLst>
          </p:cNvPr>
          <p:cNvCxnSpPr>
            <a:cxnSpLocks/>
          </p:cNvCxnSpPr>
          <p:nvPr/>
        </p:nvCxnSpPr>
        <p:spPr>
          <a:xfrm>
            <a:off x="7277100" y="1966913"/>
            <a:ext cx="5024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EB0356F6-AF40-4541-8DF7-B0F8DB55A9B6}"/>
              </a:ext>
            </a:extLst>
          </p:cNvPr>
          <p:cNvCxnSpPr>
            <a:cxnSpLocks/>
          </p:cNvCxnSpPr>
          <p:nvPr/>
        </p:nvCxnSpPr>
        <p:spPr>
          <a:xfrm>
            <a:off x="7277100" y="2066926"/>
            <a:ext cx="5453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264BA3F6-56E8-4C5B-8FEF-41CC2E15DCD3}"/>
              </a:ext>
            </a:extLst>
          </p:cNvPr>
          <p:cNvCxnSpPr>
            <a:cxnSpLocks/>
          </p:cNvCxnSpPr>
          <p:nvPr/>
        </p:nvCxnSpPr>
        <p:spPr>
          <a:xfrm>
            <a:off x="7277100" y="2166938"/>
            <a:ext cx="5786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B87A8010-0823-432D-A284-F9E4DAECF983}"/>
              </a:ext>
            </a:extLst>
          </p:cNvPr>
          <p:cNvCxnSpPr>
            <a:cxnSpLocks/>
          </p:cNvCxnSpPr>
          <p:nvPr/>
        </p:nvCxnSpPr>
        <p:spPr>
          <a:xfrm>
            <a:off x="7277100" y="2271714"/>
            <a:ext cx="6167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70EB2F54-0ACA-490E-A178-3AABB9A4B288}"/>
              </a:ext>
            </a:extLst>
          </p:cNvPr>
          <p:cNvCxnSpPr>
            <a:cxnSpLocks/>
          </p:cNvCxnSpPr>
          <p:nvPr/>
        </p:nvCxnSpPr>
        <p:spPr>
          <a:xfrm>
            <a:off x="7277100" y="2376488"/>
            <a:ext cx="6500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2C125250-CB39-4CA2-BDCE-E806C190E1FD}"/>
              </a:ext>
            </a:extLst>
          </p:cNvPr>
          <p:cNvCxnSpPr>
            <a:cxnSpLocks/>
          </p:cNvCxnSpPr>
          <p:nvPr/>
        </p:nvCxnSpPr>
        <p:spPr>
          <a:xfrm>
            <a:off x="7277100" y="2478883"/>
            <a:ext cx="6691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>
            <a:extLst>
              <a:ext uri="{FF2B5EF4-FFF2-40B4-BE49-F238E27FC236}">
                <a16:creationId xmlns:a16="http://schemas.microsoft.com/office/drawing/2014/main" id="{3C0E7BF7-0E38-4E64-9BB7-36F21D514D36}"/>
              </a:ext>
            </a:extLst>
          </p:cNvPr>
          <p:cNvCxnSpPr>
            <a:cxnSpLocks/>
          </p:cNvCxnSpPr>
          <p:nvPr/>
        </p:nvCxnSpPr>
        <p:spPr>
          <a:xfrm>
            <a:off x="7277100" y="2571752"/>
            <a:ext cx="7000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>
            <a:extLst>
              <a:ext uri="{FF2B5EF4-FFF2-40B4-BE49-F238E27FC236}">
                <a16:creationId xmlns:a16="http://schemas.microsoft.com/office/drawing/2014/main" id="{586B7A79-3B2D-48D2-BB50-70EB9C543B87}"/>
              </a:ext>
            </a:extLst>
          </p:cNvPr>
          <p:cNvCxnSpPr>
            <a:cxnSpLocks/>
          </p:cNvCxnSpPr>
          <p:nvPr/>
        </p:nvCxnSpPr>
        <p:spPr>
          <a:xfrm>
            <a:off x="7277100" y="2652713"/>
            <a:ext cx="7215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>
            <a:extLst>
              <a:ext uri="{FF2B5EF4-FFF2-40B4-BE49-F238E27FC236}">
                <a16:creationId xmlns:a16="http://schemas.microsoft.com/office/drawing/2014/main" id="{700B578A-67D1-466C-A80B-3898E741E3CC}"/>
              </a:ext>
            </a:extLst>
          </p:cNvPr>
          <p:cNvCxnSpPr>
            <a:cxnSpLocks/>
          </p:cNvCxnSpPr>
          <p:nvPr/>
        </p:nvCxnSpPr>
        <p:spPr>
          <a:xfrm>
            <a:off x="7277100" y="2821940"/>
            <a:ext cx="7715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>
            <a:extLst>
              <a:ext uri="{FF2B5EF4-FFF2-40B4-BE49-F238E27FC236}">
                <a16:creationId xmlns:a16="http://schemas.microsoft.com/office/drawing/2014/main" id="{067DAFA3-BC6E-40BA-968B-985BECB0C7E3}"/>
              </a:ext>
            </a:extLst>
          </p:cNvPr>
          <p:cNvCxnSpPr>
            <a:cxnSpLocks/>
          </p:cNvCxnSpPr>
          <p:nvPr/>
        </p:nvCxnSpPr>
        <p:spPr>
          <a:xfrm>
            <a:off x="7277100" y="2921000"/>
            <a:ext cx="81668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>
            <a:extLst>
              <a:ext uri="{FF2B5EF4-FFF2-40B4-BE49-F238E27FC236}">
                <a16:creationId xmlns:a16="http://schemas.microsoft.com/office/drawing/2014/main" id="{8B608F60-C2B1-4FD2-8412-6C356680862F}"/>
              </a:ext>
            </a:extLst>
          </p:cNvPr>
          <p:cNvCxnSpPr>
            <a:cxnSpLocks/>
          </p:cNvCxnSpPr>
          <p:nvPr/>
        </p:nvCxnSpPr>
        <p:spPr>
          <a:xfrm>
            <a:off x="7277100" y="3018631"/>
            <a:ext cx="838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>
            <a:extLst>
              <a:ext uri="{FF2B5EF4-FFF2-40B4-BE49-F238E27FC236}">
                <a16:creationId xmlns:a16="http://schemas.microsoft.com/office/drawing/2014/main" id="{D3518D19-91B0-4839-9551-10506C7040B1}"/>
              </a:ext>
            </a:extLst>
          </p:cNvPr>
          <p:cNvCxnSpPr>
            <a:cxnSpLocks/>
          </p:cNvCxnSpPr>
          <p:nvPr/>
        </p:nvCxnSpPr>
        <p:spPr>
          <a:xfrm>
            <a:off x="7277100" y="3111500"/>
            <a:ext cx="8715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>
            <a:extLst>
              <a:ext uri="{FF2B5EF4-FFF2-40B4-BE49-F238E27FC236}">
                <a16:creationId xmlns:a16="http://schemas.microsoft.com/office/drawing/2014/main" id="{89B2A893-7C85-4837-B884-5588B3137915}"/>
              </a:ext>
            </a:extLst>
          </p:cNvPr>
          <p:cNvCxnSpPr>
            <a:cxnSpLocks/>
          </p:cNvCxnSpPr>
          <p:nvPr/>
        </p:nvCxnSpPr>
        <p:spPr>
          <a:xfrm>
            <a:off x="7277100" y="3211513"/>
            <a:ext cx="8905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>
            <a:extLst>
              <a:ext uri="{FF2B5EF4-FFF2-40B4-BE49-F238E27FC236}">
                <a16:creationId xmlns:a16="http://schemas.microsoft.com/office/drawing/2014/main" id="{3BB8E735-4160-4A0B-ABCA-516FED999EE3}"/>
              </a:ext>
            </a:extLst>
          </p:cNvPr>
          <p:cNvCxnSpPr>
            <a:cxnSpLocks/>
          </p:cNvCxnSpPr>
          <p:nvPr/>
        </p:nvCxnSpPr>
        <p:spPr>
          <a:xfrm>
            <a:off x="7277100" y="3311526"/>
            <a:ext cx="9334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>
            <a:extLst>
              <a:ext uri="{FF2B5EF4-FFF2-40B4-BE49-F238E27FC236}">
                <a16:creationId xmlns:a16="http://schemas.microsoft.com/office/drawing/2014/main" id="{E515A35F-3FAC-432A-A0C5-8A5F57996650}"/>
              </a:ext>
            </a:extLst>
          </p:cNvPr>
          <p:cNvCxnSpPr>
            <a:cxnSpLocks/>
          </p:cNvCxnSpPr>
          <p:nvPr/>
        </p:nvCxnSpPr>
        <p:spPr>
          <a:xfrm>
            <a:off x="7277100" y="3411538"/>
            <a:ext cx="9477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>
            <a:extLst>
              <a:ext uri="{FF2B5EF4-FFF2-40B4-BE49-F238E27FC236}">
                <a16:creationId xmlns:a16="http://schemas.microsoft.com/office/drawing/2014/main" id="{E39062A2-E349-4F74-83A7-96AC3827B0B3}"/>
              </a:ext>
            </a:extLst>
          </p:cNvPr>
          <p:cNvCxnSpPr>
            <a:cxnSpLocks/>
          </p:cNvCxnSpPr>
          <p:nvPr/>
        </p:nvCxnSpPr>
        <p:spPr>
          <a:xfrm>
            <a:off x="7277100" y="3516314"/>
            <a:ext cx="9786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>
            <a:extLst>
              <a:ext uri="{FF2B5EF4-FFF2-40B4-BE49-F238E27FC236}">
                <a16:creationId xmlns:a16="http://schemas.microsoft.com/office/drawing/2014/main" id="{AC7B8335-6F54-4528-ABC2-2C8B04CCA02D}"/>
              </a:ext>
            </a:extLst>
          </p:cNvPr>
          <p:cNvCxnSpPr>
            <a:cxnSpLocks/>
          </p:cNvCxnSpPr>
          <p:nvPr/>
        </p:nvCxnSpPr>
        <p:spPr>
          <a:xfrm>
            <a:off x="7277100" y="3621088"/>
            <a:ext cx="10096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>
            <a:extLst>
              <a:ext uri="{FF2B5EF4-FFF2-40B4-BE49-F238E27FC236}">
                <a16:creationId xmlns:a16="http://schemas.microsoft.com/office/drawing/2014/main" id="{D33958A0-5200-4EF4-ACF6-B7DA87CC5F1C}"/>
              </a:ext>
            </a:extLst>
          </p:cNvPr>
          <p:cNvCxnSpPr>
            <a:cxnSpLocks/>
          </p:cNvCxnSpPr>
          <p:nvPr/>
        </p:nvCxnSpPr>
        <p:spPr>
          <a:xfrm>
            <a:off x="7277100" y="3723483"/>
            <a:ext cx="10406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>
            <a:extLst>
              <a:ext uri="{FF2B5EF4-FFF2-40B4-BE49-F238E27FC236}">
                <a16:creationId xmlns:a16="http://schemas.microsoft.com/office/drawing/2014/main" id="{7EEE62FA-F04A-4068-8696-5FF11E3BF5C7}"/>
              </a:ext>
            </a:extLst>
          </p:cNvPr>
          <p:cNvCxnSpPr>
            <a:cxnSpLocks/>
          </p:cNvCxnSpPr>
          <p:nvPr/>
        </p:nvCxnSpPr>
        <p:spPr>
          <a:xfrm flipV="1">
            <a:off x="7277100" y="3811866"/>
            <a:ext cx="1085850" cy="44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>
            <a:extLst>
              <a:ext uri="{FF2B5EF4-FFF2-40B4-BE49-F238E27FC236}">
                <a16:creationId xmlns:a16="http://schemas.microsoft.com/office/drawing/2014/main" id="{E8DEFBE0-9E22-4ED9-B7D1-B0A376D935B8}"/>
              </a:ext>
            </a:extLst>
          </p:cNvPr>
          <p:cNvCxnSpPr>
            <a:cxnSpLocks/>
          </p:cNvCxnSpPr>
          <p:nvPr/>
        </p:nvCxnSpPr>
        <p:spPr>
          <a:xfrm>
            <a:off x="7277100" y="3897313"/>
            <a:ext cx="11072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直接箭头连接符 231">
            <a:extLst>
              <a:ext uri="{FF2B5EF4-FFF2-40B4-BE49-F238E27FC236}">
                <a16:creationId xmlns:a16="http://schemas.microsoft.com/office/drawing/2014/main" id="{BD95F8C9-6F43-4F76-895E-A1F460D94127}"/>
              </a:ext>
            </a:extLst>
          </p:cNvPr>
          <p:cNvCxnSpPr>
            <a:cxnSpLocks/>
          </p:cNvCxnSpPr>
          <p:nvPr/>
        </p:nvCxnSpPr>
        <p:spPr>
          <a:xfrm>
            <a:off x="7651749" y="1375602"/>
            <a:ext cx="763587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文本框 233">
            <a:extLst>
              <a:ext uri="{FF2B5EF4-FFF2-40B4-BE49-F238E27FC236}">
                <a16:creationId xmlns:a16="http://schemas.microsoft.com/office/drawing/2014/main" id="{24ABB364-42F0-4D9E-A4FE-A6535057B552}"/>
              </a:ext>
            </a:extLst>
          </p:cNvPr>
          <p:cNvSpPr txBox="1"/>
          <p:nvPr/>
        </p:nvSpPr>
        <p:spPr>
          <a:xfrm>
            <a:off x="7277100" y="4251087"/>
            <a:ext cx="8650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1MPA</a:t>
            </a:r>
            <a:r>
              <a:rPr lang="zh-CN" altLang="en-US" dirty="0"/>
              <a:t>位置？</a:t>
            </a:r>
          </a:p>
        </p:txBody>
      </p:sp>
      <p:sp>
        <p:nvSpPr>
          <p:cNvPr id="235" name="椭圆 234">
            <a:extLst>
              <a:ext uri="{FF2B5EF4-FFF2-40B4-BE49-F238E27FC236}">
                <a16:creationId xmlns:a16="http://schemas.microsoft.com/office/drawing/2014/main" id="{6C12328E-D705-4181-8FE1-F05DE19983CA}"/>
              </a:ext>
            </a:extLst>
          </p:cNvPr>
          <p:cNvSpPr/>
          <p:nvPr/>
        </p:nvSpPr>
        <p:spPr>
          <a:xfrm>
            <a:off x="7616977" y="1436924"/>
            <a:ext cx="106262" cy="11891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6" name="椭圆 235">
            <a:extLst>
              <a:ext uri="{FF2B5EF4-FFF2-40B4-BE49-F238E27FC236}">
                <a16:creationId xmlns:a16="http://schemas.microsoft.com/office/drawing/2014/main" id="{0EA1DA7B-AB53-4E2D-9742-AD68719CAC41}"/>
              </a:ext>
            </a:extLst>
          </p:cNvPr>
          <p:cNvSpPr/>
          <p:nvPr/>
        </p:nvSpPr>
        <p:spPr>
          <a:xfrm>
            <a:off x="7974114" y="2664039"/>
            <a:ext cx="106262" cy="11891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7" name="椭圆 236">
            <a:extLst>
              <a:ext uri="{FF2B5EF4-FFF2-40B4-BE49-F238E27FC236}">
                <a16:creationId xmlns:a16="http://schemas.microsoft.com/office/drawing/2014/main" id="{C05985F5-BC26-4752-B51B-EB911841CB64}"/>
              </a:ext>
            </a:extLst>
          </p:cNvPr>
          <p:cNvSpPr/>
          <p:nvPr/>
        </p:nvSpPr>
        <p:spPr>
          <a:xfrm>
            <a:off x="8355351" y="3906225"/>
            <a:ext cx="106262" cy="11891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93777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5458</TotalTime>
  <Words>680</Words>
  <Application>Microsoft Office PowerPoint</Application>
  <PresentationFormat>宽屏</PresentationFormat>
  <Paragraphs>121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4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温度影响分析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62</cp:revision>
  <dcterms:created xsi:type="dcterms:W3CDTF">2024-10-25T02:48:46Z</dcterms:created>
  <dcterms:modified xsi:type="dcterms:W3CDTF">2025-01-24T07:01:06Z</dcterms:modified>
</cp:coreProperties>
</file>