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6" r:id="rId3"/>
    <p:sldId id="275" r:id="rId4"/>
    <p:sldId id="266" r:id="rId5"/>
    <p:sldId id="278" r:id="rId6"/>
    <p:sldId id="279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E0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667" autoAdjust="0"/>
  </p:normalViewPr>
  <p:slideViewPr>
    <p:cSldViewPr snapToGrid="0">
      <p:cViewPr varScale="1">
        <p:scale>
          <a:sx n="61" d="100"/>
          <a:sy n="61" d="100"/>
        </p:scale>
        <p:origin x="3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AD7148-51A4-457D-AACB-896C0955F088}" type="datetimeFigureOut">
              <a:rPr lang="zh-CN" altLang="en-US" smtClean="0"/>
              <a:t>2025/2/9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0027BC-330B-413A-B7BB-24069F1DEB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2354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027BC-330B-413A-B7BB-24069F1DEBCE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9033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027BC-330B-413A-B7BB-24069F1DEBC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3011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0FA1-E619-40FF-BE03-2F1DA1228CB9}" type="datetime1">
              <a:rPr lang="zh-CN" altLang="en-US" smtClean="0"/>
              <a:t>2025/2/9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5937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4EB8-6171-496C-8AB1-CC6621935F20}" type="datetime1">
              <a:rPr lang="zh-CN" altLang="en-US" smtClean="0"/>
              <a:t>2025/2/9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0746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E66F3-830E-4431-9B7E-F74153C2B98A}" type="datetime1">
              <a:rPr lang="zh-CN" altLang="en-US" smtClean="0"/>
              <a:t>2025/2/9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8271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C514-EFCC-4200-BA8D-F4CDE7202C43}" type="datetime1">
              <a:rPr lang="zh-CN" altLang="en-US" smtClean="0"/>
              <a:t>2025/2/9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5995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1B926-814C-47DD-A0D2-AFBB297D88F5}" type="datetime1">
              <a:rPr lang="zh-CN" altLang="en-US" smtClean="0"/>
              <a:t>2025/2/9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5756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2AF7-0A43-48C1-9D59-1A169CC79D04}" type="datetime1">
              <a:rPr lang="zh-CN" altLang="en-US" smtClean="0"/>
              <a:t>2025/2/9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662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1941-E8ED-4E69-991C-ECC60D722C3A}" type="datetime1">
              <a:rPr lang="zh-CN" altLang="en-US" smtClean="0"/>
              <a:t>2025/2/9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8003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E507B-0CE7-4B9B-B916-F4BD393F3530}" type="datetime1">
              <a:rPr lang="zh-CN" altLang="en-US" smtClean="0"/>
              <a:t>2025/2/9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6054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090C-302D-4525-85E8-59A58A5EA259}" type="datetime1">
              <a:rPr lang="zh-CN" altLang="en-US" smtClean="0"/>
              <a:t>2025/2/9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5019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90A3-5A14-4D2D-8628-1DFB437F62AC}" type="datetime1">
              <a:rPr lang="zh-CN" altLang="en-US" smtClean="0"/>
              <a:t>2025/2/9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4531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85F0-E66D-4D77-8CC3-4263CE115620}" type="datetime1">
              <a:rPr lang="zh-CN" altLang="en-US" smtClean="0"/>
              <a:t>2025/2/9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5918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4173F-2181-4319-9F59-FA80CC94CBEA}" type="datetime1">
              <a:rPr lang="zh-CN" altLang="en-US" smtClean="0"/>
              <a:t>2025/2/9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59AF1-F620-47B2-B5D3-740B87DDB9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0328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343024"/>
            <a:ext cx="9144000" cy="107632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Progress and Plan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789074"/>
            <a:ext cx="9144000" cy="1655762"/>
          </a:xfrm>
        </p:spPr>
        <p:txBody>
          <a:bodyPr/>
          <a:lstStyle/>
          <a:p>
            <a:r>
              <a:rPr lang="en-US" altLang="zh-CN" dirty="0" err="1" smtClean="0"/>
              <a:t>Mingyi</a:t>
            </a:r>
            <a:r>
              <a:rPr lang="en-US" altLang="zh-CN" dirty="0" smtClean="0"/>
              <a:t> Dong</a:t>
            </a:r>
          </a:p>
          <a:p>
            <a:endParaRPr lang="en-US" altLang="zh-CN" dirty="0"/>
          </a:p>
          <a:p>
            <a:r>
              <a:rPr lang="en-US" altLang="zh-CN" dirty="0" smtClean="0"/>
              <a:t>2025.01.21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3539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3752"/>
          </a:xfrm>
        </p:spPr>
        <p:txBody>
          <a:bodyPr/>
          <a:lstStyle/>
          <a:p>
            <a:pPr algn="ctr"/>
            <a:r>
              <a:rPr lang="en-US" altLang="zh-CN" dirty="0" smtClean="0"/>
              <a:t>Progress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718621"/>
            <a:ext cx="10515600" cy="4030426"/>
          </a:xfrm>
        </p:spPr>
        <p:txBody>
          <a:bodyPr/>
          <a:lstStyle/>
          <a:p>
            <a:r>
              <a:rPr lang="en-US" altLang="zh-CN" dirty="0" smtClean="0"/>
              <a:t>Due to discharge issues on layer3 and huge noise issues on Layer1, </a:t>
            </a:r>
            <a:r>
              <a:rPr lang="en-US" altLang="zh-CN" dirty="0" err="1" smtClean="0"/>
              <a:t>gg</a:t>
            </a:r>
            <a:r>
              <a:rPr lang="en-US" altLang="zh-CN" dirty="0" smtClean="0"/>
              <a:t>. asked  one week delay in installation start-up of  the SCQ (from Jan.9 to </a:t>
            </a:r>
            <a:r>
              <a:rPr lang="en-US" altLang="zh-CN" dirty="0" smtClean="0"/>
              <a:t>Jan.16)</a:t>
            </a:r>
            <a:endParaRPr lang="en-US" altLang="zh-CN" dirty="0" smtClean="0"/>
          </a:p>
          <a:p>
            <a:r>
              <a:rPr lang="en-US" altLang="zh-CN" dirty="0" smtClean="0"/>
              <a:t>Due to new </a:t>
            </a:r>
            <a:r>
              <a:rPr lang="en-US" altLang="zh-CN" dirty="0"/>
              <a:t>discharge issues on </a:t>
            </a:r>
            <a:r>
              <a:rPr lang="en-US" altLang="zh-CN" dirty="0" smtClean="0"/>
              <a:t>layer3 found on Jan.16 morning, </a:t>
            </a:r>
            <a:r>
              <a:rPr lang="en-US" altLang="zh-CN" dirty="0" err="1" smtClean="0"/>
              <a:t>gg</a:t>
            </a:r>
            <a:r>
              <a:rPr lang="en-US" altLang="zh-CN" dirty="0" smtClean="0"/>
              <a:t>. </a:t>
            </a:r>
            <a:r>
              <a:rPr lang="en-US" altLang="zh-CN" dirty="0"/>
              <a:t>a</a:t>
            </a:r>
            <a:r>
              <a:rPr lang="en-US" altLang="zh-CN" dirty="0" smtClean="0"/>
              <a:t>sked one more day for solving the discharge problem (Jan.16). </a:t>
            </a:r>
          </a:p>
          <a:p>
            <a:r>
              <a:rPr lang="en-US" altLang="zh-CN" dirty="0" smtClean="0"/>
              <a:t>The </a:t>
            </a:r>
            <a:r>
              <a:rPr lang="en-US" altLang="zh-CN" dirty="0"/>
              <a:t>installation </a:t>
            </a:r>
            <a:r>
              <a:rPr lang="en-US" altLang="zh-CN" dirty="0" smtClean="0"/>
              <a:t>of  </a:t>
            </a:r>
            <a:r>
              <a:rPr lang="en-US" altLang="zh-CN" dirty="0"/>
              <a:t>the SCQ </a:t>
            </a:r>
            <a:r>
              <a:rPr lang="en-US" altLang="zh-CN" dirty="0" smtClean="0"/>
              <a:t>started </a:t>
            </a:r>
            <a:r>
              <a:rPr lang="en-US" altLang="zh-CN" dirty="0" smtClean="0"/>
              <a:t>on Jan.17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3581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70573"/>
            <a:ext cx="10515600" cy="782738"/>
          </a:xfrm>
        </p:spPr>
        <p:txBody>
          <a:bodyPr/>
          <a:lstStyle/>
          <a:p>
            <a:pPr algn="ctr"/>
            <a:r>
              <a:rPr lang="en-US" altLang="zh-CN" dirty="0" smtClean="0"/>
              <a:t>progress in last week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3</a:t>
            </a:fld>
            <a:endParaRPr lang="zh-CN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801755"/>
              </p:ext>
            </p:extLst>
          </p:nvPr>
        </p:nvGraphicFramePr>
        <p:xfrm>
          <a:off x="341131" y="953311"/>
          <a:ext cx="11556460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628"/>
                <a:gridCol w="6442705"/>
                <a:gridCol w="2077297"/>
                <a:gridCol w="1410511"/>
                <a:gridCol w="1167319"/>
              </a:tblGrid>
              <a:tr h="596268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Tasks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date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person in charge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Status</a:t>
                      </a:r>
                      <a:endParaRPr lang="zh-CN" altLang="en-US" dirty="0"/>
                    </a:p>
                  </a:txBody>
                  <a:tcPr/>
                </a:tc>
              </a:tr>
              <a:tr h="851812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Testing to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 resolve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 the problems of CGEM L1 noise and  L3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 discharge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New discharged was found and solved on Jan 16</a:t>
                      </a:r>
                      <a:endParaRPr lang="en-US" altLang="zh-CN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Jan.8-16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Italy team</a:t>
                      </a:r>
                      <a:r>
                        <a:rPr lang="zh-CN" alt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altLang="zh-CN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IHEP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done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96268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Installation of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  final shielding plates for both CGEM and MDC</a:t>
                      </a:r>
                      <a:endParaRPr lang="en-US" altLang="zh-CN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Jan.15-16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IHEP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done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96268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Installation of small shielding plate for CGEM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Jan.16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IHEP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Italy team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done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96268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Cosmic ray checks and tests of MDC and CGEM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Jan.8-16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IHEP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Italy team 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done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96268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Installation of SCQ vacuum pipe on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 east 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side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Installation of SCQ vacuum pipe on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west sides 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and leakage check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Jan.17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Jan.18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IHEP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done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96268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Rearranged 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CGEM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 cables on both sides 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to ensure they do not interfere with installation of SCQ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Jan.18(east side),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Jan19 (west side)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Italy team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IHEP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done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51812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Preparation of Installation of the SCQs  on east and west sides (cutting small pieces 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from the 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SCQ, laser measurement of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 the step parts to make sure the space is ok for SCQ insertion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Jan.20</a:t>
                      </a:r>
                      <a:endParaRPr lang="en-US" altLang="zh-CN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IHEP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done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047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0832"/>
          </a:xfrm>
        </p:spPr>
        <p:txBody>
          <a:bodyPr/>
          <a:lstStyle/>
          <a:p>
            <a:pPr algn="ctr"/>
            <a:r>
              <a:rPr lang="en-US" altLang="zh-CN" dirty="0" smtClean="0"/>
              <a:t>Plan for next week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4</a:t>
            </a:fld>
            <a:endParaRPr lang="zh-CN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658824"/>
              </p:ext>
            </p:extLst>
          </p:nvPr>
        </p:nvGraphicFramePr>
        <p:xfrm>
          <a:off x="838200" y="1704773"/>
          <a:ext cx="10290241" cy="35874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7624"/>
                <a:gridCol w="6322849"/>
                <a:gridCol w="1744884"/>
                <a:gridCol w="1744884"/>
              </a:tblGrid>
              <a:tr h="389107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Detailed tasks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date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person in charge</a:t>
                      </a:r>
                      <a:endParaRPr lang="zh-CN" altLang="en-US" dirty="0"/>
                    </a:p>
                  </a:txBody>
                  <a:tcPr/>
                </a:tc>
              </a:tr>
              <a:tr h="415257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Insertion of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 SCQ on both sides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Power on  CGEM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 and MDC to check the connection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after  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Insertion of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 SCQ </a:t>
                      </a:r>
                      <a:endParaRPr lang="en-US" altLang="zh-CN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Jan.21-22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IHEP, Italy team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2670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Cables and pipes connection of SCQ and vacuum pipes on both sides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Jan.23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IHEP, Italy team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2670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Water pressure tests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 and powering on test for 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SCQ and vacuum pipes 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on both sides</a:t>
                      </a:r>
                      <a:endParaRPr lang="en-US" altLang="zh-CN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Jan.24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IHEP, Italy team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5257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Fix CGEM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 cables on the support structure of SCQ </a:t>
                      </a:r>
                      <a:endParaRPr lang="en-US" altLang="zh-CN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Jan.25-28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Italy team, IHEP,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5257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CGEM DAQ debugging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Jan.25-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IHEP, Italy team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598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b="1" dirty="0">
                <a:solidFill>
                  <a:srgbClr val="002060"/>
                </a:solidFill>
                <a:latin typeface="Cambria" panose="02040503050406030204" pitchFamily="18" charset="0"/>
                <a:ea typeface="华文楷体" panose="02010600040101010101" pitchFamily="2" charset="-122"/>
              </a:rPr>
              <a:t>Dedicated meetings on noise issues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altLang="zh-CN" dirty="0"/>
              <a:t>On Jan. 11, </a:t>
            </a:r>
            <a:r>
              <a:rPr lang="en-US" altLang="zh-CN" dirty="0" smtClean="0"/>
              <a:t>the second dedicated </a:t>
            </a:r>
            <a:r>
              <a:rPr lang="en-US" altLang="zh-CN" dirty="0"/>
              <a:t>meeting </a:t>
            </a:r>
            <a:r>
              <a:rPr lang="en-US" altLang="zh-CN" dirty="0" smtClean="0"/>
              <a:t>on noise issues was organized. 10 </a:t>
            </a:r>
            <a:r>
              <a:rPr lang="en-US" altLang="zh-CN" dirty="0"/>
              <a:t>experts attended the meeting. </a:t>
            </a:r>
            <a:endParaRPr lang="en-US" altLang="zh-CN" dirty="0" smtClean="0"/>
          </a:p>
          <a:p>
            <a:pPr>
              <a:lnSpc>
                <a:spcPct val="110000"/>
              </a:lnSpc>
            </a:pPr>
            <a:r>
              <a:rPr lang="en-US" altLang="zh-CN" dirty="0" smtClean="0"/>
              <a:t>The suggestions are as follow</a:t>
            </a:r>
            <a:endParaRPr lang="en-US" altLang="zh-CN" dirty="0"/>
          </a:p>
          <a:p>
            <a:pPr lvl="1">
              <a:lnSpc>
                <a:spcPct val="110000"/>
              </a:lnSpc>
            </a:pPr>
            <a:r>
              <a:rPr lang="en-US" altLang="zh-CN" dirty="0"/>
              <a:t>Further improve the shielding of the first step, especially the gap between the shielding layer and the flange2 of MDC</a:t>
            </a:r>
          </a:p>
          <a:p>
            <a:pPr lvl="1">
              <a:lnSpc>
                <a:spcPct val="110000"/>
              </a:lnSpc>
            </a:pPr>
            <a:r>
              <a:rPr lang="en-US" altLang="zh-CN" dirty="0"/>
              <a:t>Shield the HV patch cards of </a:t>
            </a:r>
            <a:r>
              <a:rPr lang="en-US" altLang="zh-CN" dirty="0" smtClean="0"/>
              <a:t>CGEM</a:t>
            </a:r>
          </a:p>
          <a:p>
            <a:pPr lvl="1">
              <a:lnSpc>
                <a:spcPct val="110000"/>
              </a:lnSpc>
            </a:pPr>
            <a:endParaRPr lang="en-US" altLang="zh-CN" dirty="0"/>
          </a:p>
          <a:p>
            <a:pPr lvl="1">
              <a:lnSpc>
                <a:spcPct val="110000"/>
              </a:lnSpc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84819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09482"/>
            <a:ext cx="10515600" cy="792805"/>
          </a:xfrm>
        </p:spPr>
        <p:txBody>
          <a:bodyPr/>
          <a:lstStyle/>
          <a:p>
            <a:pPr algn="ctr"/>
            <a:r>
              <a:rPr lang="en-US" altLang="zh-CN" dirty="0" smtClean="0"/>
              <a:t>Noise tests and results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54933" y="1002287"/>
            <a:ext cx="10515600" cy="5175115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/>
              <a:t>T</a:t>
            </a:r>
            <a:r>
              <a:rPr lang="en-US" altLang="zh-CN" dirty="0" smtClean="0"/>
              <a:t>he </a:t>
            </a:r>
            <a:r>
              <a:rPr lang="en-US" altLang="zh-CN" dirty="0"/>
              <a:t>following measures and tests have been done to </a:t>
            </a:r>
            <a:r>
              <a:rPr lang="en-US" altLang="zh-CN" dirty="0" smtClean="0"/>
              <a:t>reduce the </a:t>
            </a:r>
            <a:r>
              <a:rPr lang="en-US" altLang="zh-CN" dirty="0"/>
              <a:t>noise based on the suggestions made at the meeting. </a:t>
            </a:r>
            <a:endParaRPr lang="zh-CN" altLang="zh-CN" dirty="0"/>
          </a:p>
          <a:p>
            <a:pPr lvl="1"/>
            <a:r>
              <a:rPr lang="en-US" altLang="zh-CN" dirty="0"/>
              <a:t>(1) Added a shielding layer on the HV patch card of CGEM. </a:t>
            </a:r>
            <a:endParaRPr lang="zh-CN" altLang="zh-CN" dirty="0"/>
          </a:p>
          <a:p>
            <a:pPr lvl="1"/>
            <a:r>
              <a:rPr lang="en-US" altLang="zh-CN" dirty="0"/>
              <a:t>(2) Further improved the shielding of the first step of MDC with copper foils, especially the gap between the shielding layer and MDC flange2</a:t>
            </a:r>
            <a:endParaRPr lang="zh-CN" altLang="zh-CN" dirty="0"/>
          </a:p>
          <a:p>
            <a:r>
              <a:rPr lang="en-US" altLang="zh-CN" dirty="0"/>
              <a:t>The experimental results are as follows:</a:t>
            </a:r>
            <a:endParaRPr lang="zh-CN" altLang="zh-CN" dirty="0"/>
          </a:p>
          <a:p>
            <a:pPr lvl="1"/>
            <a:r>
              <a:rPr lang="en-US" altLang="zh-CN" dirty="0"/>
              <a:t>(1)The baseline noise </a:t>
            </a:r>
            <a:r>
              <a:rPr lang="en-US" altLang="zh-CN" dirty="0" smtClean="0"/>
              <a:t>was</a:t>
            </a:r>
            <a:r>
              <a:rPr lang="en-US" altLang="zh-CN" dirty="0" smtClean="0"/>
              <a:t> </a:t>
            </a:r>
            <a:r>
              <a:rPr lang="en-US" altLang="zh-CN" dirty="0"/>
              <a:t>further reduced. When CGEM is powered off, there is no noise in MDC.</a:t>
            </a:r>
            <a:endParaRPr lang="zh-CN" altLang="zh-CN" dirty="0"/>
          </a:p>
          <a:p>
            <a:pPr lvl="1"/>
            <a:r>
              <a:rPr lang="en-US" altLang="zh-CN" dirty="0" smtClean="0"/>
              <a:t>(2)But </a:t>
            </a:r>
            <a:r>
              <a:rPr lang="en-US" altLang="zh-CN" dirty="0"/>
              <a:t>there was no significant change in the noise related to CGEM. When CGEM is powered on, there will be </a:t>
            </a:r>
            <a:r>
              <a:rPr lang="en-US" altLang="zh-CN" dirty="0" smtClean="0"/>
              <a:t>big </a:t>
            </a:r>
            <a:r>
              <a:rPr lang="en-US" altLang="zh-CN" dirty="0"/>
              <a:t>noise in the MDC step section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dirty="0" smtClean="0"/>
              <a:t>(</a:t>
            </a:r>
            <a:r>
              <a:rPr lang="en-US" altLang="zh-CN" dirty="0" smtClean="0"/>
              <a:t>3)Additional </a:t>
            </a:r>
            <a:r>
              <a:rPr lang="en-US" altLang="zh-CN" dirty="0"/>
              <a:t>grounding tests were conducted, but the noise remained almost unchanged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dirty="0" smtClean="0"/>
              <a:t>(4)after all shielding plates were installed, the noise </a:t>
            </a:r>
            <a:r>
              <a:rPr lang="en-US" altLang="zh-CN" dirty="0"/>
              <a:t>decreased a bit. </a:t>
            </a:r>
            <a:endParaRPr lang="zh-CN" altLang="zh-CN" dirty="0"/>
          </a:p>
          <a:p>
            <a:r>
              <a:rPr lang="en-US" altLang="zh-CN" dirty="0"/>
              <a:t>C</a:t>
            </a:r>
            <a:r>
              <a:rPr lang="en-US" altLang="zh-CN" dirty="0" smtClean="0"/>
              <a:t>osmic-ray </a:t>
            </a:r>
            <a:r>
              <a:rPr lang="en-US" altLang="zh-CN" dirty="0"/>
              <a:t>tests with trigger signals only coming from MDC will be done next week to evaluate the impact of noise on triggering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9AF1-F620-47B2-B5D3-740B87DDB9FB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1033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62367</TotalTime>
  <Words>584</Words>
  <Application>Microsoft Office PowerPoint</Application>
  <PresentationFormat>宽屏</PresentationFormat>
  <Paragraphs>104</Paragraphs>
  <Slides>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华文楷体</vt:lpstr>
      <vt:lpstr>宋体</vt:lpstr>
      <vt:lpstr>Arial</vt:lpstr>
      <vt:lpstr>Calibri</vt:lpstr>
      <vt:lpstr>Calibri Light</vt:lpstr>
      <vt:lpstr>Cambria</vt:lpstr>
      <vt:lpstr>Office 主题</vt:lpstr>
      <vt:lpstr>Progress and Plan</vt:lpstr>
      <vt:lpstr>Progress</vt:lpstr>
      <vt:lpstr>progress in last week</vt:lpstr>
      <vt:lpstr>Plan for next week</vt:lpstr>
      <vt:lpstr>Dedicated meetings on noise issues</vt:lpstr>
      <vt:lpstr>Noise tests and results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Windows 用户</dc:creator>
  <cp:lastModifiedBy>Windows 用户</cp:lastModifiedBy>
  <cp:revision>587</cp:revision>
  <dcterms:created xsi:type="dcterms:W3CDTF">2024-07-07T18:09:25Z</dcterms:created>
  <dcterms:modified xsi:type="dcterms:W3CDTF">2025-02-09T14:48:21Z</dcterms:modified>
</cp:coreProperties>
</file>