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1004" r:id="rId2"/>
    <p:sldId id="1005" r:id="rId3"/>
    <p:sldId id="1006" r:id="rId4"/>
    <p:sldId id="1007" r:id="rId5"/>
  </p:sldIdLst>
  <p:sldSz cx="12192000" cy="6858000"/>
  <p:notesSz cx="7099300" cy="10234613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CC6600"/>
    <a:srgbClr val="FFFFCC"/>
    <a:srgbClr val="FF5050"/>
    <a:srgbClr val="CCCCFF"/>
    <a:srgbClr val="66FF99"/>
    <a:srgbClr val="CCFF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39" autoAdjust="0"/>
    <p:restoredTop sz="94784" autoAdjust="0"/>
  </p:normalViewPr>
  <p:slideViewPr>
    <p:cSldViewPr>
      <p:cViewPr varScale="1">
        <p:scale>
          <a:sx n="73" d="100"/>
          <a:sy n="73" d="100"/>
        </p:scale>
        <p:origin x="496" y="5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6940"/>
    </p:cViewPr>
  </p:sorterViewPr>
  <p:notesViewPr>
    <p:cSldViewPr>
      <p:cViewPr varScale="1">
        <p:scale>
          <a:sx n="64" d="100"/>
          <a:sy n="64" d="100"/>
        </p:scale>
        <p:origin x="-3414" y="-102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B378F378-AF00-407A-95C7-8CFEF7E7466A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t" anchorCtr="0" compatLnSpc="1">
            <a:prstTxWarp prst="textNoShape">
              <a:avLst/>
            </a:prstTxWarp>
          </a:bodyPr>
          <a:lstStyle>
            <a:lvl1pPr defTabSz="981075" eaLnBrk="1" hangingPunct="1">
              <a:defRPr sz="13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B632A30-5EBF-431E-8A75-2CC0568819B6}"/>
              </a:ext>
            </a:extLst>
          </p:cNvPr>
          <p:cNvSpPr>
            <a:spLocks noGrp="1"/>
          </p:cNvSpPr>
          <p:nvPr>
            <p:ph type="dt" sz="quarter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t" anchorCtr="0" compatLnSpc="1">
            <a:prstTxWarp prst="textNoShape">
              <a:avLst/>
            </a:prstTxWarp>
          </a:bodyPr>
          <a:lstStyle>
            <a:lvl1pPr algn="r" defTabSz="981075" eaLnBrk="1" hangingPunct="1">
              <a:defRPr sz="13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15937835-E1C7-410B-8B82-D46CE4FBF11C}" type="datetimeFigureOut">
              <a:rPr lang="zh-CN" altLang="en-US"/>
              <a:pPr>
                <a:defRPr/>
              </a:pPr>
              <a:t>2025/1/21</a:t>
            </a:fld>
            <a:endParaRPr lang="en-US" altLang="zh-CN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93F01D5-A372-4B46-9607-83225C47A80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b" anchorCtr="0" compatLnSpc="1">
            <a:prstTxWarp prst="textNoShape">
              <a:avLst/>
            </a:prstTxWarp>
          </a:bodyPr>
          <a:lstStyle>
            <a:lvl1pPr defTabSz="981075" eaLnBrk="1" hangingPunct="1">
              <a:defRPr sz="13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6C8C1EC-AB25-48B7-9A5D-C133CDD7949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b" anchorCtr="0" compatLnSpc="1">
            <a:prstTxWarp prst="textNoShape">
              <a:avLst/>
            </a:prstTxWarp>
          </a:bodyPr>
          <a:lstStyle>
            <a:lvl1pPr algn="r" defTabSz="981075" eaLnBrk="1" hangingPunct="1">
              <a:defRPr sz="1300"/>
            </a:lvl1pPr>
          </a:lstStyle>
          <a:p>
            <a:pPr>
              <a:defRPr/>
            </a:pPr>
            <a:fld id="{DF5D6917-FFB2-4A8F-9C2E-5A6D4124935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4F520AB4-99DE-4925-A805-18E9AAF5D15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t" anchorCtr="0" compatLnSpc="1">
            <a:prstTxWarp prst="textNoShape">
              <a:avLst/>
            </a:prstTxWarp>
          </a:bodyPr>
          <a:lstStyle>
            <a:lvl1pPr defTabSz="981075" eaLnBrk="1" hangingPunct="1">
              <a:defRPr sz="13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96FC0F0D-1E5C-46A5-A806-37E74B97247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t" anchorCtr="0" compatLnSpc="1">
            <a:prstTxWarp prst="textNoShape">
              <a:avLst/>
            </a:prstTxWarp>
          </a:bodyPr>
          <a:lstStyle>
            <a:lvl1pPr algn="r" defTabSz="981075" eaLnBrk="1" hangingPunct="1">
              <a:defRPr sz="13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81895D8A-C5AF-41CA-BA7C-2076811AFA5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8113" y="766763"/>
            <a:ext cx="6823075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7" name="Rectangle 5">
            <a:extLst>
              <a:ext uri="{FF2B5EF4-FFF2-40B4-BE49-F238E27FC236}">
                <a16:creationId xmlns:a16="http://schemas.microsoft.com/office/drawing/2014/main" id="{D4AD8BB8-0E2A-404B-884E-4B919169A3B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4518" name="Rectangle 6">
            <a:extLst>
              <a:ext uri="{FF2B5EF4-FFF2-40B4-BE49-F238E27FC236}">
                <a16:creationId xmlns:a16="http://schemas.microsoft.com/office/drawing/2014/main" id="{638F4784-44EF-4C45-913E-4A21C70545F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b" anchorCtr="0" compatLnSpc="1">
            <a:prstTxWarp prst="textNoShape">
              <a:avLst/>
            </a:prstTxWarp>
          </a:bodyPr>
          <a:lstStyle>
            <a:lvl1pPr defTabSz="981075" eaLnBrk="1" hangingPunct="1">
              <a:defRPr sz="13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4519" name="Rectangle 7">
            <a:extLst>
              <a:ext uri="{FF2B5EF4-FFF2-40B4-BE49-F238E27FC236}">
                <a16:creationId xmlns:a16="http://schemas.microsoft.com/office/drawing/2014/main" id="{D304EBFB-E2DC-4F4C-BB3E-C9B6A89390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b" anchorCtr="0" compatLnSpc="1">
            <a:prstTxWarp prst="textNoShape">
              <a:avLst/>
            </a:prstTxWarp>
          </a:bodyPr>
          <a:lstStyle>
            <a:lvl1pPr algn="r" defTabSz="981075" eaLnBrk="1" hangingPunct="1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5AA214C-220A-4609-822B-E305D9187B7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A1AFA53-57AC-46AE-97B5-BBE551BD2B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A270114-6E6C-4DB8-816A-A016D0694A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981E1BE-0F8F-4025-858C-436FDEF483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 anchor="t"/>
          <a:lstStyle>
            <a:lvl1pPr>
              <a:defRPr b="0"/>
            </a:lvl1pPr>
          </a:lstStyle>
          <a:p>
            <a:pPr>
              <a:defRPr/>
            </a:pPr>
            <a:fld id="{6DF362DE-1F0B-4D1D-8345-4B61397AD48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68336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5AA5B07-E16F-4C9B-BCAA-8A42BCEC9BE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337ED-838D-4934-B893-58A6AEAB562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10805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619918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619918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65EC5B5-B4E3-444B-9592-B3CB102A73C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C09CAD-CB82-4B59-9F7C-385069BBCED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97096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0801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09600" y="989013"/>
            <a:ext cx="5384800" cy="54848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89013"/>
            <a:ext cx="5384800" cy="54848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1E23A00-8409-4061-AB2D-E14EF24A9C0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B4DE33-5BCF-4ADC-9231-91D04B92CC7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40778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88640"/>
            <a:ext cx="10972800" cy="608012"/>
          </a:xfrm>
        </p:spPr>
        <p:txBody>
          <a:bodyPr/>
          <a:lstStyle>
            <a:lvl1pPr>
              <a:defRPr sz="3200"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1pPr>
            <a:lvl2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2pPr>
            <a:lvl3pPr hangingPunct="1">
              <a:buFont typeface="Wingdings" pitchFamily="2" charset="2"/>
              <a:buChar char="Ø"/>
              <a:defRPr sz="1800"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3pPr>
            <a:lvl4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4pPr>
            <a:lvl5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87FF90D-1F41-47D4-94F8-EE02B382848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CB328D-4FA9-4DE4-BAB4-37B5912FCBB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01160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4D9BF61-0CAD-4BB7-8EF4-CCA649284FE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D79F91-8E46-4883-ABB9-F71D489F2B5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75385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989013"/>
            <a:ext cx="5384800" cy="548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89013"/>
            <a:ext cx="5384800" cy="548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32BDBB6-A493-4689-B16B-BE03E18369B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4A127-0ACD-4B2B-8425-CC5530E96AE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18637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74E60C1-727F-4F1A-98C2-D86C5C071C4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3B5FC-8DF7-4A98-902D-1C8786F5841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9093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629EB1E0-54C0-4137-B80A-EE2039C7B38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E5A718-76C9-4CA6-AE36-1CB8185C11E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33007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D676AE22-2AF2-462C-9D33-ACB54EF16CF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C1A49-B869-47D6-98FB-547D0180FA3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34685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A9494F6-D916-4093-93EF-B2A2BC92067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7B27AE-F18F-4E63-8DFF-70828D8FBEC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65583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DB04A91-9280-4B49-8546-507B4F48F39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3A0AB9-6784-4AE9-8C3F-30A607F5D03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89924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4164B40-EE22-4956-8883-A1BF81CA14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AF1B84E-AD86-47F5-80C0-2D3189AAB7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989013"/>
            <a:ext cx="10972800" cy="548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4F60528-FCDC-416B-9318-20BF40706E4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926233" y="6524625"/>
            <a:ext cx="12192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B63913E-DD88-42DD-A3D8-ACBD2E37684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1029" name="Line 7">
            <a:extLst>
              <a:ext uri="{FF2B5EF4-FFF2-40B4-BE49-F238E27FC236}">
                <a16:creationId xmlns:a16="http://schemas.microsoft.com/office/drawing/2014/main" id="{2CC379EF-52A0-474F-8E77-2B482914BB35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22300" y="876300"/>
            <a:ext cx="11074400" cy="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CN" altLang="en-US" sz="2800"/>
          </a:p>
        </p:txBody>
      </p:sp>
      <p:pic>
        <p:nvPicPr>
          <p:cNvPr id="2" name="Picture 8">
            <a:extLst>
              <a:ext uri="{FF2B5EF4-FFF2-40B4-BE49-F238E27FC236}">
                <a16:creationId xmlns:a16="http://schemas.microsoft.com/office/drawing/2014/main" id="{340D5B8A-5D32-40E8-A6CB-8D19DED3FBC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40000" contrast="-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1351" y="260350"/>
            <a:ext cx="1090083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6211" r:id="rId1"/>
    <p:sldLayoutId id="2147486200" r:id="rId2"/>
    <p:sldLayoutId id="2147486201" r:id="rId3"/>
    <p:sldLayoutId id="2147486202" r:id="rId4"/>
    <p:sldLayoutId id="2147486203" r:id="rId5"/>
    <p:sldLayoutId id="2147486204" r:id="rId6"/>
    <p:sldLayoutId id="2147486205" r:id="rId7"/>
    <p:sldLayoutId id="2147486206" r:id="rId8"/>
    <p:sldLayoutId id="2147486207" r:id="rId9"/>
    <p:sldLayoutId id="2147486208" r:id="rId10"/>
    <p:sldLayoutId id="2147486209" r:id="rId11"/>
    <p:sldLayoutId id="2147486210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0A0BBE5-96C2-488F-B426-E611B435D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Key ASIC R&amp;D discussion – Data Link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A0C0B1C-DFC7-45DB-BFD2-B682DE216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Taotie for Data Aggregation </a:t>
            </a:r>
          </a:p>
          <a:p>
            <a:pPr lvl="1"/>
            <a:r>
              <a:rPr lang="en-US" altLang="zh-CN" dirty="0"/>
              <a:t>Two modes defined:</a:t>
            </a:r>
          </a:p>
          <a:p>
            <a:pPr lvl="2"/>
            <a:r>
              <a:rPr lang="en-US" altLang="zh-CN" dirty="0"/>
              <a:t>High speed but less channels: major target for the April </a:t>
            </a:r>
            <a:r>
              <a:rPr lang="en-US" altLang="zh-CN" dirty="0" err="1"/>
              <a:t>tapeout</a:t>
            </a:r>
            <a:r>
              <a:rPr lang="en-US" altLang="zh-CN" dirty="0"/>
              <a:t> – to be prepared for </a:t>
            </a:r>
            <a:r>
              <a:rPr lang="en-US" altLang="zh-CN" dirty="0" err="1"/>
              <a:t>ChiTu</a:t>
            </a:r>
            <a:endParaRPr lang="en-US" altLang="zh-CN" dirty="0"/>
          </a:p>
          <a:p>
            <a:pPr lvl="3"/>
            <a:r>
              <a:rPr lang="en-US" altLang="zh-CN" dirty="0"/>
              <a:t>As high as “640Mbps” with 8 </a:t>
            </a:r>
            <a:r>
              <a:rPr lang="en-US" altLang="zh-CN" dirty="0" err="1"/>
              <a:t>chn</a:t>
            </a:r>
            <a:endParaRPr lang="en-US" altLang="zh-CN" dirty="0"/>
          </a:p>
          <a:p>
            <a:pPr lvl="2"/>
            <a:r>
              <a:rPr lang="en-US" altLang="zh-CN" dirty="0"/>
              <a:t>Slow speed with multi channels: more needed in real CEPC – to be detailed in the next version</a:t>
            </a:r>
          </a:p>
          <a:p>
            <a:pPr lvl="3"/>
            <a:r>
              <a:rPr lang="en-US" altLang="zh-CN" dirty="0"/>
              <a:t>43Mbps with 16 </a:t>
            </a:r>
            <a:r>
              <a:rPr lang="en-US" altLang="zh-CN" dirty="0" err="1"/>
              <a:t>chns</a:t>
            </a:r>
            <a:endParaRPr lang="en-US" altLang="zh-CN" dirty="0"/>
          </a:p>
          <a:p>
            <a:pPr lvl="3"/>
            <a:r>
              <a:rPr lang="en-US" altLang="zh-CN" dirty="0"/>
              <a:t>Can be cascaded for more </a:t>
            </a:r>
            <a:r>
              <a:rPr lang="en-US" altLang="zh-CN" dirty="0" err="1"/>
              <a:t>chns</a:t>
            </a:r>
            <a:endParaRPr lang="en-US" altLang="zh-CN" dirty="0"/>
          </a:p>
          <a:p>
            <a:r>
              <a:rPr lang="en-US" altLang="zh-CN" dirty="0" err="1"/>
              <a:t>ChiTu</a:t>
            </a:r>
            <a:r>
              <a:rPr lang="en-US" altLang="zh-CN" dirty="0"/>
              <a:t> for Data Link</a:t>
            </a:r>
          </a:p>
          <a:p>
            <a:pPr lvl="1"/>
            <a:r>
              <a:rPr lang="en-US" altLang="zh-CN" dirty="0"/>
              <a:t>Most digital blocks were designed at the code level and block simulation </a:t>
            </a:r>
          </a:p>
          <a:p>
            <a:pPr lvl="2"/>
            <a:r>
              <a:rPr lang="en-US" altLang="zh-CN" dirty="0"/>
              <a:t>To be verified by pre-synthesis and co-simulation</a:t>
            </a:r>
          </a:p>
          <a:p>
            <a:r>
              <a:rPr lang="en-US" altLang="zh-CN" dirty="0"/>
              <a:t>Questions to be answered in future and </a:t>
            </a:r>
            <a:r>
              <a:rPr lang="en-US" altLang="zh-CN"/>
              <a:t>next chip version</a:t>
            </a:r>
            <a:endParaRPr lang="en-US" altLang="zh-CN" dirty="0"/>
          </a:p>
          <a:p>
            <a:pPr lvl="1"/>
            <a:r>
              <a:rPr lang="en-US" altLang="zh-CN" dirty="0"/>
              <a:t>Event builder schemes</a:t>
            </a:r>
          </a:p>
          <a:p>
            <a:pPr lvl="2"/>
            <a:r>
              <a:rPr lang="en-US" altLang="zh-CN" dirty="0"/>
              <a:t>E.g. how to add </a:t>
            </a:r>
            <a:r>
              <a:rPr lang="en-US" altLang="zh-CN" dirty="0" err="1"/>
              <a:t>chn</a:t>
            </a:r>
            <a:r>
              <a:rPr lang="en-US" altLang="zh-CN" dirty="0"/>
              <a:t> ID into the data stream, and where</a:t>
            </a:r>
          </a:p>
          <a:p>
            <a:pPr lvl="1"/>
            <a:r>
              <a:rPr lang="en-US" altLang="zh-CN" dirty="0"/>
              <a:t>How to extract corresponding </a:t>
            </a:r>
            <a:r>
              <a:rPr lang="en-US" altLang="zh-CN" dirty="0" err="1"/>
              <a:t>chn</a:t>
            </a:r>
            <a:r>
              <a:rPr lang="en-US" altLang="zh-CN" dirty="0"/>
              <a:t> data after </a:t>
            </a:r>
            <a:r>
              <a:rPr lang="en-US" altLang="zh-CN" dirty="0" err="1"/>
              <a:t>ChiTu</a:t>
            </a:r>
            <a:endParaRPr lang="en-US" altLang="zh-CN" dirty="0"/>
          </a:p>
          <a:p>
            <a:pPr lvl="2"/>
            <a:r>
              <a:rPr lang="en-US" altLang="zh-CN" dirty="0"/>
              <a:t>Direct Mux mode vs Data Buffer mode</a:t>
            </a:r>
          </a:p>
          <a:p>
            <a:pPr lvl="1"/>
            <a:r>
              <a:rPr lang="en-US" altLang="zh-CN" dirty="0"/>
              <a:t>Real </a:t>
            </a:r>
            <a:r>
              <a:rPr lang="en-US" altLang="zh-CN" dirty="0" err="1"/>
              <a:t>TaoTie</a:t>
            </a:r>
            <a:r>
              <a:rPr lang="en-US" altLang="zh-CN" dirty="0"/>
              <a:t> scheme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9A6F761-FF81-4948-BBAB-6BD4B282A5A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CB328D-4FA9-4DE4-BAB4-37B5912FCBB0}" type="slidenum">
              <a:rPr lang="en-US" altLang="zh-CN" smtClean="0"/>
              <a:pPr>
                <a:defRPr/>
              </a:pPr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22547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D324283-B8BA-4C61-9118-094DD2F8D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Key ASIC R&amp;D discussion – </a:t>
            </a:r>
            <a:r>
              <a:rPr lang="en-US" altLang="zh-CN" dirty="0" err="1"/>
              <a:t>SiPM</a:t>
            </a:r>
            <a:r>
              <a:rPr lang="en-US" altLang="zh-CN" dirty="0"/>
              <a:t> </a:t>
            </a:r>
            <a:r>
              <a:rPr lang="en-US" altLang="zh-CN" dirty="0" err="1"/>
              <a:t>ChoMin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B5CB94C-3E0C-48A7-A685-B2E987D6B7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Further discussion on the </a:t>
            </a:r>
            <a:r>
              <a:rPr lang="en-US" altLang="zh-CN" dirty="0" err="1"/>
              <a:t>SiPM</a:t>
            </a:r>
            <a:r>
              <a:rPr lang="en-US" altLang="zh-CN" dirty="0"/>
              <a:t> detector waveform issues</a:t>
            </a:r>
          </a:p>
          <a:p>
            <a:pPr lvl="1"/>
            <a:r>
              <a:rPr lang="en-US" altLang="zh-CN" dirty="0"/>
              <a:t>New input provided by HCAL colleagues</a:t>
            </a:r>
          </a:p>
          <a:p>
            <a:pPr lvl="1"/>
            <a:r>
              <a:rPr lang="en-US" altLang="zh-CN" dirty="0"/>
              <a:t>Major issues on long event duration vs small amplitude</a:t>
            </a:r>
          </a:p>
          <a:p>
            <a:r>
              <a:rPr lang="en-US" altLang="zh-CN" dirty="0"/>
              <a:t>Try to summarize/propose a reasonable spec list according current situation</a:t>
            </a:r>
          </a:p>
          <a:p>
            <a:pPr lvl="1"/>
            <a:r>
              <a:rPr lang="en-US" altLang="zh-CN" dirty="0"/>
              <a:t>Before holiday 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4CE003F-3806-4BCD-B37A-5021B62C030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CB328D-4FA9-4DE4-BAB4-37B5912FCBB0}" type="slidenum">
              <a:rPr lang="en-US" altLang="zh-CN" smtClean="0"/>
              <a:pPr>
                <a:defRPr/>
              </a:pPr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90637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07C835F-7392-4E49-AA8A-DB863772F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Key ASIC R&amp;D discussion – Basha Power for </a:t>
            </a:r>
            <a:r>
              <a:rPr lang="en-US" altLang="zh-CN" dirty="0" err="1"/>
              <a:t>KinWoo</a:t>
            </a:r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6768153-D40A-4385-90E3-9B8EDF0C01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More detailed requirements defined </a:t>
            </a:r>
          </a:p>
          <a:p>
            <a:pPr lvl="1"/>
            <a:r>
              <a:rPr lang="en-US" altLang="zh-CN" dirty="0"/>
              <a:t>With power supply of 5V &amp; 3.3V</a:t>
            </a:r>
          </a:p>
          <a:p>
            <a:pPr lvl="1"/>
            <a:r>
              <a:rPr lang="en-US" altLang="zh-CN" dirty="0"/>
              <a:t>Radiation tolerance spec should be added (@30Mrad level)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FFC0986-8683-4F06-B871-D132E48CA9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CB328D-4FA9-4DE4-BAB4-37B5912FCBB0}" type="slidenum">
              <a:rPr lang="en-US" altLang="zh-CN" smtClean="0"/>
              <a:pPr>
                <a:defRPr/>
              </a:pPr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25054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EDE920E-6BEA-4694-98FB-1C9319710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Issues for the April </a:t>
            </a:r>
            <a:r>
              <a:rPr lang="en-US" altLang="zh-CN" dirty="0" err="1"/>
              <a:t>tapeout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929E33B-D2E2-4DA7-AF47-E8DF40149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3 </a:t>
            </a:r>
            <a:r>
              <a:rPr lang="en-US" altLang="zh-CN" dirty="0" err="1"/>
              <a:t>tapeouts</a:t>
            </a:r>
            <a:r>
              <a:rPr lang="en-US" altLang="zh-CN" dirty="0"/>
              <a:t> in April (Data Link chip set, </a:t>
            </a:r>
            <a:r>
              <a:rPr lang="en-US" altLang="zh-CN" dirty="0" err="1"/>
              <a:t>ChoMin</a:t>
            </a:r>
            <a:r>
              <a:rPr lang="en-US" altLang="zh-CN" dirty="0"/>
              <a:t>, Basha)</a:t>
            </a:r>
          </a:p>
          <a:p>
            <a:r>
              <a:rPr lang="en-US" altLang="zh-CN" dirty="0"/>
              <a:t>Although all </a:t>
            </a:r>
            <a:r>
              <a:rPr lang="en-US" altLang="zh-CN" dirty="0" err="1"/>
              <a:t>tapeout</a:t>
            </a:r>
            <a:r>
              <a:rPr lang="en-US" altLang="zh-CN" dirty="0"/>
              <a:t> are MPW, the total cost will probably exceed 1M </a:t>
            </a:r>
            <a:r>
              <a:rPr lang="en-US" altLang="zh-CN" dirty="0" err="1"/>
              <a:t>rmb</a:t>
            </a:r>
            <a:endParaRPr lang="en-US" altLang="zh-CN" dirty="0"/>
          </a:p>
          <a:p>
            <a:pPr lvl="1"/>
            <a:r>
              <a:rPr lang="en-US" altLang="zh-CN" dirty="0"/>
              <a:t>All costs, even designed by other university, have to be paid by IHEP/HN platform</a:t>
            </a:r>
          </a:p>
          <a:p>
            <a:pPr lvl="1"/>
            <a:r>
              <a:rPr lang="en-US" altLang="zh-CN" dirty="0"/>
              <a:t>All </a:t>
            </a:r>
            <a:r>
              <a:rPr lang="en-US" altLang="zh-CN" dirty="0" err="1"/>
              <a:t>tapeout</a:t>
            </a:r>
            <a:r>
              <a:rPr lang="en-US" altLang="zh-CN" dirty="0"/>
              <a:t> are based on the same foundry SMIC</a:t>
            </a:r>
          </a:p>
          <a:p>
            <a:r>
              <a:rPr lang="en-US" altLang="zh-CN" dirty="0"/>
              <a:t>Plan A</a:t>
            </a:r>
          </a:p>
          <a:p>
            <a:pPr lvl="1"/>
            <a:r>
              <a:rPr lang="en-US" altLang="zh-CN" dirty="0"/>
              <a:t>To go with a standard tendering procedure, very timing consuming (~1.5month)</a:t>
            </a:r>
          </a:p>
          <a:p>
            <a:pPr lvl="1"/>
            <a:r>
              <a:rPr lang="en-US" altLang="zh-CN" dirty="0"/>
              <a:t>May not succeed in time</a:t>
            </a:r>
          </a:p>
          <a:p>
            <a:r>
              <a:rPr lang="en-US" altLang="zh-CN" dirty="0"/>
              <a:t>Plan B</a:t>
            </a:r>
          </a:p>
          <a:p>
            <a:pPr lvl="1"/>
            <a:r>
              <a:rPr lang="en-US" altLang="zh-CN" dirty="0"/>
              <a:t>Contact with different </a:t>
            </a:r>
            <a:r>
              <a:rPr lang="en-US" altLang="zh-CN" dirty="0" err="1"/>
              <a:t>tapeout</a:t>
            </a:r>
            <a:r>
              <a:rPr lang="en-US" altLang="zh-CN" dirty="0"/>
              <a:t> agency, to go with separate contract </a:t>
            </a:r>
          </a:p>
          <a:p>
            <a:pPr lvl="1"/>
            <a:r>
              <a:rPr lang="en-US" altLang="zh-CN" dirty="0"/>
              <a:t>Legal???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E3EDCA0-FBE1-424E-85BC-B202761F68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CB328D-4FA9-4DE4-BAB4-37B5912FCBB0}" type="slidenum">
              <a:rPr lang="en-US" altLang="zh-CN" smtClean="0"/>
              <a:pPr>
                <a:defRPr/>
              </a:pPr>
              <a:t>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61610381"/>
      </p:ext>
    </p:extLst>
  </p:cSld>
  <p:clrMapOvr>
    <a:masterClrMapping/>
  </p:clrMapOvr>
</p:sld>
</file>

<file path=ppt/theme/theme1.xml><?xml version="1.0" encoding="utf-8"?>
<a:theme xmlns:a="http://schemas.openxmlformats.org/drawingml/2006/main" name="内容">
  <a:themeElements>
    <a:clrScheme name="内容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内容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9050">
          <a:solidFill>
            <a:srgbClr val="0000FF"/>
          </a:solidFill>
          <a:miter lim="800000"/>
          <a:headEnd/>
          <a:tailEnd/>
        </a:ln>
      </a:spPr>
      <a:bodyPr wrap="square" rtlCol="0" anchor="ctr">
        <a:spAutoFit/>
      </a:bodyPr>
      <a:lstStyle>
        <a:defPPr algn="ctr">
          <a:defRPr sz="1600" b="1" dirty="0">
            <a:solidFill>
              <a:srgbClr val="0000FF"/>
            </a:solidFill>
            <a:latin typeface="Times New Roman" pitchFamily="18" charset="0"/>
            <a:cs typeface="Times New Roman" pitchFamily="18" charset="0"/>
          </a:defRPr>
        </a:defPPr>
      </a:lstStyle>
    </a:spDef>
    <a:lnDef>
      <a:spPr>
        <a:ln w="25400" cmpd="sng">
          <a:solidFill>
            <a:srgbClr val="C00000"/>
          </a:solidFill>
          <a:tailEnd type="triangle"/>
        </a:ln>
        <a:effectLst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内容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30138</TotalTime>
  <Words>321</Words>
  <Application>Microsoft Office PowerPoint</Application>
  <PresentationFormat>宽屏</PresentationFormat>
  <Paragraphs>42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Wingdings</vt:lpstr>
      <vt:lpstr>内容</vt:lpstr>
      <vt:lpstr>Key ASIC R&amp;D discussion – Data Link</vt:lpstr>
      <vt:lpstr>Key ASIC R&amp;D discussion – SiPM ChoMin</vt:lpstr>
      <vt:lpstr>Key ASIC R&amp;D discussion – Basha Power for KinWoo </vt:lpstr>
      <vt:lpstr>Issues for the April tapeout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IHEP</dc:title>
  <dc:creator>li</dc:creator>
  <cp:lastModifiedBy>anuwei</cp:lastModifiedBy>
  <cp:revision>6681</cp:revision>
  <dcterms:created xsi:type="dcterms:W3CDTF">2010-05-11T03:26:31Z</dcterms:created>
  <dcterms:modified xsi:type="dcterms:W3CDTF">2025-01-21T00:58:10Z</dcterms:modified>
</cp:coreProperties>
</file>