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96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717B8-E3A4-9AA9-9654-07E44672AF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67A323-3204-8312-4097-949FB9FE05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4FA6A0-8225-95EE-E130-A138D18BD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01DB-0313-436C-900F-ABB523FD035B}" type="datetimeFigureOut">
              <a:rPr lang="zh-CN" altLang="en-US" smtClean="0"/>
              <a:t>2025/1/22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42AF06-18A6-F2C8-785E-21AD1D3C5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82342E-F7C0-E1A8-B039-13139CD82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487E-3FD3-4377-A7E2-DBEDD5AFE5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3884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50857-81FA-4361-E64F-4BE3AEEB9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6776A5-C56D-A7ED-C8A9-9457E4C375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619E07-3909-C141-C304-27E9BC143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01DB-0313-436C-900F-ABB523FD035B}" type="datetimeFigureOut">
              <a:rPr lang="zh-CN" altLang="en-US" smtClean="0"/>
              <a:t>2025/1/22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76DC3D-244C-5052-5F33-CF9689751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20C798-7AB3-D98C-CEB6-2B0DCEDCB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487E-3FD3-4377-A7E2-DBEDD5AFE5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5333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C5DAE6-0D2F-A144-C29E-E71B4E668F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0EF54D-FA99-5542-29C6-21B1C6741B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FC14BD-FC46-77F3-E566-8C5FC6B0A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01DB-0313-436C-900F-ABB523FD035B}" type="datetimeFigureOut">
              <a:rPr lang="zh-CN" altLang="en-US" smtClean="0"/>
              <a:t>2025/1/22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35363C-72EA-3F4B-A3F3-FB3A456A1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95899-7FC9-A136-1040-1AD2EA666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487E-3FD3-4377-A7E2-DBEDD5AFE5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7317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521E6-A45E-A412-D406-A4CAD7BB9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4DF46-37C4-3AD3-F7B6-4599F3E0C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867F0C-4421-3A90-5C4B-DD2937D89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01DB-0313-436C-900F-ABB523FD035B}" type="datetimeFigureOut">
              <a:rPr lang="zh-CN" altLang="en-US" smtClean="0"/>
              <a:t>2025/1/22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5717C6-9EF2-0287-B6ED-38A5CD056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65EFB7-461A-DD01-8F1E-CA7F43E2A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487E-3FD3-4377-A7E2-DBEDD5AFE5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8042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C4041-5554-2DC0-5A71-78FAF9556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1489C-716E-6BCE-E89B-BA2A35FBD0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64B58-4FE8-6FD9-39EC-9C72DB795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01DB-0313-436C-900F-ABB523FD035B}" type="datetimeFigureOut">
              <a:rPr lang="zh-CN" altLang="en-US" smtClean="0"/>
              <a:t>2025/1/22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1A3493-9CC7-7C89-AEA2-741905BA5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26060-948E-3F72-BC5A-E45AD27A6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487E-3FD3-4377-A7E2-DBEDD5AFE5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263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082AA-CD4B-F949-7618-B759D7F0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13351-1373-AB3C-2843-49B1968DD2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8A3B42-89C0-178E-D349-64189BFE58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58DC1C-602D-6606-9E6F-A48098B9B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01DB-0313-436C-900F-ABB523FD035B}" type="datetimeFigureOut">
              <a:rPr lang="zh-CN" altLang="en-US" smtClean="0"/>
              <a:t>2025/1/22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186BFB-5114-A679-4854-EDD7A8C9C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185B30-DF65-9B14-110A-009DE0E91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487E-3FD3-4377-A7E2-DBEDD5AFE5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4103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76AC6-BFC2-DAF4-0B21-69630218D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EC12FC-8D8E-3D0D-C1D8-6FA9360DE9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2C4B48-05B4-A667-7A09-9D5E50134D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BCAC26-63BD-655D-F854-FF6CE44DF3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C9BED4-5FDD-F856-19CB-F28D25C808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A649B5-6834-2B29-7D77-5AF1AA88E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01DB-0313-436C-900F-ABB523FD035B}" type="datetimeFigureOut">
              <a:rPr lang="zh-CN" altLang="en-US" smtClean="0"/>
              <a:t>2025/1/22</a:t>
            </a:fld>
            <a:endParaRPr lang="zh-CN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1EB348-A5F5-3260-7018-33A8E6AD7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165A4F-FE46-C742-2462-4B4A19DF7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487E-3FD3-4377-A7E2-DBEDD5AFE5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5922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1B62B-FEE6-350D-9C48-2613AC38E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2F8CE2-6B9F-E433-4123-07FA57DFA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01DB-0313-436C-900F-ABB523FD035B}" type="datetimeFigureOut">
              <a:rPr lang="zh-CN" altLang="en-US" smtClean="0"/>
              <a:t>2025/1/22</a:t>
            </a:fld>
            <a:endParaRPr lang="zh-CN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E5EBF5-DA69-900E-B77A-5AAD21B99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9EB901-0839-2E09-C3CA-51BD44DCE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487E-3FD3-4377-A7E2-DBEDD5AFE5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7043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A6AD6C-EA75-7343-F321-CE0725208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01DB-0313-436C-900F-ABB523FD035B}" type="datetimeFigureOut">
              <a:rPr lang="zh-CN" altLang="en-US" smtClean="0"/>
              <a:t>2025/1/22</a:t>
            </a:fld>
            <a:endParaRPr lang="zh-CN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3E19D3-E2BD-70B6-D2F0-9D07F5CDE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8A1F6D-95C7-4D6E-6A8D-608049234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487E-3FD3-4377-A7E2-DBEDD5AFE5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7297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B1FE4-282F-C5A4-D6B9-6459388F9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512E1-32FD-453B-0A27-BC61594D3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2F22BE-19E0-C3CF-8642-44143E4989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63E38-3A60-0745-45D1-3E52FC97A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01DB-0313-436C-900F-ABB523FD035B}" type="datetimeFigureOut">
              <a:rPr lang="zh-CN" altLang="en-US" smtClean="0"/>
              <a:t>2025/1/22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DE3FC4-5B21-F8E7-650C-BD76969B0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9DFD3C-3E63-21D3-EFBC-44B90B76C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487E-3FD3-4377-A7E2-DBEDD5AFE5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2500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58516-905B-CA38-5244-C043EBC70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7E9AE0-5BA8-71DC-ED9F-2A82046C6B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C69C1B-B60E-747F-72E2-432267FB9D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C4CCE6-6FBF-8A78-B94A-E9CE67015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01DB-0313-436C-900F-ABB523FD035B}" type="datetimeFigureOut">
              <a:rPr lang="zh-CN" altLang="en-US" smtClean="0"/>
              <a:t>2025/1/22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BEC04A-223F-EDB7-EFCD-9A56DED1C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D62D9-9007-AFA4-D8B7-6EBAD1015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487E-3FD3-4377-A7E2-DBEDD5AFE5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470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761C61-9811-8535-FC1C-71DB9E0CA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C40592-C8D2-45E7-9D6A-A3909C30B2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A33AF0-2FB7-AB49-9DB2-4947D8F21C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7201DB-0313-436C-900F-ABB523FD035B}" type="datetimeFigureOut">
              <a:rPr lang="zh-CN" altLang="en-US" smtClean="0"/>
              <a:t>2025/1/22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925442-A42C-5AC9-05C5-A81838A136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CF3EA-8662-16C6-E59B-A310D534E4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86487E-3FD3-4377-A7E2-DBEDD5AFE5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8857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DCBE66-0D4F-63B9-3A8C-ADB42FBEF582}"/>
              </a:ext>
            </a:extLst>
          </p:cNvPr>
          <p:cNvSpPr txBox="1"/>
          <p:nvPr/>
        </p:nvSpPr>
        <p:spPr>
          <a:xfrm>
            <a:off x="2806614" y="319118"/>
            <a:ext cx="65787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/>
              <a:t>Simulation</a:t>
            </a:r>
            <a:endParaRPr lang="zh-CN" altLang="en-US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515F71-2230-7A23-0667-1E8D3E8697E7}"/>
              </a:ext>
            </a:extLst>
          </p:cNvPr>
          <p:cNvSpPr txBox="1"/>
          <p:nvPr/>
        </p:nvSpPr>
        <p:spPr>
          <a:xfrm>
            <a:off x="668922" y="920537"/>
            <a:ext cx="51795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Geometry</a:t>
            </a:r>
            <a:endParaRPr lang="zh-CN" altLang="en-US" sz="2000" dirty="0"/>
          </a:p>
        </p:txBody>
      </p:sp>
      <p:pic>
        <p:nvPicPr>
          <p:cNvPr id="5" name="Picture 4" descr="A yellow and pink square&#10;&#10;Description automatically generated with medium confidence">
            <a:extLst>
              <a:ext uri="{FF2B5EF4-FFF2-40B4-BE49-F238E27FC236}">
                <a16:creationId xmlns:a16="http://schemas.microsoft.com/office/drawing/2014/main" id="{A1DF177C-5BC5-57B6-96B9-F17B0653D5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236" y="2189918"/>
            <a:ext cx="4730926" cy="2849120"/>
          </a:xfrm>
          <a:prstGeom prst="rect">
            <a:avLst/>
          </a:prstGeom>
        </p:spPr>
      </p:pic>
      <p:pic>
        <p:nvPicPr>
          <p:cNvPr id="7" name="Picture 6" descr="A black and white diamond shaped object&#10;&#10;Description automatically generated">
            <a:extLst>
              <a:ext uri="{FF2B5EF4-FFF2-40B4-BE49-F238E27FC236}">
                <a16:creationId xmlns:a16="http://schemas.microsoft.com/office/drawing/2014/main" id="{9CFB52CF-0672-09BE-9589-D1DE267513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0894" y="2189918"/>
            <a:ext cx="5068591" cy="23554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2EC9899-15FF-B61A-D870-41365BF60C27}"/>
                  </a:ext>
                </a:extLst>
              </p:cNvPr>
              <p:cNvSpPr txBox="1"/>
              <p:nvPr/>
            </p:nvSpPr>
            <p:spPr>
              <a:xfrm>
                <a:off x="1617075" y="1420479"/>
                <a:ext cx="3283248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dirty="0"/>
                  <a:t>正面电极 </a:t>
                </a:r>
                <a:r>
                  <a:rPr lang="en-US" altLang="zh-CN" dirty="0"/>
                  <a:t>10</a:t>
                </a:r>
                <a:r>
                  <a:rPr lang="zh-CN" altLang="en-US" dirty="0"/>
                  <a:t>个</a:t>
                </a:r>
                <a:endParaRPr lang="en-US" altLang="zh-CN" dirty="0"/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 dirty="0" smtClean="0">
                          <a:latin typeface="Cambria Math" panose="02040503050406030204" pitchFamily="18" charset="0"/>
                        </a:rPr>
                        <m:t>0.9</m:t>
                      </m:r>
                      <m:r>
                        <a:rPr lang="en-US" altLang="zh-CN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CN" i="1" dirty="0" smtClean="0">
                          <a:latin typeface="Cambria Math" panose="02040503050406030204" pitchFamily="18" charset="0"/>
                        </a:rPr>
                        <m:t>10 </m:t>
                      </m:r>
                      <m:r>
                        <a:rPr lang="en-US" altLang="zh-CN" i="1" dirty="0" smtClean="0">
                          <a:latin typeface="Cambria Math" panose="02040503050406030204" pitchFamily="18" charset="0"/>
                        </a:rPr>
                        <m:t>𝑚𝑚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2EC9899-15FF-B61A-D870-41365BF60C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7075" y="1420479"/>
                <a:ext cx="3283248" cy="9233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F7A3648-A22E-1917-F58B-C130C5A45051}"/>
                  </a:ext>
                </a:extLst>
              </p:cNvPr>
              <p:cNvSpPr txBox="1"/>
              <p:nvPr/>
            </p:nvSpPr>
            <p:spPr>
              <a:xfrm>
                <a:off x="7523565" y="1420479"/>
                <a:ext cx="3283248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dirty="0"/>
                  <a:t>反面电极</a:t>
                </a:r>
                <a:endParaRPr lang="en-US" altLang="zh-CN" dirty="0"/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 dirty="0" smtClean="0">
                          <a:latin typeface="Cambria Math" panose="02040503050406030204" pitchFamily="18" charset="0"/>
                        </a:rPr>
                        <m:t>9.8</m:t>
                      </m:r>
                      <m:r>
                        <a:rPr lang="en-US" altLang="zh-CN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CN" i="1" dirty="0" smtClean="0">
                          <a:latin typeface="Cambria Math" panose="02040503050406030204" pitchFamily="18" charset="0"/>
                        </a:rPr>
                        <m:t>9.8 </m:t>
                      </m:r>
                      <m:r>
                        <a:rPr lang="en-US" altLang="zh-CN" i="1" dirty="0" smtClean="0">
                          <a:latin typeface="Cambria Math" panose="02040503050406030204" pitchFamily="18" charset="0"/>
                        </a:rPr>
                        <m:t>𝑚𝑚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F7A3648-A22E-1917-F58B-C130C5A450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3565" y="1420479"/>
                <a:ext cx="3283248" cy="9233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F8E1AAB-6167-AC54-74EC-DC5D94CFED8E}"/>
                  </a:ext>
                </a:extLst>
              </p:cNvPr>
              <p:cNvSpPr txBox="1"/>
              <p:nvPr/>
            </p:nvSpPr>
            <p:spPr>
              <a:xfrm>
                <a:off x="4613934" y="2521246"/>
                <a:ext cx="2964129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dirty="0"/>
                  <a:t>金刚石</a:t>
                </a:r>
                <a:endParaRPr lang="en-US" altLang="zh-CN" dirty="0"/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 dirty="0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altLang="zh-CN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CN" i="1" dirty="0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altLang="zh-CN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CN" i="1" dirty="0" smtClean="0">
                          <a:latin typeface="Cambria Math" panose="02040503050406030204" pitchFamily="18" charset="0"/>
                        </a:rPr>
                        <m:t>0.5</m:t>
                      </m:r>
                      <m:r>
                        <a:rPr lang="en-US" altLang="zh-CN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zh-CN" i="1" dirty="0">
                          <a:latin typeface="Cambria Math" panose="02040503050406030204" pitchFamily="18" charset="0"/>
                        </a:rPr>
                        <m:t>𝑚𝑚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F8E1AAB-6167-AC54-74EC-DC5D94CFED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3934" y="2521246"/>
                <a:ext cx="2964129" cy="9233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1CAC474-45CB-6064-91AA-F3F792B4B34A}"/>
              </a:ext>
            </a:extLst>
          </p:cNvPr>
          <p:cNvCxnSpPr>
            <a:cxnSpLocks/>
            <a:stCxn id="10" idx="2"/>
          </p:cNvCxnSpPr>
          <p:nvPr/>
        </p:nvCxnSpPr>
        <p:spPr>
          <a:xfrm flipH="1">
            <a:off x="5467989" y="3444576"/>
            <a:ext cx="628010" cy="31735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C01AB6F-D358-D275-BF16-9D80D831BA5D}"/>
              </a:ext>
            </a:extLst>
          </p:cNvPr>
          <p:cNvCxnSpPr>
            <a:cxnSpLocks/>
          </p:cNvCxnSpPr>
          <p:nvPr/>
        </p:nvCxnSpPr>
        <p:spPr>
          <a:xfrm>
            <a:off x="6095998" y="3444576"/>
            <a:ext cx="771207" cy="31735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528DC686-008B-F6EC-86EA-190269738DFA}"/>
              </a:ext>
            </a:extLst>
          </p:cNvPr>
          <p:cNvSpPr txBox="1"/>
          <p:nvPr/>
        </p:nvSpPr>
        <p:spPr>
          <a:xfrm>
            <a:off x="3921487" y="5370366"/>
            <a:ext cx="2098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间隔 </a:t>
            </a:r>
            <a:r>
              <a:rPr lang="en-US" altLang="zh-CN" dirty="0"/>
              <a:t>0.1 mm</a:t>
            </a:r>
            <a:endParaRPr lang="zh-CN" altLang="en-US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604965D-D97A-5D96-B4A7-5CAF0490CC15}"/>
              </a:ext>
            </a:extLst>
          </p:cNvPr>
          <p:cNvCxnSpPr/>
          <p:nvPr/>
        </p:nvCxnSpPr>
        <p:spPr>
          <a:xfrm flipH="1" flipV="1">
            <a:off x="3516451" y="4749970"/>
            <a:ext cx="797799" cy="55232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55F2688-1CE3-D81C-0C0F-B12F8ECCA25D}"/>
              </a:ext>
            </a:extLst>
          </p:cNvPr>
          <p:cNvCxnSpPr>
            <a:cxnSpLocks/>
          </p:cNvCxnSpPr>
          <p:nvPr/>
        </p:nvCxnSpPr>
        <p:spPr>
          <a:xfrm flipH="1" flipV="1">
            <a:off x="3743517" y="4631606"/>
            <a:ext cx="570733" cy="67068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108A784-9BFD-36DF-CBFD-72BE497CC4C6}"/>
              </a:ext>
            </a:extLst>
          </p:cNvPr>
          <p:cNvCxnSpPr>
            <a:cxnSpLocks/>
          </p:cNvCxnSpPr>
          <p:nvPr/>
        </p:nvCxnSpPr>
        <p:spPr>
          <a:xfrm flipH="1" flipV="1">
            <a:off x="3982856" y="4514192"/>
            <a:ext cx="331394" cy="78810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C8D81F98-6E1C-123A-0D91-DAEA21B7AC6E}"/>
              </a:ext>
            </a:extLst>
          </p:cNvPr>
          <p:cNvSpPr txBox="1"/>
          <p:nvPr/>
        </p:nvSpPr>
        <p:spPr>
          <a:xfrm>
            <a:off x="908263" y="5204327"/>
            <a:ext cx="1703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电极距离边缘</a:t>
            </a:r>
            <a:endParaRPr lang="en-US" altLang="zh-CN" dirty="0"/>
          </a:p>
          <a:p>
            <a:pPr algn="ctr"/>
            <a:r>
              <a:rPr lang="en-US" altLang="zh-CN" dirty="0"/>
              <a:t>0.05 mm</a:t>
            </a:r>
            <a:endParaRPr lang="zh-CN" altLang="en-US" dirty="0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454A341-A46D-901B-16F9-E703D8EE1803}"/>
              </a:ext>
            </a:extLst>
          </p:cNvPr>
          <p:cNvCxnSpPr>
            <a:cxnSpLocks/>
            <a:stCxn id="23" idx="0"/>
          </p:cNvCxnSpPr>
          <p:nvPr/>
        </p:nvCxnSpPr>
        <p:spPr>
          <a:xfrm flipV="1">
            <a:off x="1759919" y="4308113"/>
            <a:ext cx="441169" cy="89621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E9A3DA09-215A-81BA-7A91-2EB145C57A5C}"/>
              </a:ext>
            </a:extLst>
          </p:cNvPr>
          <p:cNvSpPr txBox="1"/>
          <p:nvPr/>
        </p:nvSpPr>
        <p:spPr>
          <a:xfrm>
            <a:off x="8313533" y="4702965"/>
            <a:ext cx="1703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电极距离边缘</a:t>
            </a:r>
            <a:endParaRPr lang="en-US" altLang="zh-CN" dirty="0"/>
          </a:p>
          <a:p>
            <a:pPr algn="ctr"/>
            <a:r>
              <a:rPr lang="en-US" altLang="zh-CN" dirty="0"/>
              <a:t>0.1 mm</a:t>
            </a:r>
            <a:endParaRPr lang="zh-CN" alt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1BD49F-C7D8-CC97-DFAA-21FF57BDD98A}"/>
              </a:ext>
            </a:extLst>
          </p:cNvPr>
          <p:cNvSpPr txBox="1"/>
          <p:nvPr/>
        </p:nvSpPr>
        <p:spPr>
          <a:xfrm>
            <a:off x="5924209" y="4511399"/>
            <a:ext cx="14114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Contact</a:t>
            </a:r>
          </a:p>
          <a:p>
            <a:pPr algn="ctr"/>
            <a:r>
              <a:rPr lang="en-US" altLang="zh-CN" dirty="0"/>
              <a:t>(</a:t>
            </a:r>
            <a:r>
              <a:rPr lang="zh-CN" altLang="en-US" dirty="0"/>
              <a:t>品红色框</a:t>
            </a:r>
            <a:r>
              <a:rPr lang="en-US" altLang="zh-CN" dirty="0"/>
              <a:t>)</a:t>
            </a:r>
            <a:endParaRPr lang="zh-CN" altLang="en-US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E8D902F-53DA-9565-1231-90BA4FCECB1E}"/>
              </a:ext>
            </a:extLst>
          </p:cNvPr>
          <p:cNvCxnSpPr>
            <a:cxnSpLocks/>
            <a:stCxn id="4" idx="0"/>
          </p:cNvCxnSpPr>
          <p:nvPr/>
        </p:nvCxnSpPr>
        <p:spPr>
          <a:xfrm flipH="1" flipV="1">
            <a:off x="4433121" y="3741934"/>
            <a:ext cx="2196833" cy="76946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5D9E0E2-87C6-1089-77A6-AB7F095345C8}"/>
              </a:ext>
            </a:extLst>
          </p:cNvPr>
          <p:cNvCxnSpPr>
            <a:cxnSpLocks/>
            <a:stCxn id="4" idx="0"/>
          </p:cNvCxnSpPr>
          <p:nvPr/>
        </p:nvCxnSpPr>
        <p:spPr>
          <a:xfrm flipV="1">
            <a:off x="6629954" y="3775904"/>
            <a:ext cx="534895" cy="73549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9009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B1385DB-2722-9822-9220-C30CE926528B}"/>
              </a:ext>
            </a:extLst>
          </p:cNvPr>
          <p:cNvSpPr txBox="1"/>
          <p:nvPr/>
        </p:nvSpPr>
        <p:spPr>
          <a:xfrm>
            <a:off x="715520" y="410407"/>
            <a:ext cx="51795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Geometry - Electrode</a:t>
            </a:r>
            <a:endParaRPr lang="zh-CN" altLang="en-US" sz="2000" dirty="0"/>
          </a:p>
        </p:txBody>
      </p:sp>
      <p:pic>
        <p:nvPicPr>
          <p:cNvPr id="5" name="Picture 4" descr="A yellow rectangular object with black lines&#10;&#10;Description automatically generated">
            <a:extLst>
              <a:ext uri="{FF2B5EF4-FFF2-40B4-BE49-F238E27FC236}">
                <a16:creationId xmlns:a16="http://schemas.microsoft.com/office/drawing/2014/main" id="{9C9829FD-3A06-A7DE-5ECB-6A058DE305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520" y="1828899"/>
            <a:ext cx="2661011" cy="1142824"/>
          </a:xfrm>
          <a:prstGeom prst="rect">
            <a:avLst/>
          </a:prstGeom>
        </p:spPr>
      </p:pic>
      <p:pic>
        <p:nvPicPr>
          <p:cNvPr id="7" name="Picture 6" descr="A close up of a green and white wall&#10;&#10;Description automatically generated">
            <a:extLst>
              <a:ext uri="{FF2B5EF4-FFF2-40B4-BE49-F238E27FC236}">
                <a16:creationId xmlns:a16="http://schemas.microsoft.com/office/drawing/2014/main" id="{DD724D8A-DA0D-A0CA-DAC2-DA299D0491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444" y="3886278"/>
            <a:ext cx="2551087" cy="1773785"/>
          </a:xfrm>
          <a:prstGeom prst="rect">
            <a:avLst/>
          </a:prstGeom>
        </p:spPr>
      </p:pic>
      <p:pic>
        <p:nvPicPr>
          <p:cNvPr id="9" name="Picture 8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A697FC55-555B-C5E1-726D-811E362012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3932" y="1320647"/>
            <a:ext cx="5772447" cy="4413477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50BE49AD-79A9-C372-101F-64FE67917028}"/>
              </a:ext>
            </a:extLst>
          </p:cNvPr>
          <p:cNvSpPr/>
          <p:nvPr/>
        </p:nvSpPr>
        <p:spPr>
          <a:xfrm>
            <a:off x="1761294" y="2509997"/>
            <a:ext cx="466405" cy="466405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23DC89B-FC4B-C1D0-F69E-44AD0BEB4CE6}"/>
              </a:ext>
            </a:extLst>
          </p:cNvPr>
          <p:cNvSpPr/>
          <p:nvPr/>
        </p:nvSpPr>
        <p:spPr>
          <a:xfrm>
            <a:off x="1969517" y="4521881"/>
            <a:ext cx="466405" cy="466405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822F9EB-C80C-A9D8-6B02-7FC934A9D0D1}"/>
              </a:ext>
            </a:extLst>
          </p:cNvPr>
          <p:cNvCxnSpPr>
            <a:cxnSpLocks/>
          </p:cNvCxnSpPr>
          <p:nvPr/>
        </p:nvCxnSpPr>
        <p:spPr>
          <a:xfrm>
            <a:off x="2011636" y="3053842"/>
            <a:ext cx="54963" cy="7503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DD2A5EE-CEE6-E401-6D98-AA9B335A1C80}"/>
              </a:ext>
            </a:extLst>
          </p:cNvPr>
          <p:cNvCxnSpPr>
            <a:cxnSpLocks/>
          </p:cNvCxnSpPr>
          <p:nvPr/>
        </p:nvCxnSpPr>
        <p:spPr>
          <a:xfrm flipV="1">
            <a:off x="2546819" y="4541315"/>
            <a:ext cx="1300447" cy="21376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FDC6045-2744-E60F-0AAB-60118A63D4CC}"/>
              </a:ext>
            </a:extLst>
          </p:cNvPr>
          <p:cNvSpPr txBox="1"/>
          <p:nvPr/>
        </p:nvSpPr>
        <p:spPr>
          <a:xfrm>
            <a:off x="9984757" y="2870615"/>
            <a:ext cx="197608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50 nm    </a:t>
            </a:r>
            <a:r>
              <a:rPr lang="zh-CN" altLang="en-US" dirty="0"/>
              <a:t>金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200 nm  </a:t>
            </a:r>
            <a:r>
              <a:rPr lang="zh-CN" altLang="en-US" dirty="0"/>
              <a:t>钨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50 nm    </a:t>
            </a:r>
            <a:r>
              <a:rPr lang="zh-CN" altLang="en-US" dirty="0"/>
              <a:t>钛</a:t>
            </a:r>
            <a:endParaRPr lang="en-US" altLang="zh-CN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7048AA4-7441-0DF2-C56E-BD6B9C2D64AD}"/>
              </a:ext>
            </a:extLst>
          </p:cNvPr>
          <p:cNvSpPr txBox="1"/>
          <p:nvPr/>
        </p:nvSpPr>
        <p:spPr>
          <a:xfrm>
            <a:off x="9862019" y="1884033"/>
            <a:ext cx="1356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（顶面  金）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4AD4324-40AE-FCA5-4F56-8B5447824113}"/>
              </a:ext>
            </a:extLst>
          </p:cNvPr>
          <p:cNvSpPr txBox="1"/>
          <p:nvPr/>
        </p:nvSpPr>
        <p:spPr>
          <a:xfrm>
            <a:off x="9862018" y="5233765"/>
            <a:ext cx="18533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（顶面  金刚石）</a:t>
            </a:r>
          </a:p>
        </p:txBody>
      </p:sp>
    </p:spTree>
    <p:extLst>
      <p:ext uri="{BB962C8B-B14F-4D97-AF65-F5344CB8AC3E}">
        <p14:creationId xmlns:p14="http://schemas.microsoft.com/office/powerpoint/2010/main" val="2058341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5EC4BD4-49F8-DD7D-A6D3-4D40F48BDE67}"/>
              </a:ext>
            </a:extLst>
          </p:cNvPr>
          <p:cNvSpPr txBox="1"/>
          <p:nvPr/>
        </p:nvSpPr>
        <p:spPr>
          <a:xfrm>
            <a:off x="715520" y="410407"/>
            <a:ext cx="51795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Simulation</a:t>
            </a:r>
          </a:p>
        </p:txBody>
      </p:sp>
      <p:pic>
        <p:nvPicPr>
          <p:cNvPr id="3" name="Picture 2" descr="A yellow and pink square&#10;&#10;Description automatically generated with medium confidence">
            <a:extLst>
              <a:ext uri="{FF2B5EF4-FFF2-40B4-BE49-F238E27FC236}">
                <a16:creationId xmlns:a16="http://schemas.microsoft.com/office/drawing/2014/main" id="{40C78BFF-0736-E992-2A95-F67FAFAE68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715" y="2144793"/>
            <a:ext cx="2684582" cy="161674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CE5CBE9-604C-75DA-40BA-CA4A391DD641}"/>
              </a:ext>
            </a:extLst>
          </p:cNvPr>
          <p:cNvSpPr txBox="1"/>
          <p:nvPr/>
        </p:nvSpPr>
        <p:spPr>
          <a:xfrm>
            <a:off x="1045537" y="1371988"/>
            <a:ext cx="1834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正面 </a:t>
            </a:r>
            <a:r>
              <a:rPr lang="en-US" altLang="zh-CN" dirty="0"/>
              <a:t>0 V</a:t>
            </a:r>
            <a:endParaRPr lang="zh-CN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56C163-3179-E724-6678-9113ECE0F8ED}"/>
              </a:ext>
            </a:extLst>
          </p:cNvPr>
          <p:cNvSpPr txBox="1"/>
          <p:nvPr/>
        </p:nvSpPr>
        <p:spPr>
          <a:xfrm>
            <a:off x="1045537" y="4470106"/>
            <a:ext cx="1834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反面 </a:t>
            </a:r>
            <a:r>
              <a:rPr lang="en-US" altLang="zh-CN" dirty="0"/>
              <a:t>1000 V</a:t>
            </a:r>
            <a:endParaRPr lang="zh-CN" alt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B3C40EF-F200-6BD8-9BC2-1C764EFB603D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1963006" y="1741320"/>
            <a:ext cx="0" cy="116757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74F7C0E-3191-E95B-E372-5091A0F9BD14}"/>
              </a:ext>
            </a:extLst>
          </p:cNvPr>
          <p:cNvCxnSpPr>
            <a:cxnSpLocks/>
          </p:cNvCxnSpPr>
          <p:nvPr/>
        </p:nvCxnSpPr>
        <p:spPr>
          <a:xfrm flipV="1">
            <a:off x="1963005" y="3847844"/>
            <a:ext cx="0" cy="6222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108CE412-FED5-CC5A-7713-FE33FBE7F9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7428" y="783186"/>
            <a:ext cx="6684815" cy="256229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2E57810-CA47-3A3F-BB52-CBE936A802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66254" y="3286340"/>
            <a:ext cx="6001901" cy="324547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D360AA5-229D-FC3B-9A28-FC1E3DF0F8C6}"/>
              </a:ext>
            </a:extLst>
          </p:cNvPr>
          <p:cNvSpPr txBox="1"/>
          <p:nvPr/>
        </p:nvSpPr>
        <p:spPr>
          <a:xfrm>
            <a:off x="3428263" y="923657"/>
            <a:ext cx="2585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电势分布</a:t>
            </a:r>
          </a:p>
        </p:txBody>
      </p:sp>
    </p:spTree>
    <p:extLst>
      <p:ext uri="{BB962C8B-B14F-4D97-AF65-F5344CB8AC3E}">
        <p14:creationId xmlns:p14="http://schemas.microsoft.com/office/powerpoint/2010/main" val="2153484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1962ADC-D7E4-52B0-9E5E-16DA65A70173}"/>
              </a:ext>
            </a:extLst>
          </p:cNvPr>
          <p:cNvSpPr txBox="1"/>
          <p:nvPr/>
        </p:nvSpPr>
        <p:spPr>
          <a:xfrm>
            <a:off x="601416" y="497090"/>
            <a:ext cx="6689235" cy="881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模型较大，模拟耗时较长</a:t>
            </a:r>
            <a:endParaRPr lang="en-US" altLang="zh-CN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制作小模型以测试代码（</a:t>
            </a:r>
            <a:r>
              <a:rPr lang="en-US" altLang="zh-CN" dirty="0"/>
              <a:t>Meshing</a:t>
            </a:r>
            <a:r>
              <a:rPr lang="zh-CN" altLang="en-US" dirty="0"/>
              <a:t>、</a:t>
            </a:r>
            <a:r>
              <a:rPr lang="en-US" altLang="zh-CN" dirty="0"/>
              <a:t>Simulation</a:t>
            </a:r>
            <a:r>
              <a:rPr lang="zh-CN" altLang="en-US" dirty="0"/>
              <a:t>）</a:t>
            </a:r>
          </a:p>
        </p:txBody>
      </p:sp>
      <p:pic>
        <p:nvPicPr>
          <p:cNvPr id="4" name="Picture 3" descr="A yellow box with pink stripes&#10;&#10;Description automatically generated">
            <a:extLst>
              <a:ext uri="{FF2B5EF4-FFF2-40B4-BE49-F238E27FC236}">
                <a16:creationId xmlns:a16="http://schemas.microsoft.com/office/drawing/2014/main" id="{EE902B24-B2CA-B8CB-09D9-00D0346EEA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724" y="2147918"/>
            <a:ext cx="2524502" cy="1599279"/>
          </a:xfrm>
          <a:prstGeom prst="rect">
            <a:avLst/>
          </a:prstGeom>
        </p:spPr>
      </p:pic>
      <p:pic>
        <p:nvPicPr>
          <p:cNvPr id="6" name="Picture 5" descr="A grey box with a yellow center&#10;&#10;Description automatically generated">
            <a:extLst>
              <a:ext uri="{FF2B5EF4-FFF2-40B4-BE49-F238E27FC236}">
                <a16:creationId xmlns:a16="http://schemas.microsoft.com/office/drawing/2014/main" id="{EF5D2458-50E2-CC06-3A7B-000F424CE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542" y="4516886"/>
            <a:ext cx="2842866" cy="1599279"/>
          </a:xfrm>
          <a:prstGeom prst="rect">
            <a:avLst/>
          </a:prstGeom>
        </p:spPr>
      </p:pic>
      <p:pic>
        <p:nvPicPr>
          <p:cNvPr id="8" name="Picture 7" descr="A rainbow colored rectangular object&#10;&#10;Description automatically generated">
            <a:extLst>
              <a:ext uri="{FF2B5EF4-FFF2-40B4-BE49-F238E27FC236}">
                <a16:creationId xmlns:a16="http://schemas.microsoft.com/office/drawing/2014/main" id="{B713A4B3-CAD0-4165-AACF-42D59731C4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5377" y="2947557"/>
            <a:ext cx="4205637" cy="1777866"/>
          </a:xfrm>
          <a:prstGeom prst="rect">
            <a:avLst/>
          </a:prstGeom>
        </p:spPr>
      </p:pic>
      <p:pic>
        <p:nvPicPr>
          <p:cNvPr id="10" name="Picture 9" descr="A graph with a rainbow colored line&#10;&#10;Description automatically generated with medium confidence">
            <a:extLst>
              <a:ext uri="{FF2B5EF4-FFF2-40B4-BE49-F238E27FC236}">
                <a16:creationId xmlns:a16="http://schemas.microsoft.com/office/drawing/2014/main" id="{0A12B5E2-45BB-6349-BB06-5C11E9F5A12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9801" y="2267221"/>
            <a:ext cx="3334149" cy="2959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163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83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等线</vt:lpstr>
      <vt:lpstr>等线 Light</vt:lpstr>
      <vt:lpstr>Arial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CelestialDust 256</dc:creator>
  <cp:lastModifiedBy>CelestialDust 256</cp:lastModifiedBy>
  <cp:revision>14</cp:revision>
  <dcterms:created xsi:type="dcterms:W3CDTF">2025-01-20T02:10:43Z</dcterms:created>
  <dcterms:modified xsi:type="dcterms:W3CDTF">2025-01-22T02:06:55Z</dcterms:modified>
</cp:coreProperties>
</file>