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256" r:id="rId2"/>
    <p:sldId id="257" r:id="rId3"/>
    <p:sldId id="281" r:id="rId4"/>
    <p:sldId id="258" r:id="rId5"/>
    <p:sldId id="259" r:id="rId6"/>
    <p:sldId id="261" r:id="rId7"/>
    <p:sldId id="262" r:id="rId8"/>
    <p:sldId id="260" r:id="rId9"/>
    <p:sldId id="282" r:id="rId10"/>
    <p:sldId id="263" r:id="rId11"/>
    <p:sldId id="264" r:id="rId12"/>
    <p:sldId id="265" r:id="rId13"/>
    <p:sldId id="283" r:id="rId14"/>
    <p:sldId id="266" r:id="rId15"/>
    <p:sldId id="275" r:id="rId16"/>
    <p:sldId id="276" r:id="rId17"/>
    <p:sldId id="267" r:id="rId18"/>
    <p:sldId id="278" r:id="rId19"/>
    <p:sldId id="268" r:id="rId20"/>
    <p:sldId id="273" r:id="rId21"/>
    <p:sldId id="279" r:id="rId22"/>
    <p:sldId id="274" r:id="rId23"/>
    <p:sldId id="269" r:id="rId24"/>
    <p:sldId id="270" r:id="rId25"/>
    <p:sldId id="284" r:id="rId26"/>
    <p:sldId id="285" r:id="rId27"/>
    <p:sldId id="286" r:id="rId28"/>
    <p:sldId id="288" r:id="rId29"/>
    <p:sldId id="289" r:id="rId30"/>
    <p:sldId id="28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F801-1431-4D05-BCE7-431086DFC9AC}" type="datetimeFigureOut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9C15A-E1C8-4035-9E63-FFF273132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78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5192CA-D904-ECA2-3B88-0F8558806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CFAD7B-DDF0-EA4D-33F8-5D9D7F3F3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0769F-27EE-ABDD-BD9A-F01E2286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9FA-1BDB-4AC8-945E-8FE5A0423E68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2CBC3F-59D8-178F-3795-5B348C90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996C6D-BFD2-6300-7EB9-3DB4F592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96A6C-4403-6A61-7893-9FFB792A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3BA92C-BA91-3972-9FEC-34E907212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E77C45-60DA-EA8A-27C3-BBE3F8DB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DAFD-2065-4250-9CDC-2541148EF6EC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CB125A-C9C8-E3D6-1C75-B95CCFA4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1E602-BBB3-6690-CD7A-28D0F622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1556BC-EAF7-91D5-0C7F-D71FA1DF7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683E5E-72BC-8937-7815-950392AB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0C0D94-718D-2279-A768-55BC4302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EE51-98DC-4603-9567-5F400377B0D1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7DD2B0-9511-B26F-B3EB-1B7CCD54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F53669-1B0A-254F-F93B-49F0DF21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44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30FF5B-A0AD-FB52-97A6-59AA2B4D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E4F252-21D5-3BC2-C536-2829F145B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752C08-A856-5CEE-2FF8-7D1C6E65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B457-C165-4E27-9183-8CB5DF6FA501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768ED-345D-6CE2-F3DA-1B14B2B9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467B5C-F36C-A54B-0337-8C78DD44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6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1367B8-7DDB-0C08-5311-25689874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EAACDF-48D6-5A0C-7173-7B10BA85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E84F64-EA92-49A3-B07D-C5C4C582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F398-58B6-4BD3-8D58-EF8E71CB3F94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123CA5-D75D-1B67-A275-5C26DA06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DEC12-5DA7-CBC6-4B32-71773A10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3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9DAFA-186F-B5CE-A655-16B2C33B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EEC8E9-6952-4491-F755-B1DB3C68E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A3C721-6522-3995-BD38-06178A31B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2F2316-86E2-5AD9-BCDB-025DEB45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B22E-4112-4225-8929-1FAF70681271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CB9067-DB37-2E5A-4913-D196BD63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13B147-2F97-9478-B08E-059B70B1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79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66CEE-C70F-54C1-3CC0-95553482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F8CB70-F5EC-76AA-B0B1-74F8DC9C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63F85D-4119-EA9C-39A1-40486C27C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A8C311-BEC0-9505-8CC4-5B308AF29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AF7EEB-104B-9681-8FE2-5D1BD4FB9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BC51A1-C469-FF52-70E8-5115BD92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4D3D-639C-48BE-A0C2-58E1C8702DEF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0D64FF-A697-823B-07ED-27957716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0AF35D-FB71-FC9F-8916-10AD6054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87F7E-ACF1-627F-E335-04F186D3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29E59E-8E6A-0FB9-8F66-C2032B18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0EFB-2480-442F-978A-DD33D8510FC4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321BC7-65DD-4730-BFB0-C82E1B58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9A20AE-D978-20ED-C304-D72F2798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3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073CB9D-FC38-9964-45F7-7AF8981F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2FBB-9C8B-4504-80B9-4B405A76E12B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49E466-34CF-7213-C1EF-3CAF0674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0451E7-A979-7FB2-8D09-AC4676C1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8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A512C-ACAA-A8CC-93F2-4399F9B4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EE7163-AD8D-FF73-6D13-A89D0C00F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085028-98FC-2E3C-6654-0237CFCF7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2E9816-F351-8D94-97F3-86132E3D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0AB2-8528-4261-947F-FA387D973215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428B92-F9FE-2CC2-165B-B802785E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61CDB2-E1A3-F66F-3B5C-A24BB630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3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E4245-A2B5-2A8E-3F0E-EC2E7224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972184-D62E-2392-E99E-31EF29C53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393D2A-FCD5-EE3D-F2FD-6E69307F1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2A8394-ACAD-28CE-D6BA-3BEA2F99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9203-63C0-4FE5-9CFF-B154E02A6AAC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7A747E-2AF9-AA9B-0430-341A46A5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4BD6E6-8817-62BD-1AB6-3C861A4E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ED309E9-ABEF-C61C-A7CE-BA7736BE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258F92-3C83-F7DD-0438-FC561CC73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6DE91-8DB0-D121-D4CB-EA223C81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BA9E-6179-4524-9A87-0640E8966CDC}" type="datetime1">
              <a:rPr lang="zh-CN" altLang="en-US" smtClean="0"/>
              <a:t>2025/8/7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5E0341-491C-C0B1-4657-95A4CAD9A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A44414-4301-A009-074E-4EA4B5751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51.png"/><Relationship Id="rId5" Type="http://schemas.openxmlformats.org/officeDocument/2006/relationships/image" Target="../media/image43.png"/><Relationship Id="rId10" Type="http://schemas.openxmlformats.org/officeDocument/2006/relationships/image" Target="../media/image50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6.png"/><Relationship Id="rId3" Type="http://schemas.openxmlformats.org/officeDocument/2006/relationships/image" Target="../media/image63.png"/><Relationship Id="rId7" Type="http://schemas.openxmlformats.org/officeDocument/2006/relationships/image" Target="../media/image22.pn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1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3.png"/><Relationship Id="rId7" Type="http://schemas.openxmlformats.org/officeDocument/2006/relationships/image" Target="../media/image7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0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272B56-FA25-65BB-E641-19432410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513" y="-1"/>
            <a:ext cx="2206487" cy="1019665"/>
          </a:xfrm>
          <a:prstGeom prst="rect">
            <a:avLst/>
          </a:prstGeom>
        </p:spPr>
      </p:pic>
      <p:pic>
        <p:nvPicPr>
          <p:cNvPr id="5" name="Picture 9" descr="6f90ae6303eca6abf3302c39bd75feb2">
            <a:extLst>
              <a:ext uri="{FF2B5EF4-FFF2-40B4-BE49-F238E27FC236}">
                <a16:creationId xmlns:a16="http://schemas.microsoft.com/office/drawing/2014/main" id="{C39CE6F4-2A96-382C-D6E6-3B7EBAB23C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013791" cy="10137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D8DD23-F23E-3F33-6D12-D89201C05BB5}"/>
              </a:ext>
            </a:extLst>
          </p:cNvPr>
          <p:cNvSpPr txBox="1"/>
          <p:nvPr/>
        </p:nvSpPr>
        <p:spPr>
          <a:xfrm>
            <a:off x="2005440" y="2073965"/>
            <a:ext cx="8181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中性粲介子量子关联进展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04AFC0-667B-F335-5570-6DC0D31DBA3A}"/>
              </a:ext>
            </a:extLst>
          </p:cNvPr>
          <p:cNvSpPr txBox="1"/>
          <p:nvPr/>
        </p:nvSpPr>
        <p:spPr>
          <a:xfrm>
            <a:off x="4639510" y="3763617"/>
            <a:ext cx="2912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闫文昊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兰州，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2025/08/07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09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11B87-31F0-A38E-AAD4-48508B58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1115937-4DD9-5324-F793-B1A8A86C2393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EFC674-BD1E-CE92-17DE-760A4DF87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932C6A5-D381-D69B-90C8-A353BB81FA6B}"/>
              </a:ext>
            </a:extLst>
          </p:cNvPr>
          <p:cNvSpPr txBox="1"/>
          <p:nvPr/>
        </p:nvSpPr>
        <p:spPr>
          <a:xfrm>
            <a:off x="0" y="0"/>
            <a:ext cx="7141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内容一：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本征态成分测量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EA66A2-7F64-982E-E6E0-1CD6BFA465FA}"/>
                  </a:ext>
                </a:extLst>
              </p:cNvPr>
              <p:cNvSpPr txBox="1"/>
              <p:nvPr/>
            </p:nvSpPr>
            <p:spPr>
              <a:xfrm>
                <a:off x="8309853" y="2492664"/>
                <a:ext cx="388214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精确测量多体自共轭过程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本征态成分比例</a:t>
                </a:r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GLW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角提供输入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EA66A2-7F64-982E-E6E0-1CD6BFA4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853" y="2492664"/>
                <a:ext cx="3882147" cy="2677656"/>
              </a:xfrm>
              <a:prstGeom prst="rect">
                <a:avLst/>
              </a:prstGeom>
              <a:blipFill>
                <a:blip r:embed="rId3"/>
                <a:stretch>
                  <a:fillRect l="-2669" t="-2506" r="-1727" b="-5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E709714C-D93D-1BC4-9542-509CF550A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697471"/>
                  </p:ext>
                </p:extLst>
              </p:nvPr>
            </p:nvGraphicFramePr>
            <p:xfrm>
              <a:off x="96874" y="1275213"/>
              <a:ext cx="8127999" cy="508113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385961769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0250289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35180740"/>
                        </a:ext>
                      </a:extLst>
                    </a:gridCol>
                  </a:tblGrid>
                  <a:tr h="4441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内容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185276"/>
                      </a:ext>
                    </a:extLst>
                  </a:tr>
                  <a:tr h="452171"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三体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rowSpan="6">
                      <a:txBody>
                        <a:bodyPr/>
                        <a:lstStyle/>
                        <a:p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Dalitz</a:t>
                          </a: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图分析 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确定偶</a:t>
                          </a:r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比例</a:t>
                          </a:r>
                          <a:endParaRPr lang="en-US" altLang="zh-CN" sz="2400" b="0" kern="1200" dirty="0">
                            <a:solidFill>
                              <a:schemeClr val="dk1"/>
                            </a:solidFill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确定中间共振态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2913308"/>
                      </a:ext>
                    </a:extLst>
                  </a:tr>
                  <a:tr h="452171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197912"/>
                      </a:ext>
                    </a:extLst>
                  </a:tr>
                  <a:tr h="452171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490981"/>
                      </a:ext>
                    </a:extLst>
                  </a:tr>
                  <a:tr h="452171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126732"/>
                      </a:ext>
                    </a:extLst>
                  </a:tr>
                  <a:tr h="470554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303016"/>
                      </a:ext>
                    </a:extLst>
                  </a:tr>
                  <a:tr h="470554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972055"/>
                      </a:ext>
                    </a:extLst>
                  </a:tr>
                  <a:tr h="452171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四体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确定偶</a:t>
                          </a:r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比例</a:t>
                          </a:r>
                          <a:endParaRPr lang="en-US" altLang="zh-CN" sz="2400" b="0" kern="1200" dirty="0">
                            <a:solidFill>
                              <a:schemeClr val="dk1"/>
                            </a:solidFill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确定中间共振态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6545591"/>
                      </a:ext>
                    </a:extLst>
                  </a:tr>
                  <a:tr h="452171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485453"/>
                      </a:ext>
                    </a:extLst>
                  </a:tr>
                  <a:tr h="470554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262602"/>
                      </a:ext>
                    </a:extLst>
                  </a:tr>
                  <a:tr h="452171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l-GR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2672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E709714C-D93D-1BC4-9542-509CF550A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697471"/>
                  </p:ext>
                </p:extLst>
              </p:nvPr>
            </p:nvGraphicFramePr>
            <p:xfrm>
              <a:off x="96874" y="1275213"/>
              <a:ext cx="8127999" cy="508113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385961769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0250289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3518074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内容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185276"/>
                      </a:ext>
                    </a:extLst>
                  </a:tr>
                  <a:tr h="457200"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三体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110667" r="-100899" b="-924000"/>
                          </a:stretch>
                        </a:blipFill>
                      </a:tcPr>
                    </a:tc>
                    <a:tc rowSpan="6">
                      <a:txBody>
                        <a:bodyPr/>
                        <a:lstStyle/>
                        <a:p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Dalitz</a:t>
                          </a: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图分析 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确定偶</a:t>
                          </a:r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比例</a:t>
                          </a:r>
                          <a:endParaRPr lang="en-US" altLang="zh-CN" sz="2400" b="0" kern="1200" dirty="0">
                            <a:solidFill>
                              <a:schemeClr val="dk1"/>
                            </a:solidFill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确定中间共振态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2913308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210667" r="-100899" b="-824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197912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310667" r="-100899" b="-724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490981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410667" r="-100899" b="-624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7126732"/>
                      </a:ext>
                    </a:extLst>
                  </a:tr>
                  <a:tr h="470554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497403" r="-100899" b="-50779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303016"/>
                      </a:ext>
                    </a:extLst>
                  </a:tr>
                  <a:tr h="470554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589744" r="-100899" b="-4012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972055"/>
                      </a:ext>
                    </a:extLst>
                  </a:tr>
                  <a:tr h="457200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四体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717333" r="-100899" b="-317333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确定偶</a:t>
                          </a:r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比例</a:t>
                          </a:r>
                          <a:endParaRPr lang="en-US" altLang="zh-CN" sz="2400" b="0" kern="1200" dirty="0">
                            <a:solidFill>
                              <a:schemeClr val="dk1"/>
                            </a:solidFill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确定中间共振态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6545591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817333" r="-100899" b="-217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485453"/>
                      </a:ext>
                    </a:extLst>
                  </a:tr>
                  <a:tr h="470554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893506" r="-100899" b="-11168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262602"/>
                      </a:ext>
                    </a:extLst>
                  </a:tr>
                  <a:tr h="46907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225" t="-993506" r="-100899" b="-1168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2672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6359A2-3FB1-6CDD-6D06-67CFB5A6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8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1261-E126-EDFD-E453-C914FACD3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591C24-5A42-5E29-5A9F-4ADB6D41360F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8F64B3-9B8F-DD2C-9B67-17E496A22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3BD6F92-9694-6ACB-BBF4-85CADC116905}"/>
              </a:ext>
            </a:extLst>
          </p:cNvPr>
          <p:cNvSpPr txBox="1"/>
          <p:nvPr/>
        </p:nvSpPr>
        <p:spPr>
          <a:xfrm>
            <a:off x="0" y="0"/>
            <a:ext cx="8672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内容二：自共轭过程强相位差测量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5D997-40E5-99B0-BD8C-2D8280A8121D}"/>
                  </a:ext>
                </a:extLst>
              </p:cNvPr>
              <p:cNvSpPr txBox="1"/>
              <p:nvPr/>
            </p:nvSpPr>
            <p:spPr>
              <a:xfrm>
                <a:off x="1507784" y="5162385"/>
                <a:ext cx="81279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精确测量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强相差参数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𝒊</m:t>
                        </m:r>
                      </m:sub>
                    </m:sSub>
                    <m:r>
                      <a:rPr lang="en-US" altLang="zh-CN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/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深入理解相空间分布，探索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新的测量方法</a:t>
                </a:r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BPGGSZ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方法测量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相关输入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5D997-40E5-99B0-BD8C-2D8280A8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84" y="5162385"/>
                <a:ext cx="8127999" cy="1384995"/>
              </a:xfrm>
              <a:prstGeom prst="rect">
                <a:avLst/>
              </a:prstGeom>
              <a:blipFill>
                <a:blip r:embed="rId3"/>
                <a:stretch>
                  <a:fillRect l="-1274" t="-4846" b="-11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73B580FD-3AFF-C01B-6D6B-4F306F0CFA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68356"/>
                  </p:ext>
                </p:extLst>
              </p:nvPr>
            </p:nvGraphicFramePr>
            <p:xfrm>
              <a:off x="1650408" y="1003117"/>
              <a:ext cx="8891181" cy="371544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60279">
                      <a:extLst>
                        <a:ext uri="{9D8B030D-6E8A-4147-A177-3AD203B41FA5}">
                          <a16:colId xmlns:a16="http://schemas.microsoft.com/office/drawing/2014/main" val="3859617697"/>
                        </a:ext>
                      </a:extLst>
                    </a:gridCol>
                    <a:gridCol w="3090530">
                      <a:extLst>
                        <a:ext uri="{9D8B030D-6E8A-4147-A177-3AD203B41FA5}">
                          <a16:colId xmlns:a16="http://schemas.microsoft.com/office/drawing/2014/main" val="2902502897"/>
                        </a:ext>
                      </a:extLst>
                    </a:gridCol>
                    <a:gridCol w="4040372">
                      <a:extLst>
                        <a:ext uri="{9D8B030D-6E8A-4147-A177-3AD203B41FA5}">
                          <a16:colId xmlns:a16="http://schemas.microsoft.com/office/drawing/2014/main" val="26351807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内容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185276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三体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相空间分区优化研究；</a:t>
                          </a:r>
                          <a:endParaRPr lang="en-US" altLang="zh-CN" sz="2400" b="0" kern="1200" dirty="0">
                            <a:solidFill>
                              <a:schemeClr val="dk1"/>
                            </a:solidFill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衰变率</a:t>
                          </a:r>
                          <a:r>
                            <a:rPr lang="zh-CN" altLang="en-US" sz="2400" b="0" kern="1200" dirty="0">
                              <a:solidFill>
                                <a:srgbClr val="C0000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傅里叶级数展开</a:t>
                          </a: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研究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291330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197912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四体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利用振幅分析结果优化相空间分区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654559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26727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40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首次测量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理论和实验上分别确定强相位差参数的具体形式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11524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73B580FD-3AFF-C01B-6D6B-4F306F0CFA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68356"/>
                  </p:ext>
                </p:extLst>
              </p:nvPr>
            </p:nvGraphicFramePr>
            <p:xfrm>
              <a:off x="1650408" y="1003117"/>
              <a:ext cx="8891181" cy="371544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60279">
                      <a:extLst>
                        <a:ext uri="{9D8B030D-6E8A-4147-A177-3AD203B41FA5}">
                          <a16:colId xmlns:a16="http://schemas.microsoft.com/office/drawing/2014/main" val="3859617697"/>
                        </a:ext>
                      </a:extLst>
                    </a:gridCol>
                    <a:gridCol w="3090530">
                      <a:extLst>
                        <a:ext uri="{9D8B030D-6E8A-4147-A177-3AD203B41FA5}">
                          <a16:colId xmlns:a16="http://schemas.microsoft.com/office/drawing/2014/main" val="2902502897"/>
                        </a:ext>
                      </a:extLst>
                    </a:gridCol>
                    <a:gridCol w="4040372">
                      <a:extLst>
                        <a:ext uri="{9D8B030D-6E8A-4147-A177-3AD203B41FA5}">
                          <a16:colId xmlns:a16="http://schemas.microsoft.com/office/drawing/2014/main" val="263518074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内容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185276"/>
                      </a:ext>
                    </a:extLst>
                  </a:tr>
                  <a:tr h="52590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三体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7087" t="-94253" r="-131299" b="-54137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相空间分区优化研究；</a:t>
                          </a:r>
                          <a:endParaRPr lang="en-US" altLang="zh-CN" sz="2400" b="0" kern="1200" dirty="0">
                            <a:solidFill>
                              <a:schemeClr val="dk1"/>
                            </a:solidFill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衰变率</a:t>
                          </a:r>
                          <a:r>
                            <a:rPr lang="zh-CN" altLang="en-US" sz="2400" b="0" kern="1200" dirty="0">
                              <a:solidFill>
                                <a:srgbClr val="C00000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傅里叶级数展开</a:t>
                          </a:r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研究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2913308"/>
                      </a:ext>
                    </a:extLst>
                  </a:tr>
                  <a:tr h="525907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7087" t="-196512" r="-131299" b="-4476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197912"/>
                      </a:ext>
                    </a:extLst>
                  </a:tr>
                  <a:tr h="4572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四体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7087" t="-340000" r="-131299" b="-41333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利用振幅分析结果优化相空间分区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6545591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7087" t="-434211" r="-131299" b="-307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267273"/>
                      </a:ext>
                    </a:extLst>
                  </a:tr>
                  <a:tr h="46907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57087" t="-527273" r="-131299" b="-20389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4037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首次测量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087" t="-357778" r="-131299" b="-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理论和实验上分别确定强相位差参数的具体形式</a:t>
                          </a:r>
                          <a:endParaRPr lang="zh-CN" altLang="en-US" sz="24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11524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BC7DA6-D32F-675A-CA18-19040E8A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95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C8946-F4D0-D36E-1658-7BF54EF3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F1C1319-31FA-A486-745D-0890C90ABB7A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93178B-966E-30C7-FB32-F977F5E32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A2AC91F-73EC-C329-B5DF-F28FDB5DF347}"/>
              </a:ext>
            </a:extLst>
          </p:cNvPr>
          <p:cNvSpPr txBox="1"/>
          <p:nvPr/>
        </p:nvSpPr>
        <p:spPr>
          <a:xfrm>
            <a:off x="0" y="0"/>
            <a:ext cx="1882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FCD17C-1320-8B6D-7944-DF02D70EF5BE}"/>
              </a:ext>
            </a:extLst>
          </p:cNvPr>
          <p:cNvSpPr txBox="1"/>
          <p:nvPr/>
        </p:nvSpPr>
        <p:spPr>
          <a:xfrm>
            <a:off x="1127051" y="5190738"/>
            <a:ext cx="8127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卡比玻允许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卡比玻压低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的衰变末态的性质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ADS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精确测量𝛾提供参数输入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2287F0F5-6F44-5268-995B-61E34E2BEE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746335"/>
                  </p:ext>
                </p:extLst>
              </p:nvPr>
            </p:nvGraphicFramePr>
            <p:xfrm>
              <a:off x="1127051" y="2193964"/>
              <a:ext cx="9243237" cy="229787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60279">
                      <a:extLst>
                        <a:ext uri="{9D8B030D-6E8A-4147-A177-3AD203B41FA5}">
                          <a16:colId xmlns:a16="http://schemas.microsoft.com/office/drawing/2014/main" val="3859617697"/>
                        </a:ext>
                      </a:extLst>
                    </a:gridCol>
                    <a:gridCol w="3090530">
                      <a:extLst>
                        <a:ext uri="{9D8B030D-6E8A-4147-A177-3AD203B41FA5}">
                          <a16:colId xmlns:a16="http://schemas.microsoft.com/office/drawing/2014/main" val="2902502897"/>
                        </a:ext>
                      </a:extLst>
                    </a:gridCol>
                    <a:gridCol w="4392428">
                      <a:extLst>
                        <a:ext uri="{9D8B030D-6E8A-4147-A177-3AD203B41FA5}">
                          <a16:colId xmlns:a16="http://schemas.microsoft.com/office/drawing/2014/main" val="26351807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内容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185276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卡比玻允许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r>
                            <a:rPr lang="zh-CN" altLang="en-US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测量关联因子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CN" sz="2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endParaRPr lang="en-US" altLang="zh-CN" sz="2800" b="0" kern="1200" dirty="0">
                            <a:solidFill>
                              <a:schemeClr val="dk1"/>
                            </a:solidFill>
                            <a:effectLst/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endParaRPr>
                        </a:p>
                        <a:p>
                          <a:r>
                            <a:rPr lang="zh-CN" altLang="en-US" sz="2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  <a:cs typeface="+mn-cs"/>
                            </a:rPr>
                            <a:t>测量平均强相位差参数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endParaRPr lang="zh-CN" altLang="en-US" sz="36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654559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26727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40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卡比玻压低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765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2287F0F5-6F44-5268-995B-61E34E2BEE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8746335"/>
                  </p:ext>
                </p:extLst>
              </p:nvPr>
            </p:nvGraphicFramePr>
            <p:xfrm>
              <a:off x="1127051" y="2193964"/>
              <a:ext cx="9243237" cy="229787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60279">
                      <a:extLst>
                        <a:ext uri="{9D8B030D-6E8A-4147-A177-3AD203B41FA5}">
                          <a16:colId xmlns:a16="http://schemas.microsoft.com/office/drawing/2014/main" val="3859617697"/>
                        </a:ext>
                      </a:extLst>
                    </a:gridCol>
                    <a:gridCol w="3090530">
                      <a:extLst>
                        <a:ext uri="{9D8B030D-6E8A-4147-A177-3AD203B41FA5}">
                          <a16:colId xmlns:a16="http://schemas.microsoft.com/office/drawing/2014/main" val="2902502897"/>
                        </a:ext>
                      </a:extLst>
                    </a:gridCol>
                    <a:gridCol w="4392428">
                      <a:extLst>
                        <a:ext uri="{9D8B030D-6E8A-4147-A177-3AD203B41FA5}">
                          <a16:colId xmlns:a16="http://schemas.microsoft.com/office/drawing/2014/main" val="263518074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类别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内容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185276"/>
                      </a:ext>
                    </a:extLst>
                  </a:tr>
                  <a:tr h="4572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卡比玻允许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7087" t="-109333" r="-142717" b="-333333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0680" t="-27063" r="-555" b="-7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6545591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7087" t="-206579" r="-142717" b="-2289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267273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7087" t="-310667" r="-142717" b="-13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040374"/>
                      </a:ext>
                    </a:extLst>
                  </a:tr>
                  <a:tr h="4690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卡比玻压低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7087" t="-400000" r="-142717" b="-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7658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3B3B729-F096-B5ED-F104-C6B69867731A}"/>
              </a:ext>
            </a:extLst>
          </p:cNvPr>
          <p:cNvSpPr txBox="1"/>
          <p:nvPr/>
        </p:nvSpPr>
        <p:spPr>
          <a:xfrm>
            <a:off x="1127051" y="1066701"/>
            <a:ext cx="657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精确测量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关联因子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平均强相位差参数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EB1540-A1CC-C064-97BD-C4CA178E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97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57200-8527-73B4-DF3B-DD0447BAC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2FF8E8-7B8B-9C9B-5B02-50ED26CAD4D9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F9EC3C-29D7-0F74-5074-484EF174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9A83E30-951E-3D3F-19E7-0350D319ABB6}"/>
              </a:ext>
            </a:extLst>
          </p:cNvPr>
          <p:cNvSpPr txBox="1"/>
          <p:nvPr/>
        </p:nvSpPr>
        <p:spPr>
          <a:xfrm>
            <a:off x="4875151" y="-3255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内容纲要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CCD653-8FB3-789A-417F-E139B9DE381B}"/>
              </a:ext>
            </a:extLst>
          </p:cNvPr>
          <p:cNvSpPr txBox="1"/>
          <p:nvPr/>
        </p:nvSpPr>
        <p:spPr>
          <a:xfrm>
            <a:off x="1345096" y="1997839"/>
            <a:ext cx="2608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研究动机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EB933D-FEE4-161B-48BD-B843FDC9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87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49E8-FC4F-52BD-280B-4B65FE4B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A59CB2-DC2C-5319-4FF5-7C6C7536D202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5EE3CA-1170-9CE0-FF80-FA39E14C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C673E03-11BB-311F-4D63-F165A3AA329C}"/>
              </a:ext>
            </a:extLst>
          </p:cNvPr>
          <p:cNvSpPr txBox="1"/>
          <p:nvPr/>
        </p:nvSpPr>
        <p:spPr>
          <a:xfrm>
            <a:off x="0" y="0"/>
            <a:ext cx="1882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进展一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6CF72F-CC4B-3031-767F-9A2DF839EC1B}"/>
              </a:ext>
            </a:extLst>
          </p:cNvPr>
          <p:cNvSpPr txBox="1"/>
          <p:nvPr/>
        </p:nvSpPr>
        <p:spPr>
          <a:xfrm>
            <a:off x="474921" y="921488"/>
            <a:ext cx="741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多体自共轭过程的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本征态成分比例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的研究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D0A009-4D8E-DB40-D5C0-FE0EBC72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2A403461-ED96-BF62-DFB5-925B0EB40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165338"/>
                  </p:ext>
                </p:extLst>
              </p:nvPr>
            </p:nvGraphicFramePr>
            <p:xfrm>
              <a:off x="615872" y="1689967"/>
              <a:ext cx="10960254" cy="437286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28111">
                      <a:extLst>
                        <a:ext uri="{9D8B030D-6E8A-4147-A177-3AD203B41FA5}">
                          <a16:colId xmlns:a16="http://schemas.microsoft.com/office/drawing/2014/main" val="2566572310"/>
                        </a:ext>
                      </a:extLst>
                    </a:gridCol>
                    <a:gridCol w="4784651">
                      <a:extLst>
                        <a:ext uri="{9D8B030D-6E8A-4147-A177-3AD203B41FA5}">
                          <a16:colId xmlns:a16="http://schemas.microsoft.com/office/drawing/2014/main" val="2137509608"/>
                        </a:ext>
                      </a:extLst>
                    </a:gridCol>
                    <a:gridCol w="3947492">
                      <a:extLst>
                        <a:ext uri="{9D8B030D-6E8A-4147-A177-3AD203B41FA5}">
                          <a16:colId xmlns:a16="http://schemas.microsoft.com/office/drawing/2014/main" val="21241169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BESIII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过去结果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8136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(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PRD 111, 012007(2025) 7.93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28238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(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48752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zh-CN" altLang="en-US" sz="2000" b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BAM01001(Memo) 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45478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zh-CN" altLang="en-US" sz="2000" b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charm group review 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83365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zh-CN" altLang="en-US" sz="2000" b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BAM00802(SP</a:t>
                          </a:r>
                          <a:r>
                            <a:rPr lang="en-US" altLang="zh-CN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approval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1333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BAM00756(SP</a:t>
                          </a:r>
                          <a:r>
                            <a:rPr lang="en-US" altLang="zh-CN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approval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984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(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CPC 48, 083001(2024) 2.93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32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l-GR" altLang="zh-CN" sz="2000" b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(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4459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BAM00998(Memo) 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23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、振幅分析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BAM01025(Memo) 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398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2A403461-ED96-BF62-DFB5-925B0EB40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165338"/>
                  </p:ext>
                </p:extLst>
              </p:nvPr>
            </p:nvGraphicFramePr>
            <p:xfrm>
              <a:off x="615872" y="1689967"/>
              <a:ext cx="10960254" cy="446545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228111">
                      <a:extLst>
                        <a:ext uri="{9D8B030D-6E8A-4147-A177-3AD203B41FA5}">
                          <a16:colId xmlns:a16="http://schemas.microsoft.com/office/drawing/2014/main" val="2566572310"/>
                        </a:ext>
                      </a:extLst>
                    </a:gridCol>
                    <a:gridCol w="4784651">
                      <a:extLst>
                        <a:ext uri="{9D8B030D-6E8A-4147-A177-3AD203B41FA5}">
                          <a16:colId xmlns:a16="http://schemas.microsoft.com/office/drawing/2014/main" val="2137509608"/>
                        </a:ext>
                      </a:extLst>
                    </a:gridCol>
                    <a:gridCol w="3947492">
                      <a:extLst>
                        <a:ext uri="{9D8B030D-6E8A-4147-A177-3AD203B41FA5}">
                          <a16:colId xmlns:a16="http://schemas.microsoft.com/office/drawing/2014/main" val="21241169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BESIII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过去结果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813612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100000" r="-392623" b="-9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6939" t="-100000" r="-83291" b="-93030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7778" t="-50000" r="-772" b="-4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2823841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200000" r="-392623" b="-8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6939" t="-200000" r="-83291" b="-83030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4875219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300000" r="-392623" b="-7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939" t="-300000" r="-83291" b="-7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4547843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394030" r="-392623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939" t="-394030" r="-83291" b="-6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8336524"/>
                      </a:ext>
                    </a:extLst>
                  </a:tr>
                  <a:tr h="4189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486765" r="-392623" b="-5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939" t="-486765" r="-83291" b="-5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1333306"/>
                      </a:ext>
                    </a:extLst>
                  </a:tr>
                  <a:tr h="4189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578261" r="-392623" b="-4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939" t="-578261" r="-83291" b="-4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984343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709091" r="-392623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939" t="-709091" r="-83291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7778" t="-709091" r="-772" b="-3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332437"/>
                      </a:ext>
                    </a:extLst>
                  </a:tr>
                  <a:tr h="4189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773913" r="-392623" b="-20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939" t="-773913" r="-83291" b="-20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4459170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913636" r="-39262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939" t="-913636" r="-8329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1323848"/>
                      </a:ext>
                    </a:extLst>
                  </a:tr>
                  <a:tr h="4189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6" t="-969565" r="-392623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939" t="-969565" r="-83291" b="-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398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381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49E8-FC4F-52BD-280B-4B65FE4B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A59CB2-DC2C-5319-4FF5-7C6C7536D202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5EE3CA-1170-9CE0-FF80-FA39E14C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673E03-11BB-311F-4D63-F165A3AA329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13963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CN" sz="4400" b="1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altLang="zh-C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4400" b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4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4400" b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4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4400" b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4400" b="1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altLang="zh-CN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(BAM01001</a:t>
                </a:r>
                <a:r>
                  <a:rPr lang="en-US" altLang="zh-CN" sz="4400" b="1" dirty="0">
                    <a:solidFill>
                      <a:schemeClr val="dk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400" b="1" i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𝐟𝐛</m:t>
                        </m:r>
                      </m:e>
                      <m:sup>
                        <m:r>
                          <a:rPr lang="en-US" altLang="zh-CN" sz="4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44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673E03-11BB-311F-4D63-F165A3AA3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139635" cy="784767"/>
              </a:xfrm>
              <a:prstGeom prst="rect">
                <a:avLst/>
              </a:prstGeom>
              <a:blipFill>
                <a:blip r:embed="rId3"/>
                <a:stretch>
                  <a:fillRect t="-13178" r="-782" b="-36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A5037A1-FC40-E0D7-9738-385CDAAB3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214" y="835942"/>
            <a:ext cx="5177811" cy="3752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DAC61-BB08-D1DF-B981-7DFCBFDAD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45" y="769440"/>
            <a:ext cx="4243604" cy="3052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65429-4F62-E1C3-04EF-9C2882626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45" y="3822011"/>
            <a:ext cx="4243603" cy="3007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882A35-3889-6CFD-022D-1331823BC5DB}"/>
                  </a:ext>
                </a:extLst>
              </p:cNvPr>
              <p:cNvSpPr txBox="1"/>
              <p:nvPr/>
            </p:nvSpPr>
            <p:spPr>
              <a:xfrm>
                <a:off x="2242377" y="1183612"/>
                <a:ext cx="904735" cy="285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882A35-3889-6CFD-022D-1331823BC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77" y="1183612"/>
                <a:ext cx="904735" cy="285976"/>
              </a:xfrm>
              <a:prstGeom prst="rect">
                <a:avLst/>
              </a:prstGeom>
              <a:blipFill>
                <a:blip r:embed="rId7"/>
                <a:stretch>
                  <a:fillRect l="-4167" b="-217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1EA189-729D-ADD5-6123-49B5463EDB7B}"/>
                  </a:ext>
                </a:extLst>
              </p:cNvPr>
              <p:cNvSpPr txBox="1"/>
              <p:nvPr/>
            </p:nvSpPr>
            <p:spPr>
              <a:xfrm>
                <a:off x="2242378" y="4236182"/>
                <a:ext cx="904735" cy="28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1EA189-729D-ADD5-6123-49B5463ED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78" y="4236182"/>
                <a:ext cx="904735" cy="282578"/>
              </a:xfrm>
              <a:prstGeom prst="rect">
                <a:avLst/>
              </a:prstGeom>
              <a:blipFill>
                <a:blip r:embed="rId8"/>
                <a:stretch>
                  <a:fillRect l="-4167" b="-173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F16B10-0233-8D2A-A5FD-ED016BC9FA13}"/>
                  </a:ext>
                </a:extLst>
              </p:cNvPr>
              <p:cNvSpPr txBox="1"/>
              <p:nvPr/>
            </p:nvSpPr>
            <p:spPr>
              <a:xfrm>
                <a:off x="5752214" y="4848446"/>
                <a:ext cx="5681427" cy="146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 tag: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0.449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±0.036±0.006</m:t>
                    </m:r>
                  </m:oMath>
                </a14:m>
                <a:endParaRPr lang="en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:0.406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±0.075±0.007</m:t>
                    </m:r>
                  </m:oMath>
                </a14:m>
                <a:endParaRPr lang="en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Combine: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0.436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±0.030±0.004</m:t>
                    </m:r>
                  </m:oMath>
                </a14:m>
                <a:endParaRPr lang="en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F16B10-0233-8D2A-A5FD-ED016BC9F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214" y="4848446"/>
                <a:ext cx="5681427" cy="1465914"/>
              </a:xfrm>
              <a:prstGeom prst="rect">
                <a:avLst/>
              </a:prstGeom>
              <a:blipFill>
                <a:blip r:embed="rId9"/>
                <a:stretch>
                  <a:fillRect l="-1931" t="-4149" b="-10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825E57-69C3-6D85-8122-5C1A3941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19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49E8-FC4F-52BD-280B-4B65FE4B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A59CB2-DC2C-5319-4FF5-7C6C7536D202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5EE3CA-1170-9CE0-FF80-FA39E14C1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673E03-11BB-311F-4D63-F165A3AA329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422661" cy="687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振幅分析</a:t>
                </a:r>
                <a:r>
                  <a:rPr lang="en-US" altLang="zh-CN" sz="3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600" b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6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6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3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(BAM01025</a:t>
                </a:r>
                <a:r>
                  <a:rPr lang="en-US" altLang="zh-CN" sz="3600" b="1" dirty="0">
                    <a:solidFill>
                      <a:schemeClr val="dk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𝐟𝐛</m:t>
                        </m:r>
                      </m:e>
                      <m:sup>
                        <m:r>
                          <a:rPr lang="en-US" altLang="zh-CN" sz="36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600" b="1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3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673E03-11BB-311F-4D63-F165A3AA3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422661" cy="687368"/>
              </a:xfrm>
              <a:prstGeom prst="rect">
                <a:avLst/>
              </a:prstGeom>
              <a:blipFill>
                <a:blip r:embed="rId3"/>
                <a:stretch>
                  <a:fillRect l="-1754" t="-7965" r="-117" b="-318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4ED7240-8D28-9AAD-AC07-8E317216F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224" y="835942"/>
            <a:ext cx="3169570" cy="2597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2AA4D4-07EB-30B4-F63B-48D8B6187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63" y="835942"/>
            <a:ext cx="3169569" cy="2604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953423-D03F-64D3-5C34-54713B634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043" y="835942"/>
            <a:ext cx="3169569" cy="260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C60A69-EC07-87AC-E470-686D28768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63" y="3429000"/>
            <a:ext cx="3186204" cy="26048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505DF-8D4A-9BE1-94CE-B01AE03BC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6408" y="3440777"/>
            <a:ext cx="3186204" cy="2605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77DB8B-7EE1-F875-38C4-A5056E2011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0223" y="3444884"/>
            <a:ext cx="3188031" cy="2597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9B3168-C759-694A-144C-EA65DFD18895}"/>
                  </a:ext>
                </a:extLst>
              </p:cNvPr>
              <p:cNvSpPr txBox="1"/>
              <p:nvPr/>
            </p:nvSpPr>
            <p:spPr>
              <a:xfrm>
                <a:off x="1446027" y="6143742"/>
                <a:ext cx="4917052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5.55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PDG: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5.08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9B3168-C759-694A-144C-EA65DFD18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27" y="6143742"/>
                <a:ext cx="4917052" cy="589649"/>
              </a:xfrm>
              <a:prstGeom prst="rect">
                <a:avLst/>
              </a:prstGeom>
              <a:blipFill>
                <a:blip r:embed="rId10"/>
                <a:stretch>
                  <a:fillRect l="-2602" t="-6186" r="-991" b="-22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B41E92-B59B-C8F4-56DB-A53B985DD7B5}"/>
                  </a:ext>
                </a:extLst>
              </p:cNvPr>
              <p:cNvSpPr txBox="1"/>
              <p:nvPr/>
            </p:nvSpPr>
            <p:spPr>
              <a:xfrm>
                <a:off x="6790723" y="6143742"/>
                <a:ext cx="4038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=0.257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±0.002±0.006</m:t>
                    </m:r>
                  </m:oMath>
                </a14:m>
                <a:endParaRPr lang="en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B41E92-B59B-C8F4-56DB-A53B985DD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23" y="6143742"/>
                <a:ext cx="4038606" cy="369332"/>
              </a:xfrm>
              <a:prstGeom prst="rect">
                <a:avLst/>
              </a:prstGeom>
              <a:blipFill>
                <a:blip r:embed="rId11"/>
                <a:stretch>
                  <a:fillRect l="-105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735D97-46E9-0D8B-9FF0-8316EE43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73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130C5-A6AE-FC61-4057-7F57F221D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D1AB31-D0E3-78E2-50B6-72791B9CB2DE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9D600F-D70F-4EE7-61C5-6423C4C6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52D9EA9-699C-A9A1-A2F5-ED93942A1BF0}"/>
              </a:ext>
            </a:extLst>
          </p:cNvPr>
          <p:cNvSpPr txBox="1"/>
          <p:nvPr/>
        </p:nvSpPr>
        <p:spPr>
          <a:xfrm>
            <a:off x="0" y="0"/>
            <a:ext cx="1882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进展二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598B2AF-8812-1EB8-C938-9B28896BD7C7}"/>
                  </a:ext>
                </a:extLst>
              </p:cNvPr>
              <p:cNvSpPr txBox="1"/>
              <p:nvPr/>
            </p:nvSpPr>
            <p:spPr>
              <a:xfrm>
                <a:off x="482009" y="1047129"/>
                <a:ext cx="607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自共轭道</a:t>
                </a:r>
                <a:r>
                  <a:rPr lang="zh-CN" altLang="en-US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强相位差参数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的测量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598B2AF-8812-1EB8-C938-9B28896BD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9" y="1047129"/>
                <a:ext cx="6076600" cy="523220"/>
              </a:xfrm>
              <a:prstGeom prst="rect">
                <a:avLst/>
              </a:prstGeom>
              <a:blipFill>
                <a:blip r:embed="rId4"/>
                <a:stretch>
                  <a:fillRect l="-1705" t="-12791" r="-702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56F732-8C58-1D3B-9971-2F7668A9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66849A9C-9A9B-5E46-9BBB-4B54C5243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565494"/>
                  </p:ext>
                </p:extLst>
              </p:nvPr>
            </p:nvGraphicFramePr>
            <p:xfrm>
              <a:off x="347330" y="1932417"/>
              <a:ext cx="11497337" cy="38784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380364">
                      <a:extLst>
                        <a:ext uri="{9D8B030D-6E8A-4147-A177-3AD203B41FA5}">
                          <a16:colId xmlns:a16="http://schemas.microsoft.com/office/drawing/2014/main" val="1562964609"/>
                        </a:ext>
                      </a:extLst>
                    </a:gridCol>
                    <a:gridCol w="3630034">
                      <a:extLst>
                        <a:ext uri="{9D8B030D-6E8A-4147-A177-3AD203B41FA5}">
                          <a16:colId xmlns:a16="http://schemas.microsoft.com/office/drawing/2014/main" val="1302764245"/>
                        </a:ext>
                      </a:extLst>
                    </a:gridCol>
                    <a:gridCol w="4486939">
                      <a:extLst>
                        <a:ext uri="{9D8B030D-6E8A-4147-A177-3AD203B41FA5}">
                          <a16:colId xmlns:a16="http://schemas.microsoft.com/office/drawing/2014/main" val="148981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BESIII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过去结果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55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US" altLang="zh-CN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JHEP 06(2025)086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7913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US" altLang="zh-CN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PRD 102, 052008(2020)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US" altLang="zh-CN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0577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000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sz="20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dirty="0">
                              <a:solidFill>
                                <a:srgbClr val="C00000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Unbinned</a:t>
                          </a:r>
                          <a:r>
                            <a:rPr lang="zh-CN" altLang="en-US" sz="2000" b="0" dirty="0">
                              <a:solidFill>
                                <a:srgbClr val="C00000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联合测量</a:t>
                          </a:r>
                          <a:r>
                            <a:rPr lang="en-US" altLang="zh-CN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BAM827(Memo)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  <a:p>
                          <a:pPr algn="ctr"/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3094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PRD 110, 112008(2024) 2.93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5145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arXiv</a:t>
                          </a:r>
                          <a:r>
                            <a:rPr lang="en-US" altLang="zh-CN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2502. 12873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4897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473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0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0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0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0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sz="20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0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000" b="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4821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66849A9C-9A9B-5E46-9BBB-4B54C5243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565494"/>
                  </p:ext>
                </p:extLst>
              </p:nvPr>
            </p:nvGraphicFramePr>
            <p:xfrm>
              <a:off x="347330" y="1932417"/>
              <a:ext cx="11497337" cy="393363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380364">
                      <a:extLst>
                        <a:ext uri="{9D8B030D-6E8A-4147-A177-3AD203B41FA5}">
                          <a16:colId xmlns:a16="http://schemas.microsoft.com/office/drawing/2014/main" val="1562964609"/>
                        </a:ext>
                      </a:extLst>
                    </a:gridCol>
                    <a:gridCol w="3630034">
                      <a:extLst>
                        <a:ext uri="{9D8B030D-6E8A-4147-A177-3AD203B41FA5}">
                          <a16:colId xmlns:a16="http://schemas.microsoft.com/office/drawing/2014/main" val="1302764245"/>
                        </a:ext>
                      </a:extLst>
                    </a:gridCol>
                    <a:gridCol w="4486939">
                      <a:extLst>
                        <a:ext uri="{9D8B030D-6E8A-4147-A177-3AD203B41FA5}">
                          <a16:colId xmlns:a16="http://schemas.microsoft.com/office/drawing/2014/main" val="14898170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BESIII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过去结果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955065"/>
                      </a:ext>
                    </a:extLst>
                  </a:tr>
                  <a:tr h="4608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0" t="-86842" r="-240901" b="-6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93289" t="-86842" r="-124329" b="-6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6309" t="-86842" r="-543" b="-693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7913648"/>
                      </a:ext>
                    </a:extLst>
                  </a:tr>
                  <a:tr h="4608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0" t="-186842" r="-240901" b="-5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93289" t="-186842" r="-124329" b="-5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6309" t="-186842" r="-543" b="-593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0577191"/>
                      </a:ext>
                    </a:extLst>
                  </a:tr>
                  <a:tr h="10127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80" t="-131325" r="-240901" b="-17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93289" t="-131325" r="-124329" b="-1716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309417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0" t="-581818" r="-240901" b="-3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93289" t="-581818" r="-124329" b="-3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56309" t="-581818" r="-543" b="-3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514581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0" t="-671642" r="-240901" b="-2268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93289" t="-671642" r="-124329" b="-2268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4897259"/>
                      </a:ext>
                    </a:extLst>
                  </a:tr>
                  <a:tr h="4189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0" t="-749275" r="-240901" b="-120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93289" t="-749275" r="-124329" b="-120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3473253"/>
                      </a:ext>
                    </a:extLst>
                  </a:tr>
                  <a:tr h="4031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80" t="-887879" r="-240901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93289" t="-887879" r="-124329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sz="20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48214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111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130C5-A6AE-FC61-4057-7F57F221D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D1AB31-D0E3-78E2-50B6-72791B9CB2DE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9D600F-D70F-4EE7-61C5-6423C4C6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2D9EA9-699C-A9A1-A2F5-ED93942A1BF0}"/>
                  </a:ext>
                </a:extLst>
              </p:cNvPr>
              <p:cNvSpPr txBox="1"/>
              <p:nvPr/>
            </p:nvSpPr>
            <p:spPr>
              <a:xfrm>
                <a:off x="0" y="0"/>
                <a:ext cx="251415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44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𝒄</m:t>
                        </m:r>
                      </m:e>
                      <m:sub>
                        <m:r>
                          <a:rPr lang="en-US" altLang="zh-CN" sz="44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𝒊</m:t>
                        </m:r>
                      </m:sub>
                    </m:sSub>
                    <m:r>
                      <a:rPr lang="en-US" altLang="zh-CN" sz="4400" b="1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/</m:t>
                    </m:r>
                    <m:sSub>
                      <m:sSubPr>
                        <m:ctrlPr>
                          <a:rPr lang="en-US" altLang="zh-CN" sz="44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44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𝒔</m:t>
                        </m:r>
                      </m:e>
                      <m:sub>
                        <m:r>
                          <a:rPr lang="en-US" altLang="zh-CN" sz="4400" b="1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2D9EA9-699C-A9A1-A2F5-ED93942A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514150" cy="769441"/>
              </a:xfrm>
              <a:prstGeom prst="rect">
                <a:avLst/>
              </a:prstGeom>
              <a:blipFill>
                <a:blip r:embed="rId3"/>
                <a:stretch>
                  <a:fillRect t="-15873" r="-8981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39DB6D0-E517-ACC9-1FFD-FCA38E360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8" y="1041990"/>
            <a:ext cx="3854099" cy="3609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EA38FC-0D84-98A1-B3C0-83AF490C1DDE}"/>
                  </a:ext>
                </a:extLst>
              </p:cNvPr>
              <p:cNvSpPr txBox="1"/>
              <p:nvPr/>
            </p:nvSpPr>
            <p:spPr>
              <a:xfrm>
                <a:off x="221511" y="4857432"/>
                <a:ext cx="11748976" cy="16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对</a:t>
                </a:r>
                <a14:m>
                  <m:oMath xmlns:m="http://schemas.openxmlformats.org/officeDocument/2006/math"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测量的误差约有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的贡献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该衰变道的</a:t>
                </a:r>
                <a:r>
                  <a:rPr lang="en-CN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首次测量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测量中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𝛾</m:t>
                    </m:r>
                  </m:oMath>
                </a14:m>
                <a:r>
                  <a:rPr lang="en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的误差贡献约为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EA38FC-0D84-98A1-B3C0-83AF490C1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11" y="4857432"/>
                <a:ext cx="11748976" cy="1607428"/>
              </a:xfrm>
              <a:prstGeom prst="rect">
                <a:avLst/>
              </a:prstGeom>
              <a:blipFill>
                <a:blip r:embed="rId5"/>
                <a:stretch>
                  <a:fillRect l="-674" t="-2273" r="-622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D906E67-599E-5AF3-DCE2-3402EBC83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644" y="1041990"/>
            <a:ext cx="3716497" cy="36093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FAFA70-183C-7297-4A72-CC67A2286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350" y="1025343"/>
            <a:ext cx="3781269" cy="3788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E3D1C4B-2AD2-FA88-602E-224D01CAD0E0}"/>
                  </a:ext>
                </a:extLst>
              </p:cNvPr>
              <p:cNvSpPr txBox="1"/>
              <p:nvPr/>
            </p:nvSpPr>
            <p:spPr>
              <a:xfrm>
                <a:off x="2122967" y="1268819"/>
                <a:ext cx="1078692" cy="330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CN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CN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E3D1C4B-2AD2-FA88-602E-224D01CAD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67" y="1268819"/>
                <a:ext cx="1078692" cy="330603"/>
              </a:xfrm>
              <a:prstGeom prst="rect">
                <a:avLst/>
              </a:prstGeom>
              <a:blipFill>
                <a:blip r:embed="rId8"/>
                <a:stretch>
                  <a:fillRect l="-3955" b="-20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B6668F0-A0C7-503D-4AD2-81024FEC0D42}"/>
                  </a:ext>
                </a:extLst>
              </p:cNvPr>
              <p:cNvSpPr txBox="1"/>
              <p:nvPr/>
            </p:nvSpPr>
            <p:spPr>
              <a:xfrm>
                <a:off x="6315739" y="1187302"/>
                <a:ext cx="1037015" cy="330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N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CN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LID4096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CN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LID4096" sz="20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B6668F0-A0C7-503D-4AD2-81024FEC0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39" y="1187302"/>
                <a:ext cx="1037015" cy="330603"/>
              </a:xfrm>
              <a:prstGeom prst="rect">
                <a:avLst/>
              </a:prstGeom>
              <a:blipFill>
                <a:blip r:embed="rId9"/>
                <a:stretch>
                  <a:fillRect l="-4118" b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5C8E96-74E4-69C9-2A8D-AD9279221313}"/>
                  </a:ext>
                </a:extLst>
              </p:cNvPr>
              <p:cNvSpPr txBox="1"/>
              <p:nvPr/>
            </p:nvSpPr>
            <p:spPr>
              <a:xfrm>
                <a:off x="10178013" y="1108491"/>
                <a:ext cx="14051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N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CN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CN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LID4096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CN" altLang="zh-CN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LID4096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5C8E96-74E4-69C9-2A8D-AD9279221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013" y="1108491"/>
                <a:ext cx="1405128" cy="307777"/>
              </a:xfrm>
              <a:prstGeom prst="rect">
                <a:avLst/>
              </a:prstGeom>
              <a:blipFill>
                <a:blip r:embed="rId10"/>
                <a:stretch>
                  <a:fillRect l="-3478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6A101C54-A76C-B34A-9D54-51C858B6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63A934D-7F46-A5FC-6A73-4AEECCD93B6F}"/>
                  </a:ext>
                </a:extLst>
              </p:cNvPr>
              <p:cNvSpPr txBox="1"/>
              <p:nvPr/>
            </p:nvSpPr>
            <p:spPr>
              <a:xfrm>
                <a:off x="2612633" y="3515463"/>
                <a:ext cx="1078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dk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sz="1800" b="0" i="0" kern="1200" dirty="0">
                    <a:solidFill>
                      <a:schemeClr val="dk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.93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fb</m:t>
                        </m:r>
                      </m:e>
                      <m:sup>
                        <m:r>
                          <a:rPr lang="en-US" altLang="zh-CN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63A934D-7F46-A5FC-6A73-4AEECCD93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33" y="3515463"/>
                <a:ext cx="1078692" cy="369332"/>
              </a:xfrm>
              <a:prstGeom prst="rect">
                <a:avLst/>
              </a:prstGeom>
              <a:blipFill>
                <a:blip r:embed="rId11"/>
                <a:stretch>
                  <a:fillRect l="-5085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BADAF2E-A6FC-48B3-BC05-6308767EBFB4}"/>
                  </a:ext>
                </a:extLst>
              </p:cNvPr>
              <p:cNvSpPr txBox="1"/>
              <p:nvPr/>
            </p:nvSpPr>
            <p:spPr>
              <a:xfrm>
                <a:off x="6466732" y="3700129"/>
                <a:ext cx="1078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dk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en-US" altLang="zh-CN" sz="1800" b="0" i="0" kern="1200" dirty="0">
                    <a:solidFill>
                      <a:schemeClr val="dk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.93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fb</m:t>
                        </m:r>
                      </m:e>
                      <m:sup>
                        <m:r>
                          <a:rPr lang="en-US" altLang="zh-CN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BADAF2E-A6FC-48B3-BC05-6308767E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32" y="3700129"/>
                <a:ext cx="1078692" cy="369332"/>
              </a:xfrm>
              <a:prstGeom prst="rect">
                <a:avLst/>
              </a:prstGeom>
              <a:blipFill>
                <a:blip r:embed="rId12"/>
                <a:stretch>
                  <a:fillRect l="-5085" t="-11475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D3DB7F7-FAFD-7BE9-4A98-252881A8C8C5}"/>
                  </a:ext>
                </a:extLst>
              </p:cNvPr>
              <p:cNvSpPr txBox="1"/>
              <p:nvPr/>
            </p:nvSpPr>
            <p:spPr>
              <a:xfrm>
                <a:off x="10504449" y="3742658"/>
                <a:ext cx="1078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dk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fb</m:t>
                        </m:r>
                      </m:e>
                      <m:sup>
                        <m:r>
                          <a:rPr lang="en-US" altLang="zh-CN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D3DB7F7-FAFD-7BE9-4A98-252881A8C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449" y="3742658"/>
                <a:ext cx="1078692" cy="369332"/>
              </a:xfrm>
              <a:prstGeom prst="rect">
                <a:avLst/>
              </a:prstGeom>
              <a:blipFill>
                <a:blip r:embed="rId13"/>
                <a:stretch>
                  <a:fillRect l="-4520" t="-11475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69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601F-6342-E080-F3F3-561C883D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82207E2-03D5-CF6D-C02C-194455AF5B1F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01E62B-1228-9378-27F5-3861809E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0563CC8-2D23-F501-B3AB-7BBCADD3623A}"/>
              </a:ext>
            </a:extLst>
          </p:cNvPr>
          <p:cNvSpPr txBox="1"/>
          <p:nvPr/>
        </p:nvSpPr>
        <p:spPr>
          <a:xfrm>
            <a:off x="0" y="0"/>
            <a:ext cx="10335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Unbinned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Optimal Fourier method 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BE073F-3D49-5709-BC2C-6B471F07AC63}"/>
                  </a:ext>
                </a:extLst>
              </p:cNvPr>
              <p:cNvSpPr txBox="1"/>
              <p:nvPr/>
            </p:nvSpPr>
            <p:spPr>
              <a:xfrm>
                <a:off x="147146" y="1428057"/>
                <a:ext cx="760948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BPGGSZ方法中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，分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bin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过程相当于定义一个权重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，对处于第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个bin中的事例: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，对</a:t>
                </a:r>
                <a:r>
                  <a:rPr lang="zh-CN" alt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其他事例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为了充分利用相空间中每一个点的信息，通过不分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bin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的方法对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衰变率作傅立叶展开</a:t>
                </a:r>
                <a:endPara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</m:oMath>
                </a14:m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介子衰变振幅和本底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、效率等实验上的信息，定义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optimal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weight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来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优化、提高对</a:t>
                </a:r>
                <a14:m>
                  <m:oMath xmlns:m="http://schemas.openxmlformats.org/officeDocument/2006/math">
                    <m:r>
                      <a:rPr lang="en-CN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的灵敏度</a:t>
                </a:r>
                <a:endParaRPr lang="en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BE073F-3D49-5709-BC2C-6B471F07A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46" y="1428057"/>
                <a:ext cx="7609488" cy="4401205"/>
              </a:xfrm>
              <a:prstGeom prst="rect">
                <a:avLst/>
              </a:prstGeom>
              <a:blipFill>
                <a:blip r:embed="rId3"/>
                <a:stretch>
                  <a:fillRect l="-1362" t="-1385" r="-962" b="-2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36167D4-1C56-1F95-B032-CDFC12FB4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596" y="835942"/>
            <a:ext cx="3242237" cy="28788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827394-8F1F-3921-0714-F73C905A9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96" y="3883871"/>
            <a:ext cx="3242236" cy="2828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B3FE9B5-1DA5-17C0-F00C-558BD7D88C53}"/>
                  </a:ext>
                </a:extLst>
              </p:cNvPr>
              <p:cNvSpPr txBox="1"/>
              <p:nvPr/>
            </p:nvSpPr>
            <p:spPr>
              <a:xfrm>
                <a:off x="9609714" y="1110278"/>
                <a:ext cx="1010085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B3FE9B5-1DA5-17C0-F00C-558BD7D88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714" y="1110278"/>
                <a:ext cx="1010085" cy="317779"/>
              </a:xfrm>
              <a:prstGeom prst="rect">
                <a:avLst/>
              </a:prstGeom>
              <a:blipFill>
                <a:blip r:embed="rId6"/>
                <a:stretch>
                  <a:fillRect l="-4819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DA74B1C-326F-CC61-6D94-014EAAD30708}"/>
                  </a:ext>
                </a:extLst>
              </p:cNvPr>
              <p:cNvSpPr txBox="1"/>
              <p:nvPr/>
            </p:nvSpPr>
            <p:spPr>
              <a:xfrm>
                <a:off x="9609714" y="4044769"/>
                <a:ext cx="1062791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DA74B1C-326F-CC61-6D94-014EAAD3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714" y="4044769"/>
                <a:ext cx="1062791" cy="317779"/>
              </a:xfrm>
              <a:prstGeom prst="rect">
                <a:avLst/>
              </a:prstGeom>
              <a:blipFill>
                <a:blip r:embed="rId7"/>
                <a:stretch>
                  <a:fillRect l="-4000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E7B307-7061-AC49-E13A-D3A311DF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94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A11FF-74DD-B4F2-BC56-FC11C9F4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6A2AA3-5B38-92F8-149D-CC13313AB964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8CAC08-7FA7-C6EE-A425-190D6913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46C7B3B-F3CF-4770-5CDF-393C9E8DAC00}"/>
              </a:ext>
            </a:extLst>
          </p:cNvPr>
          <p:cNvSpPr txBox="1"/>
          <p:nvPr/>
        </p:nvSpPr>
        <p:spPr>
          <a:xfrm>
            <a:off x="4875151" y="-3255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内容纲要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0B82BD-1CDE-4DA6-7012-012E6CE0E731}"/>
              </a:ext>
            </a:extLst>
          </p:cNvPr>
          <p:cNvSpPr txBox="1"/>
          <p:nvPr/>
        </p:nvSpPr>
        <p:spPr>
          <a:xfrm>
            <a:off x="1380538" y="1714304"/>
            <a:ext cx="2608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研究动机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5191F1-A2AF-F7BB-48EB-3A878933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60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601F-6342-E080-F3F3-561C883D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82207E2-03D5-CF6D-C02C-194455AF5B1F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01E62B-1228-9378-27F5-3861809E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0563CC8-2D23-F501-B3AB-7BBCADD3623A}"/>
              </a:ext>
            </a:extLst>
          </p:cNvPr>
          <p:cNvSpPr txBox="1"/>
          <p:nvPr/>
        </p:nvSpPr>
        <p:spPr>
          <a:xfrm>
            <a:off x="0" y="0"/>
            <a:ext cx="8207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Unbinned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LHCb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的联合测量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EFE514-2A91-1DAE-8621-F052577D4F98}"/>
                  </a:ext>
                </a:extLst>
              </p:cNvPr>
              <p:cNvSpPr txBox="1"/>
              <p:nvPr/>
            </p:nvSpPr>
            <p:spPr>
              <a:xfrm>
                <a:off x="293935" y="880426"/>
                <a:ext cx="31650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的衰变率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EFE514-2A91-1DAE-8621-F052577D4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35" y="880426"/>
                <a:ext cx="3165097" cy="523220"/>
              </a:xfrm>
              <a:prstGeom prst="rect">
                <a:avLst/>
              </a:prstGeom>
              <a:blipFill>
                <a:blip r:embed="rId3"/>
                <a:stretch>
                  <a:fillRect t="-11628" r="-289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462663-980B-7C86-3676-CF28769D38F8}"/>
                  </a:ext>
                </a:extLst>
              </p:cNvPr>
              <p:cNvSpPr txBox="1"/>
              <p:nvPr/>
            </p:nvSpPr>
            <p:spPr>
              <a:xfrm>
                <a:off x="4635063" y="1657570"/>
                <a:ext cx="2971263" cy="40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p>
                        <m:sSupPr>
                          <m:ctrlPr>
                            <a:rPr lang="en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462663-980B-7C86-3676-CF28769D3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063" y="1657570"/>
                <a:ext cx="2971263" cy="403828"/>
              </a:xfrm>
              <a:prstGeom prst="rect">
                <a:avLst/>
              </a:prstGeom>
              <a:blipFill>
                <a:blip r:embed="rId4"/>
                <a:stretch>
                  <a:fillRect l="-424" t="-3030" r="-1271" b="-181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97C087-8EC2-106F-F1D3-431D1F386680}"/>
                  </a:ext>
                </a:extLst>
              </p:cNvPr>
              <p:cNvSpPr txBox="1"/>
              <p:nvPr/>
            </p:nvSpPr>
            <p:spPr>
              <a:xfrm>
                <a:off x="2149374" y="2324114"/>
                <a:ext cx="789325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N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+2[</m:t>
                      </m:r>
                      <m:sSub>
                        <m:sSubPr>
                          <m:ctrlPr>
                            <a:rPr lang="en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CN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N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C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C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+2[</m:t>
                      </m:r>
                      <m:sSub>
                        <m:sSubPr>
                          <m:ctrlPr>
                            <a:rPr lang="en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CN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97C087-8EC2-106F-F1D3-431D1F386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74" y="2324114"/>
                <a:ext cx="7893251" cy="738664"/>
              </a:xfrm>
              <a:prstGeom prst="rect">
                <a:avLst/>
              </a:prstGeom>
              <a:blipFill>
                <a:blip r:embed="rId5"/>
                <a:stretch>
                  <a:fillRect l="-322" r="-804" b="-169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7A8EE7-9FBE-D2F7-6925-66785E2BE004}"/>
                  </a:ext>
                </a:extLst>
              </p:cNvPr>
              <p:cNvSpPr txBox="1"/>
              <p:nvPr/>
            </p:nvSpPr>
            <p:spPr>
              <a:xfrm>
                <a:off x="2930715" y="3323097"/>
                <a:ext cx="3312253" cy="381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衰变率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7A8EE7-9FBE-D2F7-6925-66785E2BE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15" y="3323097"/>
                <a:ext cx="3312253" cy="381323"/>
              </a:xfrm>
              <a:prstGeom prst="rect">
                <a:avLst/>
              </a:prstGeom>
              <a:blipFill>
                <a:blip r:embed="rId6"/>
                <a:stretch>
                  <a:fillRect l="-3315" t="-20635" r="-4604" b="-4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341AA1-84F5-2EA1-02B2-018F6EC3AEAC}"/>
                  </a:ext>
                </a:extLst>
              </p:cNvPr>
              <p:cNvSpPr txBox="1"/>
              <p:nvPr/>
            </p:nvSpPr>
            <p:spPr>
              <a:xfrm>
                <a:off x="7259355" y="3282115"/>
                <a:ext cx="3866571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341AA1-84F5-2EA1-02B2-018F6EC3A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355" y="3282115"/>
                <a:ext cx="3866571" cy="447238"/>
              </a:xfrm>
              <a:prstGeom prst="rect">
                <a:avLst/>
              </a:prstGeom>
              <a:blipFill>
                <a:blip r:embed="rId7"/>
                <a:stretch>
                  <a:fillRect r="-1961" b="-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5097109-AADD-0D95-B5B2-B8C968381532}"/>
              </a:ext>
            </a:extLst>
          </p:cNvPr>
          <p:cNvSpPr/>
          <p:nvPr/>
        </p:nvSpPr>
        <p:spPr>
          <a:xfrm>
            <a:off x="4635063" y="1616103"/>
            <a:ext cx="2971262" cy="52322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06DA1F-0010-18AA-3F70-E75E0276EC77}"/>
              </a:ext>
            </a:extLst>
          </p:cNvPr>
          <p:cNvSpPr/>
          <p:nvPr/>
        </p:nvSpPr>
        <p:spPr>
          <a:xfrm>
            <a:off x="2872844" y="3247569"/>
            <a:ext cx="3453529" cy="5106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F4DAA9-F717-316C-1B66-93549D662FE8}"/>
              </a:ext>
            </a:extLst>
          </p:cNvPr>
          <p:cNvSpPr/>
          <p:nvPr/>
        </p:nvSpPr>
        <p:spPr>
          <a:xfrm>
            <a:off x="7259355" y="3247569"/>
            <a:ext cx="3866571" cy="53238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C9560C-0ACA-CB16-9945-C365CBAD140F}"/>
                  </a:ext>
                </a:extLst>
              </p:cNvPr>
              <p:cNvSpPr txBox="1"/>
              <p:nvPr/>
            </p:nvSpPr>
            <p:spPr>
              <a:xfrm>
                <a:off x="293934" y="4109603"/>
                <a:ext cx="11352261" cy="270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介子衰变</a:t>
                </a:r>
                <a:r>
                  <a:rPr lang="en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的数据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</a:t>
                </a:r>
                <a:r>
                  <a:rPr lang="en-US" sz="28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(′)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直接测量</a:t>
                </a:r>
                <a14:m>
                  <m:oMath xmlns:m="http://schemas.openxmlformats.org/officeDocument/2006/math">
                    <m:r>
                      <a:rPr lang="en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LHCb和BESIII基于新方法的</a:t>
                </a:r>
                <a:r>
                  <a:rPr lang="en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首次联合测量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所用数据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BESIII: 7.93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(3770)</m:t>
                    </m:r>
                  </m:oMath>
                </a14:m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data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LHCb: </a:t>
                </a:r>
                <a:r>
                  <a:rPr lang="en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Run1+Run2 data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C9560C-0ACA-CB16-9945-C365CBAD1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34" y="4109603"/>
                <a:ext cx="11352261" cy="2701381"/>
              </a:xfrm>
              <a:prstGeom prst="rect">
                <a:avLst/>
              </a:prstGeom>
              <a:blipFill>
                <a:blip r:embed="rId8"/>
                <a:stretch>
                  <a:fillRect l="-913" t="-1580" b="-5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4BEC63-394F-0740-A2EA-2A786B6D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D14C2D-6F31-4360-9772-20251F09F3DD}"/>
              </a:ext>
            </a:extLst>
          </p:cNvPr>
          <p:cNvSpPr txBox="1"/>
          <p:nvPr/>
        </p:nvSpPr>
        <p:spPr>
          <a:xfrm>
            <a:off x="7606325" y="167674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LHCb input</a:t>
            </a:r>
            <a:endParaRPr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ED3B4EF-17AB-4202-8198-582CC8A9C3B4}"/>
              </a:ext>
            </a:extLst>
          </p:cNvPr>
          <p:cNvSpPr txBox="1"/>
          <p:nvPr/>
        </p:nvSpPr>
        <p:spPr>
          <a:xfrm>
            <a:off x="1391380" y="3320298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 input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39057FF-C332-DEE0-5059-6E0AB08411D6}"/>
              </a:ext>
            </a:extLst>
          </p:cNvPr>
          <p:cNvSpPr txBox="1"/>
          <p:nvPr/>
        </p:nvSpPr>
        <p:spPr>
          <a:xfrm>
            <a:off x="10636559" y="2814867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 input</a:t>
            </a:r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27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AFB31-FB85-AFA6-2754-3039CC35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30AE75-7B64-3A4B-D6EA-FEA9106C5055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E77969-E527-5DC7-3163-5BD255F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DB883A-9BB7-2984-CBDB-6C3A98E94FB3}"/>
              </a:ext>
            </a:extLst>
          </p:cNvPr>
          <p:cNvSpPr txBox="1"/>
          <p:nvPr/>
        </p:nvSpPr>
        <p:spPr>
          <a:xfrm>
            <a:off x="0" y="0"/>
            <a:ext cx="5551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Unbinned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DBD3AA6-C948-4916-0A22-137B72865D3E}"/>
                  </a:ext>
                </a:extLst>
              </p:cNvPr>
              <p:cNvSpPr txBox="1"/>
              <p:nvPr/>
            </p:nvSpPr>
            <p:spPr>
              <a:xfrm>
                <a:off x="155945" y="1006549"/>
                <a:ext cx="9898992" cy="3965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对衰变率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altLang="zh-CN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N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和强相差</a:t>
                </a:r>
                <a14:m>
                  <m:oMath xmlns:m="http://schemas.openxmlformats.org/officeDocument/2006/math">
                    <m:r>
                      <a:rPr lang="en-CN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加权求和得到傅里叶系数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+2(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味标记道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2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𝑓𝑙𝑎𝑣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𝑓𝑙𝑎𝑣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标记道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自共轭道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2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2(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DBD3AA6-C948-4916-0A22-137B72865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5" y="1006549"/>
                <a:ext cx="9898992" cy="3965573"/>
              </a:xfrm>
              <a:prstGeom prst="rect">
                <a:avLst/>
              </a:prstGeom>
              <a:blipFill>
                <a:blip r:embed="rId3"/>
                <a:stretch>
                  <a:fillRect l="-863" t="-307" b="-1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E852D21-8ED0-F6F6-2688-9838E161C117}"/>
                  </a:ext>
                </a:extLst>
              </p:cNvPr>
              <p:cNvSpPr txBox="1"/>
              <p:nvPr/>
            </p:nvSpPr>
            <p:spPr>
              <a:xfrm>
                <a:off x="155945" y="5241123"/>
                <a:ext cx="11688725" cy="12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展开的最高阶数由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toy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研究决定，联合拟合中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N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N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CN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分别取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，但提供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更高阶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(3, 2)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的系数结果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见附录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基于系数公式拟合得到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破坏参数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E852D21-8ED0-F6F6-2688-9838E161C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5" y="5241123"/>
                <a:ext cx="11688725" cy="1220655"/>
              </a:xfrm>
              <a:prstGeom prst="rect">
                <a:avLst/>
              </a:prstGeom>
              <a:blipFill>
                <a:blip r:embed="rId4"/>
                <a:stretch>
                  <a:fillRect l="-730" t="-30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07B931-2D83-85E7-1BA5-EFCDEC3E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11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601F-6342-E080-F3F3-561C883DE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82207E2-03D5-CF6D-C02C-194455AF5B1F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01E62B-1228-9378-27F5-3861809E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0563CC8-2D23-F501-B3AB-7BBCADD3623A}"/>
                  </a:ext>
                </a:extLst>
              </p:cNvPr>
              <p:cNvSpPr txBox="1"/>
              <p:nvPr/>
            </p:nvSpPr>
            <p:spPr>
              <a:xfrm>
                <a:off x="0" y="0"/>
                <a:ext cx="60972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Unbinned</a:t>
                </a:r>
                <a:r>
                  <a:rPr lang="zh-CN" altLang="en-US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：相角</a:t>
                </a:r>
                <a14:m>
                  <m:oMath xmlns:m="http://schemas.openxmlformats.org/officeDocument/2006/math">
                    <m:r>
                      <a:rPr lang="zh-CN" altLang="en-US" sz="4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结果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0563CC8-2D23-F501-B3AB-7BBCADD36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097247" cy="769441"/>
              </a:xfrm>
              <a:prstGeom prst="rect">
                <a:avLst/>
              </a:prstGeom>
              <a:blipFill>
                <a:blip r:embed="rId3"/>
                <a:stretch>
                  <a:fillRect l="-4000" t="-15873" r="-3400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58C7ECF-FACD-BD07-F0C1-724A114A2494}"/>
                  </a:ext>
                </a:extLst>
              </p:cNvPr>
              <p:cNvSpPr txBox="1"/>
              <p:nvPr/>
            </p:nvSpPr>
            <p:spPr>
              <a:xfrm>
                <a:off x="431464" y="1134207"/>
                <a:ext cx="55691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BESIII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强相差系数结果对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的贡献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58C7ECF-FACD-BD07-F0C1-724A114A2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64" y="1134207"/>
                <a:ext cx="5569153" cy="523220"/>
              </a:xfrm>
              <a:prstGeom prst="rect">
                <a:avLst/>
              </a:prstGeom>
              <a:blipFill>
                <a:blip r:embed="rId4"/>
                <a:stretch>
                  <a:fillRect l="-1972" t="-11628" r="-767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5CCFD4D-C8C9-B0DD-4C1A-9B455E44BB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221423"/>
                  </p:ext>
                </p:extLst>
              </p:nvPr>
            </p:nvGraphicFramePr>
            <p:xfrm>
              <a:off x="1629455" y="1939838"/>
              <a:ext cx="8742324" cy="185356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323658">
                      <a:extLst>
                        <a:ext uri="{9D8B030D-6E8A-4147-A177-3AD203B41FA5}">
                          <a16:colId xmlns:a16="http://schemas.microsoft.com/office/drawing/2014/main" val="229599578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7347024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456837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方法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BESIII</a:t>
                          </a:r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数据样本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贡献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6238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binned,</a:t>
                          </a:r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toy</a:t>
                          </a:r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4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1.4</m:t>
                                    </m:r>
                                  </m:e>
                                  <m:sup>
                                    <m:r>
                                      <a:rPr lang="en-US" altLang="zh-CN" sz="24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6893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binned, toy</a:t>
                          </a:r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4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e>
                                  <m:sup>
                                    <m:r>
                                      <a:rPr lang="en-US" altLang="zh-CN" sz="24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4764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unbinned</a:t>
                          </a:r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, toy</a:t>
                          </a:r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24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1.1</m:t>
                                    </m:r>
                                  </m:e>
                                  <m:sup>
                                    <m:r>
                                      <a:rPr lang="en-US" altLang="zh-CN" sz="2400" b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°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95468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5CCFD4D-C8C9-B0DD-4C1A-9B455E44BB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221423"/>
                  </p:ext>
                </p:extLst>
              </p:nvPr>
            </p:nvGraphicFramePr>
            <p:xfrm>
              <a:off x="1629455" y="1939838"/>
              <a:ext cx="8742324" cy="185356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323658">
                      <a:extLst>
                        <a:ext uri="{9D8B030D-6E8A-4147-A177-3AD203B41FA5}">
                          <a16:colId xmlns:a16="http://schemas.microsoft.com/office/drawing/2014/main" val="2295995785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7347024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4568376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方法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BESIII</a:t>
                          </a:r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数据样本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贡献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6238422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binned,</a:t>
                          </a:r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toy</a:t>
                          </a:r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23198" t="-107792" r="-101126" b="-225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2697" t="-107792" r="-899" b="-2259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6893869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binned, toy</a:t>
                          </a:r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23198" t="-210526" r="-101126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2697" t="-210526" r="-899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476410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err="1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unbinned</a:t>
                          </a:r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, toy</a:t>
                          </a:r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23198" t="-306494" r="-101126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22697" t="-306494" r="-899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95468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86DFB1-0704-D10A-78C2-0AFF2DFD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65FEAFF-E7DE-C275-87FF-249EA279C515}"/>
                  </a:ext>
                </a:extLst>
              </p:cNvPr>
              <p:cNvSpPr txBox="1"/>
              <p:nvPr/>
            </p:nvSpPr>
            <p:spPr>
              <a:xfrm>
                <a:off x="431464" y="4231759"/>
                <a:ext cx="1092233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binned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测量中，提高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BESIII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统计量，可以降低所测输入参数对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的误差贡献</a:t>
                </a:r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BESIII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输入参数在两种方法中对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的误差贡献近乎一致</a:t>
                </a:r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统计误差由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toy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研究提升约为</a:t>
                </a:r>
                <a:r>
                  <a:rPr lang="en-US" altLang="zh-CN" sz="280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5-10%</a:t>
                </a:r>
                <a:endParaRPr lang="zh-CN" altLang="en-US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65FEAFF-E7DE-C275-87FF-249EA279C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64" y="4231759"/>
                <a:ext cx="10922336" cy="1815882"/>
              </a:xfrm>
              <a:prstGeom prst="rect">
                <a:avLst/>
              </a:prstGeom>
              <a:blipFill>
                <a:blip r:embed="rId6"/>
                <a:stretch>
                  <a:fillRect l="-1045" t="-4167" b="-902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53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97D13-0F56-2213-2F3C-5FD63BAE6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EF7F2E6-4042-8867-2986-D5405E62DE03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830712-1D0D-4F17-98F6-4AE07533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BA878DC-AC91-2642-2FB4-8A7A42FA46CB}"/>
              </a:ext>
            </a:extLst>
          </p:cNvPr>
          <p:cNvSpPr txBox="1"/>
          <p:nvPr/>
        </p:nvSpPr>
        <p:spPr>
          <a:xfrm>
            <a:off x="0" y="0"/>
            <a:ext cx="1882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进展三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FDE34E-7973-C34A-447B-96DDD00E9980}"/>
              </a:ext>
            </a:extLst>
          </p:cNvPr>
          <p:cNvSpPr txBox="1"/>
          <p:nvPr/>
        </p:nvSpPr>
        <p:spPr>
          <a:xfrm>
            <a:off x="496187" y="1281223"/>
            <a:ext cx="657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精确测量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关联因子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平均强相位差参数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8BC03A-41C2-92B4-82EE-6F67CAC76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0916690C-6488-F2CA-95DF-32F83FB76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475171"/>
                  </p:ext>
                </p:extLst>
              </p:nvPr>
            </p:nvGraphicFramePr>
            <p:xfrm>
              <a:off x="905834" y="2403123"/>
              <a:ext cx="10380329" cy="22255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062021059"/>
                        </a:ext>
                      </a:extLst>
                    </a:gridCol>
                    <a:gridCol w="4268577">
                      <a:extLst>
                        <a:ext uri="{9D8B030D-6E8A-4147-A177-3AD203B41FA5}">
                          <a16:colId xmlns:a16="http://schemas.microsoft.com/office/drawing/2014/main" val="1624469706"/>
                        </a:ext>
                      </a:extLst>
                    </a:gridCol>
                    <a:gridCol w="3402419">
                      <a:extLst>
                        <a:ext uri="{9D8B030D-6E8A-4147-A177-3AD203B41FA5}">
                          <a16:colId xmlns:a16="http://schemas.microsoft.com/office/drawing/2014/main" val="36636730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BESIII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过去结果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4921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 b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CN" sz="1800" b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sz="1800" b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dirty="0">
                              <a:solidFill>
                                <a:srgbClr val="C00000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BAM00900(Journal review)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EPJC 82, 1009(2022)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80214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 b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800" b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altLang="zh-CN" sz="18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sz="1800" b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: BAM00899(CWR) 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JHEP 05, 164(2021)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06266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3072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8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进行中 </a:t>
                          </a:r>
                          <a:r>
                            <a:rPr lang="en-US" altLang="zh-CN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800" b="0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648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0916690C-6488-F2CA-95DF-32F83FB76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475171"/>
                  </p:ext>
                </p:extLst>
              </p:nvPr>
            </p:nvGraphicFramePr>
            <p:xfrm>
              <a:off x="905834" y="2403123"/>
              <a:ext cx="10380329" cy="22255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062021059"/>
                        </a:ext>
                      </a:extLst>
                    </a:gridCol>
                    <a:gridCol w="4268577">
                      <a:extLst>
                        <a:ext uri="{9D8B030D-6E8A-4147-A177-3AD203B41FA5}">
                          <a16:colId xmlns:a16="http://schemas.microsoft.com/office/drawing/2014/main" val="1624469706"/>
                        </a:ext>
                      </a:extLst>
                    </a:gridCol>
                    <a:gridCol w="3402419">
                      <a:extLst>
                        <a:ext uri="{9D8B030D-6E8A-4147-A177-3AD203B41FA5}">
                          <a16:colId xmlns:a16="http://schemas.microsoft.com/office/drawing/2014/main" val="36636730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进展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BESIII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过去结果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49213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5" t="-88000" r="-283820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3714" t="-88000" r="-80429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EPJC 82, 1009(2022)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802142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5" t="-188000" r="-283820" b="-209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3714" t="-93377" r="-80429" b="-5364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JHEP 05, 164(2021)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0626626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5" t="-284211" r="-283820" b="-1065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3072453"/>
                      </a:ext>
                    </a:extLst>
                  </a:tr>
                  <a:tr h="48310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5" t="-369620" r="-28382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3714" t="-369620" r="-80429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-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6486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7010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F99DA-F661-F1BB-0861-132A8C8F6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1DE1A8-99C2-774A-A9A4-0DEE72CCD673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3A29E1-FEC0-2E54-DEA1-DDAE804C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3B8D32C-3DD8-E75F-DDDE-2A5CF194F14A}"/>
              </a:ext>
            </a:extLst>
          </p:cNvPr>
          <p:cNvSpPr txBox="1"/>
          <p:nvPr/>
        </p:nvSpPr>
        <p:spPr>
          <a:xfrm>
            <a:off x="0" y="0"/>
            <a:ext cx="7540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关联因子、平均强相位差测量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E1C4D01-A241-07A6-1BB1-908A43A2C6A4}"/>
                  </a:ext>
                </a:extLst>
              </p:cNvPr>
              <p:cNvSpPr txBox="1"/>
              <p:nvPr/>
            </p:nvSpPr>
            <p:spPr>
              <a:xfrm>
                <a:off x="6827473" y="1253598"/>
                <a:ext cx="5231218" cy="18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zh-CN" alt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192.8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−12.4−2.4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+11.0+1.9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证明并利用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高能量点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的量子关联效应测量强相位参数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开辟了测量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介子强子参数和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混合参数的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新方法</a:t>
                </a:r>
                <a:endParaRPr lang="en-US" altLang="zh-CN" sz="2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E1C4D01-A241-07A6-1BB1-908A43A2C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73" y="1253598"/>
                <a:ext cx="5231218" cy="1856470"/>
              </a:xfrm>
              <a:prstGeom prst="rect">
                <a:avLst/>
              </a:prstGeom>
              <a:blipFill>
                <a:blip r:embed="rId3"/>
                <a:stretch>
                  <a:fillRect l="-3380" t="-3289" r="-2797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AA0CBE36-C7A5-47AC-01D6-926A029FC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31" y="5511025"/>
            <a:ext cx="4797783" cy="9479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873E456-3B88-53BF-0FC2-97E150CB8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80" y="3876529"/>
            <a:ext cx="6458282" cy="284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86940D8-C80A-C413-B348-967DBEBC2BCA}"/>
                  </a:ext>
                </a:extLst>
              </p:cNvPr>
              <p:cNvSpPr txBox="1"/>
              <p:nvPr/>
            </p:nvSpPr>
            <p:spPr>
              <a:xfrm>
                <a:off x="6756593" y="4034742"/>
                <a:ext cx="516604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过程有丰富的共振态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toy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研究可以得到强相位参数对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测量的影响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86940D8-C80A-C413-B348-967DBEBC2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93" y="4034742"/>
                <a:ext cx="5166049" cy="1569660"/>
              </a:xfrm>
              <a:prstGeom prst="rect">
                <a:avLst/>
              </a:prstGeom>
              <a:blipFill>
                <a:blip r:embed="rId6"/>
                <a:stretch>
                  <a:fillRect l="-1533" t="-3113" b="-8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7F14B050-DED1-7A3C-38C9-B96D1309D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825429"/>
            <a:ext cx="6337005" cy="3045055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E95B54-0E9E-8675-CB27-0E3E1F4C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91D470-582F-1E69-2541-BC5BE17E003F}"/>
                  </a:ext>
                </a:extLst>
              </p:cNvPr>
              <p:cNvSpPr txBox="1"/>
              <p:nvPr/>
            </p:nvSpPr>
            <p:spPr>
              <a:xfrm>
                <a:off x="1710435" y="4175050"/>
                <a:ext cx="1078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dk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r>
                  <a:rPr lang="en-US" altLang="zh-CN" sz="1800" b="0" i="0" kern="1200" dirty="0">
                    <a:solidFill>
                      <a:schemeClr val="dk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.93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b="0" i="0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fb</m:t>
                        </m:r>
                      </m:e>
                      <m:sup>
                        <m:r>
                          <a:rPr lang="en-US" altLang="zh-CN" sz="1800" b="0" i="1" kern="1200" smtClean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91D470-582F-1E69-2541-BC5BE17E0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435" y="4175050"/>
                <a:ext cx="1078692" cy="369332"/>
              </a:xfrm>
              <a:prstGeom prst="rect">
                <a:avLst/>
              </a:prstGeom>
              <a:blipFill>
                <a:blip r:embed="rId8"/>
                <a:stretch>
                  <a:fillRect l="-5085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89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AB5E4-852D-5ADB-B779-8E7FDEECC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55492C-062B-955A-6B7E-EF825C2104C8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23B3F9-8BBB-215B-C828-8D7BD7CD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30E7344-9C81-2810-1A88-3CEABA76508A}"/>
              </a:ext>
            </a:extLst>
          </p:cNvPr>
          <p:cNvSpPr txBox="1"/>
          <p:nvPr/>
        </p:nvSpPr>
        <p:spPr>
          <a:xfrm>
            <a:off x="4875151" y="-3255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内容纲要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AF79A4D-4AA2-10DF-B0AF-370F8BDE3BB0}"/>
              </a:ext>
            </a:extLst>
          </p:cNvPr>
          <p:cNvSpPr txBox="1"/>
          <p:nvPr/>
        </p:nvSpPr>
        <p:spPr>
          <a:xfrm>
            <a:off x="1345096" y="1997839"/>
            <a:ext cx="2608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研究动机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DB7EE9-B73C-9CC0-CEED-084421D5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2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40EB0-5679-7A58-8EF5-13CA34AAC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C421466-EEC8-472C-5047-F31D1459E62D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15F802-D991-6976-4DE4-29387743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1F12D2E-5250-0D49-0BA9-CEC31AA2E147}"/>
              </a:ext>
            </a:extLst>
          </p:cNvPr>
          <p:cNvSpPr txBox="1"/>
          <p:nvPr/>
        </p:nvSpPr>
        <p:spPr>
          <a:xfrm>
            <a:off x="0" y="-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8A1F1F1C-2836-6B6F-220C-231701A10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3331399"/>
                  </p:ext>
                </p:extLst>
              </p:nvPr>
            </p:nvGraphicFramePr>
            <p:xfrm>
              <a:off x="912035" y="1124582"/>
              <a:ext cx="10367927" cy="5231767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717210">
                      <a:extLst>
                        <a:ext uri="{9D8B030D-6E8A-4147-A177-3AD203B41FA5}">
                          <a16:colId xmlns:a16="http://schemas.microsoft.com/office/drawing/2014/main" val="2294208885"/>
                        </a:ext>
                      </a:extLst>
                    </a:gridCol>
                    <a:gridCol w="2235201">
                      <a:extLst>
                        <a:ext uri="{9D8B030D-6E8A-4147-A177-3AD203B41FA5}">
                          <a16:colId xmlns:a16="http://schemas.microsoft.com/office/drawing/2014/main" val="523923826"/>
                        </a:ext>
                      </a:extLst>
                    </a:gridCol>
                    <a:gridCol w="5415516">
                      <a:extLst>
                        <a:ext uri="{9D8B030D-6E8A-4147-A177-3AD203B41FA5}">
                          <a16:colId xmlns:a16="http://schemas.microsoft.com/office/drawing/2014/main" val="375154095"/>
                        </a:ext>
                      </a:extLst>
                    </a:gridCol>
                  </a:tblGrid>
                  <a:tr h="352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测量量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现状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6843240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finished; 20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on</a:t>
                          </a:r>
                          <a:r>
                            <a:rPr lang="en-US" altLang="zh-CN" sz="1600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going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3534067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kumimoji="0" lang="en-US" altLang="zh-CN" sz="16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finished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7812109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zh-CN" altLang="en-US" sz="1600" b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BAM01001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809243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kumimoji="0" lang="en-US" altLang="zh-CN" sz="16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zh-CN" sz="16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finished; 20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on</a:t>
                          </a:r>
                          <a:r>
                            <a:rPr lang="en-US" altLang="zh-CN" sz="1600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going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3985242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kumimoji="0" lang="en-US" altLang="zh-CN" sz="16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kumimoji="0" lang="en-US" altLang="zh-CN" sz="16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finished; 20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on</a:t>
                          </a:r>
                          <a:r>
                            <a:rPr lang="en-US" altLang="zh-CN" sz="1600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going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5370318"/>
                      </a:ext>
                    </a:extLst>
                  </a:tr>
                  <a:tr h="362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finished; 20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on</a:t>
                          </a:r>
                          <a:r>
                            <a:rPr lang="en-US" altLang="zh-CN" sz="1600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going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777043"/>
                      </a:ext>
                    </a:extLst>
                  </a:tr>
                  <a:tr h="3620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sub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finished; 20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on</a:t>
                          </a:r>
                          <a:r>
                            <a:rPr lang="en-US" altLang="zh-CN" sz="1600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going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418521"/>
                      </a:ext>
                    </a:extLst>
                  </a:tr>
                  <a:tr h="5937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1600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rgbClr val="C00000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Fourier coefficients</a:t>
                          </a:r>
                          <a:endParaRPr lang="zh-CN" altLang="en-US" sz="1600" dirty="0">
                            <a:solidFill>
                              <a:srgbClr val="C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7.93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BAM00827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9617595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kumimoji="0" lang="en-US" altLang="zh-CN" sz="16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altLang="zh-CN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0" lang="en-US" altLang="zh-CN" sz="16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finished; 20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en-US" altLang="zh-CN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kumimoji="0" lang="en-US" altLang="zh-CN" sz="16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b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arXiv: 2502. 12873 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920314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finished; </a:t>
                          </a:r>
                          <a:r>
                            <a:rPr lang="en-US" altLang="zh-CN" sz="1600" dirty="0">
                              <a:solidFill>
                                <a:srgbClr val="C00000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Latest: BAM00900</a:t>
                          </a:r>
                          <a:endParaRPr lang="zh-CN" altLang="en-US" sz="1600" dirty="0">
                            <a:solidFill>
                              <a:srgbClr val="C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1426273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finished; 7.93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BAM00899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4415890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535178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20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on</a:t>
                          </a:r>
                          <a:r>
                            <a:rPr lang="en-US" altLang="zh-CN" sz="1600" baseline="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going</a:t>
                          </a:r>
                          <a:endParaRPr lang="zh-CN" altLang="en-US" sz="16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9352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8A1F1F1C-2836-6B6F-220C-231701A10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3331399"/>
                  </p:ext>
                </p:extLst>
              </p:nvPr>
            </p:nvGraphicFramePr>
            <p:xfrm>
              <a:off x="912035" y="1124582"/>
              <a:ext cx="10367927" cy="524641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717210">
                      <a:extLst>
                        <a:ext uri="{9D8B030D-6E8A-4147-A177-3AD203B41FA5}">
                          <a16:colId xmlns:a16="http://schemas.microsoft.com/office/drawing/2014/main" val="2294208885"/>
                        </a:ext>
                      </a:extLst>
                    </a:gridCol>
                    <a:gridCol w="2235201">
                      <a:extLst>
                        <a:ext uri="{9D8B030D-6E8A-4147-A177-3AD203B41FA5}">
                          <a16:colId xmlns:a16="http://schemas.microsoft.com/office/drawing/2014/main" val="523923826"/>
                        </a:ext>
                      </a:extLst>
                    </a:gridCol>
                    <a:gridCol w="5415516">
                      <a:extLst>
                        <a:ext uri="{9D8B030D-6E8A-4147-A177-3AD203B41FA5}">
                          <a16:colId xmlns:a16="http://schemas.microsoft.com/office/drawing/2014/main" val="375154095"/>
                        </a:ext>
                      </a:extLst>
                    </a:gridCol>
                  </a:tblGrid>
                  <a:tr h="3523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衰变道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测量量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现状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6843240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105172" r="-282511" b="-1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105172" r="-243324" b="-1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105172" r="-450" b="-1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3534067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205172" r="-282511" b="-1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205172" r="-243324" b="-1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205172" r="-450" b="-1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7812109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305172" r="-282511" b="-1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305172" r="-243324" b="-1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305172" r="-450" b="-1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809243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412281" r="-282511" b="-10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412281" r="-243324" b="-1022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412281" r="-450" b="-1022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985242"/>
                      </a:ext>
                    </a:extLst>
                  </a:tr>
                  <a:tr h="3534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494915" r="-282511" b="-888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494915" r="-243324" b="-888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494915" r="-450" b="-888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5370318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557143" r="-282511" b="-731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557143" r="-243324" b="-731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557143" r="-450" b="-731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777043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646875" r="-282511" b="-6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646875" r="-243324" b="-6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646875" r="-450" b="-6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0418521"/>
                      </a:ext>
                    </a:extLst>
                  </a:tr>
                  <a:tr h="5937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" t="-492784" r="-282511" b="-309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rgbClr val="C00000"/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Fourier coefficients</a:t>
                          </a:r>
                          <a:endParaRPr lang="zh-CN" altLang="en-US" sz="1600" dirty="0">
                            <a:solidFill>
                              <a:srgbClr val="C00000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564" t="-492784" r="-450" b="-309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9617595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991379" r="-282511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991379" r="-243324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991379" r="-450" b="-4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920314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1091379" r="-282511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1091379" r="-243324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1091379" r="-450" b="-3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1426273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1191379" r="-282511" b="-21724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1798" t="-595690" r="-243324" b="-5862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564" t="-595690" r="-450" b="-5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415890"/>
                      </a:ext>
                    </a:extLst>
                  </a:tr>
                  <a:tr h="352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1291379" r="-282511" b="-11724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535178"/>
                      </a:ext>
                    </a:extLst>
                  </a:tr>
                  <a:tr h="3544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4" t="-1391379" r="-282511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798" t="-1391379" r="-243324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564" t="-1391379" r="-450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526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9BE18C-A268-F9DF-841E-01A3FDAA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26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2BE5-56C8-F5C6-F237-EB35F4E24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7A7649F-88DE-7263-2CCC-2E3E65B6D12D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69CB11-8672-1260-27C3-5F2B0E36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497AA08-CFE6-7FE1-2F9E-F4B226B130EC}"/>
              </a:ext>
            </a:extLst>
          </p:cNvPr>
          <p:cNvSpPr txBox="1"/>
          <p:nvPr/>
        </p:nvSpPr>
        <p:spPr>
          <a:xfrm>
            <a:off x="0" y="-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65FDF2-03A5-747E-722E-8F4111C7BC0B}"/>
                  </a:ext>
                </a:extLst>
              </p:cNvPr>
              <p:cNvSpPr txBox="1"/>
              <p:nvPr/>
            </p:nvSpPr>
            <p:spPr>
              <a:xfrm>
                <a:off x="396948" y="1183757"/>
                <a:ext cx="1115001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800" b="1" dirty="0"/>
                  <a:t>在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3.773GeV</a:t>
                </a:r>
                <a:r>
                  <a:rPr lang="zh-CN" altLang="en-US" sz="2800" b="1" dirty="0"/>
                  <a:t>能量点处产生的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800" b="1" dirty="0"/>
                  <a:t>样本是开展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量子关联性精确测量</a:t>
                </a:r>
                <a:r>
                  <a:rPr lang="zh-CN" altLang="en-US" sz="2800" b="1" dirty="0"/>
                  <a:t>的最理想场所</a:t>
                </a:r>
                <a:endParaRPr lang="en-US" altLang="zh-CN" sz="2800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800" b="1" dirty="0"/>
                  <a:t>利用</a:t>
                </a:r>
                <a:r>
                  <a:rPr lang="en-US" altLang="zh-CN" sz="2800" b="1" dirty="0"/>
                  <a:t>BESIII</a:t>
                </a:r>
                <a:r>
                  <a:rPr lang="zh-CN" altLang="en-US" sz="2800" b="1" dirty="0"/>
                  <a:t>上的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(3770)</m:t>
                    </m:r>
                  </m:oMath>
                </a14:m>
                <a:r>
                  <a:rPr lang="zh-CN" altLang="en-US" sz="2800" b="1" dirty="0"/>
                  <a:t>数据，可以系统性地开展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多体自共轭过程的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CP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本征态成分比例、强相位差、关联因子和平均强相位差</a:t>
                </a:r>
                <a:r>
                  <a:rPr lang="zh-CN" altLang="en-US" sz="2800" b="1" dirty="0"/>
                  <a:t>等关键参数的精确测量</a:t>
                </a:r>
                <a:endParaRPr lang="en-US" altLang="zh-CN" sz="2800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800" b="1" dirty="0"/>
                  <a:t>研究成果将保障未来十年以上国际粒子物理领域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相角、</a:t>
                </a:r>
                <a:r>
                  <a:rPr lang="en-US" altLang="zh-CN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混合参数和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CP</a:t>
                </a:r>
                <a:r>
                  <a:rPr lang="zh-CN" altLang="en-US" sz="2800" b="1" dirty="0">
                    <a:solidFill>
                      <a:srgbClr val="C00000"/>
                    </a:solidFill>
                  </a:rPr>
                  <a:t>破坏</a:t>
                </a:r>
                <a:r>
                  <a:rPr lang="zh-CN" altLang="en-US" sz="2800" b="1" dirty="0"/>
                  <a:t>等关键参数的精确测量</a:t>
                </a:r>
                <a:endParaRPr lang="en-US" altLang="zh-CN" sz="2800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800" b="1" dirty="0"/>
                  <a:t>相关工作正在有序开展，基于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2.93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</a:rPr>
                  <a:t>或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7.93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800" b="1" dirty="0"/>
                  <a:t>的许多成果已经发表，敬请期待基于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800" b="1" dirty="0"/>
                  <a:t>的成果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965FDF2-03A5-747E-722E-8F4111C7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48" y="1183757"/>
                <a:ext cx="11150010" cy="3970318"/>
              </a:xfrm>
              <a:prstGeom prst="rect">
                <a:avLst/>
              </a:prstGeom>
              <a:blipFill>
                <a:blip r:embed="rId3"/>
                <a:stretch>
                  <a:fillRect l="-929" t="-1536" b="-3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D723DE-6AFE-C606-0062-BF8776AF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40EDE13-3736-3FC1-3B44-C3BB78969DBF}"/>
              </a:ext>
            </a:extLst>
          </p:cNvPr>
          <p:cNvSpPr txBox="1"/>
          <p:nvPr/>
        </p:nvSpPr>
        <p:spPr>
          <a:xfrm>
            <a:off x="8025107" y="5154075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459052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89874-74BA-038A-A145-DABE7AB10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9A9437-A35D-5183-1F70-2D246315147C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8E5D4A-3F04-7F07-DD5C-8FAFDA52F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5BC055-ED19-8360-3763-F8F39782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C126EF-24CC-1875-87D0-E0C80A591D83}"/>
              </a:ext>
            </a:extLst>
          </p:cNvPr>
          <p:cNvSpPr txBox="1"/>
          <p:nvPr/>
        </p:nvSpPr>
        <p:spPr>
          <a:xfrm>
            <a:off x="4919330" y="312597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附录</a:t>
            </a:r>
          </a:p>
        </p:txBody>
      </p:sp>
    </p:spTree>
    <p:extLst>
      <p:ext uri="{BB962C8B-B14F-4D97-AF65-F5344CB8AC3E}">
        <p14:creationId xmlns:p14="http://schemas.microsoft.com/office/powerpoint/2010/main" val="195837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1F06E-9DDD-81DC-1D2B-D9CEB9DC7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25A567-5F3D-94B7-6017-8013F7127E3D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E93997-8B41-C1AD-A9B8-2DCA47FDB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3F75EE-B1E9-56AD-2F32-2730077E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E87C89-DB27-AEB4-920A-7A0F430C6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3" y="1082554"/>
            <a:ext cx="9905317" cy="5273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739731-9606-930C-9C72-A3B1B7E53835}"/>
                  </a:ext>
                </a:extLst>
              </p:cNvPr>
              <p:cNvSpPr txBox="1"/>
              <p:nvPr/>
            </p:nvSpPr>
            <p:spPr>
              <a:xfrm>
                <a:off x="0" y="0"/>
                <a:ext cx="577113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强相位参数如何影响</a:t>
                </a:r>
                <a14:m>
                  <m:oMath xmlns:m="http://schemas.openxmlformats.org/officeDocument/2006/math">
                    <m:r>
                      <a:rPr lang="zh-CN" altLang="en-US" sz="4400" b="1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𝜸</m:t>
                    </m:r>
                  </m:oMath>
                </a14:m>
                <a:r>
                  <a:rPr lang="en-US" altLang="zh-CN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739731-9606-930C-9C72-A3B1B7E53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771132" cy="769441"/>
              </a:xfrm>
              <a:prstGeom prst="rect">
                <a:avLst/>
              </a:prstGeom>
              <a:blipFill>
                <a:blip r:embed="rId4"/>
                <a:stretch>
                  <a:fillRect l="-4224" t="-15873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36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74813-AC7F-41AB-17D0-8840E3A71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359CABB-AC23-6A46-AC75-0C7EF4F2D79C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062C70-C38F-C727-2D73-62FD39EB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86A0DAB-974C-9288-3AED-C6CDB45280CD}"/>
              </a:ext>
            </a:extLst>
          </p:cNvPr>
          <p:cNvSpPr txBox="1"/>
          <p:nvPr/>
        </p:nvSpPr>
        <p:spPr>
          <a:xfrm>
            <a:off x="4875151" y="-3255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内容纲要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B810E6-DD2B-D9E4-548F-3A02DECBACAC}"/>
              </a:ext>
            </a:extLst>
          </p:cNvPr>
          <p:cNvSpPr txBox="1"/>
          <p:nvPr/>
        </p:nvSpPr>
        <p:spPr>
          <a:xfrm>
            <a:off x="1345096" y="1997839"/>
            <a:ext cx="2608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研究动机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97F454-F2D4-5B48-04F0-06364EE3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634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F4D05-948C-0D07-38E9-9DE0A8BF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AD195E-BA71-0FB1-8FBE-936D6B4352E2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26668B-F96A-3F5B-FF1F-58B4C981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CDDEBAD-C62E-475F-B8A4-6861FF615DBB}"/>
              </a:ext>
            </a:extLst>
          </p:cNvPr>
          <p:cNvSpPr txBox="1"/>
          <p:nvPr/>
        </p:nvSpPr>
        <p:spPr>
          <a:xfrm>
            <a:off x="0" y="0"/>
            <a:ext cx="9262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Unbinned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强相差系数结果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F8DCDF-A5D6-22C3-7CEE-53A159C7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87" y="1130405"/>
            <a:ext cx="6356790" cy="5397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36BF0A2-0752-56E4-B1E7-458448755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977" y="1130405"/>
            <a:ext cx="5452713" cy="323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745B1B-C4E4-1BF3-F50A-23AABB5639DD}"/>
                  </a:ext>
                </a:extLst>
              </p:cNvPr>
              <p:cNvSpPr txBox="1"/>
              <p:nvPr/>
            </p:nvSpPr>
            <p:spPr>
              <a:xfrm>
                <a:off x="6826102" y="4777563"/>
                <a:ext cx="4906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基于测得的强相差系数，可画出强项差参数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的分布，并与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模型预测值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比较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928490-253C-AAEB-1DF6-D875DE8E3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02" y="4777563"/>
                <a:ext cx="4906325" cy="1200329"/>
              </a:xfrm>
              <a:prstGeom prst="rect">
                <a:avLst/>
              </a:prstGeom>
              <a:blipFill>
                <a:blip r:embed="rId5"/>
                <a:stretch>
                  <a:fillRect l="-1739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E36DB7-9D5F-B0C9-00B3-DEFB9372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41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6B9C8-F2AB-568B-43D3-3DBF4D450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7FE2BF-6504-DFA3-2864-14A884312FC2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FBC3D3-CB73-4CE5-C482-69F6987A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1AB1FD3-BAF0-8173-3F96-0714BD1A16E9}"/>
              </a:ext>
            </a:extLst>
          </p:cNvPr>
          <p:cNvSpPr txBox="1"/>
          <p:nvPr/>
        </p:nvSpPr>
        <p:spPr>
          <a:xfrm>
            <a:off x="0" y="0"/>
            <a:ext cx="4357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CKM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矩阵幺正性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A94AB3-9BB7-5953-D404-178C1726AC88}"/>
              </a:ext>
            </a:extLst>
          </p:cNvPr>
          <p:cNvSpPr txBox="1"/>
          <p:nvPr/>
        </p:nvSpPr>
        <p:spPr>
          <a:xfrm>
            <a:off x="655983" y="907714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CKM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矩阵：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68E698-D480-73A7-3CB2-8266AADB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87" y="1479093"/>
            <a:ext cx="9794413" cy="12445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3E98933-CF8F-B29B-6AA1-E145950FC51E}"/>
              </a:ext>
            </a:extLst>
          </p:cNvPr>
          <p:cNvSpPr txBox="1"/>
          <p:nvPr/>
        </p:nvSpPr>
        <p:spPr>
          <a:xfrm>
            <a:off x="1375395" y="2723646"/>
            <a:ext cx="847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幺正性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是检验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标准模型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以及寻找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新物理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的重要途径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65D0B1-F828-ACE4-FCC2-BC45BB74573D}"/>
              </a:ext>
            </a:extLst>
          </p:cNvPr>
          <p:cNvSpPr txBox="1"/>
          <p:nvPr/>
        </p:nvSpPr>
        <p:spPr>
          <a:xfrm>
            <a:off x="655983" y="3519330"/>
            <a:ext cx="422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复平面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上的几何表述：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BA0D240-247A-487E-9A31-B3156697F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359" y="3331241"/>
            <a:ext cx="3889980" cy="2282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72A1CFC-3EDE-FB58-4873-364238167B26}"/>
                  </a:ext>
                </a:extLst>
              </p:cNvPr>
              <p:cNvSpPr txBox="1"/>
              <p:nvPr/>
            </p:nvSpPr>
            <p:spPr>
              <a:xfrm>
                <a:off x="1740014" y="4196836"/>
                <a:ext cx="47085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𝑢𝑏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𝑐𝑏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𝑡𝑑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𝑡𝑏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72A1CFC-3EDE-FB58-4873-364238167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14" y="4196836"/>
                <a:ext cx="4708533" cy="430887"/>
              </a:xfrm>
              <a:prstGeom prst="rect">
                <a:avLst/>
              </a:prstGeom>
              <a:blipFill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570173-B17E-55C2-1A73-0B00499616CB}"/>
                  </a:ext>
                </a:extLst>
              </p:cNvPr>
              <p:cNvSpPr txBox="1"/>
              <p:nvPr/>
            </p:nvSpPr>
            <p:spPr>
              <a:xfrm>
                <a:off x="1740014" y="4757075"/>
                <a:ext cx="50013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跃迁：三个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相角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C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570173-B17E-55C2-1A73-0B0049961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14" y="4757075"/>
                <a:ext cx="5001306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6373C7CB-EABF-E861-6081-3A205454F4CC}"/>
              </a:ext>
            </a:extLst>
          </p:cNvPr>
          <p:cNvSpPr txBox="1"/>
          <p:nvPr/>
        </p:nvSpPr>
        <p:spPr>
          <a:xfrm>
            <a:off x="715087" y="5768270"/>
            <a:ext cx="11081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实验上测量三个相角：检验三角形的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封闭性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；检验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电弱统一理论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2C520E-B474-E94D-BFA0-58D25FD5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1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1109-1346-D20F-12C5-974BAD8AB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EECD05-E14F-11A5-B226-1796FDE85BB6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E9CE4E-4839-7DFE-D015-9E7284FA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BB1C78E-E0D2-6D59-B940-931DF9489613}"/>
                  </a:ext>
                </a:extLst>
              </p:cNvPr>
              <p:cNvSpPr txBox="1"/>
              <p:nvPr/>
            </p:nvSpPr>
            <p:spPr>
              <a:xfrm>
                <a:off x="0" y="0"/>
                <a:ext cx="33538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相角</a:t>
                </a:r>
                <a14:m>
                  <m:oMath xmlns:m="http://schemas.openxmlformats.org/officeDocument/2006/math">
                    <m:r>
                      <a:rPr lang="zh-CN" altLang="en-US" sz="4400" b="1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𝜸</m:t>
                    </m:r>
                  </m:oMath>
                </a14:m>
                <a:r>
                  <a:rPr lang="zh-CN" altLang="en-US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的测量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BB1C78E-E0D2-6D59-B940-931DF9489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3803" cy="769441"/>
              </a:xfrm>
              <a:prstGeom prst="rect">
                <a:avLst/>
              </a:prstGeom>
              <a:blipFill>
                <a:blip r:embed="rId3"/>
                <a:stretch>
                  <a:fillRect l="-7273" t="-15873" r="-6364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26EC984-B02D-325F-BF57-D3E00A844987}"/>
                  </a:ext>
                </a:extLst>
              </p:cNvPr>
              <p:cNvSpPr txBox="1"/>
              <p:nvPr/>
            </p:nvSpPr>
            <p:spPr>
              <a:xfrm>
                <a:off x="2204760" y="1693838"/>
                <a:ext cx="1381276" cy="597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𝑢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𝑢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26EC984-B02D-325F-BF57-D3E00A84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760" y="1693838"/>
                <a:ext cx="1381276" cy="597408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9ED815-356D-2001-ACFD-4AC014633336}"/>
                  </a:ext>
                </a:extLst>
              </p:cNvPr>
              <p:cNvSpPr txBox="1"/>
              <p:nvPr/>
            </p:nvSpPr>
            <p:spPr>
              <a:xfrm>
                <a:off x="108829" y="1004242"/>
                <a:ext cx="6826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直接测量：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树图阶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𝐷𝐾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本底干净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9ED815-356D-2001-ACFD-4AC01463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9" y="1004242"/>
                <a:ext cx="6826356" cy="523220"/>
              </a:xfrm>
              <a:prstGeom prst="rect">
                <a:avLst/>
              </a:prstGeom>
              <a:blipFill>
                <a:blip r:embed="rId5"/>
                <a:stretch>
                  <a:fillRect l="-1875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11D1000E-28BA-BB4F-E7B3-55F4522F2FF2}"/>
              </a:ext>
            </a:extLst>
          </p:cNvPr>
          <p:cNvSpPr/>
          <p:nvPr/>
        </p:nvSpPr>
        <p:spPr>
          <a:xfrm>
            <a:off x="2126513" y="1669212"/>
            <a:ext cx="1513192" cy="6819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E7A0081-1C26-E151-19EB-CEFA130481A2}"/>
                  </a:ext>
                </a:extLst>
              </p:cNvPr>
              <p:cNvSpPr txBox="1"/>
              <p:nvPr/>
            </p:nvSpPr>
            <p:spPr>
              <a:xfrm>
                <a:off x="517036" y="4251474"/>
                <a:ext cx="557896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基于不同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介子衰变的测量方法：</a:t>
                </a:r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GLW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方法：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本征态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ADS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方法：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CF/DCS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过程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BPGGZS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方法：自共轭多体末态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/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E7A0081-1C26-E151-19EB-CEFA13048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36" y="4251474"/>
                <a:ext cx="5578963" cy="1569660"/>
              </a:xfrm>
              <a:prstGeom prst="rect">
                <a:avLst/>
              </a:prstGeom>
              <a:blipFill>
                <a:blip r:embed="rId6"/>
                <a:stretch>
                  <a:fillRect l="-1749" t="-3101" r="-765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FFC10FF-4768-467E-5CF1-8BE42A95800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639705" y="2010176"/>
            <a:ext cx="1105695" cy="4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457B946-48E1-5A6C-E808-7DAB7356826F}"/>
                  </a:ext>
                </a:extLst>
              </p:cNvPr>
              <p:cNvSpPr txBox="1"/>
              <p:nvPr/>
            </p:nvSpPr>
            <p:spPr>
              <a:xfrm>
                <a:off x="350305" y="5954137"/>
                <a:ext cx="86818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!!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中性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介子衰变的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强相位信息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细节见附录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457B946-48E1-5A6C-E808-7DAB73568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05" y="5954137"/>
                <a:ext cx="8681864" cy="584775"/>
              </a:xfrm>
              <a:prstGeom prst="rect">
                <a:avLst/>
              </a:prstGeom>
              <a:blipFill>
                <a:blip r:embed="rId7"/>
                <a:stretch>
                  <a:fillRect l="-1754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4DD0A8EF-A75A-2FBA-130C-2315C086BD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6937" b="2379"/>
          <a:stretch>
            <a:fillRect/>
          </a:stretch>
        </p:blipFill>
        <p:spPr>
          <a:xfrm>
            <a:off x="7446602" y="1131981"/>
            <a:ext cx="4123501" cy="3817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4CE639D-FE15-E456-4A87-4FFD0378447A}"/>
                  </a:ext>
                </a:extLst>
              </p:cNvPr>
              <p:cNvSpPr txBox="1"/>
              <p:nvPr/>
            </p:nvSpPr>
            <p:spPr>
              <a:xfrm>
                <a:off x="7778804" y="4949537"/>
                <a:ext cx="4072910" cy="854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err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CKMfitter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𝑖𝑛𝑑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66.3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−1.9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+0.7</m:t>
                            </m:r>
                          </m:sup>
                        </m:sSub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LHCb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𝑑𝑖𝑟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66.4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−3.0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+2.8</m:t>
                            </m:r>
                          </m:sup>
                        </m:sSub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4CE639D-FE15-E456-4A87-4FFD0378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804" y="4949537"/>
                <a:ext cx="4072910" cy="854914"/>
              </a:xfrm>
              <a:prstGeom prst="rect">
                <a:avLst/>
              </a:prstGeom>
              <a:blipFill>
                <a:blip r:embed="rId9"/>
                <a:stretch>
                  <a:fillRect l="-2246" t="-4286" b="-1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72B44B-A191-7C8B-C3C2-CC8AFC59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CB4A66-E1EE-3E14-D61B-F2AE81793C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573" y="2482429"/>
            <a:ext cx="6172253" cy="1545564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FCE3B73-E6CD-3803-5C05-66D6985495C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384420" y="2010176"/>
            <a:ext cx="742093" cy="526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9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90CE5-2CDF-56FC-3741-CB3D4660D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2FE374-1EA4-FF69-2D06-CCC90A027440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718C5A-3791-AB8A-AB02-97527E4E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F680DDF-8BC9-20AC-F896-4C82FC6ADD51}"/>
              </a:ext>
            </a:extLst>
          </p:cNvPr>
          <p:cNvSpPr txBox="1"/>
          <p:nvPr/>
        </p:nvSpPr>
        <p:spPr>
          <a:xfrm>
            <a:off x="0" y="0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中性粲介子强相位参数的测量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688524-0F67-E403-E3F1-1E80CBF09FDF}"/>
                  </a:ext>
                </a:extLst>
              </p:cNvPr>
              <p:cNvSpPr txBox="1"/>
              <p:nvPr/>
            </p:nvSpPr>
            <p:spPr>
              <a:xfrm>
                <a:off x="375684" y="999461"/>
                <a:ext cx="11119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(3770)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衰变中独特的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量子关联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效应，非常利于抽取强相位差信息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6688524-0F67-E403-E3F1-1E80CBF09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84" y="999461"/>
                <a:ext cx="11119839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F6547EA-A911-6A9F-C5AD-49667A2A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96" y="1598813"/>
            <a:ext cx="3019908" cy="1954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B35321-4335-47B4-0A48-F7CA147FB29C}"/>
                  </a:ext>
                </a:extLst>
              </p:cNvPr>
              <p:cNvSpPr txBox="1"/>
              <p:nvPr/>
            </p:nvSpPr>
            <p:spPr>
              <a:xfrm>
                <a:off x="4029031" y="1598813"/>
                <a:ext cx="6354047" cy="2019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3.773GeV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-odd (m=0, n=0)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3770</m:t>
                            </m:r>
                          </m:e>
                        </m:d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B35321-4335-47B4-0A48-F7CA147FB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31" y="1598813"/>
                <a:ext cx="6354047" cy="2019655"/>
              </a:xfrm>
              <a:prstGeom prst="rect">
                <a:avLst/>
              </a:prstGeom>
              <a:blipFill>
                <a:blip r:embed="rId5"/>
                <a:stretch>
                  <a:fillRect l="-1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C59165A-C844-8DE1-66FE-719DC0D5F5CE}"/>
                  </a:ext>
                </a:extLst>
              </p:cNvPr>
              <p:cNvSpPr txBox="1"/>
              <p:nvPr/>
            </p:nvSpPr>
            <p:spPr>
              <a:xfrm>
                <a:off x="375684" y="3825766"/>
                <a:ext cx="7606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在不同相空间区域的衰变宽度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C59165A-C844-8DE1-66FE-719DC0D5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84" y="3825766"/>
                <a:ext cx="7606698" cy="523220"/>
              </a:xfrm>
              <a:prstGeom prst="rect">
                <a:avLst/>
              </a:prstGeom>
              <a:blipFill>
                <a:blip r:embed="rId6"/>
                <a:stretch>
                  <a:fillRect t="-12941" r="-48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503B04E-B2C5-ED10-A189-6C0E344C58EC}"/>
                  </a:ext>
                </a:extLst>
              </p:cNvPr>
              <p:cNvSpPr txBox="1"/>
              <p:nvPr/>
            </p:nvSpPr>
            <p:spPr>
              <a:xfrm>
                <a:off x="2436664" y="4251909"/>
                <a:ext cx="7318670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CN" sz="28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503B04E-B2C5-ED10-A189-6C0E344C5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664" y="4251909"/>
                <a:ext cx="7318670" cy="11301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CA888A4-2774-743B-FB3E-43A1F4474FE5}"/>
                  </a:ext>
                </a:extLst>
              </p:cNvPr>
              <p:cNvSpPr txBox="1"/>
              <p:nvPr/>
            </p:nvSpPr>
            <p:spPr>
              <a:xfrm>
                <a:off x="3566714" y="5254042"/>
                <a:ext cx="7849778" cy="554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</m:sSub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CA888A4-2774-743B-FB3E-43A1F4474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714" y="5254042"/>
                <a:ext cx="7849778" cy="554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4C0013F9-A211-03FF-30D8-ABED644349ED}"/>
              </a:ext>
            </a:extLst>
          </p:cNvPr>
          <p:cNvSpPr/>
          <p:nvPr/>
        </p:nvSpPr>
        <p:spPr>
          <a:xfrm>
            <a:off x="2436664" y="4472763"/>
            <a:ext cx="1144226" cy="55419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28C0F1B-3B55-409E-B57F-1A5D6ACA3999}"/>
              </a:ext>
            </a:extLst>
          </p:cNvPr>
          <p:cNvSpPr/>
          <p:nvPr/>
        </p:nvSpPr>
        <p:spPr>
          <a:xfrm>
            <a:off x="7406542" y="5212199"/>
            <a:ext cx="3800173" cy="6463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DEB364B-DB7E-FE90-99B3-C08179F4AC77}"/>
              </a:ext>
            </a:extLst>
          </p:cNvPr>
          <p:cNvSpPr txBox="1"/>
          <p:nvPr/>
        </p:nvSpPr>
        <p:spPr>
          <a:xfrm>
            <a:off x="375684" y="6080770"/>
            <a:ext cx="962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观测不同区域的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，可以在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干涉项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中提取到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强相位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B0BCE9-31F3-C67F-C1C7-121F1857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22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E3D9-DAC8-C381-1107-B4678D2A5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0D1A7B-91C9-5EAC-5095-E3E31136E583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DAD87F-B390-A8FA-108E-D2558FF0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5DBC642-5CC7-C31C-F993-4FD4B176B0D4}"/>
              </a:ext>
            </a:extLst>
          </p:cNvPr>
          <p:cNvSpPr txBox="1"/>
          <p:nvPr/>
        </p:nvSpPr>
        <p:spPr>
          <a:xfrm>
            <a:off x="0" y="0"/>
            <a:ext cx="632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实验测量强相位差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159946-514F-5E24-C9A8-53AD0109FD03}"/>
              </a:ext>
            </a:extLst>
          </p:cNvPr>
          <p:cNvSpPr txBox="1"/>
          <p:nvPr/>
        </p:nvSpPr>
        <p:spPr>
          <a:xfrm>
            <a:off x="368595" y="935664"/>
            <a:ext cx="6489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双标记方法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(Double-Tag)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进行测量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BAFD7B8-5C20-2C20-4AB6-2874E5E76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70" y="1247552"/>
            <a:ext cx="4066723" cy="292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0DC2074-12D7-A5F8-966B-1456A5E500A5}"/>
                  </a:ext>
                </a:extLst>
              </p:cNvPr>
              <p:cNvSpPr txBox="1"/>
              <p:nvPr/>
            </p:nvSpPr>
            <p:spPr>
              <a:xfrm>
                <a:off x="205564" y="1541995"/>
                <a:ext cx="8661990" cy="285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通过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粲味标记道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衰变区间分宽度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，作为输入参数</a:t>
                </a:r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通过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CP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标记道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∝[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</a:t>
                </a:r>
                <a:r>
                  <a:rPr lang="zh-CN" altLang="en-US" sz="28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自共轭道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∝[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ra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0DC2074-12D7-A5F8-966B-1456A5E50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4" y="1541995"/>
                <a:ext cx="8661990" cy="2859501"/>
              </a:xfrm>
              <a:prstGeom prst="rect">
                <a:avLst/>
              </a:prstGeom>
              <a:blipFill>
                <a:blip r:embed="rId4"/>
                <a:stretch>
                  <a:fillRect l="-1267" t="-2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238F2117-DBFF-B374-6873-744A6FBD1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654537"/>
                  </p:ext>
                </p:extLst>
              </p:nvPr>
            </p:nvGraphicFramePr>
            <p:xfrm>
              <a:off x="1714884" y="4401496"/>
              <a:ext cx="8762229" cy="2380807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2069805">
                      <a:extLst>
                        <a:ext uri="{9D8B030D-6E8A-4147-A177-3AD203B41FA5}">
                          <a16:colId xmlns:a16="http://schemas.microsoft.com/office/drawing/2014/main" val="637901108"/>
                        </a:ext>
                      </a:extLst>
                    </a:gridCol>
                    <a:gridCol w="6692424">
                      <a:extLst>
                        <a:ext uri="{9D8B030D-6E8A-4147-A177-3AD203B41FA5}">
                          <a16:colId xmlns:a16="http://schemas.microsoft.com/office/drawing/2014/main" val="896348363"/>
                        </a:ext>
                      </a:extLst>
                    </a:gridCol>
                  </a:tblGrid>
                  <a:tr h="434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标记道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7439307"/>
                      </a:ext>
                    </a:extLst>
                  </a:tr>
                  <a:tr h="434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粲味标记道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𝜋𝜋𝜋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𝐾𝑒</m:t>
                                </m:r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7211153"/>
                      </a:ext>
                    </a:extLst>
                  </a:tr>
                  <a:tr h="4454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偶</a:t>
                          </a:r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标记道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𝐾𝐾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𝜋𝜋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~0.94)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568896"/>
                      </a:ext>
                    </a:extLst>
                  </a:tr>
                  <a:tr h="493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奇</a:t>
                          </a:r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标记道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𝛾𝛾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𝜋𝜋</m:t>
                                    </m:r>
                                    <m:sSup>
                                      <m:sSup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400" b="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2400" b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𝜋𝜋𝜂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𝜌𝛾</m:t>
                                    </m:r>
                                  </m:sub>
                                </m:sSub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673420"/>
                      </a:ext>
                    </a:extLst>
                  </a:tr>
                  <a:tr h="4454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自共轭道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hh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hh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400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7275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238F2117-DBFF-B374-6873-744A6FBD1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654537"/>
                  </p:ext>
                </p:extLst>
              </p:nvPr>
            </p:nvGraphicFramePr>
            <p:xfrm>
              <a:off x="1714884" y="4401496"/>
              <a:ext cx="8762229" cy="2380807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2069805">
                      <a:extLst>
                        <a:ext uri="{9D8B030D-6E8A-4147-A177-3AD203B41FA5}">
                          <a16:colId xmlns:a16="http://schemas.microsoft.com/office/drawing/2014/main" val="637901108"/>
                        </a:ext>
                      </a:extLst>
                    </a:gridCol>
                    <a:gridCol w="6692424">
                      <a:extLst>
                        <a:ext uri="{9D8B030D-6E8A-4147-A177-3AD203B41FA5}">
                          <a16:colId xmlns:a16="http://schemas.microsoft.com/office/drawing/2014/main" val="89634836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类型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b="1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标记道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74393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粲味标记道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1056" t="-110667" r="-182" b="-34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7211153"/>
                      </a:ext>
                    </a:extLst>
                  </a:tr>
                  <a:tr h="4690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偶</a:t>
                          </a:r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标记道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1056" t="-205195" r="-182" b="-2402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8568896"/>
                      </a:ext>
                    </a:extLst>
                  </a:tr>
                  <a:tr h="5282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奇</a:t>
                          </a:r>
                          <a:r>
                            <a:rPr lang="en-US" altLang="zh-CN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CP</a:t>
                          </a:r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标记道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1056" t="-270115" r="-182" b="-112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673420"/>
                      </a:ext>
                    </a:extLst>
                  </a:tr>
                  <a:tr h="4690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4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自共轭道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1056" t="-418182" r="-182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275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9AD35D-92D1-A181-8B46-E59C372E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5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16C6-3E9F-D086-2B1D-1F5BDC91E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5E6F19-BC7A-3A9E-EA74-5DDF01C74372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BE07C1-B4B1-8E0A-13AB-F935B980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E0BEE6-BB86-45E9-87E8-4C7F5881DB8D}"/>
                  </a:ext>
                </a:extLst>
              </p:cNvPr>
              <p:cNvSpPr txBox="1"/>
              <p:nvPr/>
            </p:nvSpPr>
            <p:spPr>
              <a:xfrm>
                <a:off x="0" y="0"/>
                <a:ext cx="505138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强相位差对</a:t>
                </a:r>
                <a14:m>
                  <m:oMath xmlns:m="http://schemas.openxmlformats.org/officeDocument/2006/math">
                    <m:r>
                      <a:rPr lang="zh-CN" altLang="en-US" sz="4400" b="1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𝜸</m:t>
                    </m:r>
                  </m:oMath>
                </a14:m>
                <a:r>
                  <a:rPr lang="zh-CN" altLang="en-US" sz="4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的贡献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E0BEE6-BB86-45E9-87E8-4C7F5881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051383" cy="769441"/>
              </a:xfrm>
              <a:prstGeom prst="rect">
                <a:avLst/>
              </a:prstGeom>
              <a:blipFill>
                <a:blip r:embed="rId3"/>
                <a:stretch>
                  <a:fillRect l="-4825" t="-15873" r="-3860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64FD9CB-762A-FBF4-C88A-2C5973A62A40}"/>
                  </a:ext>
                </a:extLst>
              </p:cNvPr>
              <p:cNvSpPr txBox="1"/>
              <p:nvPr/>
            </p:nvSpPr>
            <p:spPr>
              <a:xfrm>
                <a:off x="454676" y="948467"/>
                <a:ext cx="31179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LHCb</a:t>
                </a:r>
                <a:r>
                  <a:rPr lang="zh-CN" altLang="en-US" sz="3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实验测量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sz="3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64FD9CB-762A-FBF4-C88A-2C5973A62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6" y="948467"/>
                <a:ext cx="3117969" cy="584775"/>
              </a:xfrm>
              <a:prstGeom prst="rect">
                <a:avLst/>
              </a:prstGeom>
              <a:blipFill>
                <a:blip r:embed="rId4"/>
                <a:stretch>
                  <a:fillRect l="-5088" t="-1354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E51F69-49BF-198B-EC2C-DFFF03C079CF}"/>
                  </a:ext>
                </a:extLst>
              </p:cNvPr>
              <p:cNvSpPr txBox="1"/>
              <p:nvPr/>
            </p:nvSpPr>
            <p:spPr>
              <a:xfrm>
                <a:off x="454676" y="1803142"/>
                <a:ext cx="7665432" cy="183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CLEO-c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首次测得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PRD 80,032002(2009)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0.82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BESIII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最新测得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800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JHEP 06(2025)086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7.93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E51F69-49BF-198B-EC2C-DFFF03C07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6" y="1803142"/>
                <a:ext cx="7665432" cy="1835374"/>
              </a:xfrm>
              <a:prstGeom prst="rect">
                <a:avLst/>
              </a:prstGeom>
              <a:blipFill>
                <a:blip r:embed="rId5"/>
                <a:stretch>
                  <a:fillRect l="-1432" t="-3654" r="-477" b="-8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D9A1068-3A08-8B52-7341-00D39F753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41336"/>
              </p:ext>
            </p:extLst>
          </p:nvPr>
        </p:nvGraphicFramePr>
        <p:xfrm>
          <a:off x="636181" y="4304381"/>
          <a:ext cx="5948916" cy="2273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0674">
                  <a:extLst>
                    <a:ext uri="{9D8B030D-6E8A-4147-A177-3AD203B41FA5}">
                      <a16:colId xmlns:a16="http://schemas.microsoft.com/office/drawing/2014/main" val="390686848"/>
                    </a:ext>
                  </a:extLst>
                </a:gridCol>
                <a:gridCol w="1091610">
                  <a:extLst>
                    <a:ext uri="{9D8B030D-6E8A-4147-A177-3AD203B41FA5}">
                      <a16:colId xmlns:a16="http://schemas.microsoft.com/office/drawing/2014/main" val="2642581441"/>
                    </a:ext>
                  </a:extLst>
                </a:gridCol>
                <a:gridCol w="1119963">
                  <a:extLst>
                    <a:ext uri="{9D8B030D-6E8A-4147-A177-3AD203B41FA5}">
                      <a16:colId xmlns:a16="http://schemas.microsoft.com/office/drawing/2014/main" val="2342629086"/>
                    </a:ext>
                  </a:extLst>
                </a:gridCol>
                <a:gridCol w="1176669">
                  <a:extLst>
                    <a:ext uri="{9D8B030D-6E8A-4147-A177-3AD203B41FA5}">
                      <a16:colId xmlns:a16="http://schemas.microsoft.com/office/drawing/2014/main" val="1232064732"/>
                    </a:ext>
                  </a:extLst>
                </a:gridCol>
              </a:tblGrid>
              <a:tr h="389429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kern="100" dirty="0">
                          <a:effectLst/>
                        </a:rPr>
                        <a:t>dataset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kern="100" dirty="0">
                          <a:effectLst/>
                        </a:rPr>
                        <a:t>Int. Lum.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kern="100" dirty="0">
                          <a:effectLst/>
                        </a:rPr>
                        <a:t>year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kern="100" dirty="0">
                          <a:effectLst/>
                        </a:rPr>
                        <a:t>sensitivity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92235"/>
                  </a:ext>
                </a:extLst>
              </a:tr>
              <a:tr h="389429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</a:rPr>
                        <a:t>LHCb</a:t>
                      </a:r>
                      <a:r>
                        <a:rPr lang="en-US" sz="1800" kern="100" dirty="0">
                          <a:effectLst/>
                        </a:rPr>
                        <a:t> Run1 (7,8TeV)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3 fb</a:t>
                      </a:r>
                      <a:r>
                        <a:rPr lang="en-US" sz="1800" kern="100" baseline="30000" dirty="0">
                          <a:effectLst/>
                        </a:rPr>
                        <a:t>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2012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8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395042"/>
                  </a:ext>
                </a:extLst>
              </a:tr>
              <a:tr h="389429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</a:rPr>
                        <a:t>LHCb</a:t>
                      </a:r>
                      <a:r>
                        <a:rPr lang="en-US" sz="1800" kern="100" dirty="0">
                          <a:effectLst/>
                        </a:rPr>
                        <a:t> Run2 (13TeV)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6 fb</a:t>
                      </a:r>
                      <a:r>
                        <a:rPr lang="en-US" sz="1800" kern="100" baseline="30000">
                          <a:effectLst/>
                        </a:rPr>
                        <a:t>-1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2018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4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12393"/>
                  </a:ext>
                </a:extLst>
              </a:tr>
              <a:tr h="389429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BelleII Run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50 ab</a:t>
                      </a:r>
                      <a:r>
                        <a:rPr lang="en-US" sz="1800" kern="100" baseline="30000" dirty="0">
                          <a:effectLst/>
                        </a:rPr>
                        <a:t>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2025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1-2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038491"/>
                  </a:ext>
                </a:extLst>
              </a:tr>
              <a:tr h="389429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LHCb </a:t>
                      </a:r>
                      <a:r>
                        <a:rPr lang="en-US" sz="1800" kern="100" dirty="0" err="1">
                          <a:effectLst/>
                        </a:rPr>
                        <a:t>upgrade</a:t>
                      </a:r>
                      <a:r>
                        <a:rPr lang="en-US" altLang="zh-CN" sz="1800" kern="100" dirty="0" err="1">
                          <a:effectLst/>
                        </a:rPr>
                        <a:t>I</a:t>
                      </a:r>
                      <a:r>
                        <a:rPr lang="en-US" sz="1800" kern="100" dirty="0">
                          <a:effectLst/>
                        </a:rPr>
                        <a:t> (14TeV)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50 fb</a:t>
                      </a:r>
                      <a:r>
                        <a:rPr lang="en-US" sz="1800" kern="100" baseline="30000" dirty="0">
                          <a:effectLst/>
                        </a:rPr>
                        <a:t>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2030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&lt;1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552288"/>
                  </a:ext>
                </a:extLst>
              </a:tr>
              <a:tr h="326705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</a:rPr>
                        <a:t>LHCb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upgradeII</a:t>
                      </a:r>
                      <a:r>
                        <a:rPr lang="en-US" sz="1800" kern="100" dirty="0">
                          <a:effectLst/>
                        </a:rPr>
                        <a:t> (14TeV)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300 fb</a:t>
                      </a:r>
                      <a:r>
                        <a:rPr lang="en-US" sz="1800" kern="100" baseline="30000" dirty="0">
                          <a:effectLst/>
                        </a:rPr>
                        <a:t>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(&gt;)2035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&lt;0.4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594622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6DEEA4F4-DDB8-9574-50C7-60BDB61C7CAF}"/>
              </a:ext>
            </a:extLst>
          </p:cNvPr>
          <p:cNvSpPr/>
          <p:nvPr/>
        </p:nvSpPr>
        <p:spPr>
          <a:xfrm>
            <a:off x="5323367" y="5441306"/>
            <a:ext cx="1332614" cy="846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541EB9A-6F8A-A967-7213-435A2DC061EB}"/>
                  </a:ext>
                </a:extLst>
              </p:cNvPr>
              <p:cNvSpPr txBox="1"/>
              <p:nvPr/>
            </p:nvSpPr>
            <p:spPr>
              <a:xfrm>
                <a:off x="6953693" y="4493191"/>
                <a:ext cx="518443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LHCb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Belle II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的更多数据</a:t>
                </a:r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BESIII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更精确的强相位差信息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数据的结果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541EB9A-6F8A-A967-7213-435A2DC06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93" y="4493191"/>
                <a:ext cx="5184433" cy="1384995"/>
              </a:xfrm>
              <a:prstGeom prst="rect">
                <a:avLst/>
              </a:prstGeom>
              <a:blipFill>
                <a:blip r:embed="rId6"/>
                <a:stretch>
                  <a:fillRect l="-2118" t="-4405" r="-824" b="-11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07BF20D-59D6-484D-5355-15787D2D4DD0}"/>
                  </a:ext>
                </a:extLst>
              </p:cNvPr>
              <p:cNvSpPr txBox="1"/>
              <p:nvPr/>
            </p:nvSpPr>
            <p:spPr>
              <a:xfrm>
                <a:off x="7931888" y="5956702"/>
                <a:ext cx="28055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更准确的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测量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!!</a:t>
                </a:r>
                <a:endPara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07BF20D-59D6-484D-5355-15787D2D4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888" y="5956702"/>
                <a:ext cx="2805576" cy="523220"/>
              </a:xfrm>
              <a:prstGeom prst="rect">
                <a:avLst/>
              </a:prstGeom>
              <a:blipFill>
                <a:blip r:embed="rId7"/>
                <a:stretch>
                  <a:fillRect l="-4348" t="-11628" r="-3043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752CA55-2E45-BF75-BB21-874EEE358016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655981" y="5878186"/>
            <a:ext cx="1275907" cy="3401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82D6915A-4AC8-3572-73B4-7E497989F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0108" y="876474"/>
            <a:ext cx="3568915" cy="3576184"/>
          </a:xfrm>
          <a:prstGeom prst="rect">
            <a:avLst/>
          </a:prstGeom>
        </p:spPr>
      </p:pic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42B18F7D-7C55-A4CC-7196-2BD28626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7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98DF7-3FAC-31A3-1D89-2451C1C8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B1B017-F5E7-1B6C-19DC-ED659C3DE068}"/>
              </a:ext>
            </a:extLst>
          </p:cNvPr>
          <p:cNvSpPr/>
          <p:nvPr/>
        </p:nvSpPr>
        <p:spPr>
          <a:xfrm>
            <a:off x="-1" y="0"/>
            <a:ext cx="1219200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880545-3A0D-0620-EDEE-09EF3E9C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078" y="0"/>
            <a:ext cx="1808922" cy="8359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ACF0521-8306-E873-EAAD-B9A63B6EA3BA}"/>
              </a:ext>
            </a:extLst>
          </p:cNvPr>
          <p:cNvSpPr txBox="1"/>
          <p:nvPr/>
        </p:nvSpPr>
        <p:spPr>
          <a:xfrm>
            <a:off x="4875151" y="-3255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内容纲要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82BBB2-CCB7-82CD-D06F-29D51AE1B88F}"/>
              </a:ext>
            </a:extLst>
          </p:cNvPr>
          <p:cNvSpPr txBox="1"/>
          <p:nvPr/>
        </p:nvSpPr>
        <p:spPr>
          <a:xfrm>
            <a:off x="1345096" y="1997839"/>
            <a:ext cx="26084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研究动机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研究进展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61D6B5-3238-10CE-A56F-49926593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58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5122</TotalTime>
  <Words>2389</Words>
  <Application>Microsoft Macintosh PowerPoint</Application>
  <PresentationFormat>Widescreen</PresentationFormat>
  <Paragraphs>417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等线</vt:lpstr>
      <vt:lpstr>等线 Light</vt:lpstr>
      <vt:lpstr>微软雅黑</vt:lpstr>
      <vt:lpstr>黑体</vt:lpstr>
      <vt:lpstr>宋体</vt:lpstr>
      <vt:lpstr>Arial</vt:lpstr>
      <vt:lpstr>Cambria Math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OMEN</dc:creator>
  <cp:lastModifiedBy>Microsoft Office User</cp:lastModifiedBy>
  <cp:revision>28</cp:revision>
  <dcterms:created xsi:type="dcterms:W3CDTF">2025-08-02T01:44:48Z</dcterms:created>
  <dcterms:modified xsi:type="dcterms:W3CDTF">2025-08-07T01:14:01Z</dcterms:modified>
</cp:coreProperties>
</file>