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9"/>
  </p:notesMasterIdLst>
  <p:sldIdLst>
    <p:sldId id="256" r:id="rId2"/>
    <p:sldId id="347" r:id="rId3"/>
    <p:sldId id="542" r:id="rId4"/>
    <p:sldId id="543" r:id="rId5"/>
    <p:sldId id="537" r:id="rId6"/>
    <p:sldId id="432" r:id="rId7"/>
    <p:sldId id="544" r:id="rId8"/>
    <p:sldId id="545" r:id="rId9"/>
    <p:sldId id="371" r:id="rId10"/>
    <p:sldId id="571" r:id="rId11"/>
    <p:sldId id="523" r:id="rId12"/>
    <p:sldId id="488" r:id="rId13"/>
    <p:sldId id="519" r:id="rId14"/>
    <p:sldId id="462" r:id="rId15"/>
    <p:sldId id="535" r:id="rId16"/>
    <p:sldId id="536" r:id="rId17"/>
    <p:sldId id="475" r:id="rId18"/>
    <p:sldId id="478" r:id="rId19"/>
    <p:sldId id="576" r:id="rId20"/>
    <p:sldId id="572" r:id="rId21"/>
    <p:sldId id="573" r:id="rId22"/>
    <p:sldId id="574" r:id="rId23"/>
    <p:sldId id="382" r:id="rId24"/>
    <p:sldId id="528" r:id="rId25"/>
    <p:sldId id="575" r:id="rId26"/>
    <p:sldId id="409" r:id="rId27"/>
    <p:sldId id="280" r:id="rId2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A81FF"/>
    <a:srgbClr val="EDE136"/>
    <a:srgbClr val="ED7D31"/>
    <a:srgbClr val="FF9300"/>
    <a:srgbClr val="FAFFCD"/>
    <a:srgbClr val="F2F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78"/>
    <p:restoredTop sz="90214"/>
  </p:normalViewPr>
  <p:slideViewPr>
    <p:cSldViewPr snapToGrid="0" snapToObjects="1">
      <p:cViewPr varScale="1">
        <p:scale>
          <a:sx n="135" d="100"/>
          <a:sy n="135" d="100"/>
        </p:scale>
        <p:origin x="216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ABC16-0D80-CB46-8A96-F86D2AC543FB}" type="datetimeFigureOut">
              <a:rPr kumimoji="1" lang="zh-CN" altLang="en-US" smtClean="0"/>
              <a:t>2025/8/7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E185D-4925-AB45-B214-0DFB12B15FC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14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6631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8AF67-E611-C616-3861-C4F3E1B6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D9FD644-2F5C-2D40-417D-860DB3DA8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D53270-E4D6-C75E-7526-4AFE9EFD5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BEFA59B-F259-AD0D-2763-7EE2225E94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1768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6C5FA-05C9-8C87-48DD-5C33D532F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4A14D3-8B23-37B8-173F-72F51592E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F316FDB-0820-5F82-5186-6E8DCBE0E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1F09C45-8659-7B9E-0A6C-57EB38955F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1780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27699-D447-FC0F-E8D7-265508051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54F2D2D-9EEB-AE94-72D3-D4D491BCB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A188663-F72F-03F8-7FFF-CEDA0148D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C4EC9DD-0470-EE8F-7BD3-FDE48554F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1606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4D349-1B2C-D8E5-CFA4-E24540C9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F652B1-24D0-C07D-4AFC-13B8FC778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BABE72-FAAA-58A8-37FB-240D43DD1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120BDB6-6EE4-BA23-1C13-C5F58910E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9631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6A3A1-188B-8FF1-DEA5-1D5D223F5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3CEE03-A928-C924-9A6E-97C5C9C70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29FA16-F92C-0E64-4742-76FC9574F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09FE27DD-D790-4928-88AD-989D8A0104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9005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47DA4-F275-6F2A-16FC-AFC12B4D6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62CA5D-7118-E711-33A2-15384A492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C9FE7D7-D177-F7E8-1D06-1E46C2D7B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64C72C6-28BC-94AE-1487-01B56D779A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6464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8C720-060D-3AE6-A256-9EA8F9E93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8F2912A-A576-4221-78DC-17F62C1E5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E008232-C4A8-DF0A-9CF4-FF451114C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D6C7F88-F199-308C-789C-1D31EEED86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8168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A4121-096D-0AEE-78F8-4661AE59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31B5B88-6866-11D3-85F1-413B5E4B5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AC720F4-AC5F-C9A1-6E18-6DF2E8570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6DF17D5-1BA6-A92B-BFCB-7513A5318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2837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075A1-98F1-3691-C3B6-7A5807E7D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7192ED2-074D-DBEA-5EF1-0C87C7596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49C0576-794E-9B50-AC97-6A31CCB38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56AC5D2-5DC8-278A-2508-7CC480FBB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2006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989D9-A905-C63A-A303-96AEFF851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7C80E5-FA17-9C1D-7FD9-EA590C4C8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99EC91-1438-CCCA-8026-A31AE0CFD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BCB9984-EAA5-156C-BB74-F793B20BC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8717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9475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A1D75-DD6D-C86F-4D08-B9DD63A70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5AC8A9B-1209-B906-EDE5-806BF90EB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44A41E9-6F18-E5EC-1E50-044265BF8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B790D81-13C6-746A-B51A-743C37C234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1507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615D8-733C-B264-C543-142A253BF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226FBED-73E9-4DFB-02DB-CF2B3BE29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4BBFAC5-D783-FD4D-21A2-BEF0DA8DF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FB5D044-C2BA-C421-2115-1D31CB3DBF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8492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49C8A-CE14-E53F-82B4-F54DDB8A9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8E9233-383F-495C-637E-62FFF8419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49DDB2F-7F28-C9AF-BC0A-D6AF77EBCD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CF0633D-9EB1-6B71-193F-A8064BEB0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95411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30151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F7D9A-9C58-630E-822E-EE898A99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00CBBB-3A8C-0113-FBA0-A8C203A44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F1991F-4B84-34A8-4DCD-112873919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E6A8A3F-F9F3-77AF-A1E2-6AABEF17D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1174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C44A-9DC8-77E7-63A3-F94446CB4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0EFE70-DA48-3C46-7402-6BBD6663C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FADDF96-ECD7-F3AC-0A53-31FBBB71E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22AAE90-4B78-0737-3307-F70525075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2982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9677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25CCE-2DD3-244B-CAB0-038848DF5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C880297-EDF4-6A27-A7E9-122598BE7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2CA2F2F-8EF8-0602-F685-A3248F49B7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AC9B6F6-7690-23DD-C0A6-89E6ADF124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8675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201B2-D690-9771-C121-47E799175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A7C4253-A057-C0AE-FD7D-FEA8E6F15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8B169AD-957D-0ADC-2C99-B4DCB1670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0838B13-F911-A128-4B86-B90BD18B07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5385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9085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E2EA9-6EDB-1342-22C0-CEA9C69A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E57452-6FD1-C637-DB14-A4134178C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D9F2FD-3A51-C9E3-B53E-D54A6680E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F04585B-0ED0-074F-EEAF-728655365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3153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B2A36-051D-1D18-9AAE-1F8433628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E05F0B4-352E-FF1D-8E76-5A6E237BAE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21A5BE0-EDFF-C9DD-232B-59058B484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5B39F04-73E8-9970-01AA-D50F045D06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1243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A674D-B1EE-E0BA-247C-F6A2B7A24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D13C484-127C-EDA7-A97B-4C36829DD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7C5634C-FE9B-427C-786D-4089B7832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F37F299-6068-8931-FC4E-AD451EFF31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242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634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9AED-6544-834B-854B-40FD7BF6857F}" type="datetime1">
              <a:rPr kumimoji="1" lang="zh-CN" altLang="en-US" smtClean="0"/>
              <a:t>2025/8/7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792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2025/8/7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615135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2025/8/7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100588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498F-AACD-7A48-9216-47DEC598978F}" type="datetime1">
              <a:rPr kumimoji="1" lang="zh-CN" altLang="en-US" smtClean="0"/>
              <a:t>2025/8/7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154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D452-78F2-5748-A795-838FD923726A}" type="datetime1">
              <a:rPr kumimoji="1" lang="zh-CN" altLang="en-US" smtClean="0"/>
              <a:t>2025/8/7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071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2025/8/7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43618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D609-B725-CB42-8374-0E49802B79EB}" type="datetime1">
              <a:rPr kumimoji="1" lang="zh-CN" altLang="en-US" smtClean="0"/>
              <a:t>2025/8/7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033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A72B-D20B-454E-96C1-4CA463F4554A}" type="datetime1">
              <a:rPr kumimoji="1" lang="zh-CN" altLang="en-US" smtClean="0"/>
              <a:t>2025/8/7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96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2E65-2CB6-7249-AE79-58724D0890D3}" type="datetime1">
              <a:rPr kumimoji="1" lang="zh-CN" altLang="en-US" smtClean="0"/>
              <a:t>2025/8/7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708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1E21-24F1-4442-8275-97417D50D406}" type="datetime1">
              <a:rPr kumimoji="1" lang="zh-CN" altLang="en-US" smtClean="0"/>
              <a:t>2025/8/7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683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5BD7-404D-0244-B7CD-E51BD80478D5}" type="datetime1">
              <a:rPr kumimoji="1" lang="zh-CN" altLang="en-US" smtClean="0"/>
              <a:t>2025/8/7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380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95E5-8EBD-B54F-82A6-A6A524C7B0FB}" type="datetime1">
              <a:rPr kumimoji="1" lang="zh-CN" altLang="en-US" smtClean="0"/>
              <a:t>2025/8/7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643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34.png"/><Relationship Id="rId7" Type="http://schemas.openxmlformats.org/officeDocument/2006/relationships/image" Target="../media/image32.png"/><Relationship Id="rId12" Type="http://schemas.openxmlformats.org/officeDocument/2006/relationships/image" Target="../media/image2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0" Type="http://schemas.openxmlformats.org/officeDocument/2006/relationships/image" Target="../media/image33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0.png"/><Relationship Id="rId18" Type="http://schemas.openxmlformats.org/officeDocument/2006/relationships/image" Target="../media/image2100.png"/><Relationship Id="rId3" Type="http://schemas.openxmlformats.org/officeDocument/2006/relationships/image" Target="../media/image35.png"/><Relationship Id="rId21" Type="http://schemas.openxmlformats.org/officeDocument/2006/relationships/image" Target="../media/image2130.png"/><Relationship Id="rId7" Type="http://schemas.openxmlformats.org/officeDocument/2006/relationships/image" Target="../media/image2010.png"/><Relationship Id="rId17" Type="http://schemas.openxmlformats.org/officeDocument/2006/relationships/image" Target="../media/image207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050.png"/><Relationship Id="rId20" Type="http://schemas.openxmlformats.org/officeDocument/2006/relationships/image" Target="../media/image2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0.png"/><Relationship Id="rId5" Type="http://schemas.openxmlformats.org/officeDocument/2006/relationships/image" Target="../media/image1990.png"/><Relationship Id="rId15" Type="http://schemas.openxmlformats.org/officeDocument/2006/relationships/image" Target="../media/image2030.png"/><Relationship Id="rId19" Type="http://schemas.openxmlformats.org/officeDocument/2006/relationships/image" Target="../media/image211.png"/><Relationship Id="rId4" Type="http://schemas.openxmlformats.org/officeDocument/2006/relationships/image" Target="../media/image1980.png"/><Relationship Id="rId14" Type="http://schemas.openxmlformats.org/officeDocument/2006/relationships/image" Target="../media/image20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0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93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1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7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13" Type="http://schemas.openxmlformats.org/officeDocument/2006/relationships/image" Target="../media/image640.png"/><Relationship Id="rId18" Type="http://schemas.openxmlformats.org/officeDocument/2006/relationships/image" Target="../media/image69.png"/><Relationship Id="rId3" Type="http://schemas.openxmlformats.org/officeDocument/2006/relationships/image" Target="../media/image550.png"/><Relationship Id="rId21" Type="http://schemas.openxmlformats.org/officeDocument/2006/relationships/image" Target="../media/image72.png"/><Relationship Id="rId7" Type="http://schemas.openxmlformats.org/officeDocument/2006/relationships/image" Target="../media/image580.png"/><Relationship Id="rId12" Type="http://schemas.openxmlformats.org/officeDocument/2006/relationships/image" Target="../media/image66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70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11" Type="http://schemas.openxmlformats.org/officeDocument/2006/relationships/image" Target="../media/image65.png"/><Relationship Id="rId5" Type="http://schemas.openxmlformats.org/officeDocument/2006/relationships/image" Target="../media/image560.png"/><Relationship Id="rId15" Type="http://schemas.openxmlformats.org/officeDocument/2006/relationships/image" Target="../media/image67.png"/><Relationship Id="rId10" Type="http://schemas.openxmlformats.org/officeDocument/2006/relationships/image" Target="../media/image610.png"/><Relationship Id="rId19" Type="http://schemas.openxmlformats.org/officeDocument/2006/relationships/image" Target="../media/image70.png"/><Relationship Id="rId4" Type="http://schemas.openxmlformats.org/officeDocument/2006/relationships/image" Target="../media/image63.png"/><Relationship Id="rId9" Type="http://schemas.openxmlformats.org/officeDocument/2006/relationships/image" Target="../media/image64.png"/><Relationship Id="rId14" Type="http://schemas.openxmlformats.org/officeDocument/2006/relationships/image" Target="../media/image650.png"/><Relationship Id="rId22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opscience.iop.org/article/10.1088/1748-0221/3/08/S08005/meta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0.png"/><Relationship Id="rId13" Type="http://schemas.openxmlformats.org/officeDocument/2006/relationships/image" Target="../media/image300.png"/><Relationship Id="rId3" Type="http://schemas.openxmlformats.org/officeDocument/2006/relationships/image" Target="../media/image22.png"/><Relationship Id="rId7" Type="http://schemas.openxmlformats.org/officeDocument/2006/relationships/hyperlink" Target="https://doi.org/10.1038/nphys4021" TargetMode="External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Lett.133.101902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journals.aps.org/prd/abstract/10.1103/PhysRevD.108.L011101" TargetMode="External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hyperlink" Target="https://doi.org/10.1007/JHEP04(2014)087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1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11" y="186857"/>
            <a:ext cx="2548385" cy="65730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2043718" y="1053728"/>
            <a:ext cx="5412797" cy="1283776"/>
          </a:xfrm>
        </p:spPr>
        <p:txBody>
          <a:bodyPr>
            <a:noAutofit/>
          </a:bodyPr>
          <a:lstStyle/>
          <a:p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Latest</a:t>
            </a:r>
            <a:r>
              <a:rPr kumimoji="1" lang="zh-CN" altLang="en-US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charming</a:t>
            </a:r>
            <a:r>
              <a:rPr kumimoji="1" lang="zh-CN" altLang="en-US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results</a:t>
            </a:r>
            <a:r>
              <a:rPr kumimoji="1" lang="zh-CN" altLang="en-US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LHCb</a:t>
            </a:r>
            <a:r>
              <a:rPr kumimoji="1" lang="zh-CN" altLang="en-US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experiment</a:t>
            </a:r>
            <a:endParaRPr kumimoji="1" lang="zh-CN" altLang="en-US" sz="36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副标题 2"/>
          <p:cNvSpPr>
            <a:spLocks noGrp="1"/>
          </p:cNvSpPr>
          <p:nvPr>
            <p:ph type="subTitle" idx="1"/>
          </p:nvPr>
        </p:nvSpPr>
        <p:spPr>
          <a:xfrm>
            <a:off x="661736" y="2847783"/>
            <a:ext cx="7820527" cy="1609497"/>
          </a:xfrm>
        </p:spPr>
        <p:txBody>
          <a:bodyPr>
            <a:noAutofit/>
          </a:bodyPr>
          <a:lstStyle/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钱文斌 </a:t>
            </a:r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中国科学院大学</a:t>
            </a:r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2025/08/08</a:t>
            </a:r>
          </a:p>
          <a:p>
            <a:pPr algn="ctr"/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粲强子研讨会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B9AE12-D236-DF44-AA17-7EC5A5DF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1</a:t>
            </a:fld>
            <a:endParaRPr kumimoji="1" lang="zh-CN" altLang="en-US"/>
          </a:p>
        </p:txBody>
      </p:sp>
      <p:cxnSp>
        <p:nvCxnSpPr>
          <p:cNvPr id="12" name="直线连接符 11"/>
          <p:cNvCxnSpPr>
            <a:cxnSpLocks/>
          </p:cNvCxnSpPr>
          <p:nvPr/>
        </p:nvCxnSpPr>
        <p:spPr>
          <a:xfrm>
            <a:off x="0" y="2738681"/>
            <a:ext cx="9144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 7"/>
          <p:cNvGrpSpPr/>
          <p:nvPr/>
        </p:nvGrpSpPr>
        <p:grpSpPr>
          <a:xfrm>
            <a:off x="0" y="4835058"/>
            <a:ext cx="9144000" cy="331897"/>
            <a:chOff x="0" y="6446733"/>
            <a:chExt cx="9144000" cy="442528"/>
          </a:xfrm>
        </p:grpSpPr>
        <p:sp>
          <p:nvSpPr>
            <p:cNvPr id="16" name="Rectangle 6"/>
            <p:cNvSpPr/>
            <p:nvPr/>
          </p:nvSpPr>
          <p:spPr>
            <a:xfrm>
              <a:off x="0" y="6488821"/>
              <a:ext cx="9144000" cy="3691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7"/>
            <p:cNvSpPr/>
            <p:nvPr/>
          </p:nvSpPr>
          <p:spPr>
            <a:xfrm>
              <a:off x="0" y="6446733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40031" y="6458376"/>
              <a:ext cx="246308" cy="430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 flipH="1">
              <a:off x="8275320" y="6458376"/>
              <a:ext cx="308611" cy="430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CA31A6D-2A9D-6045-8DB2-BD578BAA060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9AEE5495-F511-5646-BA0B-5C62CD21ABE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EA274E-112E-C19D-27ED-9DF1010805F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8056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0"/>
    </mc:Choice>
    <mc:Fallback xmlns="">
      <p:transition spd="slow" advTm="161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664A1-E65D-9DC8-9A80-581674858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 21">
            <a:extLst>
              <a:ext uri="{FF2B5EF4-FFF2-40B4-BE49-F238E27FC236}">
                <a16:creationId xmlns:a16="http://schemas.microsoft.com/office/drawing/2014/main" id="{C3D76C71-B8C0-2874-B2C8-B705211842FB}"/>
              </a:ext>
            </a:extLst>
          </p:cNvPr>
          <p:cNvGrpSpPr/>
          <p:nvPr/>
        </p:nvGrpSpPr>
        <p:grpSpPr>
          <a:xfrm>
            <a:off x="257735" y="10274"/>
            <a:ext cx="8885307" cy="507830"/>
            <a:chOff x="110103" y="-144817"/>
            <a:chExt cx="8885307" cy="677108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6CF4751-F694-AA74-D582-D7DCA52A8919}"/>
                </a:ext>
              </a:extLst>
            </p:cNvPr>
            <p:cNvSpPr/>
            <p:nvPr/>
          </p:nvSpPr>
          <p:spPr>
            <a:xfrm>
              <a:off x="114390" y="-144817"/>
              <a:ext cx="7430367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CP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violation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searches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LHCb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China</a:t>
              </a:r>
              <a:r>
                <a: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group</a:t>
              </a:r>
              <a:endParaRPr lang="zh-CN" alt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139A0B0A-9281-4C39-65A8-AF456D13C2B2}"/>
                </a:ext>
              </a:extLst>
            </p:cNvPr>
            <p:cNvCxnSpPr/>
            <p:nvPr/>
          </p:nvCxnSpPr>
          <p:spPr>
            <a:xfrm>
              <a:off x="110103" y="503602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22E68D6-9973-27F6-68BF-D5A9EC95933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2024/07/14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8FA9BAC-785A-DF0D-20A0-C01FE3FB15E8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4E2DF2D-15F0-9D48-9A0C-904151B29C1C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7141BB6-0200-7AB4-E774-E3E0E9B96A44}"/>
              </a:ext>
            </a:extLst>
          </p:cNvPr>
          <p:cNvGraphicFramePr>
            <a:graphicFrameLocks noGrp="1"/>
          </p:cNvGraphicFramePr>
          <p:nvPr/>
        </p:nvGraphicFramePr>
        <p:xfrm>
          <a:off x="1678954" y="587579"/>
          <a:ext cx="731646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646">
                  <a:extLst>
                    <a:ext uri="{9D8B030D-6E8A-4147-A177-3AD203B41FA5}">
                      <a16:colId xmlns:a16="http://schemas.microsoft.com/office/drawing/2014/main" val="3901171034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1027944701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130460125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1263578663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2103000403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2865941648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2045958821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28112919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3708907070"/>
                    </a:ext>
                  </a:extLst>
                </a:gridCol>
                <a:gridCol w="731646">
                  <a:extLst>
                    <a:ext uri="{9D8B030D-6E8A-4147-A177-3AD203B41FA5}">
                      <a16:colId xmlns:a16="http://schemas.microsoft.com/office/drawing/2014/main" val="1553274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2016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2017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2018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2019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46338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E601E65B-D9F5-9B35-9918-5B9650B56A5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985591"/>
              <a:ext cx="1571632" cy="4124843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1571632">
                      <a:extLst>
                        <a:ext uri="{9D8B030D-6E8A-4147-A177-3AD203B41FA5}">
                          <a16:colId xmlns:a16="http://schemas.microsoft.com/office/drawing/2014/main" val="3290772412"/>
                        </a:ext>
                      </a:extLst>
                    </a:gridCol>
                  </a:tblGrid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5129450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𝜦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4869170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3581969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𝑱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𝝍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5765985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9574976"/>
                      </a:ext>
                    </a:extLst>
                  </a:tr>
                  <a:tr h="52281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𝜦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533843"/>
                      </a:ext>
                    </a:extLst>
                  </a:tr>
                  <a:tr h="52281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𝐛</m:t>
                                    </m:r>
                                  </m:sub>
                                  <m:sup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𝒉𝒉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3774290"/>
                      </a:ext>
                    </a:extLst>
                  </a:tr>
                  <a:tr h="52281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𝐛</m:t>
                                    </m:r>
                                  </m:sub>
                                  <m:sup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𝒉𝒉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CN" alt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0197843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342011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𝜦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7072653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 i="0" smtClean="0"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</m:oMath>
                            </m:oMathPara>
                          </a14:m>
                          <a:endParaRPr lang="zh-CN" altLang="en-US" b="1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04740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E601E65B-D9F5-9B35-9918-5B9650B56A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946248"/>
                  </p:ext>
                </p:extLst>
              </p:nvPr>
            </p:nvGraphicFramePr>
            <p:xfrm>
              <a:off x="0" y="985591"/>
              <a:ext cx="1571632" cy="4124843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1571632">
                      <a:extLst>
                        <a:ext uri="{9D8B030D-6E8A-4147-A177-3AD203B41FA5}">
                          <a16:colId xmlns:a16="http://schemas.microsoft.com/office/drawing/2014/main" val="3290772412"/>
                        </a:ext>
                      </a:extLst>
                    </a:gridCol>
                  </a:tblGrid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4000" r="-806" b="-12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55129450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104000" r="-806" b="-11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4869170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204000" r="-806" b="-10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3581969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304000" r="-806" b="-9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765985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404000" r="-806" b="-80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9574976"/>
                      </a:ext>
                    </a:extLst>
                  </a:tr>
                  <a:tr h="53657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300000" r="-806" b="-3809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2533843"/>
                      </a:ext>
                    </a:extLst>
                  </a:tr>
                  <a:tr h="53657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390698" r="-806" b="-2720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3774290"/>
                      </a:ext>
                    </a:extLst>
                  </a:tr>
                  <a:tr h="53657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502381" r="-806" b="-17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0197843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1054167" r="-806" b="-2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342011"/>
                      </a:ext>
                    </a:extLst>
                  </a:tr>
                  <a:tr h="31077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1108000" r="-806" b="-10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7072653"/>
                      </a:ext>
                    </a:extLst>
                  </a:tr>
                  <a:tr h="315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806" t="-1208000" r="-806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04740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654EB929-78D0-167A-2266-03A02EC2A5FC}"/>
              </a:ext>
            </a:extLst>
          </p:cNvPr>
          <p:cNvSpPr/>
          <p:nvPr/>
        </p:nvSpPr>
        <p:spPr>
          <a:xfrm>
            <a:off x="1678954" y="985590"/>
            <a:ext cx="759446" cy="2998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A4E8B37-58FC-F199-6E5E-B05319AC3DE0}"/>
              </a:ext>
            </a:extLst>
          </p:cNvPr>
          <p:cNvSpPr/>
          <p:nvPr/>
        </p:nvSpPr>
        <p:spPr>
          <a:xfrm>
            <a:off x="2451652" y="979378"/>
            <a:ext cx="4438059" cy="2998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5A11770-BE0C-F728-6200-5E2556EFF2F5}"/>
              </a:ext>
            </a:extLst>
          </p:cNvPr>
          <p:cNvSpPr/>
          <p:nvPr/>
        </p:nvSpPr>
        <p:spPr>
          <a:xfrm>
            <a:off x="6902963" y="979378"/>
            <a:ext cx="2092447" cy="2998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+PKU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E3D3E26-14FA-2BC6-461D-A67EC1810348}"/>
              </a:ext>
            </a:extLst>
          </p:cNvPr>
          <p:cNvSpPr/>
          <p:nvPr/>
        </p:nvSpPr>
        <p:spPr>
          <a:xfrm>
            <a:off x="2968487" y="1317019"/>
            <a:ext cx="3921224" cy="2998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E98ECD5-E390-7E91-DB55-4338F7A81CB0}"/>
              </a:ext>
            </a:extLst>
          </p:cNvPr>
          <p:cNvSpPr/>
          <p:nvPr/>
        </p:nvSpPr>
        <p:spPr>
          <a:xfrm>
            <a:off x="6905090" y="1317020"/>
            <a:ext cx="2092447" cy="2998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+PKU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BFE2A0-7A00-8E39-12C0-854220660F6A}"/>
              </a:ext>
            </a:extLst>
          </p:cNvPr>
          <p:cNvSpPr/>
          <p:nvPr/>
        </p:nvSpPr>
        <p:spPr>
          <a:xfrm>
            <a:off x="6255026" y="1641408"/>
            <a:ext cx="2740384" cy="2895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+PKU</a:t>
            </a:r>
            <a:r>
              <a:rPr kumimoji="1" lang="zh-CN" altLang="en-US" dirty="0">
                <a:solidFill>
                  <a:srgbClr val="00B050"/>
                </a:solidFill>
              </a:rPr>
              <a:t> </a:t>
            </a:r>
            <a:r>
              <a:rPr kumimoji="1" lang="en-US" altLang="zh-CN" dirty="0">
                <a:solidFill>
                  <a:srgbClr val="ED7D31"/>
                </a:solidFill>
              </a:rPr>
              <a:t>+</a:t>
            </a:r>
            <a:r>
              <a:rPr kumimoji="1" lang="zh-CN" altLang="en-US" dirty="0">
                <a:solidFill>
                  <a:srgbClr val="ED7D31"/>
                </a:solidFill>
              </a:rPr>
              <a:t> </a:t>
            </a:r>
            <a:r>
              <a:rPr kumimoji="1" lang="en-US" altLang="zh-CN" dirty="0">
                <a:solidFill>
                  <a:srgbClr val="ED7D31"/>
                </a:solidFill>
              </a:rPr>
              <a:t>IHEP</a:t>
            </a:r>
            <a:endParaRPr kumimoji="1" lang="zh-CN" altLang="en-US" dirty="0">
              <a:solidFill>
                <a:srgbClr val="ED7D31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E2EBDC7-B500-2336-57FA-308B9037378A}"/>
              </a:ext>
            </a:extLst>
          </p:cNvPr>
          <p:cNvSpPr/>
          <p:nvPr/>
        </p:nvSpPr>
        <p:spPr>
          <a:xfrm>
            <a:off x="3853934" y="1965797"/>
            <a:ext cx="5141476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+</a:t>
            </a:r>
            <a:r>
              <a:rPr kumimoji="1" lang="zh-CN" altLang="en-US" dirty="0">
                <a:solidFill>
                  <a:srgbClr val="7030A0"/>
                </a:solidFill>
              </a:rPr>
              <a:t> </a:t>
            </a:r>
            <a:r>
              <a:rPr kumimoji="1" lang="en-US" altLang="zh-CN" dirty="0">
                <a:solidFill>
                  <a:srgbClr val="7030A0"/>
                </a:solidFill>
              </a:rPr>
              <a:t>Tsinghua</a:t>
            </a:r>
            <a:endParaRPr kumimoji="1" lang="zh-CN" altLang="en-US" dirty="0">
              <a:solidFill>
                <a:srgbClr val="7030A0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C8617A3-A07D-FAB6-C9C8-7E4E02452681}"/>
              </a:ext>
            </a:extLst>
          </p:cNvPr>
          <p:cNvSpPr/>
          <p:nvPr/>
        </p:nvSpPr>
        <p:spPr>
          <a:xfrm>
            <a:off x="6573078" y="2321743"/>
            <a:ext cx="2422332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</a:t>
            </a:r>
            <a:r>
              <a:rPr kumimoji="1" lang="zh-CN" altLang="en-US" dirty="0">
                <a:solidFill>
                  <a:srgbClr val="00B05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PKU</a:t>
            </a:r>
            <a:r>
              <a:rPr kumimoji="1" lang="zh-CN" altLang="en-US" dirty="0">
                <a:solidFill>
                  <a:srgbClr val="00B050"/>
                </a:solidFill>
              </a:rPr>
              <a:t> </a:t>
            </a:r>
            <a:r>
              <a:rPr kumimoji="1" lang="en-US" altLang="zh-CN" dirty="0">
                <a:solidFill>
                  <a:srgbClr val="00B0F0"/>
                </a:solidFill>
              </a:rPr>
              <a:t>+</a:t>
            </a:r>
            <a:r>
              <a:rPr kumimoji="1" lang="zh-CN" altLang="en-US" dirty="0">
                <a:solidFill>
                  <a:srgbClr val="00B0F0"/>
                </a:solidFill>
              </a:rPr>
              <a:t> </a:t>
            </a:r>
            <a:r>
              <a:rPr kumimoji="1" lang="en-US" altLang="zh-CN" dirty="0">
                <a:solidFill>
                  <a:srgbClr val="00B0F0"/>
                </a:solidFill>
              </a:rPr>
              <a:t>WHU</a:t>
            </a:r>
            <a:endParaRPr kumimoji="1" lang="zh-CN" altLang="en-US" dirty="0">
              <a:solidFill>
                <a:srgbClr val="00B0F0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3B22C6-E17D-80D3-BD2C-202D8DAA7BDA}"/>
              </a:ext>
            </a:extLst>
          </p:cNvPr>
          <p:cNvSpPr/>
          <p:nvPr/>
        </p:nvSpPr>
        <p:spPr>
          <a:xfrm>
            <a:off x="5632174" y="2677689"/>
            <a:ext cx="3363236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+UCAS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B050"/>
                </a:solidFill>
              </a:rPr>
              <a:t>+PKU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A3C8913-681E-8F0A-53A4-5818DF4A3C48}"/>
              </a:ext>
            </a:extLst>
          </p:cNvPr>
          <p:cNvSpPr/>
          <p:nvPr/>
        </p:nvSpPr>
        <p:spPr>
          <a:xfrm>
            <a:off x="5016516" y="3138373"/>
            <a:ext cx="3978894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023D05B-E8EA-92CC-6525-D1D76CD49BE3}"/>
              </a:ext>
            </a:extLst>
          </p:cNvPr>
          <p:cNvSpPr/>
          <p:nvPr/>
        </p:nvSpPr>
        <p:spPr>
          <a:xfrm>
            <a:off x="6573078" y="3688071"/>
            <a:ext cx="2422332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CF14906-C491-C550-1C3A-FA1416D347B1}"/>
              </a:ext>
            </a:extLst>
          </p:cNvPr>
          <p:cNvSpPr/>
          <p:nvPr/>
        </p:nvSpPr>
        <p:spPr>
          <a:xfrm>
            <a:off x="6255026" y="4119885"/>
            <a:ext cx="2040835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5263779-AFB4-4511-9883-9EA3B0689E7D}"/>
              </a:ext>
            </a:extLst>
          </p:cNvPr>
          <p:cNvSpPr/>
          <p:nvPr/>
        </p:nvSpPr>
        <p:spPr>
          <a:xfrm>
            <a:off x="8309112" y="4505255"/>
            <a:ext cx="699549" cy="2927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dirty="0">
                <a:solidFill>
                  <a:srgbClr val="FF0000"/>
                </a:solidFill>
              </a:rPr>
              <a:t>CCNU</a:t>
            </a:r>
            <a:r>
              <a:rPr kumimoji="1" lang="zh-CN" altLang="en-US" sz="1000" dirty="0">
                <a:solidFill>
                  <a:srgbClr val="FF0000"/>
                </a:solidFill>
              </a:rPr>
              <a:t> </a:t>
            </a:r>
            <a:r>
              <a:rPr kumimoji="1" lang="en-US" altLang="zh-CN" sz="1000" dirty="0">
                <a:solidFill>
                  <a:srgbClr val="0070C0"/>
                </a:solidFill>
              </a:rPr>
              <a:t>+UCAS</a:t>
            </a:r>
            <a:endParaRPr kumimoji="1" lang="zh-CN" altLang="en-US" sz="1000" dirty="0">
              <a:solidFill>
                <a:srgbClr val="0070C0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0C040EE-2004-A31B-AC56-0C2C3CE614C2}"/>
              </a:ext>
            </a:extLst>
          </p:cNvPr>
          <p:cNvSpPr/>
          <p:nvPr/>
        </p:nvSpPr>
        <p:spPr>
          <a:xfrm>
            <a:off x="3314584" y="4499044"/>
            <a:ext cx="4981276" cy="3120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CCNU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7536015-63D7-C23C-56A7-1992861A9A50}"/>
              </a:ext>
            </a:extLst>
          </p:cNvPr>
          <p:cNvSpPr txBox="1"/>
          <p:nvPr/>
        </p:nvSpPr>
        <p:spPr>
          <a:xfrm>
            <a:off x="1754067" y="2304583"/>
            <a:ext cx="2573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Joint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efforts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from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LHCb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China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8A04302-9A7F-2F8E-017C-EED9B37D5755}"/>
              </a:ext>
            </a:extLst>
          </p:cNvPr>
          <p:cNvSpPr/>
          <p:nvPr/>
        </p:nvSpPr>
        <p:spPr>
          <a:xfrm>
            <a:off x="8309113" y="4130576"/>
            <a:ext cx="699549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00" dirty="0">
                <a:solidFill>
                  <a:srgbClr val="0070C0"/>
                </a:solidFill>
              </a:rPr>
              <a:t>UCAS</a:t>
            </a:r>
            <a:r>
              <a:rPr kumimoji="1" lang="zh-CN" altLang="en-US" sz="1000" dirty="0">
                <a:solidFill>
                  <a:srgbClr val="0070C0"/>
                </a:solidFill>
              </a:rPr>
              <a:t> </a:t>
            </a:r>
            <a:r>
              <a:rPr kumimoji="1" lang="en-US" altLang="zh-CN" sz="1000" dirty="0">
                <a:solidFill>
                  <a:srgbClr val="0070C0"/>
                </a:solidFill>
              </a:rPr>
              <a:t>+</a:t>
            </a:r>
            <a:r>
              <a:rPr kumimoji="1" lang="zh-CN" altLang="en-US" sz="1000" dirty="0">
                <a:solidFill>
                  <a:srgbClr val="0070C0"/>
                </a:solidFill>
              </a:rPr>
              <a:t> </a:t>
            </a:r>
            <a:r>
              <a:rPr kumimoji="1" lang="en-US" altLang="zh-CN" sz="1000" dirty="0">
                <a:solidFill>
                  <a:schemeClr val="tx1"/>
                </a:solidFill>
              </a:rPr>
              <a:t>LZU</a:t>
            </a:r>
            <a:endParaRPr kumimoji="1" lang="zh-CN" altLang="en-US" sz="1000" dirty="0">
              <a:solidFill>
                <a:schemeClr val="tx1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728606E-D371-D806-302C-325178DD0A4A}"/>
              </a:ext>
            </a:extLst>
          </p:cNvPr>
          <p:cNvSpPr txBox="1"/>
          <p:nvPr/>
        </p:nvSpPr>
        <p:spPr>
          <a:xfrm>
            <a:off x="1754067" y="3272572"/>
            <a:ext cx="27558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9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years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studies</a:t>
            </a:r>
          </a:p>
          <a:p>
            <a:pPr algn="ctr"/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Covering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all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modes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A052FEC-D0C9-A045-F772-B0E51AFAEB11}"/>
              </a:ext>
            </a:extLst>
          </p:cNvPr>
          <p:cNvSpPr/>
          <p:nvPr/>
        </p:nvSpPr>
        <p:spPr>
          <a:xfrm>
            <a:off x="4939553" y="2677689"/>
            <a:ext cx="692620" cy="3243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AD00734-E34D-B86C-5808-29D34B14759F}"/>
              </a:ext>
            </a:extLst>
          </p:cNvPr>
          <p:cNvSpPr/>
          <p:nvPr/>
        </p:nvSpPr>
        <p:spPr>
          <a:xfrm>
            <a:off x="4939553" y="4820105"/>
            <a:ext cx="4064402" cy="3120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070C0"/>
                </a:solidFill>
              </a:rPr>
              <a:t>UCAS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45EBB-4BCE-D1DE-182A-E372CB71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D3C5407E-ECCB-BEC6-73A6-0ECD4D0F7387}"/>
              </a:ext>
            </a:extLst>
          </p:cNvPr>
          <p:cNvGrpSpPr/>
          <p:nvPr/>
        </p:nvGrpSpPr>
        <p:grpSpPr>
          <a:xfrm>
            <a:off x="14610" y="5046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EB25AAD-9E9D-7B61-B297-71E058DC2D08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01466F0-3B6A-8180-E029-B9752E0BD85A}"/>
                  </a:ext>
                </a:extLst>
              </p:cNvPr>
              <p:cNvSpPr/>
              <p:nvPr/>
            </p:nvSpPr>
            <p:spPr>
              <a:xfrm>
                <a:off x="231515" y="48516"/>
                <a:ext cx="664169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 violation 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charmed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B7BC33F7-60BF-B29F-CEA6-1A33FFAB48C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A84468C-0CF1-2F75-4F72-FC7BEFA9ED4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345BD84-67AC-A47D-47E9-1803FAEF2C8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83C2CCED-68A3-A748-24B8-08F5FB0A190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DE472AD-DD54-B843-3895-CB9BB275355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A372054-2B4E-2DD1-2405-D388594A214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E434C0F-D9B6-2867-6E8C-8646B675F1F7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9E2297F-A998-688B-4BB6-5C41D076766B}"/>
                  </a:ext>
                </a:extLst>
              </p:cNvPr>
              <p:cNvSpPr/>
              <p:nvPr/>
            </p:nvSpPr>
            <p:spPr>
              <a:xfrm>
                <a:off x="246125" y="580456"/>
                <a:ext cx="8010635" cy="381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Published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Run1+2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samples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𝑯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𝝁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𝑿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(semi-leptonic)</a:t>
                </a: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9E2297F-A998-688B-4BB6-5C41D07676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25" y="580456"/>
                <a:ext cx="8010635" cy="381130"/>
              </a:xfrm>
              <a:prstGeom prst="rect">
                <a:avLst/>
              </a:prstGeom>
              <a:blipFill>
                <a:blip r:embed="rId3"/>
                <a:stretch>
                  <a:fillRect l="-158"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15F58350-76D8-5DED-ED25-8FC7BE468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38" y="1289503"/>
            <a:ext cx="6493598" cy="236947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7B72037-6794-BECE-38C6-FCBD42896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382" y="971791"/>
            <a:ext cx="3714669" cy="383675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9D3E04D9-64D3-1396-7741-04709CC418D3}"/>
              </a:ext>
            </a:extLst>
          </p:cNvPr>
          <p:cNvSpPr txBox="1"/>
          <p:nvPr/>
        </p:nvSpPr>
        <p:spPr>
          <a:xfrm>
            <a:off x="1860381" y="1922321"/>
            <a:ext cx="602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24K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BA84C50-D782-87DA-B16F-0C78B89D5E73}"/>
              </a:ext>
            </a:extLst>
          </p:cNvPr>
          <p:cNvSpPr txBox="1"/>
          <p:nvPr/>
        </p:nvSpPr>
        <p:spPr>
          <a:xfrm>
            <a:off x="5064479" y="1922321"/>
            <a:ext cx="738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161</a:t>
            </a:r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zh-CN" altLang="en-US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339DFC15-6186-4097-0D2F-9BE1F6FA7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748" y="3577375"/>
            <a:ext cx="3251936" cy="4417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41C03559-D6D9-44A6-2AB4-944553F23ADF}"/>
                  </a:ext>
                </a:extLst>
              </p:cNvPr>
              <p:cNvSpPr/>
              <p:nvPr/>
            </p:nvSpPr>
            <p:spPr>
              <a:xfrm>
                <a:off x="124713" y="4039920"/>
                <a:ext cx="8448919" cy="698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efforts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prompt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secondary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reduce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uncertainty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1/10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yield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interesting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41C03559-D6D9-44A6-2AB4-944553F23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13" y="4039920"/>
                <a:ext cx="8448919" cy="698717"/>
              </a:xfrm>
              <a:prstGeom prst="rect">
                <a:avLst/>
              </a:prstGeom>
              <a:blipFill>
                <a:blip r:embed="rId7"/>
                <a:stretch>
                  <a:fillRect l="-150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BBC08E9-1AB4-CD4F-89CA-643C93CEC914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JHEP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03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(2018)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182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8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DD92A-EC5E-8225-54AF-EAC00379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0659C58-1CD9-496C-4970-357B81B3036A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9CD24B3-F85C-1847-CD36-5C56C32F2F4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1013382-5D2D-0761-60AA-35551F1B382B}"/>
                  </a:ext>
                </a:extLst>
              </p:cNvPr>
              <p:cNvSpPr/>
              <p:nvPr/>
            </p:nvSpPr>
            <p:spPr>
              <a:xfrm>
                <a:off x="231515" y="48516"/>
                <a:ext cx="551304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204ED39D-8BE5-A5AD-D693-AAC76A325E1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B72B780-EADA-290C-AE30-93A9B32E5F7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C4A9CC8-A3CA-AF08-D343-2B389D504DD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9A03A27-DE71-2DBD-64D7-A47568EC3F54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A9395B7-5076-10B8-0784-D62FDC00994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AB4B92F-A4E1-792D-6088-4DDE7E3F589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BEC8B79-4065-25A7-9A1A-819B5A81FD8C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ABF03D9-E4D3-7A29-73B8-2CD77CE26268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133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(2024)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261804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7ED3242-0B46-8B97-3CED-99CA47294326}"/>
              </a:ext>
            </a:extLst>
          </p:cNvPr>
          <p:cNvSpPr txBox="1"/>
          <p:nvPr/>
        </p:nvSpPr>
        <p:spPr>
          <a:xfrm>
            <a:off x="363185" y="638424"/>
            <a:ext cx="8378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Several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decay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chains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considered: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96512B38-03E9-42B6-2A85-BACF469AE1E8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4552625" y="976978"/>
            <a:ext cx="1" cy="3709063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102C9C0-5E22-E010-0B99-BF7AAAE4AFF7}"/>
                  </a:ext>
                </a:extLst>
              </p:cNvPr>
              <p:cNvSpPr txBox="1"/>
              <p:nvPr/>
            </p:nvSpPr>
            <p:spPr>
              <a:xfrm>
                <a:off x="940216" y="1258430"/>
                <a:ext cx="2025683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(→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102C9C0-5E22-E010-0B99-BF7AAAE4A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16" y="1258430"/>
                <a:ext cx="2025683" cy="289695"/>
              </a:xfrm>
              <a:prstGeom prst="rect">
                <a:avLst/>
              </a:prstGeom>
              <a:blipFill>
                <a:blip r:embed="rId4"/>
                <a:stretch>
                  <a:fillRect l="-1863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6B17E56-E1CC-C800-2A88-0CE44B3769D0}"/>
                  </a:ext>
                </a:extLst>
              </p:cNvPr>
              <p:cNvSpPr txBox="1"/>
              <p:nvPr/>
            </p:nvSpPr>
            <p:spPr>
              <a:xfrm>
                <a:off x="5570548" y="961636"/>
                <a:ext cx="2976136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(→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6B17E56-E1CC-C800-2A88-0CE44B376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48" y="961636"/>
                <a:ext cx="2976136" cy="289695"/>
              </a:xfrm>
              <a:prstGeom prst="rect">
                <a:avLst/>
              </a:prstGeom>
              <a:blipFill>
                <a:blip r:embed="rId5"/>
                <a:stretch>
                  <a:fillRect l="-1277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图片 32">
            <a:extLst>
              <a:ext uri="{FF2B5EF4-FFF2-40B4-BE49-F238E27FC236}">
                <a16:creationId xmlns:a16="http://schemas.microsoft.com/office/drawing/2014/main" id="{3879BC5A-ED6C-EB00-76AF-5B145C131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20" y="2264214"/>
            <a:ext cx="3489012" cy="235815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7D9D4E-AFDD-6209-E4A7-19A2A35CC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898" y="3500033"/>
            <a:ext cx="2108504" cy="633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0898842-888B-4A67-81AF-CCCF3FA81083}"/>
                  </a:ext>
                </a:extLst>
              </p:cNvPr>
              <p:cNvSpPr txBox="1"/>
              <p:nvPr/>
            </p:nvSpPr>
            <p:spPr>
              <a:xfrm>
                <a:off x="335740" y="1708755"/>
                <a:ext cx="1515158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0898842-888B-4A67-81AF-CCCF3FA81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40" y="1708755"/>
                <a:ext cx="1515158" cy="289695"/>
              </a:xfrm>
              <a:prstGeom prst="rect">
                <a:avLst/>
              </a:prstGeom>
              <a:blipFill>
                <a:blip r:embed="rId8"/>
                <a:stretch>
                  <a:fillRect l="-166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B0A400D-873D-AA1D-2C1C-1F931F799433}"/>
                  </a:ext>
                </a:extLst>
              </p:cNvPr>
              <p:cNvSpPr txBox="1"/>
              <p:nvPr/>
            </p:nvSpPr>
            <p:spPr>
              <a:xfrm>
                <a:off x="2300436" y="1700031"/>
                <a:ext cx="1387496" cy="2859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B0A400D-873D-AA1D-2C1C-1F931F799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436" y="1700031"/>
                <a:ext cx="1387496" cy="285976"/>
              </a:xfrm>
              <a:prstGeom prst="rect">
                <a:avLst/>
              </a:prstGeom>
              <a:blipFill>
                <a:blip r:embed="rId9"/>
                <a:stretch>
                  <a:fillRect l="-901" r="-901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图片 36">
            <a:extLst>
              <a:ext uri="{FF2B5EF4-FFF2-40B4-BE49-F238E27FC236}">
                <a16:creationId xmlns:a16="http://schemas.microsoft.com/office/drawing/2014/main" id="{F58DAEB2-76B9-1E9A-09F2-E4D39FFF73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5056" y="2239760"/>
            <a:ext cx="3977603" cy="2563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6691E275-4E73-CF26-EA7F-433D0CE95525}"/>
                  </a:ext>
                </a:extLst>
              </p:cNvPr>
              <p:cNvSpPr txBox="1"/>
              <p:nvPr/>
            </p:nvSpPr>
            <p:spPr>
              <a:xfrm>
                <a:off x="4615127" y="2076481"/>
                <a:ext cx="1515158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6691E275-4E73-CF26-EA7F-433D0CE95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127" y="2076481"/>
                <a:ext cx="1515158" cy="289695"/>
              </a:xfrm>
              <a:prstGeom prst="rect">
                <a:avLst/>
              </a:prstGeom>
              <a:blipFill>
                <a:blip r:embed="rId8"/>
                <a:stretch>
                  <a:fillRect l="-166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D30C006-A836-4F7B-7F05-A3B2BC2A3292}"/>
                  </a:ext>
                </a:extLst>
              </p:cNvPr>
              <p:cNvSpPr txBox="1"/>
              <p:nvPr/>
            </p:nvSpPr>
            <p:spPr>
              <a:xfrm>
                <a:off x="7054079" y="2024543"/>
                <a:ext cx="19754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D30C006-A836-4F7B-7F05-A3B2BC2A3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079" y="2024543"/>
                <a:ext cx="1975476" cy="276999"/>
              </a:xfrm>
              <a:prstGeom prst="rect">
                <a:avLst/>
              </a:prstGeom>
              <a:blipFill>
                <a:blip r:embed="rId11"/>
                <a:stretch>
                  <a:fillRect l="-1282" t="-4348" r="-641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D232858-2D7B-5EA8-7AA2-A41FA23EE23D}"/>
                  </a:ext>
                </a:extLst>
              </p:cNvPr>
              <p:cNvSpPr txBox="1"/>
              <p:nvPr/>
            </p:nvSpPr>
            <p:spPr>
              <a:xfrm>
                <a:off x="7803711" y="4422388"/>
                <a:ext cx="125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D232858-2D7B-5EA8-7AA2-A41FA23EE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711" y="4422388"/>
                <a:ext cx="1258100" cy="276999"/>
              </a:xfrm>
              <a:prstGeom prst="rect">
                <a:avLst/>
              </a:prstGeom>
              <a:blipFill>
                <a:blip r:embed="rId12"/>
                <a:stretch>
                  <a:fillRect l="-2000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图片 40">
            <a:extLst>
              <a:ext uri="{FF2B5EF4-FFF2-40B4-BE49-F238E27FC236}">
                <a16:creationId xmlns:a16="http://schemas.microsoft.com/office/drawing/2014/main" id="{90DD4530-01C5-41D6-A670-6BA289FEC6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0350" y="1275894"/>
            <a:ext cx="4344670" cy="7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E24AB-B6DF-6615-2BF4-3AEC34A0B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0BA4AE8D-44A2-A597-6166-15FDD0C5C325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E84E8868-4D42-93DC-BB00-351F5AEE4DB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2BB502A-DB25-AAE5-DC4C-D824D068D838}"/>
                  </a:ext>
                </a:extLst>
              </p:cNvPr>
              <p:cNvSpPr/>
              <p:nvPr/>
            </p:nvSpPr>
            <p:spPr>
              <a:xfrm>
                <a:off x="231515" y="48516"/>
                <a:ext cx="489749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B398A3F-1AC2-5541-522C-1BE23BE35E3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FE755B0-20FA-9DBB-3191-94E08598FC7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D31CD05-D00C-2509-8C4F-3771B022060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FC2EF62-43C5-203B-3B95-E8EC1E03BF3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2645AC6-69C5-37C0-E62B-85BEF346DC3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182DE44C-C7A1-8461-510D-A3FA43F481AE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AA75ACE-F279-F17C-7F98-BC0E95A0352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1227048-DBEA-F2FD-F6DD-75628EB6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8679"/>
            <a:ext cx="5139702" cy="39733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2E31C49-D7E6-1AED-E4E6-978743297FFE}"/>
                  </a:ext>
                </a:extLst>
              </p:cNvPr>
              <p:cNvSpPr txBox="1"/>
              <p:nvPr/>
            </p:nvSpPr>
            <p:spPr>
              <a:xfrm>
                <a:off x="1285231" y="827757"/>
                <a:ext cx="806246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2E31C49-D7E6-1AED-E4E6-978743297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231" y="827757"/>
                <a:ext cx="806246" cy="201209"/>
              </a:xfrm>
              <a:prstGeom prst="rect">
                <a:avLst/>
              </a:prstGeom>
              <a:blipFill>
                <a:blip r:embed="rId4"/>
                <a:stretch>
                  <a:fillRect l="-4688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D9E5824-BF87-0439-5239-BB43B17F3985}"/>
                  </a:ext>
                </a:extLst>
              </p:cNvPr>
              <p:cNvSpPr txBox="1"/>
              <p:nvPr/>
            </p:nvSpPr>
            <p:spPr>
              <a:xfrm>
                <a:off x="1202941" y="1969337"/>
                <a:ext cx="1416863" cy="201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D9E5824-BF87-0439-5239-BB43B17F3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941" y="1969337"/>
                <a:ext cx="1416863" cy="201209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AC7F16C-2D60-5CBD-81D0-5C46B3C45825}"/>
                  </a:ext>
                </a:extLst>
              </p:cNvPr>
              <p:cNvSpPr txBox="1"/>
              <p:nvPr/>
            </p:nvSpPr>
            <p:spPr>
              <a:xfrm>
                <a:off x="3376580" y="543962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AC7F16C-2D60-5CBD-81D0-5C46B3C45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580" y="543962"/>
                <a:ext cx="1391920" cy="201209"/>
              </a:xfrm>
              <a:prstGeom prst="rect">
                <a:avLst/>
              </a:prstGeom>
              <a:blipFill>
                <a:blip r:embed="rId6"/>
                <a:stretch>
                  <a:fillRect l="-1802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F431EF3-2C6B-FAD5-0329-140B1F2C78E7}"/>
                  </a:ext>
                </a:extLst>
              </p:cNvPr>
              <p:cNvSpPr txBox="1"/>
              <p:nvPr/>
            </p:nvSpPr>
            <p:spPr>
              <a:xfrm>
                <a:off x="3836479" y="2062569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F431EF3-2C6B-FAD5-0329-140B1F2C7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479" y="2062569"/>
                <a:ext cx="735521" cy="184666"/>
              </a:xfrm>
              <a:prstGeom prst="rect">
                <a:avLst/>
              </a:prstGeom>
              <a:blipFill>
                <a:blip r:embed="rId7"/>
                <a:stretch>
                  <a:fillRect l="-3390" r="-1695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0DD1024-5D7F-00B7-BBFC-2967C2C87442}"/>
                  </a:ext>
                </a:extLst>
              </p:cNvPr>
              <p:cNvSpPr txBox="1"/>
              <p:nvPr/>
            </p:nvSpPr>
            <p:spPr>
              <a:xfrm>
                <a:off x="4989199" y="636051"/>
                <a:ext cx="4133110" cy="4012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determination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𝛂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 (precision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𝟗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Most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determinations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𝜶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𝜷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(precision </a:t>
                </a:r>
                <a14:m>
                  <m:oMath xmlns:m="http://schemas.openxmlformats.org/officeDocument/2006/math"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𝜦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Confirmation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𝛂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𝚲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(significantly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higher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previous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measurements)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violation in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en-US" altLang="zh-CN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</m:e>
                      <m:sub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precision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for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(more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sensitive)</a:t>
                </a: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0DD1024-5D7F-00B7-BBFC-2967C2C87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199" y="636051"/>
                <a:ext cx="4133110" cy="4012189"/>
              </a:xfrm>
              <a:prstGeom prst="rect">
                <a:avLst/>
              </a:prstGeom>
              <a:blipFill>
                <a:blip r:embed="rId8"/>
                <a:stretch>
                  <a:fillRect l="-306" b="-3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E6D35F-A9DB-3355-6773-877C726249BB}"/>
                  </a:ext>
                </a:extLst>
              </p:cNvPr>
              <p:cNvSpPr txBox="1"/>
              <p:nvPr/>
            </p:nvSpPr>
            <p:spPr>
              <a:xfrm>
                <a:off x="674614" y="529876"/>
                <a:ext cx="1416863" cy="201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(→</m:t>
                      </m:r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E6D35F-A9DB-3355-6773-877C72624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14" y="529876"/>
                <a:ext cx="1416863" cy="201209"/>
              </a:xfrm>
              <a:prstGeom prst="rect">
                <a:avLst/>
              </a:prstGeom>
              <a:blipFill>
                <a:blip r:embed="rId14"/>
                <a:stretch>
                  <a:fillRect l="-1786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081C29D-B3B0-03BD-2F3A-13023B41489B}"/>
                  </a:ext>
                </a:extLst>
              </p:cNvPr>
              <p:cNvSpPr txBox="1"/>
              <p:nvPr/>
            </p:nvSpPr>
            <p:spPr>
              <a:xfrm>
                <a:off x="3708594" y="144038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081C29D-B3B0-03BD-2F3A-13023B414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594" y="1440381"/>
                <a:ext cx="727892" cy="184666"/>
              </a:xfrm>
              <a:prstGeom prst="rect">
                <a:avLst/>
              </a:prstGeom>
              <a:blipFill>
                <a:blip r:embed="rId15"/>
                <a:stretch>
                  <a:fillRect l="-3390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A91E282-0A03-1DAB-6F77-9E09E156029F}"/>
                  </a:ext>
                </a:extLst>
              </p:cNvPr>
              <p:cNvSpPr txBox="1"/>
              <p:nvPr/>
            </p:nvSpPr>
            <p:spPr>
              <a:xfrm>
                <a:off x="557339" y="336887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A91E282-0A03-1DAB-6F77-9E09E1560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39" y="3368871"/>
                <a:ext cx="727892" cy="184666"/>
              </a:xfrm>
              <a:prstGeom prst="rect">
                <a:avLst/>
              </a:prstGeom>
              <a:blipFill>
                <a:blip r:embed="rId16"/>
                <a:stretch>
                  <a:fillRect l="-3390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039BCE4-C23B-72A0-1F42-2879CC57FB2F}"/>
                  </a:ext>
                </a:extLst>
              </p:cNvPr>
              <p:cNvSpPr txBox="1"/>
              <p:nvPr/>
            </p:nvSpPr>
            <p:spPr>
              <a:xfrm>
                <a:off x="835180" y="4011092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039BCE4-C23B-72A0-1F42-2879CC57F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80" y="4011092"/>
                <a:ext cx="735521" cy="184666"/>
              </a:xfrm>
              <a:prstGeom prst="rect">
                <a:avLst/>
              </a:prstGeom>
              <a:blipFill>
                <a:blip r:embed="rId17"/>
                <a:stretch>
                  <a:fillRect l="-3390" r="-169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61A5997-A11E-BCDD-A500-BCDBC2B8B2E2}"/>
                  </a:ext>
                </a:extLst>
              </p:cNvPr>
              <p:cNvSpPr txBox="1"/>
              <p:nvPr/>
            </p:nvSpPr>
            <p:spPr>
              <a:xfrm>
                <a:off x="3072244" y="4011092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61A5997-A11E-BCDD-A500-BCDBC2B8B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244" y="4011092"/>
                <a:ext cx="735521" cy="184666"/>
              </a:xfrm>
              <a:prstGeom prst="rect">
                <a:avLst/>
              </a:prstGeom>
              <a:blipFill>
                <a:blip r:embed="rId18"/>
                <a:stretch>
                  <a:fillRect l="-3390" r="-169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5250110-EAD6-F10A-350D-164221F986E7}"/>
                  </a:ext>
                </a:extLst>
              </p:cNvPr>
              <p:cNvSpPr txBox="1"/>
              <p:nvPr/>
            </p:nvSpPr>
            <p:spPr>
              <a:xfrm>
                <a:off x="3455062" y="336887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5250110-EAD6-F10A-350D-164221F98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062" y="3368871"/>
                <a:ext cx="727892" cy="184666"/>
              </a:xfrm>
              <a:prstGeom prst="rect">
                <a:avLst/>
              </a:prstGeom>
              <a:blipFill>
                <a:blip r:embed="rId19"/>
                <a:stretch>
                  <a:fillRect l="-5172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0BE43F3-CAA6-79DE-B281-CDD491BB27CC}"/>
                  </a:ext>
                </a:extLst>
              </p:cNvPr>
              <p:cNvSpPr txBox="1"/>
              <p:nvPr/>
            </p:nvSpPr>
            <p:spPr>
              <a:xfrm>
                <a:off x="727131" y="4526194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0BE43F3-CAA6-79DE-B281-CDD491BB2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31" y="4526194"/>
                <a:ext cx="1391920" cy="201209"/>
              </a:xfrm>
              <a:prstGeom prst="rect">
                <a:avLst/>
              </a:prstGeom>
              <a:blipFill>
                <a:blip r:embed="rId20"/>
                <a:stretch>
                  <a:fillRect l="-2703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F5F1C90-3931-CFED-C31E-1846F1A283FB}"/>
                  </a:ext>
                </a:extLst>
              </p:cNvPr>
              <p:cNvSpPr txBox="1"/>
              <p:nvPr/>
            </p:nvSpPr>
            <p:spPr>
              <a:xfrm>
                <a:off x="3263446" y="4526194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F5F1C90-3931-CFED-C31E-1846F1A28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446" y="4526194"/>
                <a:ext cx="1391920" cy="201209"/>
              </a:xfrm>
              <a:prstGeom prst="rect">
                <a:avLst/>
              </a:prstGeom>
              <a:blipFill>
                <a:blip r:embed="rId21"/>
                <a:stretch>
                  <a:fillRect l="-1802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5ED35BB6-AB38-59C8-A33B-B244DA714756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133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(2024)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261804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684E1-DF44-4461-C01E-1E8D44399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FAFA325-BA52-70EE-B021-841425F75E1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C917DAF-352A-CC70-C04D-38C1669E0846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5C75046-4EF1-51CB-8529-38AAFAAE8FE4}"/>
                  </a:ext>
                </a:extLst>
              </p:cNvPr>
              <p:cNvSpPr/>
              <p:nvPr/>
            </p:nvSpPr>
            <p:spPr>
              <a:xfrm>
                <a:off x="231515" y="48516"/>
                <a:ext cx="839845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Doubly charged tetraquark and its Isospin partner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F867B89-86E9-865F-927F-DAD9C70A6F4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C109D6F-E4EB-F291-C4DC-753CB128944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EFB5FBF9-3C44-F559-56FB-29A450FD0C3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8A7599D-3718-68F0-3132-93510ED4BB5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07B2F23-5629-553C-7299-0612E8A7A10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14994E8-12F5-165C-0C4A-3B0008B67D6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11FE812-C887-BDB4-35F6-7F33F4DCC75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E8E020-2D60-4BBD-6B5B-B641FB742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7" y="789558"/>
            <a:ext cx="7360920" cy="2244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34BDE0F-2E0D-9563-BDD3-0A4EC29CD08B}"/>
                  </a:ext>
                </a:extLst>
              </p:cNvPr>
              <p:cNvSpPr txBox="1"/>
              <p:nvPr/>
            </p:nvSpPr>
            <p:spPr>
              <a:xfrm>
                <a:off x="4515026" y="2861787"/>
                <a:ext cx="1799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34BDE0F-2E0D-9563-BDD3-0A4EC29CD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026" y="2861787"/>
                <a:ext cx="179908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AC9E04C-1E1B-ECBE-9ED2-264D41D3561C}"/>
                  </a:ext>
                </a:extLst>
              </p:cNvPr>
              <p:cNvSpPr txBox="1"/>
              <p:nvPr/>
            </p:nvSpPr>
            <p:spPr>
              <a:xfrm>
                <a:off x="1687550" y="2847873"/>
                <a:ext cx="1799082" cy="397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acc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AC9E04C-1E1B-ECBE-9ED2-264D41D35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550" y="2847873"/>
                <a:ext cx="1799082" cy="3971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CA0EC17-64C8-9893-CE3E-70A44ED8233B}"/>
                  </a:ext>
                </a:extLst>
              </p:cNvPr>
              <p:cNvSpPr txBox="1"/>
              <p:nvPr/>
            </p:nvSpPr>
            <p:spPr>
              <a:xfrm>
                <a:off x="1687550" y="3145444"/>
                <a:ext cx="1799082" cy="379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</m:sub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𝒂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𝟐𝟗𝟎𝟎</m:t>
                              </m:r>
                            </m:e>
                          </m:d>
                        </m:e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CA0EC17-64C8-9893-CE3E-70A44ED82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550" y="3145444"/>
                <a:ext cx="1799082" cy="3795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E98D3D8-4703-C113-6D9D-70B418FFE8DE}"/>
                  </a:ext>
                </a:extLst>
              </p:cNvPr>
              <p:cNvSpPr txBox="1"/>
              <p:nvPr/>
            </p:nvSpPr>
            <p:spPr>
              <a:xfrm>
                <a:off x="4552756" y="3150541"/>
                <a:ext cx="1799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</m:sub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𝒂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𝟐𝟗𝟎𝟎</m:t>
                              </m:r>
                            </m:e>
                          </m:d>
                        </m:e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E98D3D8-4703-C113-6D9D-70B418FF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756" y="3150541"/>
                <a:ext cx="179908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FFDB0863-B877-97A3-4A0D-4AE9E12FA34C}"/>
              </a:ext>
            </a:extLst>
          </p:cNvPr>
          <p:cNvSpPr txBox="1"/>
          <p:nvPr/>
        </p:nvSpPr>
        <p:spPr>
          <a:xfrm>
            <a:off x="2936494" y="578464"/>
            <a:ext cx="2775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Around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4K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signal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events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1378F5F-948A-32AE-8A41-EEEE0D14901F}"/>
                  </a:ext>
                </a:extLst>
              </p:cNvPr>
              <p:cNvSpPr txBox="1"/>
              <p:nvPr/>
            </p:nvSpPr>
            <p:spPr>
              <a:xfrm>
                <a:off x="363185" y="3914177"/>
                <a:ext cx="5719358" cy="9296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𝒄𝒔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𝒂</m:t>
                        </m:r>
                      </m:sup>
                    </m:sSubSup>
                    <m:d>
                      <m:d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𝟐𝟗𝟎𝟎</m:t>
                        </m:r>
                      </m:e>
                    </m:d>
                    <m:r>
                      <m:rPr>
                        <m:nor/>
                      </m:rPr>
                      <a:rPr lang="zh-CN" altLang="en-US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have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quark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content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en-US" altLang="zh-CN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𝒅</m:t>
                    </m:r>
                    <m:r>
                      <m:rPr>
                        <m:nor/>
                      </m:rPr>
                      <a:rPr lang="zh-CN" altLang="en-US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r>
                      <a:rPr lang="en-US" altLang="zh-CN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acc>
                  </m:oMath>
                </a14:m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Two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states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consist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with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each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other: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isospin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triplet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No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other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states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are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needed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currently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1378F5F-948A-32AE-8A41-EEEE0D149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3914177"/>
                <a:ext cx="5719358" cy="929613"/>
              </a:xfrm>
              <a:prstGeom prst="rect">
                <a:avLst/>
              </a:prstGeom>
              <a:blipFill>
                <a:blip r:embed="rId8"/>
                <a:stretch>
                  <a:fillRect l="-664" t="-1351" b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FA8628AD-F7FB-D600-315D-B77C06E1D1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3967" y="3898823"/>
            <a:ext cx="3014360" cy="913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5AE522F-2B33-3B91-096A-F860C6A8547B}"/>
                  </a:ext>
                </a:extLst>
              </p:cNvPr>
              <p:cNvSpPr txBox="1"/>
              <p:nvPr/>
            </p:nvSpPr>
            <p:spPr>
              <a:xfrm>
                <a:off x="1317485" y="3499282"/>
                <a:ext cx="25392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FF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4.8±1.1±1.4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5AE522F-2B33-3B91-096A-F860C6A85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485" y="3499282"/>
                <a:ext cx="2539211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B9FAB66-E90B-1913-F69B-052AB104B9E4}"/>
                  </a:ext>
                </a:extLst>
              </p:cNvPr>
              <p:cNvSpPr txBox="1"/>
              <p:nvPr/>
            </p:nvSpPr>
            <p:spPr>
              <a:xfrm>
                <a:off x="4144961" y="3494870"/>
                <a:ext cx="30143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FF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1.96±0.87±0.88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B9FAB66-E90B-1913-F69B-052AB104B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61" y="3494870"/>
                <a:ext cx="301436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40E15D8C-DF74-A17B-9085-F595EF4DAD6D}"/>
              </a:ext>
            </a:extLst>
          </p:cNvPr>
          <p:cNvSpPr/>
          <p:nvPr/>
        </p:nvSpPr>
        <p:spPr>
          <a:xfrm>
            <a:off x="7661236" y="602563"/>
            <a:ext cx="1457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PRL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131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(2023)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041902</a:t>
            </a:r>
          </a:p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PRD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108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(2023)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012017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3037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B5ECE-2868-511E-EDF7-47BF306FC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3D84FA1-A5D6-6E33-80F0-DB3834855C49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C055460-7905-9B71-F282-0800D3DCDDA8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2842221-D2F6-F542-9E75-6B996755C165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657656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Nature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of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𝟐𝟑𝟏𝟕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and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its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isospin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partner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2842221-D2F6-F542-9E75-6B996755C1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657656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714" t="-9756" r="-762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FBDF115-2900-0538-DFEA-68F13AED19C1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16E2992-50DC-F59F-FA82-7E466E49C7E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D4312A0-BAE1-743D-39C8-5F2ED6B43C09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244F989-0A00-2EAD-C205-885129DACB7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5677A74-42AF-DF49-9B9A-2AC29F0330B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73B66C53-E84E-7589-9D92-B287E0E323FC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BB10096-8DE2-C1DB-C258-091BCE5ECA6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6CD4247-C514-663F-2EA2-1788AEE1A984}"/>
              </a:ext>
            </a:extLst>
          </p:cNvPr>
          <p:cNvSpPr txBox="1"/>
          <p:nvPr/>
        </p:nvSpPr>
        <p:spPr>
          <a:xfrm>
            <a:off x="110103" y="616766"/>
            <a:ext cx="8566496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46FD6F8-1F71-4E8C-C65E-760B2C524F7C}"/>
                  </a:ext>
                </a:extLst>
              </p:cNvPr>
              <p:cNvSpPr txBox="1"/>
              <p:nvPr/>
            </p:nvSpPr>
            <p:spPr>
              <a:xfrm>
                <a:off x="535843" y="1087053"/>
                <a:ext cx="3727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𝒍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46FD6F8-1F71-4E8C-C65E-760B2C524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43" y="1087053"/>
                <a:ext cx="37271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497F299-85FA-72A6-B0BB-E95633783F00}"/>
                  </a:ext>
                </a:extLst>
              </p:cNvPr>
              <p:cNvSpPr txBox="1"/>
              <p:nvPr/>
            </p:nvSpPr>
            <p:spPr>
              <a:xfrm>
                <a:off x="486145" y="1657499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497F299-85FA-72A6-B0BB-E95633783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45" y="1657499"/>
                <a:ext cx="472109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5C7AA91-25DF-4B36-593A-C5EFCED708BB}"/>
                  </a:ext>
                </a:extLst>
              </p:cNvPr>
              <p:cNvSpPr txBox="1"/>
              <p:nvPr/>
            </p:nvSpPr>
            <p:spPr>
              <a:xfrm>
                <a:off x="467401" y="2157951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5C7AA91-25DF-4B36-593A-C5EFCED70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01" y="2157951"/>
                <a:ext cx="472109" cy="2616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42E49E9-9A43-F923-40AE-E523F13A8EED}"/>
                  </a:ext>
                </a:extLst>
              </p:cNvPr>
              <p:cNvSpPr txBox="1"/>
              <p:nvPr/>
            </p:nvSpPr>
            <p:spPr>
              <a:xfrm>
                <a:off x="468535" y="2654839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42E49E9-9A43-F923-40AE-E523F13A8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35" y="2654839"/>
                <a:ext cx="472109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15613273-DF62-65DF-872A-A61D756EFA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918" y="965388"/>
            <a:ext cx="6394012" cy="2129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A769DC3-D279-A20A-8DCE-920C68CC9E20}"/>
                  </a:ext>
                </a:extLst>
              </p:cNvPr>
              <p:cNvSpPr/>
              <p:nvPr/>
            </p:nvSpPr>
            <p:spPr>
              <a:xfrm>
                <a:off x="49945" y="3196790"/>
                <a:ext cx="9068741" cy="1578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BaBar,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2006,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searched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</m:e>
                    </m:acc>
                    <m:r>
                      <a:rPr kumimoji="1" lang="en-US" altLang="zh-CN" sz="16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1" lang="en-US" altLang="zh-CN" sz="16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𝑿</m:t>
                    </m:r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@10.6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GeV, not found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Belle,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2015,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searched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𝑩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𝑫</m:t>
                    </m:r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 not found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LHCb, 2023, searched in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𝑩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𝑫</m:t>
                    </m:r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 found neutral and doubly charged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𝟐𝟗𝟎𝟎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𝟐𝟗𝟎𝟎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𝟐𝟑𝟏𝟕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𝟓𝟖𝟑</m:t>
                    </m:r>
                  </m:oMath>
                </a14:m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MeV similar as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𝑴</m:t>
                    </m:r>
                    <m:d>
                      <m:d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𝝍</m:t>
                        </m:r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𝑺</m:t>
                            </m:r>
                          </m:e>
                        </m:d>
                      </m:e>
                    </m:d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𝑴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𝝍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𝟏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𝑺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))</m:t>
                    </m:r>
                  </m:oMath>
                </a14:m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: radial excitation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A769DC3-D279-A20A-8DCE-920C68CC9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5" y="3196790"/>
                <a:ext cx="9068741" cy="1578445"/>
              </a:xfrm>
              <a:prstGeom prst="rect">
                <a:avLst/>
              </a:prstGeom>
              <a:blipFill>
                <a:blip r:embed="rId9"/>
                <a:stretch>
                  <a:fillRect l="-279" b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18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4BE3-6A19-FEE8-73B9-0E26598DE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DF62A79-41AF-42DF-83FD-CA88E993AF8F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D1F9407-80F9-89BA-00EF-DE9EEA01DCD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1480"/>
              <a:chOff x="110103" y="48516"/>
              <a:chExt cx="8885307" cy="7214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BD87AE5-BA69-C9D0-05B5-D50A1A29305A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812121" cy="72148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kumimoji="1"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𝑩</m:t>
                        </m:r>
                        <m:r>
                          <a:rPr kumimoji="1"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kumimoji="1" lang="zh-CN" altLang="en-US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∗</m:t>
                            </m:r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)</m:t>
                            </m:r>
                          </m:sup>
                        </m:sSup>
                        <m:sSubSup>
                          <m:sSub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kumimoji="1" lang="en-US" altLang="zh-CN" sz="2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rPr>
                      <a:t>,</a:t>
                    </a:r>
                    <a:r>
                      <a:rPr kumimoji="1" lang="zh-CN" altLang="en-US" sz="2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28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28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Arial" panose="020B0604020202020204" pitchFamily="34" charset="0"/>
                                  </a:rPr>
                                  <m:t>𝟐𝟒𝟔𝟎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BD87AE5-BA69-C9D0-05B5-D50A1A2930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812121" cy="72148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59" t="-6818" b="-2954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1074B10-789B-A92B-59DF-56AE4742FD7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F81E9BF-9ECE-E556-B5C1-C3E3853CCB1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E85116E-523D-81EB-87A7-FB83D770255F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5CBCA4F-C33C-09C7-D919-CA1CC0ABDDB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92DA41C-7EB3-7386-65B5-1D88CE579B4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1593B620-DBB3-0AD0-477E-FC68BCEED95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4D4A092-40CF-CEF8-D72A-D7566955E29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4BFF8C3-6C67-DDE3-DCAB-C222B72692DA}"/>
              </a:ext>
            </a:extLst>
          </p:cNvPr>
          <p:cNvSpPr txBox="1"/>
          <p:nvPr/>
        </p:nvSpPr>
        <p:spPr>
          <a:xfrm>
            <a:off x="110103" y="616766"/>
            <a:ext cx="8566496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Dalitz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6E25CB6-11E0-9F7E-AD45-885946FA6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85" y="965388"/>
            <a:ext cx="2402254" cy="21129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C964EB-43B8-5937-6C5D-0D5070ABA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180" y="965387"/>
            <a:ext cx="3007307" cy="21129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EE52B5C-8F92-21CD-968F-FD353A4E1404}"/>
              </a:ext>
            </a:extLst>
          </p:cNvPr>
          <p:cNvSpPr txBox="1"/>
          <p:nvPr/>
        </p:nvSpPr>
        <p:spPr>
          <a:xfrm>
            <a:off x="6064365" y="1437100"/>
            <a:ext cx="2716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puzzling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rarely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F9CF06E-5B9F-3C0A-F345-E38FACED3839}"/>
                  </a:ext>
                </a:extLst>
              </p:cNvPr>
              <p:cNvSpPr txBox="1"/>
              <p:nvPr/>
            </p:nvSpPr>
            <p:spPr>
              <a:xfrm>
                <a:off x="214319" y="3121626"/>
                <a:ext cx="8566496" cy="15434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Two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describe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strange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shape: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𝟗𝟖𝟎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𝟏𝟐𝟕𝟎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puzzling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have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𝟗𝟖𝟎</m:t>
                        </m:r>
                      </m:e>
                    </m:d>
                    <m:r>
                      <a:rPr lang="en-US" altLang="zh-CN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𝟏𝟐𝟕𝟎</m:t>
                        </m:r>
                      </m:e>
                    </m:d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contributions,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far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away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threshold;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puzzling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width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bSup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𝟐𝟑𝟏𝟕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𝟐𝟑𝟏𝟕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F9CF06E-5B9F-3C0A-F345-E38FACED3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9" y="3121626"/>
                <a:ext cx="8566496" cy="1543499"/>
              </a:xfrm>
              <a:prstGeom prst="rect">
                <a:avLst/>
              </a:prstGeom>
              <a:blipFill>
                <a:blip r:embed="rId6"/>
                <a:stretch>
                  <a:fillRect l="-296" b="-2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3E34D8FB-6A94-C616-D992-8526101018E4}"/>
              </a:ext>
            </a:extLst>
          </p:cNvPr>
          <p:cNvSpPr txBox="1"/>
          <p:nvPr/>
        </p:nvSpPr>
        <p:spPr>
          <a:xfrm>
            <a:off x="7043636" y="212417"/>
            <a:ext cx="20786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Science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Bulletin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70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1432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DB4D7-C81A-25CD-368F-6F0176781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BCF4538-3209-E5AB-A338-3B7CB456989B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B3C116C-4AB2-1496-8EBD-CC78EDC8EC76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3072F95-CEA9-DD84-819D-A8F76ECB2222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629985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Fit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results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for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models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with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</m:t>
                                </m:r>
                              </m:e>
                            </m:acc>
                          </m:sub>
                        </m:sSub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3072F95-CEA9-DD84-819D-A8F76ECB22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629985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466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FCAD6E95-304E-6E62-505D-6D1C5F3C240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462D434-A197-32E6-13F9-B5EBCC85C1B7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2F286B8-E789-DACE-0596-5076E8E8666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0BD8C52-6191-00A2-AFBD-D752D3B4FF0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1F40E51-E1C3-EA77-6DF6-81626FFFA6D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E6C8149-767A-AADA-C837-1C0B72D20D5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7086D7A-39D7-9046-FCFE-D269336E6199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CA82730-CA0A-1219-2A5A-26B08630BD72}"/>
                  </a:ext>
                </a:extLst>
              </p:cNvPr>
              <p:cNvSpPr txBox="1"/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279.2,</m:t>
                        </m:r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491.2</m:t>
                        </m:r>
                      </m:e>
                    </m:d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MeV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CA82730-CA0A-1219-2A5A-26B08630B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blipFill>
                <a:blip r:embed="rId4"/>
                <a:stretch>
                  <a:fillRect l="-2041" t="-20833" r="-3673" b="-45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230CDD2-03B5-3C88-A883-D3AE8D14728F}"/>
                  </a:ext>
                </a:extLst>
              </p:cNvPr>
              <p:cNvSpPr/>
              <p:nvPr/>
            </p:nvSpPr>
            <p:spPr>
              <a:xfrm>
                <a:off x="4777483" y="703033"/>
                <a:ext cx="4301611" cy="3762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kumimoji="1"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agree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other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measurements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Scattering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length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K-Matrix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determined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Significance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&gt;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𝟏𝟎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Coupling,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fixed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same;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free,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consistent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each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other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230CDD2-03B5-3C88-A883-D3AE8D147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483" y="703033"/>
                <a:ext cx="4301611" cy="3762633"/>
              </a:xfrm>
              <a:prstGeom prst="rect">
                <a:avLst/>
              </a:prstGeom>
              <a:blipFill>
                <a:blip r:embed="rId5"/>
                <a:stretch>
                  <a:fillRect l="-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9CA6221-C66A-3D54-E362-026037E2F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10" y="614781"/>
            <a:ext cx="4492773" cy="33867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073001B-73BE-DC91-12F8-094B04F2F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600" y="2308158"/>
            <a:ext cx="4470400" cy="2921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5E87F39-2023-349F-A9D5-2B14276CA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03" y="4024360"/>
            <a:ext cx="5180588" cy="7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23612-6116-CDAA-70E6-2D1E8BBD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06B2FE3-F33D-999B-54BC-0857BA61DE36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204F132E-3A75-54C9-D6A1-010F964EADE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A74378C-0853-2C24-9DA6-3CE07EFCACD1}"/>
                  </a:ext>
                </a:extLst>
              </p:cNvPr>
              <p:cNvSpPr/>
              <p:nvPr/>
            </p:nvSpPr>
            <p:spPr>
              <a:xfrm>
                <a:off x="231515" y="48516"/>
                <a:ext cx="174278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Discussion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8B212155-BD1C-3F71-466F-424A0EB924F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1EA60DA7-E00C-6323-A6F8-E002A54FEDA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A1D06711-5D6C-598B-4BAA-BC56442FD6A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F92FD49-80C1-945F-762A-77335781310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0D48E6E-0271-F3A2-1884-90C472267D87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FC9393A3-4B74-6CAC-21F1-36E919DD29C8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71B41C3-5202-1CB8-CEAC-83CAF9B34B1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A9A0F96-C3CC-6B17-DB15-A4907F5CAAB8}"/>
                  </a:ext>
                </a:extLst>
              </p:cNvPr>
              <p:cNvSpPr/>
              <p:nvPr/>
            </p:nvSpPr>
            <p:spPr>
              <a:xfrm>
                <a:off x="435104" y="677786"/>
                <a:ext cx="8560305" cy="30013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Both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without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can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describe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data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However,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without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have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some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deficiencies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implausible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states: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Relationship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Indication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exotic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structures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𝟐𝟒𝟔𝟎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A9A0F96-C3CC-6B17-DB15-A4907F5CAA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04" y="677786"/>
                <a:ext cx="8560305" cy="3001334"/>
              </a:xfrm>
              <a:prstGeom prst="rect">
                <a:avLst/>
              </a:prstGeom>
              <a:blipFill>
                <a:blip r:embed="rId3"/>
                <a:stretch>
                  <a:fillRect l="-296" b="-1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6C2C6ED-EF5F-E0D5-C474-530BDC26D781}"/>
                  </a:ext>
                </a:extLst>
              </p:cNvPr>
              <p:cNvSpPr txBox="1"/>
              <p:nvPr/>
            </p:nvSpPr>
            <p:spPr>
              <a:xfrm>
                <a:off x="706975" y="1723006"/>
                <a:ext cx="4572000" cy="1154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consistent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significantly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larger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than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Spin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0</a:t>
                </a:r>
                <a:r>
                  <a:rPr kumimoji="1" lang="en-US" altLang="zh-CN" sz="1600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+</a:t>
                </a:r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6C2C6ED-EF5F-E0D5-C474-530BDC26D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75" y="1723006"/>
                <a:ext cx="4572000" cy="1154675"/>
              </a:xfrm>
              <a:prstGeom prst="rect">
                <a:avLst/>
              </a:prstGeom>
              <a:blipFill>
                <a:blip r:embed="rId4"/>
                <a:stretch>
                  <a:fillRect l="-554" b="-5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9662136B-BE25-63B5-5BD4-5F0E4528A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368" y="1775845"/>
            <a:ext cx="4001632" cy="159180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178F1D3-FA75-8230-72BE-506864C30735}"/>
              </a:ext>
            </a:extLst>
          </p:cNvPr>
          <p:cNvSpPr txBox="1"/>
          <p:nvPr/>
        </p:nvSpPr>
        <p:spPr>
          <a:xfrm>
            <a:off x="7670153" y="3390479"/>
            <a:ext cx="13995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0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Fengkun</a:t>
            </a:r>
            <a:r>
              <a:rPr kumimoji="1" lang="zh-CN" altLang="en-US" sz="1000" b="1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Guo</a:t>
            </a:r>
            <a:r>
              <a:rPr kumimoji="1" lang="zh-CN" altLang="en-US" sz="1000" b="1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et</a:t>
            </a:r>
            <a:r>
              <a:rPr kumimoji="1" lang="zh-CN" altLang="en-US" sz="1000" b="1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al.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74735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ADC04-ADA3-FCC5-7E11-C7FAF5D47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F4E6EC9-8606-C079-0EED-222890F4D692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C31FACED-A4DB-AE10-2FB2-F560350038C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8B6DC26-1048-B27F-FD00-F58F15AD74FE}"/>
                  </a:ext>
                </a:extLst>
              </p:cNvPr>
              <p:cNvSpPr/>
              <p:nvPr/>
            </p:nvSpPr>
            <p:spPr>
              <a:xfrm>
                <a:off x="231515" y="48516"/>
                <a:ext cx="687585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charmed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spectroscopy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05DFAE33-54D4-2F44-CB16-7A01FDFB3249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07C7ED3-1DC2-5069-393F-1823486AEBCF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89FD01A-9BC7-AF47-9F61-061E4D7A716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5FF1136-4649-83A2-9DAC-F97B57FD698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4A5EB24-33C1-1D05-E42A-222AF7DD586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79ABC45A-A625-70AF-12DC-9CF975898EDE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1C9C457-5A04-93B8-51DB-4AE79190E00E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D41B2F0-0ECD-6E8F-0C86-717E97110AE8}"/>
                  </a:ext>
                </a:extLst>
              </p:cNvPr>
              <p:cNvSpPr/>
              <p:nvPr/>
            </p:nvSpPr>
            <p:spPr>
              <a:xfrm>
                <a:off x="435104" y="677786"/>
                <a:ext cx="8560305" cy="1154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Singly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charmed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baryons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orbital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angular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momentum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𝑳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have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all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been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observed;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However,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very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limited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results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orbital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radial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excitations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D41B2F0-0ECD-6E8F-0C86-717E97110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04" y="677786"/>
                <a:ext cx="8560305" cy="1154675"/>
              </a:xfrm>
              <a:prstGeom prst="rect">
                <a:avLst/>
              </a:prstGeom>
              <a:blipFill>
                <a:blip r:embed="rId3"/>
                <a:stretch>
                  <a:fillRect l="-296" b="-5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749774DE-C166-4A7C-9A2A-7BA3DD35B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32" y="2185571"/>
            <a:ext cx="4616640" cy="2633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3BA35FA-0287-490F-33B5-9E33ED64CBF7}"/>
                  </a:ext>
                </a:extLst>
              </p:cNvPr>
              <p:cNvSpPr txBox="1"/>
              <p:nvPr/>
            </p:nvSpPr>
            <p:spPr>
              <a:xfrm>
                <a:off x="893138" y="1892789"/>
                <a:ext cx="3193823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zh-CN" alt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∗∗</m:t>
                          </m:r>
                          <m: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𝟐𝟔𝟒𝟓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(→</m:t>
                      </m:r>
                      <m:sSubSup>
                        <m:sSubSupPr>
                          <m:ctrlP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3BA35FA-0287-490F-33B5-9E33ED64C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138" y="1892789"/>
                <a:ext cx="3193823" cy="283219"/>
              </a:xfrm>
              <a:prstGeom prst="rect">
                <a:avLst/>
              </a:prstGeom>
              <a:blipFill>
                <a:blip r:embed="rId5"/>
                <a:stretch>
                  <a:fillRect l="-1190" t="-4167" r="-397" b="-29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BBA53426-D290-60AD-17C5-71DE24FAF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193" y="2134254"/>
            <a:ext cx="4209275" cy="242663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3BBCCAB-070A-4269-CA5A-D0DA023311FC}"/>
              </a:ext>
            </a:extLst>
          </p:cNvPr>
          <p:cNvSpPr/>
          <p:nvPr/>
        </p:nvSpPr>
        <p:spPr>
          <a:xfrm>
            <a:off x="4805193" y="2762054"/>
            <a:ext cx="3924028" cy="5855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77E92C9-15D2-56CD-131A-F204B5B38101}"/>
              </a:ext>
            </a:extLst>
          </p:cNvPr>
          <p:cNvSpPr/>
          <p:nvPr/>
        </p:nvSpPr>
        <p:spPr>
          <a:xfrm>
            <a:off x="4805193" y="3940992"/>
            <a:ext cx="3924028" cy="5855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27E7DF8-C309-992D-26ED-242E576B998C}"/>
              </a:ext>
            </a:extLst>
          </p:cNvPr>
          <p:cNvSpPr txBox="1"/>
          <p:nvPr/>
        </p:nvSpPr>
        <p:spPr>
          <a:xfrm>
            <a:off x="7372714" y="1893425"/>
            <a:ext cx="1661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First</a:t>
            </a:r>
            <a:r>
              <a:rPr kumimoji="1"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observation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E86B00C-1617-D198-7DCE-CE0DEE172E4E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arXiv:2502.18987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0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60868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goals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37DED8C-D94C-6913-9EC4-8F3C831BABF1}"/>
              </a:ext>
            </a:extLst>
          </p:cNvPr>
          <p:cNvSpPr/>
          <p:nvPr/>
        </p:nvSpPr>
        <p:spPr>
          <a:xfrm>
            <a:off x="312144" y="707914"/>
            <a:ext cx="8490362" cy="10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unexplained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phenomena;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767EDC7-4010-81E4-7FD1-CFF876817CD6}"/>
              </a:ext>
            </a:extLst>
          </p:cNvPr>
          <p:cNvGrpSpPr/>
          <p:nvPr/>
        </p:nvGrpSpPr>
        <p:grpSpPr>
          <a:xfrm>
            <a:off x="5525292" y="2202733"/>
            <a:ext cx="3550404" cy="1790598"/>
            <a:chOff x="243460" y="1917857"/>
            <a:chExt cx="3550404" cy="179059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5A0321E-10F5-791B-3445-1EEEAECD43AA}"/>
                </a:ext>
              </a:extLst>
            </p:cNvPr>
            <p:cNvSpPr txBox="1"/>
            <p:nvPr/>
          </p:nvSpPr>
          <p:spPr>
            <a:xfrm>
              <a:off x="1127535" y="1977268"/>
              <a:ext cx="22619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hunting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4CD84D8-0718-CF6D-D945-A2CD81FDD2F9}"/>
                </a:ext>
              </a:extLst>
            </p:cNvPr>
            <p:cNvSpPr txBox="1"/>
            <p:nvPr/>
          </p:nvSpPr>
          <p:spPr>
            <a:xfrm>
              <a:off x="243460" y="2271543"/>
              <a:ext cx="3550404" cy="1345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antimatter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asymmetry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observed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Universe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dark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matter?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particles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forces?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Flavor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hierarchy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C05DAF1-F907-AFC1-9E9E-917D0A1B405F}"/>
                </a:ext>
              </a:extLst>
            </p:cNvPr>
            <p:cNvSpPr/>
            <p:nvPr/>
          </p:nvSpPr>
          <p:spPr>
            <a:xfrm>
              <a:off x="253237" y="1917857"/>
              <a:ext cx="3460341" cy="1790598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上下箭头 23">
            <a:extLst>
              <a:ext uri="{FF2B5EF4-FFF2-40B4-BE49-F238E27FC236}">
                <a16:creationId xmlns:a16="http://schemas.microsoft.com/office/drawing/2014/main" id="{2E3FA9CD-98B1-4483-28C5-3F0BA5F36569}"/>
              </a:ext>
            </a:extLst>
          </p:cNvPr>
          <p:cNvSpPr/>
          <p:nvPr/>
        </p:nvSpPr>
        <p:spPr>
          <a:xfrm rot="5400000">
            <a:off x="5011477" y="2748170"/>
            <a:ext cx="182971" cy="605790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37C1AC1-0FBE-29E3-0BEB-0DC02FB8C265}"/>
              </a:ext>
            </a:extLst>
          </p:cNvPr>
          <p:cNvGrpSpPr/>
          <p:nvPr/>
        </p:nvGrpSpPr>
        <p:grpSpPr>
          <a:xfrm>
            <a:off x="137652" y="2166680"/>
            <a:ext cx="4427267" cy="1893160"/>
            <a:chOff x="4626670" y="1828058"/>
            <a:chExt cx="4427267" cy="1893160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1F810EE-3363-C652-5572-E1A7184589E6}"/>
                </a:ext>
              </a:extLst>
            </p:cNvPr>
            <p:cNvSpPr txBox="1"/>
            <p:nvPr/>
          </p:nvSpPr>
          <p:spPr>
            <a:xfrm>
              <a:off x="5338236" y="1864812"/>
              <a:ext cx="30952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Understanding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QCD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CD28B1D-FF18-0015-7876-0E2E407AF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2072" y="2260894"/>
              <a:ext cx="1863338" cy="1339406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EEDAE6E-1B9F-24A2-B8E4-A150BB4D2C54}"/>
                </a:ext>
              </a:extLst>
            </p:cNvPr>
            <p:cNvSpPr txBox="1"/>
            <p:nvPr/>
          </p:nvSpPr>
          <p:spPr>
            <a:xfrm>
              <a:off x="4901839" y="3082797"/>
              <a:ext cx="1659122" cy="3768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Non-perturbative!</a:t>
              </a:r>
            </a:p>
          </p:txBody>
        </p:sp>
        <p:sp>
          <p:nvSpPr>
            <p:cNvPr id="28" name="右箭头 27">
              <a:extLst>
                <a:ext uri="{FF2B5EF4-FFF2-40B4-BE49-F238E27FC236}">
                  <a16:creationId xmlns:a16="http://schemas.microsoft.com/office/drawing/2014/main" id="{200B38A9-398C-DCC9-FE01-236A6742530B}"/>
                </a:ext>
              </a:extLst>
            </p:cNvPr>
            <p:cNvSpPr/>
            <p:nvPr/>
          </p:nvSpPr>
          <p:spPr>
            <a:xfrm>
              <a:off x="6639619" y="3185467"/>
              <a:ext cx="505536" cy="230147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EE31CCA-A0C1-79B1-AB59-19D8863E5472}"/>
                </a:ext>
              </a:extLst>
            </p:cNvPr>
            <p:cNvSpPr/>
            <p:nvPr/>
          </p:nvSpPr>
          <p:spPr>
            <a:xfrm>
              <a:off x="4637608" y="1828058"/>
              <a:ext cx="4416329" cy="189316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F2AD86A-8524-4ECB-4BBF-6E0C344227FA}"/>
                </a:ext>
              </a:extLst>
            </p:cNvPr>
            <p:cNvSpPr txBox="1"/>
            <p:nvPr/>
          </p:nvSpPr>
          <p:spPr>
            <a:xfrm>
              <a:off x="4626670" y="2147801"/>
              <a:ext cx="2812025" cy="102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Properties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QCD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confinement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hadrons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AA759E63-1CA5-4482-F3AA-523EF3A5F74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20332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AF4F3-0275-B905-6117-03F90CA14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FA30C6CA-8197-FAC6-F4B9-D8935A87C58A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07D601B-03B9-BA70-718E-446123E9BB3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B09A9B3-48A6-A8C0-693A-76A9023DAFF9}"/>
                  </a:ext>
                </a:extLst>
              </p:cNvPr>
              <p:cNvSpPr/>
              <p:nvPr/>
            </p:nvSpPr>
            <p:spPr>
              <a:xfrm>
                <a:off x="231515" y="48516"/>
                <a:ext cx="335861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Rare charm decays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80D53B5-68FB-7A41-3600-F075C295EBEB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AD20AE4-9F2F-0CE9-F34E-6D7C82576A14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167B343-AB55-F5DE-9A6E-A12754AB96B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C87AD4E-03C4-4BFE-8370-B646AC5BDE6A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2BE7903-A95C-4E6B-5330-2722E25CA17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6E43212-B199-6686-D922-5C055B712EB0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1804030-C2F9-12EF-5262-2C219D5D8F49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3B73F5F8-42C8-1CC1-351C-0E87DEA709A0}"/>
                  </a:ext>
                </a:extLst>
              </p:cNvPr>
              <p:cNvSpPr/>
              <p:nvPr/>
            </p:nvSpPr>
            <p:spPr>
              <a:xfrm>
                <a:off x="231514" y="635435"/>
                <a:ext cx="7874795" cy="1345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Unique opportunities to explore FCNC 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𝒖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processes in up-type quark sector;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Strong suppressed due to GIM mechanism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(10</a:t>
                </a:r>
                <a:r>
                  <a:rPr lang="en-US" altLang="zh-CN" sz="1400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-8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sensitive test of 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Long distance effects involving intermediate resonances (background, 10</a:t>
                </a:r>
                <a:r>
                  <a:rPr lang="en-US" altLang="zh-CN" sz="1400" b="1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-6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3B73F5F8-42C8-1CC1-351C-0E87DEA709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635435"/>
                <a:ext cx="7874795" cy="1345048"/>
              </a:xfrm>
              <a:prstGeom prst="rect">
                <a:avLst/>
              </a:prstGeom>
              <a:blipFill>
                <a:blip r:embed="rId3"/>
                <a:stretch>
                  <a:fillRect l="-1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>
            <a:extLst>
              <a:ext uri="{FF2B5EF4-FFF2-40B4-BE49-F238E27FC236}">
                <a16:creationId xmlns:a16="http://schemas.microsoft.com/office/drawing/2014/main" id="{0F7DFBB5-0064-419F-32F1-1589525371EA}"/>
              </a:ext>
            </a:extLst>
          </p:cNvPr>
          <p:cNvGrpSpPr/>
          <p:nvPr/>
        </p:nvGrpSpPr>
        <p:grpSpPr>
          <a:xfrm>
            <a:off x="231514" y="1654307"/>
            <a:ext cx="3033881" cy="3017422"/>
            <a:chOff x="231514" y="1717575"/>
            <a:chExt cx="3033881" cy="30174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F2DA7F7-1D49-3BB8-D5FC-CE5549DB7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428" y="1717575"/>
              <a:ext cx="3002967" cy="155108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F3ECE9A-1E19-D64E-74F9-7208B485B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2427" y="3213713"/>
              <a:ext cx="2900225" cy="1521284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EC26D0D-9B87-39B1-B52E-8AB80A404B80}"/>
                </a:ext>
              </a:extLst>
            </p:cNvPr>
            <p:cNvSpPr/>
            <p:nvPr/>
          </p:nvSpPr>
          <p:spPr>
            <a:xfrm>
              <a:off x="262427" y="1717575"/>
              <a:ext cx="567992" cy="3866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5F3A5C1-7025-1FA9-225E-0EBD9C6D2C8C}"/>
                </a:ext>
              </a:extLst>
            </p:cNvPr>
            <p:cNvSpPr/>
            <p:nvPr/>
          </p:nvSpPr>
          <p:spPr>
            <a:xfrm>
              <a:off x="231514" y="3312915"/>
              <a:ext cx="567992" cy="3866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F94DE0AA-2EE3-BF49-02A1-91982BB8B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9585" y="1698586"/>
            <a:ext cx="4037637" cy="3078893"/>
          </a:xfrm>
          <a:prstGeom prst="rect">
            <a:avLst/>
          </a:prstGeom>
        </p:spPr>
      </p:pic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6CAD22EC-3D60-48AD-81FC-2A39EB652EF4}"/>
              </a:ext>
            </a:extLst>
          </p:cNvPr>
          <p:cNvCxnSpPr/>
          <p:nvPr/>
        </p:nvCxnSpPr>
        <p:spPr>
          <a:xfrm>
            <a:off x="4849402" y="3000054"/>
            <a:ext cx="3113070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E18C600A-E2A7-FA8C-B5FA-0BE82C1BC9A0}"/>
              </a:ext>
            </a:extLst>
          </p:cNvPr>
          <p:cNvCxnSpPr/>
          <p:nvPr/>
        </p:nvCxnSpPr>
        <p:spPr>
          <a:xfrm>
            <a:off x="4849402" y="2659295"/>
            <a:ext cx="3113070" cy="0"/>
          </a:xfrm>
          <a:prstGeom prst="line">
            <a:avLst/>
          </a:prstGeom>
          <a:ln w="317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7835D-C0FF-B204-9D14-FDFCE6A57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44663BA-6B91-E1D4-D200-9069893C59DE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CDA01D3-789F-2E3A-7F82-D7C5948DE06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614D7C1C-106B-B029-FDDC-9B54798C6819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3196003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𝐜</m:t>
                            </m:r>
                          </m:sub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results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614D7C1C-106B-B029-FDDC-9B54798C681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3196003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94" t="-9756" r="-2778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742B353-64B3-C6DC-72B3-52E24320194E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56CE501-7103-6ACF-3268-AF47D1C6A73F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E01488F-74FB-EC29-9E98-9E3360E681D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1D985429-D5CD-A4A6-BA5E-5F22BB4998DC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CA6F2A65-1226-27D8-CA71-4DE1C3386A2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ED120CB-F4E0-2196-8996-764FC4B0BFA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6768ACE-8354-3304-84B2-B639C5E3CAA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DDA81DA-4FB6-FF01-7313-E27ADD75B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091" y="1170272"/>
            <a:ext cx="3482743" cy="2655760"/>
          </a:xfrm>
          <a:prstGeom prst="rect">
            <a:avLst/>
          </a:prstGeom>
        </p:spPr>
      </p:pic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50793234-1E11-4450-4374-28732805537B}"/>
              </a:ext>
            </a:extLst>
          </p:cNvPr>
          <p:cNvCxnSpPr/>
          <p:nvPr/>
        </p:nvCxnSpPr>
        <p:spPr>
          <a:xfrm flipV="1">
            <a:off x="3576119" y="1385180"/>
            <a:ext cx="0" cy="1991763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BE097890-D455-DE46-FA39-09A3C78AAD3D}"/>
              </a:ext>
            </a:extLst>
          </p:cNvPr>
          <p:cNvCxnSpPr/>
          <p:nvPr/>
        </p:nvCxnSpPr>
        <p:spPr>
          <a:xfrm flipV="1">
            <a:off x="3701360" y="1392732"/>
            <a:ext cx="0" cy="1991763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C9880A00-FFB3-0A9A-F975-E1DA9DCE2E11}"/>
              </a:ext>
            </a:extLst>
          </p:cNvPr>
          <p:cNvCxnSpPr/>
          <p:nvPr/>
        </p:nvCxnSpPr>
        <p:spPr>
          <a:xfrm flipV="1">
            <a:off x="3971453" y="1400283"/>
            <a:ext cx="0" cy="1991763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6EBBF583-0930-C769-7BD1-0DCB86B1E42E}"/>
              </a:ext>
            </a:extLst>
          </p:cNvPr>
          <p:cNvCxnSpPr/>
          <p:nvPr/>
        </p:nvCxnSpPr>
        <p:spPr>
          <a:xfrm flipV="1">
            <a:off x="4141960" y="1397272"/>
            <a:ext cx="0" cy="1991763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2734CB16-72A2-2F13-2F0A-1A25A81B4D4E}"/>
              </a:ext>
            </a:extLst>
          </p:cNvPr>
          <p:cNvCxnSpPr/>
          <p:nvPr/>
        </p:nvCxnSpPr>
        <p:spPr>
          <a:xfrm flipV="1">
            <a:off x="4502588" y="1392759"/>
            <a:ext cx="0" cy="1991763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DEE25E3A-B6B6-527B-78F2-F1A92F5B9632}"/>
              </a:ext>
            </a:extLst>
          </p:cNvPr>
          <p:cNvCxnSpPr/>
          <p:nvPr/>
        </p:nvCxnSpPr>
        <p:spPr>
          <a:xfrm flipV="1">
            <a:off x="4772683" y="1400283"/>
            <a:ext cx="0" cy="1991763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1A672F53-4F2A-E009-4D55-8952D4A1F7FC}"/>
                  </a:ext>
                </a:extLst>
              </p:cNvPr>
              <p:cNvSpPr txBox="1"/>
              <p:nvPr/>
            </p:nvSpPr>
            <p:spPr>
              <a:xfrm>
                <a:off x="3497660" y="904618"/>
                <a:ext cx="2987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1A672F53-4F2A-E009-4D55-8952D4A1F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660" y="904618"/>
                <a:ext cx="298764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A6DC5DE-77BC-43E7-E6DC-112D31AEBB07}"/>
                  </a:ext>
                </a:extLst>
              </p:cNvPr>
              <p:cNvSpPr txBox="1"/>
              <p:nvPr/>
            </p:nvSpPr>
            <p:spPr>
              <a:xfrm>
                <a:off x="3904433" y="920696"/>
                <a:ext cx="2987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A6DC5DE-77BC-43E7-E6DC-112D31AEB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433" y="920696"/>
                <a:ext cx="298764" cy="369332"/>
              </a:xfrm>
              <a:prstGeom prst="rect">
                <a:avLst/>
              </a:prstGeom>
              <a:blipFill>
                <a:blip r:embed="rId6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158310C-6683-FF10-2D8B-95CE04BFD38A}"/>
                  </a:ext>
                </a:extLst>
              </p:cNvPr>
              <p:cNvSpPr txBox="1"/>
              <p:nvPr/>
            </p:nvSpPr>
            <p:spPr>
              <a:xfrm>
                <a:off x="4473919" y="919737"/>
                <a:ext cx="2987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158310C-6683-FF10-2D8B-95CE04BFD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19" y="919737"/>
                <a:ext cx="298764" cy="369332"/>
              </a:xfrm>
              <a:prstGeom prst="rect">
                <a:avLst/>
              </a:prstGeom>
              <a:blipFill>
                <a:blip r:embed="rId7"/>
                <a:stretch>
                  <a:fillRect l="-4167" r="-20833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45B267D-812C-BDAC-6068-07BA8AAF0BCB}"/>
                  </a:ext>
                </a:extLst>
              </p:cNvPr>
              <p:cNvSpPr txBox="1"/>
              <p:nvPr/>
            </p:nvSpPr>
            <p:spPr>
              <a:xfrm>
                <a:off x="3904433" y="476372"/>
                <a:ext cx="2987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45B267D-812C-BDAC-6068-07BA8AAF0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433" y="476372"/>
                <a:ext cx="298764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左大括号 31">
            <a:extLst>
              <a:ext uri="{FF2B5EF4-FFF2-40B4-BE49-F238E27FC236}">
                <a16:creationId xmlns:a16="http://schemas.microsoft.com/office/drawing/2014/main" id="{08BFDF74-F63D-E972-29D6-5087D30F7D7B}"/>
              </a:ext>
            </a:extLst>
          </p:cNvPr>
          <p:cNvSpPr/>
          <p:nvPr/>
        </p:nvSpPr>
        <p:spPr>
          <a:xfrm rot="5400000">
            <a:off x="3970424" y="639721"/>
            <a:ext cx="166781" cy="554511"/>
          </a:xfrm>
          <a:prstGeom prst="lef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609BF8A-1EDB-03FD-67AB-C34D4F07BD44}"/>
              </a:ext>
            </a:extLst>
          </p:cNvPr>
          <p:cNvSpPr txBox="1"/>
          <p:nvPr/>
        </p:nvSpPr>
        <p:spPr>
          <a:xfrm>
            <a:off x="3139657" y="3567930"/>
            <a:ext cx="716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DA5DA24-022E-3233-532D-78D5E71374FE}"/>
              </a:ext>
            </a:extLst>
          </p:cNvPr>
          <p:cNvSpPr txBox="1"/>
          <p:nvPr/>
        </p:nvSpPr>
        <p:spPr>
          <a:xfrm>
            <a:off x="4930337" y="3567930"/>
            <a:ext cx="716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endParaRPr lang="zh-CN" altLang="en-US" dirty="0"/>
          </a:p>
        </p:txBody>
      </p: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5CEDE88F-E4FF-28E8-3A9F-F6366CAF0125}"/>
              </a:ext>
            </a:extLst>
          </p:cNvPr>
          <p:cNvCxnSpPr/>
          <p:nvPr/>
        </p:nvCxnSpPr>
        <p:spPr>
          <a:xfrm flipH="1" flipV="1">
            <a:off x="3683254" y="3871297"/>
            <a:ext cx="257391" cy="266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47BAFA1B-9886-D68B-0B45-96372199D8BC}"/>
              </a:ext>
            </a:extLst>
          </p:cNvPr>
          <p:cNvCxnSpPr>
            <a:cxnSpLocks/>
          </p:cNvCxnSpPr>
          <p:nvPr/>
        </p:nvCxnSpPr>
        <p:spPr>
          <a:xfrm flipV="1">
            <a:off x="4826001" y="3918698"/>
            <a:ext cx="242274" cy="232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图片 47">
            <a:extLst>
              <a:ext uri="{FF2B5EF4-FFF2-40B4-BE49-F238E27FC236}">
                <a16:creationId xmlns:a16="http://schemas.microsoft.com/office/drawing/2014/main" id="{3A15DC97-0B8D-4B60-C244-A3BE291E0A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724" y="574352"/>
            <a:ext cx="1784744" cy="1131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768D80E2-0A6B-D340-6DAB-387673BA5076}"/>
                  </a:ext>
                </a:extLst>
              </p:cNvPr>
              <p:cNvSpPr txBox="1"/>
              <p:nvPr/>
            </p:nvSpPr>
            <p:spPr>
              <a:xfrm>
                <a:off x="976340" y="872054"/>
                <a:ext cx="29876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768D80E2-0A6B-D340-6DAB-387673BA5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340" y="872054"/>
                <a:ext cx="298764" cy="461665"/>
              </a:xfrm>
              <a:prstGeom prst="rect">
                <a:avLst/>
              </a:prstGeom>
              <a:blipFill>
                <a:blip r:embed="rId10"/>
                <a:stretch>
                  <a:fillRect r="-2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图片 50">
            <a:extLst>
              <a:ext uri="{FF2B5EF4-FFF2-40B4-BE49-F238E27FC236}">
                <a16:creationId xmlns:a16="http://schemas.microsoft.com/office/drawing/2014/main" id="{211F3D9E-96CD-2DBE-B8FB-0D9C55A219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346" y="1674087"/>
            <a:ext cx="1726511" cy="1097006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8617374-2E15-222F-042C-E13AA16D4E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185" y="2631718"/>
            <a:ext cx="1798672" cy="11364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A48F582E-441B-0541-63FF-3E9E3A87B4BE}"/>
                  </a:ext>
                </a:extLst>
              </p:cNvPr>
              <p:cNvSpPr txBox="1"/>
              <p:nvPr/>
            </p:nvSpPr>
            <p:spPr>
              <a:xfrm>
                <a:off x="996022" y="2041351"/>
                <a:ext cx="275005" cy="470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A48F582E-441B-0541-63FF-3E9E3A87B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22" y="2041351"/>
                <a:ext cx="275005" cy="470631"/>
              </a:xfrm>
              <a:prstGeom prst="rect">
                <a:avLst/>
              </a:prstGeom>
              <a:blipFill>
                <a:blip r:embed="rId13"/>
                <a:stretch>
                  <a:fillRect l="-17391" r="-52174"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F46A3B97-9609-F3A5-6FA9-35A20F9169AA}"/>
                  </a:ext>
                </a:extLst>
              </p:cNvPr>
              <p:cNvSpPr txBox="1"/>
              <p:nvPr/>
            </p:nvSpPr>
            <p:spPr>
              <a:xfrm>
                <a:off x="1021044" y="2826118"/>
                <a:ext cx="29876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F46A3B97-9609-F3A5-6FA9-35A20F916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44" y="2826118"/>
                <a:ext cx="298764" cy="461665"/>
              </a:xfrm>
              <a:prstGeom prst="rect">
                <a:avLst/>
              </a:prstGeom>
              <a:blipFill>
                <a:blip r:embed="rId14"/>
                <a:stretch>
                  <a:fillRect l="-4000" r="-20000" b="-10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图片 55">
            <a:extLst>
              <a:ext uri="{FF2B5EF4-FFF2-40B4-BE49-F238E27FC236}">
                <a16:creationId xmlns:a16="http://schemas.microsoft.com/office/drawing/2014/main" id="{3E9CA1A7-5CEC-D0F2-B37B-390CEAF878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7329" y="3654547"/>
            <a:ext cx="1772742" cy="11364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003FAA37-E519-C1B7-B3BC-47F05ABF07F3}"/>
                  </a:ext>
                </a:extLst>
              </p:cNvPr>
              <p:cNvSpPr txBox="1"/>
              <p:nvPr/>
            </p:nvSpPr>
            <p:spPr>
              <a:xfrm>
                <a:off x="972263" y="3870828"/>
                <a:ext cx="29876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003FAA37-E519-C1B7-B3BC-47F05ABF0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263" y="3870828"/>
                <a:ext cx="298764" cy="461665"/>
              </a:xfrm>
              <a:prstGeom prst="rect">
                <a:avLst/>
              </a:prstGeom>
              <a:blipFill>
                <a:blip r:embed="rId16"/>
                <a:stretch>
                  <a:fillRect l="-4000" r="-16000" b="-78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图片 57">
            <a:extLst>
              <a:ext uri="{FF2B5EF4-FFF2-40B4-BE49-F238E27FC236}">
                <a16:creationId xmlns:a16="http://schemas.microsoft.com/office/drawing/2014/main" id="{C394D6F4-F4CA-D16B-2C61-912089F1E6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60340" y="552694"/>
            <a:ext cx="2540040" cy="1578944"/>
          </a:xfrm>
          <a:prstGeom prst="rect">
            <a:avLst/>
          </a:prstGeom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BEBF1967-F152-6FD8-7C42-553D5E9C56D0}"/>
              </a:ext>
            </a:extLst>
          </p:cNvPr>
          <p:cNvSpPr txBox="1"/>
          <p:nvPr/>
        </p:nvSpPr>
        <p:spPr>
          <a:xfrm>
            <a:off x="7252100" y="1000807"/>
            <a:ext cx="716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  <a:endParaRPr lang="zh-CN" altLang="en-US" dirty="0"/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767E5D75-82D8-1A10-5258-0708194C96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66174" y="1895667"/>
            <a:ext cx="2549549" cy="1578943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04DFFA67-7BED-3EAA-873C-84D349080B4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65711" y="3229096"/>
            <a:ext cx="2513800" cy="1600280"/>
          </a:xfrm>
          <a:prstGeom prst="rect">
            <a:avLst/>
          </a:prstGeom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C14D6D03-05F1-EB47-6155-539CABE14A60}"/>
              </a:ext>
            </a:extLst>
          </p:cNvPr>
          <p:cNvSpPr txBox="1"/>
          <p:nvPr/>
        </p:nvSpPr>
        <p:spPr>
          <a:xfrm>
            <a:off x="7252100" y="2041791"/>
            <a:ext cx="716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endParaRPr lang="zh-CN" altLang="en-US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58234838-80E4-6132-8D70-48D345A6EAA8}"/>
              </a:ext>
            </a:extLst>
          </p:cNvPr>
          <p:cNvSpPr txBox="1"/>
          <p:nvPr/>
        </p:nvSpPr>
        <p:spPr>
          <a:xfrm>
            <a:off x="7103025" y="3427025"/>
            <a:ext cx="865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endParaRPr lang="zh-CN" altLang="en-US" dirty="0"/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F285A224-C3B9-BC2A-50F1-277BF337722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76298" y="4485926"/>
            <a:ext cx="3839047" cy="316157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2B84876-0C45-0A29-6663-80083819B64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22548" y="4310872"/>
            <a:ext cx="1853585" cy="209733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95B30D12-4214-22E6-D1CE-12F00E5E22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37351" y="4322341"/>
            <a:ext cx="1991434" cy="21632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06C0445-A5A4-686E-1144-D710F2587DD1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PRD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110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(2024)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052007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5D1A85F-92F6-08B6-FB5C-1F74C946E23D}"/>
              </a:ext>
            </a:extLst>
          </p:cNvPr>
          <p:cNvSpPr txBox="1"/>
          <p:nvPr/>
        </p:nvSpPr>
        <p:spPr>
          <a:xfrm>
            <a:off x="3963282" y="4025220"/>
            <a:ext cx="865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084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A3BC0-26EC-AEC4-0B3F-86B4B6368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D7526153-1D43-962C-EA45-CF610456A7C1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8A25CE22-4618-FE83-83C9-4A2D4D94F38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8CE62045-F997-3889-44AC-86A765A0DEF4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446602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cs typeface="Times New Roman" panose="02020603050405020304" pitchFamily="18" charset="0"/>
                      </a:rPr>
                      <a:t>Asymmetries in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𝐜</m:t>
                            </m:r>
                          </m:sub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8CE62045-F997-3889-44AC-86A765A0DE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446602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564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0B9F95D2-280E-B4D8-2512-9330EB5395BC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179C37CD-95EC-C706-E767-C25CDF9B65CC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5C06725-B212-A6C6-4FC0-A7B8B83A5ED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13D55C3E-86D0-63A8-E4BC-2934BAEF8E1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95BE926-A312-AA87-FEBB-03AACCFE366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16C4CD87-5789-99BC-5207-76258807668C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8B29CCA-B4D2-81AC-08CF-74734264BD3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06F7E96-A6F0-C70B-E671-E495C15D8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284" y="1088136"/>
            <a:ext cx="2534405" cy="52297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580AADE-35D2-F08E-9977-F4FF0F14E27C}"/>
              </a:ext>
            </a:extLst>
          </p:cNvPr>
          <p:cNvSpPr/>
          <p:nvPr/>
        </p:nvSpPr>
        <p:spPr>
          <a:xfrm>
            <a:off x="231514" y="689758"/>
            <a:ext cx="7874795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8305574-01E9-B720-737F-A6C196D45C36}"/>
                  </a:ext>
                </a:extLst>
              </p:cNvPr>
              <p:cNvSpPr/>
              <p:nvPr/>
            </p:nvSpPr>
            <p:spPr>
              <a:xfrm>
                <a:off x="309381" y="3689782"/>
                <a:ext cx="5217474" cy="698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performed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𝝓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limited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statistics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zero</a:t>
                </a: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8305574-01E9-B720-737F-A6C196D45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81" y="3689782"/>
                <a:ext cx="5217474" cy="698717"/>
              </a:xfrm>
              <a:prstGeom prst="rect">
                <a:avLst/>
              </a:prstGeom>
              <a:blipFill>
                <a:blip r:embed="rId5"/>
                <a:stretch>
                  <a:fillRect l="-243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4F16F8B1-C77E-B3B6-230C-FF23BEE35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03" y="1640446"/>
            <a:ext cx="5470556" cy="2019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B739547-E6C2-4B45-956B-6CCF4BA2A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185" y="1068371"/>
            <a:ext cx="3145428" cy="52950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870BE5B-FA76-D1B3-F717-BD536BB92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2330" y="1391135"/>
            <a:ext cx="3122289" cy="33538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64291FA-55C7-3DBE-D2B9-BDEA57EE24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3828" y="651623"/>
            <a:ext cx="2238658" cy="79652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83A5A0C-FCBC-D0EA-178F-A66499EFC8B1}"/>
              </a:ext>
            </a:extLst>
          </p:cNvPr>
          <p:cNvSpPr txBox="1"/>
          <p:nvPr/>
        </p:nvSpPr>
        <p:spPr>
          <a:xfrm>
            <a:off x="7392202" y="212417"/>
            <a:ext cx="17301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PRD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111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L091102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185820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Prospects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6F2A01C9-8B99-5F76-0EDE-4F8770A1A36D}"/>
              </a:ext>
            </a:extLst>
          </p:cNvPr>
          <p:cNvSpPr/>
          <p:nvPr/>
        </p:nvSpPr>
        <p:spPr>
          <a:xfrm>
            <a:off x="236023" y="1638912"/>
            <a:ext cx="8733087" cy="26125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8C2026-EDDC-C5AD-4B50-A9017032DBFF}"/>
              </a:ext>
            </a:extLst>
          </p:cNvPr>
          <p:cNvSpPr/>
          <p:nvPr/>
        </p:nvSpPr>
        <p:spPr>
          <a:xfrm>
            <a:off x="301373" y="1846256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2015-2018</a:t>
            </a:r>
            <a:endParaRPr lang="zh-CN" altLang="en-US" sz="1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6D09392-4BAA-617F-20B2-35F38A32D819}"/>
              </a:ext>
            </a:extLst>
          </p:cNvPr>
          <p:cNvSpPr/>
          <p:nvPr/>
        </p:nvSpPr>
        <p:spPr>
          <a:xfrm>
            <a:off x="250372" y="2153358"/>
            <a:ext cx="1011127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Run2</a:t>
            </a:r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9EFB760-DEEE-FD8B-4402-D135FD651E3C}"/>
              </a:ext>
            </a:extLst>
          </p:cNvPr>
          <p:cNvSpPr/>
          <p:nvPr/>
        </p:nvSpPr>
        <p:spPr>
          <a:xfrm>
            <a:off x="1285102" y="2161371"/>
            <a:ext cx="1015336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LS2</a:t>
            </a:r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5AFD18E-98FE-671B-D074-454B9B5F167F}"/>
              </a:ext>
            </a:extLst>
          </p:cNvPr>
          <p:cNvSpPr/>
          <p:nvPr/>
        </p:nvSpPr>
        <p:spPr>
          <a:xfrm>
            <a:off x="3799604" y="2161371"/>
            <a:ext cx="1379932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LS3</a:t>
            </a:r>
            <a:endParaRPr kumimoji="1"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9F18FA1-51A4-E192-FDE3-F98FF8EBB33E}"/>
              </a:ext>
            </a:extLst>
          </p:cNvPr>
          <p:cNvSpPr/>
          <p:nvPr/>
        </p:nvSpPr>
        <p:spPr>
          <a:xfrm>
            <a:off x="2323893" y="2161371"/>
            <a:ext cx="1452551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Run3</a:t>
            </a:r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B6A724B-F15C-DB56-8836-D9AE9298C426}"/>
              </a:ext>
            </a:extLst>
          </p:cNvPr>
          <p:cNvSpPr/>
          <p:nvPr/>
        </p:nvSpPr>
        <p:spPr>
          <a:xfrm>
            <a:off x="5202695" y="2153337"/>
            <a:ext cx="1462112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Run4</a:t>
            </a:r>
            <a:endParaRPr kumimoji="1"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30B0FDE-485C-5F64-32B3-4B535DED3FEA}"/>
              </a:ext>
            </a:extLst>
          </p:cNvPr>
          <p:cNvSpPr/>
          <p:nvPr/>
        </p:nvSpPr>
        <p:spPr>
          <a:xfrm>
            <a:off x="7490221" y="2157206"/>
            <a:ext cx="1318753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Run5-6</a:t>
            </a:r>
            <a:endParaRPr kumimoji="1"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43E98CD-CDAA-2BA5-CB60-88B701F83B20}"/>
              </a:ext>
            </a:extLst>
          </p:cNvPr>
          <p:cNvSpPr/>
          <p:nvPr/>
        </p:nvSpPr>
        <p:spPr>
          <a:xfrm>
            <a:off x="6686735" y="2153337"/>
            <a:ext cx="781079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LS4</a:t>
            </a:r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8748649-7FDB-C369-FCB9-8F85E12704EC}"/>
              </a:ext>
            </a:extLst>
          </p:cNvPr>
          <p:cNvSpPr/>
          <p:nvPr/>
        </p:nvSpPr>
        <p:spPr>
          <a:xfrm>
            <a:off x="1361770" y="1843937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2019-2022</a:t>
            </a:r>
            <a:endParaRPr lang="zh-CN" altLang="en-US" sz="1400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5CD08FA-9340-00DB-CB44-6170FB917D16}"/>
              </a:ext>
            </a:extLst>
          </p:cNvPr>
          <p:cNvSpPr/>
          <p:nvPr/>
        </p:nvSpPr>
        <p:spPr>
          <a:xfrm>
            <a:off x="3318147" y="1662663"/>
            <a:ext cx="184048" cy="2137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F1F6030-57D2-2296-A84C-F00051C0545A}"/>
              </a:ext>
            </a:extLst>
          </p:cNvPr>
          <p:cNvSpPr/>
          <p:nvPr/>
        </p:nvSpPr>
        <p:spPr>
          <a:xfrm>
            <a:off x="2617125" y="183492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2022-2025</a:t>
            </a:r>
            <a:endParaRPr lang="zh-CN" altLang="en-US" sz="14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9C8AC4C-0F28-E9FA-C1B3-E851D923D260}"/>
              </a:ext>
            </a:extLst>
          </p:cNvPr>
          <p:cNvSpPr/>
          <p:nvPr/>
        </p:nvSpPr>
        <p:spPr>
          <a:xfrm>
            <a:off x="4056700" y="1834927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2025-2029</a:t>
            </a:r>
            <a:endParaRPr lang="zh-CN" altLang="en-US" sz="14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A7CEFB9-1546-4832-AE2F-551C89FF7A05}"/>
              </a:ext>
            </a:extLst>
          </p:cNvPr>
          <p:cNvSpPr/>
          <p:nvPr/>
        </p:nvSpPr>
        <p:spPr>
          <a:xfrm>
            <a:off x="5459233" y="1831565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2029-2032</a:t>
            </a:r>
            <a:endParaRPr lang="zh-CN" altLang="en-US" sz="14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250513C-811E-2D42-9FA8-3C03725E48CC}"/>
              </a:ext>
            </a:extLst>
          </p:cNvPr>
          <p:cNvSpPr/>
          <p:nvPr/>
        </p:nvSpPr>
        <p:spPr>
          <a:xfrm>
            <a:off x="6615935" y="185424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2032-2035</a:t>
            </a:r>
            <a:endParaRPr lang="zh-CN" altLang="en-US" sz="14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5C3B446-56F6-FD98-E815-7EA0201E0C5C}"/>
              </a:ext>
            </a:extLst>
          </p:cNvPr>
          <p:cNvSpPr/>
          <p:nvPr/>
        </p:nvSpPr>
        <p:spPr>
          <a:xfrm>
            <a:off x="7743480" y="1860291"/>
            <a:ext cx="1031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2035-future</a:t>
            </a:r>
            <a:endParaRPr lang="zh-CN" altLang="en-US" sz="14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802125C-4A7F-18B2-B0E1-9D1E83CDFFB7}"/>
              </a:ext>
            </a:extLst>
          </p:cNvPr>
          <p:cNvSpPr/>
          <p:nvPr/>
        </p:nvSpPr>
        <p:spPr>
          <a:xfrm>
            <a:off x="3501069" y="3180509"/>
            <a:ext cx="667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23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79158048-CE84-01E7-86E3-F96BE3D43943}"/>
              </a:ext>
            </a:extLst>
          </p:cNvPr>
          <p:cNvCxnSpPr/>
          <p:nvPr/>
        </p:nvCxnSpPr>
        <p:spPr>
          <a:xfrm flipV="1">
            <a:off x="3817379" y="2682881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624F242F-C73C-3651-E57D-6D40FC4BF30F}"/>
              </a:ext>
            </a:extLst>
          </p:cNvPr>
          <p:cNvSpPr/>
          <p:nvPr/>
        </p:nvSpPr>
        <p:spPr>
          <a:xfrm>
            <a:off x="6288418" y="3178237"/>
            <a:ext cx="667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76E80513-9C12-C400-2253-C1739CF13354}"/>
              </a:ext>
            </a:extLst>
          </p:cNvPr>
          <p:cNvCxnSpPr/>
          <p:nvPr/>
        </p:nvCxnSpPr>
        <p:spPr>
          <a:xfrm flipV="1">
            <a:off x="6704510" y="2680609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075DD722-4D07-994E-F5C8-BADD653BFF7E}"/>
              </a:ext>
            </a:extLst>
          </p:cNvPr>
          <p:cNvSpPr/>
          <p:nvPr/>
        </p:nvSpPr>
        <p:spPr>
          <a:xfrm>
            <a:off x="8312383" y="3186212"/>
            <a:ext cx="756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300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7E714C14-6022-0138-6F8F-6DF9A63B17B2}"/>
              </a:ext>
            </a:extLst>
          </p:cNvPr>
          <p:cNvCxnSpPr/>
          <p:nvPr/>
        </p:nvCxnSpPr>
        <p:spPr>
          <a:xfrm flipV="1">
            <a:off x="8826749" y="2640164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DBD1D51F-7ECD-C6E4-E403-3ED4E7F5302D}"/>
              </a:ext>
            </a:extLst>
          </p:cNvPr>
          <p:cNvSpPr/>
          <p:nvPr/>
        </p:nvSpPr>
        <p:spPr>
          <a:xfrm>
            <a:off x="1301517" y="2657080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</a:t>
            </a: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2D28999-A031-5E19-0CC9-D8BB97A5F6A0}"/>
              </a:ext>
            </a:extLst>
          </p:cNvPr>
          <p:cNvSpPr/>
          <p:nvPr/>
        </p:nvSpPr>
        <p:spPr>
          <a:xfrm>
            <a:off x="6859309" y="2650868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II</a:t>
            </a: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E6D0BE4-9058-49CD-6467-9138B6A06471}"/>
              </a:ext>
            </a:extLst>
          </p:cNvPr>
          <p:cNvSpPr/>
          <p:nvPr/>
        </p:nvSpPr>
        <p:spPr>
          <a:xfrm>
            <a:off x="4228975" y="2632993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Ib</a:t>
            </a:r>
            <a:endParaRPr kumimoji="1" lang="en-US" altLang="zh-CN" sz="1400" b="1" dirty="0">
              <a:solidFill>
                <a:srgbClr val="7030A0"/>
              </a:solidFill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6C67D38-7749-6EC6-EABE-698221B94310}"/>
              </a:ext>
            </a:extLst>
          </p:cNvPr>
          <p:cNvSpPr/>
          <p:nvPr/>
        </p:nvSpPr>
        <p:spPr>
          <a:xfrm>
            <a:off x="1301518" y="1225882"/>
            <a:ext cx="1022376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D3E22E94-9870-6247-F2AF-6B24D6857EA2}"/>
              </a:ext>
            </a:extLst>
          </p:cNvPr>
          <p:cNvCxnSpPr>
            <a:cxnSpLocks/>
          </p:cNvCxnSpPr>
          <p:nvPr/>
        </p:nvCxnSpPr>
        <p:spPr>
          <a:xfrm>
            <a:off x="2333596" y="654285"/>
            <a:ext cx="0" cy="4345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0ADA4E0D-C53A-0686-4AAB-D21BECFAF2EC}"/>
              </a:ext>
            </a:extLst>
          </p:cNvPr>
          <p:cNvSpPr/>
          <p:nvPr/>
        </p:nvSpPr>
        <p:spPr>
          <a:xfrm>
            <a:off x="2347274" y="682824"/>
            <a:ext cx="845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0.4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49" name="直线箭头连接符 48">
            <a:extLst>
              <a:ext uri="{FF2B5EF4-FFF2-40B4-BE49-F238E27FC236}">
                <a16:creationId xmlns:a16="http://schemas.microsoft.com/office/drawing/2014/main" id="{A002862D-624B-B102-39D1-A1F754F64B9B}"/>
              </a:ext>
            </a:extLst>
          </p:cNvPr>
          <p:cNvCxnSpPr>
            <a:cxnSpLocks/>
          </p:cNvCxnSpPr>
          <p:nvPr/>
        </p:nvCxnSpPr>
        <p:spPr>
          <a:xfrm>
            <a:off x="4808150" y="654285"/>
            <a:ext cx="0" cy="4345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2A54A7E1-28E7-6F58-0F98-12F7A0FE0D95}"/>
              </a:ext>
            </a:extLst>
          </p:cNvPr>
          <p:cNvSpPr/>
          <p:nvPr/>
        </p:nvSpPr>
        <p:spPr>
          <a:xfrm>
            <a:off x="6792785" y="705176"/>
            <a:ext cx="697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9969FED7-F70C-D8CA-9236-42278309FFF8}"/>
              </a:ext>
            </a:extLst>
          </p:cNvPr>
          <p:cNvCxnSpPr>
            <a:cxnSpLocks/>
          </p:cNvCxnSpPr>
          <p:nvPr/>
        </p:nvCxnSpPr>
        <p:spPr>
          <a:xfrm>
            <a:off x="7467814" y="652451"/>
            <a:ext cx="0" cy="48791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2AA1584E-2E6D-CE9B-860B-60B9467D3551}"/>
              </a:ext>
            </a:extLst>
          </p:cNvPr>
          <p:cNvSpPr/>
          <p:nvPr/>
        </p:nvSpPr>
        <p:spPr>
          <a:xfrm>
            <a:off x="117206" y="2774461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</a:p>
        </p:txBody>
      </p:sp>
      <p:sp useBgFill="1">
        <p:nvSpPr>
          <p:cNvPr id="58" name="矩形 57">
            <a:extLst>
              <a:ext uri="{FF2B5EF4-FFF2-40B4-BE49-F238E27FC236}">
                <a16:creationId xmlns:a16="http://schemas.microsoft.com/office/drawing/2014/main" id="{47F34802-AFCB-BBB9-6214-2D3D8EB7C000}"/>
              </a:ext>
            </a:extLst>
          </p:cNvPr>
          <p:cNvSpPr/>
          <p:nvPr/>
        </p:nvSpPr>
        <p:spPr>
          <a:xfrm>
            <a:off x="110103" y="739765"/>
            <a:ext cx="934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Belle</a:t>
            </a:r>
            <a:r>
              <a:rPr kumimoji="1"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5CCB71C-0EDD-B61A-0950-4C3CB890B106}"/>
              </a:ext>
            </a:extLst>
          </p:cNvPr>
          <p:cNvSpPr/>
          <p:nvPr/>
        </p:nvSpPr>
        <p:spPr>
          <a:xfrm>
            <a:off x="2360469" y="1227012"/>
            <a:ext cx="883766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LS1</a:t>
            </a:r>
            <a:endParaRPr kumimoji="1" lang="zh-CN" altLang="en-US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CBE0C11A-09FC-83EB-8198-10E2D137C77A}"/>
              </a:ext>
            </a:extLst>
          </p:cNvPr>
          <p:cNvSpPr/>
          <p:nvPr/>
        </p:nvSpPr>
        <p:spPr>
          <a:xfrm>
            <a:off x="3266110" y="1232525"/>
            <a:ext cx="1542040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EC9C6D07-BBFA-24B4-3757-C32CD35AF428}"/>
              </a:ext>
            </a:extLst>
          </p:cNvPr>
          <p:cNvSpPr/>
          <p:nvPr/>
        </p:nvSpPr>
        <p:spPr>
          <a:xfrm>
            <a:off x="1366808" y="90827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2019-2022</a:t>
            </a:r>
            <a:endParaRPr lang="zh-CN" altLang="en-US" sz="1400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ED91E327-F14A-236E-8D1C-0ECAFD47E714}"/>
              </a:ext>
            </a:extLst>
          </p:cNvPr>
          <p:cNvSpPr/>
          <p:nvPr/>
        </p:nvSpPr>
        <p:spPr>
          <a:xfrm>
            <a:off x="3512167" y="902429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2024-2027</a:t>
            </a:r>
            <a:endParaRPr lang="zh-CN" altLang="en-US" sz="1400" dirty="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4D92A261-FBEA-758D-70B3-8A6797988970}"/>
              </a:ext>
            </a:extLst>
          </p:cNvPr>
          <p:cNvSpPr/>
          <p:nvPr/>
        </p:nvSpPr>
        <p:spPr>
          <a:xfrm>
            <a:off x="4845903" y="1232525"/>
            <a:ext cx="883766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LS1</a:t>
            </a:r>
            <a:endParaRPr kumimoji="1" lang="zh-CN" altLang="en-US" dirty="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622BAE95-7FFE-80BF-CFDC-2355818157E1}"/>
              </a:ext>
            </a:extLst>
          </p:cNvPr>
          <p:cNvSpPr/>
          <p:nvPr/>
        </p:nvSpPr>
        <p:spPr>
          <a:xfrm>
            <a:off x="4845903" y="698189"/>
            <a:ext cx="758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15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1FF0E44-1C9D-5ACB-2324-F898F690BBDA}"/>
              </a:ext>
            </a:extLst>
          </p:cNvPr>
          <p:cNvSpPr/>
          <p:nvPr/>
        </p:nvSpPr>
        <p:spPr>
          <a:xfrm>
            <a:off x="5767422" y="1238903"/>
            <a:ext cx="1700392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cxnSp>
        <p:nvCxnSpPr>
          <p:cNvPr id="73" name="直线箭头连接符 72">
            <a:extLst>
              <a:ext uri="{FF2B5EF4-FFF2-40B4-BE49-F238E27FC236}">
                <a16:creationId xmlns:a16="http://schemas.microsoft.com/office/drawing/2014/main" id="{1CEBBFCB-A33E-A5E6-9963-607166C19F10}"/>
              </a:ext>
            </a:extLst>
          </p:cNvPr>
          <p:cNvCxnSpPr/>
          <p:nvPr/>
        </p:nvCxnSpPr>
        <p:spPr>
          <a:xfrm>
            <a:off x="5202695" y="3673995"/>
            <a:ext cx="3766415" cy="0"/>
          </a:xfrm>
          <a:prstGeom prst="straightConnector1">
            <a:avLst/>
          </a:prstGeom>
          <a:ln w="539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73">
            <a:extLst>
              <a:ext uri="{FF2B5EF4-FFF2-40B4-BE49-F238E27FC236}">
                <a16:creationId xmlns:a16="http://schemas.microsoft.com/office/drawing/2014/main" id="{141502AF-5B1E-5ACC-0735-8D6AA9C65FEA}"/>
              </a:ext>
            </a:extLst>
          </p:cNvPr>
          <p:cNvSpPr/>
          <p:nvPr/>
        </p:nvSpPr>
        <p:spPr>
          <a:xfrm>
            <a:off x="6942635" y="3362069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HL-LHC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3532A94F-95DE-0BAB-4366-C27026CD6366}"/>
              </a:ext>
            </a:extLst>
          </p:cNvPr>
          <p:cNvSpPr/>
          <p:nvPr/>
        </p:nvSpPr>
        <p:spPr>
          <a:xfrm>
            <a:off x="136103" y="3755498"/>
            <a:ext cx="151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CMS/ATLAS</a:t>
            </a:r>
          </a:p>
        </p:txBody>
      </p:sp>
      <p:cxnSp>
        <p:nvCxnSpPr>
          <p:cNvPr id="76" name="直线箭头连接符 75">
            <a:extLst>
              <a:ext uri="{FF2B5EF4-FFF2-40B4-BE49-F238E27FC236}">
                <a16:creationId xmlns:a16="http://schemas.microsoft.com/office/drawing/2014/main" id="{061352B4-AC53-082F-86EA-EA5B3A2974CA}"/>
              </a:ext>
            </a:extLst>
          </p:cNvPr>
          <p:cNvCxnSpPr/>
          <p:nvPr/>
        </p:nvCxnSpPr>
        <p:spPr>
          <a:xfrm flipV="1">
            <a:off x="3834654" y="3673995"/>
            <a:ext cx="0" cy="497628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>
            <a:extLst>
              <a:ext uri="{FF2B5EF4-FFF2-40B4-BE49-F238E27FC236}">
                <a16:creationId xmlns:a16="http://schemas.microsoft.com/office/drawing/2014/main" id="{4502E7D3-AEBA-30CB-6C94-9F51E18E1C77}"/>
              </a:ext>
            </a:extLst>
          </p:cNvPr>
          <p:cNvSpPr/>
          <p:nvPr/>
        </p:nvSpPr>
        <p:spPr>
          <a:xfrm>
            <a:off x="2939678" y="3832025"/>
            <a:ext cx="756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200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C823E4B5-062F-5E68-76FF-43C7641C17CA}"/>
              </a:ext>
            </a:extLst>
          </p:cNvPr>
          <p:cNvSpPr/>
          <p:nvPr/>
        </p:nvSpPr>
        <p:spPr>
          <a:xfrm>
            <a:off x="8222614" y="3832025"/>
            <a:ext cx="846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3000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1B36B7F-947F-0471-33C3-1D6780232350}"/>
                  </a:ext>
                </a:extLst>
              </p:cNvPr>
              <p:cNvSpPr/>
              <p:nvPr/>
            </p:nvSpPr>
            <p:spPr>
              <a:xfrm>
                <a:off x="136103" y="4343939"/>
                <a:ext cx="3198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BESIII/super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-charm/CEPC</a:t>
                </a:r>
              </a:p>
            </p:txBody>
          </p:sp>
        </mc:Choice>
        <mc:Fallback xmlns="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1B36B7F-947F-0471-33C3-1D6780232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03" y="4343939"/>
                <a:ext cx="3198311" cy="369332"/>
              </a:xfrm>
              <a:prstGeom prst="rect">
                <a:avLst/>
              </a:prstGeom>
              <a:blipFill>
                <a:blip r:embed="rId3"/>
                <a:stretch>
                  <a:fillRect l="-1581" t="-10000" r="-395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951FF78-DA58-E6EE-977F-EB6F4EFE47E0}"/>
                  </a:ext>
                </a:extLst>
              </p:cNvPr>
              <p:cNvSpPr/>
              <p:nvPr/>
            </p:nvSpPr>
            <p:spPr>
              <a:xfrm>
                <a:off x="3579248" y="4346809"/>
                <a:ext cx="56797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BEPCII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upgrade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running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super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-charm/CEPC</a:t>
                </a:r>
              </a:p>
            </p:txBody>
          </p:sp>
        </mc:Choice>
        <mc:Fallback xmlns=""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951FF78-DA58-E6EE-977F-EB6F4EFE4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248" y="4346809"/>
                <a:ext cx="5679760" cy="369332"/>
              </a:xfrm>
              <a:prstGeom prst="rect">
                <a:avLst/>
              </a:prstGeom>
              <a:blipFill>
                <a:blip r:embed="rId4"/>
                <a:stretch>
                  <a:fillRect l="-891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A2F29EE7-7AA5-1005-F01E-10CEE42AD885}"/>
              </a:ext>
            </a:extLst>
          </p:cNvPr>
          <p:cNvSpPr/>
          <p:nvPr/>
        </p:nvSpPr>
        <p:spPr>
          <a:xfrm>
            <a:off x="7490221" y="1237091"/>
            <a:ext cx="1336528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upgrade</a:t>
            </a:r>
            <a:endParaRPr kumimoji="1" lang="zh-CN" altLang="en-US" dirty="0"/>
          </a:p>
        </p:txBody>
      </p: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6C5073F3-AAC3-B150-FBBC-A05086648FC3}"/>
              </a:ext>
            </a:extLst>
          </p:cNvPr>
          <p:cNvCxnSpPr>
            <a:cxnSpLocks/>
          </p:cNvCxnSpPr>
          <p:nvPr/>
        </p:nvCxnSpPr>
        <p:spPr>
          <a:xfrm>
            <a:off x="8808974" y="658470"/>
            <a:ext cx="0" cy="48791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3F1D49A-6EAD-6E5B-8EDC-B1724EE4D1A1}"/>
              </a:ext>
            </a:extLst>
          </p:cNvPr>
          <p:cNvSpPr/>
          <p:nvPr/>
        </p:nvSpPr>
        <p:spPr>
          <a:xfrm>
            <a:off x="7917818" y="711840"/>
            <a:ext cx="8567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9FC23A-080D-8916-4C6D-EB37C01B168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40694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5194B-ED5D-314A-BA90-A9C425691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A9F9FCB-4FD4-6AF6-F561-4FD33D671B5E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6903D8A-4414-24F4-30F7-BF2D1655C31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42B86B9-36A8-64C7-0390-340F4B210592}"/>
                  </a:ext>
                </a:extLst>
              </p:cNvPr>
              <p:cNvSpPr/>
              <p:nvPr/>
            </p:nvSpPr>
            <p:spPr>
              <a:xfrm>
                <a:off x="231515" y="48516"/>
                <a:ext cx="367280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0B454F1-4DC1-0F83-A606-28B7206A349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65CE116-3B27-6F36-3C98-BEA1715951A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5B8C9A5-DF8B-4C87-84F7-F4CC6D697EE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DFDE1830-CC6C-DB4B-5FF3-EB8D478CE5E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5258FA5-B190-8C03-7694-93548B241E8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CE9B306D-1779-55C4-C4D5-6C22AB5508E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D93382-7525-4C22-EE81-7BFC45AA7387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1025" name="Picture 1" descr="page19image1759739088">
            <a:extLst>
              <a:ext uri="{FF2B5EF4-FFF2-40B4-BE49-F238E27FC236}">
                <a16:creationId xmlns:a16="http://schemas.microsoft.com/office/drawing/2014/main" id="{141C58B2-7356-F269-D899-E5389433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1" y="1322388"/>
            <a:ext cx="48514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C878FEF-4376-B1E2-EB41-F5C288991F5B}"/>
              </a:ext>
            </a:extLst>
          </p:cNvPr>
          <p:cNvSpPr txBox="1"/>
          <p:nvPr/>
        </p:nvSpPr>
        <p:spPr>
          <a:xfrm>
            <a:off x="-48590" y="1273719"/>
            <a:ext cx="8673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pixel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Velo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BAD35C-51D0-070B-4EFC-87CBC98A6108}"/>
              </a:ext>
            </a:extLst>
          </p:cNvPr>
          <p:cNvSpPr txBox="1"/>
          <p:nvPr/>
        </p:nvSpPr>
        <p:spPr>
          <a:xfrm>
            <a:off x="634150" y="1279611"/>
            <a:ext cx="8673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UT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2FFC8C-6965-1398-0E21-28C80FE76704}"/>
              </a:ext>
            </a:extLst>
          </p:cNvPr>
          <p:cNvSpPr txBox="1"/>
          <p:nvPr/>
        </p:nvSpPr>
        <p:spPr>
          <a:xfrm>
            <a:off x="1672336" y="1273719"/>
            <a:ext cx="867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SciFi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747A73C-EB09-540B-ACBF-A53F96C385AC}"/>
              </a:ext>
            </a:extLst>
          </p:cNvPr>
          <p:cNvSpPr txBox="1"/>
          <p:nvPr/>
        </p:nvSpPr>
        <p:spPr>
          <a:xfrm>
            <a:off x="2838035" y="1267914"/>
            <a:ext cx="13806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Removed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M1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readout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803A78A-9E37-377B-51E1-3CAC28C7EC1A}"/>
              </a:ext>
            </a:extLst>
          </p:cNvPr>
          <p:cNvSpPr txBox="1"/>
          <p:nvPr/>
        </p:nvSpPr>
        <p:spPr>
          <a:xfrm>
            <a:off x="0" y="4482423"/>
            <a:ext cx="23631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RICH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optics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PMS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75A7041-EFCA-BFD2-2358-FFC7B5A8C493}"/>
              </a:ext>
            </a:extLst>
          </p:cNvPr>
          <p:cNvSpPr txBox="1"/>
          <p:nvPr/>
        </p:nvSpPr>
        <p:spPr>
          <a:xfrm>
            <a:off x="2386958" y="4338029"/>
            <a:ext cx="2282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Removed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PS/SPD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readout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16764A7-5177-85B4-ABED-5F070F2D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090" y="1256154"/>
            <a:ext cx="2187731" cy="149244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2AED68C3-23AC-543B-9B68-569995C955E7}"/>
              </a:ext>
            </a:extLst>
          </p:cNvPr>
          <p:cNvSpPr txBox="1"/>
          <p:nvPr/>
        </p:nvSpPr>
        <p:spPr>
          <a:xfrm>
            <a:off x="4943401" y="1693462"/>
            <a:ext cx="1663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Similar</a:t>
            </a:r>
            <a:r>
              <a:rPr lang="zh-CN" altLang="en-US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PID</a:t>
            </a:r>
            <a:r>
              <a:rPr lang="zh-CN" altLang="en-US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performance</a:t>
            </a:r>
            <a:endParaRPr lang="zh-CN" altLang="en-US" sz="1400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55254C38-A08A-8168-E594-B6F484835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757" y="2794792"/>
            <a:ext cx="4475418" cy="170492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115D9562-4B9E-A84B-0489-18B4A6F37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8925" y="4444417"/>
            <a:ext cx="3603081" cy="331741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72D98A7D-C27C-FF0A-774D-94D0B17C7075}"/>
              </a:ext>
            </a:extLst>
          </p:cNvPr>
          <p:cNvSpPr txBox="1"/>
          <p:nvPr/>
        </p:nvSpPr>
        <p:spPr>
          <a:xfrm>
            <a:off x="4479548" y="2568100"/>
            <a:ext cx="3188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Twice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trigger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efficiencies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(hadronic)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AB6F5B5-F705-F2CF-C10D-2E3D8EFCE21E}"/>
              </a:ext>
            </a:extLst>
          </p:cNvPr>
          <p:cNvSpPr txBox="1"/>
          <p:nvPr/>
        </p:nvSpPr>
        <p:spPr>
          <a:xfrm>
            <a:off x="363185" y="462353"/>
            <a:ext cx="8131335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With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our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LHCb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detector,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already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collected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data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Run1+2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importantly,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full software trigger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➜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better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performance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hadronic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final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3346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91489-DE07-35A6-7BCC-5E820297E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534B831-0631-31C5-4F98-9DE7BA3FA702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256A8816-FFC6-C93E-CD8A-E4A61EC60951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2565474-BDA1-488A-06E3-F2D40F86ED8B}"/>
                  </a:ext>
                </a:extLst>
              </p:cNvPr>
              <p:cNvSpPr/>
              <p:nvPr/>
            </p:nvSpPr>
            <p:spPr>
              <a:xfrm>
                <a:off x="231515" y="48516"/>
                <a:ext cx="555152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Prospects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mixing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FCBAB08-306B-926B-023D-1A4CBC3F511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D19F3FB-AE79-F710-E706-520A767A538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A93DCAE6-75C0-6076-762C-987B79C66F0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21EAD60-1259-269B-EA51-9B9267C5210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FF2E4F3-677C-B62C-5C95-136D54BBE0A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48D3DE0-3B18-EC33-D8BF-12A76FBB4B3D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8D76614-98B3-60A6-86F3-A58E09D790C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129C0A0B-835F-A5F2-DE9E-4190D9175B3E}"/>
                  </a:ext>
                </a:extLst>
              </p:cNvPr>
              <p:cNvSpPr txBox="1"/>
              <p:nvPr/>
            </p:nvSpPr>
            <p:spPr>
              <a:xfrm>
                <a:off x="363185" y="462353"/>
                <a:ext cx="8131335" cy="4234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Prospects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𝑫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𝑲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endParaRPr lang="en-US" altLang="zh-CN" sz="1600" b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129C0A0B-835F-A5F2-DE9E-4190D9175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462353"/>
                <a:ext cx="8131335" cy="423449"/>
              </a:xfrm>
              <a:prstGeom prst="rect">
                <a:avLst/>
              </a:prstGeom>
              <a:blipFill>
                <a:blip r:embed="rId3"/>
                <a:stretch>
                  <a:fillRect l="-312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E19DC2B1-83B8-1936-FC5C-A04B5F74C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875366"/>
            <a:ext cx="7772400" cy="1323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2ECA96A-86BD-702A-F8B2-5FCCEAB72F82}"/>
                  </a:ext>
                </a:extLst>
              </p:cNvPr>
              <p:cNvSpPr txBox="1"/>
              <p:nvPr/>
            </p:nvSpPr>
            <p:spPr>
              <a:xfrm>
                <a:off x="363185" y="2124096"/>
                <a:ext cx="8131335" cy="792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Prospects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𝑫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𝑲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: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variation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strong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phase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over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phase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space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provide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higher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sensitivity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variables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𝝓</m:t>
                    </m:r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𝒒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</m:oMath>
                </a14:m>
                <a:endParaRPr lang="en-US" altLang="zh-CN" sz="1600" b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2ECA96A-86BD-702A-F8B2-5FCCEAB72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2124096"/>
                <a:ext cx="8131335" cy="792140"/>
              </a:xfrm>
              <a:prstGeom prst="rect">
                <a:avLst/>
              </a:prstGeom>
              <a:blipFill>
                <a:blip r:embed="rId5"/>
                <a:stretch>
                  <a:fillRect l="-312" b="-7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1ADC7373-7793-67D8-462C-9FAF5F8CD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52" y="2912814"/>
            <a:ext cx="7772400" cy="15507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046CB77-832B-A8E7-96A5-94B157975D26}"/>
                  </a:ext>
                </a:extLst>
              </p:cNvPr>
              <p:cNvSpPr txBox="1"/>
              <p:nvPr/>
            </p:nvSpPr>
            <p:spPr>
              <a:xfrm>
                <a:off x="363185" y="4374174"/>
                <a:ext cx="8131335" cy="443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Similar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sensitivity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also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𝑫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1600" b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046CB77-832B-A8E7-96A5-94B157975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4374174"/>
                <a:ext cx="8131335" cy="443263"/>
              </a:xfrm>
              <a:prstGeom prst="rect">
                <a:avLst/>
              </a:prstGeom>
              <a:blipFill>
                <a:blip r:embed="rId7"/>
                <a:stretch>
                  <a:fillRect l="-312" b="-13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98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206979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Conclusion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72DFA01-1EA9-29EA-4F8C-91A5B2FD940C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CCD1D61-8E5A-657B-5E8F-0E88F6D7A149}"/>
              </a:ext>
            </a:extLst>
          </p:cNvPr>
          <p:cNvSpPr txBox="1"/>
          <p:nvPr/>
        </p:nvSpPr>
        <p:spPr>
          <a:xfrm>
            <a:off x="363185" y="643367"/>
            <a:ext cx="8131335" cy="263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Charm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hadrons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offers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unique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platform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search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for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Physics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understand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low-energy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QCD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LHCb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produces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unprecedent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amount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charm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hadrons: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leading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experiments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charm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physics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Many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interesting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results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already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achieved,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stay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tuned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for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Limited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explored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territory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semi-leptonic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decays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charm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baryon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spectroscopy;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efforts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needed</a:t>
            </a:r>
          </a:p>
        </p:txBody>
      </p:sp>
    </p:spTree>
    <p:extLst>
      <p:ext uri="{BB962C8B-B14F-4D97-AF65-F5344CB8AC3E}">
        <p14:creationId xmlns:p14="http://schemas.microsoft.com/office/powerpoint/2010/main" val="31974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1"/>
    </mc:Choice>
    <mc:Fallback xmlns="">
      <p:transition spd="slow" advTm="4513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521137"/>
            <a:ext cx="9144000" cy="4622365"/>
            <a:chOff x="0" y="694847"/>
            <a:chExt cx="9144000" cy="6163154"/>
          </a:xfrm>
        </p:grpSpPr>
        <p:cxnSp>
          <p:nvCxnSpPr>
            <p:cNvPr id="12" name="直线连接符 11"/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9E863973-CE64-244C-AA83-B0D3A6E0B76F}"/>
              </a:ext>
            </a:extLst>
          </p:cNvPr>
          <p:cNvSpPr/>
          <p:nvPr/>
        </p:nvSpPr>
        <p:spPr>
          <a:xfrm>
            <a:off x="1855775" y="2279362"/>
            <a:ext cx="5872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Thank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attention!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2866D55-FD92-B740-87A9-889DAD13E08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灯片编号占位符 1">
            <a:extLst>
              <a:ext uri="{FF2B5EF4-FFF2-40B4-BE49-F238E27FC236}">
                <a16:creationId xmlns:a16="http://schemas.microsoft.com/office/drawing/2014/main" id="{C13FA518-AB45-144D-B9D6-E2370FCBC345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0D71CB3-8DEC-3AA0-3E05-969CA679928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16744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"/>
    </mc:Choice>
    <mc:Fallback xmlns="">
      <p:transition spd="slow" advTm="772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1121E-84C4-9F25-2EB8-B98E6B0B3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01EE5DB3-2D79-2DA9-60A4-2A9D0B796DDC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05F6657-E872-1320-0B6D-9C1B3AC01537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505C944-7B7B-FE54-90D1-F60D463A505A}"/>
                  </a:ext>
                </a:extLst>
              </p:cNvPr>
              <p:cNvSpPr/>
              <p:nvPr/>
            </p:nvSpPr>
            <p:spPr>
              <a:xfrm>
                <a:off x="231515" y="48516"/>
                <a:ext cx="282000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B8CC9352-7273-5091-68BE-D14C940FDA2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6870A49-F0EC-4B88-516D-48E38C8FBBB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660B7AC-39C2-429C-89A3-710EA23DDC2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862CA49D-CD2D-6404-5C60-2FF4B79537C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D591EC47-EB8D-BDA5-555C-35A351A22C9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1AD7132-EE8D-547C-A611-73AFAD824B85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7A5FE603-3956-3E33-5E07-255BCBA339B4}"/>
                  </a:ext>
                </a:extLst>
              </p:cNvPr>
              <p:cNvSpPr/>
              <p:nvPr/>
            </p:nvSpPr>
            <p:spPr>
              <a:xfrm>
                <a:off x="231514" y="635435"/>
                <a:ext cx="7874795" cy="4601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up-type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quarks</a:t>
                </a: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tiny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quantities</a:t>
                </a: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CKM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special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role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Properties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GeV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𝐐𝐂𝐃</m:t>
                        </m:r>
                      </m:sub>
                    </m:sSub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GeV)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7A5FE603-3956-3E33-5E07-255BCBA33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635435"/>
                <a:ext cx="7874795" cy="4601260"/>
              </a:xfrm>
              <a:prstGeom prst="rect">
                <a:avLst/>
              </a:prstGeom>
              <a:blipFill>
                <a:blip r:embed="rId3"/>
                <a:stretch>
                  <a:fillRect l="-1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371BED78-CF82-4000-3987-54D1156BA15F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7049C0-E1B4-BCA0-C23B-4FC70DDBA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434" y="612353"/>
            <a:ext cx="3920069" cy="23018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2DBA037-4A82-E9E5-004E-290020D68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16" y="2338056"/>
            <a:ext cx="2853653" cy="153658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1125A10-D6E9-47DC-471B-DA6A6008643C}"/>
              </a:ext>
            </a:extLst>
          </p:cNvPr>
          <p:cNvSpPr/>
          <p:nvPr/>
        </p:nvSpPr>
        <p:spPr>
          <a:xfrm>
            <a:off x="1171254" y="2935110"/>
            <a:ext cx="1497632" cy="384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6066F66-1501-9696-5E93-635BF07851C8}"/>
              </a:ext>
            </a:extLst>
          </p:cNvPr>
          <p:cNvSpPr txBox="1"/>
          <p:nvPr/>
        </p:nvSpPr>
        <p:spPr>
          <a:xfrm>
            <a:off x="3932028" y="3134732"/>
            <a:ext cx="2724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Unitary</a:t>
            </a:r>
            <a:r>
              <a:rPr lang="zh-CN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zh-CN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8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zh-CN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94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C972D-3DF8-DB41-22D8-E122BD572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7D3DF3B4-BDBE-8C13-2616-CEAF7108CA27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9F75D31-14C4-C778-45E8-FF52C174ADB6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3603C6E-BE85-33DB-ACBA-2F9CEB445592}"/>
                  </a:ext>
                </a:extLst>
              </p:cNvPr>
              <p:cNvSpPr/>
              <p:nvPr/>
            </p:nvSpPr>
            <p:spPr>
              <a:xfrm>
                <a:off x="231515" y="48516"/>
                <a:ext cx="441659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programs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B75C8FB1-C568-0BB1-8A47-6231DD16CE5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66137F30-8978-6337-03B0-5426A9A01F5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0522A3F2-84A0-018D-EBE9-0033A44F8D09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AE31D664-AB0F-667F-BEDD-C2D39E4A0FDA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829B6A0-F392-38D6-95D8-B9F265D3C0F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61876A71-70BB-1369-9806-E4075C360D0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0934BD76-8136-55E6-A803-C2B561AF3907}"/>
                  </a:ext>
                </a:extLst>
              </p:cNvPr>
              <p:cNvSpPr/>
              <p:nvPr/>
            </p:nvSpPr>
            <p:spPr>
              <a:xfrm>
                <a:off x="231514" y="635435"/>
                <a:ext cx="6367249" cy="42780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related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up-type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quarks</a:t>
                </a: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mixing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mixing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(not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covered)</a:t>
                </a: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FCNC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processes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CKM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special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role</a:t>
                </a: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huge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potential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CKM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matrix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element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Properties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GeV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𝐐𝐂𝐃</m:t>
                        </m:r>
                      </m:sub>
                    </m:sSub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GeV)</a:t>
                </a: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spectroscopy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hadrons</a:t>
                </a:r>
              </a:p>
            </p:txBody>
          </p:sp>
        </mc:Choice>
        <mc:Fallback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0934BD76-8136-55E6-A803-C2B561AF39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635435"/>
                <a:ext cx="6367249" cy="4278094"/>
              </a:xfrm>
              <a:prstGeom prst="rect">
                <a:avLst/>
              </a:prstGeom>
              <a:blipFill>
                <a:blip r:embed="rId3"/>
                <a:stretch>
                  <a:fillRect l="-199" b="-5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878EFEE4-9A04-5E23-15B9-F8E32283027F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4" name="爆炸形 1 3">
            <a:extLst>
              <a:ext uri="{FF2B5EF4-FFF2-40B4-BE49-F238E27FC236}">
                <a16:creationId xmlns:a16="http://schemas.microsoft.com/office/drawing/2014/main" id="{6577576D-B1FE-CF89-38F5-DBD25DE1D3A9}"/>
              </a:ext>
            </a:extLst>
          </p:cNvPr>
          <p:cNvSpPr/>
          <p:nvPr/>
        </p:nvSpPr>
        <p:spPr>
          <a:xfrm>
            <a:off x="1801639" y="3051018"/>
            <a:ext cx="407406" cy="398352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94C5EC96-776F-9E56-7F98-1638A5932808}"/>
              </a:ext>
            </a:extLst>
          </p:cNvPr>
          <p:cNvCxnSpPr>
            <a:cxnSpLocks/>
          </p:cNvCxnSpPr>
          <p:nvPr/>
        </p:nvCxnSpPr>
        <p:spPr>
          <a:xfrm flipV="1">
            <a:off x="2024424" y="3094755"/>
            <a:ext cx="832269" cy="145875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>
            <a:extLst>
              <a:ext uri="{FF2B5EF4-FFF2-40B4-BE49-F238E27FC236}">
                <a16:creationId xmlns:a16="http://schemas.microsoft.com/office/drawing/2014/main" id="{1A788BCD-E202-CB8F-BD95-CC515F770F75}"/>
              </a:ext>
            </a:extLst>
          </p:cNvPr>
          <p:cNvSpPr/>
          <p:nvPr/>
        </p:nvSpPr>
        <p:spPr>
          <a:xfrm>
            <a:off x="2789943" y="2978081"/>
            <a:ext cx="344032" cy="1896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07B91FF-3E79-1B6B-368B-CA196C59475D}"/>
              </a:ext>
            </a:extLst>
          </p:cNvPr>
          <p:cNvSpPr txBox="1"/>
          <p:nvPr/>
        </p:nvSpPr>
        <p:spPr>
          <a:xfrm>
            <a:off x="1750881" y="3472196"/>
            <a:ext cx="547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endParaRPr lang="zh-CN" altLang="en-US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730E2FA-EC03-6D2C-9AD3-192A30B04578}"/>
                  </a:ext>
                </a:extLst>
              </p:cNvPr>
              <p:cNvSpPr txBox="1"/>
              <p:nvPr/>
            </p:nvSpPr>
            <p:spPr>
              <a:xfrm>
                <a:off x="2442034" y="3258356"/>
                <a:ext cx="1170299" cy="3820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CN" alt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zh-CN" alt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730E2FA-EC03-6D2C-9AD3-192A30B04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034" y="3258356"/>
                <a:ext cx="1170299" cy="382028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E7F30857-CEB4-8BF0-A6A9-5CFF392E3490}"/>
              </a:ext>
            </a:extLst>
          </p:cNvPr>
          <p:cNvCxnSpPr>
            <a:cxnSpLocks/>
          </p:cNvCxnSpPr>
          <p:nvPr/>
        </p:nvCxnSpPr>
        <p:spPr>
          <a:xfrm flipV="1">
            <a:off x="3081515" y="2696479"/>
            <a:ext cx="663355" cy="328820"/>
          </a:xfrm>
          <a:prstGeom prst="line">
            <a:avLst/>
          </a:prstGeom>
          <a:ln w="3175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57E136B-9E90-91BC-16CE-FDB9B8A01102}"/>
                  </a:ext>
                </a:extLst>
              </p:cNvPr>
              <p:cNvSpPr txBox="1"/>
              <p:nvPr/>
            </p:nvSpPr>
            <p:spPr>
              <a:xfrm>
                <a:off x="3253135" y="2421936"/>
                <a:ext cx="3201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zh-CN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B57E136B-9E90-91BC-16CE-FDB9B8A01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135" y="2421936"/>
                <a:ext cx="32011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6C4B29C2-E6EA-E1C3-E11E-BC78DBFE71CF}"/>
              </a:ext>
            </a:extLst>
          </p:cNvPr>
          <p:cNvCxnSpPr>
            <a:cxnSpLocks/>
          </p:cNvCxnSpPr>
          <p:nvPr/>
        </p:nvCxnSpPr>
        <p:spPr>
          <a:xfrm>
            <a:off x="3094917" y="3062796"/>
            <a:ext cx="1567566" cy="83289"/>
          </a:xfrm>
          <a:prstGeom prst="line">
            <a:avLst/>
          </a:prstGeom>
          <a:ln w="317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>
            <a:extLst>
              <a:ext uri="{FF2B5EF4-FFF2-40B4-BE49-F238E27FC236}">
                <a16:creationId xmlns:a16="http://schemas.microsoft.com/office/drawing/2014/main" id="{6D534FF4-B70A-1F8F-187A-7F6F5230E97D}"/>
              </a:ext>
            </a:extLst>
          </p:cNvPr>
          <p:cNvSpPr/>
          <p:nvPr/>
        </p:nvSpPr>
        <p:spPr>
          <a:xfrm>
            <a:off x="4580056" y="3066311"/>
            <a:ext cx="344032" cy="18961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19315AC5-D568-4D56-D9D0-BEB39AC138E4}"/>
                  </a:ext>
                </a:extLst>
              </p:cNvPr>
              <p:cNvSpPr txBox="1"/>
              <p:nvPr/>
            </p:nvSpPr>
            <p:spPr>
              <a:xfrm>
                <a:off x="4260272" y="3287481"/>
                <a:ext cx="11702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zh-CN" alt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19315AC5-D568-4D56-D9D0-BEB39AC13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272" y="3287481"/>
                <a:ext cx="1170299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F4128C86-5466-C85D-3350-6B565CEEEAEA}"/>
              </a:ext>
            </a:extLst>
          </p:cNvPr>
          <p:cNvCxnSpPr>
            <a:cxnSpLocks/>
          </p:cNvCxnSpPr>
          <p:nvPr/>
        </p:nvCxnSpPr>
        <p:spPr>
          <a:xfrm flipV="1">
            <a:off x="4857338" y="2648986"/>
            <a:ext cx="1034473" cy="455454"/>
          </a:xfrm>
          <a:prstGeom prst="line">
            <a:avLst/>
          </a:prstGeom>
          <a:ln w="317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线连接符 33">
            <a:extLst>
              <a:ext uri="{FF2B5EF4-FFF2-40B4-BE49-F238E27FC236}">
                <a16:creationId xmlns:a16="http://schemas.microsoft.com/office/drawing/2014/main" id="{9A626896-AB34-EC43-95DB-E82B24B6D486}"/>
              </a:ext>
            </a:extLst>
          </p:cNvPr>
          <p:cNvCxnSpPr>
            <a:cxnSpLocks/>
          </p:cNvCxnSpPr>
          <p:nvPr/>
        </p:nvCxnSpPr>
        <p:spPr>
          <a:xfrm flipV="1">
            <a:off x="4845421" y="3057509"/>
            <a:ext cx="1140625" cy="100815"/>
          </a:xfrm>
          <a:prstGeom prst="line">
            <a:avLst/>
          </a:prstGeom>
          <a:ln w="317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DE0611A-68CC-B7D4-79F8-3E53CF0F46C7}"/>
                  </a:ext>
                </a:extLst>
              </p:cNvPr>
              <p:cNvSpPr txBox="1"/>
              <p:nvPr/>
            </p:nvSpPr>
            <p:spPr>
              <a:xfrm>
                <a:off x="5716442" y="3016706"/>
                <a:ext cx="3201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DE0611A-68CC-B7D4-79F8-3E53CF0F4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442" y="3016706"/>
                <a:ext cx="320114" cy="369332"/>
              </a:xfrm>
              <a:prstGeom prst="rect">
                <a:avLst/>
              </a:prstGeom>
              <a:blipFill>
                <a:blip r:embed="rId7"/>
                <a:stretch>
                  <a:fillRect r="-23077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932484B-C2EA-29F9-A972-10FCD9789389}"/>
                  </a:ext>
                </a:extLst>
              </p:cNvPr>
              <p:cNvSpPr txBox="1"/>
              <p:nvPr/>
            </p:nvSpPr>
            <p:spPr>
              <a:xfrm>
                <a:off x="5891811" y="2501219"/>
                <a:ext cx="3201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932484B-C2EA-29F9-A972-10FCD9789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811" y="2501219"/>
                <a:ext cx="32011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FDB0E4F6-FAF4-0568-1962-1134384FC656}"/>
              </a:ext>
            </a:extLst>
          </p:cNvPr>
          <p:cNvCxnSpPr>
            <a:cxnSpLocks/>
          </p:cNvCxnSpPr>
          <p:nvPr/>
        </p:nvCxnSpPr>
        <p:spPr>
          <a:xfrm>
            <a:off x="4804261" y="3191298"/>
            <a:ext cx="1304303" cy="579814"/>
          </a:xfrm>
          <a:prstGeom prst="line">
            <a:avLst/>
          </a:prstGeom>
          <a:ln w="317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F76E9E78-A551-14D7-86F4-CFF58ABA254A}"/>
                  </a:ext>
                </a:extLst>
              </p:cNvPr>
              <p:cNvSpPr txBox="1"/>
              <p:nvPr/>
            </p:nvSpPr>
            <p:spPr>
              <a:xfrm>
                <a:off x="5902811" y="3393909"/>
                <a:ext cx="3201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F76E9E78-A551-14D7-86F4-CFF58ABA2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811" y="3393909"/>
                <a:ext cx="32011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82B4F60F-19EC-4F77-7B2F-D50B42E11968}"/>
                  </a:ext>
                </a:extLst>
              </p:cNvPr>
              <p:cNvSpPr txBox="1"/>
              <p:nvPr/>
            </p:nvSpPr>
            <p:spPr>
              <a:xfrm>
                <a:off x="6340086" y="2870116"/>
                <a:ext cx="284058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Partially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reconstruction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technique;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already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r>
                  <a:rPr lang="zh-CN" altLang="en-US" sz="1400" dirty="0"/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efficiency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(arxiv:1205.0897)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82B4F60F-19EC-4F77-7B2F-D50B42E11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086" y="2870116"/>
                <a:ext cx="2840580" cy="954107"/>
              </a:xfrm>
              <a:prstGeom prst="rect">
                <a:avLst/>
              </a:prstGeom>
              <a:blipFill>
                <a:blip r:embed="rId10"/>
                <a:stretch>
                  <a:fillRect t="-1333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文本框 43">
            <a:extLst>
              <a:ext uri="{FF2B5EF4-FFF2-40B4-BE49-F238E27FC236}">
                <a16:creationId xmlns:a16="http://schemas.microsoft.com/office/drawing/2014/main" id="{29460FB5-502E-48E1-9052-42445465B19D}"/>
              </a:ext>
            </a:extLst>
          </p:cNvPr>
          <p:cNvSpPr txBox="1"/>
          <p:nvPr/>
        </p:nvSpPr>
        <p:spPr>
          <a:xfrm>
            <a:off x="6340086" y="2303566"/>
            <a:ext cx="26895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explored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territory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(at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LHCb)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C635B49-B491-D2B8-BC30-69AF6C90DB9F}"/>
              </a:ext>
            </a:extLst>
          </p:cNvPr>
          <p:cNvSpPr txBox="1"/>
          <p:nvPr/>
        </p:nvSpPr>
        <p:spPr>
          <a:xfrm>
            <a:off x="6240946" y="721724"/>
            <a:ext cx="28405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9835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496482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(Run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1+2)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66AFBAE-C8C9-D1F4-258F-C835C6D57E01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06887F1E-3802-D17F-271B-4AB95C4B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75776"/>
            <a:ext cx="7924288" cy="4178114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99F02DB3-0CB8-1673-FB6C-0B2AB6569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776" y="543962"/>
            <a:ext cx="2636121" cy="2563120"/>
          </a:xfrm>
          <a:prstGeom prst="rect">
            <a:avLst/>
          </a:prstGeom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2E8CF44B-D993-D3DA-DE05-7718A0F1E248}"/>
              </a:ext>
            </a:extLst>
          </p:cNvPr>
          <p:cNvSpPr/>
          <p:nvPr/>
        </p:nvSpPr>
        <p:spPr>
          <a:xfrm>
            <a:off x="4012980" y="4495476"/>
            <a:ext cx="5131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Designed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heavy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flavor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studies</a:t>
            </a:r>
            <a:endParaRPr lang="zh-CN" alt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1B9F557-79BF-5ADA-1BF3-0C78F0B0B436}"/>
              </a:ext>
            </a:extLst>
          </p:cNvPr>
          <p:cNvSpPr txBox="1"/>
          <p:nvPr/>
        </p:nvSpPr>
        <p:spPr>
          <a:xfrm>
            <a:off x="7292774" y="203556"/>
            <a:ext cx="17411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2008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JINST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3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S08005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B436D-4AB4-3210-1D5F-4760C270A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B00A0D7-B905-237F-8CA9-D7C9BD294AF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DA44012-9F52-EEBF-A23A-8D02283672F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6192D37-6719-CAF2-2108-6AE38D83BFF8}"/>
                  </a:ext>
                </a:extLst>
              </p:cNvPr>
              <p:cNvSpPr/>
              <p:nvPr/>
            </p:nvSpPr>
            <p:spPr>
              <a:xfrm>
                <a:off x="231515" y="48516"/>
                <a:ext cx="293541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status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5E3CB7A-6236-50CB-37B0-F393C813957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BCD586C-6D82-D862-642E-5F27B65219B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D4114AD-424D-E64A-A808-95A471E334B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243FCBE3-5B23-1C8C-17AC-DFBE76F3C07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44BC3A1-C8A4-103A-38E6-E2F19A53F20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B3E599F-37A9-C408-6E91-21423C798DB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7FC1395-1C08-A0EB-1DBC-8C822D7A26E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090E361-5B60-F382-BFEF-329C420E48B0}"/>
              </a:ext>
            </a:extLst>
          </p:cNvPr>
          <p:cNvSpPr/>
          <p:nvPr/>
        </p:nvSpPr>
        <p:spPr>
          <a:xfrm>
            <a:off x="5095982" y="673536"/>
            <a:ext cx="3899428" cy="300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A81FF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(7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A81FF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2012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(8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2015-2018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3: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2024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alone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(13.6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TeV):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9.56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2025 (13.6 TeV): &gt; 3.99 fb</a:t>
            </a:r>
            <a:r>
              <a:rPr lang="en-US" altLang="zh-CN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5F15E7-4F83-FDA5-3F57-8468718E7731}"/>
                  </a:ext>
                </a:extLst>
              </p:cNvPr>
              <p:cNvSpPr/>
              <p:nvPr/>
            </p:nvSpPr>
            <p:spPr>
              <a:xfrm>
                <a:off x="-1" y="3775707"/>
                <a:ext cx="9243753" cy="785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new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detector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3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operates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higher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instantaneous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luminosity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Similar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performance,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while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efficiency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hadron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final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increased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factor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</a:t>
                </a:r>
                <a:endParaRPr lang="zh-CN" alt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5F15E7-4F83-FDA5-3F57-8468718E7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3775707"/>
                <a:ext cx="9243753" cy="785343"/>
              </a:xfrm>
              <a:prstGeom prst="rect">
                <a:avLst/>
              </a:prstGeom>
              <a:blipFill>
                <a:blip r:embed="rId3"/>
                <a:stretch>
                  <a:fillRect l="-275" b="-7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" descr="PieChartEffBreakdown">
            <a:extLst>
              <a:ext uri="{FF2B5EF4-FFF2-40B4-BE49-F238E27FC236}">
                <a16:creationId xmlns:a16="http://schemas.microsoft.com/office/drawing/2014/main" id="{A66A9B28-6AEB-59C9-7992-27C15FDABF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4825" y="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PieChartEffBreakdown">
            <a:extLst>
              <a:ext uri="{FF2B5EF4-FFF2-40B4-BE49-F238E27FC236}">
                <a16:creationId xmlns:a16="http://schemas.microsoft.com/office/drawing/2014/main" id="{DC7AF622-CABC-F180-ECFA-5F28454888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7225" y="15240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AC0272D-727D-69A7-A05D-30DB76BD8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88" y="606850"/>
            <a:ext cx="4628672" cy="31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60605-2E03-2429-5B6E-EF3E9E213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FD1F5B39-3866-CDD6-2084-233E8AB87319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EE4F7A2C-A4D3-3697-4626-78FA5F15E44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06767B1-F8A3-2F5B-35CA-8D8ACED27D63}"/>
                  </a:ext>
                </a:extLst>
              </p:cNvPr>
              <p:cNvSpPr/>
              <p:nvPr/>
            </p:nvSpPr>
            <p:spPr>
              <a:xfrm>
                <a:off x="231515" y="48516"/>
                <a:ext cx="460895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3AD27B8-A1BE-4C5C-AB04-1156846DC558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7987953-DD77-0795-2CAC-3031CFD54B8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B4B8133-B388-6A7F-8695-FEF0C31212A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1CCE7410-ECD8-D9FC-17DD-F431A7DFFE3C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EB93F07-F82E-2D2B-C242-FF0D7A5FC1E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DB7D5245-6411-903B-9B01-C4481E02EBA2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F63A227-6368-CC6D-F08E-D9D93FC2C5C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E997DA3-904A-D875-81A1-45DD7E547813}"/>
                  </a:ext>
                </a:extLst>
              </p:cNvPr>
              <p:cNvSpPr/>
              <p:nvPr/>
            </p:nvSpPr>
            <p:spPr>
              <a:xfrm>
                <a:off x="231515" y="2957947"/>
                <a:ext cx="8763895" cy="18933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Charm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more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than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orders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magnitudes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larger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than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other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experiments;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CPV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time-dependent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studies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endParaRPr kumimoji="1"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BESIII: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quantum-correlated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production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experiments: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final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neutral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particles;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absolute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branching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fraction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etc.</a:t>
                </a:r>
                <a:endParaRPr lang="zh-CN" alt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E997DA3-904A-D875-81A1-45DD7E5478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2957947"/>
                <a:ext cx="8763895" cy="1893339"/>
              </a:xfrm>
              <a:prstGeom prst="rect">
                <a:avLst/>
              </a:prstGeom>
              <a:blipFill>
                <a:blip r:embed="rId3"/>
                <a:stretch>
                  <a:fillRect l="-289" r="-289" b="-33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08BB3F7A-406E-3542-937D-C7BE14AD0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61" y="582450"/>
            <a:ext cx="7772400" cy="23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3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FF4A6-75DB-F0FB-E9DC-22E931645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B55625A-0C4A-7D19-E485-9C07F2BF5A08}"/>
              </a:ext>
            </a:extLst>
          </p:cNvPr>
          <p:cNvGrpSpPr/>
          <p:nvPr/>
        </p:nvGrpSpPr>
        <p:grpSpPr>
          <a:xfrm>
            <a:off x="14610" y="5046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7E215A1-5090-56DD-0624-E95A8E75090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76CF697-A14B-49F6-309F-5BAA699E8BEC}"/>
                  </a:ext>
                </a:extLst>
              </p:cNvPr>
              <p:cNvSpPr/>
              <p:nvPr/>
            </p:nvSpPr>
            <p:spPr>
              <a:xfrm>
                <a:off x="231515" y="48516"/>
                <a:ext cx="529516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 violation 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9AAAFAF-ED38-C97E-6E0C-8BD0397F2E8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B909205-547C-8596-CF39-FCA35D1B3DC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E138903-F6E5-E6D0-F720-930866646CC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080DD8F-33D5-E612-5D8B-B8AB8623A12A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1DCB7412-1297-B035-6575-8B9B67EA383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4169E4A-0471-9122-6A8E-675671A1BAD8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926FE7E-6F21-3496-5993-2F80335CD68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B2B8D74-D22E-AAA9-D258-54FC10B99A60}"/>
                  </a:ext>
                </a:extLst>
              </p:cNvPr>
              <p:cNvSpPr/>
              <p:nvPr/>
            </p:nvSpPr>
            <p:spPr>
              <a:xfrm>
                <a:off x="231514" y="635435"/>
                <a:ext cx="7874795" cy="178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established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until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</a:t>
                </a: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𝚲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𝐊</m:t>
                        </m:r>
                      </m:e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𝐊</m:t>
                        </m:r>
                      </m:e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(analyses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𝚲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channels)</a:t>
                </a: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𝒑𝑲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&gt;5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altLang="zh-CN" sz="14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71508" lvl="1" indent="-214308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1.5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B2B8D74-D22E-AAA9-D258-54FC10B99A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635435"/>
                <a:ext cx="7874795" cy="1781321"/>
              </a:xfrm>
              <a:prstGeom prst="rect">
                <a:avLst/>
              </a:prstGeom>
              <a:blipFill>
                <a:blip r:embed="rId3"/>
                <a:stretch>
                  <a:fillRect l="-161" b="-21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 descr="截图里有图片&#10;&#10;AI 生成的内容可能不正确。">
            <a:extLst>
              <a:ext uri="{FF2B5EF4-FFF2-40B4-BE49-F238E27FC236}">
                <a16:creationId xmlns:a16="http://schemas.microsoft.com/office/drawing/2014/main" id="{089CDCAF-00B8-77CA-00A2-D69AF3AFC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73" y="2516382"/>
            <a:ext cx="3417033" cy="22190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3ED2DF2-A6DF-686C-DC7C-F0AAD1FD0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728" y="2475088"/>
            <a:ext cx="3417033" cy="227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317866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2025/08/08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383BEE-1B82-57AB-38DE-0E6F5EB9A50B}"/>
              </a:ext>
            </a:extLst>
          </p:cNvPr>
          <p:cNvSpPr/>
          <p:nvPr/>
        </p:nvSpPr>
        <p:spPr>
          <a:xfrm>
            <a:off x="1123406" y="2858916"/>
            <a:ext cx="2482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CB9FD0-A74C-C531-35B2-5CBD65369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88" y="3288408"/>
            <a:ext cx="2032186" cy="148505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490880-C927-4960-A55A-D039B3735F7B}"/>
              </a:ext>
            </a:extLst>
          </p:cNvPr>
          <p:cNvSpPr/>
          <p:nvPr/>
        </p:nvSpPr>
        <p:spPr>
          <a:xfrm>
            <a:off x="7751174" y="-35633"/>
            <a:ext cx="1282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JHEP04(2014)087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PRD108(2023)L011101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PRL133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(2024)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101902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Nature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Phys.13(2017)391</a:t>
            </a:r>
            <a:endParaRPr lang="zh-CN" alt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B55745E-A332-A40D-7C6E-86EBAB0E4A69}"/>
                  </a:ext>
                </a:extLst>
              </p:cNvPr>
              <p:cNvSpPr txBox="1"/>
              <p:nvPr/>
            </p:nvSpPr>
            <p:spPr>
              <a:xfrm>
                <a:off x="363185" y="3130309"/>
                <a:ext cx="171470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</m:oMath>
                </a14:m>
                <a:r>
                  <a:rPr lang="zh-CN" altLang="en-US" sz="1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200" b="0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</m:acc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12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B55745E-A332-A40D-7C6E-86EBAB0E4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3130309"/>
                <a:ext cx="1714708" cy="276999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C93BE3-0B08-E021-C16B-B032748CAE71}"/>
                  </a:ext>
                </a:extLst>
              </p:cNvPr>
              <p:cNvSpPr txBox="1"/>
              <p:nvPr/>
            </p:nvSpPr>
            <p:spPr>
              <a:xfrm>
                <a:off x="4595210" y="3020111"/>
                <a:ext cx="4442654" cy="1669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Important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investigate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dependence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(amplitude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binned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etc.)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CPV: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hyperon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𝟎𝟏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baryons!</a:t>
                </a: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C93BE3-0B08-E021-C16B-B032748CA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210" y="3020111"/>
                <a:ext cx="4442654" cy="1669431"/>
              </a:xfrm>
              <a:prstGeom prst="rect">
                <a:avLst/>
              </a:prstGeom>
              <a:blipFill>
                <a:blip r:embed="rId9"/>
                <a:stretch>
                  <a:fillRect l="-285" r="-570" b="-22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C101B7A1-220C-5D06-D1AE-D907E86F9C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086" y="3182476"/>
            <a:ext cx="1534606" cy="159012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87421D7-8BDC-8DF7-EF05-AE371FC9EE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578" y="1133941"/>
            <a:ext cx="4376178" cy="17260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841EBC6-5129-95BD-9A68-A312E9CC85A1}"/>
                  </a:ext>
                </a:extLst>
              </p:cNvPr>
              <p:cNvSpPr txBox="1"/>
              <p:nvPr/>
            </p:nvSpPr>
            <p:spPr>
              <a:xfrm>
                <a:off x="713769" y="887053"/>
                <a:ext cx="372165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𝑺𝑻</m:t>
                            </m:r>
                          </m:sub>
                        </m:sSub>
                      </m:e>
                    </m:d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𝑬𝑾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841EBC6-5129-95BD-9A68-A312E9CC8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69" y="887053"/>
                <a:ext cx="3721651" cy="307777"/>
              </a:xfrm>
              <a:prstGeom prst="rect">
                <a:avLst/>
              </a:prstGeom>
              <a:blipFill>
                <a:blip r:embed="rId12"/>
                <a:stretch>
                  <a:fillRect l="-680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B04424B-BB86-5E01-BC60-4E95DD6ED96A}"/>
                  </a:ext>
                </a:extLst>
              </p:cNvPr>
              <p:cNvSpPr txBox="1"/>
              <p:nvPr/>
            </p:nvSpPr>
            <p:spPr>
              <a:xfrm>
                <a:off x="3486129" y="1668843"/>
                <a:ext cx="1126627" cy="259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bSup>
                        <m:sSub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1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B04424B-BB86-5E01-BC60-4E95DD6ED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129" y="1668843"/>
                <a:ext cx="1126627" cy="2599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DF70B27-06F1-1DB8-E783-72A2F6EEEEF7}"/>
                  </a:ext>
                </a:extLst>
              </p:cNvPr>
              <p:cNvSpPr txBox="1"/>
              <p:nvPr/>
            </p:nvSpPr>
            <p:spPr>
              <a:xfrm>
                <a:off x="4880742" y="889945"/>
                <a:ext cx="417138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Triple-product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asymmetry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𝐜𝐨𝐬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𝑺𝑻</m:t>
                            </m:r>
                          </m:sub>
                        </m:sSub>
                      </m:e>
                    </m:d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𝑬𝑾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DF70B27-06F1-1DB8-E783-72A2F6EEE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742" y="889945"/>
                <a:ext cx="4171388" cy="307777"/>
              </a:xfrm>
              <a:prstGeom prst="rect">
                <a:avLst/>
              </a:prstGeom>
              <a:blipFill>
                <a:blip r:embed="rId14"/>
                <a:stretch>
                  <a:fillRect l="-608" t="-4000" r="-2128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497DC04E-53A9-1E92-C796-350CD5D83E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84800" y="1140374"/>
            <a:ext cx="2814320" cy="1580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2F5A0A1-EE7A-DCD8-28E1-04E58B4C60A0}"/>
                  </a:ext>
                </a:extLst>
              </p:cNvPr>
              <p:cNvSpPr txBox="1"/>
              <p:nvPr/>
            </p:nvSpPr>
            <p:spPr>
              <a:xfrm>
                <a:off x="7380461" y="2022176"/>
                <a:ext cx="1321579" cy="293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12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2F5A0A1-EE7A-DCD8-28E1-04E58B4C6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461" y="2022176"/>
                <a:ext cx="1321579" cy="293542"/>
              </a:xfrm>
              <a:prstGeom prst="rect">
                <a:avLst/>
              </a:prstGeom>
              <a:blipFill>
                <a:blip r:embed="rId1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B1AB5EDA-52AE-A966-D308-6F8BD8E6C2FE}"/>
              </a:ext>
            </a:extLst>
          </p:cNvPr>
          <p:cNvSpPr txBox="1"/>
          <p:nvPr/>
        </p:nvSpPr>
        <p:spPr>
          <a:xfrm>
            <a:off x="238161" y="468909"/>
            <a:ext cx="6849687" cy="381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574A208-A91B-E9A3-213F-2AE1EB522835}"/>
              </a:ext>
            </a:extLst>
          </p:cNvPr>
          <p:cNvSpPr/>
          <p:nvPr/>
        </p:nvSpPr>
        <p:spPr>
          <a:xfrm>
            <a:off x="176578" y="902521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11E8BD-FC69-1570-A0CB-60B186126A2C}"/>
              </a:ext>
            </a:extLst>
          </p:cNvPr>
          <p:cNvSpPr/>
          <p:nvPr/>
        </p:nvSpPr>
        <p:spPr>
          <a:xfrm>
            <a:off x="4692000" y="902521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8DE5DF9-7A7C-438C-5B92-C93822E51168}"/>
              </a:ext>
            </a:extLst>
          </p:cNvPr>
          <p:cNvSpPr/>
          <p:nvPr/>
        </p:nvSpPr>
        <p:spPr>
          <a:xfrm>
            <a:off x="176578" y="2883722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431E90-613B-CDEA-51BC-DA6A9B40C1B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280232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"/>
    </mc:Choice>
    <mc:Fallback xmlns="">
      <p:transition spd="slow" advTm="8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78489</TotalTime>
  <Words>2012</Words>
  <Application>Microsoft Macintosh PowerPoint</Application>
  <PresentationFormat>全屏显示(16:9)</PresentationFormat>
  <Paragraphs>423</Paragraphs>
  <Slides>27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DengXian</vt:lpstr>
      <vt:lpstr>Microsoft YaHei</vt:lpstr>
      <vt:lpstr>Arial</vt:lpstr>
      <vt:lpstr>Calibri</vt:lpstr>
      <vt:lpstr>Calibri Light</vt:lpstr>
      <vt:lpstr>Cambria Math</vt:lpstr>
      <vt:lpstr>Times New Roman</vt:lpstr>
      <vt:lpstr>Office 主题</vt:lpstr>
      <vt:lpstr>Latest charming results the LHCb experiment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WB Q</cp:lastModifiedBy>
  <cp:revision>691</cp:revision>
  <cp:lastPrinted>2020-12-04T23:54:58Z</cp:lastPrinted>
  <dcterms:created xsi:type="dcterms:W3CDTF">2016-11-07T09:39:16Z</dcterms:created>
  <dcterms:modified xsi:type="dcterms:W3CDTF">2025-08-07T15:27:53Z</dcterms:modified>
</cp:coreProperties>
</file>