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71" r:id="rId4"/>
    <p:sldId id="4409" r:id="rId5"/>
    <p:sldId id="4413" r:id="rId6"/>
    <p:sldId id="273" r:id="rId7"/>
    <p:sldId id="4419" r:id="rId8"/>
    <p:sldId id="4408" r:id="rId9"/>
    <p:sldId id="259" r:id="rId10"/>
    <p:sldId id="261" r:id="rId11"/>
    <p:sldId id="262" r:id="rId12"/>
    <p:sldId id="4418" r:id="rId13"/>
    <p:sldId id="4421" r:id="rId14"/>
    <p:sldId id="264" r:id="rId15"/>
    <p:sldId id="265" r:id="rId16"/>
    <p:sldId id="274" r:id="rId17"/>
    <p:sldId id="4423" r:id="rId18"/>
    <p:sldId id="4414" r:id="rId19"/>
    <p:sldId id="260" r:id="rId20"/>
    <p:sldId id="4416" r:id="rId21"/>
    <p:sldId id="4422" r:id="rId22"/>
    <p:sldId id="4424"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FEEFF"/>
    <a:srgbClr val="FFFFFF"/>
    <a:srgbClr val="E5F9FF"/>
    <a:srgbClr val="0432FF"/>
    <a:srgbClr val="0A192F"/>
    <a:srgbClr val="FFD700"/>
    <a:srgbClr val="BDBDBD"/>
    <a:srgbClr val="C81E1E"/>
    <a:srgbClr val="DEEBF7"/>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7961" autoAdjust="0"/>
  </p:normalViewPr>
  <p:slideViewPr>
    <p:cSldViewPr snapToGrid="0">
      <p:cViewPr>
        <p:scale>
          <a:sx n="400" d="100"/>
          <a:sy n="400" d="100"/>
        </p:scale>
        <p:origin x="-8484" y="-6426"/>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47392-0A8B-45C0-BE99-81CA7E68ABE1}" type="datetimeFigureOut">
              <a:rPr lang="zh-CN" altLang="en-US" smtClean="0"/>
              <a:t>2025/10/22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66955-7C3E-4371-9795-4FC88B381495}" type="slidenum">
              <a:rPr lang="zh-CN" altLang="en-US" smtClean="0"/>
              <a:t>‹#›</a:t>
            </a:fld>
            <a:endParaRPr lang="zh-CN" altLang="en-US"/>
          </a:p>
        </p:txBody>
      </p:sp>
    </p:spTree>
    <p:extLst>
      <p:ext uri="{BB962C8B-B14F-4D97-AF65-F5344CB8AC3E}">
        <p14:creationId xmlns:p14="http://schemas.microsoft.com/office/powerpoint/2010/main" val="1806616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Good afternoon everyone. I’m Gao </a:t>
            </a:r>
            <a:r>
              <a:rPr lang="en-US" altLang="zh-CN" dirty="0" err="1"/>
              <a:t>Zhixing</a:t>
            </a:r>
            <a:r>
              <a:rPr lang="en-US" altLang="zh-CN" dirty="0"/>
              <a:t>, from the PandaX Collaboration. Today I’ll present a novel low-background photomultiplier tube, R12699, developed for Next-generation xenon-based detectors. I’ll focus on the motivation, radiopurity, cryogenic performance, and integration outlook.</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1</a:t>
            </a:fld>
            <a:endParaRPr lang="zh-CN" altLang="en-US"/>
          </a:p>
        </p:txBody>
      </p:sp>
    </p:spTree>
    <p:extLst>
      <p:ext uri="{BB962C8B-B14F-4D97-AF65-F5344CB8AC3E}">
        <p14:creationId xmlns:p14="http://schemas.microsoft.com/office/powerpoint/2010/main" val="1551326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As for the radioactive </a:t>
            </a:r>
            <a:r>
              <a:rPr lang="en-US" altLang="zh-CN" dirty="0" err="1"/>
              <a:t>bkg</a:t>
            </a:r>
            <a:r>
              <a:rPr lang="en-US" altLang="zh-CN" dirty="0"/>
              <a:t> control: The first step is component screening. Each PMT sub-part: quartz, sealing glass-1, glass-2 spacer, ceramics, Kovar (Fe–Co–Ni) flange/pins,  stainless plates/electrodes, alloy electrodes, and so on is all measured with underground </a:t>
            </a:r>
            <a:r>
              <a:rPr lang="en-US" altLang="zh-CN" dirty="0" err="1"/>
              <a:t>HPGe</a:t>
            </a:r>
            <a:r>
              <a:rPr lang="en-US" altLang="zh-CN" dirty="0"/>
              <a:t> gamma</a:t>
            </a:r>
            <a:r>
              <a:rPr lang="el-GR" altLang="zh-CN" dirty="0"/>
              <a:t>-</a:t>
            </a:r>
            <a:r>
              <a:rPr lang="en-US" altLang="zh-CN" dirty="0"/>
              <a:t>spectroscopy to build a material budget and isolate dominant lines and the result is shown as the right figure. We focus on the main long-life material </a:t>
            </a:r>
            <a:r>
              <a:rPr lang="en-US" altLang="zh-CN" dirty="0" err="1"/>
              <a:t>bkg</a:t>
            </a:r>
            <a:r>
              <a:rPr lang="en-US" altLang="zh-CN" dirty="0"/>
              <a:t> Co60</a:t>
            </a:r>
            <a:r>
              <a:rPr lang="zh-CN" altLang="en-US" dirty="0"/>
              <a:t>、</a:t>
            </a:r>
            <a:r>
              <a:rPr lang="en-US" altLang="zh-CN" dirty="0"/>
              <a:t>Th232</a:t>
            </a:r>
            <a:r>
              <a:rPr lang="zh-CN" altLang="en-US" dirty="0"/>
              <a:t>、</a:t>
            </a:r>
            <a:r>
              <a:rPr lang="en-US" altLang="zh-CN" dirty="0"/>
              <a:t>U238</a:t>
            </a:r>
            <a:r>
              <a:rPr lang="zh-CN" altLang="en-US" dirty="0"/>
              <a:t>、</a:t>
            </a:r>
            <a:r>
              <a:rPr lang="en-US" altLang="zh-CN" dirty="0"/>
              <a:t>K40 and find that the budget shows:</a:t>
            </a:r>
          </a:p>
          <a:p>
            <a:r>
              <a:rPr lang="en-US" altLang="zh-CN" dirty="0"/>
              <a:t>⁶⁰Co is primarily composed of Kovar metal/pin/pipe.</a:t>
            </a:r>
          </a:p>
          <a:p>
            <a:r>
              <a:rPr lang="en-US" altLang="zh-CN" dirty="0"/>
              <a:t>²³⁸U(late) and ²³²Th(late) is dominated by sealing Glass-1.</a:t>
            </a:r>
          </a:p>
          <a:p>
            <a:r>
              <a:rPr lang="en-US" altLang="zh-CN" dirty="0"/>
              <a:t>Potassium-40 is primarily in glass components</a:t>
            </a:r>
          </a:p>
          <a:p>
            <a:r>
              <a:rPr lang="en-US" altLang="zh-CN" dirty="0"/>
              <a:t>These findings guide vendor selection and material substitutions before assembly.【K40 </a:t>
            </a:r>
            <a:r>
              <a:rPr lang="zh-CN" altLang="en-US" dirty="0"/>
              <a:t>光阴极碱金属</a:t>
            </a:r>
            <a:r>
              <a:rPr lang="en-US" altLang="zh-CN" dirty="0"/>
              <a:t>Alkaline metal in photocathode</a:t>
            </a:r>
            <a:r>
              <a:rPr lang="zh-CN" altLang="en-US" dirty="0"/>
              <a:t>，</a:t>
            </a:r>
            <a:r>
              <a:rPr lang="en-US" altLang="zh-CN" dirty="0"/>
              <a:t>enrich K39】</a:t>
            </a:r>
            <a:endParaRPr lang="zh-CN" altLang="en-US" dirty="0"/>
          </a:p>
        </p:txBody>
      </p:sp>
      <p:sp>
        <p:nvSpPr>
          <p:cNvPr id="4" name="灯片编号占位符 3"/>
          <p:cNvSpPr>
            <a:spLocks noGrp="1"/>
          </p:cNvSpPr>
          <p:nvPr>
            <p:ph type="sldNum" sz="quarter" idx="10"/>
          </p:nvPr>
        </p:nvSpPr>
        <p:spPr/>
        <p:txBody>
          <a:bodyPr/>
          <a:lstStyle/>
          <a:p>
            <a:fld id="{79A66955-7C3E-4371-9795-4FC88B381495}" type="slidenum">
              <a:rPr lang="zh-CN" altLang="en-US" smtClean="0"/>
              <a:t>10</a:t>
            </a:fld>
            <a:endParaRPr lang="zh-CN" altLang="en-US"/>
          </a:p>
        </p:txBody>
      </p:sp>
    </p:spTree>
    <p:extLst>
      <p:ext uri="{BB962C8B-B14F-4D97-AF65-F5344CB8AC3E}">
        <p14:creationId xmlns:p14="http://schemas.microsoft.com/office/powerpoint/2010/main" val="4291152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Step two is the whole-tube counting: we measure each assembled PMT to control the total background and cross-check the budget. From v0 → v1, we replaced Kovar alloy for an Fe–Ni alloy, and—see the dark-blue bars at the third vs. the fourth group—60Co fell to about one-eighth of the original. From v1 to v2, we tightened the sealing-glass 1 feedstock; accordingly, the late-chain 238U and 232Th components dropped sharply as well, as shown by the orange and light-blue bars in the last group.</a:t>
            </a:r>
            <a:endParaRPr lang="zh-CN" altLang="en-US" dirty="0"/>
          </a:p>
        </p:txBody>
      </p:sp>
      <p:sp>
        <p:nvSpPr>
          <p:cNvPr id="4" name="灯片编号占位符 3"/>
          <p:cNvSpPr>
            <a:spLocks noGrp="1"/>
          </p:cNvSpPr>
          <p:nvPr>
            <p:ph type="sldNum" sz="quarter" idx="10"/>
          </p:nvPr>
        </p:nvSpPr>
        <p:spPr/>
        <p:txBody>
          <a:bodyPr/>
          <a:lstStyle/>
          <a:p>
            <a:fld id="{79A66955-7C3E-4371-9795-4FC88B381495}" type="slidenum">
              <a:rPr lang="zh-CN" altLang="en-US" smtClean="0"/>
              <a:t>11</a:t>
            </a:fld>
            <a:endParaRPr lang="zh-CN" altLang="en-US"/>
          </a:p>
        </p:txBody>
      </p:sp>
    </p:spTree>
    <p:extLst>
      <p:ext uri="{BB962C8B-B14F-4D97-AF65-F5344CB8AC3E}">
        <p14:creationId xmlns:p14="http://schemas.microsoft.com/office/powerpoint/2010/main" val="986253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B9541-6586-F505-F834-F3E3BF73196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269CB4-7A60-F1FB-6BA4-E1F6FBC71EF0}"/>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F5C064F6-BDCC-2B90-0B29-C81E2A01B974}"/>
              </a:ext>
            </a:extLst>
          </p:cNvPr>
          <p:cNvSpPr>
            <a:spLocks noGrp="1"/>
          </p:cNvSpPr>
          <p:nvPr>
            <p:ph type="body" idx="1"/>
          </p:nvPr>
        </p:nvSpPr>
        <p:spPr/>
        <p:txBody>
          <a:bodyPr/>
          <a:lstStyle/>
          <a:p>
            <a:r>
              <a:rPr lang="en-US" altLang="zh-CN" dirty="0"/>
              <a:t>Also, we focus on radon emanation and surface contamination. Because the PMTs are positioned very close to the liquid-xenon fiducial volume, any radon released from the PMT can enter the liquid xenon and contribute to the detector background; therefore, the radon emanation must be tightly controlled. After iterative improvements, the latest batch of R12699 (version 2) PMTs shows an emanation rate of less than 3.2 </a:t>
            </a:r>
            <a:r>
              <a:rPr lang="en-US" altLang="zh-CN" dirty="0" err="1"/>
              <a:t>μBq</a:t>
            </a:r>
            <a:r>
              <a:rPr lang="en-US" altLang="zh-CN" dirty="0"/>
              <a:t> per tube @90% confidence level, comparable to that of the R11410 PMTs used now.</a:t>
            </a:r>
            <a:endParaRPr lang="zh-CN" altLang="en-US" dirty="0"/>
          </a:p>
        </p:txBody>
      </p:sp>
      <p:sp>
        <p:nvSpPr>
          <p:cNvPr id="4" name="灯片编号占位符 3">
            <a:extLst>
              <a:ext uri="{FF2B5EF4-FFF2-40B4-BE49-F238E27FC236}">
                <a16:creationId xmlns:a16="http://schemas.microsoft.com/office/drawing/2014/main" id="{BAED6A79-7E1E-DFC6-834A-091948CB88E0}"/>
              </a:ext>
            </a:extLst>
          </p:cNvPr>
          <p:cNvSpPr>
            <a:spLocks noGrp="1"/>
          </p:cNvSpPr>
          <p:nvPr>
            <p:ph type="sldNum" sz="quarter" idx="10"/>
          </p:nvPr>
        </p:nvSpPr>
        <p:spPr/>
        <p:txBody>
          <a:bodyPr/>
          <a:lstStyle/>
          <a:p>
            <a:fld id="{79A66955-7C3E-4371-9795-4FC88B381495}" type="slidenum">
              <a:rPr lang="zh-CN" altLang="en-US" smtClean="0"/>
              <a:t>12</a:t>
            </a:fld>
            <a:endParaRPr lang="zh-CN" altLang="en-US"/>
          </a:p>
        </p:txBody>
      </p:sp>
    </p:spTree>
    <p:extLst>
      <p:ext uri="{BB962C8B-B14F-4D97-AF65-F5344CB8AC3E}">
        <p14:creationId xmlns:p14="http://schemas.microsoft.com/office/powerpoint/2010/main" val="2475228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And since the quartz window faces the </a:t>
            </a:r>
            <a:r>
              <a:rPr lang="en-US" altLang="zh-CN" dirty="0" err="1"/>
              <a:t>LXe</a:t>
            </a:r>
            <a:r>
              <a:rPr lang="en-US" altLang="zh-CN" dirty="0"/>
              <a:t> target, adsorbed radon progeny on the PMT surface can create α. The</a:t>
            </a:r>
            <a:r>
              <a:rPr lang="zh-CN" altLang="en-US" dirty="0"/>
              <a:t> </a:t>
            </a:r>
            <a:r>
              <a:rPr lang="en-US" altLang="zh-CN" dirty="0"/>
              <a:t>neutron</a:t>
            </a:r>
            <a:r>
              <a:rPr lang="zh-CN" altLang="en-US" dirty="0"/>
              <a:t> </a:t>
            </a:r>
            <a:r>
              <a:rPr lang="en-US" altLang="zh-CN" dirty="0"/>
              <a:t>coming</a:t>
            </a:r>
            <a:r>
              <a:rPr lang="zh-CN" altLang="en-US" dirty="0"/>
              <a:t> </a:t>
            </a:r>
            <a:r>
              <a:rPr lang="en-US" altLang="zh-CN" dirty="0"/>
              <a:t>from</a:t>
            </a:r>
            <a:r>
              <a:rPr lang="zh-CN" altLang="en-US" dirty="0"/>
              <a:t> </a:t>
            </a:r>
            <a:r>
              <a:rPr lang="en-US" altLang="zh-CN" dirty="0"/>
              <a:t>the alpha-n reaction between radon progeny &amp; nucleus in the material</a:t>
            </a:r>
            <a:r>
              <a:rPr lang="zh-CN" altLang="en-US" dirty="0"/>
              <a:t> </a:t>
            </a:r>
            <a:r>
              <a:rPr lang="en-US" altLang="zh-CN" dirty="0"/>
              <a:t>can</a:t>
            </a:r>
            <a:r>
              <a:rPr lang="zh-CN" altLang="en-US" dirty="0"/>
              <a:t> </a:t>
            </a:r>
            <a:r>
              <a:rPr lang="en-US" altLang="zh-CN" dirty="0"/>
              <a:t>contribute</a:t>
            </a:r>
            <a:r>
              <a:rPr lang="zh-CN" altLang="en-US" dirty="0"/>
              <a:t> </a:t>
            </a:r>
            <a:r>
              <a:rPr lang="en-US" altLang="zh-CN" dirty="0"/>
              <a:t>to</a:t>
            </a:r>
            <a:r>
              <a:rPr lang="zh-CN" altLang="en-US" dirty="0"/>
              <a:t> </a:t>
            </a:r>
            <a:r>
              <a:rPr lang="en-US" altLang="zh-CN" dirty="0"/>
              <a:t>BKG. We evaluated a simple, quartz-safe alcohol-wipe procedure by first spiking the quartz window with a radon source to reach Po210 of 236.9 ± 27.8 µBq/PMT. Two round of wipe cleaning reduced the activity to less than 22.5 µBq/PMT, consistent with the pre-installation baseline (&lt; 18.4 µBq/PMT). Thus, alcohol wiping effectively removes Po210 surface contamination while remaining easy to apply during assembly.</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13</a:t>
            </a:fld>
            <a:endParaRPr lang="zh-CN" altLang="en-US"/>
          </a:p>
        </p:txBody>
      </p:sp>
    </p:spTree>
    <p:extLst>
      <p:ext uri="{BB962C8B-B14F-4D97-AF65-F5344CB8AC3E}">
        <p14:creationId xmlns:p14="http://schemas.microsoft.com/office/powerpoint/2010/main" val="4223686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To validate cryogenic electronic stability after the material substitutions, we tested R12699-V2 PMTs in a dry nitrogen environment throughout cooldown and operation. The setup reproduces detector-like conditions with nitrogen purges and staged cooldowns to </a:t>
            </a:r>
            <a:r>
              <a:rPr lang="en-US" altLang="zh-CN" dirty="0" err="1"/>
              <a:t>LXe</a:t>
            </a:r>
            <a:r>
              <a:rPr lang="en-US" altLang="zh-CN" dirty="0"/>
              <a:t> temperatures. Each tube is cycled three times from room temperature to cryogenic conditions while we track gain, dark count rate, </a:t>
            </a:r>
            <a:r>
              <a:rPr lang="en-US" altLang="zh-CN" dirty="0" err="1"/>
              <a:t>afterpulsing</a:t>
            </a:r>
            <a:r>
              <a:rPr lang="en-US" altLang="zh-CN" dirty="0"/>
              <a:t>, and overall stability.</a:t>
            </a:r>
            <a:endParaRPr lang="zh-CN" altLang="en-US" dirty="0"/>
          </a:p>
        </p:txBody>
      </p:sp>
      <p:sp>
        <p:nvSpPr>
          <p:cNvPr id="4" name="灯片编号占位符 3"/>
          <p:cNvSpPr>
            <a:spLocks noGrp="1"/>
          </p:cNvSpPr>
          <p:nvPr>
            <p:ph type="sldNum" sz="quarter" idx="10"/>
          </p:nvPr>
        </p:nvSpPr>
        <p:spPr/>
        <p:txBody>
          <a:bodyPr/>
          <a:lstStyle/>
          <a:p>
            <a:fld id="{79A66955-7C3E-4371-9795-4FC88B381495}" type="slidenum">
              <a:rPr lang="zh-CN" altLang="en-US" smtClean="0"/>
              <a:t>14</a:t>
            </a:fld>
            <a:endParaRPr lang="zh-CN" altLang="en-US"/>
          </a:p>
        </p:txBody>
      </p:sp>
    </p:spTree>
    <p:extLst>
      <p:ext uri="{BB962C8B-B14F-4D97-AF65-F5344CB8AC3E}">
        <p14:creationId xmlns:p14="http://schemas.microsoft.com/office/powerpoint/2010/main" val="230140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At cryogenic temperature, R12699 maintains a stable gain, low dark count, and suppressed </a:t>
            </a:r>
            <a:r>
              <a:rPr lang="en-US" altLang="zh-CN" dirty="0" err="1"/>
              <a:t>afterpulsing</a:t>
            </a:r>
            <a:r>
              <a:rPr lang="en-US" altLang="zh-CN" dirty="0"/>
              <a:t> even after repeated thermal cycles, demonstrating robust construction and stability. Measured performance metrics are summarized below: Gain: ~4.23×10</a:t>
            </a:r>
            <a:r>
              <a:rPr lang="en-US" altLang="zh-CN" baseline="30000" dirty="0"/>
              <a:t> 6 </a:t>
            </a:r>
            <a:r>
              <a:rPr lang="en-US" altLang="zh-CN" dirty="0"/>
              <a:t>. </a:t>
            </a:r>
            <a:r>
              <a:rPr lang="en-US" altLang="zh-CN" dirty="0" err="1"/>
              <a:t>Afterpulsing</a:t>
            </a:r>
            <a:r>
              <a:rPr lang="en-US" altLang="zh-CN" dirty="0"/>
              <a:t> probability: ~3.2 %. Dark count rate per channel: ~43 Hertz. Dark count rate per unit area: ~0.32 Hz/cm². These characteristics enable clean single-photoelectron calibration, tight trigger thresholds, and minimal spurious activity in long-term operation, supporting stable detector performance under </a:t>
            </a:r>
            <a:r>
              <a:rPr lang="en-US" altLang="zh-CN" dirty="0" err="1"/>
              <a:t>LXe</a:t>
            </a:r>
            <a:r>
              <a:rPr lang="en-US" altLang="zh-CN" dirty="0"/>
              <a:t> conditions.</a:t>
            </a:r>
            <a:endParaRPr lang="zh-CN" altLang="en-US" dirty="0"/>
          </a:p>
        </p:txBody>
      </p:sp>
      <p:sp>
        <p:nvSpPr>
          <p:cNvPr id="4" name="灯片编号占位符 3"/>
          <p:cNvSpPr>
            <a:spLocks noGrp="1"/>
          </p:cNvSpPr>
          <p:nvPr>
            <p:ph type="sldNum" sz="quarter" idx="10"/>
          </p:nvPr>
        </p:nvSpPr>
        <p:spPr/>
        <p:txBody>
          <a:bodyPr/>
          <a:lstStyle/>
          <a:p>
            <a:fld id="{79A66955-7C3E-4371-9795-4FC88B381495}" type="slidenum">
              <a:rPr lang="zh-CN" altLang="en-US" smtClean="0"/>
              <a:t>15</a:t>
            </a:fld>
            <a:endParaRPr lang="zh-CN" altLang="en-US"/>
          </a:p>
        </p:txBody>
      </p:sp>
    </p:spTree>
    <p:extLst>
      <p:ext uri="{BB962C8B-B14F-4D97-AF65-F5344CB8AC3E}">
        <p14:creationId xmlns:p14="http://schemas.microsoft.com/office/powerpoint/2010/main" val="529959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Finally, we are integrating R12699 arrays into prototype setups at the Tsung-Dao Lee Institute (SJTU) to study array-level behavior in xenon environment, as</a:t>
            </a:r>
            <a:r>
              <a:rPr lang="zh-CN" altLang="en-US" dirty="0"/>
              <a:t> </a:t>
            </a:r>
            <a:r>
              <a:rPr lang="en-US" altLang="zh-CN" dirty="0"/>
              <a:t>the</a:t>
            </a:r>
            <a:r>
              <a:rPr lang="zh-CN" altLang="en-US" dirty="0"/>
              <a:t> </a:t>
            </a:r>
            <a:r>
              <a:rPr lang="en-US" altLang="zh-CN" dirty="0"/>
              <a:t>left</a:t>
            </a:r>
            <a:r>
              <a:rPr lang="zh-CN" altLang="en-US" dirty="0"/>
              <a:t> </a:t>
            </a:r>
            <a:r>
              <a:rPr lang="en-US" altLang="zh-CN" dirty="0"/>
              <a:t>figure shows</a:t>
            </a:r>
            <a:r>
              <a:rPr lang="zh-CN" altLang="en-US" dirty="0"/>
              <a:t> </a:t>
            </a:r>
            <a:r>
              <a:rPr lang="en-US" altLang="zh-CN" dirty="0"/>
              <a:t>—we tested parameters including tiling density, optical uniformity, timing, and reconstruction. Liquid-xenon (</a:t>
            </a:r>
            <a:r>
              <a:rPr lang="en-US" altLang="zh-CN" dirty="0" err="1"/>
              <a:t>LXe</a:t>
            </a:r>
            <a:r>
              <a:rPr lang="en-US" altLang="zh-CN" dirty="0"/>
              <a:t>) tests are still ongoing: so far, the tubes exhibit stable gain and low dark-rate under cryogenic operation. Next, we will complete the </a:t>
            </a:r>
            <a:r>
              <a:rPr lang="en-US" altLang="zh-CN" dirty="0" err="1"/>
              <a:t>LXe</a:t>
            </a:r>
            <a:r>
              <a:rPr lang="en-US" altLang="zh-CN" dirty="0"/>
              <a:t> runs and quantitatively validate the expected position reconstruction improvements with data. </a:t>
            </a:r>
            <a:r>
              <a:rPr lang="zh-CN" altLang="en-US" dirty="0"/>
              <a:t>液氙环境测试</a:t>
            </a:r>
            <a:r>
              <a:rPr lang="en-US" altLang="zh-CN" dirty="0"/>
              <a:t>ongoing</a:t>
            </a:r>
            <a:r>
              <a:rPr lang="zh-CN" altLang="en-US" dirty="0"/>
              <a:t>，</a:t>
            </a:r>
            <a:r>
              <a:rPr lang="en-US" altLang="zh-CN" dirty="0"/>
              <a:t>gain</a:t>
            </a:r>
            <a:r>
              <a:rPr lang="zh-CN" altLang="en-US" dirty="0"/>
              <a:t>、暗噪声电子学参数稳定度</a:t>
            </a:r>
            <a:r>
              <a:rPr lang="en-US" altLang="zh-CN" dirty="0"/>
              <a:t>still</a:t>
            </a:r>
            <a:r>
              <a:rPr lang="zh-CN" altLang="en-US" dirty="0"/>
              <a:t>，后面继续确认重建效果</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16</a:t>
            </a:fld>
            <a:endParaRPr lang="zh-CN" altLang="en-US"/>
          </a:p>
        </p:txBody>
      </p:sp>
    </p:spTree>
    <p:extLst>
      <p:ext uri="{BB962C8B-B14F-4D97-AF65-F5344CB8AC3E}">
        <p14:creationId xmlns:p14="http://schemas.microsoft.com/office/powerpoint/2010/main" val="338979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F1067-E27D-3589-C1D2-784FF37162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29F1549-6A6A-821C-584A-8E3D6AA04988}"/>
              </a:ext>
            </a:extLst>
          </p:cNvPr>
          <p:cNvSpPr>
            <a:spLocks noGrp="1" noRot="1" noChangeAspect="1"/>
          </p:cNvSpPr>
          <p:nvPr>
            <p:ph type="sldImg"/>
          </p:nvPr>
        </p:nvSpPr>
        <p:spPr/>
        <p:txBody>
          <a:bodyPr/>
          <a:lstStyle/>
          <a:p>
            <a:endParaRPr lang="zh-CN" altLang="en-US"/>
          </a:p>
        </p:txBody>
      </p:sp>
      <p:sp>
        <p:nvSpPr>
          <p:cNvPr id="3" name="备注占位符 2">
            <a:extLst>
              <a:ext uri="{FF2B5EF4-FFF2-40B4-BE49-F238E27FC236}">
                <a16:creationId xmlns:a16="http://schemas.microsoft.com/office/drawing/2014/main" id="{DAD7D578-55DB-554A-4BA3-3E1BDD16EFA4}"/>
              </a:ext>
            </a:extLst>
          </p:cNvPr>
          <p:cNvSpPr>
            <a:spLocks noGrp="1"/>
          </p:cNvSpPr>
          <p:nvPr>
            <p:ph type="body" idx="1"/>
          </p:nvPr>
        </p:nvSpPr>
        <p:spPr/>
        <p:txBody>
          <a:bodyPr/>
          <a:lstStyle/>
          <a:p>
            <a:r>
              <a:rPr lang="en-US" altLang="zh-CN" dirty="0"/>
              <a:t>To summarize:</a:t>
            </a:r>
          </a:p>
          <a:p>
            <a:r>
              <a:rPr lang="en-US" altLang="zh-CN" dirty="0"/>
              <a:t>A radiopurity pathway spanning components, assembled tubes, and radon keeps the activity within next-generation budgets.</a:t>
            </a:r>
          </a:p>
          <a:p>
            <a:r>
              <a:rPr lang="en-US" altLang="zh-CN" dirty="0"/>
              <a:t>Cryogenic tests show stable gain and low spurious rates through thermal cycling.</a:t>
            </a:r>
          </a:p>
          <a:p>
            <a:r>
              <a:rPr lang="en-US" altLang="zh-CN" dirty="0"/>
              <a:t>2-inch, multi-channel tiling enhances uniformity and reconstruction at the top array.</a:t>
            </a:r>
          </a:p>
          <a:p>
            <a:r>
              <a:rPr lang="en-US" altLang="zh-CN" dirty="0"/>
              <a:t>Next steps include scaling production, continuing </a:t>
            </a:r>
            <a:r>
              <a:rPr lang="en-US" altLang="zh-CN" dirty="0" err="1"/>
              <a:t>HPGe</a:t>
            </a:r>
            <a:r>
              <a:rPr lang="en-US" altLang="zh-CN" dirty="0"/>
              <a:t> </a:t>
            </a:r>
            <a:r>
              <a:rPr lang="en-US" altLang="zh-CN"/>
              <a:t>&amp; radon emanation </a:t>
            </a:r>
            <a:r>
              <a:rPr lang="en-US" altLang="zh-CN" dirty="0"/>
              <a:t>surveillance, and system-level tests in larger xenon platforms to finalize operating points and reliability statistics.</a:t>
            </a:r>
          </a:p>
          <a:p>
            <a:endParaRPr lang="zh-CN" altLang="en-US" dirty="0"/>
          </a:p>
        </p:txBody>
      </p:sp>
      <p:sp>
        <p:nvSpPr>
          <p:cNvPr id="4" name="灯片编号占位符 3">
            <a:extLst>
              <a:ext uri="{FF2B5EF4-FFF2-40B4-BE49-F238E27FC236}">
                <a16:creationId xmlns:a16="http://schemas.microsoft.com/office/drawing/2014/main" id="{E4E9FF29-0BA4-0F10-8DD7-C2C0E246B279}"/>
              </a:ext>
            </a:extLst>
          </p:cNvPr>
          <p:cNvSpPr>
            <a:spLocks noGrp="1"/>
          </p:cNvSpPr>
          <p:nvPr>
            <p:ph type="sldNum" sz="quarter" idx="5"/>
          </p:nvPr>
        </p:nvSpPr>
        <p:spPr/>
        <p:txBody>
          <a:bodyPr/>
          <a:lstStyle/>
          <a:p>
            <a:fld id="{79A66955-7C3E-4371-9795-4FC88B381495}" type="slidenum">
              <a:rPr lang="zh-CN" altLang="en-US" smtClean="0"/>
              <a:t>17</a:t>
            </a:fld>
            <a:endParaRPr lang="zh-CN" altLang="en-US"/>
          </a:p>
        </p:txBody>
      </p:sp>
    </p:spTree>
    <p:extLst>
      <p:ext uri="{BB962C8B-B14F-4D97-AF65-F5344CB8AC3E}">
        <p14:creationId xmlns:p14="http://schemas.microsoft.com/office/powerpoint/2010/main" val="2152255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a:t>p8</a:t>
            </a:r>
            <a:r>
              <a:rPr lang="zh-CN" altLang="en-US"/>
              <a:t>去掉，实为转折，口头讲出：低放射性和低</a:t>
            </a:r>
            <a:r>
              <a:rPr lang="en-US" altLang="zh-CN"/>
              <a:t>dcr</a:t>
            </a:r>
            <a:r>
              <a:rPr lang="zh-CN" altLang="en-US"/>
              <a:t>，先讲第一个部分</a:t>
            </a:r>
          </a:p>
        </p:txBody>
      </p:sp>
      <p:sp>
        <p:nvSpPr>
          <p:cNvPr id="4" name="灯片编号占位符 3"/>
          <p:cNvSpPr>
            <a:spLocks noGrp="1"/>
          </p:cNvSpPr>
          <p:nvPr>
            <p:ph type="sldNum" sz="quarter" idx="10"/>
          </p:nvPr>
        </p:nvSpPr>
        <p:spPr/>
        <p:txBody>
          <a:bodyPr/>
          <a:lstStyle/>
          <a:p>
            <a:fld id="{79A66955-7C3E-4371-9795-4FC88B381495}" type="slidenum">
              <a:rPr lang="zh-CN" altLang="en-US" smtClean="0"/>
              <a:t>19</a:t>
            </a:fld>
            <a:endParaRPr lang="zh-CN" altLang="en-US"/>
          </a:p>
        </p:txBody>
      </p:sp>
    </p:spTree>
    <p:extLst>
      <p:ext uri="{BB962C8B-B14F-4D97-AF65-F5344CB8AC3E}">
        <p14:creationId xmlns:p14="http://schemas.microsoft.com/office/powerpoint/2010/main" val="168765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This talk is organized as follows: first, scientific background and the PandaX experiment; second, the R12699 PMT</a:t>
            </a:r>
            <a:r>
              <a:rPr lang="zh-CN" altLang="en-US" dirty="0"/>
              <a:t>‘</a:t>
            </a:r>
            <a:r>
              <a:rPr lang="en-US" altLang="zh-CN" dirty="0"/>
              <a:t>s radioactive </a:t>
            </a:r>
            <a:r>
              <a:rPr lang="en-US" altLang="zh-CN" dirty="0" err="1"/>
              <a:t>bkg</a:t>
            </a:r>
            <a:r>
              <a:rPr lang="en-US" altLang="zh-CN" dirty="0"/>
              <a:t> control; third, cryogenic testing performance; and last, the prototype validation and summary.</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2</a:t>
            </a:fld>
            <a:endParaRPr lang="zh-CN" altLang="en-US"/>
          </a:p>
        </p:txBody>
      </p:sp>
    </p:spTree>
    <p:extLst>
      <p:ext uri="{BB962C8B-B14F-4D97-AF65-F5344CB8AC3E}">
        <p14:creationId xmlns:p14="http://schemas.microsoft.com/office/powerpoint/2010/main" val="29574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PandaX is the Particle and Astrophysical Xenon experiment focused on rare-event searches such as dark matter, </a:t>
            </a:r>
            <a:r>
              <a:rPr lang="en-US" altLang="zh-CN" dirty="0" err="1"/>
              <a:t>majorona</a:t>
            </a:r>
            <a:r>
              <a:rPr lang="en-US" altLang="zh-CN" dirty="0"/>
              <a:t> neutrinos, and</a:t>
            </a:r>
            <a:r>
              <a:rPr lang="zh-CN" altLang="en-US" dirty="0"/>
              <a:t> </a:t>
            </a:r>
            <a:r>
              <a:rPr lang="en-US" altLang="zh-CN" dirty="0"/>
              <a:t>astrophysical</a:t>
            </a:r>
            <a:r>
              <a:rPr lang="zh-CN" altLang="en-US" dirty="0"/>
              <a:t> </a:t>
            </a:r>
            <a:r>
              <a:rPr lang="en-US" altLang="zh-CN" dirty="0"/>
              <a:t>neutrinos. We operate at China Jinping Underground Laboratory, one of the deepest underground labs, enabling extremely low cosmogenic backgrounds.</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3</a:t>
            </a:fld>
            <a:endParaRPr lang="zh-CN" altLang="en-US"/>
          </a:p>
        </p:txBody>
      </p:sp>
    </p:spTree>
    <p:extLst>
      <p:ext uri="{BB962C8B-B14F-4D97-AF65-F5344CB8AC3E}">
        <p14:creationId xmlns:p14="http://schemas.microsoft.com/office/powerpoint/2010/main" val="4021425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This is the China Jinping underground laboratory</a:t>
            </a:r>
            <a:r>
              <a:rPr lang="zh-CN" altLang="en-US" dirty="0"/>
              <a:t>‘</a:t>
            </a:r>
            <a:r>
              <a:rPr lang="en-US" altLang="zh-CN" dirty="0"/>
              <a:t>s site in Sichuan. The 2400-meter rock overburden and infrastructure provide an ideal environment for ultra-low background and long-term detector operation. The cosmic muon rate of CJPL is one of the lowest among all underground labs in the  world</a:t>
            </a:r>
            <a:r>
              <a:rPr lang="zh-CN" altLang="en-US" dirty="0"/>
              <a:t> </a:t>
            </a:r>
            <a:r>
              <a:rPr lang="en-US" altLang="zh-CN" dirty="0"/>
              <a:t>of about 1.2 count/week/square meter as</a:t>
            </a:r>
            <a:r>
              <a:rPr lang="zh-CN" altLang="en-US" dirty="0"/>
              <a:t> </a:t>
            </a:r>
            <a:r>
              <a:rPr lang="en-US" altLang="zh-CN" dirty="0"/>
              <a:t>the</a:t>
            </a:r>
            <a:r>
              <a:rPr lang="zh-CN" altLang="en-US" dirty="0"/>
              <a:t> </a:t>
            </a:r>
            <a:r>
              <a:rPr lang="en-US" altLang="zh-CN" dirty="0"/>
              <a:t>picture</a:t>
            </a:r>
            <a:r>
              <a:rPr lang="zh-CN" altLang="en-US" dirty="0"/>
              <a:t> </a:t>
            </a:r>
            <a:r>
              <a:rPr lang="en-US" altLang="zh-CN" dirty="0"/>
              <a:t>shows.</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4</a:t>
            </a:fld>
            <a:endParaRPr lang="zh-CN" altLang="en-US"/>
          </a:p>
        </p:txBody>
      </p:sp>
    </p:spTree>
    <p:extLst>
      <p:ext uri="{BB962C8B-B14F-4D97-AF65-F5344CB8AC3E}">
        <p14:creationId xmlns:p14="http://schemas.microsoft.com/office/powerpoint/2010/main" val="3452448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Here is a quick look at our experimental layout. This is the pure water shielding tank, the cryogenics and circulation system, the distillation tower, our clean room, xenon gas storage system, and the dual-phase time projection chamber located in the shielding.</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5</a:t>
            </a:fld>
            <a:endParaRPr lang="zh-CN" altLang="en-US"/>
          </a:p>
        </p:txBody>
      </p:sp>
    </p:spTree>
    <p:extLst>
      <p:ext uri="{BB962C8B-B14F-4D97-AF65-F5344CB8AC3E}">
        <p14:creationId xmlns:p14="http://schemas.microsoft.com/office/powerpoint/2010/main" val="69461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PandaX-4T is a dual-phase xenon time projection chamber. The particle interaction in the liquid produces prompt scintillation (S1) and ionization electrons. Under a drift field, the electrons travel to the liquid–gas interface, extracted into the gas, and generate proportional electroluminescence (S2). The top PMT array reconstructs the transverse x–y position from the S2 light pattern and z determination from the S1–S2 time difference, while the bottom PMT array efficiently collects S1 and complements S2 for energy reconstruction. The combined S1 and S2 observables enable high-fidelity 3D event reconstruction and discrimination between nuclear-recoil signals and electron-recoil backgrounds via the S2 to S1 ratio. These capabilities make dual-phase TPCs among the most sensitive and reliable technologies for rare-event searches. </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6</a:t>
            </a:fld>
            <a:endParaRPr lang="zh-CN" altLang="en-US"/>
          </a:p>
        </p:txBody>
      </p:sp>
    </p:spTree>
    <p:extLst>
      <p:ext uri="{BB962C8B-B14F-4D97-AF65-F5344CB8AC3E}">
        <p14:creationId xmlns:p14="http://schemas.microsoft.com/office/powerpoint/2010/main" val="2417549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With its large target mass and ultra-low background, PandaX-4T enables a multi-purpose search: the WIMP search sets the one of the leading upper limit on spin-independent WIMP–nucleon scattering, reaching a minimum sensitivity of six point nine times ten to the minus forty-eighth square centimeters at a WIMP mass near forty GeV per c squared; the solar-neutrino measurement via coherent elastic neutrino–nucleus scattering yields a boron-eight flux of eight point four plus or minus three point one times ten to the sixth per square centimeter per second, demonstrating sub–keV nucleus-recoil sensitivity. Beyond dark-matter and solar-neutrino channels, PandaX-4T also advances double-beta decay physics. With a xenon exposure of fifteen point five kilogram–years, we measure the two-neutrino half-life of xenon136 as two point two seven statistical zero point zero three; systematic zero point one zero times ten to the twenty-first years and set a ninety-percent-confidence lower limit on the </a:t>
            </a:r>
            <a:r>
              <a:rPr lang="en-US" altLang="zh-CN" dirty="0" err="1"/>
              <a:t>neutrinoless</a:t>
            </a:r>
            <a:r>
              <a:rPr lang="en-US" altLang="zh-CN" dirty="0"/>
              <a:t> mode greater than two point one times ten to the twenty-fourth years. For xe134, we set the most stringent constraints to date: the two-neutrino double beta decay half-life exceeds two point eight times ten to the twenty-second years and the </a:t>
            </a:r>
            <a:r>
              <a:rPr lang="en-US" altLang="zh-CN" dirty="0" err="1"/>
              <a:t>neutrinoless</a:t>
            </a:r>
            <a:r>
              <a:rPr lang="en-US" altLang="zh-CN" dirty="0"/>
              <a:t> double beta decay half-life exceeds three point zero times ten to the twenty-third years, both at ninety percent confidence.</a:t>
            </a:r>
            <a:endParaRPr lang="zh-CN" altLang="en-US" dirty="0"/>
          </a:p>
        </p:txBody>
      </p:sp>
      <p:sp>
        <p:nvSpPr>
          <p:cNvPr id="4" name="灯片编号占位符 3"/>
          <p:cNvSpPr>
            <a:spLocks noGrp="1"/>
          </p:cNvSpPr>
          <p:nvPr>
            <p:ph type="sldNum" sz="quarter" idx="5"/>
          </p:nvPr>
        </p:nvSpPr>
        <p:spPr/>
        <p:txBody>
          <a:bodyPr/>
          <a:lstStyle/>
          <a:p>
            <a:fld id="{79A66955-7C3E-4371-9795-4FC88B381495}" type="slidenum">
              <a:rPr lang="zh-CN" altLang="en-US" smtClean="0"/>
              <a:t>7</a:t>
            </a:fld>
            <a:endParaRPr lang="zh-CN" altLang="en-US"/>
          </a:p>
        </p:txBody>
      </p:sp>
    </p:spTree>
    <p:extLst>
      <p:ext uri="{BB962C8B-B14F-4D97-AF65-F5344CB8AC3E}">
        <p14:creationId xmlns:p14="http://schemas.microsoft.com/office/powerpoint/2010/main" val="2046009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leading sensitivities achieved by PandaX-4T validate the effectiveness of our background mitigation. And achieving still better sensitivity demands further background reduction and larger exposure. Consequently, we come to the next-generation PandaX-20T, aiming for a multi-ton fiducial mass. As the detector scales up, photosensor background and readout granularity become critical bottlenecks, requiring lower intrinsic radioactivity, stable cryogenic performance, low </a:t>
            </a:r>
            <a:r>
              <a:rPr lang="en-US" altLang="zh-CN" dirty="0" err="1"/>
              <a:t>afterpulsing</a:t>
            </a:r>
            <a:r>
              <a:rPr lang="en-US" altLang="zh-CN" dirty="0"/>
              <a:t> and dark rate, and denser tiling for better reconstruction. To meet these demands, we are upgrading the top array from 169 3-inch R11410 PMTs in PandaX-4T to 576 2-inch R12699 PMTs in PandaX-20T. The smaller pixels and tighter coverage are expected to improve XY position reconstruction. And we go on to develop R12699: an ideal choice for the next generation of xenon detectors.</a:t>
            </a:r>
            <a:endParaRPr lang="zh-CN" altLang="en-US" dirty="0"/>
          </a:p>
        </p:txBody>
      </p:sp>
      <p:sp>
        <p:nvSpPr>
          <p:cNvPr id="4" name="灯片编号占位符 3"/>
          <p:cNvSpPr>
            <a:spLocks noGrp="1"/>
          </p:cNvSpPr>
          <p:nvPr>
            <p:ph type="sldNum" sz="quarter" idx="5"/>
          </p:nvPr>
        </p:nvSpPr>
        <p:spPr/>
        <p:txBody>
          <a:bodyPr/>
          <a:lstStyle/>
          <a:p>
            <a:fld id="{FCEC7DBE-A1D0-2A43-B0D7-068FFE748A7D}" type="slidenum">
              <a:rPr kumimoji="1" lang="zh-CN" altLang="en-US" smtClean="0"/>
              <a:t>8</a:t>
            </a:fld>
            <a:endParaRPr kumimoji="1" lang="zh-CN" altLang="en-US"/>
          </a:p>
        </p:txBody>
      </p:sp>
    </p:spTree>
    <p:extLst>
      <p:ext uri="{BB962C8B-B14F-4D97-AF65-F5344CB8AC3E}">
        <p14:creationId xmlns:p14="http://schemas.microsoft.com/office/powerpoint/2010/main" val="2952103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txBody>
          <a:bodyPr/>
          <a:lstStyle/>
          <a:p>
            <a:endParaRPr lang="zh-CN" altLang="en-US"/>
          </a:p>
        </p:txBody>
      </p:sp>
      <p:sp>
        <p:nvSpPr>
          <p:cNvPr id="3" name="备注占位符 2"/>
          <p:cNvSpPr>
            <a:spLocks noGrp="1"/>
          </p:cNvSpPr>
          <p:nvPr>
            <p:ph type="body" idx="1"/>
          </p:nvPr>
        </p:nvSpPr>
        <p:spPr/>
        <p:txBody>
          <a:bodyPr/>
          <a:lstStyle/>
          <a:p>
            <a:r>
              <a:rPr lang="en-US" altLang="zh-CN" dirty="0"/>
              <a:t>Co-developed by Hamamatsu Photonics and </a:t>
            </a:r>
            <a:r>
              <a:rPr lang="en-US" altLang="zh-CN" dirty="0" err="1"/>
              <a:t>PandaX</a:t>
            </a:r>
            <a:r>
              <a:rPr lang="en-US" altLang="zh-CN" dirty="0"/>
              <a:t> low </a:t>
            </a:r>
            <a:r>
              <a:rPr lang="en-US" altLang="zh-CN" dirty="0" err="1"/>
              <a:t>bkg</a:t>
            </a:r>
            <a:r>
              <a:rPr lang="en-US" altLang="zh-CN" dirty="0"/>
              <a:t> team, R12699 is a novel low-background, 2-inch PMT with four independent 1 by 1 inch channels. </a:t>
            </a:r>
            <a:r>
              <a:rPr lang="en-US" altLang="zh-CN" sz="1200" kern="1200" dirty="0">
                <a:solidFill>
                  <a:schemeClr val="tx1"/>
                </a:solidFill>
                <a:effectLst/>
                <a:latin typeface="+mn-lt"/>
                <a:ea typeface="+mn-ea"/>
                <a:cs typeface="+mn-cs"/>
              </a:rPr>
              <a:t>The three types of PMTs shown in the left figure are applied to the three generations of xenon detectors. The R8520 PMT on the left is for the first generation, the R11410 PMT in the middle is currently used, and the R12699 PMT on the right is a potential candidate for the next generation detectors. </a:t>
            </a:r>
            <a:r>
              <a:rPr lang="en-US" altLang="zh-CN" dirty="0"/>
              <a:t>Among Hamamatsu’s all types of PMTs, R12699 delivers the best electronic performance: the transit time 5.90 ns versus 46.0 ns for R11410, transit time spread only 0.41 ns vs 9 ns for R11410, and rise time 1.2 ns vs 5.5 ns for R11410, while keeping only 28.25 mini-meter height for less skin xenon loss. Designed for cryogenic operation and low noise, R12699 lets us build a denser, higher-granularity top array that improves XY position-reconstruction uniformity and accuracy.</a:t>
            </a:r>
            <a:endParaRPr lang="zh-CN" altLang="en-US" dirty="0"/>
          </a:p>
        </p:txBody>
      </p:sp>
      <p:sp>
        <p:nvSpPr>
          <p:cNvPr id="4" name="灯片编号占位符 3"/>
          <p:cNvSpPr>
            <a:spLocks noGrp="1"/>
          </p:cNvSpPr>
          <p:nvPr>
            <p:ph type="sldNum" sz="quarter" idx="10"/>
          </p:nvPr>
        </p:nvSpPr>
        <p:spPr/>
        <p:txBody>
          <a:bodyPr/>
          <a:lstStyle/>
          <a:p>
            <a:fld id="{79A66955-7C3E-4371-9795-4FC88B381495}" type="slidenum">
              <a:rPr lang="zh-CN" altLang="en-US" smtClean="0"/>
              <a:t>9</a:t>
            </a:fld>
            <a:endParaRPr lang="zh-CN" altLang="en-US"/>
          </a:p>
        </p:txBody>
      </p:sp>
    </p:spTree>
    <p:extLst>
      <p:ext uri="{BB962C8B-B14F-4D97-AF65-F5344CB8AC3E}">
        <p14:creationId xmlns:p14="http://schemas.microsoft.com/office/powerpoint/2010/main" val="227641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65C3B0AE-67B6-4FA5-B218-84A3738BDE26}" type="datetime1">
              <a:rPr lang="zh-CN" altLang="en-US" smtClean="0"/>
              <a:t>2025/10/22</a:t>
            </a:fld>
            <a:endParaRPr lang="zh-CN" altLang="en-US"/>
          </a:p>
        </p:txBody>
      </p:sp>
      <p:sp>
        <p:nvSpPr>
          <p:cNvPr id="5" name="页脚占位符 4"/>
          <p:cNvSpPr>
            <a:spLocks noGrp="1"/>
          </p:cNvSpPr>
          <p:nvPr>
            <p:ph type="ftr" sz="quarter" idx="11"/>
          </p:nvPr>
        </p:nvSpPr>
        <p:spPr/>
        <p:txBody>
          <a:bodyPr/>
          <a:lstStyle/>
          <a:p>
            <a:r>
              <a:rPr lang="en-US" altLang="zh-CN"/>
              <a:t>LIDINE 2025, Hong Kong</a:t>
            </a:r>
            <a:endParaRPr lang="zh-CN" altLang="en-US"/>
          </a:p>
        </p:txBody>
      </p:sp>
      <p:sp>
        <p:nvSpPr>
          <p:cNvPr id="6" name="灯片编号占位符 5"/>
          <p:cNvSpPr>
            <a:spLocks noGrp="1"/>
          </p:cNvSpPr>
          <p:nvPr>
            <p:ph type="sldNum" sz="quarter" idx="12"/>
          </p:nvPr>
        </p:nvSpPr>
        <p:spPr/>
        <p:txBody>
          <a:bodyPr/>
          <a:lstStyle/>
          <a:p>
            <a:fld id="{53136A7F-5FF5-4486-AD7D-5DA5560C0422}" type="slidenum">
              <a:rPr lang="zh-CN" altLang="en-US" smtClean="0"/>
              <a:t>‹#›</a:t>
            </a:fld>
            <a:endParaRPr lang="zh-CN" altLang="en-US" dirty="0"/>
          </a:p>
        </p:txBody>
      </p:sp>
    </p:spTree>
    <p:extLst>
      <p:ext uri="{BB962C8B-B14F-4D97-AF65-F5344CB8AC3E}">
        <p14:creationId xmlns:p14="http://schemas.microsoft.com/office/powerpoint/2010/main" val="356799218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CF3549-6B4C-4ADB-BECD-9CE5BAC33EC1}" type="datetime1">
              <a:rPr lang="zh-CN" altLang="en-US" smtClean="0"/>
              <a:t>2025/10/22</a:t>
            </a:fld>
            <a:endParaRPr lang="zh-CN" altLang="en-US"/>
          </a:p>
        </p:txBody>
      </p:sp>
      <p:sp>
        <p:nvSpPr>
          <p:cNvPr id="5" name="页脚占位符 4"/>
          <p:cNvSpPr>
            <a:spLocks noGrp="1"/>
          </p:cNvSpPr>
          <p:nvPr>
            <p:ph type="ftr" sz="quarter" idx="11"/>
          </p:nvPr>
        </p:nvSpPr>
        <p:spPr/>
        <p:txBody>
          <a:bodyPr/>
          <a:lstStyle/>
          <a:p>
            <a:r>
              <a:rPr lang="en-US" altLang="zh-CN"/>
              <a:t>LIDINE 2025, Hong Kong</a:t>
            </a:r>
            <a:endParaRPr lang="zh-CN" altLang="en-US"/>
          </a:p>
        </p:txBody>
      </p:sp>
      <p:sp>
        <p:nvSpPr>
          <p:cNvPr id="6" name="灯片编号占位符 5"/>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334179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D209309-B795-48CB-9F4C-DEEA8A61E449}" type="datetime1">
              <a:rPr lang="zh-CN" altLang="en-US" smtClean="0"/>
              <a:t>2025/10/22</a:t>
            </a:fld>
            <a:endParaRPr lang="zh-CN" altLang="en-US"/>
          </a:p>
        </p:txBody>
      </p:sp>
      <p:sp>
        <p:nvSpPr>
          <p:cNvPr id="5" name="页脚占位符 4"/>
          <p:cNvSpPr>
            <a:spLocks noGrp="1"/>
          </p:cNvSpPr>
          <p:nvPr>
            <p:ph type="ftr" sz="quarter" idx="11"/>
          </p:nvPr>
        </p:nvSpPr>
        <p:spPr/>
        <p:txBody>
          <a:bodyPr/>
          <a:lstStyle/>
          <a:p>
            <a:r>
              <a:rPr lang="en-US" altLang="zh-CN"/>
              <a:t>LIDINE 2025, Hong Kong</a:t>
            </a:r>
            <a:endParaRPr lang="zh-CN" altLang="en-US"/>
          </a:p>
        </p:txBody>
      </p:sp>
      <p:sp>
        <p:nvSpPr>
          <p:cNvPr id="6" name="灯片编号占位符 5"/>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1248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0632" y="180642"/>
            <a:ext cx="11702716" cy="485840"/>
          </a:xfrm>
        </p:spPr>
        <p:txBody>
          <a:bodyPr/>
          <a:lstStyle>
            <a:lvl1pPr>
              <a:defRPr b="1">
                <a:solidFill>
                  <a:srgbClr val="FF5050"/>
                </a:solidFill>
              </a:defRPr>
            </a:lvl1pPr>
          </a:lstStyle>
          <a:p>
            <a:r>
              <a:rPr lang="zh-CN" altLang="en-US" dirty="0"/>
              <a:t>单击此处编辑母版标题样式</a:t>
            </a:r>
          </a:p>
        </p:txBody>
      </p:sp>
      <p:sp>
        <p:nvSpPr>
          <p:cNvPr id="3" name="内容占位符 2"/>
          <p:cNvSpPr>
            <a:spLocks noGrp="1"/>
          </p:cNvSpPr>
          <p:nvPr>
            <p:ph idx="1"/>
          </p:nvPr>
        </p:nvSpPr>
        <p:spPr>
          <a:xfrm>
            <a:off x="838200" y="946484"/>
            <a:ext cx="10515600" cy="5230479"/>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sz="1400">
                <a:solidFill>
                  <a:schemeClr val="tx1"/>
                </a:solidFill>
              </a:defRPr>
            </a:lvl1pPr>
          </a:lstStyle>
          <a:p>
            <a:fld id="{62E0716C-DC26-4332-A0A9-44F4DD423BAE}" type="datetime1">
              <a:rPr lang="zh-CN" altLang="en-US" smtClean="0"/>
              <a:t>2025/10/22</a:t>
            </a:fld>
            <a:endParaRPr lang="zh-CN" altLang="en-US" dirty="0"/>
          </a:p>
        </p:txBody>
      </p:sp>
      <p:sp>
        <p:nvSpPr>
          <p:cNvPr id="5" name="页脚占位符 4"/>
          <p:cNvSpPr>
            <a:spLocks noGrp="1"/>
          </p:cNvSpPr>
          <p:nvPr>
            <p:ph type="ftr" sz="quarter" idx="11"/>
          </p:nvPr>
        </p:nvSpPr>
        <p:spPr/>
        <p:txBody>
          <a:bodyPr/>
          <a:lstStyle>
            <a:lvl1pPr>
              <a:defRPr sz="1400">
                <a:solidFill>
                  <a:schemeClr val="tx1"/>
                </a:solidFill>
              </a:defRPr>
            </a:lvl1pPr>
          </a:lstStyle>
          <a:p>
            <a:r>
              <a:rPr lang="en-US" altLang="zh-CN" dirty="0"/>
              <a:t>LIDINE 2025, Hong Kong</a:t>
            </a:r>
            <a:endParaRPr lang="zh-CN" altLang="en-US" dirty="0"/>
          </a:p>
        </p:txBody>
      </p:sp>
      <p:sp>
        <p:nvSpPr>
          <p:cNvPr id="6" name="灯片编号占位符 5"/>
          <p:cNvSpPr>
            <a:spLocks noGrp="1"/>
          </p:cNvSpPr>
          <p:nvPr>
            <p:ph type="sldNum" sz="quarter" idx="12"/>
          </p:nvPr>
        </p:nvSpPr>
        <p:spPr/>
        <p:txBody>
          <a:bodyPr/>
          <a:lstStyle>
            <a:lvl1pPr>
              <a:defRPr sz="1800">
                <a:solidFill>
                  <a:schemeClr val="tx1"/>
                </a:solidFill>
              </a:defRPr>
            </a:lvl1pPr>
          </a:lstStyle>
          <a:p>
            <a:fld id="{53136A7F-5FF5-4486-AD7D-5DA5560C0422}" type="slidenum">
              <a:rPr lang="zh-CN" altLang="en-US" smtClean="0"/>
              <a:pPr/>
              <a:t>‹#›</a:t>
            </a:fld>
            <a:endParaRPr lang="zh-CN" altLang="en-US" dirty="0"/>
          </a:p>
        </p:txBody>
      </p:sp>
      <p:pic>
        <p:nvPicPr>
          <p:cNvPr id="7" name="图片 6"/>
          <p:cNvPicPr>
            <a:picLocks noChangeAspect="1"/>
          </p:cNvPicPr>
          <p:nvPr userDrawn="1"/>
        </p:nvPicPr>
        <p:blipFill>
          <a:blip r:embed="rId2"/>
          <a:stretch>
            <a:fillRect/>
          </a:stretch>
        </p:blipFill>
        <p:spPr>
          <a:xfrm>
            <a:off x="10110466" y="180642"/>
            <a:ext cx="1604281" cy="485839"/>
          </a:xfrm>
          <a:prstGeom prst="rect">
            <a:avLst/>
          </a:prstGeom>
        </p:spPr>
      </p:pic>
    </p:spTree>
    <p:extLst>
      <p:ext uri="{BB962C8B-B14F-4D97-AF65-F5344CB8AC3E}">
        <p14:creationId xmlns:p14="http://schemas.microsoft.com/office/powerpoint/2010/main" val="3553678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sz="1400">
                <a:solidFill>
                  <a:schemeClr val="tx1"/>
                </a:solidFill>
              </a:defRPr>
            </a:lvl1pPr>
          </a:lstStyle>
          <a:p>
            <a:fld id="{4B6FECC2-DF1A-4FBE-A81F-F1373A4BCB18}" type="datetime1">
              <a:rPr lang="zh-CN" altLang="en-US" smtClean="0"/>
              <a:pPr/>
              <a:t>2025/10/22</a:t>
            </a:fld>
            <a:endParaRPr lang="zh-CN" altLang="en-US" dirty="0"/>
          </a:p>
        </p:txBody>
      </p:sp>
      <p:sp>
        <p:nvSpPr>
          <p:cNvPr id="5" name="页脚占位符 4"/>
          <p:cNvSpPr>
            <a:spLocks noGrp="1"/>
          </p:cNvSpPr>
          <p:nvPr>
            <p:ph type="ftr" sz="quarter" idx="11"/>
          </p:nvPr>
        </p:nvSpPr>
        <p:spPr/>
        <p:txBody>
          <a:bodyPr/>
          <a:lstStyle>
            <a:lvl1pPr>
              <a:defRPr sz="1400">
                <a:solidFill>
                  <a:schemeClr val="tx1"/>
                </a:solidFill>
              </a:defRPr>
            </a:lvl1pPr>
          </a:lstStyle>
          <a:p>
            <a:r>
              <a:rPr lang="en-US" altLang="zh-CN" dirty="0"/>
              <a:t>LIDINE 2025, Hong Kong</a:t>
            </a:r>
            <a:endParaRPr lang="zh-CN" altLang="en-US" dirty="0"/>
          </a:p>
        </p:txBody>
      </p:sp>
      <p:sp>
        <p:nvSpPr>
          <p:cNvPr id="6" name="灯片编号占位符 5"/>
          <p:cNvSpPr>
            <a:spLocks noGrp="1"/>
          </p:cNvSpPr>
          <p:nvPr>
            <p:ph type="sldNum" sz="quarter" idx="12"/>
          </p:nvPr>
        </p:nvSpPr>
        <p:spPr/>
        <p:txBody>
          <a:bodyPr/>
          <a:lstStyle>
            <a:lvl1pPr>
              <a:defRPr sz="1600">
                <a:solidFill>
                  <a:schemeClr val="tx1"/>
                </a:solidFill>
              </a:defRPr>
            </a:lvl1pPr>
          </a:lstStyle>
          <a:p>
            <a:fld id="{53136A7F-5FF5-4486-AD7D-5DA5560C0422}" type="slidenum">
              <a:rPr lang="zh-CN" altLang="en-US" smtClean="0"/>
              <a:pPr/>
              <a:t>‹#›</a:t>
            </a:fld>
            <a:endParaRPr lang="zh-CN" altLang="en-US" dirty="0"/>
          </a:p>
        </p:txBody>
      </p:sp>
    </p:spTree>
    <p:extLst>
      <p:ext uri="{BB962C8B-B14F-4D97-AF65-F5344CB8AC3E}">
        <p14:creationId xmlns:p14="http://schemas.microsoft.com/office/powerpoint/2010/main" val="398515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DA507D7-064F-469F-883F-4C9C938F3BFC}" type="datetime1">
              <a:rPr lang="zh-CN" altLang="en-US" smtClean="0"/>
              <a:t>2025/10/22</a:t>
            </a:fld>
            <a:endParaRPr lang="zh-CN" altLang="en-US"/>
          </a:p>
        </p:txBody>
      </p:sp>
      <p:sp>
        <p:nvSpPr>
          <p:cNvPr id="6" name="页脚占位符 5"/>
          <p:cNvSpPr>
            <a:spLocks noGrp="1"/>
          </p:cNvSpPr>
          <p:nvPr>
            <p:ph type="ftr" sz="quarter" idx="11"/>
          </p:nvPr>
        </p:nvSpPr>
        <p:spPr/>
        <p:txBody>
          <a:bodyPr/>
          <a:lstStyle/>
          <a:p>
            <a:r>
              <a:rPr lang="en-US" altLang="zh-CN"/>
              <a:t>LIDINE 2025, Hong Kong</a:t>
            </a:r>
            <a:endParaRPr lang="zh-CN" altLang="en-US"/>
          </a:p>
        </p:txBody>
      </p:sp>
      <p:sp>
        <p:nvSpPr>
          <p:cNvPr id="7" name="灯片编号占位符 6"/>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3986610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95641FC-997E-46AD-9529-1D9CFFD0B6AA}" type="datetime1">
              <a:rPr lang="zh-CN" altLang="en-US" smtClean="0"/>
              <a:t>2025/10/22</a:t>
            </a:fld>
            <a:endParaRPr lang="zh-CN" altLang="en-US"/>
          </a:p>
        </p:txBody>
      </p:sp>
      <p:sp>
        <p:nvSpPr>
          <p:cNvPr id="8" name="页脚占位符 7"/>
          <p:cNvSpPr>
            <a:spLocks noGrp="1"/>
          </p:cNvSpPr>
          <p:nvPr>
            <p:ph type="ftr" sz="quarter" idx="11"/>
          </p:nvPr>
        </p:nvSpPr>
        <p:spPr/>
        <p:txBody>
          <a:bodyPr/>
          <a:lstStyle/>
          <a:p>
            <a:r>
              <a:rPr lang="en-US" altLang="zh-CN"/>
              <a:t>LIDINE 2025, Hong Kong</a:t>
            </a:r>
            <a:endParaRPr lang="zh-CN" altLang="en-US"/>
          </a:p>
        </p:txBody>
      </p:sp>
      <p:sp>
        <p:nvSpPr>
          <p:cNvPr id="9" name="灯片编号占位符 8"/>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237865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sz="1400">
                <a:solidFill>
                  <a:schemeClr val="tx1"/>
                </a:solidFill>
              </a:defRPr>
            </a:lvl1pPr>
          </a:lstStyle>
          <a:p>
            <a:fld id="{4D9B13F0-47B6-43E9-8666-A56B17D1DE3E}" type="datetime1">
              <a:rPr lang="zh-CN" altLang="en-US" smtClean="0"/>
              <a:pPr/>
              <a:t>2025/10/22</a:t>
            </a:fld>
            <a:endParaRPr lang="zh-CN" altLang="en-US" dirty="0"/>
          </a:p>
        </p:txBody>
      </p:sp>
      <p:sp>
        <p:nvSpPr>
          <p:cNvPr id="4" name="页脚占位符 3"/>
          <p:cNvSpPr>
            <a:spLocks noGrp="1"/>
          </p:cNvSpPr>
          <p:nvPr>
            <p:ph type="ftr" sz="quarter" idx="11"/>
          </p:nvPr>
        </p:nvSpPr>
        <p:spPr/>
        <p:txBody>
          <a:bodyPr/>
          <a:lstStyle>
            <a:lvl1pPr>
              <a:defRPr sz="1400">
                <a:solidFill>
                  <a:schemeClr val="tx1"/>
                </a:solidFill>
              </a:defRPr>
            </a:lvl1pPr>
          </a:lstStyle>
          <a:p>
            <a:r>
              <a:rPr lang="en-US" altLang="zh-CN" dirty="0"/>
              <a:t>LIDINE 2025, Hong Kong</a:t>
            </a:r>
            <a:endParaRPr lang="zh-CN" altLang="en-US" dirty="0"/>
          </a:p>
        </p:txBody>
      </p:sp>
      <p:sp>
        <p:nvSpPr>
          <p:cNvPr id="5" name="灯片编号占位符 4"/>
          <p:cNvSpPr>
            <a:spLocks noGrp="1"/>
          </p:cNvSpPr>
          <p:nvPr>
            <p:ph type="sldNum" sz="quarter" idx="12"/>
          </p:nvPr>
        </p:nvSpPr>
        <p:spPr/>
        <p:txBody>
          <a:bodyPr/>
          <a:lstStyle>
            <a:lvl1pPr>
              <a:defRPr sz="1600">
                <a:solidFill>
                  <a:schemeClr val="tx1"/>
                </a:solidFill>
              </a:defRPr>
            </a:lvl1pPr>
          </a:lstStyle>
          <a:p>
            <a:fld id="{53136A7F-5FF5-4486-AD7D-5DA5560C0422}" type="slidenum">
              <a:rPr lang="zh-CN" altLang="en-US" smtClean="0"/>
              <a:pPr/>
              <a:t>‹#›</a:t>
            </a:fld>
            <a:endParaRPr lang="zh-CN" altLang="en-US" dirty="0"/>
          </a:p>
        </p:txBody>
      </p:sp>
    </p:spTree>
    <p:extLst>
      <p:ext uri="{BB962C8B-B14F-4D97-AF65-F5344CB8AC3E}">
        <p14:creationId xmlns:p14="http://schemas.microsoft.com/office/powerpoint/2010/main" val="96697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CACA647-2201-4BD7-8F85-D494AA1435E1}" type="datetime1">
              <a:rPr lang="zh-CN" altLang="en-US" smtClean="0"/>
              <a:t>2025/10/22</a:t>
            </a:fld>
            <a:endParaRPr lang="zh-CN" altLang="en-US"/>
          </a:p>
        </p:txBody>
      </p:sp>
      <p:sp>
        <p:nvSpPr>
          <p:cNvPr id="3" name="页脚占位符 2"/>
          <p:cNvSpPr>
            <a:spLocks noGrp="1"/>
          </p:cNvSpPr>
          <p:nvPr>
            <p:ph type="ftr" sz="quarter" idx="11"/>
          </p:nvPr>
        </p:nvSpPr>
        <p:spPr/>
        <p:txBody>
          <a:bodyPr/>
          <a:lstStyle/>
          <a:p>
            <a:r>
              <a:rPr lang="en-US" altLang="zh-CN"/>
              <a:t>LIDINE 2025, Hong Kong</a:t>
            </a:r>
            <a:endParaRPr lang="zh-CN" altLang="en-US"/>
          </a:p>
        </p:txBody>
      </p:sp>
      <p:sp>
        <p:nvSpPr>
          <p:cNvPr id="4" name="灯片编号占位符 3"/>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84101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E461DAE-1741-4BA2-AB81-1CA57915535A}" type="datetime1">
              <a:rPr lang="zh-CN" altLang="en-US" smtClean="0"/>
              <a:t>2025/10/22</a:t>
            </a:fld>
            <a:endParaRPr lang="zh-CN" altLang="en-US"/>
          </a:p>
        </p:txBody>
      </p:sp>
      <p:sp>
        <p:nvSpPr>
          <p:cNvPr id="6" name="页脚占位符 5"/>
          <p:cNvSpPr>
            <a:spLocks noGrp="1"/>
          </p:cNvSpPr>
          <p:nvPr>
            <p:ph type="ftr" sz="quarter" idx="11"/>
          </p:nvPr>
        </p:nvSpPr>
        <p:spPr/>
        <p:txBody>
          <a:bodyPr/>
          <a:lstStyle/>
          <a:p>
            <a:r>
              <a:rPr lang="en-US" altLang="zh-CN"/>
              <a:t>LIDINE 2025, Hong Kong</a:t>
            </a:r>
            <a:endParaRPr lang="zh-CN" altLang="en-US"/>
          </a:p>
        </p:txBody>
      </p:sp>
      <p:sp>
        <p:nvSpPr>
          <p:cNvPr id="7" name="灯片编号占位符 6"/>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275131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8D2C5F45-DE6E-42CF-8C76-E2317EBF9569}" type="datetime1">
              <a:rPr lang="zh-CN" altLang="en-US" smtClean="0"/>
              <a:t>2025/10/22</a:t>
            </a:fld>
            <a:endParaRPr lang="zh-CN" altLang="en-US"/>
          </a:p>
        </p:txBody>
      </p:sp>
      <p:sp>
        <p:nvSpPr>
          <p:cNvPr id="6" name="页脚占位符 5"/>
          <p:cNvSpPr>
            <a:spLocks noGrp="1"/>
          </p:cNvSpPr>
          <p:nvPr>
            <p:ph type="ftr" sz="quarter" idx="11"/>
          </p:nvPr>
        </p:nvSpPr>
        <p:spPr/>
        <p:txBody>
          <a:bodyPr/>
          <a:lstStyle/>
          <a:p>
            <a:r>
              <a:rPr lang="en-US" altLang="zh-CN"/>
              <a:t>LIDINE 2025, Hong Kong</a:t>
            </a:r>
            <a:endParaRPr lang="zh-CN" altLang="en-US"/>
          </a:p>
        </p:txBody>
      </p:sp>
      <p:sp>
        <p:nvSpPr>
          <p:cNvPr id="7" name="灯片编号占位符 6"/>
          <p:cNvSpPr>
            <a:spLocks noGrp="1"/>
          </p:cNvSpPr>
          <p:nvPr>
            <p:ph type="sldNum" sz="quarter" idx="12"/>
          </p:nvPr>
        </p:nvSpPr>
        <p:spPr/>
        <p:txBody>
          <a:body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790907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2F1B9-ACDF-4983-B412-EC1DCBA92A66}" type="datetime1">
              <a:rPr lang="zh-CN" altLang="en-US" smtClean="0"/>
              <a:t>2025/10/22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a:t>LIDINE 2025, Hong Kong</a:t>
            </a: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136A7F-5FF5-4486-AD7D-5DA5560C0422}" type="slidenum">
              <a:rPr lang="zh-CN" altLang="en-US" smtClean="0"/>
              <a:t>‹#›</a:t>
            </a:fld>
            <a:endParaRPr lang="zh-CN" altLang="en-US"/>
          </a:p>
        </p:txBody>
      </p:sp>
    </p:spTree>
    <p:extLst>
      <p:ext uri="{BB962C8B-B14F-4D97-AF65-F5344CB8AC3E}">
        <p14:creationId xmlns:p14="http://schemas.microsoft.com/office/powerpoint/2010/main" val="2057580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80B7F3-7270-7FA0-1583-58D1B52557BE}"/>
              </a:ext>
            </a:extLst>
          </p:cNvPr>
          <p:cNvPicPr>
            <a:picLocks/>
          </p:cNvPicPr>
          <p:nvPr/>
        </p:nvPicPr>
        <p:blipFill>
          <a:blip r:embed="rId3"/>
          <a:srcRect l="10569" t="6234" r="13998" b="492"/>
          <a:stretch>
            <a:fillRect/>
          </a:stretch>
        </p:blipFill>
        <p:spPr>
          <a:xfrm>
            <a:off x="-13063" y="-1"/>
            <a:ext cx="12192001" cy="6852101"/>
          </a:xfrm>
          <a:prstGeom prst="rect">
            <a:avLst/>
          </a:prstGeom>
        </p:spPr>
      </p:pic>
      <p:sp>
        <p:nvSpPr>
          <p:cNvPr id="8" name="矩形 7">
            <a:extLst>
              <a:ext uri="{FF2B5EF4-FFF2-40B4-BE49-F238E27FC236}">
                <a16:creationId xmlns:a16="http://schemas.microsoft.com/office/drawing/2014/main" id="{7E94E985-21D1-9CFF-D066-8026BBB4832D}"/>
              </a:ext>
            </a:extLst>
          </p:cNvPr>
          <p:cNvSpPr/>
          <p:nvPr/>
        </p:nvSpPr>
        <p:spPr>
          <a:xfrm>
            <a:off x="-11084" y="1948070"/>
            <a:ext cx="12203084" cy="3264592"/>
          </a:xfrm>
          <a:prstGeom prst="rect">
            <a:avLst/>
          </a:prstGeom>
          <a:gradFill flip="none" rotWithShape="1">
            <a:gsLst>
              <a:gs pos="0">
                <a:schemeClr val="accent1">
                  <a:lumMod val="20000"/>
                  <a:lumOff val="80000"/>
                  <a:alpha val="56000"/>
                </a:schemeClr>
              </a:gs>
              <a:gs pos="48000">
                <a:schemeClr val="accent1">
                  <a:lumMod val="60000"/>
                  <a:lumOff val="40000"/>
                </a:schemeClr>
              </a:gs>
              <a:gs pos="100000">
                <a:schemeClr val="accent1">
                  <a:tint val="23500"/>
                  <a:satMod val="160000"/>
                  <a:alpha val="68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副标题 2"/>
          <p:cNvSpPr>
            <a:spLocks noGrp="1"/>
          </p:cNvSpPr>
          <p:nvPr>
            <p:ph type="subTitle" idx="1"/>
          </p:nvPr>
        </p:nvSpPr>
        <p:spPr>
          <a:xfrm>
            <a:off x="1765970" y="3983266"/>
            <a:ext cx="9144000" cy="2059527"/>
          </a:xfrm>
        </p:spPr>
        <p:txBody>
          <a:bodyPr>
            <a:normAutofit/>
          </a:bodyPr>
          <a:lstStyle/>
          <a:p>
            <a:r>
              <a:rPr lang="en-US" altLang="zh-CN" sz="2000" u="sng" dirty="0" err="1">
                <a:ea typeface="Cambria" panose="02040503050406030204" pitchFamily="18" charset="0"/>
              </a:rPr>
              <a:t>Zhixing</a:t>
            </a:r>
            <a:r>
              <a:rPr lang="en-US" altLang="zh-CN" sz="2000" u="sng" dirty="0">
                <a:ea typeface="Cambria" panose="02040503050406030204" pitchFamily="18" charset="0"/>
              </a:rPr>
              <a:t> Gao</a:t>
            </a:r>
            <a:endParaRPr lang="en-US" altLang="zh-CN" sz="2000" dirty="0">
              <a:ea typeface="Cambria" panose="02040503050406030204" pitchFamily="18" charset="0"/>
            </a:endParaRPr>
          </a:p>
          <a:p>
            <a:r>
              <a:rPr lang="en-US" altLang="zh-CN" sz="2000" dirty="0">
                <a:ea typeface="Cambria" panose="02040503050406030204" pitchFamily="18" charset="0"/>
              </a:rPr>
              <a:t>On behalf of the low-background team of </a:t>
            </a:r>
            <a:r>
              <a:rPr lang="en-US" altLang="zh-CN" sz="2000" dirty="0" err="1">
                <a:ea typeface="Cambria" panose="02040503050406030204" pitchFamily="18" charset="0"/>
              </a:rPr>
              <a:t>PandaX</a:t>
            </a:r>
            <a:r>
              <a:rPr lang="en-US" altLang="zh-CN" sz="2000" dirty="0">
                <a:ea typeface="Cambria" panose="02040503050406030204" pitchFamily="18" charset="0"/>
              </a:rPr>
              <a:t> Collaboration</a:t>
            </a:r>
          </a:p>
          <a:p>
            <a:r>
              <a:rPr lang="en-US" altLang="zh-CN" sz="2000" dirty="0">
                <a:ea typeface="Cambria" panose="02040503050406030204" pitchFamily="18" charset="0"/>
              </a:rPr>
              <a:t>@LINDINE2025, Oct 22, 2025</a:t>
            </a:r>
            <a:endParaRPr lang="zh-CN" altLang="en-US" sz="2000" dirty="0"/>
          </a:p>
        </p:txBody>
      </p:sp>
      <p:sp>
        <p:nvSpPr>
          <p:cNvPr id="4" name="灯片编号占位符 3"/>
          <p:cNvSpPr>
            <a:spLocks noGrp="1"/>
          </p:cNvSpPr>
          <p:nvPr>
            <p:ph type="sldNum" sz="quarter" idx="12"/>
          </p:nvPr>
        </p:nvSpPr>
        <p:spPr/>
        <p:txBody>
          <a:bodyPr/>
          <a:lstStyle/>
          <a:p>
            <a:fld id="{53136A7F-5FF5-4486-AD7D-5DA5560C0422}" type="slidenum">
              <a:rPr lang="zh-CN" altLang="en-US" smtClean="0">
                <a:solidFill>
                  <a:schemeClr val="accent3">
                    <a:lumMod val="40000"/>
                    <a:lumOff val="60000"/>
                  </a:schemeClr>
                </a:solidFill>
              </a:rPr>
              <a:t>1</a:t>
            </a:fld>
            <a:endParaRPr lang="zh-CN" altLang="en-US" dirty="0">
              <a:solidFill>
                <a:schemeClr val="accent3">
                  <a:lumMod val="40000"/>
                  <a:lumOff val="60000"/>
                </a:schemeClr>
              </a:solidFill>
            </a:endParaRPr>
          </a:p>
        </p:txBody>
      </p:sp>
      <p:sp>
        <p:nvSpPr>
          <p:cNvPr id="5" name="日期占位符 4">
            <a:extLst>
              <a:ext uri="{FF2B5EF4-FFF2-40B4-BE49-F238E27FC236}">
                <a16:creationId xmlns:a16="http://schemas.microsoft.com/office/drawing/2014/main" id="{F7D6F726-7E5D-6A1C-DC0C-9298F28F4218}"/>
              </a:ext>
            </a:extLst>
          </p:cNvPr>
          <p:cNvSpPr>
            <a:spLocks noGrp="1"/>
          </p:cNvSpPr>
          <p:nvPr>
            <p:ph type="dt" sz="half" idx="10"/>
          </p:nvPr>
        </p:nvSpPr>
        <p:spPr/>
        <p:txBody>
          <a:bodyPr/>
          <a:lstStyle/>
          <a:p>
            <a:fld id="{34B10038-83FF-4E16-85EC-B32235D3BB1D}" type="datetime1">
              <a:rPr lang="zh-CN" altLang="en-US" smtClean="0">
                <a:solidFill>
                  <a:schemeClr val="accent3">
                    <a:lumMod val="40000"/>
                    <a:lumOff val="60000"/>
                  </a:schemeClr>
                </a:solidFill>
              </a:rPr>
              <a:t>2025/10/22</a:t>
            </a:fld>
            <a:endParaRPr lang="zh-CN" altLang="en-US" dirty="0">
              <a:solidFill>
                <a:schemeClr val="accent3">
                  <a:lumMod val="40000"/>
                  <a:lumOff val="60000"/>
                </a:schemeClr>
              </a:solidFill>
            </a:endParaRPr>
          </a:p>
        </p:txBody>
      </p:sp>
      <p:sp>
        <p:nvSpPr>
          <p:cNvPr id="6" name="页脚占位符 5">
            <a:extLst>
              <a:ext uri="{FF2B5EF4-FFF2-40B4-BE49-F238E27FC236}">
                <a16:creationId xmlns:a16="http://schemas.microsoft.com/office/drawing/2014/main" id="{2EA727B9-9F65-4038-51C8-2D4E82258775}"/>
              </a:ext>
            </a:extLst>
          </p:cNvPr>
          <p:cNvSpPr>
            <a:spLocks noGrp="1"/>
          </p:cNvSpPr>
          <p:nvPr>
            <p:ph type="ftr" sz="quarter" idx="11"/>
          </p:nvPr>
        </p:nvSpPr>
        <p:spPr/>
        <p:txBody>
          <a:bodyPr/>
          <a:lstStyle/>
          <a:p>
            <a:r>
              <a:rPr lang="en-US" altLang="zh-CN">
                <a:solidFill>
                  <a:schemeClr val="accent3">
                    <a:lumMod val="40000"/>
                    <a:lumOff val="60000"/>
                  </a:schemeClr>
                </a:solidFill>
              </a:rPr>
              <a:t>LIDINE 2025, Hong Kong</a:t>
            </a:r>
            <a:endParaRPr lang="zh-CN" altLang="en-US" dirty="0">
              <a:solidFill>
                <a:schemeClr val="accent3">
                  <a:lumMod val="40000"/>
                  <a:lumOff val="60000"/>
                </a:schemeClr>
              </a:solidFill>
            </a:endParaRPr>
          </a:p>
        </p:txBody>
      </p:sp>
      <p:sp>
        <p:nvSpPr>
          <p:cNvPr id="2" name="标题 1"/>
          <p:cNvSpPr>
            <a:spLocks noGrp="1"/>
          </p:cNvSpPr>
          <p:nvPr>
            <p:ph type="ctrTitle"/>
          </p:nvPr>
        </p:nvSpPr>
        <p:spPr>
          <a:xfrm>
            <a:off x="40901" y="1888782"/>
            <a:ext cx="12192000" cy="2066969"/>
          </a:xfrm>
        </p:spPr>
        <p:txBody>
          <a:bodyPr>
            <a:noAutofit/>
          </a:bodyPr>
          <a:lstStyle/>
          <a:p>
            <a:r>
              <a:rPr lang="en-US" altLang="zh-CN"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A Low-background Multi-channel Photomultiplier Tube </a:t>
            </a:r>
            <a:br>
              <a:rPr lang="en-US" altLang="zh-CN"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br>
            <a:r>
              <a:rPr lang="en-US" altLang="zh-CN" sz="4400" b="1" dirty="0">
                <a:solidFill>
                  <a:schemeClr val="accent1">
                    <a:lumMod val="50000"/>
                  </a:schemeClr>
                </a:solidFill>
                <a:latin typeface="Times New Roman" panose="02020603050405020304" pitchFamily="18" charset="0"/>
                <a:ea typeface="Cambria" panose="02040503050406030204" pitchFamily="18" charset="0"/>
                <a:cs typeface="Times New Roman" panose="02020603050405020304" pitchFamily="18" charset="0"/>
              </a:rPr>
              <a:t>for Next-generation Xenon Detectors</a:t>
            </a:r>
            <a:endParaRPr lang="zh-CN" altLang="en-US" sz="4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8932F8DB-6A4A-1CA1-8CCE-FE59D42205CC}"/>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9193978" y="288139"/>
            <a:ext cx="2410161" cy="685896"/>
          </a:xfrm>
          <a:prstGeom prst="rect">
            <a:avLst/>
          </a:prstGeom>
          <a:solidFill>
            <a:schemeClr val="bg1">
              <a:alpha val="99000"/>
            </a:schemeClr>
          </a:solidFill>
          <a:ln>
            <a:noFill/>
          </a:ln>
          <a:effectLst>
            <a:softEdge rad="114300"/>
          </a:effectLst>
        </p:spPr>
      </p:pic>
      <p:sp>
        <p:nvSpPr>
          <p:cNvPr id="11" name="矩形 10">
            <a:extLst>
              <a:ext uri="{FF2B5EF4-FFF2-40B4-BE49-F238E27FC236}">
                <a16:creationId xmlns:a16="http://schemas.microsoft.com/office/drawing/2014/main" id="{50F2576D-510B-21BC-3CB3-72660F5163AA}"/>
              </a:ext>
            </a:extLst>
          </p:cNvPr>
          <p:cNvSpPr/>
          <p:nvPr/>
        </p:nvSpPr>
        <p:spPr>
          <a:xfrm>
            <a:off x="9160616" y="279594"/>
            <a:ext cx="2443523" cy="691563"/>
          </a:xfrm>
          <a:prstGeom prst="rect">
            <a:avLst/>
          </a:prstGeom>
          <a:solidFill>
            <a:schemeClr val="bg1">
              <a:alpha val="57000"/>
            </a:schemeClr>
          </a:solidFill>
          <a:ln>
            <a:noFill/>
          </a:ln>
          <a:effectLst>
            <a:softEdge rad="508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69078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R12699 radioactivity: bulk material</a:t>
            </a:r>
            <a:endParaRPr lang="zh-CN" altLang="en-US" b="1" dirty="0">
              <a:solidFill>
                <a:schemeClr val="accent1">
                  <a:lumMod val="50000"/>
                </a:schemeClr>
              </a:solidFill>
              <a:latin typeface="Cambria" panose="02040503050406030204" pitchFamily="18" charset="0"/>
            </a:endParaRPr>
          </a:p>
        </p:txBody>
      </p:sp>
      <p:pic>
        <p:nvPicPr>
          <p:cNvPr id="5" name="内容占位符 4"/>
          <p:cNvPicPr>
            <a:picLocks noGrp="1" noChangeAspect="1"/>
          </p:cNvPicPr>
          <p:nvPr>
            <p:ph idx="1"/>
          </p:nvPr>
        </p:nvPicPr>
        <p:blipFill>
          <a:blip r:embed="rId3"/>
          <a:srcRect l="2413" t="10904" b="459"/>
          <a:stretch>
            <a:fillRect/>
          </a:stretch>
        </p:blipFill>
        <p:spPr>
          <a:xfrm>
            <a:off x="457585" y="1424859"/>
            <a:ext cx="5500646" cy="3319200"/>
          </a:xfrm>
          <a:prstGeom prst="rect">
            <a:avLst/>
          </a:prstGeom>
        </p:spPr>
      </p:pic>
      <p:sp>
        <p:nvSpPr>
          <p:cNvPr id="4" name="灯片编号占位符 3"/>
          <p:cNvSpPr>
            <a:spLocks noGrp="1"/>
          </p:cNvSpPr>
          <p:nvPr>
            <p:ph type="sldNum" sz="quarter" idx="12"/>
          </p:nvPr>
        </p:nvSpPr>
        <p:spPr/>
        <p:txBody>
          <a:bodyPr/>
          <a:lstStyle/>
          <a:p>
            <a:fld id="{53136A7F-5FF5-4486-AD7D-5DA5560C0422}" type="slidenum">
              <a:rPr lang="zh-CN" altLang="en-US" smtClean="0"/>
              <a:t>10</a:t>
            </a:fld>
            <a:endParaRPr lang="zh-CN" altLang="en-US"/>
          </a:p>
        </p:txBody>
      </p:sp>
      <p:grpSp>
        <p:nvGrpSpPr>
          <p:cNvPr id="13" name="组合 12">
            <a:extLst>
              <a:ext uri="{FF2B5EF4-FFF2-40B4-BE49-F238E27FC236}">
                <a16:creationId xmlns:a16="http://schemas.microsoft.com/office/drawing/2014/main" id="{0FE1D5B0-2734-E176-2EC9-6ED37F1624FE}"/>
              </a:ext>
            </a:extLst>
          </p:cNvPr>
          <p:cNvGrpSpPr/>
          <p:nvPr/>
        </p:nvGrpSpPr>
        <p:grpSpPr>
          <a:xfrm>
            <a:off x="6277731" y="1304749"/>
            <a:ext cx="5505450" cy="3319462"/>
            <a:chOff x="6337198" y="1424597"/>
            <a:chExt cx="5505450" cy="3319462"/>
          </a:xfrm>
        </p:grpSpPr>
        <p:graphicFrame>
          <p:nvGraphicFramePr>
            <p:cNvPr id="6" name="对象 5"/>
            <p:cNvGraphicFramePr>
              <a:graphicFrameLocks noChangeAspect="1"/>
            </p:cNvGraphicFramePr>
            <p:nvPr>
              <p:extLst>
                <p:ext uri="{D42A27DB-BD31-4B8C-83A1-F6EECF244321}">
                  <p14:modId xmlns:p14="http://schemas.microsoft.com/office/powerpoint/2010/main" val="194954230"/>
                </p:ext>
              </p:extLst>
            </p:nvPr>
          </p:nvGraphicFramePr>
          <p:xfrm>
            <a:off x="6337198" y="1424597"/>
            <a:ext cx="5505450" cy="3319462"/>
          </p:xfrm>
          <a:graphic>
            <a:graphicData uri="http://schemas.openxmlformats.org/presentationml/2006/ole">
              <mc:AlternateContent xmlns:mc="http://schemas.openxmlformats.org/markup-compatibility/2006">
                <mc:Choice xmlns:v="urn:schemas-microsoft-com:vml" Requires="v">
                  <p:oleObj name="PDF" r:id="rId4" imgW="0" imgH="360" progId="FoxitPhantomPDF.Document">
                    <p:embed/>
                  </p:oleObj>
                </mc:Choice>
                <mc:Fallback>
                  <p:oleObj name="PDF" r:id="rId4" imgW="0" imgH="360" progId="FoxitPhantomPDF.Document">
                    <p:embed/>
                    <p:pic>
                      <p:nvPicPr>
                        <p:cNvPr id="6" name="对象 5"/>
                        <p:cNvPicPr/>
                        <p:nvPr/>
                      </p:nvPicPr>
                      <p:blipFill>
                        <a:blip r:embed="rId5"/>
                        <a:stretch>
                          <a:fillRect/>
                        </a:stretch>
                      </p:blipFill>
                      <p:spPr>
                        <a:xfrm>
                          <a:off x="6337198" y="1424597"/>
                          <a:ext cx="5505450" cy="3319462"/>
                        </a:xfrm>
                        <a:prstGeom prst="rect">
                          <a:avLst/>
                        </a:prstGeom>
                      </p:spPr>
                    </p:pic>
                  </p:oleObj>
                </mc:Fallback>
              </mc:AlternateContent>
            </a:graphicData>
          </a:graphic>
        </p:graphicFrame>
        <p:sp>
          <p:nvSpPr>
            <p:cNvPr id="7" name="椭圆 6"/>
            <p:cNvSpPr/>
            <p:nvPr/>
          </p:nvSpPr>
          <p:spPr>
            <a:xfrm>
              <a:off x="6825836" y="1812897"/>
              <a:ext cx="526037" cy="1616103"/>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8527610" y="2237956"/>
              <a:ext cx="526037" cy="1133398"/>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9811581" y="1812896"/>
              <a:ext cx="457200" cy="1876509"/>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2293307" y="4864139"/>
            <a:ext cx="7968848" cy="1569660"/>
          </a:xfrm>
          <a:prstGeom prst="rect">
            <a:avLst/>
          </a:prstGeom>
          <a:noFill/>
        </p:spPr>
        <p:txBody>
          <a:bodyPr wrap="none" rtlCol="0">
            <a:spAutoFit/>
          </a:bodyPr>
          <a:lstStyle/>
          <a:p>
            <a:pPr marL="285750" indent="-285750">
              <a:buFont typeface="Arial" panose="020B0604020202020204" pitchFamily="34" charset="0"/>
              <a:buChar char="•"/>
            </a:pPr>
            <a:r>
              <a:rPr lang="en-US" altLang="zh-CN" sz="3200" baseline="30000" dirty="0">
                <a:solidFill>
                  <a:schemeClr val="tx1"/>
                </a:solidFill>
                <a:latin typeface="Times New Roman" panose="02020603050405020304" pitchFamily="18" charset="0"/>
                <a:cs typeface="Times New Roman" panose="02020603050405020304" pitchFamily="18" charset="0"/>
              </a:rPr>
              <a:t>60</a:t>
            </a:r>
            <a:r>
              <a:rPr lang="en-US" altLang="zh-CN" sz="3200" dirty="0">
                <a:solidFill>
                  <a:schemeClr val="tx1"/>
                </a:solidFill>
                <a:latin typeface="Times New Roman" panose="02020603050405020304" pitchFamily="18" charset="0"/>
                <a:cs typeface="Times New Roman" panose="02020603050405020304" pitchFamily="18" charset="0"/>
              </a:rPr>
              <a:t>Co</a:t>
            </a:r>
            <a:r>
              <a:rPr lang="en-US" altLang="zh-CN" sz="3200" dirty="0">
                <a:latin typeface="Times New Roman" panose="02020603050405020304" pitchFamily="18" charset="0"/>
                <a:cs typeface="Times New Roman" panose="02020603050405020304" pitchFamily="18" charset="0"/>
              </a:rPr>
              <a:t> </a:t>
            </a:r>
            <a:r>
              <a:rPr lang="en-US" altLang="zh-CN" sz="3200" dirty="0">
                <a:solidFill>
                  <a:schemeClr val="tx1"/>
                </a:solidFill>
                <a:latin typeface="Times New Roman" panose="02020603050405020304" pitchFamily="18" charset="0"/>
                <a:cs typeface="Times New Roman" panose="02020603050405020304" pitchFamily="18" charset="0"/>
              </a:rPr>
              <a:t>from </a:t>
            </a:r>
            <a:r>
              <a:rPr lang="en-US" altLang="zh-CN" sz="3200" b="1" dirty="0">
                <a:solidFill>
                  <a:srgbClr val="FFC000"/>
                </a:solidFill>
                <a:latin typeface="Times New Roman" panose="02020603050405020304" pitchFamily="18" charset="0"/>
                <a:cs typeface="Times New Roman" panose="02020603050405020304" pitchFamily="18" charset="0"/>
              </a:rPr>
              <a:t>Kovar</a:t>
            </a:r>
            <a:r>
              <a:rPr lang="en-US" altLang="zh-CN" sz="3200" dirty="0">
                <a:solidFill>
                  <a:schemeClr val="bg1"/>
                </a:solidFill>
                <a:latin typeface="Times New Roman" panose="02020603050405020304" pitchFamily="18" charset="0"/>
                <a:cs typeface="Times New Roman" panose="02020603050405020304" pitchFamily="18" charset="0"/>
              </a:rPr>
              <a:t> </a:t>
            </a:r>
            <a:r>
              <a:rPr lang="en-US" altLang="zh-CN" sz="3200" dirty="0">
                <a:latin typeface="Times New Roman" panose="02020603050405020304" pitchFamily="18" charset="0"/>
                <a:cs typeface="Times New Roman" panose="02020603050405020304" pitchFamily="18" charset="0"/>
              </a:rPr>
              <a:t>metal plate, pin and pipe</a:t>
            </a:r>
          </a:p>
          <a:p>
            <a:pPr marL="285750" indent="-285750">
              <a:buFont typeface="Arial" panose="020B0604020202020204" pitchFamily="34" charset="0"/>
              <a:buChar char="•"/>
            </a:pPr>
            <a:r>
              <a:rPr lang="en-US" altLang="zh-CN" sz="3200" baseline="30000" dirty="0">
                <a:solidFill>
                  <a:schemeClr val="tx1"/>
                </a:solidFill>
                <a:latin typeface="Times New Roman" panose="02020603050405020304" pitchFamily="18" charset="0"/>
                <a:cs typeface="Times New Roman" panose="02020603050405020304" pitchFamily="18" charset="0"/>
              </a:rPr>
              <a:t>238</a:t>
            </a:r>
            <a:r>
              <a:rPr lang="en-US" altLang="zh-CN" sz="3200" dirty="0">
                <a:solidFill>
                  <a:schemeClr val="tx1"/>
                </a:solidFill>
                <a:latin typeface="Times New Roman" panose="02020603050405020304" pitchFamily="18" charset="0"/>
                <a:cs typeface="Times New Roman" panose="02020603050405020304" pitchFamily="18" charset="0"/>
              </a:rPr>
              <a:t>U(late) &amp; </a:t>
            </a:r>
            <a:r>
              <a:rPr lang="en-US" altLang="zh-CN" sz="3200" baseline="30000" dirty="0">
                <a:latin typeface="Times New Roman" panose="02020603050405020304" pitchFamily="18" charset="0"/>
                <a:cs typeface="Times New Roman" panose="02020603050405020304" pitchFamily="18" charset="0"/>
              </a:rPr>
              <a:t>232</a:t>
            </a:r>
            <a:r>
              <a:rPr lang="en-US" altLang="zh-CN" sz="3200" dirty="0">
                <a:latin typeface="Times New Roman" panose="02020603050405020304" pitchFamily="18" charset="0"/>
                <a:cs typeface="Times New Roman" panose="02020603050405020304" pitchFamily="18" charset="0"/>
              </a:rPr>
              <a:t>Th (late) </a:t>
            </a:r>
            <a:r>
              <a:rPr lang="en-US" altLang="zh-CN" sz="3200" dirty="0">
                <a:solidFill>
                  <a:schemeClr val="tx1"/>
                </a:solidFill>
                <a:latin typeface="Times New Roman" panose="02020603050405020304" pitchFamily="18" charset="0"/>
                <a:cs typeface="Times New Roman" panose="02020603050405020304" pitchFamily="18" charset="0"/>
              </a:rPr>
              <a:t>from sealing </a:t>
            </a:r>
            <a:r>
              <a:rPr lang="en-US" altLang="zh-CN" sz="3200" b="1" dirty="0">
                <a:solidFill>
                  <a:srgbClr val="FFC000"/>
                </a:solidFill>
                <a:latin typeface="Times New Roman" panose="02020603050405020304" pitchFamily="18" charset="0"/>
                <a:cs typeface="Times New Roman" panose="02020603050405020304" pitchFamily="18" charset="0"/>
              </a:rPr>
              <a:t>Glass-1</a:t>
            </a:r>
          </a:p>
          <a:p>
            <a:pPr marL="285750" indent="-285750">
              <a:buFont typeface="Arial" panose="020B0604020202020204" pitchFamily="34" charset="0"/>
              <a:buChar char="•"/>
            </a:pPr>
            <a:r>
              <a:rPr lang="en-US" altLang="zh-CN" sz="3200" baseline="30000" dirty="0">
                <a:latin typeface="Times New Roman" panose="02020603050405020304" pitchFamily="18" charset="0"/>
                <a:cs typeface="Times New Roman" panose="02020603050405020304" pitchFamily="18" charset="0"/>
              </a:rPr>
              <a:t>40</a:t>
            </a:r>
            <a:r>
              <a:rPr lang="en-US" altLang="zh-CN" sz="3200" dirty="0">
                <a:latin typeface="Times New Roman" panose="02020603050405020304" pitchFamily="18" charset="0"/>
                <a:cs typeface="Times New Roman" panose="02020603050405020304" pitchFamily="18" charset="0"/>
              </a:rPr>
              <a:t>K from </a:t>
            </a:r>
            <a:r>
              <a:rPr lang="en-US" altLang="zh-CN" sz="3200" b="1" dirty="0">
                <a:solidFill>
                  <a:srgbClr val="FFD700"/>
                </a:solidFill>
                <a:latin typeface="Times New Roman" panose="02020603050405020304" pitchFamily="18" charset="0"/>
                <a:cs typeface="Times New Roman" panose="02020603050405020304" pitchFamily="18" charset="0"/>
              </a:rPr>
              <a:t>Glass-1</a:t>
            </a:r>
          </a:p>
        </p:txBody>
      </p:sp>
      <p:sp>
        <p:nvSpPr>
          <p:cNvPr id="3" name="日期占位符 2">
            <a:extLst>
              <a:ext uri="{FF2B5EF4-FFF2-40B4-BE49-F238E27FC236}">
                <a16:creationId xmlns:a16="http://schemas.microsoft.com/office/drawing/2014/main" id="{0F35ADDC-9C89-BEF9-1E44-4C893DB71991}"/>
              </a:ext>
            </a:extLst>
          </p:cNvPr>
          <p:cNvSpPr>
            <a:spLocks noGrp="1"/>
          </p:cNvSpPr>
          <p:nvPr>
            <p:ph type="dt" sz="half" idx="10"/>
          </p:nvPr>
        </p:nvSpPr>
        <p:spPr/>
        <p:txBody>
          <a:bodyPr/>
          <a:lstStyle/>
          <a:p>
            <a:fld id="{FA7C4D09-CC8B-471A-8432-26016C9CC6A3}" type="datetime1">
              <a:rPr lang="zh-CN" altLang="en-US" smtClean="0"/>
              <a:t>2025/10/22</a:t>
            </a:fld>
            <a:endParaRPr lang="zh-CN" altLang="en-US"/>
          </a:p>
        </p:txBody>
      </p:sp>
      <p:sp>
        <p:nvSpPr>
          <p:cNvPr id="12" name="页脚占位符 11">
            <a:extLst>
              <a:ext uri="{FF2B5EF4-FFF2-40B4-BE49-F238E27FC236}">
                <a16:creationId xmlns:a16="http://schemas.microsoft.com/office/drawing/2014/main" id="{2BF78C72-D013-05D0-93C5-A737A6770A11}"/>
              </a:ext>
            </a:extLst>
          </p:cNvPr>
          <p:cNvSpPr>
            <a:spLocks noGrp="1"/>
          </p:cNvSpPr>
          <p:nvPr>
            <p:ph type="ftr" sz="quarter" idx="11"/>
          </p:nvPr>
        </p:nvSpPr>
        <p:spPr/>
        <p:txBody>
          <a:bodyPr/>
          <a:lstStyle/>
          <a:p>
            <a:r>
              <a:rPr lang="en-US" altLang="zh-CN"/>
              <a:t>LIDINE 2025, Hong Kong</a:t>
            </a:r>
            <a:endParaRPr lang="zh-CN" altLang="en-US"/>
          </a:p>
        </p:txBody>
      </p:sp>
      <p:sp>
        <p:nvSpPr>
          <p:cNvPr id="14" name="文本框 13">
            <a:extLst>
              <a:ext uri="{FF2B5EF4-FFF2-40B4-BE49-F238E27FC236}">
                <a16:creationId xmlns:a16="http://schemas.microsoft.com/office/drawing/2014/main" id="{0E612605-C35B-F964-2587-07B26BEE8682}"/>
              </a:ext>
            </a:extLst>
          </p:cNvPr>
          <p:cNvSpPr txBox="1"/>
          <p:nvPr/>
        </p:nvSpPr>
        <p:spPr>
          <a:xfrm>
            <a:off x="838200" y="6597816"/>
            <a:ext cx="4392706" cy="307777"/>
          </a:xfrm>
          <a:prstGeom prst="rect">
            <a:avLst/>
          </a:prstGeom>
          <a:noFill/>
        </p:spPr>
        <p:txBody>
          <a:bodyPr wrap="square" rtlCol="0">
            <a:spAutoFit/>
          </a:bodyPr>
          <a:lstStyle/>
          <a:p>
            <a:r>
              <a:rPr lang="en-US" altLang="zh-CN" sz="1400" dirty="0">
                <a:solidFill>
                  <a:srgbClr val="0432FF"/>
                </a:solidFill>
              </a:rPr>
              <a:t>Ref</a:t>
            </a:r>
            <a:r>
              <a:rPr lang="zh-CN" altLang="en-US" sz="1400" dirty="0">
                <a:solidFill>
                  <a:srgbClr val="0432FF"/>
                </a:solidFill>
              </a:rPr>
              <a:t>：</a:t>
            </a:r>
            <a:r>
              <a:rPr lang="en-US" altLang="zh-CN" sz="1400" dirty="0" err="1">
                <a:solidFill>
                  <a:srgbClr val="0432FF"/>
                </a:solidFill>
              </a:rPr>
              <a:t>Nucl.Instrum.Meth.A</a:t>
            </a:r>
            <a:r>
              <a:rPr lang="en-US" altLang="zh-CN" sz="1400" dirty="0">
                <a:solidFill>
                  <a:srgbClr val="0432FF"/>
                </a:solidFill>
              </a:rPr>
              <a:t> 1073(2025)170290</a:t>
            </a:r>
            <a:endParaRPr lang="zh-CN" altLang="en-US" sz="1400" dirty="0">
              <a:solidFill>
                <a:srgbClr val="0432FF"/>
              </a:solidFill>
            </a:endParaRPr>
          </a:p>
        </p:txBody>
      </p:sp>
      <p:sp>
        <p:nvSpPr>
          <p:cNvPr id="15" name="文本框 14">
            <a:extLst>
              <a:ext uri="{FF2B5EF4-FFF2-40B4-BE49-F238E27FC236}">
                <a16:creationId xmlns:a16="http://schemas.microsoft.com/office/drawing/2014/main" id="{F1F4CEEC-043D-6949-F217-A4C05E97FE5B}"/>
              </a:ext>
            </a:extLst>
          </p:cNvPr>
          <p:cNvSpPr txBox="1"/>
          <p:nvPr/>
        </p:nvSpPr>
        <p:spPr>
          <a:xfrm>
            <a:off x="6159629" y="4576463"/>
            <a:ext cx="7478127" cy="369332"/>
          </a:xfrm>
          <a:prstGeom prst="rect">
            <a:avLst/>
          </a:prstGeom>
          <a:noFill/>
        </p:spPr>
        <p:txBody>
          <a:bodyPr wrap="square">
            <a:spAutoFit/>
          </a:bodyPr>
          <a:lstStyle/>
          <a:p>
            <a:r>
              <a:rPr lang="en-US" altLang="zh-CN" dirty="0"/>
              <a:t>Radioactivity Contributions from Different Parts of R12699</a:t>
            </a:r>
            <a:endParaRPr lang="zh-CN" altLang="en-US" dirty="0"/>
          </a:p>
        </p:txBody>
      </p:sp>
      <p:sp>
        <p:nvSpPr>
          <p:cNvPr id="17" name="文本框 16">
            <a:extLst>
              <a:ext uri="{FF2B5EF4-FFF2-40B4-BE49-F238E27FC236}">
                <a16:creationId xmlns:a16="http://schemas.microsoft.com/office/drawing/2014/main" id="{321D988D-5159-CA71-E265-39D97BB81960}"/>
              </a:ext>
            </a:extLst>
          </p:cNvPr>
          <p:cNvSpPr txBox="1"/>
          <p:nvPr/>
        </p:nvSpPr>
        <p:spPr>
          <a:xfrm>
            <a:off x="1820131" y="4576463"/>
            <a:ext cx="6543674" cy="369332"/>
          </a:xfrm>
          <a:prstGeom prst="rect">
            <a:avLst/>
          </a:prstGeom>
          <a:noFill/>
        </p:spPr>
        <p:txBody>
          <a:bodyPr wrap="square">
            <a:spAutoFit/>
          </a:bodyPr>
          <a:lstStyle/>
          <a:p>
            <a:r>
              <a:rPr lang="en-US" altLang="zh-CN" dirty="0"/>
              <a:t>The structure of the R12699 PMT</a:t>
            </a:r>
            <a:endParaRPr lang="zh-CN" altLang="en-US" dirty="0"/>
          </a:p>
        </p:txBody>
      </p:sp>
    </p:spTree>
    <p:extLst>
      <p:ext uri="{BB962C8B-B14F-4D97-AF65-F5344CB8AC3E}">
        <p14:creationId xmlns:p14="http://schemas.microsoft.com/office/powerpoint/2010/main" val="1192152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3"/>
          <a:srcRect l="4252" t="9066" r="643"/>
          <a:stretch>
            <a:fillRect/>
          </a:stretch>
        </p:blipFill>
        <p:spPr>
          <a:xfrm>
            <a:off x="310917" y="1488957"/>
            <a:ext cx="5251790" cy="3546085"/>
          </a:xfrm>
          <a:prstGeom prst="rect">
            <a:avLst/>
          </a:prstGeom>
        </p:spPr>
      </p:pic>
      <p:sp>
        <p:nvSpPr>
          <p:cNvPr id="2" name="标题 1"/>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R12699 radioactivity: in one piece</a:t>
            </a:r>
            <a:endParaRPr lang="zh-CN" altLang="en-US" b="1" dirty="0">
              <a:solidFill>
                <a:schemeClr val="accent1">
                  <a:lumMod val="50000"/>
                </a:schemeClr>
              </a:solidFill>
              <a:latin typeface="Cambria" panose="02040503050406030204" pitchFamily="18" charset="0"/>
            </a:endParaRPr>
          </a:p>
        </p:txBody>
      </p:sp>
      <p:sp>
        <p:nvSpPr>
          <p:cNvPr id="4" name="灯片编号占位符 3"/>
          <p:cNvSpPr>
            <a:spLocks noGrp="1"/>
          </p:cNvSpPr>
          <p:nvPr>
            <p:ph type="sldNum" sz="quarter" idx="12"/>
          </p:nvPr>
        </p:nvSpPr>
        <p:spPr/>
        <p:txBody>
          <a:bodyPr/>
          <a:lstStyle/>
          <a:p>
            <a:fld id="{53136A7F-5FF5-4486-AD7D-5DA5560C0422}" type="slidenum">
              <a:rPr lang="zh-CN" altLang="en-US" smtClean="0">
                <a:latin typeface="Times New Roman" panose="02020603050405020304" pitchFamily="18" charset="0"/>
                <a:cs typeface="Times New Roman" panose="02020603050405020304" pitchFamily="18" charset="0"/>
              </a:rPr>
              <a:t>11</a:t>
            </a:fld>
            <a:endParaRPr lang="zh-CN" altLang="en-US" dirty="0">
              <a:latin typeface="Times New Roman" panose="02020603050405020304" pitchFamily="18" charset="0"/>
              <a:cs typeface="Times New Roman" panose="02020603050405020304" pitchFamily="18" charset="0"/>
            </a:endParaRPr>
          </a:p>
        </p:txBody>
      </p:sp>
      <p:sp>
        <p:nvSpPr>
          <p:cNvPr id="22" name="文本框 21"/>
          <p:cNvSpPr txBox="1"/>
          <p:nvPr/>
        </p:nvSpPr>
        <p:spPr>
          <a:xfrm>
            <a:off x="5897902" y="1315568"/>
            <a:ext cx="6095999" cy="32465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V0 </a:t>
            </a:r>
            <a:r>
              <a:rPr lang="en-US" altLang="zh-CN" sz="2800" dirty="0">
                <a:latin typeface="Times New Roman" panose="02020603050405020304" pitchFamily="18" charset="0"/>
                <a:cs typeface="Times New Roman" panose="02020603050405020304" pitchFamily="18" charset="0"/>
                <a:sym typeface="Wingdings" panose="05000000000000000000" pitchFamily="2" charset="2"/>
              </a:rPr>
              <a:t> V1: </a:t>
            </a:r>
          </a:p>
          <a:p>
            <a:pPr>
              <a:lnSpc>
                <a:spcPct val="150000"/>
              </a:lnSpc>
            </a:pPr>
            <a:r>
              <a:rPr lang="en-US" altLang="zh-CN" sz="2800" dirty="0">
                <a:latin typeface="Times New Roman" panose="02020603050405020304" pitchFamily="18" charset="0"/>
                <a:cs typeface="Times New Roman" panose="02020603050405020304" pitchFamily="18" charset="0"/>
                <a:sym typeface="Wingdings" panose="05000000000000000000" pitchFamily="2" charset="2"/>
              </a:rPr>
              <a:t>Replacing Fe-Co-Ni Kovar alloy with Fe-Ni alloy</a:t>
            </a:r>
          </a:p>
          <a:p>
            <a:pPr marL="342900" indent="-342900">
              <a:lnSpc>
                <a:spcPct val="150000"/>
              </a:lnSpc>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sym typeface="Wingdings" panose="05000000000000000000" pitchFamily="2" charset="2"/>
              </a:rPr>
              <a:t>V1  V2: </a:t>
            </a:r>
          </a:p>
          <a:p>
            <a:pPr>
              <a:lnSpc>
                <a:spcPct val="150000"/>
              </a:lnSpc>
            </a:pPr>
            <a:r>
              <a:rPr lang="en-US" altLang="zh-CN" sz="2800" dirty="0">
                <a:latin typeface="Times New Roman" panose="02020603050405020304" pitchFamily="18" charset="0"/>
                <a:cs typeface="Times New Roman" panose="02020603050405020304" pitchFamily="18" charset="0"/>
                <a:sym typeface="Wingdings" panose="05000000000000000000" pitchFamily="2" charset="2"/>
              </a:rPr>
              <a:t>Selecting new raw materials of Glass-1</a:t>
            </a:r>
          </a:p>
        </p:txBody>
      </p:sp>
      <p:sp>
        <p:nvSpPr>
          <p:cNvPr id="3" name="日期占位符 2">
            <a:extLst>
              <a:ext uri="{FF2B5EF4-FFF2-40B4-BE49-F238E27FC236}">
                <a16:creationId xmlns:a16="http://schemas.microsoft.com/office/drawing/2014/main" id="{32F1A04E-84B1-D520-6477-8505ADBD98BF}"/>
              </a:ext>
            </a:extLst>
          </p:cNvPr>
          <p:cNvSpPr>
            <a:spLocks noGrp="1"/>
          </p:cNvSpPr>
          <p:nvPr>
            <p:ph type="dt" sz="half" idx="10"/>
          </p:nvPr>
        </p:nvSpPr>
        <p:spPr/>
        <p:txBody>
          <a:bodyPr/>
          <a:lstStyle/>
          <a:p>
            <a:fld id="{50F0226F-FF3F-4118-B23C-65A06988C48C}" type="datetime1">
              <a:rPr lang="zh-CN" altLang="en-US" smtClean="0"/>
              <a:t>2025/10/22</a:t>
            </a:fld>
            <a:endParaRPr lang="zh-CN" altLang="en-US"/>
          </a:p>
        </p:txBody>
      </p:sp>
      <p:sp>
        <p:nvSpPr>
          <p:cNvPr id="5" name="页脚占位符 4">
            <a:extLst>
              <a:ext uri="{FF2B5EF4-FFF2-40B4-BE49-F238E27FC236}">
                <a16:creationId xmlns:a16="http://schemas.microsoft.com/office/drawing/2014/main" id="{079176F0-E820-310E-BCB1-6550A223C771}"/>
              </a:ext>
            </a:extLst>
          </p:cNvPr>
          <p:cNvSpPr>
            <a:spLocks noGrp="1"/>
          </p:cNvSpPr>
          <p:nvPr>
            <p:ph type="ftr" sz="quarter" idx="11"/>
          </p:nvPr>
        </p:nvSpPr>
        <p:spPr/>
        <p:txBody>
          <a:bodyPr/>
          <a:lstStyle/>
          <a:p>
            <a:r>
              <a:rPr lang="en-US" altLang="zh-CN"/>
              <a:t>LIDINE 2025, Hong Kong</a:t>
            </a:r>
            <a:endParaRPr lang="zh-CN" altLang="en-US"/>
          </a:p>
        </p:txBody>
      </p:sp>
      <p:sp>
        <p:nvSpPr>
          <p:cNvPr id="7" name="文本框 6">
            <a:extLst>
              <a:ext uri="{FF2B5EF4-FFF2-40B4-BE49-F238E27FC236}">
                <a16:creationId xmlns:a16="http://schemas.microsoft.com/office/drawing/2014/main" id="{E92DD6BB-D645-CEC7-1410-F340402122A2}"/>
              </a:ext>
            </a:extLst>
          </p:cNvPr>
          <p:cNvSpPr txBox="1"/>
          <p:nvPr/>
        </p:nvSpPr>
        <p:spPr>
          <a:xfrm>
            <a:off x="857250" y="6560544"/>
            <a:ext cx="4392706" cy="307777"/>
          </a:xfrm>
          <a:prstGeom prst="rect">
            <a:avLst/>
          </a:prstGeom>
          <a:noFill/>
        </p:spPr>
        <p:txBody>
          <a:bodyPr wrap="square" rtlCol="0">
            <a:spAutoFit/>
          </a:bodyPr>
          <a:lstStyle/>
          <a:p>
            <a:r>
              <a:rPr lang="en-US" altLang="zh-CN" sz="1400" dirty="0">
                <a:solidFill>
                  <a:srgbClr val="0432FF"/>
                </a:solidFill>
              </a:rPr>
              <a:t>Ref</a:t>
            </a:r>
            <a:r>
              <a:rPr lang="zh-CN" altLang="en-US" sz="1400" dirty="0">
                <a:solidFill>
                  <a:srgbClr val="0432FF"/>
                </a:solidFill>
              </a:rPr>
              <a:t>：</a:t>
            </a:r>
            <a:r>
              <a:rPr lang="en-US" altLang="zh-CN" sz="1400" dirty="0" err="1">
                <a:solidFill>
                  <a:srgbClr val="0432FF"/>
                </a:solidFill>
              </a:rPr>
              <a:t>Nucl.Instrum.Meth.A</a:t>
            </a:r>
            <a:r>
              <a:rPr lang="en-US" altLang="zh-CN" sz="1400" dirty="0">
                <a:solidFill>
                  <a:srgbClr val="0432FF"/>
                </a:solidFill>
              </a:rPr>
              <a:t> 1073(2025)170290</a:t>
            </a:r>
            <a:endParaRPr lang="zh-CN" altLang="en-US" sz="1400" dirty="0">
              <a:solidFill>
                <a:srgbClr val="0432FF"/>
              </a:solidFill>
            </a:endParaRPr>
          </a:p>
        </p:txBody>
      </p:sp>
      <p:sp>
        <p:nvSpPr>
          <p:cNvPr id="15" name="文本框 14">
            <a:extLst>
              <a:ext uri="{FF2B5EF4-FFF2-40B4-BE49-F238E27FC236}">
                <a16:creationId xmlns:a16="http://schemas.microsoft.com/office/drawing/2014/main" id="{B2BDBDE4-D181-5EB3-1956-FCDD3CDB25F4}"/>
              </a:ext>
            </a:extLst>
          </p:cNvPr>
          <p:cNvSpPr txBox="1"/>
          <p:nvPr/>
        </p:nvSpPr>
        <p:spPr>
          <a:xfrm>
            <a:off x="156696" y="5035042"/>
            <a:ext cx="6096000" cy="369332"/>
          </a:xfrm>
          <a:prstGeom prst="rect">
            <a:avLst/>
          </a:prstGeom>
          <a:noFill/>
        </p:spPr>
        <p:txBody>
          <a:bodyPr wrap="square">
            <a:spAutoFit/>
          </a:bodyPr>
          <a:lstStyle/>
          <a:p>
            <a:r>
              <a:rPr lang="en-US" altLang="zh-CN" dirty="0">
                <a:solidFill>
                  <a:srgbClr val="0A192F"/>
                </a:solidFill>
              </a:rPr>
              <a:t>Intrinsic radioactivity of PMTs employed in </a:t>
            </a:r>
            <a:r>
              <a:rPr lang="en-US" altLang="zh-CN" dirty="0" err="1">
                <a:solidFill>
                  <a:srgbClr val="0A192F"/>
                </a:solidFill>
              </a:rPr>
              <a:t>LXe</a:t>
            </a:r>
            <a:r>
              <a:rPr lang="en-US" altLang="zh-CN" dirty="0">
                <a:solidFill>
                  <a:srgbClr val="0A192F"/>
                </a:solidFill>
              </a:rPr>
              <a:t> detectors</a:t>
            </a:r>
            <a:endParaRPr lang="zh-CN" altLang="en-US" dirty="0">
              <a:solidFill>
                <a:srgbClr val="0A192F"/>
              </a:solidFill>
            </a:endParaRPr>
          </a:p>
        </p:txBody>
      </p:sp>
    </p:spTree>
    <p:extLst>
      <p:ext uri="{BB962C8B-B14F-4D97-AF65-F5344CB8AC3E}">
        <p14:creationId xmlns:p14="http://schemas.microsoft.com/office/powerpoint/2010/main" val="1784180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0F61-B246-F4E5-7659-56CDA51C3902}"/>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585D8DB5-EA06-C18E-705F-0C33A9F3DEED}"/>
              </a:ext>
            </a:extLst>
          </p:cNvPr>
          <p:cNvSpPr>
            <a:spLocks noGrp="1"/>
          </p:cNvSpPr>
          <p:nvPr>
            <p:ph type="title"/>
          </p:nvPr>
        </p:nvSpPr>
        <p:spPr/>
        <p:txBody>
          <a:bodyPr>
            <a:noAutofit/>
          </a:bodyPr>
          <a:lstStyle/>
          <a:p>
            <a:r>
              <a:rPr lang="en-US" altLang="zh-CN" sz="4000" dirty="0">
                <a:solidFill>
                  <a:schemeClr val="accent1">
                    <a:lumMod val="50000"/>
                  </a:schemeClr>
                </a:solidFill>
                <a:latin typeface="Cambria" panose="02040503050406030204" pitchFamily="18" charset="0"/>
                <a:ea typeface="Cambria" panose="02040503050406030204" pitchFamily="18" charset="0"/>
              </a:rPr>
              <a:t>R12699 radioactivity: radon and surface</a:t>
            </a:r>
            <a:endParaRPr lang="zh-CN" altLang="en-US" sz="4000" dirty="0">
              <a:solidFill>
                <a:schemeClr val="accent1">
                  <a:lumMod val="50000"/>
                </a:schemeClr>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B69F58B6-CEAD-379E-CDE2-D4DF80AC50A0}"/>
                  </a:ext>
                </a:extLst>
              </p:cNvPr>
              <p:cNvSpPr>
                <a:spLocks noGrp="1"/>
              </p:cNvSpPr>
              <p:nvPr>
                <p:ph idx="1"/>
              </p:nvPr>
            </p:nvSpPr>
            <p:spPr>
              <a:xfrm>
                <a:off x="838199" y="946484"/>
                <a:ext cx="10897925" cy="5230479"/>
              </a:xfrm>
            </p:spPr>
            <p:txBody>
              <a:bodyPr/>
              <a:lstStyle/>
              <a:p>
                <a:r>
                  <a:rPr lang="en-US" altLang="zh-CN" dirty="0">
                    <a:solidFill>
                      <a:schemeClr val="tx1"/>
                    </a:solidFill>
                  </a:rPr>
                  <a:t>Radon emanation rate (@90% confidence level, unit: </a:t>
                </a:r>
                <a14:m>
                  <m:oMath xmlns:m="http://schemas.openxmlformats.org/officeDocument/2006/math">
                    <m:r>
                      <m:rPr>
                        <m:sty m:val="p"/>
                      </m:rPr>
                      <a:rPr lang="en-US" altLang="zh-CN" b="0" i="0" smtClean="0">
                        <a:solidFill>
                          <a:schemeClr val="tx1"/>
                        </a:solidFill>
                        <a:latin typeface="Cambria Math" panose="02040503050406030204" pitchFamily="18" charset="0"/>
                      </a:rPr>
                      <m:t>μ</m:t>
                    </m:r>
                  </m:oMath>
                </a14:m>
                <a:r>
                  <a:rPr lang="en-US" altLang="zh-CN" dirty="0">
                    <a:solidFill>
                      <a:schemeClr val="tx1"/>
                    </a:solidFill>
                  </a:rPr>
                  <a:t>Bq/PMT)</a:t>
                </a:r>
              </a:p>
              <a:p>
                <a:endParaRPr lang="en-US" altLang="zh-CN" dirty="0">
                  <a:solidFill>
                    <a:schemeClr val="bg1"/>
                  </a:solidFill>
                </a:endParaRPr>
              </a:p>
              <a:p>
                <a:endParaRPr lang="en-US" altLang="zh-CN" dirty="0">
                  <a:solidFill>
                    <a:schemeClr val="bg1"/>
                  </a:solidFill>
                </a:endParaRPr>
              </a:p>
              <a:p>
                <a:endParaRPr lang="en-US" altLang="zh-CN" dirty="0">
                  <a:solidFill>
                    <a:schemeClr val="bg1"/>
                  </a:solidFill>
                </a:endParaRPr>
              </a:p>
              <a:p>
                <a:endParaRPr lang="en-US" altLang="zh-CN" dirty="0">
                  <a:solidFill>
                    <a:schemeClr val="bg1"/>
                  </a:solidFill>
                </a:endParaRPr>
              </a:p>
            </p:txBody>
          </p:sp>
        </mc:Choice>
        <mc:Fallback xmlns="">
          <p:sp>
            <p:nvSpPr>
              <p:cNvPr id="3" name="内容占位符 2">
                <a:extLst>
                  <a:ext uri="{FF2B5EF4-FFF2-40B4-BE49-F238E27FC236}">
                    <a16:creationId xmlns:a16="http://schemas.microsoft.com/office/drawing/2014/main" id="{B69F58B6-CEAD-379E-CDE2-D4DF80AC50A0}"/>
                  </a:ext>
                </a:extLst>
              </p:cNvPr>
              <p:cNvSpPr>
                <a:spLocks noGrp="1" noRot="1" noChangeAspect="1" noMove="1" noResize="1" noEditPoints="1" noAdjustHandles="1" noChangeArrowheads="1" noChangeShapeType="1" noTextEdit="1"/>
              </p:cNvSpPr>
              <p:nvPr>
                <p:ph idx="1"/>
              </p:nvPr>
            </p:nvSpPr>
            <p:spPr>
              <a:xfrm>
                <a:off x="838199" y="946484"/>
                <a:ext cx="10897925" cy="5230479"/>
              </a:xfrm>
              <a:blipFill>
                <a:blip r:embed="rId3"/>
                <a:stretch>
                  <a:fillRect l="-951" t="-1981"/>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059E0B2F-483F-5142-63A0-C2C6FFEB7CEF}"/>
              </a:ext>
            </a:extLst>
          </p:cNvPr>
          <p:cNvSpPr>
            <a:spLocks noGrp="1"/>
          </p:cNvSpPr>
          <p:nvPr>
            <p:ph type="sldNum" sz="quarter" idx="12"/>
          </p:nvPr>
        </p:nvSpPr>
        <p:spPr/>
        <p:txBody>
          <a:bodyPr/>
          <a:lstStyle/>
          <a:p>
            <a:fld id="{53136A7F-5FF5-4486-AD7D-5DA5560C0422}" type="slidenum">
              <a:rPr lang="zh-CN" altLang="en-US" smtClean="0"/>
              <a:t>12</a:t>
            </a:fld>
            <a:endParaRPr lang="zh-CN" altLang="en-US"/>
          </a:p>
        </p:txBody>
      </p:sp>
      <mc:AlternateContent xmlns:mc="http://schemas.openxmlformats.org/markup-compatibility/2006" xmlns:a14="http://schemas.microsoft.com/office/drawing/2010/main">
        <mc:Choice Requires="a14">
          <p:graphicFrame>
            <p:nvGraphicFramePr>
              <p:cNvPr id="6" name="表格 5">
                <a:extLst>
                  <a:ext uri="{FF2B5EF4-FFF2-40B4-BE49-F238E27FC236}">
                    <a16:creationId xmlns:a16="http://schemas.microsoft.com/office/drawing/2014/main" id="{B155BD75-6988-1339-87B7-F1E98040AB03}"/>
                  </a:ext>
                </a:extLst>
              </p:cNvPr>
              <p:cNvGraphicFramePr>
                <a:graphicFrameLocks noGrp="1"/>
              </p:cNvGraphicFramePr>
              <p:nvPr>
                <p:extLst>
                  <p:ext uri="{D42A27DB-BD31-4B8C-83A1-F6EECF244321}">
                    <p14:modId xmlns:p14="http://schemas.microsoft.com/office/powerpoint/2010/main" val="22642653"/>
                  </p:ext>
                </p:extLst>
              </p:nvPr>
            </p:nvGraphicFramePr>
            <p:xfrm>
              <a:off x="598747" y="1471285"/>
              <a:ext cx="10816368" cy="1105154"/>
            </p:xfrm>
            <a:graphic>
              <a:graphicData uri="http://schemas.openxmlformats.org/drawingml/2006/table">
                <a:tbl>
                  <a:tblPr firstRow="1" bandRow="1">
                    <a:tableStyleId>{5A111915-BE36-4E01-A7E5-04B1672EAD32}</a:tableStyleId>
                  </a:tblPr>
                  <a:tblGrid>
                    <a:gridCol w="1802728">
                      <a:extLst>
                        <a:ext uri="{9D8B030D-6E8A-4147-A177-3AD203B41FA5}">
                          <a16:colId xmlns:a16="http://schemas.microsoft.com/office/drawing/2014/main" val="1443257998"/>
                        </a:ext>
                      </a:extLst>
                    </a:gridCol>
                    <a:gridCol w="1802728">
                      <a:extLst>
                        <a:ext uri="{9D8B030D-6E8A-4147-A177-3AD203B41FA5}">
                          <a16:colId xmlns:a16="http://schemas.microsoft.com/office/drawing/2014/main" val="1392414393"/>
                        </a:ext>
                      </a:extLst>
                    </a:gridCol>
                    <a:gridCol w="1802728">
                      <a:extLst>
                        <a:ext uri="{9D8B030D-6E8A-4147-A177-3AD203B41FA5}">
                          <a16:colId xmlns:a16="http://schemas.microsoft.com/office/drawing/2014/main" val="237941904"/>
                        </a:ext>
                      </a:extLst>
                    </a:gridCol>
                    <a:gridCol w="1802728">
                      <a:extLst>
                        <a:ext uri="{9D8B030D-6E8A-4147-A177-3AD203B41FA5}">
                          <a16:colId xmlns:a16="http://schemas.microsoft.com/office/drawing/2014/main" val="2120490229"/>
                        </a:ext>
                      </a:extLst>
                    </a:gridCol>
                    <a:gridCol w="1802728">
                      <a:extLst>
                        <a:ext uri="{9D8B030D-6E8A-4147-A177-3AD203B41FA5}">
                          <a16:colId xmlns:a16="http://schemas.microsoft.com/office/drawing/2014/main" val="12346091"/>
                        </a:ext>
                      </a:extLst>
                    </a:gridCol>
                    <a:gridCol w="1802728">
                      <a:extLst>
                        <a:ext uri="{9D8B030D-6E8A-4147-A177-3AD203B41FA5}">
                          <a16:colId xmlns:a16="http://schemas.microsoft.com/office/drawing/2014/main" val="2861716517"/>
                        </a:ext>
                      </a:extLst>
                    </a:gridCol>
                  </a:tblGrid>
                  <a:tr h="370840">
                    <a:tc>
                      <a:txBody>
                        <a:bodyPr/>
                        <a:lstStyle/>
                        <a:p>
                          <a:pPr algn="ctr"/>
                          <a:r>
                            <a:rPr lang="en-US" altLang="zh-CN" sz="2000" dirty="0">
                              <a:solidFill>
                                <a:schemeClr val="bg1"/>
                              </a:solidFill>
                            </a:rPr>
                            <a:t>Type</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R11410 </a:t>
                          </a:r>
                        </a:p>
                        <a:p>
                          <a:pPr algn="ctr"/>
                          <a:r>
                            <a:rPr lang="en-US" altLang="zh-CN" sz="2000" dirty="0">
                              <a:solidFill>
                                <a:schemeClr val="bg1"/>
                              </a:solidFill>
                            </a:rPr>
                            <a:t>(LZ)</a:t>
                          </a:r>
                          <a:r>
                            <a:rPr lang="en-US" altLang="zh-CN" sz="2000" baseline="30000" dirty="0">
                              <a:solidFill>
                                <a:schemeClr val="bg1"/>
                              </a:solidFill>
                            </a:rPr>
                            <a:t>[1]</a:t>
                          </a:r>
                          <a:endParaRPr lang="zh-CN" altLang="en-US" sz="2000" baseline="30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R11410</a:t>
                          </a:r>
                        </a:p>
                        <a:p>
                          <a:pPr algn="ctr"/>
                          <a:r>
                            <a:rPr lang="en-US" altLang="zh-CN" sz="2000" dirty="0">
                              <a:solidFill>
                                <a:schemeClr val="bg1"/>
                              </a:solidFill>
                            </a:rPr>
                            <a:t>(</a:t>
                          </a:r>
                          <a:r>
                            <a:rPr lang="en-US" altLang="zh-CN" sz="2000" dirty="0" err="1">
                              <a:solidFill>
                                <a:schemeClr val="bg1"/>
                              </a:solidFill>
                            </a:rPr>
                            <a:t>XENONnT</a:t>
                          </a:r>
                          <a:r>
                            <a:rPr lang="en-US" altLang="zh-CN" sz="2000" dirty="0">
                              <a:solidFill>
                                <a:schemeClr val="bg1"/>
                              </a:solidFill>
                            </a:rPr>
                            <a:t>)</a:t>
                          </a:r>
                          <a:r>
                            <a:rPr lang="en-US" altLang="zh-CN" sz="2000" baseline="30000" dirty="0">
                              <a:solidFill>
                                <a:schemeClr val="bg1"/>
                              </a:solidFill>
                            </a:rPr>
                            <a:t>[2]</a:t>
                          </a:r>
                          <a:endParaRPr lang="zh-CN" altLang="en-US" sz="2000" baseline="30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R12699</a:t>
                          </a:r>
                        </a:p>
                        <a:p>
                          <a:pPr algn="ctr"/>
                          <a:r>
                            <a:rPr lang="en-US" altLang="zh-CN" sz="2000" dirty="0">
                              <a:solidFill>
                                <a:schemeClr val="bg1"/>
                              </a:solidFill>
                            </a:rPr>
                            <a:t>(v0)</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R12699</a:t>
                          </a:r>
                        </a:p>
                        <a:p>
                          <a:pPr algn="ctr"/>
                          <a:r>
                            <a:rPr lang="en-US" altLang="zh-CN" sz="2000" dirty="0">
                              <a:solidFill>
                                <a:schemeClr val="bg1"/>
                              </a:solidFill>
                            </a:rPr>
                            <a:t>(v1)</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b="1" dirty="0">
                              <a:solidFill>
                                <a:schemeClr val="bg1"/>
                              </a:solidFill>
                            </a:rPr>
                            <a:t>R12699</a:t>
                          </a:r>
                        </a:p>
                        <a:p>
                          <a:pPr algn="ctr"/>
                          <a:r>
                            <a:rPr lang="en-US" altLang="zh-CN" sz="2000" b="1" dirty="0">
                              <a:solidFill>
                                <a:schemeClr val="bg1"/>
                              </a:solidFill>
                            </a:rPr>
                            <a:t>(v2)</a:t>
                          </a:r>
                          <a:r>
                            <a:rPr lang="en-US" altLang="zh-CN" sz="2000" b="1" baseline="30000" dirty="0">
                              <a:solidFill>
                                <a:schemeClr val="bg1"/>
                              </a:solidFill>
                            </a:rPr>
                            <a:t>[3]</a:t>
                          </a:r>
                          <a:endParaRPr lang="zh-CN" altLang="en-US" sz="2000" b="1" dirty="0">
                            <a:solidFill>
                              <a:schemeClr val="bg1"/>
                            </a:solidFill>
                          </a:endParaRPr>
                        </a:p>
                      </a:txBody>
                      <a:tcPr>
                        <a:solidFill>
                          <a:schemeClr val="accent1">
                            <a:lumMod val="75000"/>
                          </a:schemeClr>
                        </a:solidFill>
                      </a:tcPr>
                    </a:tc>
                    <a:extLst>
                      <a:ext uri="{0D108BD9-81ED-4DB2-BD59-A6C34878D82A}">
                        <a16:rowId xmlns:a16="http://schemas.microsoft.com/office/drawing/2014/main" val="2355464242"/>
                      </a:ext>
                    </a:extLst>
                  </a:tr>
                  <a:tr h="370840">
                    <a:tc>
                      <a:txBody>
                        <a:bodyPr/>
                        <a:lstStyle/>
                        <a:p>
                          <a:pPr algn="ctr"/>
                          <a:r>
                            <a:rPr lang="en-US" altLang="zh-CN" sz="2000" dirty="0">
                              <a:solidFill>
                                <a:schemeClr val="tx1"/>
                              </a:solidFill>
                              <a:latin typeface="+mn-ea"/>
                              <a:ea typeface="+mn-ea"/>
                            </a:rPr>
                            <a:t>Rate</a:t>
                          </a:r>
                          <a:endParaRPr lang="zh-CN" altLang="en-US" sz="20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sSubSup>
                                  <m:sSubSupPr>
                                    <m:ctrlPr>
                                      <a:rPr lang="en-US" altLang="zh-CN" sz="2000" b="0" i="1" smtClean="0">
                                        <a:solidFill>
                                          <a:schemeClr val="tx1"/>
                                        </a:solidFill>
                                        <a:latin typeface="Cambria Math" panose="02040503050406030204" pitchFamily="18" charset="0"/>
                                        <a:ea typeface="+mn-ea"/>
                                      </a:rPr>
                                    </m:ctrlPr>
                                  </m:sSubSupPr>
                                  <m:e>
                                    <m:r>
                                      <a:rPr lang="en-US" altLang="zh-CN" sz="2000" b="0" smtClean="0">
                                        <a:solidFill>
                                          <a:schemeClr val="tx1"/>
                                        </a:solidFill>
                                        <a:latin typeface="Cambria Math" panose="02040503050406030204" pitchFamily="18" charset="0"/>
                                        <a:ea typeface="+mn-ea"/>
                                      </a:rPr>
                                      <m:t>1900</m:t>
                                    </m:r>
                                  </m:e>
                                  <m:sub>
                                    <m:r>
                                      <a:rPr lang="en-US" altLang="zh-CN" sz="2000" b="0" smtClean="0">
                                        <a:solidFill>
                                          <a:schemeClr val="tx1"/>
                                        </a:solidFill>
                                        <a:latin typeface="Cambria Math" panose="02040503050406030204" pitchFamily="18" charset="0"/>
                                        <a:ea typeface="+mn-ea"/>
                                      </a:rPr>
                                      <m:t>−1900</m:t>
                                    </m:r>
                                  </m:sub>
                                  <m:sup>
                                    <m:r>
                                      <a:rPr lang="en-US" altLang="zh-CN" sz="2000" b="0" smtClean="0">
                                        <a:solidFill>
                                          <a:schemeClr val="tx1"/>
                                        </a:solidFill>
                                        <a:latin typeface="Cambria Math" panose="02040503050406030204" pitchFamily="18" charset="0"/>
                                        <a:ea typeface="+mn-ea"/>
                                      </a:rPr>
                                      <m:t>+1700</m:t>
                                    </m:r>
                                  </m:sup>
                                </m:sSubSup>
                              </m:oMath>
                            </m:oMathPara>
                          </a14:m>
                          <a:endParaRPr lang="zh-CN" altLang="en-US" sz="2000" i="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000" b="0" smtClean="0">
                                    <a:solidFill>
                                      <a:schemeClr val="tx1"/>
                                    </a:solidFill>
                                    <a:latin typeface="Cambria Math" panose="02040503050406030204" pitchFamily="18" charset="0"/>
                                    <a:ea typeface="+mn-ea"/>
                                  </a:rPr>
                                  <m:t>2±1</m:t>
                                </m:r>
                              </m:oMath>
                            </m:oMathPara>
                          </a14:m>
                          <a:endParaRPr lang="zh-CN" altLang="en-US" sz="20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000" b="0" smtClean="0">
                                    <a:solidFill>
                                      <a:schemeClr val="tx1"/>
                                    </a:solidFill>
                                    <a:latin typeface="Cambria Math" panose="02040503050406030204" pitchFamily="18" charset="0"/>
                                    <a:ea typeface="+mn-ea"/>
                                  </a:rPr>
                                  <m:t>&lt;11.5</m:t>
                                </m:r>
                              </m:oMath>
                            </m:oMathPara>
                          </a14:m>
                          <a:endParaRPr lang="zh-CN" altLang="en-US" sz="20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000" b="0" smtClean="0">
                                    <a:solidFill>
                                      <a:schemeClr val="tx1"/>
                                    </a:solidFill>
                                    <a:latin typeface="Cambria Math" panose="02040503050406030204" pitchFamily="18" charset="0"/>
                                    <a:ea typeface="+mn-ea"/>
                                  </a:rPr>
                                  <m:t>&lt;3.5</m:t>
                                </m:r>
                              </m:oMath>
                            </m:oMathPara>
                          </a14:m>
                          <a:endParaRPr lang="zh-CN" altLang="en-US" sz="20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000" b="1" smtClean="0">
                                    <a:solidFill>
                                      <a:schemeClr val="tx1"/>
                                    </a:solidFill>
                                    <a:latin typeface="Cambria Math" panose="02040503050406030204" pitchFamily="18" charset="0"/>
                                    <a:ea typeface="+mn-ea"/>
                                  </a:rPr>
                                  <m:t>&lt;</m:t>
                                </m:r>
                                <m:r>
                                  <a:rPr lang="en-US" altLang="zh-CN" sz="2000" b="1" i="1" smtClean="0">
                                    <a:solidFill>
                                      <a:schemeClr val="tx1"/>
                                    </a:solidFill>
                                    <a:latin typeface="Cambria Math" panose="02040503050406030204" pitchFamily="18" charset="0"/>
                                    <a:ea typeface="+mn-ea"/>
                                  </a:rPr>
                                  <m:t>𝟑</m:t>
                                </m:r>
                                <m:r>
                                  <a:rPr lang="en-US" altLang="zh-CN" sz="2000" b="1" smtClean="0">
                                    <a:solidFill>
                                      <a:schemeClr val="tx1"/>
                                    </a:solidFill>
                                    <a:latin typeface="Cambria Math" panose="02040503050406030204" pitchFamily="18" charset="0"/>
                                    <a:ea typeface="+mn-ea"/>
                                  </a:rPr>
                                  <m:t>.</m:t>
                                </m:r>
                                <m:r>
                                  <a:rPr lang="en-US" altLang="zh-CN" sz="2000" b="1" i="1" smtClean="0">
                                    <a:solidFill>
                                      <a:schemeClr val="tx1"/>
                                    </a:solidFill>
                                    <a:latin typeface="Cambria Math" panose="02040503050406030204" pitchFamily="18" charset="0"/>
                                    <a:ea typeface="+mn-ea"/>
                                  </a:rPr>
                                  <m:t>𝟐</m:t>
                                </m:r>
                              </m:oMath>
                            </m:oMathPara>
                          </a14:m>
                          <a:endParaRPr lang="zh-CN" altLang="en-US" sz="2000" b="1" dirty="0">
                            <a:solidFill>
                              <a:schemeClr val="tx1"/>
                            </a:solidFill>
                            <a:latin typeface="+mn-ea"/>
                            <a:ea typeface="+mn-ea"/>
                          </a:endParaRPr>
                        </a:p>
                      </a:txBody>
                      <a:tcPr/>
                    </a:tc>
                    <a:extLst>
                      <a:ext uri="{0D108BD9-81ED-4DB2-BD59-A6C34878D82A}">
                        <a16:rowId xmlns:a16="http://schemas.microsoft.com/office/drawing/2014/main" val="758592770"/>
                      </a:ext>
                    </a:extLst>
                  </a:tr>
                </a:tbl>
              </a:graphicData>
            </a:graphic>
          </p:graphicFrame>
        </mc:Choice>
        <mc:Fallback xmlns="">
          <p:graphicFrame>
            <p:nvGraphicFramePr>
              <p:cNvPr id="6" name="表格 5">
                <a:extLst>
                  <a:ext uri="{FF2B5EF4-FFF2-40B4-BE49-F238E27FC236}">
                    <a16:creationId xmlns:a16="http://schemas.microsoft.com/office/drawing/2014/main" id="{B155BD75-6988-1339-87B7-F1E98040AB03}"/>
                  </a:ext>
                </a:extLst>
              </p:cNvPr>
              <p:cNvGraphicFramePr>
                <a:graphicFrameLocks noGrp="1"/>
              </p:cNvGraphicFramePr>
              <p:nvPr>
                <p:extLst>
                  <p:ext uri="{D42A27DB-BD31-4B8C-83A1-F6EECF244321}">
                    <p14:modId xmlns:p14="http://schemas.microsoft.com/office/powerpoint/2010/main" val="22642653"/>
                  </p:ext>
                </p:extLst>
              </p:nvPr>
            </p:nvGraphicFramePr>
            <p:xfrm>
              <a:off x="598747" y="1471285"/>
              <a:ext cx="10816368" cy="1105154"/>
            </p:xfrm>
            <a:graphic>
              <a:graphicData uri="http://schemas.openxmlformats.org/drawingml/2006/table">
                <a:tbl>
                  <a:tblPr firstRow="1" bandRow="1">
                    <a:tableStyleId>{5A111915-BE36-4E01-A7E5-04B1672EAD32}</a:tableStyleId>
                  </a:tblPr>
                  <a:tblGrid>
                    <a:gridCol w="1802728">
                      <a:extLst>
                        <a:ext uri="{9D8B030D-6E8A-4147-A177-3AD203B41FA5}">
                          <a16:colId xmlns:a16="http://schemas.microsoft.com/office/drawing/2014/main" val="1443257998"/>
                        </a:ext>
                      </a:extLst>
                    </a:gridCol>
                    <a:gridCol w="1802728">
                      <a:extLst>
                        <a:ext uri="{9D8B030D-6E8A-4147-A177-3AD203B41FA5}">
                          <a16:colId xmlns:a16="http://schemas.microsoft.com/office/drawing/2014/main" val="1392414393"/>
                        </a:ext>
                      </a:extLst>
                    </a:gridCol>
                    <a:gridCol w="1802728">
                      <a:extLst>
                        <a:ext uri="{9D8B030D-6E8A-4147-A177-3AD203B41FA5}">
                          <a16:colId xmlns:a16="http://schemas.microsoft.com/office/drawing/2014/main" val="237941904"/>
                        </a:ext>
                      </a:extLst>
                    </a:gridCol>
                    <a:gridCol w="1802728">
                      <a:extLst>
                        <a:ext uri="{9D8B030D-6E8A-4147-A177-3AD203B41FA5}">
                          <a16:colId xmlns:a16="http://schemas.microsoft.com/office/drawing/2014/main" val="2120490229"/>
                        </a:ext>
                      </a:extLst>
                    </a:gridCol>
                    <a:gridCol w="1802728">
                      <a:extLst>
                        <a:ext uri="{9D8B030D-6E8A-4147-A177-3AD203B41FA5}">
                          <a16:colId xmlns:a16="http://schemas.microsoft.com/office/drawing/2014/main" val="12346091"/>
                        </a:ext>
                      </a:extLst>
                    </a:gridCol>
                    <a:gridCol w="1802728">
                      <a:extLst>
                        <a:ext uri="{9D8B030D-6E8A-4147-A177-3AD203B41FA5}">
                          <a16:colId xmlns:a16="http://schemas.microsoft.com/office/drawing/2014/main" val="2861716517"/>
                        </a:ext>
                      </a:extLst>
                    </a:gridCol>
                  </a:tblGrid>
                  <a:tr h="701040">
                    <a:tc>
                      <a:txBody>
                        <a:bodyPr/>
                        <a:lstStyle/>
                        <a:p>
                          <a:pPr algn="ctr"/>
                          <a:r>
                            <a:rPr lang="en-US" altLang="zh-CN" sz="2000" dirty="0">
                              <a:solidFill>
                                <a:schemeClr val="bg1"/>
                              </a:solidFill>
                            </a:rPr>
                            <a:t>Type</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R11410 </a:t>
                          </a:r>
                        </a:p>
                        <a:p>
                          <a:pPr algn="ctr"/>
                          <a:r>
                            <a:rPr lang="en-US" altLang="zh-CN" sz="2000" dirty="0">
                              <a:solidFill>
                                <a:schemeClr val="bg1"/>
                              </a:solidFill>
                            </a:rPr>
                            <a:t>(LZ)</a:t>
                          </a:r>
                          <a:r>
                            <a:rPr lang="en-US" altLang="zh-CN" sz="2000" baseline="30000" dirty="0">
                              <a:solidFill>
                                <a:schemeClr val="bg1"/>
                              </a:solidFill>
                            </a:rPr>
                            <a:t>[1]</a:t>
                          </a:r>
                          <a:endParaRPr lang="zh-CN" altLang="en-US" sz="2000" baseline="30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R11410</a:t>
                          </a:r>
                        </a:p>
                        <a:p>
                          <a:pPr algn="ctr"/>
                          <a:r>
                            <a:rPr lang="en-US" altLang="zh-CN" sz="2000" dirty="0">
                              <a:solidFill>
                                <a:schemeClr val="bg1"/>
                              </a:solidFill>
                            </a:rPr>
                            <a:t>(</a:t>
                          </a:r>
                          <a:r>
                            <a:rPr lang="en-US" altLang="zh-CN" sz="2000" dirty="0" err="1">
                              <a:solidFill>
                                <a:schemeClr val="bg1"/>
                              </a:solidFill>
                            </a:rPr>
                            <a:t>XENONnT</a:t>
                          </a:r>
                          <a:r>
                            <a:rPr lang="en-US" altLang="zh-CN" sz="2000" dirty="0">
                              <a:solidFill>
                                <a:schemeClr val="bg1"/>
                              </a:solidFill>
                            </a:rPr>
                            <a:t>)</a:t>
                          </a:r>
                          <a:r>
                            <a:rPr lang="en-US" altLang="zh-CN" sz="2000" baseline="30000" dirty="0">
                              <a:solidFill>
                                <a:schemeClr val="bg1"/>
                              </a:solidFill>
                            </a:rPr>
                            <a:t>[2]</a:t>
                          </a:r>
                          <a:endParaRPr lang="zh-CN" altLang="en-US" sz="2000" baseline="30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R12699</a:t>
                          </a:r>
                        </a:p>
                        <a:p>
                          <a:pPr algn="ctr"/>
                          <a:r>
                            <a:rPr lang="en-US" altLang="zh-CN" sz="2000" dirty="0">
                              <a:solidFill>
                                <a:schemeClr val="bg1"/>
                              </a:solidFill>
                            </a:rPr>
                            <a:t>(v0)</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dirty="0">
                              <a:solidFill>
                                <a:schemeClr val="bg1"/>
                              </a:solidFill>
                            </a:rPr>
                            <a:t>R12699</a:t>
                          </a:r>
                        </a:p>
                        <a:p>
                          <a:pPr algn="ctr"/>
                          <a:r>
                            <a:rPr lang="en-US" altLang="zh-CN" sz="2000" dirty="0">
                              <a:solidFill>
                                <a:schemeClr val="bg1"/>
                              </a:solidFill>
                            </a:rPr>
                            <a:t>(v1)</a:t>
                          </a:r>
                          <a:endParaRPr lang="zh-CN" altLang="en-US" sz="2000" dirty="0">
                            <a:solidFill>
                              <a:schemeClr val="bg1"/>
                            </a:solidFill>
                          </a:endParaRPr>
                        </a:p>
                      </a:txBody>
                      <a:tcPr>
                        <a:solidFill>
                          <a:schemeClr val="accent1">
                            <a:lumMod val="75000"/>
                          </a:schemeClr>
                        </a:solidFill>
                      </a:tcPr>
                    </a:tc>
                    <a:tc>
                      <a:txBody>
                        <a:bodyPr/>
                        <a:lstStyle/>
                        <a:p>
                          <a:pPr algn="ctr"/>
                          <a:r>
                            <a:rPr lang="en-US" altLang="zh-CN" sz="2000" b="1" dirty="0">
                              <a:solidFill>
                                <a:schemeClr val="bg1"/>
                              </a:solidFill>
                            </a:rPr>
                            <a:t>R12699</a:t>
                          </a:r>
                        </a:p>
                        <a:p>
                          <a:pPr algn="ctr"/>
                          <a:r>
                            <a:rPr lang="en-US" altLang="zh-CN" sz="2000" b="1" dirty="0">
                              <a:solidFill>
                                <a:schemeClr val="bg1"/>
                              </a:solidFill>
                            </a:rPr>
                            <a:t>(v2)</a:t>
                          </a:r>
                          <a:r>
                            <a:rPr lang="en-US" altLang="zh-CN" sz="2000" b="1" baseline="30000" dirty="0">
                              <a:solidFill>
                                <a:schemeClr val="bg1"/>
                              </a:solidFill>
                            </a:rPr>
                            <a:t>[3]</a:t>
                          </a:r>
                          <a:endParaRPr lang="zh-CN" altLang="en-US" sz="2000" b="1" dirty="0">
                            <a:solidFill>
                              <a:schemeClr val="bg1"/>
                            </a:solidFill>
                          </a:endParaRPr>
                        </a:p>
                      </a:txBody>
                      <a:tcPr>
                        <a:solidFill>
                          <a:schemeClr val="accent1">
                            <a:lumMod val="75000"/>
                          </a:schemeClr>
                        </a:solidFill>
                      </a:tcPr>
                    </a:tc>
                    <a:extLst>
                      <a:ext uri="{0D108BD9-81ED-4DB2-BD59-A6C34878D82A}">
                        <a16:rowId xmlns:a16="http://schemas.microsoft.com/office/drawing/2014/main" val="2355464242"/>
                      </a:ext>
                    </a:extLst>
                  </a:tr>
                  <a:tr h="404114">
                    <a:tc>
                      <a:txBody>
                        <a:bodyPr/>
                        <a:lstStyle/>
                        <a:p>
                          <a:pPr algn="ctr"/>
                          <a:r>
                            <a:rPr lang="en-US" altLang="zh-CN" sz="2000" dirty="0">
                              <a:solidFill>
                                <a:schemeClr val="tx1"/>
                              </a:solidFill>
                              <a:latin typeface="+mn-ea"/>
                              <a:ea typeface="+mn-ea"/>
                            </a:rPr>
                            <a:t>Rate</a:t>
                          </a:r>
                          <a:endParaRPr lang="zh-CN" altLang="en-US" sz="2000" dirty="0">
                            <a:solidFill>
                              <a:schemeClr val="tx1"/>
                            </a:solidFill>
                            <a:latin typeface="+mn-ea"/>
                            <a:ea typeface="+mn-ea"/>
                          </a:endParaRPr>
                        </a:p>
                      </a:txBody>
                      <a:tcPr/>
                    </a:tc>
                    <a:tc>
                      <a:txBody>
                        <a:bodyPr/>
                        <a:lstStyle/>
                        <a:p>
                          <a:endParaRPr lang="zh-CN"/>
                        </a:p>
                      </a:txBody>
                      <a:tcPr>
                        <a:blipFill>
                          <a:blip r:embed="rId4"/>
                          <a:stretch>
                            <a:fillRect l="-100338" t="-179104" r="-400000" b="-23881"/>
                          </a:stretch>
                        </a:blipFill>
                      </a:tcPr>
                    </a:tc>
                    <a:tc>
                      <a:txBody>
                        <a:bodyPr/>
                        <a:lstStyle/>
                        <a:p>
                          <a:endParaRPr lang="zh-CN"/>
                        </a:p>
                      </a:txBody>
                      <a:tcPr>
                        <a:blipFill>
                          <a:blip r:embed="rId4"/>
                          <a:stretch>
                            <a:fillRect l="-200338" t="-179104" r="-300000" b="-23881"/>
                          </a:stretch>
                        </a:blipFill>
                      </a:tcPr>
                    </a:tc>
                    <a:tc>
                      <a:txBody>
                        <a:bodyPr/>
                        <a:lstStyle/>
                        <a:p>
                          <a:endParaRPr lang="zh-CN"/>
                        </a:p>
                      </a:txBody>
                      <a:tcPr>
                        <a:blipFill>
                          <a:blip r:embed="rId4"/>
                          <a:stretch>
                            <a:fillRect l="-301356" t="-179104" r="-201017" b="-23881"/>
                          </a:stretch>
                        </a:blipFill>
                      </a:tcPr>
                    </a:tc>
                    <a:tc>
                      <a:txBody>
                        <a:bodyPr/>
                        <a:lstStyle/>
                        <a:p>
                          <a:endParaRPr lang="zh-CN"/>
                        </a:p>
                      </a:txBody>
                      <a:tcPr>
                        <a:blipFill>
                          <a:blip r:embed="rId4"/>
                          <a:stretch>
                            <a:fillRect l="-400000" t="-179104" r="-100338" b="-23881"/>
                          </a:stretch>
                        </a:blipFill>
                      </a:tcPr>
                    </a:tc>
                    <a:tc>
                      <a:txBody>
                        <a:bodyPr/>
                        <a:lstStyle/>
                        <a:p>
                          <a:endParaRPr lang="zh-CN"/>
                        </a:p>
                      </a:txBody>
                      <a:tcPr>
                        <a:blipFill>
                          <a:blip r:embed="rId4"/>
                          <a:stretch>
                            <a:fillRect l="-500000" t="-179104" r="-338" b="-23881"/>
                          </a:stretch>
                        </a:blipFill>
                      </a:tcPr>
                    </a:tc>
                    <a:extLst>
                      <a:ext uri="{0D108BD9-81ED-4DB2-BD59-A6C34878D82A}">
                        <a16:rowId xmlns:a16="http://schemas.microsoft.com/office/drawing/2014/main" val="758592770"/>
                      </a:ext>
                    </a:extLst>
                  </a:tr>
                </a:tbl>
              </a:graphicData>
            </a:graphic>
          </p:graphicFrame>
        </mc:Fallback>
      </mc:AlternateContent>
      <p:sp>
        <p:nvSpPr>
          <p:cNvPr id="5" name="日期占位符 4">
            <a:extLst>
              <a:ext uri="{FF2B5EF4-FFF2-40B4-BE49-F238E27FC236}">
                <a16:creationId xmlns:a16="http://schemas.microsoft.com/office/drawing/2014/main" id="{DCB8A049-AA83-38C6-9642-6F8284727FDE}"/>
              </a:ext>
            </a:extLst>
          </p:cNvPr>
          <p:cNvSpPr>
            <a:spLocks noGrp="1"/>
          </p:cNvSpPr>
          <p:nvPr>
            <p:ph type="dt" sz="half" idx="10"/>
          </p:nvPr>
        </p:nvSpPr>
        <p:spPr/>
        <p:txBody>
          <a:bodyPr/>
          <a:lstStyle/>
          <a:p>
            <a:fld id="{A9E76679-96FC-4BF0-B643-FDA1BC6F5EA0}" type="datetime1">
              <a:rPr lang="zh-CN" altLang="en-US" smtClean="0"/>
              <a:t>2025/10/22</a:t>
            </a:fld>
            <a:endParaRPr lang="zh-CN" altLang="en-US"/>
          </a:p>
        </p:txBody>
      </p:sp>
      <p:sp>
        <p:nvSpPr>
          <p:cNvPr id="9" name="页脚占位符 8">
            <a:extLst>
              <a:ext uri="{FF2B5EF4-FFF2-40B4-BE49-F238E27FC236}">
                <a16:creationId xmlns:a16="http://schemas.microsoft.com/office/drawing/2014/main" id="{49DE78BB-AC23-2D8B-8A64-FFDD9BB6DB68}"/>
              </a:ext>
            </a:extLst>
          </p:cNvPr>
          <p:cNvSpPr>
            <a:spLocks noGrp="1"/>
          </p:cNvSpPr>
          <p:nvPr>
            <p:ph type="ftr" sz="quarter" idx="11"/>
          </p:nvPr>
        </p:nvSpPr>
        <p:spPr/>
        <p:txBody>
          <a:bodyPr/>
          <a:lstStyle/>
          <a:p>
            <a:r>
              <a:rPr lang="en-US" altLang="zh-CN"/>
              <a:t>LIDINE 2025, Hong Kong</a:t>
            </a:r>
            <a:endParaRPr lang="zh-CN" altLang="en-US"/>
          </a:p>
        </p:txBody>
      </p:sp>
      <p:sp>
        <p:nvSpPr>
          <p:cNvPr id="10" name="矩形 9">
            <a:extLst>
              <a:ext uri="{FF2B5EF4-FFF2-40B4-BE49-F238E27FC236}">
                <a16:creationId xmlns:a16="http://schemas.microsoft.com/office/drawing/2014/main" id="{CD483446-A7A3-29A1-7CB4-EEDF9092EEE1}"/>
              </a:ext>
            </a:extLst>
          </p:cNvPr>
          <p:cNvSpPr/>
          <p:nvPr/>
        </p:nvSpPr>
        <p:spPr>
          <a:xfrm>
            <a:off x="9846859" y="1379800"/>
            <a:ext cx="1364776" cy="1305067"/>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9BDAC0E4-1DFF-0F0D-9870-66B08A68FA9B}"/>
              </a:ext>
            </a:extLst>
          </p:cNvPr>
          <p:cNvSpPr txBox="1"/>
          <p:nvPr/>
        </p:nvSpPr>
        <p:spPr>
          <a:xfrm>
            <a:off x="838199" y="5386715"/>
            <a:ext cx="7035166" cy="1077218"/>
          </a:xfrm>
          <a:prstGeom prst="rect">
            <a:avLst/>
          </a:prstGeom>
          <a:noFill/>
        </p:spPr>
        <p:txBody>
          <a:bodyPr wrap="square" rtlCol="0">
            <a:spAutoFit/>
          </a:bodyPr>
          <a:lstStyle/>
          <a:p>
            <a:r>
              <a:rPr lang="en-US" altLang="zh-CN" sz="1600" dirty="0">
                <a:solidFill>
                  <a:srgbClr val="0432FF"/>
                </a:solidFill>
              </a:rPr>
              <a:t>Ref</a:t>
            </a:r>
            <a:r>
              <a:rPr lang="zh-CN" altLang="en-US" sz="1600" dirty="0">
                <a:solidFill>
                  <a:srgbClr val="0432FF"/>
                </a:solidFill>
              </a:rPr>
              <a:t>：</a:t>
            </a:r>
            <a:endParaRPr lang="en-US" altLang="zh-CN" sz="1600" dirty="0">
              <a:solidFill>
                <a:srgbClr val="0432FF"/>
              </a:solidFill>
            </a:endParaRPr>
          </a:p>
          <a:p>
            <a:r>
              <a:rPr lang="en-US" altLang="zh-CN" sz="1600" dirty="0">
                <a:solidFill>
                  <a:srgbClr val="0432FF"/>
                </a:solidFill>
              </a:rPr>
              <a:t>[1]</a:t>
            </a:r>
            <a:r>
              <a:rPr lang="fr-FR" altLang="zh-CN" sz="1600" dirty="0">
                <a:solidFill>
                  <a:srgbClr val="0432FF"/>
                </a:solidFill>
              </a:rPr>
              <a:t> Eur. Phys. J. C 80 (2020) 1044</a:t>
            </a:r>
          </a:p>
          <a:p>
            <a:r>
              <a:rPr lang="fr-FR" altLang="zh-CN" sz="1600" dirty="0">
                <a:solidFill>
                  <a:srgbClr val="0432FF"/>
                </a:solidFill>
              </a:rPr>
              <a:t>[2] Eur. Phys. J. C 82 (2022) 599</a:t>
            </a:r>
            <a:endParaRPr lang="en-US" altLang="zh-CN" sz="1600" dirty="0">
              <a:solidFill>
                <a:srgbClr val="0432FF"/>
              </a:solidFill>
            </a:endParaRPr>
          </a:p>
          <a:p>
            <a:r>
              <a:rPr lang="en-US" altLang="zh-CN" sz="1600" dirty="0">
                <a:solidFill>
                  <a:srgbClr val="0432FF"/>
                </a:solidFill>
              </a:rPr>
              <a:t>[3] Nucl.Instrum.Meth.A 1073(2025)170290</a:t>
            </a:r>
            <a:endParaRPr lang="zh-CN" altLang="en-US" sz="1600" dirty="0">
              <a:solidFill>
                <a:srgbClr val="0432FF"/>
              </a:solidFill>
            </a:endParaRPr>
          </a:p>
        </p:txBody>
      </p:sp>
      <p:pic>
        <p:nvPicPr>
          <p:cNvPr id="14" name="图片 13">
            <a:extLst>
              <a:ext uri="{FF2B5EF4-FFF2-40B4-BE49-F238E27FC236}">
                <a16:creationId xmlns:a16="http://schemas.microsoft.com/office/drawing/2014/main" id="{E6F0DDBB-4E48-2767-3216-820061C87ED1}"/>
              </a:ext>
            </a:extLst>
          </p:cNvPr>
          <p:cNvPicPr>
            <a:picLocks noChangeAspect="1"/>
          </p:cNvPicPr>
          <p:nvPr/>
        </p:nvPicPr>
        <p:blipFill>
          <a:blip r:embed="rId5"/>
          <a:stretch>
            <a:fillRect/>
          </a:stretch>
        </p:blipFill>
        <p:spPr>
          <a:xfrm>
            <a:off x="4368734" y="2684867"/>
            <a:ext cx="3454531" cy="2596766"/>
          </a:xfrm>
          <a:prstGeom prst="rect">
            <a:avLst/>
          </a:prstGeom>
        </p:spPr>
      </p:pic>
      <p:sp>
        <p:nvSpPr>
          <p:cNvPr id="15" name="文本框 14">
            <a:extLst>
              <a:ext uri="{FF2B5EF4-FFF2-40B4-BE49-F238E27FC236}">
                <a16:creationId xmlns:a16="http://schemas.microsoft.com/office/drawing/2014/main" id="{DC729E0B-A2EE-6363-3D6F-8DBF6517D399}"/>
              </a:ext>
            </a:extLst>
          </p:cNvPr>
          <p:cNvSpPr txBox="1"/>
          <p:nvPr/>
        </p:nvSpPr>
        <p:spPr>
          <a:xfrm>
            <a:off x="4271235" y="5338723"/>
            <a:ext cx="5413159" cy="369332"/>
          </a:xfrm>
          <a:prstGeom prst="rect">
            <a:avLst/>
          </a:prstGeom>
          <a:noFill/>
        </p:spPr>
        <p:txBody>
          <a:bodyPr wrap="square" rtlCol="0">
            <a:spAutoFit/>
          </a:bodyPr>
          <a:lstStyle/>
          <a:p>
            <a:r>
              <a:rPr lang="en-US" altLang="zh-CN" dirty="0"/>
              <a:t>R12699 PMTs in the radon detector.</a:t>
            </a:r>
            <a:endParaRPr lang="zh-CN" altLang="en-US" dirty="0"/>
          </a:p>
        </p:txBody>
      </p:sp>
    </p:spTree>
    <p:extLst>
      <p:ext uri="{BB962C8B-B14F-4D97-AF65-F5344CB8AC3E}">
        <p14:creationId xmlns:p14="http://schemas.microsoft.com/office/powerpoint/2010/main" val="2891501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41D4161B-2D91-39E3-9F9F-D574836A8209}"/>
              </a:ext>
            </a:extLst>
          </p:cNvPr>
          <p:cNvSpPr>
            <a:spLocks noGrp="1"/>
          </p:cNvSpPr>
          <p:nvPr>
            <p:ph idx="1"/>
          </p:nvPr>
        </p:nvSpPr>
        <p:spPr>
          <a:xfrm>
            <a:off x="417443" y="1"/>
            <a:ext cx="10741679" cy="5421846"/>
          </a:xfrm>
        </p:spPr>
        <p:txBody>
          <a:bodyPr>
            <a:normAutofit fontScale="97500"/>
          </a:bodyPr>
          <a:lstStyle/>
          <a:p>
            <a:pPr marL="0" indent="0">
              <a:buNone/>
            </a:pPr>
            <a:r>
              <a:rPr lang="en-US" altLang="zh-CN" sz="4000" b="1" dirty="0">
                <a:solidFill>
                  <a:schemeClr val="accent1">
                    <a:lumMod val="50000"/>
                  </a:schemeClr>
                </a:solidFill>
                <a:latin typeface="Cambria" panose="02040503050406030204" pitchFamily="18" charset="0"/>
                <a:ea typeface="Cambria" panose="02040503050406030204" pitchFamily="18" charset="0"/>
              </a:rPr>
              <a:t>R12699 radioactivity: radon and surface</a:t>
            </a:r>
            <a:endParaRPr lang="zh-CN" altLang="en-US" sz="4000" b="1" dirty="0">
              <a:solidFill>
                <a:schemeClr val="accent1">
                  <a:lumMod val="50000"/>
                </a:schemeClr>
              </a:solidFill>
              <a:latin typeface="Cambria" panose="02040503050406030204" pitchFamily="18" charset="0"/>
            </a:endParaRPr>
          </a:p>
        </p:txBody>
      </p:sp>
      <p:sp>
        <p:nvSpPr>
          <p:cNvPr id="9" name="矩形 8">
            <a:extLst>
              <a:ext uri="{FF2B5EF4-FFF2-40B4-BE49-F238E27FC236}">
                <a16:creationId xmlns:a16="http://schemas.microsoft.com/office/drawing/2014/main" id="{383548A6-754D-7EF6-FC2A-22960678E4AE}"/>
              </a:ext>
            </a:extLst>
          </p:cNvPr>
          <p:cNvSpPr/>
          <p:nvPr/>
        </p:nvSpPr>
        <p:spPr>
          <a:xfrm>
            <a:off x="9050504" y="1759227"/>
            <a:ext cx="183152" cy="2619237"/>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lumMod val="20000"/>
                  <a:lumOff val="80000"/>
                </a:schemeClr>
              </a:solidFill>
            </a:endParaRPr>
          </a:p>
        </p:txBody>
      </p:sp>
      <p:sp>
        <p:nvSpPr>
          <p:cNvPr id="32" name="矩形 31">
            <a:extLst>
              <a:ext uri="{FF2B5EF4-FFF2-40B4-BE49-F238E27FC236}">
                <a16:creationId xmlns:a16="http://schemas.microsoft.com/office/drawing/2014/main" id="{9818F10F-F849-3368-025C-985B8BB42740}"/>
              </a:ext>
            </a:extLst>
          </p:cNvPr>
          <p:cNvSpPr/>
          <p:nvPr/>
        </p:nvSpPr>
        <p:spPr>
          <a:xfrm>
            <a:off x="3288957" y="1949998"/>
            <a:ext cx="5519529" cy="533598"/>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rPr>
              <a:t>PMT Other Part</a:t>
            </a:r>
            <a:endParaRPr lang="zh-CN" altLang="en-US" sz="2800" b="1" dirty="0">
              <a:solidFill>
                <a:schemeClr val="tx1"/>
              </a:solidFill>
            </a:endParaRPr>
          </a:p>
        </p:txBody>
      </p:sp>
      <p:sp>
        <p:nvSpPr>
          <p:cNvPr id="2" name="矩形 1">
            <a:extLst>
              <a:ext uri="{FF2B5EF4-FFF2-40B4-BE49-F238E27FC236}">
                <a16:creationId xmlns:a16="http://schemas.microsoft.com/office/drawing/2014/main" id="{2E63E26C-E276-20EA-EACB-D3265C546A94}"/>
              </a:ext>
            </a:extLst>
          </p:cNvPr>
          <p:cNvSpPr/>
          <p:nvPr/>
        </p:nvSpPr>
        <p:spPr>
          <a:xfrm>
            <a:off x="3289861" y="2477194"/>
            <a:ext cx="5519529" cy="35575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 </a:t>
            </a:r>
            <a:r>
              <a:rPr lang="en-US" altLang="zh-CN" sz="2800" b="1" dirty="0">
                <a:solidFill>
                  <a:schemeClr val="tx1"/>
                </a:solidFill>
              </a:rPr>
              <a:t>PMT Quartz Window</a:t>
            </a:r>
            <a:endParaRPr lang="zh-CN" altLang="en-US" b="1" dirty="0">
              <a:solidFill>
                <a:schemeClr val="tx1"/>
              </a:solidFill>
            </a:endParaRPr>
          </a:p>
        </p:txBody>
      </p:sp>
      <p:sp>
        <p:nvSpPr>
          <p:cNvPr id="15" name="矩形 14">
            <a:extLst>
              <a:ext uri="{FF2B5EF4-FFF2-40B4-BE49-F238E27FC236}">
                <a16:creationId xmlns:a16="http://schemas.microsoft.com/office/drawing/2014/main" id="{108438DA-D89D-5FD7-C054-2DD3A963AA16}"/>
              </a:ext>
            </a:extLst>
          </p:cNvPr>
          <p:cNvSpPr/>
          <p:nvPr/>
        </p:nvSpPr>
        <p:spPr>
          <a:xfrm>
            <a:off x="3089204" y="3412841"/>
            <a:ext cx="5955330" cy="965623"/>
          </a:xfrm>
          <a:prstGeom prst="rect">
            <a:avLst/>
          </a:prstGeom>
          <a:solidFill>
            <a:srgbClr val="BFE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日期占位符 3">
            <a:extLst>
              <a:ext uri="{FF2B5EF4-FFF2-40B4-BE49-F238E27FC236}">
                <a16:creationId xmlns:a16="http://schemas.microsoft.com/office/drawing/2014/main" id="{FE3C3B64-1B8D-5C4C-74EC-4A59604C68D3}"/>
              </a:ext>
            </a:extLst>
          </p:cNvPr>
          <p:cNvSpPr>
            <a:spLocks noGrp="1"/>
          </p:cNvSpPr>
          <p:nvPr>
            <p:ph type="dt" sz="half" idx="10"/>
          </p:nvPr>
        </p:nvSpPr>
        <p:spPr/>
        <p:txBody>
          <a:bodyPr/>
          <a:lstStyle/>
          <a:p>
            <a:fld id="{B03093E8-790F-4E7D-98EE-082F5D66A03E}" type="datetime1">
              <a:rPr lang="zh-CN" altLang="en-US" smtClean="0"/>
              <a:t>2025/10/22</a:t>
            </a:fld>
            <a:endParaRPr lang="zh-CN" altLang="en-US"/>
          </a:p>
        </p:txBody>
      </p:sp>
      <p:sp>
        <p:nvSpPr>
          <p:cNvPr id="5" name="页脚占位符 4">
            <a:extLst>
              <a:ext uri="{FF2B5EF4-FFF2-40B4-BE49-F238E27FC236}">
                <a16:creationId xmlns:a16="http://schemas.microsoft.com/office/drawing/2014/main" id="{E471D0B1-C5F2-AD52-A242-09BA5C5EE6A6}"/>
              </a:ext>
            </a:extLst>
          </p:cNvPr>
          <p:cNvSpPr>
            <a:spLocks noGrp="1"/>
          </p:cNvSpPr>
          <p:nvPr>
            <p:ph type="ftr" sz="quarter" idx="11"/>
          </p:nvPr>
        </p:nvSpPr>
        <p:spPr/>
        <p:txBody>
          <a:bodyPr/>
          <a:lstStyle/>
          <a:p>
            <a:r>
              <a:rPr lang="en-US" altLang="zh-CN"/>
              <a:t>LIDINE 2025, Hong Kong</a:t>
            </a:r>
            <a:endParaRPr lang="zh-CN" altLang="en-US"/>
          </a:p>
        </p:txBody>
      </p:sp>
      <p:sp>
        <p:nvSpPr>
          <p:cNvPr id="6" name="灯片编号占位符 5">
            <a:extLst>
              <a:ext uri="{FF2B5EF4-FFF2-40B4-BE49-F238E27FC236}">
                <a16:creationId xmlns:a16="http://schemas.microsoft.com/office/drawing/2014/main" id="{17ED9A69-0711-6826-6F3B-E85FA2B2F721}"/>
              </a:ext>
            </a:extLst>
          </p:cNvPr>
          <p:cNvSpPr>
            <a:spLocks noGrp="1"/>
          </p:cNvSpPr>
          <p:nvPr>
            <p:ph type="sldNum" sz="quarter" idx="12"/>
          </p:nvPr>
        </p:nvSpPr>
        <p:spPr/>
        <p:txBody>
          <a:bodyPr/>
          <a:lstStyle/>
          <a:p>
            <a:fld id="{53136A7F-5FF5-4486-AD7D-5DA5560C0422}" type="slidenum">
              <a:rPr lang="zh-CN" altLang="en-US" smtClean="0"/>
              <a:t>13</a:t>
            </a:fld>
            <a:endParaRPr lang="zh-CN" altLang="en-US"/>
          </a:p>
        </p:txBody>
      </p:sp>
      <p:sp>
        <p:nvSpPr>
          <p:cNvPr id="8" name="文本框 7">
            <a:extLst>
              <a:ext uri="{FF2B5EF4-FFF2-40B4-BE49-F238E27FC236}">
                <a16:creationId xmlns:a16="http://schemas.microsoft.com/office/drawing/2014/main" id="{063F2BAF-935D-0C55-8F75-52BA326DDDB2}"/>
              </a:ext>
            </a:extLst>
          </p:cNvPr>
          <p:cNvSpPr txBox="1"/>
          <p:nvPr/>
        </p:nvSpPr>
        <p:spPr>
          <a:xfrm>
            <a:off x="554069" y="759044"/>
            <a:ext cx="10268387" cy="1354217"/>
          </a:xfrm>
          <a:prstGeom prst="rect">
            <a:avLst/>
          </a:prstGeom>
          <a:noFill/>
        </p:spPr>
        <p:txBody>
          <a:bodyPr wrap="square">
            <a:spAutoFit/>
          </a:bodyPr>
          <a:lstStyle/>
          <a:p>
            <a:pPr marL="457200" indent="-45720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Surface radioactivity mainly comes from </a:t>
            </a:r>
            <a:r>
              <a:rPr lang="en-US" altLang="zh-CN" sz="3200" b="1" dirty="0">
                <a:latin typeface="Times New Roman" panose="02020603050405020304" pitchFamily="18" charset="0"/>
                <a:cs typeface="Times New Roman" panose="02020603050405020304" pitchFamily="18" charset="0"/>
              </a:rPr>
              <a:t>Po210</a:t>
            </a:r>
            <a:r>
              <a:rPr lang="en-US" altLang="zh-CN" sz="3200" dirty="0">
                <a:latin typeface="Times New Roman" panose="02020603050405020304" pitchFamily="18" charset="0"/>
                <a:cs typeface="Times New Roman" panose="02020603050405020304" pitchFamily="18" charset="0"/>
              </a:rPr>
              <a:t> alpha: </a:t>
            </a:r>
          </a:p>
          <a:p>
            <a:r>
              <a:rPr lang="en-US" altLang="zh-CN" sz="3200" dirty="0">
                <a:latin typeface="Times New Roman" panose="02020603050405020304" pitchFamily="18" charset="0"/>
                <a:cs typeface="Times New Roman" panose="02020603050405020304" pitchFamily="18" charset="0"/>
              </a:rPr>
              <a:t>    wiping with alcohol is efficient</a:t>
            </a:r>
          </a:p>
          <a:p>
            <a:pPr marL="285750" indent="-285750">
              <a:buFont typeface="Arial" panose="020B0604020202020204" pitchFamily="34" charset="0"/>
              <a:buChar char="•"/>
            </a:pPr>
            <a:endParaRPr lang="en-US" altLang="zh-CN" dirty="0"/>
          </a:p>
        </p:txBody>
      </p:sp>
      <mc:AlternateContent xmlns:mc="http://schemas.openxmlformats.org/markup-compatibility/2006" xmlns:a14="http://schemas.microsoft.com/office/drawing/2010/main">
        <mc:Choice Requires="a14">
          <p:graphicFrame>
            <p:nvGraphicFramePr>
              <p:cNvPr id="11" name="表格 10">
                <a:extLst>
                  <a:ext uri="{FF2B5EF4-FFF2-40B4-BE49-F238E27FC236}">
                    <a16:creationId xmlns:a16="http://schemas.microsoft.com/office/drawing/2014/main" id="{2CBF9A4C-695C-3C79-7430-4B7FECB723A3}"/>
                  </a:ext>
                </a:extLst>
              </p:cNvPr>
              <p:cNvGraphicFramePr>
                <a:graphicFrameLocks noGrp="1"/>
              </p:cNvGraphicFramePr>
              <p:nvPr>
                <p:extLst>
                  <p:ext uri="{D42A27DB-BD31-4B8C-83A1-F6EECF244321}">
                    <p14:modId xmlns:p14="http://schemas.microsoft.com/office/powerpoint/2010/main" val="1435015213"/>
                  </p:ext>
                </p:extLst>
              </p:nvPr>
            </p:nvGraphicFramePr>
            <p:xfrm>
              <a:off x="961806" y="5109358"/>
              <a:ext cx="10268387" cy="914400"/>
            </p:xfrm>
            <a:graphic>
              <a:graphicData uri="http://schemas.openxmlformats.org/drawingml/2006/table">
                <a:tbl>
                  <a:tblPr firstRow="1" bandRow="1">
                    <a:tableStyleId>{5A111915-BE36-4E01-A7E5-04B1672EAD32}</a:tableStyleId>
                  </a:tblPr>
                  <a:tblGrid>
                    <a:gridCol w="2163273">
                      <a:extLst>
                        <a:ext uri="{9D8B030D-6E8A-4147-A177-3AD203B41FA5}">
                          <a16:colId xmlns:a16="http://schemas.microsoft.com/office/drawing/2014/main" val="1982743740"/>
                        </a:ext>
                      </a:extLst>
                    </a:gridCol>
                    <a:gridCol w="3778568">
                      <a:extLst>
                        <a:ext uri="{9D8B030D-6E8A-4147-A177-3AD203B41FA5}">
                          <a16:colId xmlns:a16="http://schemas.microsoft.com/office/drawing/2014/main" val="1851905392"/>
                        </a:ext>
                      </a:extLst>
                    </a:gridCol>
                    <a:gridCol w="2163273">
                      <a:extLst>
                        <a:ext uri="{9D8B030D-6E8A-4147-A177-3AD203B41FA5}">
                          <a16:colId xmlns:a16="http://schemas.microsoft.com/office/drawing/2014/main" val="2845591944"/>
                        </a:ext>
                      </a:extLst>
                    </a:gridCol>
                    <a:gridCol w="2163273">
                      <a:extLst>
                        <a:ext uri="{9D8B030D-6E8A-4147-A177-3AD203B41FA5}">
                          <a16:colId xmlns:a16="http://schemas.microsoft.com/office/drawing/2014/main" val="2486130343"/>
                        </a:ext>
                      </a:extLst>
                    </a:gridCol>
                  </a:tblGrid>
                  <a:tr h="427450">
                    <a:tc>
                      <a:txBody>
                        <a:bodyPr/>
                        <a:lstStyle/>
                        <a:p>
                          <a:pPr algn="ctr"/>
                          <a:r>
                            <a:rPr lang="en-US" altLang="zh-CN" sz="2400" dirty="0">
                              <a:solidFill>
                                <a:schemeClr val="bg1"/>
                              </a:solidFill>
                              <a:latin typeface="+mn-ea"/>
                              <a:ea typeface="+mn-ea"/>
                            </a:rPr>
                            <a:t>The initial</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dirty="0">
                              <a:solidFill>
                                <a:schemeClr val="bg1"/>
                              </a:solidFill>
                              <a:latin typeface="+mn-ea"/>
                              <a:ea typeface="+mn-ea"/>
                            </a:rPr>
                            <a:t>Spiked with radon source</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dirty="0">
                              <a:solidFill>
                                <a:schemeClr val="bg1"/>
                              </a:solidFill>
                              <a:latin typeface="+mn-ea"/>
                              <a:ea typeface="+mn-ea"/>
                            </a:rPr>
                            <a:t>The 1</a:t>
                          </a:r>
                          <a:r>
                            <a:rPr lang="en-US" altLang="zh-CN" sz="2400" baseline="30000" dirty="0">
                              <a:solidFill>
                                <a:schemeClr val="bg1"/>
                              </a:solidFill>
                              <a:latin typeface="+mn-ea"/>
                              <a:ea typeface="+mn-ea"/>
                            </a:rPr>
                            <a:t>st</a:t>
                          </a:r>
                          <a:r>
                            <a:rPr lang="en-US" altLang="zh-CN" sz="2400" baseline="0" dirty="0">
                              <a:solidFill>
                                <a:schemeClr val="bg1"/>
                              </a:solidFill>
                              <a:latin typeface="+mn-ea"/>
                              <a:ea typeface="+mn-ea"/>
                            </a:rPr>
                            <a:t> clean</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b="1" dirty="0">
                              <a:solidFill>
                                <a:schemeClr val="bg1"/>
                              </a:solidFill>
                              <a:latin typeface="+mn-ea"/>
                              <a:ea typeface="+mn-ea"/>
                            </a:rPr>
                            <a:t>The 2</a:t>
                          </a:r>
                          <a:r>
                            <a:rPr lang="en-US" altLang="zh-CN" sz="2400" b="1" baseline="30000" dirty="0">
                              <a:solidFill>
                                <a:schemeClr val="bg1"/>
                              </a:solidFill>
                              <a:latin typeface="+mn-ea"/>
                              <a:ea typeface="+mn-ea"/>
                            </a:rPr>
                            <a:t>nd</a:t>
                          </a:r>
                          <a:r>
                            <a:rPr lang="en-US" altLang="zh-CN" sz="2400" b="1" dirty="0">
                              <a:solidFill>
                                <a:schemeClr val="bg1"/>
                              </a:solidFill>
                              <a:latin typeface="+mn-ea"/>
                              <a:ea typeface="+mn-ea"/>
                            </a:rPr>
                            <a:t> clean</a:t>
                          </a:r>
                          <a:endParaRPr lang="zh-CN" altLang="en-US" sz="2400" b="1" dirty="0">
                            <a:solidFill>
                              <a:schemeClr val="bg1"/>
                            </a:solidFill>
                            <a:latin typeface="+mn-ea"/>
                            <a:ea typeface="+mn-ea"/>
                          </a:endParaRPr>
                        </a:p>
                      </a:txBody>
                      <a:tcPr>
                        <a:solidFill>
                          <a:schemeClr val="accent1">
                            <a:lumMod val="75000"/>
                          </a:schemeClr>
                        </a:solidFill>
                      </a:tcPr>
                    </a:tc>
                    <a:extLst>
                      <a:ext uri="{0D108BD9-81ED-4DB2-BD59-A6C34878D82A}">
                        <a16:rowId xmlns:a16="http://schemas.microsoft.com/office/drawing/2014/main" val="2993409107"/>
                      </a:ext>
                    </a:extLst>
                  </a:tr>
                  <a:tr h="427450">
                    <a:tc>
                      <a:txBody>
                        <a:bodyPr/>
                        <a:lstStyle/>
                        <a:p>
                          <a:pPr algn="ctr"/>
                          <a14:m>
                            <m:oMathPara xmlns:m="http://schemas.openxmlformats.org/officeDocument/2006/math">
                              <m:oMathParaPr>
                                <m:jc m:val="centerGroup"/>
                              </m:oMathParaPr>
                              <m:oMath xmlns:m="http://schemas.openxmlformats.org/officeDocument/2006/math">
                                <m:r>
                                  <a:rPr lang="en-US" altLang="zh-CN" sz="2400" b="0" smtClean="0">
                                    <a:solidFill>
                                      <a:schemeClr val="tx1"/>
                                    </a:solidFill>
                                    <a:latin typeface="Cambria Math" panose="02040503050406030204" pitchFamily="18" charset="0"/>
                                    <a:ea typeface="+mn-ea"/>
                                  </a:rPr>
                                  <m:t>&lt;18.4</m:t>
                                </m:r>
                              </m:oMath>
                            </m:oMathPara>
                          </a14:m>
                          <a:endParaRPr lang="zh-CN" altLang="en-US" sz="24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400" b="0" smtClean="0">
                                    <a:solidFill>
                                      <a:schemeClr val="tx1"/>
                                    </a:solidFill>
                                    <a:latin typeface="Cambria Math" panose="02040503050406030204" pitchFamily="18" charset="0"/>
                                    <a:ea typeface="+mn-ea"/>
                                  </a:rPr>
                                  <m:t>236.9±27.8</m:t>
                                </m:r>
                              </m:oMath>
                            </m:oMathPara>
                          </a14:m>
                          <a:endParaRPr lang="zh-CN" altLang="en-US" sz="24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400" b="0" smtClean="0">
                                    <a:solidFill>
                                      <a:schemeClr val="tx1"/>
                                    </a:solidFill>
                                    <a:latin typeface="Cambria Math" panose="02040503050406030204" pitchFamily="18" charset="0"/>
                                    <a:ea typeface="+mn-ea"/>
                                  </a:rPr>
                                  <m:t>27.8±8.1</m:t>
                                </m:r>
                              </m:oMath>
                            </m:oMathPara>
                          </a14:m>
                          <a:endParaRPr lang="zh-CN" altLang="en-US" sz="2400" dirty="0">
                            <a:solidFill>
                              <a:schemeClr val="tx1"/>
                            </a:solidFill>
                            <a:latin typeface="+mn-ea"/>
                            <a:ea typeface="+mn-ea"/>
                          </a:endParaRPr>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sz="2400" b="1" smtClean="0">
                                    <a:solidFill>
                                      <a:schemeClr val="tx1"/>
                                    </a:solidFill>
                                    <a:latin typeface="Cambria Math" panose="02040503050406030204" pitchFamily="18" charset="0"/>
                                    <a:ea typeface="+mn-ea"/>
                                  </a:rPr>
                                  <m:t>&lt;</m:t>
                                </m:r>
                                <m:r>
                                  <a:rPr lang="en-US" altLang="zh-CN" sz="2400" b="1" i="1" smtClean="0">
                                    <a:solidFill>
                                      <a:schemeClr val="tx1"/>
                                    </a:solidFill>
                                    <a:latin typeface="Cambria Math" panose="02040503050406030204" pitchFamily="18" charset="0"/>
                                    <a:ea typeface="+mn-ea"/>
                                  </a:rPr>
                                  <m:t>𝟐𝟐</m:t>
                                </m:r>
                                <m:r>
                                  <a:rPr lang="en-US" altLang="zh-CN" sz="2400" b="1" smtClean="0">
                                    <a:solidFill>
                                      <a:schemeClr val="tx1"/>
                                    </a:solidFill>
                                    <a:latin typeface="Cambria Math" panose="02040503050406030204" pitchFamily="18" charset="0"/>
                                    <a:ea typeface="+mn-ea"/>
                                  </a:rPr>
                                  <m:t>.</m:t>
                                </m:r>
                                <m:r>
                                  <a:rPr lang="en-US" altLang="zh-CN" sz="2400" b="1" i="1" smtClean="0">
                                    <a:solidFill>
                                      <a:schemeClr val="tx1"/>
                                    </a:solidFill>
                                    <a:latin typeface="Cambria Math" panose="02040503050406030204" pitchFamily="18" charset="0"/>
                                    <a:ea typeface="+mn-ea"/>
                                  </a:rPr>
                                  <m:t>𝟓</m:t>
                                </m:r>
                              </m:oMath>
                            </m:oMathPara>
                          </a14:m>
                          <a:endParaRPr lang="zh-CN" altLang="en-US" sz="2400" b="1" dirty="0">
                            <a:solidFill>
                              <a:schemeClr val="tx1"/>
                            </a:solidFill>
                            <a:latin typeface="+mn-ea"/>
                            <a:ea typeface="+mn-ea"/>
                          </a:endParaRPr>
                        </a:p>
                      </a:txBody>
                      <a:tcPr/>
                    </a:tc>
                    <a:extLst>
                      <a:ext uri="{0D108BD9-81ED-4DB2-BD59-A6C34878D82A}">
                        <a16:rowId xmlns:a16="http://schemas.microsoft.com/office/drawing/2014/main" val="3992059822"/>
                      </a:ext>
                    </a:extLst>
                  </a:tr>
                </a:tbl>
              </a:graphicData>
            </a:graphic>
          </p:graphicFrame>
        </mc:Choice>
        <mc:Fallback xmlns="">
          <p:graphicFrame>
            <p:nvGraphicFramePr>
              <p:cNvPr id="11" name="表格 10">
                <a:extLst>
                  <a:ext uri="{FF2B5EF4-FFF2-40B4-BE49-F238E27FC236}">
                    <a16:creationId xmlns:a16="http://schemas.microsoft.com/office/drawing/2014/main" id="{2CBF9A4C-695C-3C79-7430-4B7FECB723A3}"/>
                  </a:ext>
                </a:extLst>
              </p:cNvPr>
              <p:cNvGraphicFramePr>
                <a:graphicFrameLocks noGrp="1"/>
              </p:cNvGraphicFramePr>
              <p:nvPr>
                <p:extLst>
                  <p:ext uri="{D42A27DB-BD31-4B8C-83A1-F6EECF244321}">
                    <p14:modId xmlns:p14="http://schemas.microsoft.com/office/powerpoint/2010/main" val="1435015213"/>
                  </p:ext>
                </p:extLst>
              </p:nvPr>
            </p:nvGraphicFramePr>
            <p:xfrm>
              <a:off x="961806" y="5109358"/>
              <a:ext cx="10268387" cy="914400"/>
            </p:xfrm>
            <a:graphic>
              <a:graphicData uri="http://schemas.openxmlformats.org/drawingml/2006/table">
                <a:tbl>
                  <a:tblPr firstRow="1" bandRow="1">
                    <a:tableStyleId>{5A111915-BE36-4E01-A7E5-04B1672EAD32}</a:tableStyleId>
                  </a:tblPr>
                  <a:tblGrid>
                    <a:gridCol w="2163273">
                      <a:extLst>
                        <a:ext uri="{9D8B030D-6E8A-4147-A177-3AD203B41FA5}">
                          <a16:colId xmlns:a16="http://schemas.microsoft.com/office/drawing/2014/main" val="1982743740"/>
                        </a:ext>
                      </a:extLst>
                    </a:gridCol>
                    <a:gridCol w="3778568">
                      <a:extLst>
                        <a:ext uri="{9D8B030D-6E8A-4147-A177-3AD203B41FA5}">
                          <a16:colId xmlns:a16="http://schemas.microsoft.com/office/drawing/2014/main" val="1851905392"/>
                        </a:ext>
                      </a:extLst>
                    </a:gridCol>
                    <a:gridCol w="2163273">
                      <a:extLst>
                        <a:ext uri="{9D8B030D-6E8A-4147-A177-3AD203B41FA5}">
                          <a16:colId xmlns:a16="http://schemas.microsoft.com/office/drawing/2014/main" val="2845591944"/>
                        </a:ext>
                      </a:extLst>
                    </a:gridCol>
                    <a:gridCol w="2163273">
                      <a:extLst>
                        <a:ext uri="{9D8B030D-6E8A-4147-A177-3AD203B41FA5}">
                          <a16:colId xmlns:a16="http://schemas.microsoft.com/office/drawing/2014/main" val="2486130343"/>
                        </a:ext>
                      </a:extLst>
                    </a:gridCol>
                  </a:tblGrid>
                  <a:tr h="457200">
                    <a:tc>
                      <a:txBody>
                        <a:bodyPr/>
                        <a:lstStyle/>
                        <a:p>
                          <a:pPr algn="ctr"/>
                          <a:r>
                            <a:rPr lang="en-US" altLang="zh-CN" sz="2400" dirty="0">
                              <a:solidFill>
                                <a:schemeClr val="bg1"/>
                              </a:solidFill>
                              <a:latin typeface="+mn-ea"/>
                              <a:ea typeface="+mn-ea"/>
                            </a:rPr>
                            <a:t>The initial</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dirty="0">
                              <a:solidFill>
                                <a:schemeClr val="bg1"/>
                              </a:solidFill>
                              <a:latin typeface="+mn-ea"/>
                              <a:ea typeface="+mn-ea"/>
                            </a:rPr>
                            <a:t>Spiked with radon source</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dirty="0">
                              <a:solidFill>
                                <a:schemeClr val="bg1"/>
                              </a:solidFill>
                              <a:latin typeface="+mn-ea"/>
                              <a:ea typeface="+mn-ea"/>
                            </a:rPr>
                            <a:t>The 1</a:t>
                          </a:r>
                          <a:r>
                            <a:rPr lang="en-US" altLang="zh-CN" sz="2400" baseline="30000" dirty="0">
                              <a:solidFill>
                                <a:schemeClr val="bg1"/>
                              </a:solidFill>
                              <a:latin typeface="+mn-ea"/>
                              <a:ea typeface="+mn-ea"/>
                            </a:rPr>
                            <a:t>st</a:t>
                          </a:r>
                          <a:r>
                            <a:rPr lang="en-US" altLang="zh-CN" sz="2400" baseline="0" dirty="0">
                              <a:solidFill>
                                <a:schemeClr val="bg1"/>
                              </a:solidFill>
                              <a:latin typeface="+mn-ea"/>
                              <a:ea typeface="+mn-ea"/>
                            </a:rPr>
                            <a:t> clean</a:t>
                          </a:r>
                          <a:endParaRPr lang="zh-CN" altLang="en-US" sz="2400" dirty="0">
                            <a:solidFill>
                              <a:schemeClr val="bg1"/>
                            </a:solidFill>
                            <a:latin typeface="+mn-ea"/>
                            <a:ea typeface="+mn-ea"/>
                          </a:endParaRPr>
                        </a:p>
                      </a:txBody>
                      <a:tcPr>
                        <a:solidFill>
                          <a:schemeClr val="accent1">
                            <a:lumMod val="75000"/>
                          </a:schemeClr>
                        </a:solidFill>
                      </a:tcPr>
                    </a:tc>
                    <a:tc>
                      <a:txBody>
                        <a:bodyPr/>
                        <a:lstStyle/>
                        <a:p>
                          <a:pPr algn="ctr"/>
                          <a:r>
                            <a:rPr lang="en-US" altLang="zh-CN" sz="2400" b="1" dirty="0">
                              <a:solidFill>
                                <a:schemeClr val="bg1"/>
                              </a:solidFill>
                              <a:latin typeface="+mn-ea"/>
                              <a:ea typeface="+mn-ea"/>
                            </a:rPr>
                            <a:t>The 2</a:t>
                          </a:r>
                          <a:r>
                            <a:rPr lang="en-US" altLang="zh-CN" sz="2400" b="1" baseline="30000" dirty="0">
                              <a:solidFill>
                                <a:schemeClr val="bg1"/>
                              </a:solidFill>
                              <a:latin typeface="+mn-ea"/>
                              <a:ea typeface="+mn-ea"/>
                            </a:rPr>
                            <a:t>nd</a:t>
                          </a:r>
                          <a:r>
                            <a:rPr lang="en-US" altLang="zh-CN" sz="2400" b="1" dirty="0">
                              <a:solidFill>
                                <a:schemeClr val="bg1"/>
                              </a:solidFill>
                              <a:latin typeface="+mn-ea"/>
                              <a:ea typeface="+mn-ea"/>
                            </a:rPr>
                            <a:t> clean</a:t>
                          </a:r>
                          <a:endParaRPr lang="zh-CN" altLang="en-US" sz="2400" b="1" dirty="0">
                            <a:solidFill>
                              <a:schemeClr val="bg1"/>
                            </a:solidFill>
                            <a:latin typeface="+mn-ea"/>
                            <a:ea typeface="+mn-ea"/>
                          </a:endParaRPr>
                        </a:p>
                      </a:txBody>
                      <a:tcPr>
                        <a:solidFill>
                          <a:schemeClr val="accent1">
                            <a:lumMod val="75000"/>
                          </a:schemeClr>
                        </a:solidFill>
                      </a:tcPr>
                    </a:tc>
                    <a:extLst>
                      <a:ext uri="{0D108BD9-81ED-4DB2-BD59-A6C34878D82A}">
                        <a16:rowId xmlns:a16="http://schemas.microsoft.com/office/drawing/2014/main" val="2993409107"/>
                      </a:ext>
                    </a:extLst>
                  </a:tr>
                  <a:tr h="457200">
                    <a:tc>
                      <a:txBody>
                        <a:bodyPr/>
                        <a:lstStyle/>
                        <a:p>
                          <a:endParaRPr lang="zh-CN"/>
                        </a:p>
                      </a:txBody>
                      <a:tcPr>
                        <a:blipFill>
                          <a:blip r:embed="rId3"/>
                          <a:stretch>
                            <a:fillRect t="-110667" r="-375211" b="-2667"/>
                          </a:stretch>
                        </a:blipFill>
                      </a:tcPr>
                    </a:tc>
                    <a:tc>
                      <a:txBody>
                        <a:bodyPr/>
                        <a:lstStyle/>
                        <a:p>
                          <a:endParaRPr lang="zh-CN"/>
                        </a:p>
                      </a:txBody>
                      <a:tcPr>
                        <a:blipFill>
                          <a:blip r:embed="rId3"/>
                          <a:stretch>
                            <a:fillRect l="-57166" t="-110667" r="-114493" b="-2667"/>
                          </a:stretch>
                        </a:blipFill>
                      </a:tcPr>
                    </a:tc>
                    <a:tc>
                      <a:txBody>
                        <a:bodyPr/>
                        <a:lstStyle/>
                        <a:p>
                          <a:endParaRPr lang="zh-CN"/>
                        </a:p>
                      </a:txBody>
                      <a:tcPr>
                        <a:blipFill>
                          <a:blip r:embed="rId3"/>
                          <a:stretch>
                            <a:fillRect l="-274930" t="-110667" r="-100282" b="-2667"/>
                          </a:stretch>
                        </a:blipFill>
                      </a:tcPr>
                    </a:tc>
                    <a:tc>
                      <a:txBody>
                        <a:bodyPr/>
                        <a:lstStyle/>
                        <a:p>
                          <a:endParaRPr lang="zh-CN"/>
                        </a:p>
                      </a:txBody>
                      <a:tcPr>
                        <a:blipFill>
                          <a:blip r:embed="rId3"/>
                          <a:stretch>
                            <a:fillRect l="-374930" t="-110667" r="-282" b="-2667"/>
                          </a:stretch>
                        </a:blipFill>
                      </a:tcPr>
                    </a:tc>
                    <a:extLst>
                      <a:ext uri="{0D108BD9-81ED-4DB2-BD59-A6C34878D82A}">
                        <a16:rowId xmlns:a16="http://schemas.microsoft.com/office/drawing/2014/main" val="3992059822"/>
                      </a:ext>
                    </a:extLst>
                  </a:tr>
                </a:tbl>
              </a:graphicData>
            </a:graphic>
          </p:graphicFrame>
        </mc:Fallback>
      </mc:AlternateContent>
      <p:sp>
        <p:nvSpPr>
          <p:cNvPr id="13" name="文本框 12">
            <a:extLst>
              <a:ext uri="{FF2B5EF4-FFF2-40B4-BE49-F238E27FC236}">
                <a16:creationId xmlns:a16="http://schemas.microsoft.com/office/drawing/2014/main" id="{2EB5D156-C36A-BE66-2085-1D601747E319}"/>
              </a:ext>
            </a:extLst>
          </p:cNvPr>
          <p:cNvSpPr txBox="1"/>
          <p:nvPr/>
        </p:nvSpPr>
        <p:spPr>
          <a:xfrm>
            <a:off x="838200" y="4605680"/>
            <a:ext cx="8512073" cy="400110"/>
          </a:xfrm>
          <a:prstGeom prst="rect">
            <a:avLst/>
          </a:prstGeom>
          <a:noFill/>
        </p:spPr>
        <p:txBody>
          <a:bodyPr wrap="square">
            <a:spAutoFit/>
          </a:bodyPr>
          <a:lstStyle/>
          <a:p>
            <a:r>
              <a:rPr lang="en-US" altLang="zh-CN" sz="2000" dirty="0">
                <a:latin typeface="Times New Roman" panose="02020603050405020304" pitchFamily="18" charset="0"/>
                <a:cs typeface="Times New Roman" panose="02020603050405020304" pitchFamily="18" charset="0"/>
              </a:rPr>
              <a:t>Table: Cleaning performance of the R12699 quartz window surface (µBq/cm²)</a:t>
            </a:r>
            <a:endParaRPr lang="zh-CN" altLang="en-US" sz="2000" dirty="0">
              <a:latin typeface="Times New Roman" panose="02020603050405020304" pitchFamily="18" charset="0"/>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EA8C8F51-0DF7-5206-C5BF-A69962F80500}"/>
              </a:ext>
            </a:extLst>
          </p:cNvPr>
          <p:cNvCxnSpPr>
            <a:cxnSpLocks/>
          </p:cNvCxnSpPr>
          <p:nvPr/>
        </p:nvCxnSpPr>
        <p:spPr>
          <a:xfrm flipH="1">
            <a:off x="8618284" y="3165541"/>
            <a:ext cx="499032" cy="563742"/>
          </a:xfrm>
          <a:prstGeom prst="straightConnector1">
            <a:avLst/>
          </a:prstGeom>
          <a:ln w="38100">
            <a:solidFill>
              <a:srgbClr val="0432FF"/>
            </a:solidFill>
            <a:tailEnd type="triangle"/>
          </a:ln>
        </p:spPr>
        <p:style>
          <a:lnRef idx="3">
            <a:schemeClr val="accent1"/>
          </a:lnRef>
          <a:fillRef idx="0">
            <a:schemeClr val="accent1"/>
          </a:fillRef>
          <a:effectRef idx="2">
            <a:schemeClr val="accent1"/>
          </a:effectRef>
          <a:fontRef idx="minor">
            <a:schemeClr val="tx1"/>
          </a:fontRef>
        </p:style>
      </p:cxnSp>
      <p:sp>
        <p:nvSpPr>
          <p:cNvPr id="18" name="椭圆 17">
            <a:extLst>
              <a:ext uri="{FF2B5EF4-FFF2-40B4-BE49-F238E27FC236}">
                <a16:creationId xmlns:a16="http://schemas.microsoft.com/office/drawing/2014/main" id="{FFEB9058-D5EB-42AD-63CD-54E874CCFEEB}"/>
              </a:ext>
            </a:extLst>
          </p:cNvPr>
          <p:cNvSpPr/>
          <p:nvPr/>
        </p:nvSpPr>
        <p:spPr>
          <a:xfrm>
            <a:off x="8462488" y="3749161"/>
            <a:ext cx="80963" cy="80963"/>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F89CCBEB-5C60-1572-BB4F-A94378DEBD2A}"/>
              </a:ext>
            </a:extLst>
          </p:cNvPr>
          <p:cNvSpPr txBox="1"/>
          <p:nvPr/>
        </p:nvSpPr>
        <p:spPr>
          <a:xfrm>
            <a:off x="8035240" y="3815593"/>
            <a:ext cx="981075" cy="615553"/>
          </a:xfrm>
          <a:prstGeom prst="rect">
            <a:avLst/>
          </a:prstGeom>
          <a:noFill/>
        </p:spPr>
        <p:txBody>
          <a:bodyPr wrap="square" rtlCol="0">
            <a:spAutoFit/>
          </a:bodyPr>
          <a:lstStyle/>
          <a:p>
            <a:r>
              <a:rPr lang="en-US" altLang="zh-CN" sz="1600" b="1" dirty="0">
                <a:solidFill>
                  <a:schemeClr val="accent1">
                    <a:lumMod val="75000"/>
                  </a:schemeClr>
                </a:solidFill>
              </a:rPr>
              <a:t>neutron</a:t>
            </a:r>
            <a:r>
              <a:rPr lang="en-US" altLang="zh-CN" sz="1400" b="1" dirty="0"/>
              <a:t> </a:t>
            </a:r>
          </a:p>
          <a:p>
            <a:endParaRPr lang="zh-CN" altLang="en-US" dirty="0"/>
          </a:p>
        </p:txBody>
      </p:sp>
      <p:sp>
        <p:nvSpPr>
          <p:cNvPr id="30" name="椭圆 29">
            <a:extLst>
              <a:ext uri="{FF2B5EF4-FFF2-40B4-BE49-F238E27FC236}">
                <a16:creationId xmlns:a16="http://schemas.microsoft.com/office/drawing/2014/main" id="{9D6620F1-26C4-7386-FB0F-5B006C0BC7F3}"/>
              </a:ext>
            </a:extLst>
          </p:cNvPr>
          <p:cNvSpPr/>
          <p:nvPr/>
        </p:nvSpPr>
        <p:spPr>
          <a:xfrm>
            <a:off x="3760475" y="3699657"/>
            <a:ext cx="80963" cy="80963"/>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a:extLst>
              <a:ext uri="{FF2B5EF4-FFF2-40B4-BE49-F238E27FC236}">
                <a16:creationId xmlns:a16="http://schemas.microsoft.com/office/drawing/2014/main" id="{56283C11-89B8-9156-E211-82074922F233}"/>
              </a:ext>
            </a:extLst>
          </p:cNvPr>
          <p:cNvSpPr txBox="1"/>
          <p:nvPr/>
        </p:nvSpPr>
        <p:spPr>
          <a:xfrm>
            <a:off x="3835486" y="3522876"/>
            <a:ext cx="981075" cy="615553"/>
          </a:xfrm>
          <a:prstGeom prst="rect">
            <a:avLst/>
          </a:prstGeom>
          <a:noFill/>
        </p:spPr>
        <p:txBody>
          <a:bodyPr wrap="square" rtlCol="0">
            <a:spAutoFit/>
          </a:bodyPr>
          <a:lstStyle/>
          <a:p>
            <a:r>
              <a:rPr lang="en-US" altLang="zh-CN" sz="1600" b="1" dirty="0">
                <a:solidFill>
                  <a:schemeClr val="accent1">
                    <a:lumMod val="75000"/>
                  </a:schemeClr>
                </a:solidFill>
              </a:rPr>
              <a:t>neutron</a:t>
            </a:r>
            <a:r>
              <a:rPr lang="en-US" altLang="zh-CN" sz="1200" b="1" dirty="0"/>
              <a:t> </a:t>
            </a:r>
          </a:p>
          <a:p>
            <a:endParaRPr lang="zh-CN" altLang="en-US" dirty="0"/>
          </a:p>
        </p:txBody>
      </p:sp>
      <p:cxnSp>
        <p:nvCxnSpPr>
          <p:cNvPr id="34" name="直接箭头连接符 33">
            <a:extLst>
              <a:ext uri="{FF2B5EF4-FFF2-40B4-BE49-F238E27FC236}">
                <a16:creationId xmlns:a16="http://schemas.microsoft.com/office/drawing/2014/main" id="{A66D6266-68D5-A1B2-A0C2-26293EDC63C9}"/>
              </a:ext>
            </a:extLst>
          </p:cNvPr>
          <p:cNvCxnSpPr>
            <a:cxnSpLocks/>
          </p:cNvCxnSpPr>
          <p:nvPr/>
        </p:nvCxnSpPr>
        <p:spPr>
          <a:xfrm>
            <a:off x="7997410" y="2899822"/>
            <a:ext cx="1158008" cy="180427"/>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5" name="文本框 34">
            <a:extLst>
              <a:ext uri="{FF2B5EF4-FFF2-40B4-BE49-F238E27FC236}">
                <a16:creationId xmlns:a16="http://schemas.microsoft.com/office/drawing/2014/main" id="{E4E05271-9BB8-37D5-C9BD-FA5B119C79DC}"/>
              </a:ext>
            </a:extLst>
          </p:cNvPr>
          <p:cNvSpPr txBox="1"/>
          <p:nvPr/>
        </p:nvSpPr>
        <p:spPr>
          <a:xfrm>
            <a:off x="8172990" y="2929020"/>
            <a:ext cx="709683" cy="369332"/>
          </a:xfrm>
          <a:prstGeom prst="rect">
            <a:avLst/>
          </a:prstGeom>
          <a:noFill/>
        </p:spPr>
        <p:txBody>
          <a:bodyPr wrap="square" rtlCol="0">
            <a:spAutoFit/>
          </a:bodyPr>
          <a:lstStyle/>
          <a:p>
            <a:r>
              <a:rPr lang="en-US" altLang="zh-CN" b="1" dirty="0">
                <a:solidFill>
                  <a:schemeClr val="accent2"/>
                </a:solidFill>
              </a:rPr>
              <a:t>α</a:t>
            </a:r>
            <a:endParaRPr lang="zh-CN" altLang="en-US" b="1" dirty="0">
              <a:solidFill>
                <a:schemeClr val="accent2"/>
              </a:solidFill>
            </a:endParaRPr>
          </a:p>
        </p:txBody>
      </p:sp>
      <p:sp>
        <p:nvSpPr>
          <p:cNvPr id="36" name="文本框 35">
            <a:extLst>
              <a:ext uri="{FF2B5EF4-FFF2-40B4-BE49-F238E27FC236}">
                <a16:creationId xmlns:a16="http://schemas.microsoft.com/office/drawing/2014/main" id="{6182B272-5055-2A8D-B1C2-F2BDC59436C1}"/>
              </a:ext>
            </a:extLst>
          </p:cNvPr>
          <p:cNvSpPr txBox="1"/>
          <p:nvPr/>
        </p:nvSpPr>
        <p:spPr>
          <a:xfrm>
            <a:off x="4052694" y="2247342"/>
            <a:ext cx="709683" cy="369332"/>
          </a:xfrm>
          <a:prstGeom prst="rect">
            <a:avLst/>
          </a:prstGeom>
          <a:noFill/>
        </p:spPr>
        <p:txBody>
          <a:bodyPr wrap="square" rtlCol="0">
            <a:spAutoFit/>
          </a:bodyPr>
          <a:lstStyle/>
          <a:p>
            <a:r>
              <a:rPr lang="en-US" altLang="zh-CN" b="1" dirty="0">
                <a:solidFill>
                  <a:schemeClr val="accent2"/>
                </a:solidFill>
              </a:rPr>
              <a:t>α</a:t>
            </a:r>
            <a:endParaRPr lang="zh-CN" altLang="en-US" b="1" dirty="0">
              <a:solidFill>
                <a:schemeClr val="accent2"/>
              </a:solidFill>
            </a:endParaRPr>
          </a:p>
        </p:txBody>
      </p:sp>
      <p:cxnSp>
        <p:nvCxnSpPr>
          <p:cNvPr id="38" name="直接箭头连接符 37">
            <a:extLst>
              <a:ext uri="{FF2B5EF4-FFF2-40B4-BE49-F238E27FC236}">
                <a16:creationId xmlns:a16="http://schemas.microsoft.com/office/drawing/2014/main" id="{363EBB5C-0C0C-3FA0-35C3-249C2CBA45AC}"/>
              </a:ext>
            </a:extLst>
          </p:cNvPr>
          <p:cNvCxnSpPr>
            <a:cxnSpLocks/>
          </p:cNvCxnSpPr>
          <p:nvPr/>
        </p:nvCxnSpPr>
        <p:spPr>
          <a:xfrm flipH="1" flipV="1">
            <a:off x="3288957" y="2444789"/>
            <a:ext cx="942651" cy="30240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3" name="矩形 2">
            <a:extLst>
              <a:ext uri="{FF2B5EF4-FFF2-40B4-BE49-F238E27FC236}">
                <a16:creationId xmlns:a16="http://schemas.microsoft.com/office/drawing/2014/main" id="{720C91A7-0855-EEC7-0AB7-2D6481D5156B}"/>
              </a:ext>
            </a:extLst>
          </p:cNvPr>
          <p:cNvSpPr/>
          <p:nvPr/>
        </p:nvSpPr>
        <p:spPr>
          <a:xfrm>
            <a:off x="2919786" y="1759226"/>
            <a:ext cx="169417" cy="2619238"/>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A36F5D41-9E65-C6F0-7CA2-235BCCEAF34F}"/>
              </a:ext>
            </a:extLst>
          </p:cNvPr>
          <p:cNvSpPr txBox="1"/>
          <p:nvPr/>
        </p:nvSpPr>
        <p:spPr>
          <a:xfrm>
            <a:off x="9016315" y="3419800"/>
            <a:ext cx="1737567" cy="461665"/>
          </a:xfrm>
          <a:prstGeom prst="rect">
            <a:avLst/>
          </a:prstGeom>
          <a:noFill/>
        </p:spPr>
        <p:txBody>
          <a:bodyPr wrap="square" rtlCol="0">
            <a:spAutoFit/>
          </a:bodyPr>
          <a:lstStyle/>
          <a:p>
            <a:r>
              <a:rPr lang="en-US" altLang="zh-CN" sz="2400" b="1" dirty="0">
                <a:solidFill>
                  <a:schemeClr val="accent4">
                    <a:lumMod val="75000"/>
                  </a:schemeClr>
                </a:solidFill>
              </a:rPr>
              <a:t>PTFE</a:t>
            </a:r>
            <a:endParaRPr lang="zh-CN" altLang="en-US" sz="2400" b="1" dirty="0">
              <a:solidFill>
                <a:schemeClr val="accent4">
                  <a:lumMod val="75000"/>
                </a:schemeClr>
              </a:solidFill>
            </a:endParaRPr>
          </a:p>
        </p:txBody>
      </p:sp>
      <p:sp>
        <p:nvSpPr>
          <p:cNvPr id="17" name="文本框 16">
            <a:extLst>
              <a:ext uri="{FF2B5EF4-FFF2-40B4-BE49-F238E27FC236}">
                <a16:creationId xmlns:a16="http://schemas.microsoft.com/office/drawing/2014/main" id="{B2C3A74F-4115-570D-3F81-99DD7B0E9772}"/>
              </a:ext>
            </a:extLst>
          </p:cNvPr>
          <p:cNvSpPr txBox="1"/>
          <p:nvPr/>
        </p:nvSpPr>
        <p:spPr>
          <a:xfrm>
            <a:off x="3042402" y="3938374"/>
            <a:ext cx="846012" cy="400110"/>
          </a:xfrm>
          <a:prstGeom prst="rect">
            <a:avLst/>
          </a:prstGeom>
          <a:noFill/>
        </p:spPr>
        <p:txBody>
          <a:bodyPr wrap="square" rtlCol="0">
            <a:spAutoFit/>
          </a:bodyPr>
          <a:lstStyle/>
          <a:p>
            <a:r>
              <a:rPr lang="en-US" altLang="zh-CN" sz="2000" b="1" dirty="0" err="1">
                <a:solidFill>
                  <a:schemeClr val="accent5">
                    <a:lumMod val="75000"/>
                  </a:schemeClr>
                </a:solidFill>
              </a:rPr>
              <a:t>LXe</a:t>
            </a:r>
            <a:endParaRPr lang="zh-CN" altLang="en-US" sz="2000" b="1" dirty="0">
              <a:solidFill>
                <a:schemeClr val="accent5">
                  <a:lumMod val="75000"/>
                </a:schemeClr>
              </a:solidFill>
            </a:endParaRPr>
          </a:p>
        </p:txBody>
      </p:sp>
      <p:sp>
        <p:nvSpPr>
          <p:cNvPr id="20" name="椭圆 19">
            <a:extLst>
              <a:ext uri="{FF2B5EF4-FFF2-40B4-BE49-F238E27FC236}">
                <a16:creationId xmlns:a16="http://schemas.microsoft.com/office/drawing/2014/main" id="{614AB074-14A0-F20C-5552-0A502962D2A9}"/>
              </a:ext>
            </a:extLst>
          </p:cNvPr>
          <p:cNvSpPr/>
          <p:nvPr/>
        </p:nvSpPr>
        <p:spPr>
          <a:xfrm>
            <a:off x="6132436" y="2770670"/>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F6475CA-8135-5EC9-15B4-76B9B52620CE}"/>
              </a:ext>
            </a:extLst>
          </p:cNvPr>
          <p:cNvSpPr/>
          <p:nvPr/>
        </p:nvSpPr>
        <p:spPr>
          <a:xfrm>
            <a:off x="6950758" y="2704410"/>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05CC3AF9-7956-5883-D162-87469277B898}"/>
              </a:ext>
            </a:extLst>
          </p:cNvPr>
          <p:cNvSpPr txBox="1"/>
          <p:nvPr/>
        </p:nvSpPr>
        <p:spPr>
          <a:xfrm>
            <a:off x="3036582" y="3043206"/>
            <a:ext cx="846012" cy="400110"/>
          </a:xfrm>
          <a:prstGeom prst="rect">
            <a:avLst/>
          </a:prstGeom>
          <a:noFill/>
        </p:spPr>
        <p:txBody>
          <a:bodyPr wrap="square" rtlCol="0">
            <a:spAutoFit/>
          </a:bodyPr>
          <a:lstStyle/>
          <a:p>
            <a:r>
              <a:rPr lang="en-US" altLang="zh-CN" sz="2000" b="1" dirty="0" err="1">
                <a:solidFill>
                  <a:schemeClr val="accent5">
                    <a:lumMod val="75000"/>
                  </a:schemeClr>
                </a:solidFill>
              </a:rPr>
              <a:t>GXe</a:t>
            </a:r>
            <a:endParaRPr lang="zh-CN" altLang="en-US" sz="2000" b="1" dirty="0">
              <a:solidFill>
                <a:schemeClr val="accent5">
                  <a:lumMod val="75000"/>
                </a:schemeClr>
              </a:solidFill>
            </a:endParaRPr>
          </a:p>
        </p:txBody>
      </p:sp>
      <p:sp>
        <p:nvSpPr>
          <p:cNvPr id="26" name="椭圆 25">
            <a:extLst>
              <a:ext uri="{FF2B5EF4-FFF2-40B4-BE49-F238E27FC236}">
                <a16:creationId xmlns:a16="http://schemas.microsoft.com/office/drawing/2014/main" id="{CD38949D-AAB6-A578-113A-DACFEE1A033D}"/>
              </a:ext>
            </a:extLst>
          </p:cNvPr>
          <p:cNvSpPr/>
          <p:nvPr/>
        </p:nvSpPr>
        <p:spPr>
          <a:xfrm>
            <a:off x="7949908" y="2757129"/>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84EB4123-D51C-2043-A618-D427D882B8E9}"/>
              </a:ext>
            </a:extLst>
          </p:cNvPr>
          <p:cNvSpPr/>
          <p:nvPr/>
        </p:nvSpPr>
        <p:spPr>
          <a:xfrm>
            <a:off x="3251902" y="2721827"/>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a:extLst>
              <a:ext uri="{FF2B5EF4-FFF2-40B4-BE49-F238E27FC236}">
                <a16:creationId xmlns:a16="http://schemas.microsoft.com/office/drawing/2014/main" id="{7AC191DB-939A-116A-7D1F-9BEE2A08F406}"/>
              </a:ext>
            </a:extLst>
          </p:cNvPr>
          <p:cNvSpPr/>
          <p:nvPr/>
        </p:nvSpPr>
        <p:spPr>
          <a:xfrm>
            <a:off x="4104897" y="2777381"/>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a:extLst>
              <a:ext uri="{FF2B5EF4-FFF2-40B4-BE49-F238E27FC236}">
                <a16:creationId xmlns:a16="http://schemas.microsoft.com/office/drawing/2014/main" id="{C361F961-DABA-4D05-C450-101EEBAC5FAD}"/>
              </a:ext>
            </a:extLst>
          </p:cNvPr>
          <p:cNvSpPr/>
          <p:nvPr/>
        </p:nvSpPr>
        <p:spPr>
          <a:xfrm>
            <a:off x="5058068" y="2697191"/>
            <a:ext cx="199900" cy="1999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9" name="直接箭头连接符 28">
            <a:extLst>
              <a:ext uri="{FF2B5EF4-FFF2-40B4-BE49-F238E27FC236}">
                <a16:creationId xmlns:a16="http://schemas.microsoft.com/office/drawing/2014/main" id="{B543434A-3A87-32F9-3E49-6D0D9B6353F8}"/>
              </a:ext>
            </a:extLst>
          </p:cNvPr>
          <p:cNvCxnSpPr>
            <a:cxnSpLocks/>
          </p:cNvCxnSpPr>
          <p:nvPr/>
        </p:nvCxnSpPr>
        <p:spPr>
          <a:xfrm>
            <a:off x="3288957" y="2445853"/>
            <a:ext cx="492636" cy="1204780"/>
          </a:xfrm>
          <a:prstGeom prst="straightConnector1">
            <a:avLst/>
          </a:prstGeom>
          <a:ln w="38100">
            <a:solidFill>
              <a:srgbClr val="0432FF"/>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1321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Cryogenic test platform</a:t>
            </a:r>
            <a:endParaRPr lang="zh-CN" altLang="en-US" b="1" dirty="0">
              <a:solidFill>
                <a:schemeClr val="accent1">
                  <a:lumMod val="50000"/>
                </a:schemeClr>
              </a:solidFill>
              <a:latin typeface="Cambria" panose="02040503050406030204" pitchFamily="18" charset="0"/>
            </a:endParaRPr>
          </a:p>
        </p:txBody>
      </p:sp>
      <p:sp>
        <p:nvSpPr>
          <p:cNvPr id="4" name="灯片编号占位符 3"/>
          <p:cNvSpPr>
            <a:spLocks noGrp="1"/>
          </p:cNvSpPr>
          <p:nvPr>
            <p:ph type="sldNum" sz="quarter" idx="12"/>
          </p:nvPr>
        </p:nvSpPr>
        <p:spPr/>
        <p:txBody>
          <a:bodyPr/>
          <a:lstStyle/>
          <a:p>
            <a:fld id="{53136A7F-5FF5-4486-AD7D-5DA5560C0422}" type="slidenum">
              <a:rPr lang="zh-CN" altLang="en-US" smtClean="0">
                <a:latin typeface="Times New Roman" panose="02020603050405020304" pitchFamily="18" charset="0"/>
                <a:cs typeface="Times New Roman" panose="02020603050405020304" pitchFamily="18" charset="0"/>
              </a:rPr>
              <a:t>14</a:t>
            </a:fld>
            <a:endParaRPr lang="zh-CN" altLang="en-US">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3"/>
          <a:stretch>
            <a:fillRect/>
          </a:stretch>
        </p:blipFill>
        <p:spPr>
          <a:xfrm>
            <a:off x="646814" y="946484"/>
            <a:ext cx="2645444" cy="2353862"/>
          </a:xfrm>
          <a:prstGeom prst="rect">
            <a:avLst/>
          </a:prstGeom>
        </p:spPr>
      </p:pic>
      <p:pic>
        <p:nvPicPr>
          <p:cNvPr id="6" name="图片 5"/>
          <p:cNvPicPr>
            <a:picLocks noChangeAspect="1"/>
          </p:cNvPicPr>
          <p:nvPr/>
        </p:nvPicPr>
        <p:blipFill>
          <a:blip r:embed="rId4"/>
          <a:stretch>
            <a:fillRect/>
          </a:stretch>
        </p:blipFill>
        <p:spPr>
          <a:xfrm>
            <a:off x="728701" y="3986236"/>
            <a:ext cx="2692764" cy="2470729"/>
          </a:xfrm>
          <a:prstGeom prst="rect">
            <a:avLst/>
          </a:prstGeom>
        </p:spPr>
      </p:pic>
      <p:pic>
        <p:nvPicPr>
          <p:cNvPr id="7" name="图片 6"/>
          <p:cNvPicPr>
            <a:picLocks noChangeAspect="1"/>
          </p:cNvPicPr>
          <p:nvPr/>
        </p:nvPicPr>
        <p:blipFill>
          <a:blip r:embed="rId5"/>
          <a:stretch>
            <a:fillRect/>
          </a:stretch>
        </p:blipFill>
        <p:spPr>
          <a:xfrm>
            <a:off x="5124692" y="3980999"/>
            <a:ext cx="3557331" cy="2470729"/>
          </a:xfrm>
          <a:prstGeom prst="rect">
            <a:avLst/>
          </a:prstGeom>
        </p:spPr>
      </p:pic>
      <p:pic>
        <p:nvPicPr>
          <p:cNvPr id="8" name="图片 7"/>
          <p:cNvPicPr>
            <a:picLocks noChangeAspect="1"/>
          </p:cNvPicPr>
          <p:nvPr/>
        </p:nvPicPr>
        <p:blipFill>
          <a:blip r:embed="rId6"/>
          <a:stretch>
            <a:fillRect/>
          </a:stretch>
        </p:blipFill>
        <p:spPr>
          <a:xfrm>
            <a:off x="4017700" y="946483"/>
            <a:ext cx="3111427" cy="2333571"/>
          </a:xfrm>
          <a:prstGeom prst="rect">
            <a:avLst/>
          </a:prstGeom>
        </p:spPr>
      </p:pic>
      <p:sp>
        <p:nvSpPr>
          <p:cNvPr id="9" name="文本框 8"/>
          <p:cNvSpPr txBox="1"/>
          <p:nvPr/>
        </p:nvSpPr>
        <p:spPr>
          <a:xfrm>
            <a:off x="803288" y="2689435"/>
            <a:ext cx="2320827" cy="523220"/>
          </a:xfrm>
          <a:prstGeom prst="rect">
            <a:avLst/>
          </a:prstGeom>
          <a:solidFill>
            <a:schemeClr val="bg1">
              <a:alpha val="70000"/>
            </a:schemeClr>
          </a:solidFill>
        </p:spPr>
        <p:txBody>
          <a:bodyPr wrap="none" rtlCol="0">
            <a:spAutoFit/>
          </a:bodyPr>
          <a:lstStyle/>
          <a:p>
            <a:pPr algn="ctr"/>
            <a:r>
              <a:rPr lang="en-US" altLang="zh-CN" sz="2800" b="1" dirty="0">
                <a:solidFill>
                  <a:srgbClr val="C00000"/>
                </a:solidFill>
                <a:latin typeface="Times New Roman" panose="02020603050405020304" pitchFamily="18" charset="0"/>
                <a:cs typeface="Times New Roman" panose="02020603050405020304" pitchFamily="18" charset="0"/>
              </a:rPr>
              <a:t>Water cooling</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0" name="文本框 9"/>
          <p:cNvSpPr txBox="1"/>
          <p:nvPr/>
        </p:nvSpPr>
        <p:spPr>
          <a:xfrm>
            <a:off x="905560" y="5164112"/>
            <a:ext cx="2116284" cy="954107"/>
          </a:xfrm>
          <a:prstGeom prst="rect">
            <a:avLst/>
          </a:prstGeom>
          <a:solidFill>
            <a:schemeClr val="bg1">
              <a:alpha val="70000"/>
            </a:schemeClr>
          </a:solidFill>
        </p:spPr>
        <p:txBody>
          <a:bodyPr wrap="none" rtlCol="0">
            <a:spAutoFit/>
          </a:bodyPr>
          <a:lstStyle/>
          <a:p>
            <a:pPr algn="ctr"/>
            <a:r>
              <a:rPr lang="en-US" altLang="zh-CN" sz="2800" b="1" dirty="0">
                <a:solidFill>
                  <a:srgbClr val="C00000"/>
                </a:solidFill>
                <a:latin typeface="Times New Roman" panose="02020603050405020304" pitchFamily="18" charset="0"/>
                <a:cs typeface="Times New Roman" panose="02020603050405020304" pitchFamily="18" charset="0"/>
              </a:rPr>
              <a:t>Refrigerator</a:t>
            </a:r>
          </a:p>
          <a:p>
            <a:pPr algn="ctr"/>
            <a:r>
              <a:rPr lang="en-US" altLang="zh-CN" sz="2800" b="1" dirty="0">
                <a:solidFill>
                  <a:srgbClr val="C00000"/>
                </a:solidFill>
                <a:latin typeface="Times New Roman" panose="02020603050405020304" pitchFamily="18" charset="0"/>
                <a:cs typeface="Times New Roman" panose="02020603050405020304" pitchFamily="18" charset="0"/>
              </a:rPr>
              <a:t>(also heater)</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7"/>
          <a:stretch>
            <a:fillRect/>
          </a:stretch>
        </p:blipFill>
        <p:spPr>
          <a:xfrm>
            <a:off x="7877064" y="970790"/>
            <a:ext cx="1698495" cy="2264660"/>
          </a:xfrm>
          <a:prstGeom prst="rect">
            <a:avLst/>
          </a:prstGeom>
        </p:spPr>
      </p:pic>
      <p:sp>
        <p:nvSpPr>
          <p:cNvPr id="12" name="文本框 11"/>
          <p:cNvSpPr txBox="1"/>
          <p:nvPr/>
        </p:nvSpPr>
        <p:spPr>
          <a:xfrm>
            <a:off x="4392080" y="2712230"/>
            <a:ext cx="2401555" cy="523220"/>
          </a:xfrm>
          <a:prstGeom prst="rect">
            <a:avLst/>
          </a:prstGeom>
          <a:solidFill>
            <a:schemeClr val="bg1">
              <a:alpha val="70000"/>
            </a:schemeClr>
          </a:solidFill>
        </p:spPr>
        <p:txBody>
          <a:bodyPr wrap="none" rtlCol="0">
            <a:spAutoFit/>
          </a:bodyPr>
          <a:lstStyle/>
          <a:p>
            <a:pPr algn="ctr"/>
            <a:r>
              <a:rPr lang="en-US" altLang="zh-CN" sz="2800" b="1" dirty="0">
                <a:solidFill>
                  <a:srgbClr val="C00000"/>
                </a:solidFill>
                <a:latin typeface="Times New Roman" panose="02020603050405020304" pitchFamily="18" charset="0"/>
                <a:cs typeface="Times New Roman" panose="02020603050405020304" pitchFamily="18" charset="0"/>
              </a:rPr>
              <a:t>Nitrogen filled</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sp>
        <p:nvSpPr>
          <p:cNvPr id="13" name="文本框 12"/>
          <p:cNvSpPr txBox="1"/>
          <p:nvPr/>
        </p:nvSpPr>
        <p:spPr>
          <a:xfrm>
            <a:off x="8040095" y="2258548"/>
            <a:ext cx="1382110" cy="954107"/>
          </a:xfrm>
          <a:prstGeom prst="rect">
            <a:avLst/>
          </a:prstGeom>
          <a:solidFill>
            <a:schemeClr val="bg1">
              <a:alpha val="70000"/>
            </a:schemeClr>
          </a:solidFill>
        </p:spPr>
        <p:txBody>
          <a:bodyPr wrap="none" rtlCol="0">
            <a:spAutoFit/>
          </a:bodyPr>
          <a:lstStyle/>
          <a:p>
            <a:pPr algn="ctr"/>
            <a:r>
              <a:rPr lang="en-US" altLang="zh-CN" sz="2800" b="1" dirty="0">
                <a:solidFill>
                  <a:srgbClr val="C00000"/>
                </a:solidFill>
                <a:latin typeface="Times New Roman" panose="02020603050405020304" pitchFamily="18" charset="0"/>
                <a:cs typeface="Times New Roman" panose="02020603050405020304" pitchFamily="18" charset="0"/>
              </a:rPr>
              <a:t>Cooling</a:t>
            </a:r>
          </a:p>
          <a:p>
            <a:pPr algn="ctr"/>
            <a:r>
              <a:rPr lang="en-US" altLang="zh-CN" sz="2800" b="1" dirty="0">
                <a:solidFill>
                  <a:srgbClr val="C00000"/>
                </a:solidFill>
                <a:latin typeface="Times New Roman" panose="02020603050405020304" pitchFamily="18" charset="0"/>
                <a:cs typeface="Times New Roman" panose="02020603050405020304" pitchFamily="18" charset="0"/>
              </a:rPr>
              <a:t>dewar</a:t>
            </a:r>
            <a:endParaRPr lang="zh-CN" altLang="en-US" sz="2800" b="1" dirty="0">
              <a:solidFill>
                <a:srgbClr val="C00000"/>
              </a:solidFill>
              <a:latin typeface="Times New Roman" panose="02020603050405020304" pitchFamily="18" charset="0"/>
              <a:cs typeface="Times New Roman" panose="02020603050405020304" pitchFamily="18" charset="0"/>
            </a:endParaRPr>
          </a:p>
        </p:txBody>
      </p:sp>
      <p:grpSp>
        <p:nvGrpSpPr>
          <p:cNvPr id="20" name="组合 19"/>
          <p:cNvGrpSpPr/>
          <p:nvPr/>
        </p:nvGrpSpPr>
        <p:grpSpPr>
          <a:xfrm>
            <a:off x="1678675" y="3397657"/>
            <a:ext cx="628114" cy="535838"/>
            <a:chOff x="1678675" y="3397657"/>
            <a:chExt cx="628114" cy="535838"/>
          </a:xfrm>
        </p:grpSpPr>
        <p:sp>
          <p:nvSpPr>
            <p:cNvPr id="17" name="下箭头 16"/>
            <p:cNvSpPr/>
            <p:nvPr/>
          </p:nvSpPr>
          <p:spPr>
            <a:xfrm>
              <a:off x="1678675" y="3397657"/>
              <a:ext cx="291152" cy="528349"/>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8" name="下箭头 17"/>
            <p:cNvSpPr/>
            <p:nvPr/>
          </p:nvSpPr>
          <p:spPr>
            <a:xfrm rot="10800000">
              <a:off x="2015637" y="3405146"/>
              <a:ext cx="291152" cy="528349"/>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19" name="文本框 18"/>
          <p:cNvSpPr txBox="1"/>
          <p:nvPr/>
        </p:nvSpPr>
        <p:spPr>
          <a:xfrm>
            <a:off x="2315881" y="3477165"/>
            <a:ext cx="730456" cy="369332"/>
          </a:xfrm>
          <a:prstGeom prst="rect">
            <a:avLst/>
          </a:prstGeom>
          <a:noFill/>
        </p:spPr>
        <p:txBody>
          <a:bodyPr wrap="none" rtlCol="0">
            <a:spAutoFit/>
          </a:bodyPr>
          <a:lstStyle/>
          <a:p>
            <a:pPr algn="ctr"/>
            <a:r>
              <a:rPr lang="en-US" altLang="zh-CN" dirty="0">
                <a:latin typeface="Times New Roman" panose="02020603050405020304" pitchFamily="18" charset="0"/>
                <a:cs typeface="Times New Roman" panose="02020603050405020304" pitchFamily="18" charset="0"/>
              </a:rPr>
              <a:t>Water</a:t>
            </a:r>
            <a:endParaRPr lang="zh-CN" altLang="en-US" dirty="0">
              <a:latin typeface="Times New Roman" panose="02020603050405020304" pitchFamily="18" charset="0"/>
              <a:cs typeface="Times New Roman" panose="02020603050405020304" pitchFamily="18" charset="0"/>
            </a:endParaRPr>
          </a:p>
        </p:txBody>
      </p:sp>
      <p:grpSp>
        <p:nvGrpSpPr>
          <p:cNvPr id="21" name="组合 20"/>
          <p:cNvGrpSpPr/>
          <p:nvPr/>
        </p:nvGrpSpPr>
        <p:grpSpPr>
          <a:xfrm rot="5400000">
            <a:off x="3765290" y="3651617"/>
            <a:ext cx="992499" cy="1651264"/>
            <a:chOff x="1678675" y="3397657"/>
            <a:chExt cx="628114" cy="535838"/>
          </a:xfrm>
        </p:grpSpPr>
        <p:sp>
          <p:nvSpPr>
            <p:cNvPr id="22" name="下箭头 21"/>
            <p:cNvSpPr/>
            <p:nvPr/>
          </p:nvSpPr>
          <p:spPr>
            <a:xfrm>
              <a:off x="1678675" y="3397657"/>
              <a:ext cx="291152" cy="528349"/>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23" name="下箭头 22"/>
            <p:cNvSpPr/>
            <p:nvPr/>
          </p:nvSpPr>
          <p:spPr>
            <a:xfrm rot="10800000">
              <a:off x="2015637" y="3405146"/>
              <a:ext cx="291152" cy="528349"/>
            </a:xfrm>
            <a:prstGeom prst="downArrow">
              <a:avLst/>
            </a:prstGeom>
            <a:solidFill>
              <a:srgbClr val="FFC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24" name="文本框 23"/>
          <p:cNvSpPr txBox="1"/>
          <p:nvPr/>
        </p:nvSpPr>
        <p:spPr>
          <a:xfrm>
            <a:off x="3601076" y="4922311"/>
            <a:ext cx="1258678" cy="646331"/>
          </a:xfrm>
          <a:prstGeom prst="rect">
            <a:avLst/>
          </a:prstGeom>
          <a:noFill/>
        </p:spPr>
        <p:txBody>
          <a:bodyPr wrap="none" rtlCol="0">
            <a:spAutoFit/>
          </a:bodyPr>
          <a:lstStyle/>
          <a:p>
            <a:pPr algn="ctr"/>
            <a:r>
              <a:rPr lang="en-US" altLang="zh-CN" dirty="0">
                <a:latin typeface="Times New Roman" panose="02020603050405020304" pitchFamily="18" charset="0"/>
                <a:cs typeface="Times New Roman" panose="02020603050405020304" pitchFamily="18" charset="0"/>
              </a:rPr>
              <a:t>Anhydrous</a:t>
            </a:r>
          </a:p>
          <a:p>
            <a:pPr algn="ctr"/>
            <a:r>
              <a:rPr lang="en-US" altLang="zh-CN" dirty="0" err="1">
                <a:latin typeface="Times New Roman" panose="02020603050405020304" pitchFamily="18" charset="0"/>
                <a:cs typeface="Times New Roman" panose="02020603050405020304" pitchFamily="18" charset="0"/>
              </a:rPr>
              <a:t>alchohol</a:t>
            </a:r>
            <a:endParaRPr lang="zh-CN" altLang="en-US" dirty="0">
              <a:latin typeface="Times New Roman" panose="02020603050405020304" pitchFamily="18" charset="0"/>
              <a:cs typeface="Times New Roman" panose="02020603050405020304" pitchFamily="18" charset="0"/>
            </a:endParaRPr>
          </a:p>
        </p:txBody>
      </p:sp>
      <p:sp>
        <p:nvSpPr>
          <p:cNvPr id="25" name="文本框 24"/>
          <p:cNvSpPr txBox="1"/>
          <p:nvPr/>
        </p:nvSpPr>
        <p:spPr>
          <a:xfrm>
            <a:off x="8586773" y="3919752"/>
            <a:ext cx="3651962" cy="954107"/>
          </a:xfrm>
          <a:prstGeom prst="rect">
            <a:avLst/>
          </a:prstGeom>
          <a:noFill/>
        </p:spPr>
        <p:txBody>
          <a:bodyPr wrap="none" rtlCol="0">
            <a:spAutoFit/>
          </a:bodyPr>
          <a:lstStyle/>
          <a:p>
            <a:pPr marL="285750" indent="-28575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20 </a:t>
            </a:r>
            <a:r>
              <a:rPr lang="zh-CN" altLang="en-US"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-100 </a:t>
            </a:r>
            <a:r>
              <a:rPr lang="zh-CN" altLang="en-US"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2800" dirty="0">
                <a:latin typeface="Times New Roman" panose="02020603050405020304" pitchFamily="18" charset="0"/>
                <a:cs typeface="Times New Roman" panose="02020603050405020304" pitchFamily="18" charset="0"/>
              </a:rPr>
              <a:t>Nitrogen environment</a:t>
            </a:r>
          </a:p>
        </p:txBody>
      </p:sp>
      <p:sp>
        <p:nvSpPr>
          <p:cNvPr id="3" name="日期占位符 2">
            <a:extLst>
              <a:ext uri="{FF2B5EF4-FFF2-40B4-BE49-F238E27FC236}">
                <a16:creationId xmlns:a16="http://schemas.microsoft.com/office/drawing/2014/main" id="{A1E363CC-2F84-3702-2771-31B4E956A985}"/>
              </a:ext>
            </a:extLst>
          </p:cNvPr>
          <p:cNvSpPr>
            <a:spLocks noGrp="1"/>
          </p:cNvSpPr>
          <p:nvPr>
            <p:ph type="dt" sz="half" idx="10"/>
          </p:nvPr>
        </p:nvSpPr>
        <p:spPr/>
        <p:txBody>
          <a:bodyPr/>
          <a:lstStyle/>
          <a:p>
            <a:fld id="{99E91BE9-1318-4021-9B16-C289B5C233C6}" type="datetime1">
              <a:rPr lang="zh-CN" altLang="en-US" smtClean="0"/>
              <a:t>2025/10/22</a:t>
            </a:fld>
            <a:endParaRPr lang="zh-CN" altLang="en-US"/>
          </a:p>
        </p:txBody>
      </p:sp>
      <p:sp>
        <p:nvSpPr>
          <p:cNvPr id="14" name="页脚占位符 13">
            <a:extLst>
              <a:ext uri="{FF2B5EF4-FFF2-40B4-BE49-F238E27FC236}">
                <a16:creationId xmlns:a16="http://schemas.microsoft.com/office/drawing/2014/main" id="{9A23EA93-03A9-3104-751E-61B0E51B4D6E}"/>
              </a:ext>
            </a:extLst>
          </p:cNvPr>
          <p:cNvSpPr>
            <a:spLocks noGrp="1"/>
          </p:cNvSpPr>
          <p:nvPr>
            <p:ph type="ftr" sz="quarter" idx="11"/>
          </p:nvPr>
        </p:nvSpPr>
        <p:spPr/>
        <p:txBody>
          <a:bodyPr/>
          <a:lstStyle/>
          <a:p>
            <a:r>
              <a:rPr lang="en-US" altLang="zh-CN"/>
              <a:t>LIDINE 2025, Hong Kong</a:t>
            </a:r>
            <a:endParaRPr lang="zh-CN" altLang="en-US"/>
          </a:p>
        </p:txBody>
      </p:sp>
      <p:sp>
        <p:nvSpPr>
          <p:cNvPr id="15" name="文本框 14">
            <a:extLst>
              <a:ext uri="{FF2B5EF4-FFF2-40B4-BE49-F238E27FC236}">
                <a16:creationId xmlns:a16="http://schemas.microsoft.com/office/drawing/2014/main" id="{39D697C4-8DA1-8608-9BD0-E550B879BCCB}"/>
              </a:ext>
            </a:extLst>
          </p:cNvPr>
          <p:cNvSpPr txBox="1"/>
          <p:nvPr/>
        </p:nvSpPr>
        <p:spPr>
          <a:xfrm>
            <a:off x="819150" y="6560544"/>
            <a:ext cx="4392706" cy="338554"/>
          </a:xfrm>
          <a:prstGeom prst="rect">
            <a:avLst/>
          </a:prstGeom>
          <a:noFill/>
        </p:spPr>
        <p:txBody>
          <a:bodyPr wrap="square" rtlCol="0">
            <a:spAutoFit/>
          </a:bodyPr>
          <a:lstStyle/>
          <a:p>
            <a:r>
              <a:rPr lang="en-US" altLang="zh-CN" sz="1600" dirty="0">
                <a:solidFill>
                  <a:srgbClr val="0432FF"/>
                </a:solidFill>
              </a:rPr>
              <a:t>Ref</a:t>
            </a:r>
            <a:r>
              <a:rPr lang="zh-CN" altLang="en-US" sz="1600" dirty="0">
                <a:solidFill>
                  <a:srgbClr val="0432FF"/>
                </a:solidFill>
              </a:rPr>
              <a:t>：</a:t>
            </a:r>
            <a:r>
              <a:rPr lang="en-US" altLang="zh-CN" sz="1600" dirty="0" err="1">
                <a:solidFill>
                  <a:srgbClr val="0432FF"/>
                </a:solidFill>
              </a:rPr>
              <a:t>Nucl.Instrum.Meth.A</a:t>
            </a:r>
            <a:r>
              <a:rPr lang="en-US" altLang="zh-CN" sz="1600" dirty="0">
                <a:solidFill>
                  <a:srgbClr val="0432FF"/>
                </a:solidFill>
              </a:rPr>
              <a:t> 1073(2025)170290</a:t>
            </a:r>
            <a:endParaRPr lang="zh-CN" altLang="en-US" sz="1600" dirty="0">
              <a:solidFill>
                <a:srgbClr val="0432FF"/>
              </a:solidFill>
            </a:endParaRPr>
          </a:p>
        </p:txBody>
      </p:sp>
    </p:spTree>
    <p:extLst>
      <p:ext uri="{BB962C8B-B14F-4D97-AF65-F5344CB8AC3E}">
        <p14:creationId xmlns:p14="http://schemas.microsoft.com/office/powerpoint/2010/main" val="2636133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R12699 electrical performance</a:t>
            </a:r>
            <a:endParaRPr lang="zh-CN" altLang="en-US" b="1" dirty="0">
              <a:solidFill>
                <a:schemeClr val="accent1">
                  <a:lumMod val="50000"/>
                </a:schemeClr>
              </a:solidFill>
              <a:latin typeface="Cambria" panose="02040503050406030204" pitchFamily="18" charset="0"/>
            </a:endParaRPr>
          </a:p>
        </p:txBody>
      </p:sp>
      <p:sp>
        <p:nvSpPr>
          <p:cNvPr id="4" name="灯片编号占位符 3"/>
          <p:cNvSpPr>
            <a:spLocks noGrp="1"/>
          </p:cNvSpPr>
          <p:nvPr>
            <p:ph type="sldNum" sz="quarter" idx="12"/>
          </p:nvPr>
        </p:nvSpPr>
        <p:spPr/>
        <p:txBody>
          <a:bodyPr/>
          <a:lstStyle/>
          <a:p>
            <a:fld id="{53136A7F-5FF5-4486-AD7D-5DA5560C0422}" type="slidenum">
              <a:rPr lang="zh-CN" altLang="en-US" smtClean="0">
                <a:latin typeface="Times New Roman" panose="02020603050405020304" pitchFamily="18" charset="0"/>
                <a:cs typeface="Times New Roman" panose="02020603050405020304" pitchFamily="18" charset="0"/>
              </a:rPr>
              <a:t>15</a:t>
            </a:fld>
            <a:endParaRPr lang="zh-CN" altLang="en-US">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7" name="表格 6"/>
              <p:cNvGraphicFramePr>
                <a:graphicFrameLocks noGrp="1"/>
              </p:cNvGraphicFramePr>
              <p:nvPr>
                <p:extLst>
                  <p:ext uri="{D42A27DB-BD31-4B8C-83A1-F6EECF244321}">
                    <p14:modId xmlns:p14="http://schemas.microsoft.com/office/powerpoint/2010/main" val="3752242659"/>
                  </p:ext>
                </p:extLst>
              </p:nvPr>
            </p:nvGraphicFramePr>
            <p:xfrm>
              <a:off x="473284" y="4075974"/>
              <a:ext cx="11582402" cy="1854200"/>
            </p:xfrm>
            <a:graphic>
              <a:graphicData uri="http://schemas.openxmlformats.org/drawingml/2006/table">
                <a:tbl>
                  <a:tblPr firstRow="1" bandRow="1">
                    <a:tableStyleId>{5A111915-BE36-4E01-A7E5-04B1672EAD32}</a:tableStyleId>
                  </a:tblPr>
                  <a:tblGrid>
                    <a:gridCol w="2634020">
                      <a:extLst>
                        <a:ext uri="{9D8B030D-6E8A-4147-A177-3AD203B41FA5}">
                          <a16:colId xmlns:a16="http://schemas.microsoft.com/office/drawing/2014/main" val="3087153431"/>
                        </a:ext>
                      </a:extLst>
                    </a:gridCol>
                    <a:gridCol w="2409969">
                      <a:extLst>
                        <a:ext uri="{9D8B030D-6E8A-4147-A177-3AD203B41FA5}">
                          <a16:colId xmlns:a16="http://schemas.microsoft.com/office/drawing/2014/main" val="1333563140"/>
                        </a:ext>
                      </a:extLst>
                    </a:gridCol>
                    <a:gridCol w="2179471">
                      <a:extLst>
                        <a:ext uri="{9D8B030D-6E8A-4147-A177-3AD203B41FA5}">
                          <a16:colId xmlns:a16="http://schemas.microsoft.com/office/drawing/2014/main" val="1252108026"/>
                        </a:ext>
                      </a:extLst>
                    </a:gridCol>
                    <a:gridCol w="2179471">
                      <a:extLst>
                        <a:ext uri="{9D8B030D-6E8A-4147-A177-3AD203B41FA5}">
                          <a16:colId xmlns:a16="http://schemas.microsoft.com/office/drawing/2014/main" val="2345126349"/>
                        </a:ext>
                      </a:extLst>
                    </a:gridCol>
                    <a:gridCol w="2179471">
                      <a:extLst>
                        <a:ext uri="{9D8B030D-6E8A-4147-A177-3AD203B41FA5}">
                          <a16:colId xmlns:a16="http://schemas.microsoft.com/office/drawing/2014/main" val="3995616607"/>
                        </a:ext>
                      </a:extLst>
                    </a:gridCol>
                  </a:tblGrid>
                  <a:tr h="370840">
                    <a:tc>
                      <a:txBody>
                        <a:bodyPr/>
                        <a:lstStyle/>
                        <a:p>
                          <a:pPr algn="ctr"/>
                          <a:r>
                            <a:rPr lang="en-US" altLang="zh-CN" sz="1800" dirty="0">
                              <a:solidFill>
                                <a:schemeClr val="bg1"/>
                              </a:solidFill>
                            </a:rPr>
                            <a:t>PM</a:t>
                          </a:r>
                          <a:r>
                            <a:rPr lang="en-US" altLang="zh-CN" sz="1800" baseline="0" dirty="0">
                              <a:solidFill>
                                <a:schemeClr val="bg1"/>
                              </a:solidFill>
                            </a:rPr>
                            <a:t>T models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Gain</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AP probability</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DCR/channel [Hz]</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DCR/area [Hz/cm</a:t>
                          </a:r>
                          <a:r>
                            <a:rPr lang="en-US" altLang="zh-CN" sz="1800" baseline="30000" dirty="0">
                              <a:solidFill>
                                <a:schemeClr val="bg1"/>
                              </a:solidFill>
                            </a:rPr>
                            <a:t>2</a:t>
                          </a:r>
                          <a:r>
                            <a:rPr lang="en-US" altLang="zh-CN" sz="1800" dirty="0">
                              <a:solidFill>
                                <a:schemeClr val="bg1"/>
                              </a:solidFill>
                            </a:rPr>
                            <a:t>]</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extLst>
                      <a:ext uri="{0D108BD9-81ED-4DB2-BD59-A6C34878D82A}">
                        <a16:rowId xmlns:a16="http://schemas.microsoft.com/office/drawing/2014/main" val="171754096"/>
                      </a:ext>
                    </a:extLst>
                  </a:tr>
                  <a:tr h="370840">
                    <a:tc>
                      <a:txBody>
                        <a:bodyPr/>
                        <a:lstStyle/>
                        <a:p>
                          <a:pPr algn="l"/>
                          <a:r>
                            <a:rPr lang="en-US" altLang="zh-CN" sz="1800" dirty="0">
                              <a:solidFill>
                                <a:schemeClr val="tx1"/>
                              </a:solidFill>
                            </a:rPr>
                            <a:t>R11410-21 (XENON1T)</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14:m>
                            <m:oMath xmlns:m="http://schemas.openxmlformats.org/officeDocument/2006/math">
                              <m:r>
                                <a:rPr lang="en-US" altLang="zh-CN" sz="1800" b="0" smtClean="0">
                                  <a:solidFill>
                                    <a:schemeClr val="tx1"/>
                                  </a:solidFill>
                                  <a:latin typeface="Cambria Math" panose="02040503050406030204" pitchFamily="18" charset="0"/>
                                  <a:ea typeface="+mn-ea"/>
                                </a:rPr>
                                <m:t>5.8×</m:t>
                              </m:r>
                              <m:sSup>
                                <m:sSupPr>
                                  <m:ctrlPr>
                                    <a:rPr lang="en-US" altLang="zh-CN" sz="1800" b="0" i="1" smtClean="0">
                                      <a:solidFill>
                                        <a:schemeClr val="tx1"/>
                                      </a:solidFill>
                                      <a:latin typeface="Cambria Math" panose="02040503050406030204" pitchFamily="18" charset="0"/>
                                      <a:ea typeface="+mn-ea"/>
                                    </a:rPr>
                                  </m:ctrlPr>
                                </m:sSupPr>
                                <m:e>
                                  <m:r>
                                    <a:rPr lang="en-US" altLang="zh-CN" sz="1800" b="0" smtClean="0">
                                      <a:solidFill>
                                        <a:schemeClr val="tx1"/>
                                      </a:solidFill>
                                      <a:latin typeface="Cambria Math" panose="02040503050406030204" pitchFamily="18" charset="0"/>
                                      <a:ea typeface="+mn-ea"/>
                                    </a:rPr>
                                    <m:t>10</m:t>
                                  </m:r>
                                </m:e>
                                <m:sup>
                                  <m:r>
                                    <a:rPr lang="en-US" altLang="zh-CN" sz="1800" b="0" smtClean="0">
                                      <a:solidFill>
                                        <a:schemeClr val="tx1"/>
                                      </a:solidFill>
                                      <a:latin typeface="Cambria Math" panose="02040503050406030204" pitchFamily="18" charset="0"/>
                                      <a:ea typeface="+mn-ea"/>
                                    </a:rPr>
                                    <m:t>6</m:t>
                                  </m:r>
                                </m:sup>
                              </m:sSup>
                            </m:oMath>
                          </a14:m>
                          <a:r>
                            <a:rPr lang="zh-CN" altLang="en-US" sz="1800" dirty="0">
                              <a:solidFill>
                                <a:schemeClr val="tx1"/>
                              </a:solidFill>
                              <a:latin typeface="+mn-ea"/>
                              <a:ea typeface="+mn-ea"/>
                              <a:cs typeface="Times New Roman" panose="02020603050405020304" pitchFamily="18" charset="0"/>
                            </a:rPr>
                            <a:t> </a:t>
                          </a:r>
                          <a:r>
                            <a:rPr lang="en-US" altLang="zh-CN" sz="1800" dirty="0">
                              <a:solidFill>
                                <a:schemeClr val="tx1"/>
                              </a:solidFill>
                              <a:latin typeface="+mn-ea"/>
                              <a:ea typeface="+mn-ea"/>
                              <a:cs typeface="Times New Roman" panose="02020603050405020304" pitchFamily="18" charset="0"/>
                            </a:rPr>
                            <a:t>at 1500 V</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1.4%</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44</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0.97</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2444385489"/>
                      </a:ext>
                    </a:extLst>
                  </a:tr>
                  <a:tr h="370840">
                    <a:tc>
                      <a:txBody>
                        <a:bodyPr/>
                        <a:lstStyle/>
                        <a:p>
                          <a:pPr algn="l"/>
                          <a:r>
                            <a:rPr lang="en-US" altLang="zh-CN" sz="1800" dirty="0">
                              <a:solidFill>
                                <a:schemeClr val="tx1"/>
                              </a:solidFill>
                            </a:rPr>
                            <a:t>R11410-20/22 (LZ)</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800" dirty="0">
                              <a:solidFill>
                                <a:schemeClr val="tx1"/>
                              </a:solidFill>
                              <a:latin typeface="+mn-ea"/>
                              <a:ea typeface="+mn-ea"/>
                              <a:cs typeface="Times New Roman" panose="02020603050405020304" pitchFamily="18" charset="0"/>
                            </a:rPr>
                            <a:t>operated at </a:t>
                          </a:r>
                          <a14:m>
                            <m:oMath xmlns:m="http://schemas.openxmlformats.org/officeDocument/2006/math">
                              <m:r>
                                <a:rPr lang="en-US" altLang="zh-CN" sz="1800" b="0" smtClean="0">
                                  <a:solidFill>
                                    <a:schemeClr val="tx1"/>
                                  </a:solidFill>
                                  <a:latin typeface="Cambria Math" panose="02040503050406030204" pitchFamily="18" charset="0"/>
                                  <a:ea typeface="+mn-ea"/>
                                </a:rPr>
                                <m:t>3.5×</m:t>
                              </m:r>
                              <m:sSup>
                                <m:sSupPr>
                                  <m:ctrlPr>
                                    <a:rPr lang="en-US" altLang="zh-CN" sz="1800" b="0" i="1" smtClean="0">
                                      <a:solidFill>
                                        <a:schemeClr val="tx1"/>
                                      </a:solidFill>
                                      <a:latin typeface="Cambria Math" panose="02040503050406030204" pitchFamily="18" charset="0"/>
                                      <a:ea typeface="+mn-ea"/>
                                    </a:rPr>
                                  </m:ctrlPr>
                                </m:sSupPr>
                                <m:e>
                                  <m:r>
                                    <a:rPr lang="en-US" altLang="zh-CN" sz="1800" b="0" smtClean="0">
                                      <a:solidFill>
                                        <a:schemeClr val="tx1"/>
                                      </a:solidFill>
                                      <a:latin typeface="Cambria Math" panose="02040503050406030204" pitchFamily="18" charset="0"/>
                                      <a:ea typeface="+mn-ea"/>
                                    </a:rPr>
                                    <m:t>10</m:t>
                                  </m:r>
                                </m:e>
                                <m:sup>
                                  <m:r>
                                    <a:rPr lang="en-US" altLang="zh-CN" sz="1800" b="0" smtClean="0">
                                      <a:solidFill>
                                        <a:schemeClr val="tx1"/>
                                      </a:solidFill>
                                      <a:latin typeface="Cambria Math" panose="02040503050406030204" pitchFamily="18" charset="0"/>
                                      <a:ea typeface="+mn-ea"/>
                                    </a:rPr>
                                    <m:t>6</m:t>
                                  </m:r>
                                </m:sup>
                              </m:sSup>
                            </m:oMath>
                          </a14:m>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521251565"/>
                      </a:ext>
                    </a:extLst>
                  </a:tr>
                  <a:tr h="370840">
                    <a:tc>
                      <a:txBody>
                        <a:bodyPr/>
                        <a:lstStyle/>
                        <a:p>
                          <a:pPr algn="l"/>
                          <a:r>
                            <a:rPr lang="en-US" altLang="zh-CN" sz="1800" dirty="0">
                              <a:solidFill>
                                <a:schemeClr val="tx1"/>
                              </a:solidFill>
                            </a:rPr>
                            <a:t>R11410-23 (PandaX-4T)</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r>
                            <a:rPr lang="en-US" altLang="zh-CN" sz="1800" dirty="0">
                              <a:solidFill>
                                <a:schemeClr val="tx1"/>
                              </a:solidFill>
                              <a:latin typeface="+mn-ea"/>
                              <a:ea typeface="+mn-ea"/>
                              <a:cs typeface="Times New Roman" panose="02020603050405020304" pitchFamily="18" charset="0"/>
                            </a:rPr>
                            <a:t>operated at </a:t>
                          </a:r>
                          <a14:m>
                            <m:oMath xmlns:m="http://schemas.openxmlformats.org/officeDocument/2006/math">
                              <m:r>
                                <a:rPr lang="en-US" altLang="zh-CN" sz="1800" b="0" smtClean="0">
                                  <a:solidFill>
                                    <a:schemeClr val="tx1"/>
                                  </a:solidFill>
                                  <a:latin typeface="Cambria Math" panose="02040503050406030204" pitchFamily="18" charset="0"/>
                                  <a:ea typeface="+mn-ea"/>
                                </a:rPr>
                                <m:t>5×</m:t>
                              </m:r>
                              <m:sSup>
                                <m:sSupPr>
                                  <m:ctrlPr>
                                    <a:rPr lang="en-US" altLang="zh-CN" sz="1800" b="0" i="1" smtClean="0">
                                      <a:solidFill>
                                        <a:schemeClr val="tx1"/>
                                      </a:solidFill>
                                      <a:latin typeface="Cambria Math" panose="02040503050406030204" pitchFamily="18" charset="0"/>
                                      <a:ea typeface="+mn-ea"/>
                                    </a:rPr>
                                  </m:ctrlPr>
                                </m:sSupPr>
                                <m:e>
                                  <m:r>
                                    <a:rPr lang="en-US" altLang="zh-CN" sz="1800" b="0" smtClean="0">
                                      <a:solidFill>
                                        <a:schemeClr val="tx1"/>
                                      </a:solidFill>
                                      <a:latin typeface="Cambria Math" panose="02040503050406030204" pitchFamily="18" charset="0"/>
                                      <a:ea typeface="+mn-ea"/>
                                    </a:rPr>
                                    <m:t>10</m:t>
                                  </m:r>
                                </m:e>
                                <m:sup>
                                  <m:r>
                                    <a:rPr lang="en-US" altLang="zh-CN" sz="1800" b="0" smtClean="0">
                                      <a:solidFill>
                                        <a:schemeClr val="tx1"/>
                                      </a:solidFill>
                                      <a:latin typeface="Cambria Math" panose="02040503050406030204" pitchFamily="18" charset="0"/>
                                      <a:ea typeface="+mn-ea"/>
                                    </a:rPr>
                                    <m:t>6</m:t>
                                  </m:r>
                                </m:sup>
                              </m:sSup>
                            </m:oMath>
                          </a14:m>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1%</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20</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0.44</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4060025359"/>
                      </a:ext>
                    </a:extLst>
                  </a:tr>
                  <a:tr h="370840">
                    <a:tc>
                      <a:txBody>
                        <a:bodyPr/>
                        <a:lstStyle/>
                        <a:p>
                          <a:pPr algn="l"/>
                          <a:r>
                            <a:rPr lang="en-US" altLang="zh-CN" sz="1800">
                              <a:solidFill>
                                <a:schemeClr val="tx1"/>
                              </a:solidFill>
                            </a:rPr>
                            <a:t>R12699-406-M4</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l"/>
                          <a14:m>
                            <m:oMath xmlns:m="http://schemas.openxmlformats.org/officeDocument/2006/math">
                              <m:r>
                                <a:rPr lang="en-US" altLang="zh-CN" sz="1800" b="0" smtClean="0">
                                  <a:solidFill>
                                    <a:schemeClr val="tx1"/>
                                  </a:solidFill>
                                  <a:latin typeface="Cambria Math" panose="02040503050406030204" pitchFamily="18" charset="0"/>
                                  <a:ea typeface="+mn-ea"/>
                                </a:rPr>
                                <m:t>4.23×</m:t>
                              </m:r>
                              <m:sSup>
                                <m:sSupPr>
                                  <m:ctrlPr>
                                    <a:rPr lang="en-US" altLang="zh-CN" sz="1800" b="0" i="1" smtClean="0">
                                      <a:solidFill>
                                        <a:schemeClr val="tx1"/>
                                      </a:solidFill>
                                      <a:latin typeface="Cambria Math" panose="02040503050406030204" pitchFamily="18" charset="0"/>
                                      <a:ea typeface="+mn-ea"/>
                                    </a:rPr>
                                  </m:ctrlPr>
                                </m:sSupPr>
                                <m:e>
                                  <m:r>
                                    <a:rPr lang="en-US" altLang="zh-CN" sz="1800" b="0" smtClean="0">
                                      <a:solidFill>
                                        <a:schemeClr val="tx1"/>
                                      </a:solidFill>
                                      <a:latin typeface="Cambria Math" panose="02040503050406030204" pitchFamily="18" charset="0"/>
                                      <a:ea typeface="+mn-ea"/>
                                    </a:rPr>
                                    <m:t>10</m:t>
                                  </m:r>
                                </m:e>
                                <m:sup>
                                  <m:r>
                                    <a:rPr lang="en-US" altLang="zh-CN" sz="1800" b="0" smtClean="0">
                                      <a:solidFill>
                                        <a:schemeClr val="tx1"/>
                                      </a:solidFill>
                                      <a:latin typeface="Cambria Math" panose="02040503050406030204" pitchFamily="18" charset="0"/>
                                      <a:ea typeface="+mn-ea"/>
                                    </a:rPr>
                                    <m:t>6</m:t>
                                  </m:r>
                                </m:sup>
                              </m:sSup>
                            </m:oMath>
                          </a14:m>
                          <a:r>
                            <a:rPr lang="zh-CN" altLang="en-US" sz="1800" dirty="0">
                              <a:solidFill>
                                <a:schemeClr val="tx1"/>
                              </a:solidFill>
                              <a:latin typeface="+mn-ea"/>
                              <a:ea typeface="+mn-ea"/>
                              <a:cs typeface="Times New Roman" panose="02020603050405020304" pitchFamily="18" charset="0"/>
                            </a:rPr>
                            <a:t> </a:t>
                          </a:r>
                          <a:r>
                            <a:rPr lang="en-US" altLang="zh-CN" sz="1800" dirty="0">
                              <a:solidFill>
                                <a:schemeClr val="tx1"/>
                              </a:solidFill>
                              <a:latin typeface="+mn-ea"/>
                              <a:ea typeface="+mn-ea"/>
                              <a:cs typeface="Times New Roman" panose="02020603050405020304" pitchFamily="18" charset="0"/>
                            </a:rPr>
                            <a:t>at -1000 V</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0.5%</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2.5</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0.32</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885964267"/>
                      </a:ext>
                    </a:extLst>
                  </a:tr>
                </a:tbl>
              </a:graphicData>
            </a:graphic>
          </p:graphicFrame>
        </mc:Choice>
        <mc:Fallback xmlns="">
          <p:graphicFrame>
            <p:nvGraphicFramePr>
              <p:cNvPr id="7" name="表格 6"/>
              <p:cNvGraphicFramePr>
                <a:graphicFrameLocks noGrp="1"/>
              </p:cNvGraphicFramePr>
              <p:nvPr>
                <p:extLst>
                  <p:ext uri="{D42A27DB-BD31-4B8C-83A1-F6EECF244321}">
                    <p14:modId xmlns:p14="http://schemas.microsoft.com/office/powerpoint/2010/main" val="3752242659"/>
                  </p:ext>
                </p:extLst>
              </p:nvPr>
            </p:nvGraphicFramePr>
            <p:xfrm>
              <a:off x="473284" y="4075974"/>
              <a:ext cx="11582402" cy="1854200"/>
            </p:xfrm>
            <a:graphic>
              <a:graphicData uri="http://schemas.openxmlformats.org/drawingml/2006/table">
                <a:tbl>
                  <a:tblPr firstRow="1" bandRow="1">
                    <a:tableStyleId>{5A111915-BE36-4E01-A7E5-04B1672EAD32}</a:tableStyleId>
                  </a:tblPr>
                  <a:tblGrid>
                    <a:gridCol w="2634020">
                      <a:extLst>
                        <a:ext uri="{9D8B030D-6E8A-4147-A177-3AD203B41FA5}">
                          <a16:colId xmlns:a16="http://schemas.microsoft.com/office/drawing/2014/main" val="3087153431"/>
                        </a:ext>
                      </a:extLst>
                    </a:gridCol>
                    <a:gridCol w="2409969">
                      <a:extLst>
                        <a:ext uri="{9D8B030D-6E8A-4147-A177-3AD203B41FA5}">
                          <a16:colId xmlns:a16="http://schemas.microsoft.com/office/drawing/2014/main" val="1333563140"/>
                        </a:ext>
                      </a:extLst>
                    </a:gridCol>
                    <a:gridCol w="2179471">
                      <a:extLst>
                        <a:ext uri="{9D8B030D-6E8A-4147-A177-3AD203B41FA5}">
                          <a16:colId xmlns:a16="http://schemas.microsoft.com/office/drawing/2014/main" val="1252108026"/>
                        </a:ext>
                      </a:extLst>
                    </a:gridCol>
                    <a:gridCol w="2179471">
                      <a:extLst>
                        <a:ext uri="{9D8B030D-6E8A-4147-A177-3AD203B41FA5}">
                          <a16:colId xmlns:a16="http://schemas.microsoft.com/office/drawing/2014/main" val="2345126349"/>
                        </a:ext>
                      </a:extLst>
                    </a:gridCol>
                    <a:gridCol w="2179471">
                      <a:extLst>
                        <a:ext uri="{9D8B030D-6E8A-4147-A177-3AD203B41FA5}">
                          <a16:colId xmlns:a16="http://schemas.microsoft.com/office/drawing/2014/main" val="3995616607"/>
                        </a:ext>
                      </a:extLst>
                    </a:gridCol>
                  </a:tblGrid>
                  <a:tr h="370840">
                    <a:tc>
                      <a:txBody>
                        <a:bodyPr/>
                        <a:lstStyle/>
                        <a:p>
                          <a:pPr algn="ctr"/>
                          <a:r>
                            <a:rPr lang="en-US" altLang="zh-CN" sz="1800" dirty="0">
                              <a:solidFill>
                                <a:schemeClr val="bg1"/>
                              </a:solidFill>
                            </a:rPr>
                            <a:t>PM</a:t>
                          </a:r>
                          <a:r>
                            <a:rPr lang="en-US" altLang="zh-CN" sz="1800" baseline="0" dirty="0">
                              <a:solidFill>
                                <a:schemeClr val="bg1"/>
                              </a:solidFill>
                            </a:rPr>
                            <a:t>T models</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Gain</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AP probability</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DCR/channel [Hz]</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tc>
                      <a:txBody>
                        <a:bodyPr/>
                        <a:lstStyle/>
                        <a:p>
                          <a:pPr algn="ctr"/>
                          <a:r>
                            <a:rPr lang="en-US" altLang="zh-CN" sz="1800" dirty="0">
                              <a:solidFill>
                                <a:schemeClr val="bg1"/>
                              </a:solidFill>
                            </a:rPr>
                            <a:t>DCR/area [Hz/cm</a:t>
                          </a:r>
                          <a:r>
                            <a:rPr lang="en-US" altLang="zh-CN" sz="1800" baseline="30000" dirty="0">
                              <a:solidFill>
                                <a:schemeClr val="bg1"/>
                              </a:solidFill>
                            </a:rPr>
                            <a:t>2</a:t>
                          </a:r>
                          <a:r>
                            <a:rPr lang="en-US" altLang="zh-CN" sz="1800" dirty="0">
                              <a:solidFill>
                                <a:schemeClr val="bg1"/>
                              </a:solidFill>
                            </a:rPr>
                            <a:t>]</a:t>
                          </a:r>
                          <a:endParaRPr lang="zh-CN" altLang="en-US" sz="1800" dirty="0">
                            <a:solidFill>
                              <a:schemeClr val="bg1"/>
                            </a:solidFill>
                            <a:latin typeface="Times New Roman" panose="02020603050405020304" pitchFamily="18" charset="0"/>
                            <a:cs typeface="Times New Roman" panose="02020603050405020304" pitchFamily="18" charset="0"/>
                          </a:endParaRPr>
                        </a:p>
                      </a:txBody>
                      <a:tcPr>
                        <a:solidFill>
                          <a:schemeClr val="accent1">
                            <a:lumMod val="75000"/>
                          </a:schemeClr>
                        </a:solidFill>
                      </a:tcPr>
                    </a:tc>
                    <a:extLst>
                      <a:ext uri="{0D108BD9-81ED-4DB2-BD59-A6C34878D82A}">
                        <a16:rowId xmlns:a16="http://schemas.microsoft.com/office/drawing/2014/main" val="171754096"/>
                      </a:ext>
                    </a:extLst>
                  </a:tr>
                  <a:tr h="370840">
                    <a:tc>
                      <a:txBody>
                        <a:bodyPr/>
                        <a:lstStyle/>
                        <a:p>
                          <a:pPr algn="l"/>
                          <a:r>
                            <a:rPr lang="en-US" altLang="zh-CN" sz="1800" dirty="0">
                              <a:solidFill>
                                <a:schemeClr val="tx1"/>
                              </a:solidFill>
                            </a:rPr>
                            <a:t>R11410-21 (XENON1T)</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109091" t="-108197" r="-271212" b="-324590"/>
                          </a:stretch>
                        </a:blipFill>
                      </a:tcPr>
                    </a:tc>
                    <a:tc>
                      <a:txBody>
                        <a:bodyPr/>
                        <a:lstStyle/>
                        <a:p>
                          <a:pPr algn="ctr"/>
                          <a:r>
                            <a:rPr lang="en-US" altLang="zh-CN" sz="1800" dirty="0">
                              <a:solidFill>
                                <a:schemeClr val="tx1"/>
                              </a:solidFill>
                              <a:latin typeface="+mn-ea"/>
                              <a:ea typeface="+mn-ea"/>
                              <a:cs typeface="Times New Roman" panose="02020603050405020304" pitchFamily="18" charset="0"/>
                            </a:rPr>
                            <a:t>1.4%</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44</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0.97</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2444385489"/>
                      </a:ext>
                    </a:extLst>
                  </a:tr>
                  <a:tr h="370840">
                    <a:tc>
                      <a:txBody>
                        <a:bodyPr/>
                        <a:lstStyle/>
                        <a:p>
                          <a:pPr algn="l"/>
                          <a:r>
                            <a:rPr lang="en-US" altLang="zh-CN" sz="1800" dirty="0">
                              <a:solidFill>
                                <a:schemeClr val="tx1"/>
                              </a:solidFill>
                            </a:rPr>
                            <a:t>R11410-20/22 (LZ)</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109091" t="-208197" r="-271212" b="-224590"/>
                          </a:stretch>
                        </a:blipFill>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521251565"/>
                      </a:ext>
                    </a:extLst>
                  </a:tr>
                  <a:tr h="370840">
                    <a:tc>
                      <a:txBody>
                        <a:bodyPr/>
                        <a:lstStyle/>
                        <a:p>
                          <a:pPr algn="l"/>
                          <a:r>
                            <a:rPr lang="en-US" altLang="zh-CN" sz="1800" dirty="0">
                              <a:solidFill>
                                <a:schemeClr val="tx1"/>
                              </a:solidFill>
                            </a:rPr>
                            <a:t>R11410-23 (PandaX-4T)</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109091" t="-308197" r="-271212" b="-124590"/>
                          </a:stretch>
                        </a:blipFill>
                      </a:tcPr>
                    </a:tc>
                    <a:tc>
                      <a:txBody>
                        <a:bodyPr/>
                        <a:lstStyle/>
                        <a:p>
                          <a:pPr algn="ctr"/>
                          <a:r>
                            <a:rPr lang="en-US" altLang="zh-CN" sz="1800" dirty="0">
                              <a:solidFill>
                                <a:schemeClr val="tx1"/>
                              </a:solidFill>
                              <a:latin typeface="+mn-ea"/>
                              <a:ea typeface="+mn-ea"/>
                              <a:cs typeface="Times New Roman" panose="02020603050405020304" pitchFamily="18" charset="0"/>
                            </a:rPr>
                            <a:t>1%</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20</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0.44</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4060025359"/>
                      </a:ext>
                    </a:extLst>
                  </a:tr>
                  <a:tr h="370840">
                    <a:tc>
                      <a:txBody>
                        <a:bodyPr/>
                        <a:lstStyle/>
                        <a:p>
                          <a:pPr algn="l"/>
                          <a:r>
                            <a:rPr lang="en-US" altLang="zh-CN" sz="1800">
                              <a:solidFill>
                                <a:schemeClr val="tx1"/>
                              </a:solidFill>
                            </a:rPr>
                            <a:t>R12699-406-M4</a:t>
                          </a:r>
                          <a:endParaRPr lang="zh-CN" altLang="en-US" sz="1800"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3"/>
                          <a:stretch>
                            <a:fillRect l="-109091" t="-408197" r="-271212" b="-24590"/>
                          </a:stretch>
                        </a:blipFill>
                      </a:tcPr>
                    </a:tc>
                    <a:tc>
                      <a:txBody>
                        <a:bodyPr/>
                        <a:lstStyle/>
                        <a:p>
                          <a:pPr algn="ctr"/>
                          <a:r>
                            <a:rPr lang="en-US" altLang="zh-CN" sz="1800" dirty="0">
                              <a:solidFill>
                                <a:schemeClr val="tx1"/>
                              </a:solidFill>
                              <a:latin typeface="+mn-ea"/>
                              <a:ea typeface="+mn-ea"/>
                              <a:cs typeface="Times New Roman" panose="02020603050405020304" pitchFamily="18" charset="0"/>
                            </a:rPr>
                            <a:t>0.5%</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2.5</a:t>
                          </a:r>
                          <a:endParaRPr lang="zh-CN" altLang="en-US" sz="1800" dirty="0">
                            <a:solidFill>
                              <a:schemeClr val="tx1"/>
                            </a:solidFill>
                            <a:latin typeface="+mn-ea"/>
                            <a:ea typeface="+mn-ea"/>
                            <a:cs typeface="Times New Roman" panose="02020603050405020304" pitchFamily="18" charset="0"/>
                          </a:endParaRPr>
                        </a:p>
                      </a:txBody>
                      <a:tcPr/>
                    </a:tc>
                    <a:tc>
                      <a:txBody>
                        <a:bodyPr/>
                        <a:lstStyle/>
                        <a:p>
                          <a:pPr algn="ctr"/>
                          <a:r>
                            <a:rPr lang="en-US" altLang="zh-CN" sz="1800" dirty="0">
                              <a:solidFill>
                                <a:schemeClr val="tx1"/>
                              </a:solidFill>
                              <a:latin typeface="+mn-ea"/>
                              <a:ea typeface="+mn-ea"/>
                              <a:cs typeface="Times New Roman" panose="02020603050405020304" pitchFamily="18" charset="0"/>
                            </a:rPr>
                            <a:t>0.32</a:t>
                          </a:r>
                          <a:endParaRPr lang="zh-CN" altLang="en-US" sz="1800" dirty="0">
                            <a:solidFill>
                              <a:schemeClr val="tx1"/>
                            </a:solidFill>
                            <a:latin typeface="+mn-ea"/>
                            <a:ea typeface="+mn-ea"/>
                            <a:cs typeface="Times New Roman" panose="02020603050405020304" pitchFamily="18" charset="0"/>
                          </a:endParaRPr>
                        </a:p>
                      </a:txBody>
                      <a:tcPr/>
                    </a:tc>
                    <a:extLst>
                      <a:ext uri="{0D108BD9-81ED-4DB2-BD59-A6C34878D82A}">
                        <a16:rowId xmlns:a16="http://schemas.microsoft.com/office/drawing/2014/main" val="885964267"/>
                      </a:ext>
                    </a:extLst>
                  </a:tr>
                </a:tbl>
              </a:graphicData>
            </a:graphic>
          </p:graphicFrame>
        </mc:Fallback>
      </mc:AlternateContent>
      <p:sp>
        <p:nvSpPr>
          <p:cNvPr id="8" name="文本框 7"/>
          <p:cNvSpPr txBox="1"/>
          <p:nvPr/>
        </p:nvSpPr>
        <p:spPr>
          <a:xfrm>
            <a:off x="7657059" y="1096761"/>
            <a:ext cx="3172663" cy="2062103"/>
          </a:xfrm>
          <a:prstGeom prst="rect">
            <a:avLst/>
          </a:prstGeom>
          <a:noFill/>
        </p:spPr>
        <p:txBody>
          <a:bodyPr wrap="none" rtlCol="0">
            <a:spAutoFit/>
          </a:bodyPr>
          <a:lstStyle/>
          <a:p>
            <a:pPr marL="285750" indent="-28575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Stable gain</a:t>
            </a:r>
          </a:p>
          <a:p>
            <a:pPr marL="285750" indent="-28575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Low DCR</a:t>
            </a:r>
          </a:p>
          <a:p>
            <a:pPr marL="285750" indent="-28575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Comparable AP</a:t>
            </a:r>
          </a:p>
          <a:p>
            <a:pPr marL="285750" indent="-285750">
              <a:buFont typeface="Arial" panose="020B0604020202020204" pitchFamily="34" charset="0"/>
              <a:buChar char="•"/>
            </a:pPr>
            <a:r>
              <a:rPr lang="en-US" altLang="zh-CN" sz="3200" dirty="0">
                <a:latin typeface="Times New Roman" panose="02020603050405020304" pitchFamily="18" charset="0"/>
                <a:cs typeface="Times New Roman" panose="02020603050405020304" pitchFamily="18" charset="0"/>
              </a:rPr>
              <a:t>Stable at -100</a:t>
            </a:r>
            <a:r>
              <a:rPr lang="zh-CN" altLang="en-US" sz="3200" dirty="0">
                <a:latin typeface="Times New Roman" panose="02020603050405020304" pitchFamily="18" charset="0"/>
                <a:cs typeface="Times New Roman" panose="02020603050405020304" pitchFamily="18" charset="0"/>
              </a:rPr>
              <a:t>℃</a:t>
            </a:r>
          </a:p>
        </p:txBody>
      </p:sp>
      <p:sp>
        <p:nvSpPr>
          <p:cNvPr id="3" name="日期占位符 2">
            <a:extLst>
              <a:ext uri="{FF2B5EF4-FFF2-40B4-BE49-F238E27FC236}">
                <a16:creationId xmlns:a16="http://schemas.microsoft.com/office/drawing/2014/main" id="{3BA4C09E-63DA-B426-36E8-63975A5A4CAC}"/>
              </a:ext>
            </a:extLst>
          </p:cNvPr>
          <p:cNvSpPr>
            <a:spLocks noGrp="1"/>
          </p:cNvSpPr>
          <p:nvPr>
            <p:ph type="dt" sz="half" idx="10"/>
          </p:nvPr>
        </p:nvSpPr>
        <p:spPr/>
        <p:txBody>
          <a:bodyPr/>
          <a:lstStyle/>
          <a:p>
            <a:fld id="{D60880AD-A3D1-4EE0-B50F-39EBF985DD5D}" type="datetime1">
              <a:rPr lang="zh-CN" altLang="en-US" smtClean="0"/>
              <a:t>2025/10/22</a:t>
            </a:fld>
            <a:endParaRPr lang="zh-CN" altLang="en-US"/>
          </a:p>
        </p:txBody>
      </p:sp>
      <p:sp>
        <p:nvSpPr>
          <p:cNvPr id="9" name="页脚占位符 8">
            <a:extLst>
              <a:ext uri="{FF2B5EF4-FFF2-40B4-BE49-F238E27FC236}">
                <a16:creationId xmlns:a16="http://schemas.microsoft.com/office/drawing/2014/main" id="{3FFCE575-D590-FC97-49C5-931711778F84}"/>
              </a:ext>
            </a:extLst>
          </p:cNvPr>
          <p:cNvSpPr>
            <a:spLocks noGrp="1"/>
          </p:cNvSpPr>
          <p:nvPr>
            <p:ph type="ftr" sz="quarter" idx="11"/>
          </p:nvPr>
        </p:nvSpPr>
        <p:spPr/>
        <p:txBody>
          <a:bodyPr/>
          <a:lstStyle/>
          <a:p>
            <a:r>
              <a:rPr lang="en-US" altLang="zh-CN"/>
              <a:t>LIDINE 2025, Hong Kong</a:t>
            </a:r>
            <a:endParaRPr lang="zh-CN" altLang="en-US"/>
          </a:p>
        </p:txBody>
      </p:sp>
      <p:sp>
        <p:nvSpPr>
          <p:cNvPr id="10" name="椭圆 9">
            <a:extLst>
              <a:ext uri="{FF2B5EF4-FFF2-40B4-BE49-F238E27FC236}">
                <a16:creationId xmlns:a16="http://schemas.microsoft.com/office/drawing/2014/main" id="{EFCAB78D-BF32-5A59-757A-D1156B5BC15A}"/>
              </a:ext>
            </a:extLst>
          </p:cNvPr>
          <p:cNvSpPr/>
          <p:nvPr/>
        </p:nvSpPr>
        <p:spPr>
          <a:xfrm>
            <a:off x="2580122" y="5534779"/>
            <a:ext cx="9273921" cy="540990"/>
          </a:xfrm>
          <a:prstGeom prst="ellips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462B061-D0C0-42CA-0BB3-BB606DD8AFAC}"/>
              </a:ext>
            </a:extLst>
          </p:cNvPr>
          <p:cNvSpPr txBox="1"/>
          <p:nvPr/>
        </p:nvSpPr>
        <p:spPr>
          <a:xfrm>
            <a:off x="819150" y="6579594"/>
            <a:ext cx="4392706" cy="338554"/>
          </a:xfrm>
          <a:prstGeom prst="rect">
            <a:avLst/>
          </a:prstGeom>
          <a:noFill/>
        </p:spPr>
        <p:txBody>
          <a:bodyPr wrap="square" rtlCol="0">
            <a:spAutoFit/>
          </a:bodyPr>
          <a:lstStyle/>
          <a:p>
            <a:r>
              <a:rPr lang="en-US" altLang="zh-CN" sz="1600" dirty="0">
                <a:solidFill>
                  <a:srgbClr val="0432FF"/>
                </a:solidFill>
              </a:rPr>
              <a:t>Ref</a:t>
            </a:r>
            <a:r>
              <a:rPr lang="zh-CN" altLang="en-US" sz="1600" dirty="0">
                <a:solidFill>
                  <a:srgbClr val="0432FF"/>
                </a:solidFill>
              </a:rPr>
              <a:t>：</a:t>
            </a:r>
            <a:r>
              <a:rPr lang="en-US" altLang="zh-CN" sz="1600" dirty="0" err="1">
                <a:solidFill>
                  <a:srgbClr val="0432FF"/>
                </a:solidFill>
              </a:rPr>
              <a:t>Nucl.Instrum.Meth.A</a:t>
            </a:r>
            <a:r>
              <a:rPr lang="en-US" altLang="zh-CN" sz="1600" dirty="0">
                <a:solidFill>
                  <a:srgbClr val="0432FF"/>
                </a:solidFill>
              </a:rPr>
              <a:t> 1073(2025)170290</a:t>
            </a:r>
            <a:endParaRPr lang="zh-CN" altLang="en-US" sz="1600" dirty="0">
              <a:solidFill>
                <a:srgbClr val="0432FF"/>
              </a:solidFill>
            </a:endParaRPr>
          </a:p>
        </p:txBody>
      </p:sp>
      <p:pic>
        <p:nvPicPr>
          <p:cNvPr id="13" name="图片 12">
            <a:extLst>
              <a:ext uri="{FF2B5EF4-FFF2-40B4-BE49-F238E27FC236}">
                <a16:creationId xmlns:a16="http://schemas.microsoft.com/office/drawing/2014/main" id="{246A0B8C-F5E8-54F9-9A55-9E28F4663463}"/>
              </a:ext>
            </a:extLst>
          </p:cNvPr>
          <p:cNvPicPr>
            <a:picLocks noChangeAspect="1"/>
          </p:cNvPicPr>
          <p:nvPr/>
        </p:nvPicPr>
        <p:blipFill>
          <a:blip r:embed="rId4"/>
          <a:stretch>
            <a:fillRect/>
          </a:stretch>
        </p:blipFill>
        <p:spPr>
          <a:xfrm>
            <a:off x="4167220" y="927826"/>
            <a:ext cx="3450778" cy="2717869"/>
          </a:xfrm>
          <a:prstGeom prst="rect">
            <a:avLst/>
          </a:prstGeom>
        </p:spPr>
      </p:pic>
      <p:pic>
        <p:nvPicPr>
          <p:cNvPr id="17" name="内容占位符 16">
            <a:extLst>
              <a:ext uri="{FF2B5EF4-FFF2-40B4-BE49-F238E27FC236}">
                <a16:creationId xmlns:a16="http://schemas.microsoft.com/office/drawing/2014/main" id="{8C72D4FC-D03D-59DD-E588-B3F39A8A3C9C}"/>
              </a:ext>
            </a:extLst>
          </p:cNvPr>
          <p:cNvPicPr>
            <a:picLocks noGrp="1" noChangeAspect="1"/>
          </p:cNvPicPr>
          <p:nvPr>
            <p:ph idx="1"/>
          </p:nvPr>
        </p:nvPicPr>
        <p:blipFill>
          <a:blip r:embed="rId5"/>
          <a:stretch>
            <a:fillRect/>
          </a:stretch>
        </p:blipFill>
        <p:spPr>
          <a:xfrm>
            <a:off x="473284" y="927826"/>
            <a:ext cx="3476402" cy="2717869"/>
          </a:xfrm>
          <a:prstGeom prst="rect">
            <a:avLst/>
          </a:prstGeom>
        </p:spPr>
      </p:pic>
    </p:spTree>
    <p:extLst>
      <p:ext uri="{BB962C8B-B14F-4D97-AF65-F5344CB8AC3E}">
        <p14:creationId xmlns:p14="http://schemas.microsoft.com/office/powerpoint/2010/main" val="1182391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F5A0C4-309D-D0B7-3E0C-C022DA403EB5}"/>
              </a:ext>
            </a:extLst>
          </p:cNvPr>
          <p:cNvSpPr>
            <a:spLocks noGrp="1"/>
          </p:cNvSpPr>
          <p:nvPr>
            <p:ph type="title"/>
          </p:nvPr>
        </p:nvSpPr>
        <p:spPr/>
        <p:txBody>
          <a:bodyPr>
            <a:normAutofit fontScale="90000"/>
          </a:bodyPr>
          <a:lstStyle/>
          <a:p>
            <a:r>
              <a:rPr lang="en-US" altLang="zh-CN" b="1" dirty="0" err="1">
                <a:solidFill>
                  <a:schemeClr val="accent1">
                    <a:lumMod val="50000"/>
                  </a:schemeClr>
                </a:solidFill>
                <a:latin typeface="Cambria" panose="02040503050406030204" pitchFamily="18" charset="0"/>
                <a:ea typeface="Cambria" panose="02040503050406030204" pitchFamily="18" charset="0"/>
              </a:rPr>
              <a:t>PandaX-xT</a:t>
            </a:r>
            <a:r>
              <a:rPr lang="en-US" altLang="zh-CN" b="1" dirty="0">
                <a:solidFill>
                  <a:schemeClr val="accent1">
                    <a:lumMod val="50000"/>
                  </a:schemeClr>
                </a:solidFill>
                <a:latin typeface="Cambria" panose="02040503050406030204" pitchFamily="18" charset="0"/>
                <a:ea typeface="Cambria" panose="02040503050406030204" pitchFamily="18" charset="0"/>
              </a:rPr>
              <a:t>: prototype</a:t>
            </a:r>
            <a:endParaRPr lang="zh-CN" altLang="en-US" b="1" dirty="0">
              <a:solidFill>
                <a:schemeClr val="accent1">
                  <a:lumMod val="50000"/>
                </a:schemeClr>
              </a:solidFill>
              <a:latin typeface="Cambria" panose="02040503050406030204" pitchFamily="18" charset="0"/>
            </a:endParaRPr>
          </a:p>
        </p:txBody>
      </p:sp>
      <p:sp>
        <p:nvSpPr>
          <p:cNvPr id="3" name="内容占位符 2">
            <a:extLst>
              <a:ext uri="{FF2B5EF4-FFF2-40B4-BE49-F238E27FC236}">
                <a16:creationId xmlns:a16="http://schemas.microsoft.com/office/drawing/2014/main" id="{5CECDA02-FC10-8EB6-051A-165F679C279C}"/>
              </a:ext>
            </a:extLst>
          </p:cNvPr>
          <p:cNvSpPr>
            <a:spLocks noGrp="1"/>
          </p:cNvSpPr>
          <p:nvPr>
            <p:ph idx="1"/>
          </p:nvPr>
        </p:nvSpPr>
        <p:spPr>
          <a:xfrm>
            <a:off x="162635" y="965643"/>
            <a:ext cx="11931041" cy="5230479"/>
          </a:xfrm>
        </p:spPr>
        <p:txBody>
          <a:bodyPr/>
          <a:lstStyle/>
          <a:p>
            <a:pPr marL="285750" indent="-285750">
              <a:lnSpc>
                <a:spcPct val="100000"/>
              </a:lnSpc>
            </a:pPr>
            <a:r>
              <a:rPr lang="en-US" altLang="zh-CN" sz="2400" dirty="0">
                <a:ea typeface="Calibri" panose="020F0502020204030204" pitchFamily="34" charset="0"/>
              </a:rPr>
              <a:t>A prototype detector with 800kg of liquid xenon is operating in Shanghai.</a:t>
            </a:r>
          </a:p>
          <a:p>
            <a:pPr marL="285750" indent="-285750">
              <a:lnSpc>
                <a:spcPct val="100000"/>
              </a:lnSpc>
            </a:pPr>
            <a:r>
              <a:rPr lang="en-US" altLang="zh-CN" sz="2400" b="1" dirty="0">
                <a:ea typeface="Calibri" panose="020F0502020204030204" pitchFamily="34" charset="0"/>
              </a:rPr>
              <a:t>Xenon environment </a:t>
            </a:r>
            <a:r>
              <a:rPr lang="en-US" altLang="zh-CN" sz="2400" dirty="0">
                <a:ea typeface="Calibri" panose="020F0502020204030204" pitchFamily="34" charset="0"/>
              </a:rPr>
              <a:t>verification.</a:t>
            </a:r>
          </a:p>
          <a:p>
            <a:pPr marL="285750" indent="-285750">
              <a:lnSpc>
                <a:spcPct val="100000"/>
              </a:lnSpc>
            </a:pPr>
            <a:r>
              <a:rPr lang="en-US" altLang="zh-CN" sz="2400" dirty="0">
                <a:ea typeface="Calibri" panose="020F0502020204030204" pitchFamily="34" charset="0"/>
              </a:rPr>
              <a:t>Position reconstruction is testing in a small array.</a:t>
            </a:r>
          </a:p>
          <a:p>
            <a:endParaRPr lang="zh-CN" altLang="en-US" dirty="0"/>
          </a:p>
        </p:txBody>
      </p:sp>
      <p:sp>
        <p:nvSpPr>
          <p:cNvPr id="4" name="灯片编号占位符 3">
            <a:extLst>
              <a:ext uri="{FF2B5EF4-FFF2-40B4-BE49-F238E27FC236}">
                <a16:creationId xmlns:a16="http://schemas.microsoft.com/office/drawing/2014/main" id="{A0411482-4896-D7CD-D4FE-E6A9CC6907B7}"/>
              </a:ext>
            </a:extLst>
          </p:cNvPr>
          <p:cNvSpPr>
            <a:spLocks noGrp="1"/>
          </p:cNvSpPr>
          <p:nvPr>
            <p:ph type="sldNum" sz="quarter" idx="12"/>
          </p:nvPr>
        </p:nvSpPr>
        <p:spPr/>
        <p:txBody>
          <a:bodyPr/>
          <a:lstStyle/>
          <a:p>
            <a:fld id="{53136A7F-5FF5-4486-AD7D-5DA5560C0422}" type="slidenum">
              <a:rPr lang="zh-CN" altLang="en-US" smtClean="0"/>
              <a:t>16</a:t>
            </a:fld>
            <a:endParaRPr lang="zh-CN" altLang="en-US"/>
          </a:p>
        </p:txBody>
      </p:sp>
      <p:pic>
        <p:nvPicPr>
          <p:cNvPr id="6" name="Picture 9">
            <a:extLst>
              <a:ext uri="{FF2B5EF4-FFF2-40B4-BE49-F238E27FC236}">
                <a16:creationId xmlns:a16="http://schemas.microsoft.com/office/drawing/2014/main" id="{A5A342F7-33A1-2CC2-059C-84D688773E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582" y="2931792"/>
            <a:ext cx="3948964" cy="2960565"/>
          </a:xfrm>
          <a:prstGeom prst="rect">
            <a:avLst/>
          </a:prstGeom>
        </p:spPr>
      </p:pic>
      <p:pic>
        <p:nvPicPr>
          <p:cNvPr id="7" name="Picture 11">
            <a:extLst>
              <a:ext uri="{FF2B5EF4-FFF2-40B4-BE49-F238E27FC236}">
                <a16:creationId xmlns:a16="http://schemas.microsoft.com/office/drawing/2014/main" id="{613D0195-CB0E-7270-3538-F29A221ACAC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800389" y="1834492"/>
            <a:ext cx="4057865" cy="4057865"/>
          </a:xfrm>
          <a:prstGeom prst="rect">
            <a:avLst/>
          </a:prstGeom>
        </p:spPr>
      </p:pic>
      <p:sp>
        <p:nvSpPr>
          <p:cNvPr id="8" name="日期占位符 7">
            <a:extLst>
              <a:ext uri="{FF2B5EF4-FFF2-40B4-BE49-F238E27FC236}">
                <a16:creationId xmlns:a16="http://schemas.microsoft.com/office/drawing/2014/main" id="{2333FC92-4B97-4C88-E24F-857ABE3D63F7}"/>
              </a:ext>
            </a:extLst>
          </p:cNvPr>
          <p:cNvSpPr>
            <a:spLocks noGrp="1"/>
          </p:cNvSpPr>
          <p:nvPr>
            <p:ph type="dt" sz="half" idx="10"/>
          </p:nvPr>
        </p:nvSpPr>
        <p:spPr/>
        <p:txBody>
          <a:bodyPr/>
          <a:lstStyle/>
          <a:p>
            <a:fld id="{B22855CB-44BF-456D-AC3C-B90E550C3029}" type="datetime1">
              <a:rPr lang="zh-CN" altLang="en-US" smtClean="0"/>
              <a:t>2025/10/22</a:t>
            </a:fld>
            <a:endParaRPr lang="zh-CN" altLang="en-US" dirty="0"/>
          </a:p>
        </p:txBody>
      </p:sp>
      <p:sp>
        <p:nvSpPr>
          <p:cNvPr id="9" name="页脚占位符 8">
            <a:extLst>
              <a:ext uri="{FF2B5EF4-FFF2-40B4-BE49-F238E27FC236}">
                <a16:creationId xmlns:a16="http://schemas.microsoft.com/office/drawing/2014/main" id="{177A5757-D362-CFC6-57F9-226F65D7FF96}"/>
              </a:ext>
            </a:extLst>
          </p:cNvPr>
          <p:cNvSpPr>
            <a:spLocks noGrp="1"/>
          </p:cNvSpPr>
          <p:nvPr>
            <p:ph type="ftr" sz="quarter" idx="11"/>
          </p:nvPr>
        </p:nvSpPr>
        <p:spPr/>
        <p:txBody>
          <a:bodyPr/>
          <a:lstStyle/>
          <a:p>
            <a:r>
              <a:rPr lang="en-US" altLang="zh-CN"/>
              <a:t>LIDINE 2025, Hong Kong</a:t>
            </a:r>
            <a:endParaRPr lang="zh-CN" altLang="en-US"/>
          </a:p>
        </p:txBody>
      </p:sp>
      <p:sp>
        <p:nvSpPr>
          <p:cNvPr id="10" name="文本框 9">
            <a:extLst>
              <a:ext uri="{FF2B5EF4-FFF2-40B4-BE49-F238E27FC236}">
                <a16:creationId xmlns:a16="http://schemas.microsoft.com/office/drawing/2014/main" id="{4FD44F44-0653-49E8-E470-411449BE07EB}"/>
              </a:ext>
            </a:extLst>
          </p:cNvPr>
          <p:cNvSpPr txBox="1"/>
          <p:nvPr/>
        </p:nvSpPr>
        <p:spPr>
          <a:xfrm>
            <a:off x="162635" y="5978673"/>
            <a:ext cx="6096000" cy="369332"/>
          </a:xfrm>
          <a:prstGeom prst="rect">
            <a:avLst/>
          </a:prstGeom>
          <a:noFill/>
        </p:spPr>
        <p:txBody>
          <a:bodyPr wrap="square">
            <a:spAutoFit/>
          </a:bodyPr>
          <a:lstStyle/>
          <a:p>
            <a:r>
              <a:rPr lang="en-US" altLang="zh-CN" dirty="0"/>
              <a:t>20-ton prototype detector at the Tsung-Dao Lee Institute</a:t>
            </a:r>
            <a:endParaRPr lang="zh-CN" altLang="en-US" dirty="0"/>
          </a:p>
        </p:txBody>
      </p:sp>
      <p:sp>
        <p:nvSpPr>
          <p:cNvPr id="12" name="文本框 11">
            <a:extLst>
              <a:ext uri="{FF2B5EF4-FFF2-40B4-BE49-F238E27FC236}">
                <a16:creationId xmlns:a16="http://schemas.microsoft.com/office/drawing/2014/main" id="{624F7D3D-16E2-0462-0D2D-062FE962C03C}"/>
              </a:ext>
            </a:extLst>
          </p:cNvPr>
          <p:cNvSpPr txBox="1"/>
          <p:nvPr/>
        </p:nvSpPr>
        <p:spPr>
          <a:xfrm>
            <a:off x="6372935" y="5970256"/>
            <a:ext cx="6096000" cy="369332"/>
          </a:xfrm>
          <a:prstGeom prst="rect">
            <a:avLst/>
          </a:prstGeom>
          <a:noFill/>
        </p:spPr>
        <p:txBody>
          <a:bodyPr wrap="square">
            <a:spAutoFit/>
          </a:bodyPr>
          <a:lstStyle/>
          <a:p>
            <a:r>
              <a:rPr lang="en-US" altLang="zh-CN" dirty="0"/>
              <a:t>Top PMT array of the 20-ton prototype detector</a:t>
            </a:r>
            <a:endParaRPr lang="zh-CN" altLang="en-US" dirty="0"/>
          </a:p>
        </p:txBody>
      </p:sp>
    </p:spTree>
    <p:extLst>
      <p:ext uri="{BB962C8B-B14F-4D97-AF65-F5344CB8AC3E}">
        <p14:creationId xmlns:p14="http://schemas.microsoft.com/office/powerpoint/2010/main" val="834782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50F7A-211A-0F00-52F9-707573D75D77}"/>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C6067CED-5C7B-08FB-9885-7F08ED77BAE1}"/>
              </a:ext>
            </a:extLst>
          </p:cNvPr>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Summary &amp; Outlook</a:t>
            </a:r>
            <a:endParaRPr lang="zh-CN" altLang="en-US" b="1" dirty="0">
              <a:solidFill>
                <a:schemeClr val="accent1">
                  <a:lumMod val="50000"/>
                </a:schemeClr>
              </a:solidFill>
              <a:latin typeface="Cambria" panose="02040503050406030204" pitchFamily="18" charset="0"/>
            </a:endParaRPr>
          </a:p>
        </p:txBody>
      </p:sp>
      <p:sp>
        <p:nvSpPr>
          <p:cNvPr id="4" name="灯片编号占位符 3">
            <a:extLst>
              <a:ext uri="{FF2B5EF4-FFF2-40B4-BE49-F238E27FC236}">
                <a16:creationId xmlns:a16="http://schemas.microsoft.com/office/drawing/2014/main" id="{0C09AED7-F960-9E2F-0E21-5EC5BA5B809A}"/>
              </a:ext>
            </a:extLst>
          </p:cNvPr>
          <p:cNvSpPr>
            <a:spLocks noGrp="1"/>
          </p:cNvSpPr>
          <p:nvPr>
            <p:ph type="sldNum" sz="quarter" idx="12"/>
          </p:nvPr>
        </p:nvSpPr>
        <p:spPr/>
        <p:txBody>
          <a:bodyPr/>
          <a:lstStyle/>
          <a:p>
            <a:fld id="{53136A7F-5FF5-4486-AD7D-5DA5560C0422}" type="slidenum">
              <a:rPr lang="zh-CN" altLang="en-US" smtClean="0"/>
              <a:t>17</a:t>
            </a:fld>
            <a:endParaRPr lang="zh-CN" altLang="en-US"/>
          </a:p>
        </p:txBody>
      </p:sp>
      <p:sp>
        <p:nvSpPr>
          <p:cNvPr id="8" name="日期占位符 7">
            <a:extLst>
              <a:ext uri="{FF2B5EF4-FFF2-40B4-BE49-F238E27FC236}">
                <a16:creationId xmlns:a16="http://schemas.microsoft.com/office/drawing/2014/main" id="{69F528E6-0260-C42C-9A15-FCC2CFC5A089}"/>
              </a:ext>
            </a:extLst>
          </p:cNvPr>
          <p:cNvSpPr>
            <a:spLocks noGrp="1"/>
          </p:cNvSpPr>
          <p:nvPr>
            <p:ph type="dt" sz="half" idx="10"/>
          </p:nvPr>
        </p:nvSpPr>
        <p:spPr/>
        <p:txBody>
          <a:bodyPr/>
          <a:lstStyle/>
          <a:p>
            <a:fld id="{B22855CB-44BF-456D-AC3C-B90E550C3029}" type="datetime1">
              <a:rPr lang="zh-CN" altLang="en-US" smtClean="0"/>
              <a:t>2025/10/22</a:t>
            </a:fld>
            <a:endParaRPr lang="zh-CN" altLang="en-US" dirty="0"/>
          </a:p>
        </p:txBody>
      </p:sp>
      <p:sp>
        <p:nvSpPr>
          <p:cNvPr id="9" name="页脚占位符 8">
            <a:extLst>
              <a:ext uri="{FF2B5EF4-FFF2-40B4-BE49-F238E27FC236}">
                <a16:creationId xmlns:a16="http://schemas.microsoft.com/office/drawing/2014/main" id="{F3FBD2A2-BA27-124D-E1C3-ADEFB8974804}"/>
              </a:ext>
            </a:extLst>
          </p:cNvPr>
          <p:cNvSpPr>
            <a:spLocks noGrp="1"/>
          </p:cNvSpPr>
          <p:nvPr>
            <p:ph type="ftr" sz="quarter" idx="11"/>
          </p:nvPr>
        </p:nvSpPr>
        <p:spPr/>
        <p:txBody>
          <a:bodyPr/>
          <a:lstStyle/>
          <a:p>
            <a:r>
              <a:rPr lang="en-US" altLang="zh-CN" dirty="0"/>
              <a:t>LIDINE 2025, Hong Kong</a:t>
            </a:r>
            <a:endParaRPr lang="zh-CN" altLang="en-US" dirty="0"/>
          </a:p>
        </p:txBody>
      </p:sp>
      <p:sp>
        <p:nvSpPr>
          <p:cNvPr id="14" name="任意多边形: 形状 13">
            <a:extLst>
              <a:ext uri="{FF2B5EF4-FFF2-40B4-BE49-F238E27FC236}">
                <a16:creationId xmlns:a16="http://schemas.microsoft.com/office/drawing/2014/main" id="{B0121503-7C9A-3A75-6763-DF630E30C052}"/>
              </a:ext>
            </a:extLst>
          </p:cNvPr>
          <p:cNvSpPr/>
          <p:nvPr/>
        </p:nvSpPr>
        <p:spPr>
          <a:xfrm>
            <a:off x="561855" y="2209665"/>
            <a:ext cx="190800" cy="190800"/>
          </a:xfrm>
          <a:custGeom>
            <a:avLst/>
            <a:gdLst/>
            <a:ahLst/>
            <a:cxnLst/>
            <a:rect l="0" t="0" r="r" b="b"/>
            <a:pathLst>
              <a:path w="530" h="530">
                <a:moveTo>
                  <a:pt x="265" y="530"/>
                </a:moveTo>
                <a:cubicBezTo>
                  <a:pt x="283" y="530"/>
                  <a:pt x="300" y="528"/>
                  <a:pt x="317" y="525"/>
                </a:cubicBezTo>
                <a:cubicBezTo>
                  <a:pt x="334" y="522"/>
                  <a:pt x="351" y="517"/>
                  <a:pt x="367" y="510"/>
                </a:cubicBezTo>
                <a:cubicBezTo>
                  <a:pt x="383" y="503"/>
                  <a:pt x="398" y="494"/>
                  <a:pt x="412" y="484"/>
                </a:cubicBezTo>
                <a:cubicBezTo>
                  <a:pt x="427" y="475"/>
                  <a:pt x="440" y="464"/>
                  <a:pt x="453" y="452"/>
                </a:cubicBezTo>
                <a:cubicBezTo>
                  <a:pt x="465" y="439"/>
                  <a:pt x="476" y="426"/>
                  <a:pt x="485" y="411"/>
                </a:cubicBezTo>
                <a:cubicBezTo>
                  <a:pt x="495" y="397"/>
                  <a:pt x="503" y="382"/>
                  <a:pt x="510" y="366"/>
                </a:cubicBezTo>
                <a:cubicBezTo>
                  <a:pt x="517" y="350"/>
                  <a:pt x="522" y="333"/>
                  <a:pt x="525" y="316"/>
                </a:cubicBezTo>
                <a:cubicBezTo>
                  <a:pt x="528" y="299"/>
                  <a:pt x="530" y="282"/>
                  <a:pt x="530" y="264"/>
                </a:cubicBezTo>
                <a:cubicBezTo>
                  <a:pt x="530" y="247"/>
                  <a:pt x="528" y="230"/>
                  <a:pt x="525" y="213"/>
                </a:cubicBezTo>
                <a:cubicBezTo>
                  <a:pt x="522" y="196"/>
                  <a:pt x="517" y="179"/>
                  <a:pt x="510" y="163"/>
                </a:cubicBezTo>
                <a:cubicBezTo>
                  <a:pt x="503" y="147"/>
                  <a:pt x="495" y="132"/>
                  <a:pt x="485" y="117"/>
                </a:cubicBezTo>
                <a:cubicBezTo>
                  <a:pt x="476" y="103"/>
                  <a:pt x="465" y="90"/>
                  <a:pt x="453" y="77"/>
                </a:cubicBezTo>
                <a:cubicBezTo>
                  <a:pt x="440" y="65"/>
                  <a:pt x="427" y="54"/>
                  <a:pt x="412" y="44"/>
                </a:cubicBezTo>
                <a:cubicBezTo>
                  <a:pt x="398" y="35"/>
                  <a:pt x="383" y="27"/>
                  <a:pt x="367" y="20"/>
                </a:cubicBezTo>
                <a:cubicBezTo>
                  <a:pt x="351" y="13"/>
                  <a:pt x="334" y="8"/>
                  <a:pt x="317" y="5"/>
                </a:cubicBezTo>
                <a:cubicBezTo>
                  <a:pt x="300" y="2"/>
                  <a:pt x="283" y="0"/>
                  <a:pt x="265" y="0"/>
                </a:cubicBezTo>
                <a:cubicBezTo>
                  <a:pt x="248" y="0"/>
                  <a:pt x="231" y="2"/>
                  <a:pt x="214" y="5"/>
                </a:cubicBezTo>
                <a:cubicBezTo>
                  <a:pt x="197" y="8"/>
                  <a:pt x="180" y="13"/>
                  <a:pt x="164" y="20"/>
                </a:cubicBezTo>
                <a:cubicBezTo>
                  <a:pt x="147" y="27"/>
                  <a:pt x="132" y="35"/>
                  <a:pt x="117" y="44"/>
                </a:cubicBezTo>
                <a:cubicBezTo>
                  <a:pt x="103" y="54"/>
                  <a:pt x="90" y="65"/>
                  <a:pt x="77" y="77"/>
                </a:cubicBezTo>
                <a:cubicBezTo>
                  <a:pt x="65" y="90"/>
                  <a:pt x="54" y="103"/>
                  <a:pt x="44" y="117"/>
                </a:cubicBezTo>
                <a:cubicBezTo>
                  <a:pt x="35" y="132"/>
                  <a:pt x="27" y="147"/>
                  <a:pt x="20" y="163"/>
                </a:cubicBezTo>
                <a:cubicBezTo>
                  <a:pt x="13" y="179"/>
                  <a:pt x="8" y="196"/>
                  <a:pt x="5" y="213"/>
                </a:cubicBezTo>
                <a:cubicBezTo>
                  <a:pt x="2" y="230"/>
                  <a:pt x="0" y="247"/>
                  <a:pt x="0" y="264"/>
                </a:cubicBezTo>
                <a:cubicBezTo>
                  <a:pt x="0" y="282"/>
                  <a:pt x="2" y="299"/>
                  <a:pt x="5" y="316"/>
                </a:cubicBezTo>
                <a:cubicBezTo>
                  <a:pt x="8" y="333"/>
                  <a:pt x="13" y="350"/>
                  <a:pt x="20" y="366"/>
                </a:cubicBezTo>
                <a:cubicBezTo>
                  <a:pt x="27" y="382"/>
                  <a:pt x="35" y="397"/>
                  <a:pt x="44" y="411"/>
                </a:cubicBezTo>
                <a:cubicBezTo>
                  <a:pt x="54" y="426"/>
                  <a:pt x="65" y="439"/>
                  <a:pt x="77" y="452"/>
                </a:cubicBezTo>
                <a:cubicBezTo>
                  <a:pt x="90" y="464"/>
                  <a:pt x="103" y="475"/>
                  <a:pt x="117" y="484"/>
                </a:cubicBezTo>
                <a:cubicBezTo>
                  <a:pt x="132" y="494"/>
                  <a:pt x="147" y="503"/>
                  <a:pt x="164" y="510"/>
                </a:cubicBezTo>
                <a:cubicBezTo>
                  <a:pt x="180" y="517"/>
                  <a:pt x="197" y="522"/>
                  <a:pt x="214" y="525"/>
                </a:cubicBezTo>
                <a:cubicBezTo>
                  <a:pt x="231" y="528"/>
                  <a:pt x="248" y="530"/>
                  <a:pt x="265" y="530"/>
                </a:cubicBezTo>
                <a:moveTo>
                  <a:pt x="382" y="216"/>
                </a:moveTo>
                <a:lnTo>
                  <a:pt x="250" y="348"/>
                </a:lnTo>
                <a:cubicBezTo>
                  <a:pt x="240" y="358"/>
                  <a:pt x="224" y="358"/>
                  <a:pt x="215" y="348"/>
                </a:cubicBezTo>
                <a:lnTo>
                  <a:pt x="148" y="282"/>
                </a:lnTo>
                <a:cubicBezTo>
                  <a:pt x="138" y="272"/>
                  <a:pt x="138" y="257"/>
                  <a:pt x="148" y="247"/>
                </a:cubicBezTo>
                <a:cubicBezTo>
                  <a:pt x="157" y="237"/>
                  <a:pt x="174" y="237"/>
                  <a:pt x="184" y="247"/>
                </a:cubicBezTo>
                <a:lnTo>
                  <a:pt x="232" y="296"/>
                </a:lnTo>
                <a:lnTo>
                  <a:pt x="347" y="181"/>
                </a:lnTo>
                <a:cubicBezTo>
                  <a:pt x="357" y="171"/>
                  <a:pt x="372" y="171"/>
                  <a:pt x="382" y="181"/>
                </a:cubicBezTo>
                <a:cubicBezTo>
                  <a:pt x="392" y="190"/>
                  <a:pt x="392" y="206"/>
                  <a:pt x="382" y="216"/>
                </a:cubicBezTo>
                <a:close/>
              </a:path>
            </a:pathLst>
          </a:custGeom>
          <a:solidFill>
            <a:srgbClr val="3B82F6"/>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sp>
        <p:nvSpPr>
          <p:cNvPr id="18" name="任意多边形: 形状 17">
            <a:extLst>
              <a:ext uri="{FF2B5EF4-FFF2-40B4-BE49-F238E27FC236}">
                <a16:creationId xmlns:a16="http://schemas.microsoft.com/office/drawing/2014/main" id="{4F01D906-E6F7-A32E-4DD1-4BA75D1A5561}"/>
              </a:ext>
            </a:extLst>
          </p:cNvPr>
          <p:cNvSpPr/>
          <p:nvPr/>
        </p:nvSpPr>
        <p:spPr>
          <a:xfrm>
            <a:off x="565423" y="3785735"/>
            <a:ext cx="190800" cy="190800"/>
          </a:xfrm>
          <a:custGeom>
            <a:avLst/>
            <a:gdLst/>
            <a:ahLst/>
            <a:cxnLst/>
            <a:rect l="0" t="0" r="r" b="b"/>
            <a:pathLst>
              <a:path w="530" h="530">
                <a:moveTo>
                  <a:pt x="265" y="530"/>
                </a:moveTo>
                <a:cubicBezTo>
                  <a:pt x="283" y="530"/>
                  <a:pt x="300" y="529"/>
                  <a:pt x="317" y="525"/>
                </a:cubicBezTo>
                <a:cubicBezTo>
                  <a:pt x="334" y="522"/>
                  <a:pt x="351" y="517"/>
                  <a:pt x="367" y="510"/>
                </a:cubicBezTo>
                <a:cubicBezTo>
                  <a:pt x="383" y="504"/>
                  <a:pt x="398" y="496"/>
                  <a:pt x="412" y="486"/>
                </a:cubicBezTo>
                <a:cubicBezTo>
                  <a:pt x="427" y="476"/>
                  <a:pt x="440" y="464"/>
                  <a:pt x="453" y="452"/>
                </a:cubicBezTo>
                <a:cubicBezTo>
                  <a:pt x="465" y="440"/>
                  <a:pt x="476" y="426"/>
                  <a:pt x="485" y="412"/>
                </a:cubicBezTo>
                <a:cubicBezTo>
                  <a:pt x="495" y="397"/>
                  <a:pt x="503" y="382"/>
                  <a:pt x="510" y="366"/>
                </a:cubicBezTo>
                <a:cubicBezTo>
                  <a:pt x="517" y="350"/>
                  <a:pt x="522" y="334"/>
                  <a:pt x="525" y="317"/>
                </a:cubicBezTo>
                <a:cubicBezTo>
                  <a:pt x="528" y="299"/>
                  <a:pt x="530" y="282"/>
                  <a:pt x="530" y="265"/>
                </a:cubicBezTo>
                <a:cubicBezTo>
                  <a:pt x="530" y="248"/>
                  <a:pt x="528" y="230"/>
                  <a:pt x="525" y="213"/>
                </a:cubicBezTo>
                <a:cubicBezTo>
                  <a:pt x="522" y="196"/>
                  <a:pt x="517" y="180"/>
                  <a:pt x="510" y="164"/>
                </a:cubicBezTo>
                <a:cubicBezTo>
                  <a:pt x="503" y="148"/>
                  <a:pt x="495" y="132"/>
                  <a:pt x="485" y="118"/>
                </a:cubicBezTo>
                <a:cubicBezTo>
                  <a:pt x="476" y="103"/>
                  <a:pt x="465" y="90"/>
                  <a:pt x="453" y="78"/>
                </a:cubicBezTo>
                <a:cubicBezTo>
                  <a:pt x="440" y="66"/>
                  <a:pt x="427" y="55"/>
                  <a:pt x="412" y="45"/>
                </a:cubicBezTo>
                <a:cubicBezTo>
                  <a:pt x="398" y="35"/>
                  <a:pt x="383" y="27"/>
                  <a:pt x="367" y="20"/>
                </a:cubicBezTo>
                <a:cubicBezTo>
                  <a:pt x="351" y="14"/>
                  <a:pt x="334" y="9"/>
                  <a:pt x="317" y="5"/>
                </a:cubicBezTo>
                <a:cubicBezTo>
                  <a:pt x="300" y="2"/>
                  <a:pt x="283" y="0"/>
                  <a:pt x="265" y="0"/>
                </a:cubicBezTo>
                <a:cubicBezTo>
                  <a:pt x="248" y="0"/>
                  <a:pt x="231" y="2"/>
                  <a:pt x="214" y="5"/>
                </a:cubicBezTo>
                <a:cubicBezTo>
                  <a:pt x="197" y="9"/>
                  <a:pt x="180" y="14"/>
                  <a:pt x="164" y="20"/>
                </a:cubicBezTo>
                <a:cubicBezTo>
                  <a:pt x="147" y="27"/>
                  <a:pt x="132" y="35"/>
                  <a:pt x="117" y="45"/>
                </a:cubicBezTo>
                <a:cubicBezTo>
                  <a:pt x="103" y="55"/>
                  <a:pt x="90" y="66"/>
                  <a:pt x="77" y="78"/>
                </a:cubicBezTo>
                <a:cubicBezTo>
                  <a:pt x="65" y="90"/>
                  <a:pt x="54" y="103"/>
                  <a:pt x="44" y="118"/>
                </a:cubicBezTo>
                <a:cubicBezTo>
                  <a:pt x="35" y="132"/>
                  <a:pt x="27" y="148"/>
                  <a:pt x="20" y="164"/>
                </a:cubicBezTo>
                <a:cubicBezTo>
                  <a:pt x="13" y="180"/>
                  <a:pt x="8" y="196"/>
                  <a:pt x="5" y="213"/>
                </a:cubicBezTo>
                <a:cubicBezTo>
                  <a:pt x="2" y="230"/>
                  <a:pt x="0" y="248"/>
                  <a:pt x="0" y="265"/>
                </a:cubicBezTo>
                <a:cubicBezTo>
                  <a:pt x="0" y="282"/>
                  <a:pt x="2" y="299"/>
                  <a:pt x="5" y="317"/>
                </a:cubicBezTo>
                <a:cubicBezTo>
                  <a:pt x="8" y="334"/>
                  <a:pt x="13" y="350"/>
                  <a:pt x="20" y="366"/>
                </a:cubicBezTo>
                <a:cubicBezTo>
                  <a:pt x="27" y="382"/>
                  <a:pt x="35" y="397"/>
                  <a:pt x="44" y="412"/>
                </a:cubicBezTo>
                <a:cubicBezTo>
                  <a:pt x="54" y="426"/>
                  <a:pt x="65" y="440"/>
                  <a:pt x="77" y="452"/>
                </a:cubicBezTo>
                <a:cubicBezTo>
                  <a:pt x="90" y="464"/>
                  <a:pt x="103" y="476"/>
                  <a:pt x="117" y="486"/>
                </a:cubicBezTo>
                <a:cubicBezTo>
                  <a:pt x="132" y="496"/>
                  <a:pt x="147" y="504"/>
                  <a:pt x="164" y="510"/>
                </a:cubicBezTo>
                <a:cubicBezTo>
                  <a:pt x="180" y="517"/>
                  <a:pt x="197" y="522"/>
                  <a:pt x="214" y="525"/>
                </a:cubicBezTo>
                <a:cubicBezTo>
                  <a:pt x="231" y="529"/>
                  <a:pt x="248" y="530"/>
                  <a:pt x="265" y="530"/>
                </a:cubicBezTo>
                <a:moveTo>
                  <a:pt x="382" y="216"/>
                </a:moveTo>
                <a:lnTo>
                  <a:pt x="250" y="349"/>
                </a:lnTo>
                <a:cubicBezTo>
                  <a:pt x="240" y="358"/>
                  <a:pt x="224" y="358"/>
                  <a:pt x="215" y="349"/>
                </a:cubicBezTo>
                <a:lnTo>
                  <a:pt x="148" y="282"/>
                </a:lnTo>
                <a:cubicBezTo>
                  <a:pt x="138" y="273"/>
                  <a:pt x="138" y="257"/>
                  <a:pt x="148" y="247"/>
                </a:cubicBezTo>
                <a:cubicBezTo>
                  <a:pt x="157" y="238"/>
                  <a:pt x="174" y="238"/>
                  <a:pt x="184" y="247"/>
                </a:cubicBezTo>
                <a:lnTo>
                  <a:pt x="232" y="296"/>
                </a:lnTo>
                <a:lnTo>
                  <a:pt x="347" y="181"/>
                </a:lnTo>
                <a:cubicBezTo>
                  <a:pt x="357" y="171"/>
                  <a:pt x="372" y="171"/>
                  <a:pt x="382" y="181"/>
                </a:cubicBezTo>
                <a:cubicBezTo>
                  <a:pt x="392" y="191"/>
                  <a:pt x="392" y="207"/>
                  <a:pt x="382" y="216"/>
                </a:cubicBezTo>
                <a:close/>
              </a:path>
            </a:pathLst>
          </a:custGeom>
          <a:solidFill>
            <a:srgbClr val="3B82F6"/>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sp>
        <p:nvSpPr>
          <p:cNvPr id="23" name="任意多边形: 形状 22">
            <a:extLst>
              <a:ext uri="{FF2B5EF4-FFF2-40B4-BE49-F238E27FC236}">
                <a16:creationId xmlns:a16="http://schemas.microsoft.com/office/drawing/2014/main" id="{A28FA56B-F78C-5A64-2C49-C96AB6052848}"/>
              </a:ext>
            </a:extLst>
          </p:cNvPr>
          <p:cNvSpPr/>
          <p:nvPr/>
        </p:nvSpPr>
        <p:spPr>
          <a:xfrm>
            <a:off x="561855" y="4952730"/>
            <a:ext cx="190800" cy="190800"/>
          </a:xfrm>
          <a:custGeom>
            <a:avLst/>
            <a:gdLst/>
            <a:ahLst/>
            <a:cxnLst/>
            <a:rect l="0" t="0" r="r" b="b"/>
            <a:pathLst>
              <a:path w="530" h="530">
                <a:moveTo>
                  <a:pt x="265" y="530"/>
                </a:moveTo>
                <a:cubicBezTo>
                  <a:pt x="283" y="530"/>
                  <a:pt x="300" y="529"/>
                  <a:pt x="317" y="525"/>
                </a:cubicBezTo>
                <a:cubicBezTo>
                  <a:pt x="334" y="522"/>
                  <a:pt x="351" y="517"/>
                  <a:pt x="367" y="510"/>
                </a:cubicBezTo>
                <a:cubicBezTo>
                  <a:pt x="383" y="504"/>
                  <a:pt x="398" y="495"/>
                  <a:pt x="412" y="486"/>
                </a:cubicBezTo>
                <a:cubicBezTo>
                  <a:pt x="427" y="476"/>
                  <a:pt x="440" y="465"/>
                  <a:pt x="453" y="453"/>
                </a:cubicBezTo>
                <a:cubicBezTo>
                  <a:pt x="465" y="441"/>
                  <a:pt x="476" y="427"/>
                  <a:pt x="485" y="412"/>
                </a:cubicBezTo>
                <a:cubicBezTo>
                  <a:pt x="495" y="397"/>
                  <a:pt x="503" y="382"/>
                  <a:pt x="510" y="366"/>
                </a:cubicBezTo>
                <a:cubicBezTo>
                  <a:pt x="517" y="350"/>
                  <a:pt x="522" y="333"/>
                  <a:pt x="525" y="316"/>
                </a:cubicBezTo>
                <a:cubicBezTo>
                  <a:pt x="528" y="299"/>
                  <a:pt x="530" y="282"/>
                  <a:pt x="530" y="265"/>
                </a:cubicBezTo>
                <a:cubicBezTo>
                  <a:pt x="530" y="247"/>
                  <a:pt x="528" y="230"/>
                  <a:pt x="525" y="213"/>
                </a:cubicBezTo>
                <a:cubicBezTo>
                  <a:pt x="522" y="196"/>
                  <a:pt x="517" y="180"/>
                  <a:pt x="510" y="164"/>
                </a:cubicBezTo>
                <a:cubicBezTo>
                  <a:pt x="503" y="148"/>
                  <a:pt x="495" y="132"/>
                  <a:pt x="485" y="118"/>
                </a:cubicBezTo>
                <a:cubicBezTo>
                  <a:pt x="476" y="103"/>
                  <a:pt x="465" y="90"/>
                  <a:pt x="453" y="78"/>
                </a:cubicBezTo>
                <a:cubicBezTo>
                  <a:pt x="440" y="65"/>
                  <a:pt x="427" y="54"/>
                  <a:pt x="412" y="45"/>
                </a:cubicBezTo>
                <a:cubicBezTo>
                  <a:pt x="398" y="35"/>
                  <a:pt x="383" y="27"/>
                  <a:pt x="367" y="20"/>
                </a:cubicBezTo>
                <a:cubicBezTo>
                  <a:pt x="351" y="14"/>
                  <a:pt x="334" y="9"/>
                  <a:pt x="317" y="5"/>
                </a:cubicBezTo>
                <a:cubicBezTo>
                  <a:pt x="300" y="2"/>
                  <a:pt x="283" y="0"/>
                  <a:pt x="265" y="0"/>
                </a:cubicBezTo>
                <a:cubicBezTo>
                  <a:pt x="248" y="0"/>
                  <a:pt x="231" y="2"/>
                  <a:pt x="214" y="5"/>
                </a:cubicBezTo>
                <a:cubicBezTo>
                  <a:pt x="197" y="9"/>
                  <a:pt x="180" y="14"/>
                  <a:pt x="164" y="20"/>
                </a:cubicBezTo>
                <a:cubicBezTo>
                  <a:pt x="147" y="27"/>
                  <a:pt x="132" y="35"/>
                  <a:pt x="117" y="45"/>
                </a:cubicBezTo>
                <a:cubicBezTo>
                  <a:pt x="103" y="54"/>
                  <a:pt x="90" y="65"/>
                  <a:pt x="77" y="78"/>
                </a:cubicBezTo>
                <a:cubicBezTo>
                  <a:pt x="65" y="90"/>
                  <a:pt x="54" y="103"/>
                  <a:pt x="44" y="118"/>
                </a:cubicBezTo>
                <a:cubicBezTo>
                  <a:pt x="35" y="132"/>
                  <a:pt x="27" y="148"/>
                  <a:pt x="20" y="164"/>
                </a:cubicBezTo>
                <a:cubicBezTo>
                  <a:pt x="13" y="180"/>
                  <a:pt x="8" y="196"/>
                  <a:pt x="5" y="213"/>
                </a:cubicBezTo>
                <a:cubicBezTo>
                  <a:pt x="2" y="230"/>
                  <a:pt x="0" y="247"/>
                  <a:pt x="0" y="265"/>
                </a:cubicBezTo>
                <a:cubicBezTo>
                  <a:pt x="0" y="282"/>
                  <a:pt x="2" y="299"/>
                  <a:pt x="5" y="316"/>
                </a:cubicBezTo>
                <a:cubicBezTo>
                  <a:pt x="8" y="333"/>
                  <a:pt x="13" y="350"/>
                  <a:pt x="20" y="366"/>
                </a:cubicBezTo>
                <a:cubicBezTo>
                  <a:pt x="27" y="382"/>
                  <a:pt x="35" y="397"/>
                  <a:pt x="44" y="412"/>
                </a:cubicBezTo>
                <a:cubicBezTo>
                  <a:pt x="54" y="427"/>
                  <a:pt x="65" y="441"/>
                  <a:pt x="77" y="453"/>
                </a:cubicBezTo>
                <a:cubicBezTo>
                  <a:pt x="90" y="465"/>
                  <a:pt x="103" y="476"/>
                  <a:pt x="117" y="486"/>
                </a:cubicBezTo>
                <a:cubicBezTo>
                  <a:pt x="132" y="495"/>
                  <a:pt x="147" y="504"/>
                  <a:pt x="164" y="510"/>
                </a:cubicBezTo>
                <a:cubicBezTo>
                  <a:pt x="180" y="517"/>
                  <a:pt x="197" y="522"/>
                  <a:pt x="214" y="525"/>
                </a:cubicBezTo>
                <a:cubicBezTo>
                  <a:pt x="231" y="529"/>
                  <a:pt x="248" y="530"/>
                  <a:pt x="265" y="530"/>
                </a:cubicBezTo>
                <a:moveTo>
                  <a:pt x="382" y="216"/>
                </a:moveTo>
                <a:lnTo>
                  <a:pt x="250" y="349"/>
                </a:lnTo>
                <a:cubicBezTo>
                  <a:pt x="240" y="358"/>
                  <a:pt x="224" y="358"/>
                  <a:pt x="215" y="349"/>
                </a:cubicBezTo>
                <a:lnTo>
                  <a:pt x="148" y="282"/>
                </a:lnTo>
                <a:cubicBezTo>
                  <a:pt x="138" y="273"/>
                  <a:pt x="138" y="257"/>
                  <a:pt x="148" y="247"/>
                </a:cubicBezTo>
                <a:cubicBezTo>
                  <a:pt x="157" y="238"/>
                  <a:pt x="174" y="238"/>
                  <a:pt x="184" y="247"/>
                </a:cubicBezTo>
                <a:lnTo>
                  <a:pt x="232" y="296"/>
                </a:lnTo>
                <a:lnTo>
                  <a:pt x="347" y="181"/>
                </a:lnTo>
                <a:cubicBezTo>
                  <a:pt x="357" y="171"/>
                  <a:pt x="372" y="171"/>
                  <a:pt x="382" y="181"/>
                </a:cubicBezTo>
                <a:cubicBezTo>
                  <a:pt x="392" y="191"/>
                  <a:pt x="392" y="207"/>
                  <a:pt x="382" y="216"/>
                </a:cubicBezTo>
                <a:close/>
              </a:path>
            </a:pathLst>
          </a:custGeom>
          <a:solidFill>
            <a:srgbClr val="3B82F6"/>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pic>
        <p:nvPicPr>
          <p:cNvPr id="27" name="图片 26">
            <a:extLst>
              <a:ext uri="{FF2B5EF4-FFF2-40B4-BE49-F238E27FC236}">
                <a16:creationId xmlns:a16="http://schemas.microsoft.com/office/drawing/2014/main" id="{9D59A864-34E6-96A2-7345-CD0A3A2B07CF}"/>
              </a:ext>
            </a:extLst>
          </p:cNvPr>
          <p:cNvPicPr>
            <a:picLocks noChangeAspect="1"/>
          </p:cNvPicPr>
          <p:nvPr/>
        </p:nvPicPr>
        <p:blipFill>
          <a:blip r:embed="rId3"/>
          <a:stretch>
            <a:fillRect/>
          </a:stretch>
        </p:blipFill>
        <p:spPr>
          <a:xfrm>
            <a:off x="453437" y="1306739"/>
            <a:ext cx="384081" cy="384081"/>
          </a:xfrm>
          <a:prstGeom prst="rect">
            <a:avLst/>
          </a:prstGeom>
        </p:spPr>
      </p:pic>
      <p:sp>
        <p:nvSpPr>
          <p:cNvPr id="31" name="文本框 30">
            <a:extLst>
              <a:ext uri="{FF2B5EF4-FFF2-40B4-BE49-F238E27FC236}">
                <a16:creationId xmlns:a16="http://schemas.microsoft.com/office/drawing/2014/main" id="{F7AB2083-B8B7-0786-DFAC-AF80CD3C8F79}"/>
              </a:ext>
            </a:extLst>
          </p:cNvPr>
          <p:cNvSpPr txBox="1"/>
          <p:nvPr/>
        </p:nvSpPr>
        <p:spPr>
          <a:xfrm>
            <a:off x="828394" y="2121721"/>
            <a:ext cx="5019675" cy="3785652"/>
          </a:xfrm>
          <a:prstGeom prst="rect">
            <a:avLst/>
          </a:prstGeom>
          <a:noFill/>
        </p:spPr>
        <p:txBody>
          <a:bodyPr wrap="square">
            <a:spAutoFit/>
          </a:bodyPr>
          <a:lstStyle/>
          <a:p>
            <a:r>
              <a:rPr lang="en-US" altLang="zh-CN" sz="2000" b="1" dirty="0"/>
              <a:t>Radiopurity meets next-gen budgets</a:t>
            </a:r>
            <a:r>
              <a:rPr lang="en-US" altLang="zh-CN" sz="2000" dirty="0"/>
              <a:t>: full chain control (components → assembled PMTs → surface radon) keeps Co, U/Th, and radon within targets.</a:t>
            </a:r>
          </a:p>
          <a:p>
            <a:endParaRPr lang="en-US" altLang="zh-CN" sz="2000" dirty="0"/>
          </a:p>
          <a:p>
            <a:r>
              <a:rPr lang="en-US" altLang="zh-CN" sz="2000" b="1" dirty="0"/>
              <a:t>Cryogenic stability</a:t>
            </a:r>
            <a:r>
              <a:rPr lang="en-US" altLang="zh-CN" sz="2000" dirty="0"/>
              <a:t>: gain 4.23×10</a:t>
            </a:r>
            <a:r>
              <a:rPr lang="en-US" altLang="zh-CN" sz="2000" baseline="30000" dirty="0"/>
              <a:t>6</a:t>
            </a:r>
            <a:r>
              <a:rPr lang="en-US" altLang="zh-CN" sz="2000" dirty="0"/>
              <a:t>, AP 0.5%, DCR 2.5 Hz/channel maintained after thermal cycling.</a:t>
            </a:r>
          </a:p>
          <a:p>
            <a:endParaRPr lang="en-US" altLang="zh-CN" sz="2000" dirty="0"/>
          </a:p>
          <a:p>
            <a:r>
              <a:rPr lang="en-US" altLang="zh-CN" sz="2000" b="1" dirty="0"/>
              <a:t>Compact &amp; scalable</a:t>
            </a:r>
            <a:r>
              <a:rPr lang="en-US" altLang="zh-CN" sz="2000" dirty="0"/>
              <a:t>: layout supports dense packing, simplified cabling, and large-area deployment.</a:t>
            </a:r>
            <a:endParaRPr lang="zh-CN" altLang="en-US" sz="2000" dirty="0"/>
          </a:p>
        </p:txBody>
      </p:sp>
      <p:sp>
        <p:nvSpPr>
          <p:cNvPr id="35" name="文本框 34">
            <a:extLst>
              <a:ext uri="{FF2B5EF4-FFF2-40B4-BE49-F238E27FC236}">
                <a16:creationId xmlns:a16="http://schemas.microsoft.com/office/drawing/2014/main" id="{C378EA0A-B8A1-6922-3A02-189E9D5C218E}"/>
              </a:ext>
            </a:extLst>
          </p:cNvPr>
          <p:cNvSpPr txBox="1"/>
          <p:nvPr/>
        </p:nvSpPr>
        <p:spPr>
          <a:xfrm>
            <a:off x="6296308" y="2121721"/>
            <a:ext cx="5478254" cy="3477875"/>
          </a:xfrm>
          <a:prstGeom prst="rect">
            <a:avLst/>
          </a:prstGeom>
          <a:noFill/>
        </p:spPr>
        <p:txBody>
          <a:bodyPr wrap="square">
            <a:spAutoFit/>
          </a:bodyPr>
          <a:lstStyle/>
          <a:p>
            <a:r>
              <a:rPr lang="en-US" altLang="zh-CN" sz="2000" b="1" dirty="0"/>
              <a:t>Quality surveillance</a:t>
            </a:r>
            <a:r>
              <a:rPr lang="en-US" altLang="zh-CN" sz="2000" dirty="0"/>
              <a:t>: continue </a:t>
            </a:r>
            <a:r>
              <a:rPr lang="en-US" altLang="zh-CN" sz="2000" dirty="0" err="1"/>
              <a:t>HPGe</a:t>
            </a:r>
            <a:r>
              <a:rPr lang="en-US" altLang="zh-CN" sz="2000" dirty="0"/>
              <a:t> screening and radon-emanation quality assurance for batch-to-batch consistency.</a:t>
            </a:r>
          </a:p>
          <a:p>
            <a:endParaRPr lang="en-US" altLang="zh-CN" sz="2000" dirty="0"/>
          </a:p>
          <a:p>
            <a:r>
              <a:rPr lang="en-US" altLang="zh-CN" sz="2000" b="1" dirty="0"/>
              <a:t>System tests</a:t>
            </a:r>
            <a:r>
              <a:rPr lang="en-US" altLang="zh-CN" sz="2000" dirty="0"/>
              <a:t>: integrate into larger </a:t>
            </a:r>
            <a:r>
              <a:rPr lang="en-US" altLang="zh-CN" sz="2000" dirty="0" err="1"/>
              <a:t>LXe</a:t>
            </a:r>
            <a:r>
              <a:rPr lang="en-US" altLang="zh-CN" sz="2000" dirty="0"/>
              <a:t> platforms (e.g., PandaX-20T) to finalize operating points and </a:t>
            </a:r>
            <a:r>
              <a:rPr lang="en-US" altLang="zh-CN" sz="2000"/>
              <a:t>reliability statistics</a:t>
            </a:r>
            <a:r>
              <a:rPr lang="en-US" altLang="zh-CN" sz="2000" dirty="0"/>
              <a:t>.</a:t>
            </a:r>
          </a:p>
          <a:p>
            <a:endParaRPr lang="en-US" altLang="zh-CN" sz="2000" b="1" dirty="0"/>
          </a:p>
          <a:p>
            <a:r>
              <a:rPr lang="en-US" altLang="zh-CN" sz="2000" b="1" dirty="0"/>
              <a:t>Production scale-up</a:t>
            </a:r>
            <a:r>
              <a:rPr lang="en-US" altLang="zh-CN" sz="2000" dirty="0"/>
              <a:t>: expand manufacturing and acceptance criteria for mass application in xenon experiments (</a:t>
            </a:r>
            <a:r>
              <a:rPr lang="en-US" altLang="zh-CN" sz="2000" dirty="0" err="1"/>
              <a:t>XENONnT</a:t>
            </a:r>
            <a:r>
              <a:rPr lang="en-US" altLang="zh-CN" sz="2000" dirty="0"/>
              <a:t>, LZ class).</a:t>
            </a:r>
            <a:endParaRPr lang="zh-CN" altLang="en-US" sz="2000" dirty="0"/>
          </a:p>
        </p:txBody>
      </p:sp>
      <p:grpSp>
        <p:nvGrpSpPr>
          <p:cNvPr id="39" name="组合 38">
            <a:extLst>
              <a:ext uri="{FF2B5EF4-FFF2-40B4-BE49-F238E27FC236}">
                <a16:creationId xmlns:a16="http://schemas.microsoft.com/office/drawing/2014/main" id="{E58B579B-FC5E-5C48-D904-E1E528DCB063}"/>
              </a:ext>
            </a:extLst>
          </p:cNvPr>
          <p:cNvGrpSpPr/>
          <p:nvPr/>
        </p:nvGrpSpPr>
        <p:grpSpPr>
          <a:xfrm>
            <a:off x="6095700" y="1306739"/>
            <a:ext cx="381240" cy="381240"/>
            <a:chOff x="5981580" y="2524050"/>
            <a:chExt cx="381240" cy="381240"/>
          </a:xfrm>
        </p:grpSpPr>
        <p:sp>
          <p:nvSpPr>
            <p:cNvPr id="36" name="任意多边形: 形状 35">
              <a:extLst>
                <a:ext uri="{FF2B5EF4-FFF2-40B4-BE49-F238E27FC236}">
                  <a16:creationId xmlns:a16="http://schemas.microsoft.com/office/drawing/2014/main" id="{37CDF4A5-7EB0-B8BF-50CF-81E917E547EE}"/>
                </a:ext>
              </a:extLst>
            </p:cNvPr>
            <p:cNvSpPr/>
            <p:nvPr/>
          </p:nvSpPr>
          <p:spPr>
            <a:xfrm>
              <a:off x="5981580" y="2524050"/>
              <a:ext cx="381240" cy="381240"/>
            </a:xfrm>
            <a:custGeom>
              <a:avLst/>
              <a:gdLst/>
              <a:ahLst/>
              <a:cxnLst/>
              <a:rect l="0" t="0" r="r" b="b"/>
              <a:pathLst>
                <a:path w="1059" h="1059">
                  <a:moveTo>
                    <a:pt x="0" y="847"/>
                  </a:moveTo>
                  <a:lnTo>
                    <a:pt x="0" y="211"/>
                  </a:lnTo>
                  <a:cubicBezTo>
                    <a:pt x="0" y="197"/>
                    <a:pt x="1" y="184"/>
                    <a:pt x="4" y="170"/>
                  </a:cubicBezTo>
                  <a:cubicBezTo>
                    <a:pt x="7" y="156"/>
                    <a:pt x="11" y="143"/>
                    <a:pt x="16" y="130"/>
                  </a:cubicBezTo>
                  <a:cubicBezTo>
                    <a:pt x="21" y="118"/>
                    <a:pt x="28" y="105"/>
                    <a:pt x="36" y="94"/>
                  </a:cubicBezTo>
                  <a:cubicBezTo>
                    <a:pt x="43" y="82"/>
                    <a:pt x="52" y="72"/>
                    <a:pt x="62" y="62"/>
                  </a:cubicBezTo>
                  <a:cubicBezTo>
                    <a:pt x="72" y="52"/>
                    <a:pt x="82" y="43"/>
                    <a:pt x="94" y="35"/>
                  </a:cubicBezTo>
                  <a:cubicBezTo>
                    <a:pt x="105" y="28"/>
                    <a:pt x="118" y="21"/>
                    <a:pt x="130" y="16"/>
                  </a:cubicBezTo>
                  <a:cubicBezTo>
                    <a:pt x="143" y="11"/>
                    <a:pt x="157" y="6"/>
                    <a:pt x="170" y="4"/>
                  </a:cubicBezTo>
                  <a:cubicBezTo>
                    <a:pt x="184" y="1"/>
                    <a:pt x="198" y="0"/>
                    <a:pt x="211" y="0"/>
                  </a:cubicBezTo>
                  <a:lnTo>
                    <a:pt x="846" y="0"/>
                  </a:lnTo>
                  <a:cubicBezTo>
                    <a:pt x="860" y="0"/>
                    <a:pt x="874" y="1"/>
                    <a:pt x="888" y="4"/>
                  </a:cubicBezTo>
                  <a:cubicBezTo>
                    <a:pt x="901" y="6"/>
                    <a:pt x="915" y="11"/>
                    <a:pt x="928" y="16"/>
                  </a:cubicBezTo>
                  <a:cubicBezTo>
                    <a:pt x="940" y="21"/>
                    <a:pt x="954" y="28"/>
                    <a:pt x="965" y="35"/>
                  </a:cubicBezTo>
                  <a:cubicBezTo>
                    <a:pt x="977" y="43"/>
                    <a:pt x="987" y="52"/>
                    <a:pt x="997" y="62"/>
                  </a:cubicBezTo>
                  <a:cubicBezTo>
                    <a:pt x="1007" y="72"/>
                    <a:pt x="1016" y="82"/>
                    <a:pt x="1023" y="94"/>
                  </a:cubicBezTo>
                  <a:cubicBezTo>
                    <a:pt x="1031" y="105"/>
                    <a:pt x="1038" y="118"/>
                    <a:pt x="1043" y="130"/>
                  </a:cubicBezTo>
                  <a:cubicBezTo>
                    <a:pt x="1048" y="143"/>
                    <a:pt x="1052" y="156"/>
                    <a:pt x="1055" y="170"/>
                  </a:cubicBezTo>
                  <a:cubicBezTo>
                    <a:pt x="1058" y="184"/>
                    <a:pt x="1059" y="197"/>
                    <a:pt x="1059" y="211"/>
                  </a:cubicBezTo>
                  <a:lnTo>
                    <a:pt x="1059" y="847"/>
                  </a:lnTo>
                  <a:cubicBezTo>
                    <a:pt x="1059" y="861"/>
                    <a:pt x="1058" y="875"/>
                    <a:pt x="1055" y="889"/>
                  </a:cubicBezTo>
                  <a:cubicBezTo>
                    <a:pt x="1052" y="902"/>
                    <a:pt x="1048" y="916"/>
                    <a:pt x="1043" y="928"/>
                  </a:cubicBezTo>
                  <a:cubicBezTo>
                    <a:pt x="1038" y="941"/>
                    <a:pt x="1031" y="953"/>
                    <a:pt x="1023" y="965"/>
                  </a:cubicBezTo>
                  <a:cubicBezTo>
                    <a:pt x="1016" y="977"/>
                    <a:pt x="1007" y="987"/>
                    <a:pt x="997" y="997"/>
                  </a:cubicBezTo>
                  <a:cubicBezTo>
                    <a:pt x="987" y="1007"/>
                    <a:pt x="977" y="1016"/>
                    <a:pt x="965" y="1023"/>
                  </a:cubicBezTo>
                  <a:cubicBezTo>
                    <a:pt x="954" y="1031"/>
                    <a:pt x="940" y="1038"/>
                    <a:pt x="928" y="1043"/>
                  </a:cubicBezTo>
                  <a:cubicBezTo>
                    <a:pt x="915" y="1048"/>
                    <a:pt x="901" y="1052"/>
                    <a:pt x="888" y="1055"/>
                  </a:cubicBezTo>
                  <a:cubicBezTo>
                    <a:pt x="874" y="1058"/>
                    <a:pt x="860" y="1059"/>
                    <a:pt x="846" y="1059"/>
                  </a:cubicBezTo>
                  <a:lnTo>
                    <a:pt x="211" y="1059"/>
                  </a:lnTo>
                  <a:cubicBezTo>
                    <a:pt x="198" y="1059"/>
                    <a:pt x="184" y="1058"/>
                    <a:pt x="170" y="1055"/>
                  </a:cubicBezTo>
                  <a:cubicBezTo>
                    <a:pt x="157" y="1052"/>
                    <a:pt x="143" y="1048"/>
                    <a:pt x="130" y="1043"/>
                  </a:cubicBezTo>
                  <a:cubicBezTo>
                    <a:pt x="118" y="1038"/>
                    <a:pt x="105" y="1031"/>
                    <a:pt x="94" y="1023"/>
                  </a:cubicBezTo>
                  <a:cubicBezTo>
                    <a:pt x="82" y="1016"/>
                    <a:pt x="72" y="1007"/>
                    <a:pt x="62" y="997"/>
                  </a:cubicBezTo>
                  <a:cubicBezTo>
                    <a:pt x="52" y="987"/>
                    <a:pt x="43" y="977"/>
                    <a:pt x="36" y="965"/>
                  </a:cubicBezTo>
                  <a:cubicBezTo>
                    <a:pt x="28" y="953"/>
                    <a:pt x="21" y="941"/>
                    <a:pt x="16" y="928"/>
                  </a:cubicBezTo>
                  <a:cubicBezTo>
                    <a:pt x="11" y="916"/>
                    <a:pt x="7" y="902"/>
                    <a:pt x="4" y="889"/>
                  </a:cubicBezTo>
                  <a:cubicBezTo>
                    <a:pt x="1" y="875"/>
                    <a:pt x="0" y="861"/>
                    <a:pt x="0" y="847"/>
                  </a:cubicBezTo>
                  <a:close/>
                </a:path>
              </a:pathLst>
            </a:custGeom>
            <a:solidFill>
              <a:srgbClr val="3B82F6">
                <a:alpha val="20000"/>
              </a:srgbClr>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sp>
          <p:nvSpPr>
            <p:cNvPr id="37" name="任意多边形: 形状 36">
              <a:extLst>
                <a:ext uri="{FF2B5EF4-FFF2-40B4-BE49-F238E27FC236}">
                  <a16:creationId xmlns:a16="http://schemas.microsoft.com/office/drawing/2014/main" id="{9C61A4C4-C5A1-6F68-74AE-A1ABF1C46540}"/>
                </a:ext>
              </a:extLst>
            </p:cNvPr>
            <p:cNvSpPr/>
            <p:nvPr/>
          </p:nvSpPr>
          <p:spPr>
            <a:xfrm>
              <a:off x="6076620" y="2630970"/>
              <a:ext cx="191160" cy="167040"/>
            </a:xfrm>
            <a:custGeom>
              <a:avLst/>
              <a:gdLst/>
              <a:ahLst/>
              <a:cxnLst/>
              <a:rect l="0" t="0" r="r" b="b"/>
              <a:pathLst>
                <a:path w="531" h="464">
                  <a:moveTo>
                    <a:pt x="133" y="0"/>
                  </a:moveTo>
                  <a:lnTo>
                    <a:pt x="166" y="0"/>
                  </a:lnTo>
                  <a:cubicBezTo>
                    <a:pt x="184" y="0"/>
                    <a:pt x="199" y="15"/>
                    <a:pt x="199" y="33"/>
                  </a:cubicBezTo>
                  <a:lnTo>
                    <a:pt x="199" y="67"/>
                  </a:lnTo>
                  <a:lnTo>
                    <a:pt x="100" y="67"/>
                  </a:lnTo>
                  <a:lnTo>
                    <a:pt x="100" y="33"/>
                  </a:lnTo>
                  <a:cubicBezTo>
                    <a:pt x="100" y="15"/>
                    <a:pt x="114" y="0"/>
                    <a:pt x="133" y="0"/>
                  </a:cubicBezTo>
                  <a:moveTo>
                    <a:pt x="199" y="100"/>
                  </a:moveTo>
                  <a:lnTo>
                    <a:pt x="199" y="431"/>
                  </a:lnTo>
                  <a:cubicBezTo>
                    <a:pt x="199" y="450"/>
                    <a:pt x="184" y="464"/>
                    <a:pt x="166" y="464"/>
                  </a:cubicBezTo>
                  <a:lnTo>
                    <a:pt x="33" y="464"/>
                  </a:lnTo>
                  <a:cubicBezTo>
                    <a:pt x="15" y="464"/>
                    <a:pt x="0" y="450"/>
                    <a:pt x="0" y="431"/>
                  </a:cubicBezTo>
                  <a:lnTo>
                    <a:pt x="0" y="370"/>
                  </a:lnTo>
                  <a:cubicBezTo>
                    <a:pt x="0" y="333"/>
                    <a:pt x="10" y="298"/>
                    <a:pt x="29" y="268"/>
                  </a:cubicBezTo>
                  <a:cubicBezTo>
                    <a:pt x="43" y="244"/>
                    <a:pt x="52" y="218"/>
                    <a:pt x="55" y="191"/>
                  </a:cubicBezTo>
                  <a:lnTo>
                    <a:pt x="63" y="129"/>
                  </a:lnTo>
                  <a:cubicBezTo>
                    <a:pt x="65" y="112"/>
                    <a:pt x="79" y="100"/>
                    <a:pt x="96" y="100"/>
                  </a:cubicBezTo>
                  <a:lnTo>
                    <a:pt x="199" y="100"/>
                  </a:lnTo>
                  <a:moveTo>
                    <a:pt x="435" y="100"/>
                  </a:moveTo>
                  <a:cubicBezTo>
                    <a:pt x="452" y="100"/>
                    <a:pt x="466" y="112"/>
                    <a:pt x="468" y="129"/>
                  </a:cubicBezTo>
                  <a:lnTo>
                    <a:pt x="476" y="191"/>
                  </a:lnTo>
                  <a:cubicBezTo>
                    <a:pt x="479" y="218"/>
                    <a:pt x="488" y="244"/>
                    <a:pt x="502" y="268"/>
                  </a:cubicBezTo>
                  <a:cubicBezTo>
                    <a:pt x="521" y="298"/>
                    <a:pt x="531" y="333"/>
                    <a:pt x="531" y="370"/>
                  </a:cubicBezTo>
                  <a:lnTo>
                    <a:pt x="531" y="431"/>
                  </a:lnTo>
                  <a:cubicBezTo>
                    <a:pt x="531" y="450"/>
                    <a:pt x="516" y="464"/>
                    <a:pt x="498" y="464"/>
                  </a:cubicBezTo>
                  <a:lnTo>
                    <a:pt x="364" y="464"/>
                  </a:lnTo>
                  <a:cubicBezTo>
                    <a:pt x="346" y="464"/>
                    <a:pt x="331" y="450"/>
                    <a:pt x="331" y="431"/>
                  </a:cubicBezTo>
                  <a:lnTo>
                    <a:pt x="331" y="100"/>
                  </a:lnTo>
                  <a:lnTo>
                    <a:pt x="435" y="100"/>
                  </a:lnTo>
                  <a:moveTo>
                    <a:pt x="331" y="33"/>
                  </a:moveTo>
                  <a:cubicBezTo>
                    <a:pt x="331" y="15"/>
                    <a:pt x="346" y="0"/>
                    <a:pt x="364" y="0"/>
                  </a:cubicBezTo>
                  <a:lnTo>
                    <a:pt x="397" y="0"/>
                  </a:lnTo>
                  <a:cubicBezTo>
                    <a:pt x="416" y="0"/>
                    <a:pt x="431" y="15"/>
                    <a:pt x="431" y="33"/>
                  </a:cubicBezTo>
                  <a:lnTo>
                    <a:pt x="431" y="67"/>
                  </a:lnTo>
                  <a:lnTo>
                    <a:pt x="331" y="67"/>
                  </a:lnTo>
                  <a:lnTo>
                    <a:pt x="331" y="33"/>
                  </a:lnTo>
                  <a:moveTo>
                    <a:pt x="298" y="100"/>
                  </a:moveTo>
                  <a:lnTo>
                    <a:pt x="298" y="265"/>
                  </a:lnTo>
                  <a:lnTo>
                    <a:pt x="232" y="265"/>
                  </a:lnTo>
                  <a:lnTo>
                    <a:pt x="232" y="100"/>
                  </a:lnTo>
                  <a:lnTo>
                    <a:pt x="298" y="100"/>
                  </a:lnTo>
                  <a:close/>
                </a:path>
              </a:pathLst>
            </a:custGeom>
            <a:solidFill>
              <a:srgbClr val="3B82F6"/>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grpSp>
      <p:sp>
        <p:nvSpPr>
          <p:cNvPr id="38" name="任意多边形: 形状 37">
            <a:extLst>
              <a:ext uri="{FF2B5EF4-FFF2-40B4-BE49-F238E27FC236}">
                <a16:creationId xmlns:a16="http://schemas.microsoft.com/office/drawing/2014/main" id="{38BC0778-1ADD-EFD4-E417-3CB98BDFB9A2}"/>
              </a:ext>
            </a:extLst>
          </p:cNvPr>
          <p:cNvSpPr/>
          <p:nvPr/>
        </p:nvSpPr>
        <p:spPr>
          <a:xfrm>
            <a:off x="6124335" y="4686075"/>
            <a:ext cx="190800" cy="190800"/>
          </a:xfrm>
          <a:custGeom>
            <a:avLst/>
            <a:gdLst/>
            <a:ahLst/>
            <a:cxnLst/>
            <a:rect l="0" t="0" r="r" b="b"/>
            <a:pathLst>
              <a:path w="530" h="530">
                <a:moveTo>
                  <a:pt x="162" y="399"/>
                </a:moveTo>
                <a:lnTo>
                  <a:pt x="130" y="367"/>
                </a:lnTo>
                <a:cubicBezTo>
                  <a:pt x="121" y="358"/>
                  <a:pt x="118" y="345"/>
                  <a:pt x="122" y="334"/>
                </a:cubicBezTo>
                <a:cubicBezTo>
                  <a:pt x="125" y="325"/>
                  <a:pt x="129" y="313"/>
                  <a:pt x="134" y="299"/>
                </a:cubicBezTo>
                <a:lnTo>
                  <a:pt x="25" y="299"/>
                </a:lnTo>
                <a:cubicBezTo>
                  <a:pt x="16" y="299"/>
                  <a:pt x="8" y="294"/>
                  <a:pt x="3" y="286"/>
                </a:cubicBezTo>
                <a:cubicBezTo>
                  <a:pt x="-1" y="279"/>
                  <a:pt x="-1" y="269"/>
                  <a:pt x="4" y="261"/>
                </a:cubicBezTo>
                <a:lnTo>
                  <a:pt x="58" y="169"/>
                </a:lnTo>
                <a:cubicBezTo>
                  <a:pt x="71" y="146"/>
                  <a:pt x="96" y="132"/>
                  <a:pt x="122" y="132"/>
                </a:cubicBezTo>
                <a:lnTo>
                  <a:pt x="207" y="132"/>
                </a:lnTo>
                <a:cubicBezTo>
                  <a:pt x="209" y="128"/>
                  <a:pt x="212" y="124"/>
                  <a:pt x="214" y="121"/>
                </a:cubicBezTo>
                <a:cubicBezTo>
                  <a:pt x="300" y="-4"/>
                  <a:pt x="426" y="-8"/>
                  <a:pt x="501" y="6"/>
                </a:cubicBezTo>
                <a:cubicBezTo>
                  <a:pt x="513" y="8"/>
                  <a:pt x="523" y="17"/>
                  <a:pt x="525" y="29"/>
                </a:cubicBezTo>
                <a:cubicBezTo>
                  <a:pt x="539" y="105"/>
                  <a:pt x="534" y="230"/>
                  <a:pt x="410" y="316"/>
                </a:cubicBezTo>
                <a:cubicBezTo>
                  <a:pt x="406" y="319"/>
                  <a:pt x="402" y="321"/>
                  <a:pt x="398" y="324"/>
                </a:cubicBezTo>
                <a:lnTo>
                  <a:pt x="398" y="409"/>
                </a:lnTo>
                <a:cubicBezTo>
                  <a:pt x="398" y="435"/>
                  <a:pt x="384" y="459"/>
                  <a:pt x="362" y="473"/>
                </a:cubicBezTo>
                <a:lnTo>
                  <a:pt x="270" y="527"/>
                </a:lnTo>
                <a:cubicBezTo>
                  <a:pt x="262" y="531"/>
                  <a:pt x="252" y="532"/>
                  <a:pt x="244" y="527"/>
                </a:cubicBezTo>
                <a:cubicBezTo>
                  <a:pt x="236" y="523"/>
                  <a:pt x="232" y="514"/>
                  <a:pt x="232" y="505"/>
                </a:cubicBezTo>
                <a:lnTo>
                  <a:pt x="232" y="395"/>
                </a:lnTo>
                <a:cubicBezTo>
                  <a:pt x="217" y="400"/>
                  <a:pt x="204" y="404"/>
                  <a:pt x="195" y="407"/>
                </a:cubicBezTo>
                <a:cubicBezTo>
                  <a:pt x="183" y="411"/>
                  <a:pt x="171" y="408"/>
                  <a:pt x="162" y="399"/>
                </a:cubicBezTo>
                <a:moveTo>
                  <a:pt x="398" y="174"/>
                </a:moveTo>
                <a:cubicBezTo>
                  <a:pt x="404" y="174"/>
                  <a:pt x="409" y="173"/>
                  <a:pt x="414" y="171"/>
                </a:cubicBezTo>
                <a:cubicBezTo>
                  <a:pt x="419" y="169"/>
                  <a:pt x="423" y="166"/>
                  <a:pt x="427" y="162"/>
                </a:cubicBezTo>
                <a:cubicBezTo>
                  <a:pt x="431" y="158"/>
                  <a:pt x="434" y="153"/>
                  <a:pt x="436" y="148"/>
                </a:cubicBezTo>
                <a:cubicBezTo>
                  <a:pt x="438" y="143"/>
                  <a:pt x="439" y="138"/>
                  <a:pt x="439" y="132"/>
                </a:cubicBezTo>
                <a:cubicBezTo>
                  <a:pt x="439" y="127"/>
                  <a:pt x="438" y="122"/>
                  <a:pt x="436" y="117"/>
                </a:cubicBezTo>
                <a:cubicBezTo>
                  <a:pt x="434" y="112"/>
                  <a:pt x="431" y="107"/>
                  <a:pt x="427" y="103"/>
                </a:cubicBezTo>
                <a:cubicBezTo>
                  <a:pt x="423" y="99"/>
                  <a:pt x="419" y="96"/>
                  <a:pt x="414" y="94"/>
                </a:cubicBezTo>
                <a:cubicBezTo>
                  <a:pt x="409" y="92"/>
                  <a:pt x="404" y="91"/>
                  <a:pt x="398" y="91"/>
                </a:cubicBezTo>
                <a:cubicBezTo>
                  <a:pt x="393" y="91"/>
                  <a:pt x="387" y="92"/>
                  <a:pt x="382" y="94"/>
                </a:cubicBezTo>
                <a:cubicBezTo>
                  <a:pt x="377" y="96"/>
                  <a:pt x="373" y="99"/>
                  <a:pt x="369" y="103"/>
                </a:cubicBezTo>
                <a:cubicBezTo>
                  <a:pt x="365" y="107"/>
                  <a:pt x="362" y="112"/>
                  <a:pt x="360" y="117"/>
                </a:cubicBezTo>
                <a:cubicBezTo>
                  <a:pt x="358" y="122"/>
                  <a:pt x="357" y="127"/>
                  <a:pt x="357" y="132"/>
                </a:cubicBezTo>
                <a:cubicBezTo>
                  <a:pt x="357" y="138"/>
                  <a:pt x="358" y="143"/>
                  <a:pt x="360" y="148"/>
                </a:cubicBezTo>
                <a:cubicBezTo>
                  <a:pt x="362" y="153"/>
                  <a:pt x="365" y="158"/>
                  <a:pt x="369" y="162"/>
                </a:cubicBezTo>
                <a:cubicBezTo>
                  <a:pt x="373" y="166"/>
                  <a:pt x="377" y="169"/>
                  <a:pt x="382" y="171"/>
                </a:cubicBezTo>
                <a:cubicBezTo>
                  <a:pt x="387" y="173"/>
                  <a:pt x="393" y="174"/>
                  <a:pt x="398" y="174"/>
                </a:cubicBezTo>
                <a:close/>
              </a:path>
            </a:pathLst>
          </a:custGeom>
          <a:solidFill>
            <a:srgbClr val="3B82F6"/>
          </a:solidFill>
          <a:ln w="0">
            <a:noFill/>
          </a:ln>
        </p:spPr>
        <p:txBody>
          <a:bodyPr lIns="0" tIns="0" rIns="0" bIns="0" anchor="t">
            <a:noAutofit/>
          </a:bodyPr>
          <a:lstStyle/>
          <a:p>
            <a:endParaRPr lang="en-US" sz="2400" b="0" u="none" strike="noStrike">
              <a:solidFill>
                <a:srgbClr val="FFFFFF"/>
              </a:solidFill>
              <a:effectLst/>
              <a:uFillTx/>
              <a:latin typeface="Times New Roman"/>
            </a:endParaRPr>
          </a:p>
        </p:txBody>
      </p:sp>
      <p:pic>
        <p:nvPicPr>
          <p:cNvPr id="40" name="图片 39">
            <a:extLst>
              <a:ext uri="{FF2B5EF4-FFF2-40B4-BE49-F238E27FC236}">
                <a16:creationId xmlns:a16="http://schemas.microsoft.com/office/drawing/2014/main" id="{62A109C5-C842-9339-1738-B23B353E6872}"/>
              </a:ext>
            </a:extLst>
          </p:cNvPr>
          <p:cNvPicPr>
            <a:picLocks noChangeAspect="1"/>
          </p:cNvPicPr>
          <p:nvPr/>
        </p:nvPicPr>
        <p:blipFill>
          <a:blip r:embed="rId4"/>
          <a:stretch>
            <a:fillRect/>
          </a:stretch>
        </p:blipFill>
        <p:spPr>
          <a:xfrm>
            <a:off x="6130090" y="2269809"/>
            <a:ext cx="201185" cy="195089"/>
          </a:xfrm>
          <a:prstGeom prst="rect">
            <a:avLst/>
          </a:prstGeom>
        </p:spPr>
      </p:pic>
      <p:pic>
        <p:nvPicPr>
          <p:cNvPr id="41" name="图片 40">
            <a:extLst>
              <a:ext uri="{FF2B5EF4-FFF2-40B4-BE49-F238E27FC236}">
                <a16:creationId xmlns:a16="http://schemas.microsoft.com/office/drawing/2014/main" id="{9B272F02-B4EB-8A39-66C0-C53DCA63CC0F}"/>
              </a:ext>
            </a:extLst>
          </p:cNvPr>
          <p:cNvPicPr>
            <a:picLocks noChangeAspect="1"/>
          </p:cNvPicPr>
          <p:nvPr/>
        </p:nvPicPr>
        <p:blipFill>
          <a:blip r:embed="rId4"/>
          <a:stretch>
            <a:fillRect/>
          </a:stretch>
        </p:blipFill>
        <p:spPr>
          <a:xfrm>
            <a:off x="6101785" y="3436230"/>
            <a:ext cx="201185" cy="195089"/>
          </a:xfrm>
          <a:prstGeom prst="rect">
            <a:avLst/>
          </a:prstGeom>
        </p:spPr>
      </p:pic>
      <p:sp>
        <p:nvSpPr>
          <p:cNvPr id="42" name="文本框 41">
            <a:extLst>
              <a:ext uri="{FF2B5EF4-FFF2-40B4-BE49-F238E27FC236}">
                <a16:creationId xmlns:a16="http://schemas.microsoft.com/office/drawing/2014/main" id="{AE83B5A7-7482-E8B6-464B-AFD73CA373D6}"/>
              </a:ext>
            </a:extLst>
          </p:cNvPr>
          <p:cNvSpPr txBox="1"/>
          <p:nvPr/>
        </p:nvSpPr>
        <p:spPr>
          <a:xfrm>
            <a:off x="885754" y="1216214"/>
            <a:ext cx="3400425" cy="523220"/>
          </a:xfrm>
          <a:prstGeom prst="rect">
            <a:avLst/>
          </a:prstGeom>
          <a:noFill/>
        </p:spPr>
        <p:txBody>
          <a:bodyPr wrap="square" rtlCol="0">
            <a:spAutoFit/>
          </a:bodyPr>
          <a:lstStyle/>
          <a:p>
            <a:r>
              <a:rPr lang="en-US" altLang="zh-CN" sz="2800" b="1" dirty="0">
                <a:solidFill>
                  <a:schemeClr val="accent1">
                    <a:lumMod val="50000"/>
                  </a:schemeClr>
                </a:solidFill>
              </a:rPr>
              <a:t>Summary</a:t>
            </a:r>
            <a:endParaRPr lang="zh-CN" altLang="en-US" sz="2800" b="1" dirty="0">
              <a:solidFill>
                <a:schemeClr val="accent1">
                  <a:lumMod val="50000"/>
                </a:schemeClr>
              </a:solidFill>
            </a:endParaRPr>
          </a:p>
        </p:txBody>
      </p:sp>
      <p:sp>
        <p:nvSpPr>
          <p:cNvPr id="43" name="文本框 42">
            <a:extLst>
              <a:ext uri="{FF2B5EF4-FFF2-40B4-BE49-F238E27FC236}">
                <a16:creationId xmlns:a16="http://schemas.microsoft.com/office/drawing/2014/main" id="{815EDAF2-F1F2-6CBE-7B5F-24F0D9AD463A}"/>
              </a:ext>
            </a:extLst>
          </p:cNvPr>
          <p:cNvSpPr txBox="1"/>
          <p:nvPr/>
        </p:nvSpPr>
        <p:spPr>
          <a:xfrm>
            <a:off x="6476940" y="1235569"/>
            <a:ext cx="3400425" cy="523220"/>
          </a:xfrm>
          <a:prstGeom prst="rect">
            <a:avLst/>
          </a:prstGeom>
          <a:noFill/>
        </p:spPr>
        <p:txBody>
          <a:bodyPr wrap="square" rtlCol="0">
            <a:spAutoFit/>
          </a:bodyPr>
          <a:lstStyle/>
          <a:p>
            <a:r>
              <a:rPr lang="en-US" altLang="zh-CN" sz="2800" b="1" dirty="0">
                <a:solidFill>
                  <a:schemeClr val="accent1">
                    <a:lumMod val="50000"/>
                  </a:schemeClr>
                </a:solidFill>
              </a:rPr>
              <a:t>Outlook</a:t>
            </a:r>
            <a:endParaRPr lang="zh-CN" altLang="en-US" sz="2800" b="1" dirty="0">
              <a:solidFill>
                <a:schemeClr val="accent1">
                  <a:lumMod val="50000"/>
                </a:schemeClr>
              </a:solidFill>
            </a:endParaRPr>
          </a:p>
        </p:txBody>
      </p:sp>
    </p:spTree>
    <p:extLst>
      <p:ext uri="{BB962C8B-B14F-4D97-AF65-F5344CB8AC3E}">
        <p14:creationId xmlns:p14="http://schemas.microsoft.com/office/powerpoint/2010/main" val="2746343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文本框 235"/>
          <p:cNvSpPr txBox="1"/>
          <p:nvPr/>
        </p:nvSpPr>
        <p:spPr>
          <a:xfrm>
            <a:off x="1981080" y="2401560"/>
            <a:ext cx="8708400" cy="1065600"/>
          </a:xfrm>
          <a:prstGeom prst="rect">
            <a:avLst/>
          </a:prstGeom>
          <a:noFill/>
          <a:ln w="0">
            <a:noFill/>
          </a:ln>
        </p:spPr>
        <p:txBody>
          <a:bodyPr wrap="none" lIns="0" tIns="0" rIns="0" bIns="0" anchor="t">
            <a:spAutoFit/>
          </a:bodyPr>
          <a:lstStyle/>
          <a:p>
            <a:r>
              <a:rPr lang="en-US" sz="7200" b="1" i="0" u="none" strike="noStrike" dirty="0">
                <a:solidFill>
                  <a:srgbClr val="FFFFFF"/>
                </a:solidFill>
                <a:effectLst>
                  <a:outerShdw blurRad="254000" algn="tl" rotWithShape="0">
                    <a:srgbClr val="3B82F6">
                      <a:alpha val="100000"/>
                    </a:srgbClr>
                  </a:outerShdw>
                </a:effectLst>
                <a:uFillTx/>
                <a:latin typeface="Noto Sans SC"/>
                <a:ea typeface="Noto Sans SC"/>
              </a:rPr>
              <a:t>Thank You for Your</a:t>
            </a:r>
            <a:endParaRPr lang="en-US" sz="7200" b="0" u="none" strike="noStrike" dirty="0">
              <a:solidFill>
                <a:srgbClr val="000000"/>
              </a:solidFill>
              <a:effectLst/>
              <a:uFillTx/>
              <a:latin typeface="Times New Roman"/>
            </a:endParaRPr>
          </a:p>
        </p:txBody>
      </p:sp>
      <p:sp>
        <p:nvSpPr>
          <p:cNvPr id="237" name="文本框 236"/>
          <p:cNvSpPr txBox="1"/>
          <p:nvPr/>
        </p:nvSpPr>
        <p:spPr>
          <a:xfrm>
            <a:off x="3977460" y="3923640"/>
            <a:ext cx="4236840" cy="1065600"/>
          </a:xfrm>
          <a:prstGeom prst="rect">
            <a:avLst/>
          </a:prstGeom>
          <a:noFill/>
          <a:ln w="0">
            <a:noFill/>
          </a:ln>
        </p:spPr>
        <p:txBody>
          <a:bodyPr wrap="none" lIns="0" tIns="0" rIns="0" bIns="0" anchor="t">
            <a:spAutoFit/>
          </a:bodyPr>
          <a:lstStyle/>
          <a:p>
            <a:r>
              <a:rPr lang="en-US" sz="7200" b="1" i="0" u="none" strike="noStrike" dirty="0">
                <a:solidFill>
                  <a:srgbClr val="FFFFFF"/>
                </a:solidFill>
                <a:effectLst>
                  <a:outerShdw blurRad="254000" algn="tl" rotWithShape="0">
                    <a:srgbClr val="3B82F6">
                      <a:alpha val="100000"/>
                    </a:srgbClr>
                  </a:outerShdw>
                </a:effectLst>
                <a:uFillTx/>
                <a:latin typeface="Noto Sans SC"/>
                <a:ea typeface="Noto Sans SC"/>
              </a:rPr>
              <a:t>Attention</a:t>
            </a:r>
            <a:endParaRPr lang="en-US" sz="7200" b="0" u="none" strike="noStrike" dirty="0">
              <a:solidFill>
                <a:srgbClr val="000000"/>
              </a:solidFill>
              <a:effectLst/>
              <a:uFillTx/>
              <a:latin typeface="Times New Roman"/>
            </a:endParaRPr>
          </a:p>
        </p:txBody>
      </p:sp>
      <p:pic>
        <p:nvPicPr>
          <p:cNvPr id="243" name="图片 242"/>
          <p:cNvPicPr/>
          <p:nvPr/>
        </p:nvPicPr>
        <p:blipFill>
          <a:blip r:embed="rId2"/>
          <a:stretch/>
        </p:blipFill>
        <p:spPr>
          <a:xfrm>
            <a:off x="762120" y="3705120"/>
            <a:ext cx="1218960" cy="37800"/>
          </a:xfrm>
          <a:prstGeom prst="rect">
            <a:avLst/>
          </a:prstGeom>
          <a:noFill/>
          <a:ln w="0">
            <a:noFill/>
          </a:ln>
        </p:spPr>
      </p:pic>
      <p:pic>
        <p:nvPicPr>
          <p:cNvPr id="244" name="图片 243"/>
          <p:cNvPicPr/>
          <p:nvPr/>
        </p:nvPicPr>
        <p:blipFill>
          <a:blip r:embed="rId3"/>
          <a:stretch/>
        </p:blipFill>
        <p:spPr>
          <a:xfrm>
            <a:off x="0" y="6781680"/>
            <a:ext cx="12191760" cy="75960"/>
          </a:xfrm>
          <a:prstGeom prst="rect">
            <a:avLst/>
          </a:prstGeom>
          <a:noFill/>
          <a:ln w="0">
            <a:noFill/>
          </a:ln>
        </p:spPr>
      </p:pic>
      <p:sp>
        <p:nvSpPr>
          <p:cNvPr id="2" name="日期占位符 1">
            <a:extLst>
              <a:ext uri="{FF2B5EF4-FFF2-40B4-BE49-F238E27FC236}">
                <a16:creationId xmlns:a16="http://schemas.microsoft.com/office/drawing/2014/main" id="{768FEACE-41B6-4577-1222-CF8A877A578A}"/>
              </a:ext>
            </a:extLst>
          </p:cNvPr>
          <p:cNvSpPr>
            <a:spLocks noGrp="1"/>
          </p:cNvSpPr>
          <p:nvPr>
            <p:ph type="dt" sz="half" idx="10"/>
          </p:nvPr>
        </p:nvSpPr>
        <p:spPr/>
        <p:txBody>
          <a:bodyPr/>
          <a:lstStyle/>
          <a:p>
            <a:fld id="{222CCA26-8FF9-4E03-9AAC-77472A814CBF}" type="datetime1">
              <a:rPr lang="zh-CN" altLang="en-US" smtClean="0"/>
              <a:t>2025/10/22</a:t>
            </a:fld>
            <a:endParaRPr lang="zh-CN" altLang="en-US"/>
          </a:p>
        </p:txBody>
      </p:sp>
      <p:sp>
        <p:nvSpPr>
          <p:cNvPr id="3" name="页脚占位符 2">
            <a:extLst>
              <a:ext uri="{FF2B5EF4-FFF2-40B4-BE49-F238E27FC236}">
                <a16:creationId xmlns:a16="http://schemas.microsoft.com/office/drawing/2014/main" id="{12FE633B-A68C-1F5A-BE1C-D6CA01E7E3DC}"/>
              </a:ext>
            </a:extLst>
          </p:cNvPr>
          <p:cNvSpPr>
            <a:spLocks noGrp="1"/>
          </p:cNvSpPr>
          <p:nvPr>
            <p:ph type="ftr" sz="quarter" idx="11"/>
          </p:nvPr>
        </p:nvSpPr>
        <p:spPr/>
        <p:txBody>
          <a:bodyPr/>
          <a:lstStyle/>
          <a:p>
            <a:r>
              <a:rPr lang="en-US" altLang="zh-CN"/>
              <a:t>LIDINE 2025, Hong Kong</a:t>
            </a:r>
            <a:endParaRPr lang="zh-CN" altLang="en-US"/>
          </a:p>
        </p:txBody>
      </p:sp>
      <p:sp>
        <p:nvSpPr>
          <p:cNvPr id="4" name="灯片编号占位符 3">
            <a:extLst>
              <a:ext uri="{FF2B5EF4-FFF2-40B4-BE49-F238E27FC236}">
                <a16:creationId xmlns:a16="http://schemas.microsoft.com/office/drawing/2014/main" id="{ED2FDB5C-E10B-87D1-4027-9263DFF45156}"/>
              </a:ext>
            </a:extLst>
          </p:cNvPr>
          <p:cNvSpPr>
            <a:spLocks noGrp="1"/>
          </p:cNvSpPr>
          <p:nvPr>
            <p:ph type="sldNum" sz="quarter" idx="12"/>
          </p:nvPr>
        </p:nvSpPr>
        <p:spPr/>
        <p:txBody>
          <a:bodyPr/>
          <a:lstStyle/>
          <a:p>
            <a:fld id="{53136A7F-5FF5-4486-AD7D-5DA5560C0422}" type="slidenum">
              <a:rPr lang="zh-CN" altLang="en-US" smtClean="0"/>
              <a:t>18</a:t>
            </a:fld>
            <a:endParaRPr lang="zh-CN" altLang="en-US"/>
          </a:p>
        </p:txBody>
      </p:sp>
      <p:pic>
        <p:nvPicPr>
          <p:cNvPr id="6" name="图片 5">
            <a:extLst>
              <a:ext uri="{FF2B5EF4-FFF2-40B4-BE49-F238E27FC236}">
                <a16:creationId xmlns:a16="http://schemas.microsoft.com/office/drawing/2014/main" id="{67732AAC-C78D-AC5D-C90F-870939428822}"/>
              </a:ext>
            </a:extLst>
          </p:cNvPr>
          <p:cNvPicPr>
            <a:picLocks noChangeAspect="1"/>
          </p:cNvPicPr>
          <p:nvPr/>
        </p:nvPicPr>
        <p:blipFill>
          <a:blip r:embed="rId4"/>
          <a:stretch>
            <a:fillRect/>
          </a:stretch>
        </p:blipFill>
        <p:spPr>
          <a:xfrm>
            <a:off x="900432" y="552361"/>
            <a:ext cx="2457490" cy="999177"/>
          </a:xfrm>
          <a:prstGeom prst="rect">
            <a:avLst/>
          </a:prstGeom>
        </p:spPr>
      </p:pic>
      <p:pic>
        <p:nvPicPr>
          <p:cNvPr id="8" name="图片 7">
            <a:extLst>
              <a:ext uri="{FF2B5EF4-FFF2-40B4-BE49-F238E27FC236}">
                <a16:creationId xmlns:a16="http://schemas.microsoft.com/office/drawing/2014/main" id="{AB14926D-A339-800D-6DDB-7BF323BC144E}"/>
              </a:ext>
            </a:extLst>
          </p:cNvPr>
          <p:cNvPicPr>
            <a:picLocks noChangeAspect="1"/>
          </p:cNvPicPr>
          <p:nvPr/>
        </p:nvPicPr>
        <p:blipFill>
          <a:blip r:embed="rId5"/>
          <a:stretch>
            <a:fillRect/>
          </a:stretch>
        </p:blipFill>
        <p:spPr>
          <a:xfrm>
            <a:off x="8762638" y="667023"/>
            <a:ext cx="2617171" cy="846732"/>
          </a:xfrm>
          <a:prstGeom prst="rect">
            <a:avLst/>
          </a:prstGeom>
        </p:spPr>
      </p:pic>
      <p:pic>
        <p:nvPicPr>
          <p:cNvPr id="10" name="图片 9">
            <a:extLst>
              <a:ext uri="{FF2B5EF4-FFF2-40B4-BE49-F238E27FC236}">
                <a16:creationId xmlns:a16="http://schemas.microsoft.com/office/drawing/2014/main" id="{D54A6521-8D8A-1FE6-8444-754584858C94}"/>
              </a:ext>
            </a:extLst>
          </p:cNvPr>
          <p:cNvPicPr>
            <a:picLocks noChangeAspect="1"/>
          </p:cNvPicPr>
          <p:nvPr/>
        </p:nvPicPr>
        <p:blipFill>
          <a:blip r:embed="rId6"/>
          <a:stretch>
            <a:fillRect/>
          </a:stretch>
        </p:blipFill>
        <p:spPr>
          <a:xfrm>
            <a:off x="4408143" y="419119"/>
            <a:ext cx="3304273" cy="12306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solidFill>
                  <a:schemeClr val="accent1">
                    <a:lumMod val="50000"/>
                  </a:schemeClr>
                </a:solidFill>
              </a:rPr>
              <a:t>Radioactivity measurement</a:t>
            </a:r>
            <a:endParaRPr lang="zh-CN" altLang="en-US" dirty="0">
              <a:solidFill>
                <a:schemeClr val="accent1">
                  <a:lumMod val="50000"/>
                </a:schemeClr>
              </a:solidFill>
            </a:endParaRPr>
          </a:p>
        </p:txBody>
      </p:sp>
      <p:sp>
        <p:nvSpPr>
          <p:cNvPr id="4" name="灯片编号占位符 3"/>
          <p:cNvSpPr>
            <a:spLocks noGrp="1"/>
          </p:cNvSpPr>
          <p:nvPr>
            <p:ph type="sldNum" sz="quarter" idx="12"/>
          </p:nvPr>
        </p:nvSpPr>
        <p:spPr/>
        <p:txBody>
          <a:bodyPr/>
          <a:lstStyle/>
          <a:p>
            <a:fld id="{53136A7F-5FF5-4486-AD7D-5DA5560C0422}" type="slidenum">
              <a:rPr lang="zh-CN" altLang="en-US" smtClean="0"/>
              <a:t>19</a:t>
            </a:fld>
            <a:endParaRPr lang="zh-CN" altLang="en-US" dirty="0"/>
          </a:p>
        </p:txBody>
      </p:sp>
      <p:sp>
        <p:nvSpPr>
          <p:cNvPr id="5" name="文本框 4"/>
          <p:cNvSpPr txBox="1"/>
          <p:nvPr/>
        </p:nvSpPr>
        <p:spPr>
          <a:xfrm>
            <a:off x="2532577" y="2215825"/>
            <a:ext cx="966932" cy="369332"/>
          </a:xfrm>
          <a:prstGeom prst="rect">
            <a:avLst/>
          </a:prstGeom>
          <a:noFill/>
        </p:spPr>
        <p:txBody>
          <a:bodyPr wrap="none" rtlCol="0">
            <a:spAutoFit/>
          </a:bodyPr>
          <a:lstStyle/>
          <a:p>
            <a:pPr algn="ctr"/>
            <a:r>
              <a:rPr lang="en-US" altLang="zh-CN" b="1" dirty="0">
                <a:solidFill>
                  <a:schemeClr val="bg1"/>
                </a:solidFill>
              </a:rPr>
              <a:t>2400 m</a:t>
            </a:r>
            <a:endParaRPr lang="zh-CN" altLang="en-US" b="1" dirty="0">
              <a:solidFill>
                <a:schemeClr val="bg1"/>
              </a:solidFill>
            </a:endParaRPr>
          </a:p>
        </p:txBody>
      </p:sp>
      <p:pic>
        <p:nvPicPr>
          <p:cNvPr id="9" name="图片 8"/>
          <p:cNvPicPr>
            <a:picLocks noChangeAspect="1"/>
          </p:cNvPicPr>
          <p:nvPr/>
        </p:nvPicPr>
        <p:blipFill rotWithShape="1">
          <a:blip r:embed="rId3"/>
          <a:srcRect r="51405"/>
          <a:stretch/>
        </p:blipFill>
        <p:spPr>
          <a:xfrm>
            <a:off x="5671686" y="1087018"/>
            <a:ext cx="1854018" cy="2557733"/>
          </a:xfrm>
          <a:prstGeom prst="rect">
            <a:avLst/>
          </a:prstGeom>
        </p:spPr>
      </p:pic>
      <p:pic>
        <p:nvPicPr>
          <p:cNvPr id="10" name="图片 9"/>
          <p:cNvPicPr>
            <a:picLocks noChangeAspect="1"/>
          </p:cNvPicPr>
          <p:nvPr/>
        </p:nvPicPr>
        <p:blipFill rotWithShape="1">
          <a:blip r:embed="rId3"/>
          <a:srcRect l="48986"/>
          <a:stretch/>
        </p:blipFill>
        <p:spPr>
          <a:xfrm>
            <a:off x="8110806" y="1087018"/>
            <a:ext cx="2100992" cy="2760958"/>
          </a:xfrm>
          <a:prstGeom prst="rect">
            <a:avLst/>
          </a:prstGeom>
        </p:spPr>
      </p:pic>
      <p:sp>
        <p:nvSpPr>
          <p:cNvPr id="12" name="文本框 11"/>
          <p:cNvSpPr txBox="1"/>
          <p:nvPr/>
        </p:nvSpPr>
        <p:spPr>
          <a:xfrm>
            <a:off x="8260254" y="5686293"/>
            <a:ext cx="1802096" cy="400110"/>
          </a:xfrm>
          <a:prstGeom prst="rect">
            <a:avLst/>
          </a:prstGeom>
          <a:noFill/>
        </p:spPr>
        <p:txBody>
          <a:bodyPr wrap="none" rtlCol="0">
            <a:spAutoFit/>
          </a:bodyPr>
          <a:lstStyle/>
          <a:p>
            <a:pPr algn="ctr"/>
            <a:r>
              <a:rPr lang="en-US" altLang="zh-CN" sz="2000" dirty="0" err="1">
                <a:solidFill>
                  <a:schemeClr val="bg1"/>
                </a:solidFill>
              </a:rPr>
              <a:t>HPGe</a:t>
            </a:r>
            <a:r>
              <a:rPr lang="en-US" altLang="zh-CN" sz="2000" dirty="0">
                <a:solidFill>
                  <a:schemeClr val="bg1"/>
                </a:solidFill>
              </a:rPr>
              <a:t> detector</a:t>
            </a:r>
            <a:endParaRPr lang="zh-CN" altLang="en-US" sz="2000" dirty="0">
              <a:solidFill>
                <a:schemeClr val="bg1"/>
              </a:solidFill>
            </a:endParaRPr>
          </a:p>
        </p:txBody>
      </p:sp>
      <mc:AlternateContent xmlns:mc="http://schemas.openxmlformats.org/markup-compatibility/2006" xmlns:a14="http://schemas.microsoft.com/office/drawing/2010/main">
        <mc:Choice Requires="a14">
          <p:sp>
            <p:nvSpPr>
              <p:cNvPr id="16" name="文本框 15"/>
              <p:cNvSpPr txBox="1"/>
              <p:nvPr/>
            </p:nvSpPr>
            <p:spPr>
              <a:xfrm>
                <a:off x="671181" y="4201679"/>
                <a:ext cx="3760901" cy="2139175"/>
              </a:xfrm>
              <a:prstGeom prst="rect">
                <a:avLst/>
              </a:prstGeom>
              <a:noFill/>
            </p:spPr>
            <p:txBody>
              <a:bodyPr wrap="none" rtlCol="0">
                <a:spAutoFit/>
              </a:bodyPr>
              <a:lstStyle/>
              <a:p>
                <a:r>
                  <a:rPr lang="en-US" altLang="zh-CN" dirty="0">
                    <a:solidFill>
                      <a:schemeClr val="accent1">
                        <a:lumMod val="50000"/>
                      </a:schemeClr>
                    </a:solidFill>
                  </a:rPr>
                  <a:t>Concerned radioactive isotopes:</a:t>
                </a:r>
              </a:p>
              <a:p>
                <a:pPr marL="285750" indent="-285750">
                  <a:buFont typeface="Arial" panose="020B0604020202020204" pitchFamily="34" charset="0"/>
                  <a:buChar char="•"/>
                </a:pPr>
                <a14:m>
                  <m:oMath xmlns:m="http://schemas.openxmlformats.org/officeDocument/2006/math">
                    <m:sPre>
                      <m:sPrePr>
                        <m:ctrlPr>
                          <a:rPr lang="en-US" altLang="zh-CN" b="1" i="1" smtClean="0">
                            <a:solidFill>
                              <a:schemeClr val="accent1">
                                <a:lumMod val="50000"/>
                              </a:schemeClr>
                            </a:solidFill>
                            <a:latin typeface="Cambria Math" panose="02040503050406030204" pitchFamily="18" charset="0"/>
                          </a:rPr>
                        </m:ctrlPr>
                      </m:sPrePr>
                      <m:sub>
                        <m:r>
                          <a:rPr lang="en-US" altLang="zh-CN" b="1" i="1" smtClean="0">
                            <a:solidFill>
                              <a:schemeClr val="accent1">
                                <a:lumMod val="50000"/>
                              </a:schemeClr>
                            </a:solidFill>
                            <a:latin typeface="Cambria Math" panose="02040503050406030204" pitchFamily="18" charset="0"/>
                          </a:rPr>
                          <m:t>𝟐𝟕</m:t>
                        </m:r>
                      </m:sub>
                      <m:sup>
                        <m:r>
                          <a:rPr lang="en-US" altLang="zh-CN" b="1" i="0" smtClean="0">
                            <a:solidFill>
                              <a:schemeClr val="accent1">
                                <a:lumMod val="50000"/>
                              </a:schemeClr>
                            </a:solidFill>
                            <a:latin typeface="Cambria Math" panose="02040503050406030204" pitchFamily="18" charset="0"/>
                          </a:rPr>
                          <m:t>𝟔𝟎</m:t>
                        </m:r>
                      </m:sup>
                      <m:e>
                        <m:r>
                          <a:rPr lang="en-US" altLang="zh-CN" b="1" i="0" smtClean="0">
                            <a:solidFill>
                              <a:schemeClr val="accent1">
                                <a:lumMod val="50000"/>
                              </a:schemeClr>
                            </a:solidFill>
                            <a:latin typeface="Cambria Math" panose="02040503050406030204" pitchFamily="18" charset="0"/>
                          </a:rPr>
                          <m:t>𝐂𝐨</m:t>
                        </m:r>
                      </m:e>
                    </m:sPre>
                  </m:oMath>
                </a14:m>
                <a:endParaRPr lang="en-US" altLang="zh-CN" b="1" dirty="0">
                  <a:solidFill>
                    <a:schemeClr val="accent1">
                      <a:lumMod val="50000"/>
                    </a:schemeClr>
                  </a:solidFill>
                </a:endParaRPr>
              </a:p>
              <a:p>
                <a:pPr marL="285750" indent="-285750">
                  <a:buFont typeface="Arial" panose="020B0604020202020204" pitchFamily="34" charset="0"/>
                  <a:buChar char="•"/>
                </a:pPr>
                <a14:m>
                  <m:oMath xmlns:m="http://schemas.openxmlformats.org/officeDocument/2006/math">
                    <m:sPre>
                      <m:sPrePr>
                        <m:ctrlPr>
                          <a:rPr lang="en-US" altLang="zh-CN" i="1" smtClean="0">
                            <a:solidFill>
                              <a:schemeClr val="accent1">
                                <a:lumMod val="50000"/>
                              </a:schemeClr>
                            </a:solidFill>
                            <a:latin typeface="Cambria Math" panose="02040503050406030204" pitchFamily="18" charset="0"/>
                          </a:rPr>
                        </m:ctrlPr>
                      </m:sPrePr>
                      <m:sub>
                        <m:r>
                          <a:rPr lang="en-US" altLang="zh-CN" b="0" i="1" smtClean="0">
                            <a:solidFill>
                              <a:schemeClr val="accent1">
                                <a:lumMod val="50000"/>
                              </a:schemeClr>
                            </a:solidFill>
                            <a:latin typeface="Cambria Math" panose="02040503050406030204" pitchFamily="18" charset="0"/>
                          </a:rPr>
                          <m:t>19</m:t>
                        </m:r>
                      </m:sub>
                      <m:sup>
                        <m:r>
                          <a:rPr lang="en-US" altLang="zh-CN" b="0" i="0" smtClean="0">
                            <a:solidFill>
                              <a:schemeClr val="accent1">
                                <a:lumMod val="50000"/>
                              </a:schemeClr>
                            </a:solidFill>
                            <a:latin typeface="Cambria Math" panose="02040503050406030204" pitchFamily="18" charset="0"/>
                          </a:rPr>
                          <m:t>40</m:t>
                        </m:r>
                      </m:sup>
                      <m:e>
                        <m:r>
                          <m:rPr>
                            <m:sty m:val="p"/>
                          </m:rPr>
                          <a:rPr lang="en-US" altLang="zh-CN" b="0" i="0" smtClean="0">
                            <a:solidFill>
                              <a:schemeClr val="accent1">
                                <a:lumMod val="50000"/>
                              </a:schemeClr>
                            </a:solidFill>
                            <a:latin typeface="Cambria Math" panose="02040503050406030204" pitchFamily="18" charset="0"/>
                          </a:rPr>
                          <m:t>K</m:t>
                        </m:r>
                      </m:e>
                    </m:sPre>
                  </m:oMath>
                </a14:m>
                <a:endParaRPr lang="en-US" altLang="zh-CN" dirty="0">
                  <a:solidFill>
                    <a:schemeClr val="accent1">
                      <a:lumMod val="50000"/>
                    </a:schemeClr>
                  </a:solidFill>
                </a:endParaRPr>
              </a:p>
              <a:p>
                <a:pPr marL="285750" indent="-285750">
                  <a:buFont typeface="Arial" panose="020B0604020202020204" pitchFamily="34" charset="0"/>
                  <a:buChar char="•"/>
                </a:pPr>
                <a14:m>
                  <m:oMath xmlns:m="http://schemas.openxmlformats.org/officeDocument/2006/math">
                    <m:sPre>
                      <m:sPrePr>
                        <m:ctrlPr>
                          <a:rPr lang="en-US" altLang="zh-CN" i="1" smtClean="0">
                            <a:solidFill>
                              <a:schemeClr val="accent1">
                                <a:lumMod val="50000"/>
                              </a:schemeClr>
                            </a:solidFill>
                            <a:latin typeface="Cambria Math" panose="02040503050406030204" pitchFamily="18" charset="0"/>
                          </a:rPr>
                        </m:ctrlPr>
                      </m:sPrePr>
                      <m:sub>
                        <m:r>
                          <a:rPr lang="en-US" altLang="zh-CN" b="0" i="1" smtClean="0">
                            <a:solidFill>
                              <a:schemeClr val="accent1">
                                <a:lumMod val="50000"/>
                              </a:schemeClr>
                            </a:solidFill>
                            <a:latin typeface="Cambria Math" panose="02040503050406030204" pitchFamily="18" charset="0"/>
                          </a:rPr>
                          <m:t>55</m:t>
                        </m:r>
                      </m:sub>
                      <m:sup>
                        <m:r>
                          <a:rPr lang="en-US" altLang="zh-CN" b="0" i="0" smtClean="0">
                            <a:solidFill>
                              <a:schemeClr val="accent1">
                                <a:lumMod val="50000"/>
                              </a:schemeClr>
                            </a:solidFill>
                            <a:latin typeface="Cambria Math" panose="02040503050406030204" pitchFamily="18" charset="0"/>
                          </a:rPr>
                          <m:t>137</m:t>
                        </m:r>
                      </m:sup>
                      <m:e>
                        <m:r>
                          <m:rPr>
                            <m:sty m:val="p"/>
                          </m:rPr>
                          <a:rPr lang="en-US" altLang="zh-CN" b="0" i="0" smtClean="0">
                            <a:solidFill>
                              <a:schemeClr val="accent1">
                                <a:lumMod val="50000"/>
                              </a:schemeClr>
                            </a:solidFill>
                            <a:latin typeface="Cambria Math" panose="02040503050406030204" pitchFamily="18" charset="0"/>
                          </a:rPr>
                          <m:t>Cs</m:t>
                        </m:r>
                      </m:e>
                    </m:sPre>
                  </m:oMath>
                </a14:m>
                <a:endParaRPr lang="en-US" altLang="zh-CN" dirty="0">
                  <a:solidFill>
                    <a:schemeClr val="accent1">
                      <a:lumMod val="50000"/>
                    </a:schemeClr>
                  </a:solidFill>
                </a:endParaRPr>
              </a:p>
              <a:p>
                <a:pPr marL="285750" indent="-285750">
                  <a:buFont typeface="Arial" panose="020B0604020202020204" pitchFamily="34" charset="0"/>
                  <a:buChar char="•"/>
                </a:pPr>
                <a14:m>
                  <m:oMath xmlns:m="http://schemas.openxmlformats.org/officeDocument/2006/math">
                    <m:sPre>
                      <m:sPrePr>
                        <m:ctrlPr>
                          <a:rPr lang="en-US" altLang="zh-CN" i="1" smtClean="0">
                            <a:solidFill>
                              <a:schemeClr val="accent1">
                                <a:lumMod val="50000"/>
                              </a:schemeClr>
                            </a:solidFill>
                            <a:latin typeface="Cambria Math" panose="02040503050406030204" pitchFamily="18" charset="0"/>
                          </a:rPr>
                        </m:ctrlPr>
                      </m:sPrePr>
                      <m:sub>
                        <m:r>
                          <a:rPr lang="en-US" altLang="zh-CN" b="0" i="1" smtClean="0">
                            <a:solidFill>
                              <a:schemeClr val="accent1">
                                <a:lumMod val="50000"/>
                              </a:schemeClr>
                            </a:solidFill>
                            <a:latin typeface="Cambria Math" panose="02040503050406030204" pitchFamily="18" charset="0"/>
                          </a:rPr>
                          <m:t>92</m:t>
                        </m:r>
                      </m:sub>
                      <m:sup>
                        <m:r>
                          <a:rPr lang="en-US" altLang="zh-CN" b="0" i="0" smtClean="0">
                            <a:solidFill>
                              <a:schemeClr val="accent1">
                                <a:lumMod val="50000"/>
                              </a:schemeClr>
                            </a:solidFill>
                            <a:latin typeface="Cambria Math" panose="02040503050406030204" pitchFamily="18" charset="0"/>
                          </a:rPr>
                          <m:t>235</m:t>
                        </m:r>
                      </m:sup>
                      <m:e>
                        <m:r>
                          <m:rPr>
                            <m:sty m:val="p"/>
                          </m:rPr>
                          <a:rPr lang="en-US" altLang="zh-CN" b="0" i="0" smtClean="0">
                            <a:solidFill>
                              <a:schemeClr val="accent1">
                                <a:lumMod val="50000"/>
                              </a:schemeClr>
                            </a:solidFill>
                            <a:latin typeface="Cambria Math" panose="02040503050406030204" pitchFamily="18" charset="0"/>
                          </a:rPr>
                          <m:t>U</m:t>
                        </m:r>
                      </m:e>
                    </m:sPre>
                  </m:oMath>
                </a14:m>
                <a:endParaRPr lang="en-US" altLang="zh-CN" dirty="0">
                  <a:solidFill>
                    <a:schemeClr val="accent1">
                      <a:lumMod val="50000"/>
                    </a:schemeClr>
                  </a:solidFill>
                </a:endParaRPr>
              </a:p>
              <a:p>
                <a:pPr marL="285750" indent="-285750">
                  <a:buFont typeface="Arial" panose="020B0604020202020204" pitchFamily="34" charset="0"/>
                  <a:buChar char="•"/>
                </a:pPr>
                <a14:m>
                  <m:oMath xmlns:m="http://schemas.openxmlformats.org/officeDocument/2006/math">
                    <m:sPre>
                      <m:sPrePr>
                        <m:ctrlPr>
                          <a:rPr lang="en-US" altLang="zh-CN" b="1" i="1" smtClean="0">
                            <a:solidFill>
                              <a:schemeClr val="accent1">
                                <a:lumMod val="50000"/>
                              </a:schemeClr>
                            </a:solidFill>
                            <a:latin typeface="Cambria Math" panose="02040503050406030204" pitchFamily="18" charset="0"/>
                          </a:rPr>
                        </m:ctrlPr>
                      </m:sPrePr>
                      <m:sub>
                        <m:r>
                          <a:rPr lang="en-US" altLang="zh-CN" b="1" i="1" smtClean="0">
                            <a:solidFill>
                              <a:schemeClr val="accent1">
                                <a:lumMod val="50000"/>
                              </a:schemeClr>
                            </a:solidFill>
                            <a:latin typeface="Cambria Math" panose="02040503050406030204" pitchFamily="18" charset="0"/>
                          </a:rPr>
                          <m:t>𝟗𝟐</m:t>
                        </m:r>
                      </m:sub>
                      <m:sup>
                        <m:r>
                          <a:rPr lang="en-US" altLang="zh-CN" b="1" i="0" smtClean="0">
                            <a:solidFill>
                              <a:schemeClr val="accent1">
                                <a:lumMod val="50000"/>
                              </a:schemeClr>
                            </a:solidFill>
                            <a:latin typeface="Cambria Math" panose="02040503050406030204" pitchFamily="18" charset="0"/>
                          </a:rPr>
                          <m:t>𝟐𝟑𝟖</m:t>
                        </m:r>
                      </m:sup>
                      <m:e>
                        <m:r>
                          <a:rPr lang="en-US" altLang="zh-CN" b="1" i="0" smtClean="0">
                            <a:solidFill>
                              <a:schemeClr val="accent1">
                                <a:lumMod val="50000"/>
                              </a:schemeClr>
                            </a:solidFill>
                            <a:latin typeface="Cambria Math" panose="02040503050406030204" pitchFamily="18" charset="0"/>
                          </a:rPr>
                          <m:t>𝐔</m:t>
                        </m:r>
                      </m:e>
                    </m:sPre>
                  </m:oMath>
                </a14:m>
                <a:r>
                  <a:rPr lang="en-US" altLang="zh-CN" b="0" dirty="0">
                    <a:solidFill>
                      <a:schemeClr val="accent1">
                        <a:lumMod val="50000"/>
                      </a:schemeClr>
                    </a:solidFill>
                  </a:rPr>
                  <a:t>: early chain and </a:t>
                </a:r>
                <a:r>
                  <a:rPr lang="en-US" altLang="zh-CN" b="1" dirty="0">
                    <a:solidFill>
                      <a:schemeClr val="accent1">
                        <a:lumMod val="50000"/>
                      </a:schemeClr>
                    </a:solidFill>
                  </a:rPr>
                  <a:t>late chain</a:t>
                </a:r>
              </a:p>
              <a:p>
                <a:pPr marL="285750" indent="-285750">
                  <a:buFont typeface="Arial" panose="020B0604020202020204" pitchFamily="34" charset="0"/>
                  <a:buChar char="•"/>
                </a:pPr>
                <a14:m>
                  <m:oMath xmlns:m="http://schemas.openxmlformats.org/officeDocument/2006/math">
                    <m:sPre>
                      <m:sPrePr>
                        <m:ctrlPr>
                          <a:rPr lang="en-US" altLang="zh-CN" b="1" i="1" smtClean="0">
                            <a:solidFill>
                              <a:schemeClr val="accent1">
                                <a:lumMod val="50000"/>
                              </a:schemeClr>
                            </a:solidFill>
                            <a:latin typeface="Cambria Math" panose="02040503050406030204" pitchFamily="18" charset="0"/>
                          </a:rPr>
                        </m:ctrlPr>
                      </m:sPrePr>
                      <m:sub>
                        <m:r>
                          <a:rPr lang="en-US" altLang="zh-CN" b="1" i="1" smtClean="0">
                            <a:solidFill>
                              <a:schemeClr val="accent1">
                                <a:lumMod val="50000"/>
                              </a:schemeClr>
                            </a:solidFill>
                            <a:latin typeface="Cambria Math" panose="02040503050406030204" pitchFamily="18" charset="0"/>
                          </a:rPr>
                          <m:t>𝟗𝟎</m:t>
                        </m:r>
                      </m:sub>
                      <m:sup>
                        <m:r>
                          <a:rPr lang="en-US" altLang="zh-CN" b="1" i="0" smtClean="0">
                            <a:solidFill>
                              <a:schemeClr val="accent1">
                                <a:lumMod val="50000"/>
                              </a:schemeClr>
                            </a:solidFill>
                            <a:latin typeface="Cambria Math" panose="02040503050406030204" pitchFamily="18" charset="0"/>
                          </a:rPr>
                          <m:t>𝟐𝟑𝟐</m:t>
                        </m:r>
                      </m:sup>
                      <m:e>
                        <m:r>
                          <a:rPr lang="en-US" altLang="zh-CN" b="1" i="0" smtClean="0">
                            <a:solidFill>
                              <a:schemeClr val="accent1">
                                <a:lumMod val="50000"/>
                              </a:schemeClr>
                            </a:solidFill>
                            <a:latin typeface="Cambria Math" panose="02040503050406030204" pitchFamily="18" charset="0"/>
                          </a:rPr>
                          <m:t>𝐓𝐡</m:t>
                        </m:r>
                      </m:e>
                    </m:sPre>
                  </m:oMath>
                </a14:m>
                <a:r>
                  <a:rPr lang="en-US" altLang="zh-CN" dirty="0">
                    <a:solidFill>
                      <a:schemeClr val="accent1">
                        <a:lumMod val="50000"/>
                      </a:schemeClr>
                    </a:solidFill>
                  </a:rPr>
                  <a:t>: early chain and </a:t>
                </a:r>
                <a:r>
                  <a:rPr lang="en-US" altLang="zh-CN" b="1" dirty="0">
                    <a:solidFill>
                      <a:schemeClr val="accent1">
                        <a:lumMod val="50000"/>
                      </a:schemeClr>
                    </a:solidFill>
                  </a:rPr>
                  <a:t>late chain</a:t>
                </a:r>
                <a:endParaRPr lang="zh-CN" altLang="en-US" b="1" dirty="0">
                  <a:solidFill>
                    <a:schemeClr val="accent1">
                      <a:lumMod val="50000"/>
                    </a:schemeClr>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671181" y="4201679"/>
                <a:ext cx="3760901" cy="2139175"/>
              </a:xfrm>
              <a:prstGeom prst="rect">
                <a:avLst/>
              </a:prstGeom>
              <a:blipFill>
                <a:blip r:embed="rId5"/>
                <a:stretch>
                  <a:fillRect l="-1297" t="-1425" r="-648" b="-2849"/>
                </a:stretch>
              </a:blipFill>
            </p:spPr>
            <p:txBody>
              <a:bodyPr/>
              <a:lstStyle/>
              <a:p>
                <a:r>
                  <a:rPr lang="zh-CN" altLang="en-US">
                    <a:noFill/>
                  </a:rPr>
                  <a:t> </a:t>
                </a:r>
              </a:p>
            </p:txBody>
          </p:sp>
        </mc:Fallback>
      </mc:AlternateContent>
      <p:sp>
        <p:nvSpPr>
          <p:cNvPr id="3" name="日期占位符 2">
            <a:extLst>
              <a:ext uri="{FF2B5EF4-FFF2-40B4-BE49-F238E27FC236}">
                <a16:creationId xmlns:a16="http://schemas.microsoft.com/office/drawing/2014/main" id="{1E20973D-189B-473C-5679-1E96635BABA0}"/>
              </a:ext>
            </a:extLst>
          </p:cNvPr>
          <p:cNvSpPr>
            <a:spLocks noGrp="1"/>
          </p:cNvSpPr>
          <p:nvPr>
            <p:ph type="dt" sz="half" idx="10"/>
          </p:nvPr>
        </p:nvSpPr>
        <p:spPr/>
        <p:txBody>
          <a:bodyPr/>
          <a:lstStyle/>
          <a:p>
            <a:fld id="{4301059D-FD33-43DB-9008-00766D245C94}" type="datetime1">
              <a:rPr lang="zh-CN" altLang="en-US" smtClean="0"/>
              <a:t>2025/10/22</a:t>
            </a:fld>
            <a:endParaRPr lang="zh-CN" altLang="en-US" dirty="0"/>
          </a:p>
        </p:txBody>
      </p:sp>
      <p:sp>
        <p:nvSpPr>
          <p:cNvPr id="6" name="页脚占位符 5">
            <a:extLst>
              <a:ext uri="{FF2B5EF4-FFF2-40B4-BE49-F238E27FC236}">
                <a16:creationId xmlns:a16="http://schemas.microsoft.com/office/drawing/2014/main" id="{F021DD48-BD5E-345F-92CF-59B62029C1CD}"/>
              </a:ext>
            </a:extLst>
          </p:cNvPr>
          <p:cNvSpPr>
            <a:spLocks noGrp="1"/>
          </p:cNvSpPr>
          <p:nvPr>
            <p:ph type="ftr" sz="quarter" idx="11"/>
          </p:nvPr>
        </p:nvSpPr>
        <p:spPr/>
        <p:txBody>
          <a:bodyPr/>
          <a:lstStyle/>
          <a:p>
            <a:r>
              <a:rPr lang="en-US" altLang="zh-CN" dirty="0"/>
              <a:t>LIDINE 2025, Hong Kong</a:t>
            </a:r>
            <a:endParaRPr lang="zh-CN" altLang="en-US" dirty="0"/>
          </a:p>
        </p:txBody>
      </p:sp>
      <p:pic>
        <p:nvPicPr>
          <p:cNvPr id="13" name="图片 12">
            <a:extLst>
              <a:ext uri="{FF2B5EF4-FFF2-40B4-BE49-F238E27FC236}">
                <a16:creationId xmlns:a16="http://schemas.microsoft.com/office/drawing/2014/main" id="{A4DDE606-FFDC-0E57-7309-D9A254E2E190}"/>
              </a:ext>
            </a:extLst>
          </p:cNvPr>
          <p:cNvPicPr>
            <a:picLocks noChangeAspect="1"/>
          </p:cNvPicPr>
          <p:nvPr/>
        </p:nvPicPr>
        <p:blipFill>
          <a:blip r:embed="rId6"/>
          <a:stretch>
            <a:fillRect/>
          </a:stretch>
        </p:blipFill>
        <p:spPr>
          <a:xfrm>
            <a:off x="360400" y="909648"/>
            <a:ext cx="4904441" cy="3115699"/>
          </a:xfrm>
          <a:prstGeom prst="rect">
            <a:avLst/>
          </a:prstGeom>
        </p:spPr>
      </p:pic>
    </p:spTree>
    <p:extLst>
      <p:ext uri="{BB962C8B-B14F-4D97-AF65-F5344CB8AC3E}">
        <p14:creationId xmlns:p14="http://schemas.microsoft.com/office/powerpoint/2010/main" val="3764917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230" y="193704"/>
            <a:ext cx="11702716" cy="485840"/>
          </a:xfrm>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Contents</a:t>
            </a:r>
            <a:endParaRPr lang="zh-CN" altLang="en-US" b="1" dirty="0">
              <a:solidFill>
                <a:schemeClr val="accent1">
                  <a:lumMod val="50000"/>
                </a:schemeClr>
              </a:solidFill>
              <a:latin typeface="Cambria" panose="02040503050406030204" pitchFamily="18" charset="0"/>
            </a:endParaRPr>
          </a:p>
        </p:txBody>
      </p:sp>
      <p:sp>
        <p:nvSpPr>
          <p:cNvPr id="3" name="内容占位符 2"/>
          <p:cNvSpPr>
            <a:spLocks noGrp="1"/>
          </p:cNvSpPr>
          <p:nvPr>
            <p:ph idx="1"/>
          </p:nvPr>
        </p:nvSpPr>
        <p:spPr>
          <a:xfrm>
            <a:off x="648788" y="1691067"/>
            <a:ext cx="10515600" cy="5230479"/>
          </a:xfrm>
          <a:noFill/>
        </p:spPr>
        <p:txBody>
          <a:bodyPr/>
          <a:lstStyle/>
          <a:p>
            <a:r>
              <a:rPr lang="en-US" altLang="zh-CN" dirty="0"/>
              <a:t>Introduction of</a:t>
            </a:r>
            <a:r>
              <a:rPr lang="zh-CN" altLang="en-US" dirty="0"/>
              <a:t> </a:t>
            </a:r>
            <a:r>
              <a:rPr lang="en-US" altLang="zh-CN" dirty="0"/>
              <a:t>PandaX</a:t>
            </a:r>
            <a:r>
              <a:rPr lang="zh-CN" altLang="en-US" dirty="0"/>
              <a:t> </a:t>
            </a:r>
            <a:r>
              <a:rPr lang="en-US" altLang="zh-CN" dirty="0"/>
              <a:t>experiment</a:t>
            </a:r>
          </a:p>
          <a:p>
            <a:endParaRPr lang="en-US" altLang="zh-CN" dirty="0"/>
          </a:p>
          <a:p>
            <a:r>
              <a:rPr lang="en-US" altLang="zh-CN" dirty="0"/>
              <a:t>Radiopurity improvement</a:t>
            </a:r>
          </a:p>
          <a:p>
            <a:endParaRPr lang="en-US" altLang="zh-CN" dirty="0"/>
          </a:p>
          <a:p>
            <a:r>
              <a:rPr lang="en-US" altLang="zh-CN" dirty="0"/>
              <a:t>Cryogenic electrical performance</a:t>
            </a:r>
          </a:p>
          <a:p>
            <a:pPr marL="0" indent="0">
              <a:buNone/>
            </a:pPr>
            <a:endParaRPr lang="en-US" altLang="zh-CN" dirty="0"/>
          </a:p>
          <a:p>
            <a:r>
              <a:rPr lang="en-US" altLang="zh-CN" dirty="0"/>
              <a:t>Summary</a:t>
            </a:r>
            <a:endParaRPr lang="zh-CN" altLang="en-US" dirty="0"/>
          </a:p>
        </p:txBody>
      </p:sp>
      <p:sp>
        <p:nvSpPr>
          <p:cNvPr id="4" name="灯片编号占位符 3"/>
          <p:cNvSpPr>
            <a:spLocks noGrp="1"/>
          </p:cNvSpPr>
          <p:nvPr>
            <p:ph type="sldNum" sz="quarter" idx="12"/>
          </p:nvPr>
        </p:nvSpPr>
        <p:spPr/>
        <p:txBody>
          <a:bodyPr/>
          <a:lstStyle/>
          <a:p>
            <a:fld id="{53136A7F-5FF5-4486-AD7D-5DA5560C0422}" type="slidenum">
              <a:rPr lang="zh-CN" altLang="en-US" smtClean="0"/>
              <a:t>2</a:t>
            </a:fld>
            <a:endParaRPr lang="zh-CN" altLang="en-US"/>
          </a:p>
        </p:txBody>
      </p:sp>
      <p:sp>
        <p:nvSpPr>
          <p:cNvPr id="5" name="日期占位符 4">
            <a:extLst>
              <a:ext uri="{FF2B5EF4-FFF2-40B4-BE49-F238E27FC236}">
                <a16:creationId xmlns:a16="http://schemas.microsoft.com/office/drawing/2014/main" id="{E3813EFD-5555-8714-D1B0-6F640AC8B71B}"/>
              </a:ext>
            </a:extLst>
          </p:cNvPr>
          <p:cNvSpPr>
            <a:spLocks noGrp="1"/>
          </p:cNvSpPr>
          <p:nvPr>
            <p:ph type="dt" sz="half" idx="10"/>
          </p:nvPr>
        </p:nvSpPr>
        <p:spPr/>
        <p:txBody>
          <a:bodyPr/>
          <a:lstStyle/>
          <a:p>
            <a:fld id="{A12FC27E-88FA-4E89-AF54-DE8F7A4F6FD7}" type="datetime1">
              <a:rPr lang="zh-CN" altLang="en-US" smtClean="0"/>
              <a:t>2025/10/22</a:t>
            </a:fld>
            <a:endParaRPr lang="zh-CN" altLang="en-US" dirty="0"/>
          </a:p>
        </p:txBody>
      </p:sp>
      <p:sp>
        <p:nvSpPr>
          <p:cNvPr id="6" name="页脚占位符 5">
            <a:extLst>
              <a:ext uri="{FF2B5EF4-FFF2-40B4-BE49-F238E27FC236}">
                <a16:creationId xmlns:a16="http://schemas.microsoft.com/office/drawing/2014/main" id="{EF1FED77-B534-C8E7-FAA5-9C4A88D839BF}"/>
              </a:ext>
            </a:extLst>
          </p:cNvPr>
          <p:cNvSpPr>
            <a:spLocks noGrp="1"/>
          </p:cNvSpPr>
          <p:nvPr>
            <p:ph type="ftr" sz="quarter" idx="11"/>
          </p:nvPr>
        </p:nvSpPr>
        <p:spPr/>
        <p:txBody>
          <a:bodyPr/>
          <a:lstStyle/>
          <a:p>
            <a:r>
              <a:rPr lang="en-US" altLang="zh-CN" dirty="0"/>
              <a:t>LIDINE 2025, Hong Kong</a:t>
            </a:r>
            <a:endParaRPr lang="zh-CN" altLang="en-US" dirty="0"/>
          </a:p>
        </p:txBody>
      </p:sp>
    </p:spTree>
    <p:extLst>
      <p:ext uri="{BB962C8B-B14F-4D97-AF65-F5344CB8AC3E}">
        <p14:creationId xmlns:p14="http://schemas.microsoft.com/office/powerpoint/2010/main" val="2805851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F3DD61-1F1C-A81E-75D1-EE92CB20D29A}"/>
              </a:ext>
            </a:extLst>
          </p:cNvPr>
          <p:cNvSpPr>
            <a:spLocks noGrp="1"/>
          </p:cNvSpPr>
          <p:nvPr>
            <p:ph type="title"/>
          </p:nvPr>
        </p:nvSpPr>
        <p:spPr/>
        <p:txBody>
          <a:bodyPr>
            <a:normAutofit fontScale="90000"/>
          </a:bodyPr>
          <a:lstStyle/>
          <a:p>
            <a:r>
              <a:rPr lang="en-US" altLang="zh-CN" dirty="0">
                <a:solidFill>
                  <a:schemeClr val="accent1">
                    <a:lumMod val="50000"/>
                  </a:schemeClr>
                </a:solidFill>
              </a:rPr>
              <a:t>PMT </a:t>
            </a:r>
            <a:r>
              <a:rPr lang="en-US" altLang="zh-CN" dirty="0" err="1">
                <a:solidFill>
                  <a:schemeClr val="accent1">
                    <a:lumMod val="50000"/>
                  </a:schemeClr>
                </a:solidFill>
              </a:rPr>
              <a:t>Comparision</a:t>
            </a:r>
            <a:endParaRPr lang="zh-CN" altLang="en-US" dirty="0">
              <a:solidFill>
                <a:schemeClr val="accent1">
                  <a:lumMod val="50000"/>
                </a:schemeClr>
              </a:solidFill>
            </a:endParaRPr>
          </a:p>
        </p:txBody>
      </p:sp>
      <p:sp>
        <p:nvSpPr>
          <p:cNvPr id="4" name="日期占位符 3">
            <a:extLst>
              <a:ext uri="{FF2B5EF4-FFF2-40B4-BE49-F238E27FC236}">
                <a16:creationId xmlns:a16="http://schemas.microsoft.com/office/drawing/2014/main" id="{A3D24537-E5E0-B668-A6B8-F3200A623A63}"/>
              </a:ext>
            </a:extLst>
          </p:cNvPr>
          <p:cNvSpPr>
            <a:spLocks noGrp="1"/>
          </p:cNvSpPr>
          <p:nvPr>
            <p:ph type="dt" sz="half" idx="10"/>
          </p:nvPr>
        </p:nvSpPr>
        <p:spPr/>
        <p:txBody>
          <a:bodyPr/>
          <a:lstStyle/>
          <a:p>
            <a:fld id="{C88F1323-22A2-4349-8DC1-10CDEF92FA31}" type="datetime1">
              <a:rPr lang="zh-CN" altLang="en-US" smtClean="0"/>
              <a:t>2025/10/22</a:t>
            </a:fld>
            <a:endParaRPr lang="zh-CN" altLang="en-US"/>
          </a:p>
        </p:txBody>
      </p:sp>
      <p:sp>
        <p:nvSpPr>
          <p:cNvPr id="5" name="页脚占位符 4">
            <a:extLst>
              <a:ext uri="{FF2B5EF4-FFF2-40B4-BE49-F238E27FC236}">
                <a16:creationId xmlns:a16="http://schemas.microsoft.com/office/drawing/2014/main" id="{87A4A449-383E-05F8-64D0-0146CC9F6398}"/>
              </a:ext>
            </a:extLst>
          </p:cNvPr>
          <p:cNvSpPr>
            <a:spLocks noGrp="1"/>
          </p:cNvSpPr>
          <p:nvPr>
            <p:ph type="ftr" sz="quarter" idx="11"/>
          </p:nvPr>
        </p:nvSpPr>
        <p:spPr/>
        <p:txBody>
          <a:bodyPr/>
          <a:lstStyle/>
          <a:p>
            <a:r>
              <a:rPr lang="en-US" altLang="zh-CN"/>
              <a:t>LIDINE 2025, Hong Kong</a:t>
            </a:r>
            <a:endParaRPr lang="zh-CN" altLang="en-US"/>
          </a:p>
        </p:txBody>
      </p:sp>
      <p:sp>
        <p:nvSpPr>
          <p:cNvPr id="6" name="灯片编号占位符 5">
            <a:extLst>
              <a:ext uri="{FF2B5EF4-FFF2-40B4-BE49-F238E27FC236}">
                <a16:creationId xmlns:a16="http://schemas.microsoft.com/office/drawing/2014/main" id="{015CE1C2-575A-9748-E695-27A1DDCFF9C7}"/>
              </a:ext>
            </a:extLst>
          </p:cNvPr>
          <p:cNvSpPr>
            <a:spLocks noGrp="1"/>
          </p:cNvSpPr>
          <p:nvPr>
            <p:ph type="sldNum" sz="quarter" idx="12"/>
          </p:nvPr>
        </p:nvSpPr>
        <p:spPr/>
        <p:txBody>
          <a:bodyPr/>
          <a:lstStyle/>
          <a:p>
            <a:fld id="{53136A7F-5FF5-4486-AD7D-5DA5560C0422}" type="slidenum">
              <a:rPr lang="zh-CN" altLang="en-US" smtClean="0"/>
              <a:t>20</a:t>
            </a:fld>
            <a:endParaRPr lang="zh-CN" altLang="en-US"/>
          </a:p>
        </p:txBody>
      </p:sp>
      <mc:AlternateContent xmlns:mc="http://schemas.openxmlformats.org/markup-compatibility/2006" xmlns:a14="http://schemas.microsoft.com/office/drawing/2010/main">
        <mc:Choice Requires="a14">
          <p:graphicFrame>
            <p:nvGraphicFramePr>
              <p:cNvPr id="7" name="内容占位符 6">
                <a:extLst>
                  <a:ext uri="{FF2B5EF4-FFF2-40B4-BE49-F238E27FC236}">
                    <a16:creationId xmlns:a16="http://schemas.microsoft.com/office/drawing/2014/main" id="{7DB2905D-6F87-25CE-D5F6-193F2EE6972A}"/>
                  </a:ext>
                </a:extLst>
              </p:cNvPr>
              <p:cNvGraphicFramePr>
                <a:graphicFrameLocks noGrp="1"/>
              </p:cNvGraphicFramePr>
              <p:nvPr>
                <p:ph idx="1"/>
                <p:extLst>
                  <p:ext uri="{D42A27DB-BD31-4B8C-83A1-F6EECF244321}">
                    <p14:modId xmlns:p14="http://schemas.microsoft.com/office/powerpoint/2010/main" val="2357815760"/>
                  </p:ext>
                </p:extLst>
              </p:nvPr>
            </p:nvGraphicFramePr>
            <p:xfrm>
              <a:off x="2427942" y="1690685"/>
              <a:ext cx="7596755" cy="3749040"/>
            </p:xfrm>
            <a:graphic>
              <a:graphicData uri="http://schemas.openxmlformats.org/drawingml/2006/table">
                <a:tbl>
                  <a:tblPr firstRow="1" bandRow="1">
                    <a:tableStyleId>{5FD0F851-EC5A-4D38-B0AD-8093EC10F338}</a:tableStyleId>
                  </a:tblPr>
                  <a:tblGrid>
                    <a:gridCol w="1803998">
                      <a:extLst>
                        <a:ext uri="{9D8B030D-6E8A-4147-A177-3AD203B41FA5}">
                          <a16:colId xmlns:a16="http://schemas.microsoft.com/office/drawing/2014/main" val="3687748609"/>
                        </a:ext>
                      </a:extLst>
                    </a:gridCol>
                    <a:gridCol w="1696237">
                      <a:extLst>
                        <a:ext uri="{9D8B030D-6E8A-4147-A177-3AD203B41FA5}">
                          <a16:colId xmlns:a16="http://schemas.microsoft.com/office/drawing/2014/main" val="90931212"/>
                        </a:ext>
                      </a:extLst>
                    </a:gridCol>
                    <a:gridCol w="1667185">
                      <a:extLst>
                        <a:ext uri="{9D8B030D-6E8A-4147-A177-3AD203B41FA5}">
                          <a16:colId xmlns:a16="http://schemas.microsoft.com/office/drawing/2014/main" val="3092098741"/>
                        </a:ext>
                      </a:extLst>
                    </a:gridCol>
                    <a:gridCol w="1756499">
                      <a:extLst>
                        <a:ext uri="{9D8B030D-6E8A-4147-A177-3AD203B41FA5}">
                          <a16:colId xmlns:a16="http://schemas.microsoft.com/office/drawing/2014/main" val="711863129"/>
                        </a:ext>
                      </a:extLst>
                    </a:gridCol>
                    <a:gridCol w="672836">
                      <a:extLst>
                        <a:ext uri="{9D8B030D-6E8A-4147-A177-3AD203B41FA5}">
                          <a16:colId xmlns:a16="http://schemas.microsoft.com/office/drawing/2014/main" val="2675873824"/>
                        </a:ext>
                      </a:extLst>
                    </a:gridCol>
                  </a:tblGrid>
                  <a:tr h="321808">
                    <a:tc>
                      <a:txBody>
                        <a:bodyPr/>
                        <a:lstStyle/>
                        <a:p>
                          <a:pPr algn="ctr"/>
                          <a:r>
                            <a:rPr lang="en-US" altLang="zh-CN" sz="1600" dirty="0">
                              <a:solidFill>
                                <a:schemeClr val="accent1">
                                  <a:lumMod val="50000"/>
                                </a:schemeClr>
                              </a:solidFill>
                            </a:rPr>
                            <a:t>Parameter</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R8520-406-001</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R11410-20A</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R12699-406-M4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Unit</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5822793"/>
                      </a:ext>
                    </a:extLst>
                  </a:tr>
                  <a:tr h="321808">
                    <a:tc>
                      <a:txBody>
                        <a:bodyPr/>
                        <a:lstStyle/>
                        <a:p>
                          <a:r>
                            <a:rPr lang="en-US" altLang="zh-CN" sz="1600" dirty="0">
                              <a:solidFill>
                                <a:schemeClr val="accent1">
                                  <a:lumMod val="50000"/>
                                </a:schemeClr>
                              </a:solidFill>
                            </a:rPr>
                            <a:t>Spectral Response Range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a:t>
                          </a:r>
                          <a:r>
                            <a:rPr lang="en-US" altLang="zh-CN" sz="1600" baseline="0" dirty="0">
                              <a:solidFill>
                                <a:schemeClr val="accent1">
                                  <a:lumMod val="50000"/>
                                </a:schemeClr>
                              </a:solidFill>
                            </a:rPr>
                            <a:t>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60250081"/>
                      </a:ext>
                    </a:extLst>
                  </a:tr>
                  <a:tr h="321808">
                    <a:tc>
                      <a:txBody>
                        <a:bodyPr/>
                        <a:lstStyle/>
                        <a:p>
                          <a:r>
                            <a:rPr lang="en-US" altLang="zh-CN" sz="1600" dirty="0">
                              <a:solidFill>
                                <a:schemeClr val="accent1">
                                  <a:lumMod val="50000"/>
                                </a:schemeClr>
                              </a:solidFill>
                            </a:rPr>
                            <a:t>Dynode</a:t>
                          </a:r>
                          <a:r>
                            <a:rPr lang="en-US" altLang="zh-CN" sz="1600" baseline="0" dirty="0">
                              <a:solidFill>
                                <a:schemeClr val="accent1">
                                  <a:lumMod val="50000"/>
                                </a:schemeClr>
                              </a:solidFill>
                            </a:rPr>
                            <a:t> Structure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Metal channel</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Box</a:t>
                          </a:r>
                          <a:r>
                            <a:rPr lang="en-US" altLang="zh-CN" sz="1600" baseline="0" dirty="0">
                              <a:solidFill>
                                <a:schemeClr val="accent1">
                                  <a:lumMod val="50000"/>
                                </a:schemeClr>
                              </a:solidFill>
                            </a:rPr>
                            <a:t> and linear-focused</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Metal channel</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4835102"/>
                      </a:ext>
                    </a:extLst>
                  </a:tr>
                  <a:tr h="321808">
                    <a:tc>
                      <a:txBody>
                        <a:bodyPr/>
                        <a:lstStyle/>
                        <a:p>
                          <a:r>
                            <a:rPr lang="en-US" altLang="zh-CN" sz="1600" dirty="0">
                              <a:solidFill>
                                <a:schemeClr val="accent1">
                                  <a:lumMod val="50000"/>
                                </a:schemeClr>
                              </a:solidFill>
                            </a:rPr>
                            <a:t>Effective area</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20.5</a:t>
                          </a:r>
                          <a:r>
                            <a:rPr lang="en-US" altLang="zh-CN" sz="1600" baseline="0" dirty="0">
                              <a:solidFill>
                                <a:schemeClr val="accent1">
                                  <a:lumMod val="50000"/>
                                </a:schemeClr>
                              </a:solidFill>
                            </a:rPr>
                            <a:t> </a:t>
                          </a:r>
                          <a14:m>
                            <m:oMath xmlns:m="http://schemas.openxmlformats.org/officeDocument/2006/math">
                              <m:r>
                                <a:rPr lang="en-US" altLang="zh-CN" sz="1600" b="0" baseline="0" smtClean="0">
                                  <a:solidFill>
                                    <a:schemeClr val="accent1">
                                      <a:lumMod val="50000"/>
                                    </a:schemeClr>
                                  </a:solidFill>
                                  <a:latin typeface="Cambria Math" panose="02040503050406030204" pitchFamily="18" charset="0"/>
                                </a:rPr>
                                <m:t>×</m:t>
                              </m:r>
                            </m:oMath>
                          </a14:m>
                          <a:r>
                            <a:rPr lang="zh-CN" altLang="en-US" sz="1600" dirty="0">
                              <a:solidFill>
                                <a:schemeClr val="accent1">
                                  <a:lumMod val="50000"/>
                                </a:schemeClr>
                              </a:solidFill>
                            </a:rPr>
                            <a:t> </a:t>
                          </a:r>
                          <a:r>
                            <a:rPr lang="en-US" altLang="zh-CN" sz="1600" dirty="0">
                              <a:solidFill>
                                <a:schemeClr val="accent1">
                                  <a:lumMod val="50000"/>
                                </a:schemeClr>
                              </a:solidFill>
                            </a:rPr>
                            <a:t>20.5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Dia. 64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48.5</a:t>
                          </a:r>
                          <a14:m>
                            <m:oMath xmlns:m="http://schemas.openxmlformats.org/officeDocument/2006/math">
                              <m:r>
                                <m:rPr>
                                  <m:lit/>
                                </m:rPr>
                                <a:rPr lang="en-US" altLang="zh-CN" sz="1600" b="0" smtClean="0">
                                  <a:solidFill>
                                    <a:schemeClr val="accent1">
                                      <a:lumMod val="50000"/>
                                    </a:schemeClr>
                                  </a:solidFill>
                                  <a:latin typeface="Cambria Math" panose="02040503050406030204" pitchFamily="18" charset="0"/>
                                </a:rPr>
                                <m:t> </m:t>
                              </m:r>
                              <m:r>
                                <a:rPr lang="en-US" altLang="zh-CN" sz="1600" b="0" smtClean="0">
                                  <a:solidFill>
                                    <a:schemeClr val="accent1">
                                      <a:lumMod val="50000"/>
                                    </a:schemeClr>
                                  </a:solidFill>
                                  <a:latin typeface="Cambria Math" panose="02040503050406030204" pitchFamily="18" charset="0"/>
                                </a:rPr>
                                <m:t>× </m:t>
                              </m:r>
                            </m:oMath>
                          </a14:m>
                          <a:r>
                            <a:rPr lang="en-US" altLang="zh-CN" sz="1600" dirty="0">
                              <a:solidFill>
                                <a:schemeClr val="accent1">
                                  <a:lumMod val="50000"/>
                                </a:schemeClr>
                              </a:solidFill>
                            </a:rPr>
                            <a:t>48.5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mm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4072968"/>
                      </a:ext>
                    </a:extLst>
                  </a:tr>
                  <a:tr h="321808">
                    <a:tc>
                      <a:txBody>
                        <a:bodyPr/>
                        <a:lstStyle/>
                        <a:p>
                          <a:r>
                            <a:rPr lang="en-US" altLang="zh-CN" sz="1600" dirty="0">
                              <a:solidFill>
                                <a:schemeClr val="accent1">
                                  <a:lumMod val="50000"/>
                                </a:schemeClr>
                              </a:solidFill>
                            </a:rPr>
                            <a:t>Height (no pins)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28.25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114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14.8</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mm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636564"/>
                      </a:ext>
                    </a:extLst>
                  </a:tr>
                  <a:tr h="321808">
                    <a:tc>
                      <a:txBody>
                        <a:bodyPr/>
                        <a:lstStyle/>
                        <a:p>
                          <a:r>
                            <a:rPr lang="en-US" altLang="zh-CN" sz="1600" dirty="0">
                              <a:solidFill>
                                <a:schemeClr val="accent1">
                                  <a:lumMod val="50000"/>
                                </a:schemeClr>
                              </a:solidFill>
                            </a:rPr>
                            <a:t>Transit time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12.4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46</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5.9</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38470225"/>
                      </a:ext>
                    </a:extLst>
                  </a:tr>
                  <a:tr h="321808">
                    <a:tc>
                      <a:txBody>
                        <a:bodyPr/>
                        <a:lstStyle/>
                        <a:p>
                          <a:r>
                            <a:rPr lang="en-US" altLang="zh-CN" sz="1600" dirty="0">
                              <a:solidFill>
                                <a:schemeClr val="accent1">
                                  <a:lumMod val="50000"/>
                                </a:schemeClr>
                              </a:solidFill>
                            </a:rPr>
                            <a:t>Transit time spread</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0.8</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9</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0.41</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0467083"/>
                      </a:ext>
                    </a:extLst>
                  </a:tr>
                  <a:tr h="321808">
                    <a:tc>
                      <a:txBody>
                        <a:bodyPr/>
                        <a:lstStyle/>
                        <a:p>
                          <a:r>
                            <a:rPr lang="en-US" altLang="zh-CN" sz="1600" dirty="0">
                              <a:solidFill>
                                <a:schemeClr val="accent1">
                                  <a:lumMod val="50000"/>
                                </a:schemeClr>
                              </a:solidFill>
                            </a:rPr>
                            <a:t>Rise Time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1.8</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5.5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1.2</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3636264"/>
                      </a:ext>
                    </a:extLst>
                  </a:tr>
                  <a:tr h="321808">
                    <a:tc>
                      <a:txBody>
                        <a:bodyPr/>
                        <a:lstStyle/>
                        <a:p>
                          <a:r>
                            <a:rPr lang="en-US" altLang="zh-CN" sz="1400" dirty="0">
                              <a:solidFill>
                                <a:schemeClr val="accent1">
                                  <a:lumMod val="50000"/>
                                </a:schemeClr>
                              </a:solidFill>
                            </a:rPr>
                            <a:t>Max supply</a:t>
                          </a:r>
                          <a:r>
                            <a:rPr lang="en-US" altLang="zh-CN" sz="1400" baseline="0" dirty="0">
                              <a:solidFill>
                                <a:schemeClr val="accent1">
                                  <a:lumMod val="50000"/>
                                </a:schemeClr>
                              </a:solidFill>
                            </a:rPr>
                            <a:t> voltage</a:t>
                          </a:r>
                          <a:endParaRPr lang="zh-CN" altLang="en-US" sz="14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900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1750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1100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V</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8916054"/>
                      </a:ext>
                    </a:extLst>
                  </a:tr>
                </a:tbl>
              </a:graphicData>
            </a:graphic>
          </p:graphicFrame>
        </mc:Choice>
        <mc:Fallback xmlns="">
          <p:graphicFrame>
            <p:nvGraphicFramePr>
              <p:cNvPr id="7" name="内容占位符 6">
                <a:extLst>
                  <a:ext uri="{FF2B5EF4-FFF2-40B4-BE49-F238E27FC236}">
                    <a16:creationId xmlns:a16="http://schemas.microsoft.com/office/drawing/2014/main" id="{7DB2905D-6F87-25CE-D5F6-193F2EE6972A}"/>
                  </a:ext>
                </a:extLst>
              </p:cNvPr>
              <p:cNvGraphicFramePr>
                <a:graphicFrameLocks noGrp="1"/>
              </p:cNvGraphicFramePr>
              <p:nvPr>
                <p:ph idx="1"/>
                <p:extLst>
                  <p:ext uri="{D42A27DB-BD31-4B8C-83A1-F6EECF244321}">
                    <p14:modId xmlns:p14="http://schemas.microsoft.com/office/powerpoint/2010/main" val="2357815760"/>
                  </p:ext>
                </p:extLst>
              </p:nvPr>
            </p:nvGraphicFramePr>
            <p:xfrm>
              <a:off x="2427942" y="1690685"/>
              <a:ext cx="7596755" cy="3749040"/>
            </p:xfrm>
            <a:graphic>
              <a:graphicData uri="http://schemas.openxmlformats.org/drawingml/2006/table">
                <a:tbl>
                  <a:tblPr firstRow="1" bandRow="1">
                    <a:tableStyleId>{5FD0F851-EC5A-4D38-B0AD-8093EC10F338}</a:tableStyleId>
                  </a:tblPr>
                  <a:tblGrid>
                    <a:gridCol w="1803998">
                      <a:extLst>
                        <a:ext uri="{9D8B030D-6E8A-4147-A177-3AD203B41FA5}">
                          <a16:colId xmlns:a16="http://schemas.microsoft.com/office/drawing/2014/main" val="3687748609"/>
                        </a:ext>
                      </a:extLst>
                    </a:gridCol>
                    <a:gridCol w="1696237">
                      <a:extLst>
                        <a:ext uri="{9D8B030D-6E8A-4147-A177-3AD203B41FA5}">
                          <a16:colId xmlns:a16="http://schemas.microsoft.com/office/drawing/2014/main" val="90931212"/>
                        </a:ext>
                      </a:extLst>
                    </a:gridCol>
                    <a:gridCol w="1667185">
                      <a:extLst>
                        <a:ext uri="{9D8B030D-6E8A-4147-A177-3AD203B41FA5}">
                          <a16:colId xmlns:a16="http://schemas.microsoft.com/office/drawing/2014/main" val="3092098741"/>
                        </a:ext>
                      </a:extLst>
                    </a:gridCol>
                    <a:gridCol w="1756499">
                      <a:extLst>
                        <a:ext uri="{9D8B030D-6E8A-4147-A177-3AD203B41FA5}">
                          <a16:colId xmlns:a16="http://schemas.microsoft.com/office/drawing/2014/main" val="711863129"/>
                        </a:ext>
                      </a:extLst>
                    </a:gridCol>
                    <a:gridCol w="672836">
                      <a:extLst>
                        <a:ext uri="{9D8B030D-6E8A-4147-A177-3AD203B41FA5}">
                          <a16:colId xmlns:a16="http://schemas.microsoft.com/office/drawing/2014/main" val="2675873824"/>
                        </a:ext>
                      </a:extLst>
                    </a:gridCol>
                  </a:tblGrid>
                  <a:tr h="335280">
                    <a:tc>
                      <a:txBody>
                        <a:bodyPr/>
                        <a:lstStyle/>
                        <a:p>
                          <a:pPr algn="ctr"/>
                          <a:r>
                            <a:rPr lang="en-US" altLang="zh-CN" sz="1600" dirty="0">
                              <a:solidFill>
                                <a:schemeClr val="accent1">
                                  <a:lumMod val="50000"/>
                                </a:schemeClr>
                              </a:solidFill>
                            </a:rPr>
                            <a:t>Parameter</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R8520-406-001</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R11410-20A</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R12699-406-M4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Unit</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45822793"/>
                      </a:ext>
                    </a:extLst>
                  </a:tr>
                  <a:tr h="579120">
                    <a:tc>
                      <a:txBody>
                        <a:bodyPr/>
                        <a:lstStyle/>
                        <a:p>
                          <a:r>
                            <a:rPr lang="en-US" altLang="zh-CN" sz="1600" dirty="0">
                              <a:solidFill>
                                <a:schemeClr val="accent1">
                                  <a:lumMod val="50000"/>
                                </a:schemeClr>
                              </a:solidFill>
                            </a:rPr>
                            <a:t>Spectral Response Range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160 to</a:t>
                          </a:r>
                          <a:r>
                            <a:rPr lang="en-US" altLang="zh-CN" sz="1600" baseline="0" dirty="0">
                              <a:solidFill>
                                <a:schemeClr val="accent1">
                                  <a:lumMod val="50000"/>
                                </a:schemeClr>
                              </a:solidFill>
                            </a:rPr>
                            <a:t> 650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60250081"/>
                      </a:ext>
                    </a:extLst>
                  </a:tr>
                  <a:tr h="579120">
                    <a:tc>
                      <a:txBody>
                        <a:bodyPr/>
                        <a:lstStyle/>
                        <a:p>
                          <a:r>
                            <a:rPr lang="en-US" altLang="zh-CN" sz="1600" dirty="0">
                              <a:solidFill>
                                <a:schemeClr val="accent1">
                                  <a:lumMod val="50000"/>
                                </a:schemeClr>
                              </a:solidFill>
                            </a:rPr>
                            <a:t>Dynode</a:t>
                          </a:r>
                          <a:r>
                            <a:rPr lang="en-US" altLang="zh-CN" sz="1600" baseline="0" dirty="0">
                              <a:solidFill>
                                <a:schemeClr val="accent1">
                                  <a:lumMod val="50000"/>
                                </a:schemeClr>
                              </a:solidFill>
                            </a:rPr>
                            <a:t> Structure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Metal channel</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Box</a:t>
                          </a:r>
                          <a:r>
                            <a:rPr lang="en-US" altLang="zh-CN" sz="1600" baseline="0" dirty="0">
                              <a:solidFill>
                                <a:schemeClr val="accent1">
                                  <a:lumMod val="50000"/>
                                </a:schemeClr>
                              </a:solidFill>
                            </a:rPr>
                            <a:t> and linear-focused</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Metal channel</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4835102"/>
                      </a:ext>
                    </a:extLst>
                  </a:tr>
                  <a:tr h="335280">
                    <a:tc>
                      <a:txBody>
                        <a:bodyPr/>
                        <a:lstStyle/>
                        <a:p>
                          <a:r>
                            <a:rPr lang="en-US" altLang="zh-CN" sz="1600" dirty="0">
                              <a:solidFill>
                                <a:schemeClr val="accent1">
                                  <a:lumMod val="50000"/>
                                </a:schemeClr>
                              </a:solidFill>
                            </a:rPr>
                            <a:t>Effective area</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2"/>
                          <a:stretch>
                            <a:fillRect l="-106093" t="-450909" r="-241219" b="-596364"/>
                          </a:stretch>
                        </a:blipFill>
                      </a:tcPr>
                    </a:tc>
                    <a:tc>
                      <a:txBody>
                        <a:bodyPr/>
                        <a:lstStyle/>
                        <a:p>
                          <a:pPr algn="ctr"/>
                          <a:r>
                            <a:rPr lang="en-US" altLang="zh-CN" sz="1600" dirty="0">
                              <a:solidFill>
                                <a:schemeClr val="accent1">
                                  <a:lumMod val="50000"/>
                                </a:schemeClr>
                              </a:solidFill>
                            </a:rPr>
                            <a:t>Dia. 64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endParaRPr lang="zh-CN"/>
                        </a:p>
                      </a:txBody>
                      <a:tcPr>
                        <a:blipFill>
                          <a:blip r:embed="rId2"/>
                          <a:stretch>
                            <a:fillRect l="-293426" t="-450909" r="-38408" b="-596364"/>
                          </a:stretch>
                        </a:blipFill>
                      </a:tcPr>
                    </a:tc>
                    <a:tc>
                      <a:txBody>
                        <a:bodyPr/>
                        <a:lstStyle/>
                        <a:p>
                          <a:pPr algn="ctr"/>
                          <a:r>
                            <a:rPr lang="en-US" altLang="zh-CN" sz="1600" dirty="0">
                              <a:solidFill>
                                <a:schemeClr val="accent1">
                                  <a:lumMod val="50000"/>
                                </a:schemeClr>
                              </a:solidFill>
                            </a:rPr>
                            <a:t>mm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4072968"/>
                      </a:ext>
                    </a:extLst>
                  </a:tr>
                  <a:tr h="335280">
                    <a:tc>
                      <a:txBody>
                        <a:bodyPr/>
                        <a:lstStyle/>
                        <a:p>
                          <a:r>
                            <a:rPr lang="en-US" altLang="zh-CN" sz="1600" dirty="0">
                              <a:solidFill>
                                <a:schemeClr val="accent1">
                                  <a:lumMod val="50000"/>
                                </a:schemeClr>
                              </a:solidFill>
                            </a:rPr>
                            <a:t>Height (no pins)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28.25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114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14.8</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mm</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8636564"/>
                      </a:ext>
                    </a:extLst>
                  </a:tr>
                  <a:tr h="335280">
                    <a:tc>
                      <a:txBody>
                        <a:bodyPr/>
                        <a:lstStyle/>
                        <a:p>
                          <a:r>
                            <a:rPr lang="en-US" altLang="zh-CN" sz="1600" dirty="0">
                              <a:solidFill>
                                <a:schemeClr val="accent1">
                                  <a:lumMod val="50000"/>
                                </a:schemeClr>
                              </a:solidFill>
                            </a:rPr>
                            <a:t>Transit time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12.4</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46</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5.9</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38470225"/>
                      </a:ext>
                    </a:extLst>
                  </a:tr>
                  <a:tr h="579120">
                    <a:tc>
                      <a:txBody>
                        <a:bodyPr/>
                        <a:lstStyle/>
                        <a:p>
                          <a:r>
                            <a:rPr lang="en-US" altLang="zh-CN" sz="1600" dirty="0">
                              <a:solidFill>
                                <a:schemeClr val="accent1">
                                  <a:lumMod val="50000"/>
                                </a:schemeClr>
                              </a:solidFill>
                            </a:rPr>
                            <a:t>Transit time spread</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0.8</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9</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0.41</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0467083"/>
                      </a:ext>
                    </a:extLst>
                  </a:tr>
                  <a:tr h="335280">
                    <a:tc>
                      <a:txBody>
                        <a:bodyPr/>
                        <a:lstStyle/>
                        <a:p>
                          <a:r>
                            <a:rPr lang="en-US" altLang="zh-CN" sz="1600" dirty="0">
                              <a:solidFill>
                                <a:schemeClr val="accent1">
                                  <a:lumMod val="50000"/>
                                </a:schemeClr>
                              </a:solidFill>
                            </a:rPr>
                            <a:t>Rise Time</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1.8</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5.5</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b="1" dirty="0">
                              <a:solidFill>
                                <a:schemeClr val="accent1">
                                  <a:lumMod val="50000"/>
                                </a:schemeClr>
                              </a:solidFill>
                            </a:rPr>
                            <a:t>1.2</a:t>
                          </a:r>
                          <a:endParaRPr lang="zh-CN" altLang="en-US" sz="1600" b="1"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ns</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913636264"/>
                      </a:ext>
                    </a:extLst>
                  </a:tr>
                  <a:tr h="335280">
                    <a:tc>
                      <a:txBody>
                        <a:bodyPr/>
                        <a:lstStyle/>
                        <a:p>
                          <a:r>
                            <a:rPr lang="en-US" altLang="zh-CN" sz="1400" dirty="0">
                              <a:solidFill>
                                <a:schemeClr val="accent1">
                                  <a:lumMod val="50000"/>
                                </a:schemeClr>
                              </a:solidFill>
                            </a:rPr>
                            <a:t>Max supply</a:t>
                          </a:r>
                          <a:r>
                            <a:rPr lang="en-US" altLang="zh-CN" sz="1400" baseline="0" dirty="0">
                              <a:solidFill>
                                <a:schemeClr val="accent1">
                                  <a:lumMod val="50000"/>
                                </a:schemeClr>
                              </a:solidFill>
                            </a:rPr>
                            <a:t> voltage</a:t>
                          </a:r>
                          <a:endParaRPr lang="zh-CN" altLang="en-US" sz="14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900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1750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600" dirty="0">
                              <a:solidFill>
                                <a:schemeClr val="accent1">
                                  <a:lumMod val="50000"/>
                                </a:schemeClr>
                              </a:solidFill>
                            </a:rPr>
                            <a:t>1100</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solidFill>
                          <a:srgbClr val="DEEBF7">
                            <a:alpha val="69020"/>
                          </a:srgbClr>
                        </a:solidFill>
                      </a:tcPr>
                    </a:tc>
                    <a:tc>
                      <a:txBody>
                        <a:bodyPr/>
                        <a:lstStyle/>
                        <a:p>
                          <a:pPr algn="ctr"/>
                          <a:r>
                            <a:rPr lang="en-US" altLang="zh-CN" sz="1600" dirty="0">
                              <a:solidFill>
                                <a:schemeClr val="accent1">
                                  <a:lumMod val="50000"/>
                                </a:schemeClr>
                              </a:solidFill>
                            </a:rPr>
                            <a:t>V</a:t>
                          </a:r>
                          <a:endParaRPr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88916054"/>
                      </a:ext>
                    </a:extLst>
                  </a:tr>
                </a:tbl>
              </a:graphicData>
            </a:graphic>
          </p:graphicFrame>
        </mc:Fallback>
      </mc:AlternateContent>
    </p:spTree>
    <p:extLst>
      <p:ext uri="{BB962C8B-B14F-4D97-AF65-F5344CB8AC3E}">
        <p14:creationId xmlns:p14="http://schemas.microsoft.com/office/powerpoint/2010/main" val="831043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DE156FA-0C4C-72DA-6F7C-0B56C6263395}"/>
              </a:ext>
            </a:extLst>
          </p:cNvPr>
          <p:cNvSpPr>
            <a:spLocks noGrp="1"/>
          </p:cNvSpPr>
          <p:nvPr>
            <p:ph type="title"/>
          </p:nvPr>
        </p:nvSpPr>
        <p:spPr/>
        <p:txBody>
          <a:bodyPr>
            <a:normAutofit fontScale="90000"/>
          </a:bodyPr>
          <a:lstStyle/>
          <a:p>
            <a:r>
              <a:rPr lang="en-US" altLang="zh-CN" dirty="0">
                <a:solidFill>
                  <a:schemeClr val="accent1">
                    <a:lumMod val="50000"/>
                  </a:schemeClr>
                </a:solidFill>
              </a:rPr>
              <a:t>ER budget in PandaX-4T</a:t>
            </a:r>
            <a:endParaRPr lang="zh-CN" altLang="en-US" dirty="0">
              <a:solidFill>
                <a:schemeClr val="accent1">
                  <a:lumMod val="50000"/>
                </a:schemeClr>
              </a:solidFill>
            </a:endParaRPr>
          </a:p>
        </p:txBody>
      </p:sp>
      <p:pic>
        <p:nvPicPr>
          <p:cNvPr id="7" name="内容占位符 6">
            <a:extLst>
              <a:ext uri="{FF2B5EF4-FFF2-40B4-BE49-F238E27FC236}">
                <a16:creationId xmlns:a16="http://schemas.microsoft.com/office/drawing/2014/main" id="{7E13872F-47AE-C9CD-52AC-3B1015FEF16C}"/>
              </a:ext>
            </a:extLst>
          </p:cNvPr>
          <p:cNvPicPr>
            <a:picLocks noGrp="1" noChangeAspect="1"/>
          </p:cNvPicPr>
          <p:nvPr>
            <p:ph idx="1"/>
          </p:nvPr>
        </p:nvPicPr>
        <p:blipFill>
          <a:blip r:embed="rId2"/>
          <a:stretch>
            <a:fillRect/>
          </a:stretch>
        </p:blipFill>
        <p:spPr>
          <a:xfrm>
            <a:off x="3433430" y="1573787"/>
            <a:ext cx="5906656" cy="3845938"/>
          </a:xfrm>
          <a:prstGeom prst="rect">
            <a:avLst/>
          </a:prstGeom>
        </p:spPr>
      </p:pic>
      <p:sp>
        <p:nvSpPr>
          <p:cNvPr id="4" name="日期占位符 3">
            <a:extLst>
              <a:ext uri="{FF2B5EF4-FFF2-40B4-BE49-F238E27FC236}">
                <a16:creationId xmlns:a16="http://schemas.microsoft.com/office/drawing/2014/main" id="{469D757F-9884-F728-A3FF-D274376A261C}"/>
              </a:ext>
            </a:extLst>
          </p:cNvPr>
          <p:cNvSpPr>
            <a:spLocks noGrp="1"/>
          </p:cNvSpPr>
          <p:nvPr>
            <p:ph type="dt" sz="half" idx="10"/>
          </p:nvPr>
        </p:nvSpPr>
        <p:spPr/>
        <p:txBody>
          <a:bodyPr/>
          <a:lstStyle/>
          <a:p>
            <a:fld id="{62E0716C-DC26-4332-A0A9-44F4DD423BAE}" type="datetime1">
              <a:rPr lang="zh-CN" altLang="en-US" smtClean="0"/>
              <a:t>2025/10/22</a:t>
            </a:fld>
            <a:endParaRPr lang="zh-CN" altLang="en-US" dirty="0"/>
          </a:p>
        </p:txBody>
      </p:sp>
      <p:sp>
        <p:nvSpPr>
          <p:cNvPr id="5" name="页脚占位符 4">
            <a:extLst>
              <a:ext uri="{FF2B5EF4-FFF2-40B4-BE49-F238E27FC236}">
                <a16:creationId xmlns:a16="http://schemas.microsoft.com/office/drawing/2014/main" id="{598C8211-B1B0-B148-EF40-283C9EE909CB}"/>
              </a:ext>
            </a:extLst>
          </p:cNvPr>
          <p:cNvSpPr>
            <a:spLocks noGrp="1"/>
          </p:cNvSpPr>
          <p:nvPr>
            <p:ph type="ftr" sz="quarter" idx="11"/>
          </p:nvPr>
        </p:nvSpPr>
        <p:spPr/>
        <p:txBody>
          <a:bodyPr/>
          <a:lstStyle/>
          <a:p>
            <a:r>
              <a:rPr lang="en-US" altLang="zh-CN"/>
              <a:t>LIDINE 2025, Hong Kong</a:t>
            </a:r>
            <a:endParaRPr lang="zh-CN" altLang="en-US" dirty="0"/>
          </a:p>
        </p:txBody>
      </p:sp>
      <p:sp>
        <p:nvSpPr>
          <p:cNvPr id="6" name="灯片编号占位符 5">
            <a:extLst>
              <a:ext uri="{FF2B5EF4-FFF2-40B4-BE49-F238E27FC236}">
                <a16:creationId xmlns:a16="http://schemas.microsoft.com/office/drawing/2014/main" id="{AD447F92-6F37-7AF2-847D-F3B8EE59BC8F}"/>
              </a:ext>
            </a:extLst>
          </p:cNvPr>
          <p:cNvSpPr>
            <a:spLocks noGrp="1"/>
          </p:cNvSpPr>
          <p:nvPr>
            <p:ph type="sldNum" sz="quarter" idx="12"/>
          </p:nvPr>
        </p:nvSpPr>
        <p:spPr/>
        <p:txBody>
          <a:bodyPr/>
          <a:lstStyle/>
          <a:p>
            <a:fld id="{53136A7F-5FF5-4486-AD7D-5DA5560C0422}" type="slidenum">
              <a:rPr lang="zh-CN" altLang="en-US" smtClean="0"/>
              <a:pPr/>
              <a:t>21</a:t>
            </a:fld>
            <a:endParaRPr lang="zh-CN" altLang="en-US" dirty="0"/>
          </a:p>
        </p:txBody>
      </p:sp>
    </p:spTree>
    <p:extLst>
      <p:ext uri="{BB962C8B-B14F-4D97-AF65-F5344CB8AC3E}">
        <p14:creationId xmlns:p14="http://schemas.microsoft.com/office/powerpoint/2010/main" val="2802855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897107-D733-6475-E4FD-95148D5ACDF5}"/>
              </a:ext>
            </a:extLst>
          </p:cNvPr>
          <p:cNvSpPr>
            <a:spLocks noGrp="1"/>
          </p:cNvSpPr>
          <p:nvPr>
            <p:ph type="title"/>
          </p:nvPr>
        </p:nvSpPr>
        <p:spPr/>
        <p:txBody>
          <a:bodyPr>
            <a:normAutofit fontScale="90000"/>
          </a:bodyPr>
          <a:lstStyle/>
          <a:p>
            <a:r>
              <a:rPr lang="en-US" altLang="zh-CN" dirty="0">
                <a:solidFill>
                  <a:schemeClr val="tx1"/>
                </a:solidFill>
              </a:rPr>
              <a:t>Cryogenic Testing</a:t>
            </a:r>
            <a:endParaRPr lang="zh-CN" altLang="en-US" dirty="0">
              <a:solidFill>
                <a:schemeClr val="tx1"/>
              </a:solidFill>
            </a:endParaRPr>
          </a:p>
        </p:txBody>
      </p:sp>
      <p:pic>
        <p:nvPicPr>
          <p:cNvPr id="7" name="内容占位符 6">
            <a:extLst>
              <a:ext uri="{FF2B5EF4-FFF2-40B4-BE49-F238E27FC236}">
                <a16:creationId xmlns:a16="http://schemas.microsoft.com/office/drawing/2014/main" id="{1C2EDEA8-35C0-89A0-C0E3-9562C6820932}"/>
              </a:ext>
            </a:extLst>
          </p:cNvPr>
          <p:cNvPicPr>
            <a:picLocks noGrp="1" noChangeAspect="1"/>
          </p:cNvPicPr>
          <p:nvPr>
            <p:ph idx="1"/>
          </p:nvPr>
        </p:nvPicPr>
        <p:blipFill>
          <a:blip r:embed="rId2"/>
          <a:stretch>
            <a:fillRect/>
          </a:stretch>
        </p:blipFill>
        <p:spPr>
          <a:xfrm>
            <a:off x="838200" y="960924"/>
            <a:ext cx="10515600" cy="5201264"/>
          </a:xfrm>
          <a:prstGeom prst="rect">
            <a:avLst/>
          </a:prstGeom>
        </p:spPr>
      </p:pic>
      <p:sp>
        <p:nvSpPr>
          <p:cNvPr id="4" name="日期占位符 3">
            <a:extLst>
              <a:ext uri="{FF2B5EF4-FFF2-40B4-BE49-F238E27FC236}">
                <a16:creationId xmlns:a16="http://schemas.microsoft.com/office/drawing/2014/main" id="{ECDC348C-A22F-365A-EF20-766121AD90FC}"/>
              </a:ext>
            </a:extLst>
          </p:cNvPr>
          <p:cNvSpPr>
            <a:spLocks noGrp="1"/>
          </p:cNvSpPr>
          <p:nvPr>
            <p:ph type="dt" sz="half" idx="10"/>
          </p:nvPr>
        </p:nvSpPr>
        <p:spPr/>
        <p:txBody>
          <a:bodyPr/>
          <a:lstStyle/>
          <a:p>
            <a:fld id="{62E0716C-DC26-4332-A0A9-44F4DD423BAE}" type="datetime1">
              <a:rPr lang="zh-CN" altLang="en-US" smtClean="0"/>
              <a:t>2025/10/22</a:t>
            </a:fld>
            <a:endParaRPr lang="zh-CN" altLang="en-US" dirty="0"/>
          </a:p>
        </p:txBody>
      </p:sp>
      <p:sp>
        <p:nvSpPr>
          <p:cNvPr id="5" name="页脚占位符 4">
            <a:extLst>
              <a:ext uri="{FF2B5EF4-FFF2-40B4-BE49-F238E27FC236}">
                <a16:creationId xmlns:a16="http://schemas.microsoft.com/office/drawing/2014/main" id="{B648BB42-ED2B-F42B-FE4C-5BFCF5E887BE}"/>
              </a:ext>
            </a:extLst>
          </p:cNvPr>
          <p:cNvSpPr>
            <a:spLocks noGrp="1"/>
          </p:cNvSpPr>
          <p:nvPr>
            <p:ph type="ftr" sz="quarter" idx="11"/>
          </p:nvPr>
        </p:nvSpPr>
        <p:spPr/>
        <p:txBody>
          <a:bodyPr/>
          <a:lstStyle/>
          <a:p>
            <a:r>
              <a:rPr lang="en-US" altLang="zh-CN"/>
              <a:t>LIDINE 2025, Hong Kong</a:t>
            </a:r>
            <a:endParaRPr lang="zh-CN" altLang="en-US" dirty="0"/>
          </a:p>
        </p:txBody>
      </p:sp>
      <p:sp>
        <p:nvSpPr>
          <p:cNvPr id="6" name="灯片编号占位符 5">
            <a:extLst>
              <a:ext uri="{FF2B5EF4-FFF2-40B4-BE49-F238E27FC236}">
                <a16:creationId xmlns:a16="http://schemas.microsoft.com/office/drawing/2014/main" id="{F41F2C57-27A6-C0D2-1A6D-85D6756207E8}"/>
              </a:ext>
            </a:extLst>
          </p:cNvPr>
          <p:cNvSpPr>
            <a:spLocks noGrp="1"/>
          </p:cNvSpPr>
          <p:nvPr>
            <p:ph type="sldNum" sz="quarter" idx="12"/>
          </p:nvPr>
        </p:nvSpPr>
        <p:spPr/>
        <p:txBody>
          <a:bodyPr/>
          <a:lstStyle/>
          <a:p>
            <a:fld id="{53136A7F-5FF5-4486-AD7D-5DA5560C0422}" type="slidenum">
              <a:rPr lang="zh-CN" altLang="en-US" smtClean="0"/>
              <a:pPr/>
              <a:t>22</a:t>
            </a:fld>
            <a:endParaRPr lang="zh-CN" altLang="en-US" dirty="0"/>
          </a:p>
        </p:txBody>
      </p:sp>
    </p:spTree>
    <p:extLst>
      <p:ext uri="{BB962C8B-B14F-4D97-AF65-F5344CB8AC3E}">
        <p14:creationId xmlns:p14="http://schemas.microsoft.com/office/powerpoint/2010/main" val="88510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3868C-D762-4919-FC99-50400E1553FE}"/>
              </a:ext>
            </a:extLst>
          </p:cNvPr>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PandaX collaboration</a:t>
            </a:r>
            <a:endParaRPr lang="zh-CN" altLang="en-US" b="1" dirty="0">
              <a:solidFill>
                <a:schemeClr val="accent1">
                  <a:lumMod val="50000"/>
                </a:schemeClr>
              </a:solidFill>
              <a:latin typeface="Cambria" panose="02040503050406030204" pitchFamily="18" charset="0"/>
            </a:endParaRPr>
          </a:p>
        </p:txBody>
      </p:sp>
      <p:sp>
        <p:nvSpPr>
          <p:cNvPr id="3" name="内容占位符 2">
            <a:extLst>
              <a:ext uri="{FF2B5EF4-FFF2-40B4-BE49-F238E27FC236}">
                <a16:creationId xmlns:a16="http://schemas.microsoft.com/office/drawing/2014/main" id="{1ADB1868-5626-E8F8-0952-1B40D6EB5F49}"/>
              </a:ext>
            </a:extLst>
          </p:cNvPr>
          <p:cNvSpPr>
            <a:spLocks noGrp="1"/>
          </p:cNvSpPr>
          <p:nvPr>
            <p:ph idx="1"/>
          </p:nvPr>
        </p:nvSpPr>
        <p:spPr/>
        <p:txBody>
          <a:bodyPr/>
          <a:lstStyle/>
          <a:p>
            <a:r>
              <a:rPr lang="en-US" altLang="zh-CN" dirty="0">
                <a:latin typeface="Times" pitchFamily="2" charset="0"/>
                <a:ea typeface="Helvetica Neue" panose="02000503000000020004" pitchFamily="2" charset="0"/>
              </a:rPr>
              <a:t>PandaX: </a:t>
            </a:r>
            <a:r>
              <a:rPr kumimoji="1" lang="en-US" altLang="zh-CN" b="1" dirty="0">
                <a:solidFill>
                  <a:srgbClr val="C00000"/>
                </a:solidFill>
                <a:latin typeface="Times" pitchFamily="2" charset="0"/>
                <a:ea typeface="Helvetica Neue" panose="02000503000000020004" pitchFamily="2" charset="0"/>
              </a:rPr>
              <a:t>P</a:t>
            </a:r>
            <a:r>
              <a:rPr kumimoji="1" lang="en-US" altLang="zh-CN" b="1" dirty="0">
                <a:latin typeface="Times" pitchFamily="2" charset="0"/>
                <a:ea typeface="Helvetica Neue" panose="02000503000000020004" pitchFamily="2" charset="0"/>
                <a:cs typeface="Helvetica Neue" panose="02000503000000020004" pitchFamily="2" charset="0"/>
              </a:rPr>
              <a:t>article </a:t>
            </a:r>
            <a:r>
              <a:rPr kumimoji="1" lang="en-US" altLang="zh-CN" b="1" dirty="0">
                <a:solidFill>
                  <a:srgbClr val="C00000"/>
                </a:solidFill>
                <a:latin typeface="Times" pitchFamily="2" charset="0"/>
                <a:ea typeface="Helvetica Neue" panose="02000503000000020004" pitchFamily="2" charset="0"/>
                <a:cs typeface="Helvetica Neue" panose="02000503000000020004" pitchFamily="2" charset="0"/>
              </a:rPr>
              <a:t>and A</a:t>
            </a:r>
            <a:r>
              <a:rPr kumimoji="1" lang="en-US" altLang="zh-CN" b="1" dirty="0">
                <a:latin typeface="Times" pitchFamily="2" charset="0"/>
                <a:ea typeface="Helvetica Neue" panose="02000503000000020004" pitchFamily="2" charset="0"/>
                <a:cs typeface="Helvetica Neue" panose="02000503000000020004" pitchFamily="2" charset="0"/>
              </a:rPr>
              <a:t>strophysical </a:t>
            </a:r>
            <a:r>
              <a:rPr kumimoji="1" lang="en-US" altLang="zh-CN" b="1" dirty="0">
                <a:solidFill>
                  <a:srgbClr val="C00000"/>
                </a:solidFill>
                <a:latin typeface="Times" pitchFamily="2" charset="0"/>
                <a:ea typeface="Helvetica Neue" panose="02000503000000020004" pitchFamily="2" charset="0"/>
                <a:cs typeface="Helvetica Neue" panose="02000503000000020004" pitchFamily="2" charset="0"/>
              </a:rPr>
              <a:t>X</a:t>
            </a:r>
            <a:r>
              <a:rPr kumimoji="1" lang="en-US" altLang="zh-CN" b="1" dirty="0">
                <a:latin typeface="Times" pitchFamily="2" charset="0"/>
                <a:ea typeface="Helvetica Neue" panose="02000503000000020004" pitchFamily="2" charset="0"/>
                <a:cs typeface="Helvetica Neue" panose="02000503000000020004" pitchFamily="2" charset="0"/>
              </a:rPr>
              <a:t>enon experiment</a:t>
            </a:r>
          </a:p>
          <a:p>
            <a:pPr lvl="1"/>
            <a:r>
              <a:rPr kumimoji="1" lang="en-US" altLang="zh-CN" dirty="0">
                <a:latin typeface="Times" pitchFamily="2" charset="0"/>
                <a:ea typeface="Helvetica Neue" panose="02000503000000020004" pitchFamily="2" charset="0"/>
              </a:rPr>
              <a:t>dark matter, </a:t>
            </a:r>
            <a:r>
              <a:rPr kumimoji="1" lang="en-US" altLang="zh-CN" dirty="0" err="1">
                <a:latin typeface="Times" pitchFamily="2" charset="0"/>
                <a:ea typeface="Helvetica Neue" panose="02000503000000020004" pitchFamily="2" charset="0"/>
              </a:rPr>
              <a:t>Majorna</a:t>
            </a:r>
            <a:r>
              <a:rPr kumimoji="1" lang="en-US" altLang="zh-CN" dirty="0">
                <a:latin typeface="Times" pitchFamily="2" charset="0"/>
                <a:ea typeface="Helvetica Neue" panose="02000503000000020004" pitchFamily="2" charset="0"/>
              </a:rPr>
              <a:t> neutrino, astrophysical neutrino</a:t>
            </a:r>
            <a:endParaRPr lang="zh-CN" altLang="en-US" dirty="0"/>
          </a:p>
        </p:txBody>
      </p:sp>
      <p:sp>
        <p:nvSpPr>
          <p:cNvPr id="4" name="灯片编号占位符 3">
            <a:extLst>
              <a:ext uri="{FF2B5EF4-FFF2-40B4-BE49-F238E27FC236}">
                <a16:creationId xmlns:a16="http://schemas.microsoft.com/office/drawing/2014/main" id="{BDA8151D-DACE-25E6-465F-E1226EBA122A}"/>
              </a:ext>
            </a:extLst>
          </p:cNvPr>
          <p:cNvSpPr>
            <a:spLocks noGrp="1"/>
          </p:cNvSpPr>
          <p:nvPr>
            <p:ph type="sldNum" sz="quarter" idx="12"/>
          </p:nvPr>
        </p:nvSpPr>
        <p:spPr/>
        <p:txBody>
          <a:bodyPr/>
          <a:lstStyle/>
          <a:p>
            <a:fld id="{53136A7F-5FF5-4486-AD7D-5DA5560C0422}" type="slidenum">
              <a:rPr lang="zh-CN" altLang="en-US" smtClean="0"/>
              <a:t>3</a:t>
            </a:fld>
            <a:endParaRPr lang="zh-CN" altLang="en-US"/>
          </a:p>
        </p:txBody>
      </p:sp>
      <p:pic>
        <p:nvPicPr>
          <p:cNvPr id="11" name="Picture 6" descr="Image result for xenon">
            <a:extLst>
              <a:ext uri="{FF2B5EF4-FFF2-40B4-BE49-F238E27FC236}">
                <a16:creationId xmlns:a16="http://schemas.microsoft.com/office/drawing/2014/main" id="{857A9BF2-8FD8-D3F4-B9B1-DE0E5E28B6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871327" y="4431839"/>
            <a:ext cx="1872208" cy="19039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xenon">
            <a:extLst>
              <a:ext uri="{FF2B5EF4-FFF2-40B4-BE49-F238E27FC236}">
                <a16:creationId xmlns:a16="http://schemas.microsoft.com/office/drawing/2014/main" id="{594613A3-0A51-67E3-BB33-AAF47B7D83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71327" y="2126404"/>
            <a:ext cx="1828204" cy="1828204"/>
          </a:xfrm>
          <a:prstGeom prst="rect">
            <a:avLst/>
          </a:prstGeom>
          <a:noFill/>
          <a:extLst>
            <a:ext uri="{909E8E84-426E-40DD-AFC4-6F175D3DCCD1}">
              <a14:hiddenFill xmlns:a14="http://schemas.microsoft.com/office/drawing/2010/main">
                <a:solidFill>
                  <a:srgbClr val="FFFFFF"/>
                </a:solidFill>
              </a14:hiddenFill>
            </a:ext>
          </a:extLst>
        </p:spPr>
      </p:pic>
      <p:sp>
        <p:nvSpPr>
          <p:cNvPr id="14" name="日期占位符 13">
            <a:extLst>
              <a:ext uri="{FF2B5EF4-FFF2-40B4-BE49-F238E27FC236}">
                <a16:creationId xmlns:a16="http://schemas.microsoft.com/office/drawing/2014/main" id="{D7D69C32-812E-F8A9-2AF9-83400FBFC1A4}"/>
              </a:ext>
            </a:extLst>
          </p:cNvPr>
          <p:cNvSpPr>
            <a:spLocks noGrp="1"/>
          </p:cNvSpPr>
          <p:nvPr>
            <p:ph type="dt" sz="half" idx="10"/>
          </p:nvPr>
        </p:nvSpPr>
        <p:spPr/>
        <p:txBody>
          <a:bodyPr/>
          <a:lstStyle/>
          <a:p>
            <a:fld id="{286E8321-0095-4AB7-A47F-EF1109701EF2}" type="datetime1">
              <a:rPr lang="zh-CN" altLang="en-US" smtClean="0"/>
              <a:t>2025/10/22</a:t>
            </a:fld>
            <a:endParaRPr lang="zh-CN" altLang="en-US"/>
          </a:p>
        </p:txBody>
      </p:sp>
      <p:sp>
        <p:nvSpPr>
          <p:cNvPr id="15" name="页脚占位符 14">
            <a:extLst>
              <a:ext uri="{FF2B5EF4-FFF2-40B4-BE49-F238E27FC236}">
                <a16:creationId xmlns:a16="http://schemas.microsoft.com/office/drawing/2014/main" id="{3AF2B81F-AE37-101B-486E-9C5CEE6E556B}"/>
              </a:ext>
            </a:extLst>
          </p:cNvPr>
          <p:cNvSpPr>
            <a:spLocks noGrp="1"/>
          </p:cNvSpPr>
          <p:nvPr>
            <p:ph type="ftr" sz="quarter" idx="11"/>
          </p:nvPr>
        </p:nvSpPr>
        <p:spPr/>
        <p:txBody>
          <a:bodyPr/>
          <a:lstStyle/>
          <a:p>
            <a:r>
              <a:rPr lang="en-US" altLang="zh-CN"/>
              <a:t>LIDINE 2025, Hong Kong</a:t>
            </a:r>
            <a:endParaRPr lang="zh-CN" altLang="en-US"/>
          </a:p>
        </p:txBody>
      </p:sp>
      <p:pic>
        <p:nvPicPr>
          <p:cNvPr id="5" name="图片 4">
            <a:extLst>
              <a:ext uri="{FF2B5EF4-FFF2-40B4-BE49-F238E27FC236}">
                <a16:creationId xmlns:a16="http://schemas.microsoft.com/office/drawing/2014/main" id="{979B3CFB-7FA5-1021-4400-C6382DCE7860}"/>
              </a:ext>
            </a:extLst>
          </p:cNvPr>
          <p:cNvPicPr>
            <a:picLocks noChangeAspect="1"/>
          </p:cNvPicPr>
          <p:nvPr/>
        </p:nvPicPr>
        <p:blipFill>
          <a:blip r:embed="rId5"/>
          <a:stretch>
            <a:fillRect/>
          </a:stretch>
        </p:blipFill>
        <p:spPr>
          <a:xfrm>
            <a:off x="1036708" y="2111621"/>
            <a:ext cx="8444884" cy="4224158"/>
          </a:xfrm>
          <a:prstGeom prst="rect">
            <a:avLst/>
          </a:prstGeom>
        </p:spPr>
      </p:pic>
    </p:spTree>
    <p:extLst>
      <p:ext uri="{BB962C8B-B14F-4D97-AF65-F5344CB8AC3E}">
        <p14:creationId xmlns:p14="http://schemas.microsoft.com/office/powerpoint/2010/main" val="4064172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060F039D-DFA1-9A74-AD2C-B92374EA294A}"/>
              </a:ext>
            </a:extLst>
          </p:cNvPr>
          <p:cNvSpPr txBox="1"/>
          <p:nvPr/>
        </p:nvSpPr>
        <p:spPr>
          <a:xfrm>
            <a:off x="4418617" y="2751905"/>
            <a:ext cx="5678576" cy="584775"/>
          </a:xfrm>
          <a:prstGeom prst="rect">
            <a:avLst/>
          </a:prstGeom>
          <a:noFill/>
        </p:spPr>
        <p:txBody>
          <a:bodyPr wrap="square" rtlCol="0">
            <a:spAutoFit/>
          </a:bodyPr>
          <a:lstStyle/>
          <a:p>
            <a:r>
              <a:rPr lang="en-US" altLang="zh-CN" sz="1600" dirty="0"/>
              <a:t>Cosmic-ray Flux vs Water-equivalent Depth (km </a:t>
            </a:r>
            <a:r>
              <a:rPr lang="en-US" altLang="zh-CN" sz="1600" dirty="0" err="1"/>
              <a:t>w.e</a:t>
            </a:r>
            <a:r>
              <a:rPr lang="en-US" altLang="zh-CN" sz="1600" dirty="0"/>
              <a:t>.) for Underground Laboratories Worldwide.[1]</a:t>
            </a:r>
            <a:endParaRPr lang="zh-CN" altLang="en-US" sz="1600" dirty="0"/>
          </a:p>
        </p:txBody>
      </p:sp>
      <p:pic>
        <p:nvPicPr>
          <p:cNvPr id="3" name="图片 2">
            <a:extLst>
              <a:ext uri="{FF2B5EF4-FFF2-40B4-BE49-F238E27FC236}">
                <a16:creationId xmlns:a16="http://schemas.microsoft.com/office/drawing/2014/main" id="{72A6623F-C0DE-E349-8983-C49C6ADA30E8}"/>
              </a:ext>
            </a:extLst>
          </p:cNvPr>
          <p:cNvPicPr>
            <a:picLocks noChangeAspect="1"/>
          </p:cNvPicPr>
          <p:nvPr/>
        </p:nvPicPr>
        <p:blipFill>
          <a:blip r:embed="rId3"/>
          <a:stretch>
            <a:fillRect/>
          </a:stretch>
        </p:blipFill>
        <p:spPr>
          <a:xfrm>
            <a:off x="167618" y="159213"/>
            <a:ext cx="4100309" cy="2899392"/>
          </a:xfrm>
          <a:prstGeom prst="rect">
            <a:avLst/>
          </a:prstGeom>
        </p:spPr>
      </p:pic>
      <p:grpSp>
        <p:nvGrpSpPr>
          <p:cNvPr id="15" name="Group 1">
            <a:extLst>
              <a:ext uri="{FF2B5EF4-FFF2-40B4-BE49-F238E27FC236}">
                <a16:creationId xmlns:a16="http://schemas.microsoft.com/office/drawing/2014/main" id="{73A67E7C-156C-997B-1955-55862BFB1250}"/>
              </a:ext>
            </a:extLst>
          </p:cNvPr>
          <p:cNvGrpSpPr/>
          <p:nvPr/>
        </p:nvGrpSpPr>
        <p:grpSpPr>
          <a:xfrm>
            <a:off x="195530" y="3282718"/>
            <a:ext cx="3947718" cy="2899806"/>
            <a:chOff x="-3906183" y="4541331"/>
            <a:chExt cx="3357183" cy="2574775"/>
          </a:xfrm>
        </p:grpSpPr>
        <p:sp>
          <p:nvSpPr>
            <p:cNvPr id="17" name="矩形标注 16">
              <a:extLst>
                <a:ext uri="{FF2B5EF4-FFF2-40B4-BE49-F238E27FC236}">
                  <a16:creationId xmlns:a16="http://schemas.microsoft.com/office/drawing/2014/main" id="{6E86F0EF-4BC4-F4E3-6AEF-4FE4F8AF2263}"/>
                </a:ext>
              </a:extLst>
            </p:cNvPr>
            <p:cNvSpPr/>
            <p:nvPr/>
          </p:nvSpPr>
          <p:spPr>
            <a:xfrm rot="5400000">
              <a:off x="-3514979" y="4150127"/>
              <a:ext cx="2574775" cy="3357183"/>
            </a:xfrm>
            <a:prstGeom prst="wedgeRectCallout">
              <a:avLst>
                <a:gd name="adj1" fmla="val -85392"/>
                <a:gd name="adj2" fmla="val 2648"/>
              </a:avLst>
            </a:prstGeom>
            <a:noFill/>
            <a:ln w="222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8" name="Picture 2">
              <a:extLst>
                <a:ext uri="{FF2B5EF4-FFF2-40B4-BE49-F238E27FC236}">
                  <a16:creationId xmlns:a16="http://schemas.microsoft.com/office/drawing/2014/main" id="{8E8C112D-78FD-3EF8-16AE-4F112D656864}"/>
                </a:ext>
              </a:extLst>
            </p:cNvPr>
            <p:cNvPicPr>
              <a:picLocks/>
            </p:cNvPicPr>
            <p:nvPr/>
          </p:nvPicPr>
          <p:blipFill rotWithShape="1">
            <a:blip r:embed="rId4">
              <a:extLst>
                <a:ext uri="{28A0092B-C50C-407E-A947-70E740481C1C}">
                  <a14:useLocalDpi xmlns:a14="http://schemas.microsoft.com/office/drawing/2010/main" val="0"/>
                </a:ext>
              </a:extLst>
            </a:blip>
            <a:srcRect l="6883" r="8198" b="16620"/>
            <a:stretch>
              <a:fillRect/>
            </a:stretch>
          </p:blipFill>
          <p:spPr bwMode="auto">
            <a:xfrm>
              <a:off x="-3752060" y="4639163"/>
              <a:ext cx="3048940" cy="237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日期占位符 3">
            <a:extLst>
              <a:ext uri="{FF2B5EF4-FFF2-40B4-BE49-F238E27FC236}">
                <a16:creationId xmlns:a16="http://schemas.microsoft.com/office/drawing/2014/main" id="{A7BFB266-03AA-D2E1-58F9-CD44921AC0A5}"/>
              </a:ext>
            </a:extLst>
          </p:cNvPr>
          <p:cNvSpPr>
            <a:spLocks noGrp="1"/>
          </p:cNvSpPr>
          <p:nvPr>
            <p:ph type="dt" sz="half" idx="10"/>
          </p:nvPr>
        </p:nvSpPr>
        <p:spPr/>
        <p:txBody>
          <a:bodyPr/>
          <a:lstStyle/>
          <a:p>
            <a:fld id="{0BB3F353-5C7E-49D0-8416-DFE6D588F784}" type="datetime1">
              <a:rPr lang="zh-CN" altLang="en-US" smtClean="0"/>
              <a:t>2025/10/22</a:t>
            </a:fld>
            <a:endParaRPr lang="zh-CN" altLang="en-US" dirty="0"/>
          </a:p>
        </p:txBody>
      </p:sp>
      <p:sp>
        <p:nvSpPr>
          <p:cNvPr id="5" name="页脚占位符 4">
            <a:extLst>
              <a:ext uri="{FF2B5EF4-FFF2-40B4-BE49-F238E27FC236}">
                <a16:creationId xmlns:a16="http://schemas.microsoft.com/office/drawing/2014/main" id="{A0730249-0D46-0A84-EC2D-FAE4DEF4B376}"/>
              </a:ext>
            </a:extLst>
          </p:cNvPr>
          <p:cNvSpPr>
            <a:spLocks noGrp="1"/>
          </p:cNvSpPr>
          <p:nvPr>
            <p:ph type="ftr" sz="quarter" idx="11"/>
          </p:nvPr>
        </p:nvSpPr>
        <p:spPr/>
        <p:txBody>
          <a:bodyPr/>
          <a:lstStyle/>
          <a:p>
            <a:r>
              <a:rPr lang="en-US" altLang="zh-CN" dirty="0"/>
              <a:t>LIDINE 2025, Hong Kong</a:t>
            </a:r>
            <a:endParaRPr lang="zh-CN" altLang="en-US" dirty="0"/>
          </a:p>
        </p:txBody>
      </p:sp>
      <p:sp>
        <p:nvSpPr>
          <p:cNvPr id="6" name="灯片编号占位符 5">
            <a:extLst>
              <a:ext uri="{FF2B5EF4-FFF2-40B4-BE49-F238E27FC236}">
                <a16:creationId xmlns:a16="http://schemas.microsoft.com/office/drawing/2014/main" id="{CAE6DD92-0B13-906D-34FB-371F0E0AE53F}"/>
              </a:ext>
            </a:extLst>
          </p:cNvPr>
          <p:cNvSpPr>
            <a:spLocks noGrp="1"/>
          </p:cNvSpPr>
          <p:nvPr>
            <p:ph type="sldNum" sz="quarter" idx="12"/>
          </p:nvPr>
        </p:nvSpPr>
        <p:spPr/>
        <p:txBody>
          <a:bodyPr/>
          <a:lstStyle/>
          <a:p>
            <a:fld id="{53136A7F-5FF5-4486-AD7D-5DA5560C0422}" type="slidenum">
              <a:rPr lang="zh-CN" altLang="en-US" smtClean="0"/>
              <a:t>4</a:t>
            </a:fld>
            <a:endParaRPr lang="zh-CN" altLang="en-US"/>
          </a:p>
        </p:txBody>
      </p:sp>
      <p:sp>
        <p:nvSpPr>
          <p:cNvPr id="2" name="标题 1">
            <a:extLst>
              <a:ext uri="{FF2B5EF4-FFF2-40B4-BE49-F238E27FC236}">
                <a16:creationId xmlns:a16="http://schemas.microsoft.com/office/drawing/2014/main" id="{7BCCCD3B-DCC9-0CB1-15C7-E4CCF7CB6343}"/>
              </a:ext>
            </a:extLst>
          </p:cNvPr>
          <p:cNvSpPr>
            <a:spLocks noGrp="1"/>
          </p:cNvSpPr>
          <p:nvPr>
            <p:ph type="title"/>
          </p:nvPr>
        </p:nvSpPr>
        <p:spPr>
          <a:xfrm>
            <a:off x="767754" y="3600548"/>
            <a:ext cx="4503164" cy="485840"/>
          </a:xfrm>
        </p:spPr>
        <p:txBody>
          <a:bodyPr>
            <a:noAutofit/>
          </a:bodyPr>
          <a:lstStyle/>
          <a:p>
            <a:pPr algn="ctr"/>
            <a:r>
              <a:rPr lang="en-US" altLang="zh-CN" sz="2000" b="1" dirty="0">
                <a:solidFill>
                  <a:srgbClr val="FF0000"/>
                </a:solidFill>
                <a:latin typeface="Cambria" panose="02040503050406030204" pitchFamily="18" charset="0"/>
                <a:ea typeface="Cambria" panose="02040503050406030204" pitchFamily="18" charset="0"/>
              </a:rPr>
              <a:t>Sichuan </a:t>
            </a:r>
            <a:br>
              <a:rPr lang="en-US" altLang="zh-CN" sz="2000" b="1" dirty="0">
                <a:solidFill>
                  <a:srgbClr val="FF0000"/>
                </a:solidFill>
                <a:latin typeface="Cambria" panose="02040503050406030204" pitchFamily="18" charset="0"/>
                <a:ea typeface="Cambria" panose="02040503050406030204" pitchFamily="18" charset="0"/>
              </a:rPr>
            </a:br>
            <a:r>
              <a:rPr lang="en-US" altLang="zh-CN" sz="2000" b="1" dirty="0">
                <a:solidFill>
                  <a:srgbClr val="FF0000"/>
                </a:solidFill>
                <a:latin typeface="Cambria" panose="02040503050406030204" pitchFamily="18" charset="0"/>
                <a:ea typeface="Cambria" panose="02040503050406030204" pitchFamily="18" charset="0"/>
              </a:rPr>
              <a:t>Mount Jinping </a:t>
            </a:r>
            <a:br>
              <a:rPr lang="en-US" altLang="zh-CN" sz="2000" b="1" dirty="0">
                <a:solidFill>
                  <a:srgbClr val="FF0000"/>
                </a:solidFill>
                <a:latin typeface="Cambria" panose="02040503050406030204" pitchFamily="18" charset="0"/>
                <a:ea typeface="Cambria" panose="02040503050406030204" pitchFamily="18" charset="0"/>
              </a:rPr>
            </a:br>
            <a:r>
              <a:rPr lang="en-US" altLang="zh-CN" sz="2000" b="1" dirty="0">
                <a:solidFill>
                  <a:srgbClr val="FF0000"/>
                </a:solidFill>
                <a:latin typeface="Cambria" panose="02040503050406030204" pitchFamily="18" charset="0"/>
                <a:ea typeface="Cambria" panose="02040503050406030204" pitchFamily="18" charset="0"/>
              </a:rPr>
              <a:t>Yalong River</a:t>
            </a:r>
            <a:endParaRPr lang="zh-CN" altLang="en-US" sz="2000" b="1" dirty="0">
              <a:solidFill>
                <a:srgbClr val="FF0000"/>
              </a:solidFill>
              <a:latin typeface="Cambria" panose="02040503050406030204" pitchFamily="18" charset="0"/>
            </a:endParaRPr>
          </a:p>
        </p:txBody>
      </p:sp>
      <p:sp>
        <p:nvSpPr>
          <p:cNvPr id="16" name="椭圆 15">
            <a:extLst>
              <a:ext uri="{FF2B5EF4-FFF2-40B4-BE49-F238E27FC236}">
                <a16:creationId xmlns:a16="http://schemas.microsoft.com/office/drawing/2014/main" id="{AB7BB83D-6B0E-2575-7AF3-1B46E3CF274E}"/>
              </a:ext>
            </a:extLst>
          </p:cNvPr>
          <p:cNvSpPr/>
          <p:nvPr/>
        </p:nvSpPr>
        <p:spPr>
          <a:xfrm>
            <a:off x="2107326" y="2081227"/>
            <a:ext cx="93485" cy="10685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标注 16">
            <a:extLst>
              <a:ext uri="{FF2B5EF4-FFF2-40B4-BE49-F238E27FC236}">
                <a16:creationId xmlns:a16="http://schemas.microsoft.com/office/drawing/2014/main" id="{EF3093C6-CD88-DA22-F6A9-235733690288}"/>
              </a:ext>
            </a:extLst>
          </p:cNvPr>
          <p:cNvSpPr/>
          <p:nvPr/>
        </p:nvSpPr>
        <p:spPr>
          <a:xfrm rot="5400000">
            <a:off x="5878696" y="3245587"/>
            <a:ext cx="2249674" cy="3624203"/>
          </a:xfrm>
          <a:prstGeom prst="wedgeRectCallout">
            <a:avLst>
              <a:gd name="adj1" fmla="val -24204"/>
              <a:gd name="adj2" fmla="val 124950"/>
            </a:avLst>
          </a:prstGeom>
          <a:noFill/>
          <a:ln w="222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2" name="图片 21">
            <a:extLst>
              <a:ext uri="{FF2B5EF4-FFF2-40B4-BE49-F238E27FC236}">
                <a16:creationId xmlns:a16="http://schemas.microsoft.com/office/drawing/2014/main" id="{05ED2141-C6DC-8D06-7248-552C67A5C16E}"/>
              </a:ext>
            </a:extLst>
          </p:cNvPr>
          <p:cNvPicPr>
            <a:picLocks noChangeAspect="1"/>
          </p:cNvPicPr>
          <p:nvPr/>
        </p:nvPicPr>
        <p:blipFill>
          <a:blip r:embed="rId5"/>
          <a:stretch>
            <a:fillRect/>
          </a:stretch>
        </p:blipFill>
        <p:spPr>
          <a:xfrm>
            <a:off x="5350404" y="4061321"/>
            <a:ext cx="3274704" cy="2011022"/>
          </a:xfrm>
          <a:prstGeom prst="rect">
            <a:avLst/>
          </a:prstGeom>
        </p:spPr>
      </p:pic>
      <p:sp>
        <p:nvSpPr>
          <p:cNvPr id="24" name="矩形标注 16">
            <a:extLst>
              <a:ext uri="{FF2B5EF4-FFF2-40B4-BE49-F238E27FC236}">
                <a16:creationId xmlns:a16="http://schemas.microsoft.com/office/drawing/2014/main" id="{FAE05CBF-AACA-F2C3-E184-921B3ED21738}"/>
              </a:ext>
            </a:extLst>
          </p:cNvPr>
          <p:cNvSpPr/>
          <p:nvPr/>
        </p:nvSpPr>
        <p:spPr>
          <a:xfrm rot="5400000">
            <a:off x="5494527" y="-1083384"/>
            <a:ext cx="3445346" cy="5734952"/>
          </a:xfrm>
          <a:prstGeom prst="wedgeRectCallout">
            <a:avLst>
              <a:gd name="adj1" fmla="val 107077"/>
              <a:gd name="adj2" fmla="val 17753"/>
            </a:avLst>
          </a:prstGeom>
          <a:noFill/>
          <a:ln w="222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8">
            <a:extLst>
              <a:ext uri="{FF2B5EF4-FFF2-40B4-BE49-F238E27FC236}">
                <a16:creationId xmlns:a16="http://schemas.microsoft.com/office/drawing/2014/main" id="{8028351A-E871-2636-2189-5EF35E6B92AF}"/>
              </a:ext>
            </a:extLst>
          </p:cNvPr>
          <p:cNvPicPr>
            <a:picLocks noChangeAspect="1"/>
          </p:cNvPicPr>
          <p:nvPr/>
        </p:nvPicPr>
        <p:blipFill>
          <a:blip r:embed="rId6"/>
          <a:stretch>
            <a:fillRect/>
          </a:stretch>
        </p:blipFill>
        <p:spPr>
          <a:xfrm>
            <a:off x="4477313" y="146366"/>
            <a:ext cx="5479772" cy="2662451"/>
          </a:xfrm>
          <a:prstGeom prst="rect">
            <a:avLst/>
          </a:prstGeom>
        </p:spPr>
      </p:pic>
      <p:sp>
        <p:nvSpPr>
          <p:cNvPr id="11" name="文本框 10">
            <a:extLst>
              <a:ext uri="{FF2B5EF4-FFF2-40B4-BE49-F238E27FC236}">
                <a16:creationId xmlns:a16="http://schemas.microsoft.com/office/drawing/2014/main" id="{E0EBBC79-F472-7A72-7CA3-0025BE49E1E6}"/>
              </a:ext>
            </a:extLst>
          </p:cNvPr>
          <p:cNvSpPr txBox="1"/>
          <p:nvPr/>
        </p:nvSpPr>
        <p:spPr>
          <a:xfrm>
            <a:off x="840719" y="6582975"/>
            <a:ext cx="12085812" cy="307777"/>
          </a:xfrm>
          <a:prstGeom prst="rect">
            <a:avLst/>
          </a:prstGeom>
          <a:noFill/>
        </p:spPr>
        <p:txBody>
          <a:bodyPr wrap="square" rtlCol="0">
            <a:spAutoFit/>
          </a:bodyPr>
          <a:lstStyle/>
          <a:p>
            <a:r>
              <a:rPr lang="en-US" altLang="zh-CN" sz="1400" dirty="0">
                <a:solidFill>
                  <a:srgbClr val="0432FF"/>
                </a:solidFill>
              </a:rPr>
              <a:t>Ref:[1] Rev. Mod. Phys. 95 (2023) 025002</a:t>
            </a:r>
            <a:endParaRPr lang="zh-CN" altLang="en-US" sz="1400" dirty="0">
              <a:solidFill>
                <a:srgbClr val="0432FF"/>
              </a:solidFill>
            </a:endParaRPr>
          </a:p>
        </p:txBody>
      </p:sp>
      <mc:AlternateContent xmlns:mc="http://schemas.openxmlformats.org/markup-compatibility/2006">
        <mc:Choice xmlns:pslz="http://schemas.microsoft.com/office/powerpoint/2016/slidezoom" Requires="pslz">
          <p:graphicFrame>
            <p:nvGraphicFramePr>
              <p:cNvPr id="8" name="幻灯片缩放定位 7">
                <a:extLst>
                  <a:ext uri="{FF2B5EF4-FFF2-40B4-BE49-F238E27FC236}">
                    <a16:creationId xmlns:a16="http://schemas.microsoft.com/office/drawing/2014/main" id="{970B4F9E-07AE-909B-33F0-1D26C194A965}"/>
                  </a:ext>
                </a:extLst>
              </p:cNvPr>
              <p:cNvGraphicFramePr>
                <a:graphicFrameLocks noChangeAspect="1"/>
              </p:cNvGraphicFramePr>
              <p:nvPr>
                <p:extLst>
                  <p:ext uri="{D42A27DB-BD31-4B8C-83A1-F6EECF244321}">
                    <p14:modId xmlns:p14="http://schemas.microsoft.com/office/powerpoint/2010/main" val="2570797092"/>
                  </p:ext>
                </p:extLst>
              </p:nvPr>
            </p:nvGraphicFramePr>
            <p:xfrm>
              <a:off x="4546945" y="3377788"/>
              <a:ext cx="151261" cy="85084"/>
            </p:xfrm>
            <a:graphic>
              <a:graphicData uri="http://schemas.microsoft.com/office/powerpoint/2016/slidezoom">
                <pslz:sldZm>
                  <pslz:sldZmObj sldId="4413" cId="489057190">
                    <pslz:zmPr id="{6C1540EF-ED1C-4137-9378-9E36B33FD7A1}" returnToParent="0" transitionDur="1000">
                      <p166:blipFill xmlns:p166="http://schemas.microsoft.com/office/powerpoint/2016/6/main">
                        <a:blip r:embed="rId7"/>
                        <a:stretch>
                          <a:fillRect/>
                        </a:stretch>
                      </p166:blipFill>
                      <p166:spPr xmlns:p166="http://schemas.microsoft.com/office/powerpoint/2016/6/main">
                        <a:xfrm>
                          <a:off x="0" y="0"/>
                          <a:ext cx="151261" cy="85084"/>
                        </a:xfrm>
                        <a:prstGeom prst="rect">
                          <a:avLst/>
                        </a:prstGeom>
                        <a:ln w="3175">
                          <a:solidFill>
                            <a:prstClr val="ltGray"/>
                          </a:solidFill>
                        </a:ln>
                      </p166:spPr>
                    </pslz:zmPr>
                  </pslz:sldZmObj>
                </pslz:sldZm>
              </a:graphicData>
            </a:graphic>
          </p:graphicFrame>
        </mc:Choice>
        <mc:Fallback>
          <p:pic>
            <p:nvPicPr>
              <p:cNvPr id="8" name="幻灯片缩放定位 7">
                <a:hlinkClick r:id="rId8" action="ppaction://hlinksldjump"/>
                <a:extLst>
                  <a:ext uri="{FF2B5EF4-FFF2-40B4-BE49-F238E27FC236}">
                    <a16:creationId xmlns:a16="http://schemas.microsoft.com/office/drawing/2014/main" id="{970B4F9E-07AE-909B-33F0-1D26C194A965}"/>
                  </a:ext>
                </a:extLst>
              </p:cNvPr>
              <p:cNvPicPr>
                <a:picLocks noGrp="1" noRot="1" noChangeAspect="1" noMove="1" noResize="1" noEditPoints="1" noAdjustHandles="1" noChangeArrowheads="1" noChangeShapeType="1"/>
              </p:cNvPicPr>
              <p:nvPr/>
            </p:nvPicPr>
            <p:blipFill>
              <a:blip r:embed="rId7"/>
              <a:stretch>
                <a:fillRect/>
              </a:stretch>
            </p:blipFill>
            <p:spPr>
              <a:xfrm>
                <a:off x="4546945" y="3377788"/>
                <a:ext cx="151261" cy="85084"/>
              </a:xfrm>
              <a:prstGeom prst="rect">
                <a:avLst/>
              </a:prstGeom>
              <a:ln w="3175">
                <a:solidFill>
                  <a:prstClr val="ltGray"/>
                </a:solidFill>
              </a:ln>
            </p:spPr>
          </p:pic>
        </mc:Fallback>
      </mc:AlternateContent>
    </p:spTree>
    <p:extLst>
      <p:ext uri="{BB962C8B-B14F-4D97-AF65-F5344CB8AC3E}">
        <p14:creationId xmlns:p14="http://schemas.microsoft.com/office/powerpoint/2010/main" val="2446689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7298E88-8451-93FB-7FC8-F33CB332B343}"/>
              </a:ext>
            </a:extLst>
          </p:cNvPr>
          <p:cNvPicPr>
            <a:picLocks noChangeAspect="1"/>
          </p:cNvPicPr>
          <p:nvPr/>
        </p:nvPicPr>
        <p:blipFill>
          <a:blip r:embed="rId3"/>
          <a:stretch>
            <a:fillRect/>
          </a:stretch>
        </p:blipFill>
        <p:spPr>
          <a:xfrm>
            <a:off x="0" y="0"/>
            <a:ext cx="12180872" cy="6857999"/>
          </a:xfrm>
          <a:prstGeom prst="rect">
            <a:avLst/>
          </a:prstGeom>
        </p:spPr>
      </p:pic>
      <p:sp>
        <p:nvSpPr>
          <p:cNvPr id="4" name="日期占位符 3">
            <a:extLst>
              <a:ext uri="{FF2B5EF4-FFF2-40B4-BE49-F238E27FC236}">
                <a16:creationId xmlns:a16="http://schemas.microsoft.com/office/drawing/2014/main" id="{710FFA17-EBFC-280A-F28E-54B270A1DFDF}"/>
              </a:ext>
            </a:extLst>
          </p:cNvPr>
          <p:cNvSpPr>
            <a:spLocks noGrp="1"/>
          </p:cNvSpPr>
          <p:nvPr>
            <p:ph type="dt" sz="half" idx="10"/>
          </p:nvPr>
        </p:nvSpPr>
        <p:spPr/>
        <p:txBody>
          <a:bodyPr/>
          <a:lstStyle/>
          <a:p>
            <a:fld id="{F66E896C-68F7-41EE-9449-FCB7527688EB}" type="datetime1">
              <a:rPr lang="zh-CN" altLang="en-US" smtClean="0"/>
              <a:t>2025/10/22</a:t>
            </a:fld>
            <a:endParaRPr lang="zh-CN" altLang="en-US"/>
          </a:p>
        </p:txBody>
      </p:sp>
      <p:sp>
        <p:nvSpPr>
          <p:cNvPr id="5" name="页脚占位符 4">
            <a:extLst>
              <a:ext uri="{FF2B5EF4-FFF2-40B4-BE49-F238E27FC236}">
                <a16:creationId xmlns:a16="http://schemas.microsoft.com/office/drawing/2014/main" id="{CF5A0EFA-65C5-1CBB-4CA3-8FFC19B85512}"/>
              </a:ext>
            </a:extLst>
          </p:cNvPr>
          <p:cNvSpPr>
            <a:spLocks noGrp="1"/>
          </p:cNvSpPr>
          <p:nvPr>
            <p:ph type="ftr" sz="quarter" idx="11"/>
          </p:nvPr>
        </p:nvSpPr>
        <p:spPr/>
        <p:txBody>
          <a:bodyPr/>
          <a:lstStyle/>
          <a:p>
            <a:r>
              <a:rPr lang="en-US" altLang="zh-CN"/>
              <a:t>LIDINE 2025, Hong Kong</a:t>
            </a:r>
            <a:endParaRPr lang="zh-CN" altLang="en-US"/>
          </a:p>
        </p:txBody>
      </p:sp>
      <p:sp>
        <p:nvSpPr>
          <p:cNvPr id="6" name="灯片编号占位符 5">
            <a:extLst>
              <a:ext uri="{FF2B5EF4-FFF2-40B4-BE49-F238E27FC236}">
                <a16:creationId xmlns:a16="http://schemas.microsoft.com/office/drawing/2014/main" id="{A544BBA2-85EB-6235-0440-EDB404602977}"/>
              </a:ext>
            </a:extLst>
          </p:cNvPr>
          <p:cNvSpPr>
            <a:spLocks noGrp="1"/>
          </p:cNvSpPr>
          <p:nvPr>
            <p:ph type="sldNum" sz="quarter" idx="12"/>
          </p:nvPr>
        </p:nvSpPr>
        <p:spPr/>
        <p:txBody>
          <a:bodyPr/>
          <a:lstStyle/>
          <a:p>
            <a:fld id="{53136A7F-5FF5-4486-AD7D-5DA5560C0422}" type="slidenum">
              <a:rPr lang="zh-CN" altLang="en-US" smtClean="0"/>
              <a:t>5</a:t>
            </a:fld>
            <a:endParaRPr lang="zh-CN" altLang="en-US"/>
          </a:p>
        </p:txBody>
      </p:sp>
      <p:sp>
        <p:nvSpPr>
          <p:cNvPr id="9" name="标题 1">
            <a:extLst>
              <a:ext uri="{FF2B5EF4-FFF2-40B4-BE49-F238E27FC236}">
                <a16:creationId xmlns:a16="http://schemas.microsoft.com/office/drawing/2014/main" id="{E867D104-E1CB-021C-321C-F7099BC4D674}"/>
              </a:ext>
            </a:extLst>
          </p:cNvPr>
          <p:cNvSpPr>
            <a:spLocks noGrp="1"/>
          </p:cNvSpPr>
          <p:nvPr>
            <p:ph type="title"/>
          </p:nvPr>
        </p:nvSpPr>
        <p:spPr>
          <a:xfrm>
            <a:off x="1282494" y="94211"/>
            <a:ext cx="11702716" cy="485840"/>
          </a:xfrm>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PandaX-4T Experiment Layout</a:t>
            </a:r>
            <a:endParaRPr lang="zh-CN" altLang="en-US" b="1" dirty="0">
              <a:solidFill>
                <a:schemeClr val="accent1">
                  <a:lumMod val="50000"/>
                </a:schemeClr>
              </a:solidFill>
              <a:latin typeface="Cambria" panose="02040503050406030204" pitchFamily="18" charset="0"/>
            </a:endParaRPr>
          </a:p>
        </p:txBody>
      </p:sp>
      <p:pic>
        <p:nvPicPr>
          <p:cNvPr id="2" name="图片 1">
            <a:extLst>
              <a:ext uri="{FF2B5EF4-FFF2-40B4-BE49-F238E27FC236}">
                <a16:creationId xmlns:a16="http://schemas.microsoft.com/office/drawing/2014/main" id="{11B6FA82-88CA-AC9E-CA77-C68BBA7B9D3B}"/>
              </a:ext>
            </a:extLst>
          </p:cNvPr>
          <p:cNvPicPr>
            <a:picLocks noChangeAspect="1"/>
          </p:cNvPicPr>
          <p:nvPr/>
        </p:nvPicPr>
        <p:blipFill>
          <a:blip r:embed="rId4"/>
          <a:stretch>
            <a:fillRect/>
          </a:stretch>
        </p:blipFill>
        <p:spPr>
          <a:xfrm>
            <a:off x="0" y="517628"/>
            <a:ext cx="2108289" cy="2958151"/>
          </a:xfrm>
          <a:prstGeom prst="rect">
            <a:avLst/>
          </a:prstGeom>
        </p:spPr>
      </p:pic>
      <p:pic>
        <p:nvPicPr>
          <p:cNvPr id="3" name="图片 2">
            <a:extLst>
              <a:ext uri="{FF2B5EF4-FFF2-40B4-BE49-F238E27FC236}">
                <a16:creationId xmlns:a16="http://schemas.microsoft.com/office/drawing/2014/main" id="{02F16609-72EC-F2A3-1817-1EC3BBB952BD}"/>
              </a:ext>
            </a:extLst>
          </p:cNvPr>
          <p:cNvPicPr>
            <a:picLocks noChangeAspect="1"/>
          </p:cNvPicPr>
          <p:nvPr/>
        </p:nvPicPr>
        <p:blipFill>
          <a:blip r:embed="rId5"/>
          <a:stretch>
            <a:fillRect/>
          </a:stretch>
        </p:blipFill>
        <p:spPr>
          <a:xfrm>
            <a:off x="1748704" y="3475779"/>
            <a:ext cx="4341732" cy="3288009"/>
          </a:xfrm>
          <a:prstGeom prst="rect">
            <a:avLst/>
          </a:prstGeom>
        </p:spPr>
      </p:pic>
      <p:pic>
        <p:nvPicPr>
          <p:cNvPr id="7" name="图片 6">
            <a:extLst>
              <a:ext uri="{FF2B5EF4-FFF2-40B4-BE49-F238E27FC236}">
                <a16:creationId xmlns:a16="http://schemas.microsoft.com/office/drawing/2014/main" id="{E114B6DF-979C-0207-6814-747D281F31D5}"/>
              </a:ext>
            </a:extLst>
          </p:cNvPr>
          <p:cNvPicPr>
            <a:picLocks noChangeAspect="1"/>
          </p:cNvPicPr>
          <p:nvPr/>
        </p:nvPicPr>
        <p:blipFill>
          <a:blip r:embed="rId6"/>
          <a:stretch>
            <a:fillRect/>
          </a:stretch>
        </p:blipFill>
        <p:spPr>
          <a:xfrm>
            <a:off x="2942469" y="1223531"/>
            <a:ext cx="3147967" cy="2162455"/>
          </a:xfrm>
          <a:prstGeom prst="rect">
            <a:avLst/>
          </a:prstGeom>
        </p:spPr>
      </p:pic>
      <p:pic>
        <p:nvPicPr>
          <p:cNvPr id="10" name="图片 9">
            <a:extLst>
              <a:ext uri="{FF2B5EF4-FFF2-40B4-BE49-F238E27FC236}">
                <a16:creationId xmlns:a16="http://schemas.microsoft.com/office/drawing/2014/main" id="{C1E69A1F-EFF5-5959-91A4-F657357F5AD1}"/>
              </a:ext>
            </a:extLst>
          </p:cNvPr>
          <p:cNvPicPr>
            <a:picLocks noChangeAspect="1"/>
          </p:cNvPicPr>
          <p:nvPr/>
        </p:nvPicPr>
        <p:blipFill>
          <a:blip r:embed="rId7"/>
          <a:stretch>
            <a:fillRect/>
          </a:stretch>
        </p:blipFill>
        <p:spPr>
          <a:xfrm>
            <a:off x="7955845" y="4168755"/>
            <a:ext cx="2416723" cy="2324454"/>
          </a:xfrm>
          <a:prstGeom prst="rect">
            <a:avLst/>
          </a:prstGeom>
        </p:spPr>
      </p:pic>
      <p:pic>
        <p:nvPicPr>
          <p:cNvPr id="11" name="图片 10">
            <a:extLst>
              <a:ext uri="{FF2B5EF4-FFF2-40B4-BE49-F238E27FC236}">
                <a16:creationId xmlns:a16="http://schemas.microsoft.com/office/drawing/2014/main" id="{9EBA4B7D-087B-9DB9-4B77-B5875FDB5B3C}"/>
              </a:ext>
            </a:extLst>
          </p:cNvPr>
          <p:cNvPicPr>
            <a:picLocks noChangeAspect="1"/>
          </p:cNvPicPr>
          <p:nvPr/>
        </p:nvPicPr>
        <p:blipFill>
          <a:blip r:embed="rId8"/>
          <a:stretch>
            <a:fillRect/>
          </a:stretch>
        </p:blipFill>
        <p:spPr>
          <a:xfrm>
            <a:off x="5598398" y="1593184"/>
            <a:ext cx="3477363" cy="1835815"/>
          </a:xfrm>
          <a:prstGeom prst="rect">
            <a:avLst/>
          </a:prstGeom>
        </p:spPr>
      </p:pic>
      <p:pic>
        <p:nvPicPr>
          <p:cNvPr id="13" name="图片 12">
            <a:extLst>
              <a:ext uri="{FF2B5EF4-FFF2-40B4-BE49-F238E27FC236}">
                <a16:creationId xmlns:a16="http://schemas.microsoft.com/office/drawing/2014/main" id="{7E7EBC32-C509-9184-12B8-3DF2EB79516B}"/>
              </a:ext>
            </a:extLst>
          </p:cNvPr>
          <p:cNvPicPr>
            <a:picLocks noChangeAspect="1"/>
          </p:cNvPicPr>
          <p:nvPr/>
        </p:nvPicPr>
        <p:blipFill>
          <a:blip r:embed="rId9"/>
          <a:stretch>
            <a:fillRect/>
          </a:stretch>
        </p:blipFill>
        <p:spPr>
          <a:xfrm>
            <a:off x="9128984" y="1152276"/>
            <a:ext cx="3069629" cy="1595294"/>
          </a:xfrm>
          <a:prstGeom prst="rect">
            <a:avLst/>
          </a:prstGeom>
        </p:spPr>
      </p:pic>
      <p:sp>
        <p:nvSpPr>
          <p:cNvPr id="14" name="文本框 13">
            <a:extLst>
              <a:ext uri="{FF2B5EF4-FFF2-40B4-BE49-F238E27FC236}">
                <a16:creationId xmlns:a16="http://schemas.microsoft.com/office/drawing/2014/main" id="{9298F20B-D722-A711-202C-2CC5A947E406}"/>
              </a:ext>
            </a:extLst>
          </p:cNvPr>
          <p:cNvSpPr txBox="1"/>
          <p:nvPr/>
        </p:nvSpPr>
        <p:spPr>
          <a:xfrm>
            <a:off x="8052262" y="648393"/>
            <a:ext cx="908858" cy="923330"/>
          </a:xfrm>
          <a:prstGeom prst="rect">
            <a:avLst/>
          </a:prstGeom>
          <a:noFill/>
        </p:spPr>
        <p:txBody>
          <a:bodyPr wrap="square" rtlCol="0">
            <a:spAutoFit/>
          </a:bodyPr>
          <a:lstStyle/>
          <a:p>
            <a:r>
              <a:rPr lang="en-US" altLang="zh-CN" dirty="0"/>
              <a:t>【</a:t>
            </a:r>
            <a:r>
              <a:rPr lang="zh-CN" altLang="en-US" dirty="0"/>
              <a:t>简单描述，慢一点</a:t>
            </a:r>
            <a:r>
              <a:rPr lang="en-US" altLang="zh-CN" dirty="0"/>
              <a:t>】</a:t>
            </a:r>
            <a:endParaRPr lang="zh-CN" altLang="en-US" dirty="0"/>
          </a:p>
        </p:txBody>
      </p:sp>
    </p:spTree>
    <p:extLst>
      <p:ext uri="{BB962C8B-B14F-4D97-AF65-F5344CB8AC3E}">
        <p14:creationId xmlns:p14="http://schemas.microsoft.com/office/powerpoint/2010/main" val="48905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3627A41-7735-3CA5-C5F2-B14102E2CF45}"/>
              </a:ext>
            </a:extLst>
          </p:cNvPr>
          <p:cNvPicPr>
            <a:picLocks noChangeAspect="1"/>
          </p:cNvPicPr>
          <p:nvPr/>
        </p:nvPicPr>
        <p:blipFill>
          <a:blip r:embed="rId3"/>
          <a:stretch>
            <a:fillRect/>
          </a:stretch>
        </p:blipFill>
        <p:spPr>
          <a:xfrm>
            <a:off x="6235138" y="3627998"/>
            <a:ext cx="3836523" cy="2834714"/>
          </a:xfrm>
          <a:prstGeom prst="rect">
            <a:avLst/>
          </a:prstGeom>
        </p:spPr>
      </p:pic>
      <p:sp>
        <p:nvSpPr>
          <p:cNvPr id="2" name="标题 1">
            <a:extLst>
              <a:ext uri="{FF2B5EF4-FFF2-40B4-BE49-F238E27FC236}">
                <a16:creationId xmlns:a16="http://schemas.microsoft.com/office/drawing/2014/main" id="{3256325F-29AE-D5CD-7DD2-686620EE5BE6}"/>
              </a:ext>
            </a:extLst>
          </p:cNvPr>
          <p:cNvSpPr>
            <a:spLocks noGrp="1"/>
          </p:cNvSpPr>
          <p:nvPr>
            <p:ph type="title"/>
          </p:nvPr>
        </p:nvSpPr>
        <p:spPr>
          <a:xfrm>
            <a:off x="168965" y="188332"/>
            <a:ext cx="11702716" cy="485840"/>
          </a:xfrm>
        </p:spPr>
        <p:txBody>
          <a:bodyPr>
            <a:noAutofit/>
          </a:bodyPr>
          <a:lstStyle/>
          <a:p>
            <a:r>
              <a:rPr lang="en-US" altLang="zh-CN" sz="4000" b="1" dirty="0">
                <a:solidFill>
                  <a:schemeClr val="accent1">
                    <a:lumMod val="50000"/>
                  </a:schemeClr>
                </a:solidFill>
                <a:latin typeface="Cambria" panose="02040503050406030204" pitchFamily="18" charset="0"/>
                <a:ea typeface="Cambria" panose="02040503050406030204" pitchFamily="18" charset="0"/>
              </a:rPr>
              <a:t>PandaX-4T dual-phase xenon detector</a:t>
            </a:r>
            <a:endParaRPr lang="zh-CN" altLang="en-US" sz="4000" b="1" dirty="0">
              <a:solidFill>
                <a:schemeClr val="accent1">
                  <a:lumMod val="50000"/>
                </a:schemeClr>
              </a:solidFill>
              <a:latin typeface="Cambria" panose="02040503050406030204" pitchFamily="18" charset="0"/>
            </a:endParaRPr>
          </a:p>
        </p:txBody>
      </p:sp>
      <p:sp>
        <p:nvSpPr>
          <p:cNvPr id="4" name="灯片编号占位符 3">
            <a:extLst>
              <a:ext uri="{FF2B5EF4-FFF2-40B4-BE49-F238E27FC236}">
                <a16:creationId xmlns:a16="http://schemas.microsoft.com/office/drawing/2014/main" id="{85C84E9C-BD40-DBD1-76D9-EE6EE43FA848}"/>
              </a:ext>
            </a:extLst>
          </p:cNvPr>
          <p:cNvSpPr>
            <a:spLocks noGrp="1"/>
          </p:cNvSpPr>
          <p:nvPr>
            <p:ph type="sldNum" sz="quarter" idx="12"/>
          </p:nvPr>
        </p:nvSpPr>
        <p:spPr/>
        <p:txBody>
          <a:bodyPr/>
          <a:lstStyle/>
          <a:p>
            <a:fld id="{53136A7F-5FF5-4486-AD7D-5DA5560C0422}" type="slidenum">
              <a:rPr lang="zh-CN" altLang="en-US" smtClean="0"/>
              <a:t>6</a:t>
            </a:fld>
            <a:endParaRPr lang="zh-CN" altLang="en-US"/>
          </a:p>
        </p:txBody>
      </p:sp>
      <p:sp>
        <p:nvSpPr>
          <p:cNvPr id="39" name="日期占位符 38">
            <a:extLst>
              <a:ext uri="{FF2B5EF4-FFF2-40B4-BE49-F238E27FC236}">
                <a16:creationId xmlns:a16="http://schemas.microsoft.com/office/drawing/2014/main" id="{F68E7A78-C188-9DB1-8DED-4957E7D42F5A}"/>
              </a:ext>
            </a:extLst>
          </p:cNvPr>
          <p:cNvSpPr>
            <a:spLocks noGrp="1"/>
          </p:cNvSpPr>
          <p:nvPr>
            <p:ph type="dt" sz="half" idx="10"/>
          </p:nvPr>
        </p:nvSpPr>
        <p:spPr/>
        <p:txBody>
          <a:bodyPr/>
          <a:lstStyle/>
          <a:p>
            <a:fld id="{D24C91B2-E1FD-471B-8FBD-AF5298700DFC}" type="datetime1">
              <a:rPr lang="zh-CN" altLang="en-US" smtClean="0"/>
              <a:t>2025/10/22</a:t>
            </a:fld>
            <a:endParaRPr lang="zh-CN" altLang="en-US" dirty="0"/>
          </a:p>
        </p:txBody>
      </p:sp>
      <p:sp>
        <p:nvSpPr>
          <p:cNvPr id="40" name="页脚占位符 39">
            <a:extLst>
              <a:ext uri="{FF2B5EF4-FFF2-40B4-BE49-F238E27FC236}">
                <a16:creationId xmlns:a16="http://schemas.microsoft.com/office/drawing/2014/main" id="{13F0A4CB-9391-4455-713A-3893F8E0B657}"/>
              </a:ext>
            </a:extLst>
          </p:cNvPr>
          <p:cNvSpPr>
            <a:spLocks noGrp="1"/>
          </p:cNvSpPr>
          <p:nvPr>
            <p:ph type="ftr" sz="quarter" idx="11"/>
          </p:nvPr>
        </p:nvSpPr>
        <p:spPr/>
        <p:txBody>
          <a:bodyPr/>
          <a:lstStyle/>
          <a:p>
            <a:r>
              <a:rPr lang="en-US" altLang="zh-CN"/>
              <a:t>LIDINE 2025, Hong Kong</a:t>
            </a:r>
            <a:endParaRPr lang="zh-CN" altLang="en-US"/>
          </a:p>
        </p:txBody>
      </p:sp>
      <p:pic>
        <p:nvPicPr>
          <p:cNvPr id="6" name="图片 5">
            <a:extLst>
              <a:ext uri="{FF2B5EF4-FFF2-40B4-BE49-F238E27FC236}">
                <a16:creationId xmlns:a16="http://schemas.microsoft.com/office/drawing/2014/main" id="{A59EF0EC-2286-4C28-4882-43B0B82371B2}"/>
              </a:ext>
            </a:extLst>
          </p:cNvPr>
          <p:cNvPicPr>
            <a:picLocks noChangeAspect="1"/>
          </p:cNvPicPr>
          <p:nvPr/>
        </p:nvPicPr>
        <p:blipFill>
          <a:blip r:embed="rId4"/>
          <a:stretch>
            <a:fillRect/>
          </a:stretch>
        </p:blipFill>
        <p:spPr>
          <a:xfrm>
            <a:off x="718404" y="971909"/>
            <a:ext cx="3755830" cy="4992939"/>
          </a:xfrm>
          <a:prstGeom prst="rect">
            <a:avLst/>
          </a:prstGeom>
        </p:spPr>
      </p:pic>
      <p:sp>
        <p:nvSpPr>
          <p:cNvPr id="7" name="文本框 6">
            <a:extLst>
              <a:ext uri="{FF2B5EF4-FFF2-40B4-BE49-F238E27FC236}">
                <a16:creationId xmlns:a16="http://schemas.microsoft.com/office/drawing/2014/main" id="{891A0F1D-D8DE-F441-38E9-66CC3A252519}"/>
              </a:ext>
            </a:extLst>
          </p:cNvPr>
          <p:cNvSpPr txBox="1"/>
          <p:nvPr/>
        </p:nvSpPr>
        <p:spPr>
          <a:xfrm>
            <a:off x="4730904" y="1086928"/>
            <a:ext cx="7321993" cy="2431435"/>
          </a:xfrm>
          <a:prstGeom prst="rect">
            <a:avLst/>
          </a:prstGeom>
          <a:no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TPC: paired scintillation (S1) and ionization (S2) signals</a:t>
            </a:r>
          </a:p>
          <a:p>
            <a:r>
              <a:rPr lang="en-US" altLang="zh-CN" sz="2400" dirty="0">
                <a:latin typeface="Times New Roman" panose="02020603050405020304" pitchFamily="18" charset="0"/>
                <a:cs typeface="Times New Roman" panose="02020603050405020304" pitchFamily="18" charset="0"/>
              </a:rPr>
              <a:t>• Precise energy measurement</a:t>
            </a:r>
          </a:p>
          <a:p>
            <a:r>
              <a:rPr lang="en-US" altLang="zh-CN" sz="2400" dirty="0">
                <a:latin typeface="Times New Roman" panose="02020603050405020304" pitchFamily="18" charset="0"/>
                <a:cs typeface="Times New Roman" panose="02020603050405020304" pitchFamily="18" charset="0"/>
              </a:rPr>
              <a:t>• 3D position reconstruction</a:t>
            </a:r>
          </a:p>
          <a:p>
            <a:r>
              <a:rPr lang="en-US" altLang="zh-CN" sz="2400" dirty="0">
                <a:latin typeface="Times New Roman" panose="02020603050405020304" pitchFamily="18" charset="0"/>
                <a:cs typeface="Times New Roman" panose="02020603050405020304" pitchFamily="18" charset="0"/>
              </a:rPr>
              <a:t>• Discrimination between nuclear recoil and electron recoil signals</a:t>
            </a:r>
            <a:endParaRPr lang="zh-CN" altLang="en-US" sz="2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78CFDA9E-DA03-C337-8142-62185D5B143E}"/>
              </a:ext>
            </a:extLst>
          </p:cNvPr>
          <p:cNvSpPr txBox="1"/>
          <p:nvPr/>
        </p:nvSpPr>
        <p:spPr>
          <a:xfrm>
            <a:off x="680304" y="5964848"/>
            <a:ext cx="6096000" cy="369332"/>
          </a:xfrm>
          <a:prstGeom prst="rect">
            <a:avLst/>
          </a:prstGeom>
          <a:noFill/>
        </p:spPr>
        <p:txBody>
          <a:bodyPr wrap="square">
            <a:spAutoFit/>
          </a:bodyPr>
          <a:lstStyle/>
          <a:p>
            <a:r>
              <a:rPr lang="en-US" altLang="zh-CN" dirty="0"/>
              <a:t>Principle Schematic of a dual-phase TPC</a:t>
            </a:r>
            <a:endParaRPr lang="zh-CN" altLang="en-US" dirty="0"/>
          </a:p>
        </p:txBody>
      </p:sp>
    </p:spTree>
    <p:extLst>
      <p:ext uri="{BB962C8B-B14F-4D97-AF65-F5344CB8AC3E}">
        <p14:creationId xmlns:p14="http://schemas.microsoft.com/office/powerpoint/2010/main" val="2736219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D483AF14-C2E1-6B78-75E5-0F8A0C4411D3}"/>
              </a:ext>
            </a:extLst>
          </p:cNvPr>
          <p:cNvPicPr>
            <a:picLocks noChangeAspect="1"/>
          </p:cNvPicPr>
          <p:nvPr/>
        </p:nvPicPr>
        <p:blipFill>
          <a:blip r:embed="rId3"/>
          <a:stretch>
            <a:fillRect/>
          </a:stretch>
        </p:blipFill>
        <p:spPr>
          <a:xfrm>
            <a:off x="6866403" y="3595844"/>
            <a:ext cx="4240451" cy="2704749"/>
          </a:xfrm>
          <a:prstGeom prst="rect">
            <a:avLst/>
          </a:prstGeom>
        </p:spPr>
      </p:pic>
      <p:sp>
        <p:nvSpPr>
          <p:cNvPr id="2" name="标题 1">
            <a:extLst>
              <a:ext uri="{FF2B5EF4-FFF2-40B4-BE49-F238E27FC236}">
                <a16:creationId xmlns:a16="http://schemas.microsoft.com/office/drawing/2014/main" id="{F7EA94AB-9BBA-E0A3-0F2E-3658C5565F98}"/>
              </a:ext>
            </a:extLst>
          </p:cNvPr>
          <p:cNvSpPr>
            <a:spLocks noGrp="1"/>
          </p:cNvSpPr>
          <p:nvPr>
            <p:ph type="title"/>
          </p:nvPr>
        </p:nvSpPr>
        <p:spPr/>
        <p:txBody>
          <a:bodyPr>
            <a:normAutofit fontScale="90000"/>
          </a:bodyPr>
          <a:lstStyle/>
          <a:p>
            <a:r>
              <a:rPr lang="en-US" altLang="zh-CN" dirty="0">
                <a:solidFill>
                  <a:schemeClr val="accent1">
                    <a:lumMod val="50000"/>
                  </a:schemeClr>
                </a:solidFill>
                <a:latin typeface="Cambria" panose="02040503050406030204" pitchFamily="18" charset="0"/>
                <a:ea typeface="Cambria" panose="02040503050406030204" pitchFamily="18" charset="0"/>
              </a:rPr>
              <a:t>PandaX-4T physical result </a:t>
            </a:r>
            <a:endParaRPr lang="zh-CN" altLang="en-US" dirty="0">
              <a:solidFill>
                <a:schemeClr val="accent1">
                  <a:lumMod val="50000"/>
                </a:schemeClr>
              </a:solidFill>
              <a:latin typeface="Cambria" panose="02040503050406030204" pitchFamily="18" charset="0"/>
            </a:endParaRPr>
          </a:p>
        </p:txBody>
      </p:sp>
      <p:sp>
        <p:nvSpPr>
          <p:cNvPr id="4" name="日期占位符 3">
            <a:extLst>
              <a:ext uri="{FF2B5EF4-FFF2-40B4-BE49-F238E27FC236}">
                <a16:creationId xmlns:a16="http://schemas.microsoft.com/office/drawing/2014/main" id="{4B084554-7516-0C31-C85E-5D86405C3A5B}"/>
              </a:ext>
            </a:extLst>
          </p:cNvPr>
          <p:cNvSpPr>
            <a:spLocks noGrp="1"/>
          </p:cNvSpPr>
          <p:nvPr>
            <p:ph type="dt" sz="half" idx="10"/>
          </p:nvPr>
        </p:nvSpPr>
        <p:spPr/>
        <p:txBody>
          <a:bodyPr/>
          <a:lstStyle/>
          <a:p>
            <a:fld id="{356EB85C-2F72-4285-B358-BC380397001E}" type="datetime1">
              <a:rPr lang="zh-CN" altLang="en-US" smtClean="0"/>
              <a:t>2025/10/22</a:t>
            </a:fld>
            <a:endParaRPr lang="zh-CN" altLang="en-US"/>
          </a:p>
        </p:txBody>
      </p:sp>
      <p:sp>
        <p:nvSpPr>
          <p:cNvPr id="5" name="页脚占位符 4">
            <a:extLst>
              <a:ext uri="{FF2B5EF4-FFF2-40B4-BE49-F238E27FC236}">
                <a16:creationId xmlns:a16="http://schemas.microsoft.com/office/drawing/2014/main" id="{E41DE14C-A9BB-AA86-6269-537609D75C17}"/>
              </a:ext>
            </a:extLst>
          </p:cNvPr>
          <p:cNvSpPr>
            <a:spLocks noGrp="1"/>
          </p:cNvSpPr>
          <p:nvPr>
            <p:ph type="ftr" sz="quarter" idx="11"/>
          </p:nvPr>
        </p:nvSpPr>
        <p:spPr/>
        <p:txBody>
          <a:bodyPr/>
          <a:lstStyle/>
          <a:p>
            <a:r>
              <a:rPr lang="en-US" altLang="zh-CN"/>
              <a:t>LIDINE 2025, Hong Kong</a:t>
            </a:r>
            <a:endParaRPr lang="zh-CN" altLang="en-US"/>
          </a:p>
        </p:txBody>
      </p:sp>
      <p:sp>
        <p:nvSpPr>
          <p:cNvPr id="6" name="灯片编号占位符 5">
            <a:extLst>
              <a:ext uri="{FF2B5EF4-FFF2-40B4-BE49-F238E27FC236}">
                <a16:creationId xmlns:a16="http://schemas.microsoft.com/office/drawing/2014/main" id="{4C54C0B8-A894-C250-75CB-BE07C7E3628B}"/>
              </a:ext>
            </a:extLst>
          </p:cNvPr>
          <p:cNvSpPr>
            <a:spLocks noGrp="1"/>
          </p:cNvSpPr>
          <p:nvPr>
            <p:ph type="sldNum" sz="quarter" idx="12"/>
          </p:nvPr>
        </p:nvSpPr>
        <p:spPr/>
        <p:txBody>
          <a:bodyPr/>
          <a:lstStyle/>
          <a:p>
            <a:fld id="{53136A7F-5FF5-4486-AD7D-5DA5560C0422}" type="slidenum">
              <a:rPr lang="zh-CN" altLang="en-US" smtClean="0"/>
              <a:t>7</a:t>
            </a:fld>
            <a:endParaRPr lang="zh-CN" altLang="en-US"/>
          </a:p>
        </p:txBody>
      </p:sp>
      <p:pic>
        <p:nvPicPr>
          <p:cNvPr id="8" name="Picture 3">
            <a:extLst>
              <a:ext uri="{FF2B5EF4-FFF2-40B4-BE49-F238E27FC236}">
                <a16:creationId xmlns:a16="http://schemas.microsoft.com/office/drawing/2014/main" id="{8590CD4E-1A60-53C1-F987-41DC794050CA}"/>
              </a:ext>
            </a:extLst>
          </p:cNvPr>
          <p:cNvPicPr>
            <a:picLocks noChangeAspect="1"/>
          </p:cNvPicPr>
          <p:nvPr/>
        </p:nvPicPr>
        <p:blipFill>
          <a:blip r:embed="rId4"/>
          <a:stretch>
            <a:fillRect/>
          </a:stretch>
        </p:blipFill>
        <p:spPr>
          <a:xfrm>
            <a:off x="6165574" y="764961"/>
            <a:ext cx="5669990" cy="2228380"/>
          </a:xfrm>
          <a:prstGeom prst="rect">
            <a:avLst/>
          </a:prstGeom>
        </p:spPr>
      </p:pic>
      <p:sp>
        <p:nvSpPr>
          <p:cNvPr id="9" name="文本框 8">
            <a:extLst>
              <a:ext uri="{FF2B5EF4-FFF2-40B4-BE49-F238E27FC236}">
                <a16:creationId xmlns:a16="http://schemas.microsoft.com/office/drawing/2014/main" id="{CC75F2F0-DAFD-058F-0BDA-B33845AC4B78}"/>
              </a:ext>
            </a:extLst>
          </p:cNvPr>
          <p:cNvSpPr txBox="1"/>
          <p:nvPr/>
        </p:nvSpPr>
        <p:spPr>
          <a:xfrm>
            <a:off x="6165574" y="3142084"/>
            <a:ext cx="5847348" cy="369332"/>
          </a:xfrm>
          <a:prstGeom prst="rect">
            <a:avLst/>
          </a:prstGeom>
          <a:solidFill>
            <a:sysClr val="window" lastClr="FFFFFF">
              <a:lumMod val="95000"/>
            </a:sysClr>
          </a:solidFill>
        </p:spPr>
        <p:txBody>
          <a:bodyPr wrap="square">
            <a:spAutoFit/>
          </a:bodyPr>
          <a:lstStyle/>
          <a:p>
            <a:pPr marR="0" lvl="0" indent="0" fontAlgn="auto">
              <a:lnSpc>
                <a:spcPct val="100000"/>
              </a:lnSpc>
              <a:spcBef>
                <a:spcPts val="0"/>
              </a:spcBef>
              <a:spcAft>
                <a:spcPts val="0"/>
              </a:spcAft>
              <a:buClrTx/>
              <a:buSzTx/>
              <a:buFontTx/>
              <a:buNone/>
              <a:tabLst/>
              <a:defRPr/>
            </a:pPr>
            <a:r>
              <a:rPr kumimoji="1" lang="en-US" altLang="zh-CN" b="1" dirty="0">
                <a:solidFill>
                  <a:srgbClr val="0432FF"/>
                </a:solidFill>
                <a:latin typeface="Arial" panose="020B0604020202020204" pitchFamily="34" charset="0"/>
                <a:cs typeface="Arial" panose="020B0604020202020204" pitchFamily="34" charset="0"/>
              </a:rPr>
              <a:t>PRL 133, 191001 (2024), APS highlights of the year</a:t>
            </a:r>
          </a:p>
        </p:txBody>
      </p:sp>
      <p:pic>
        <p:nvPicPr>
          <p:cNvPr id="10" name="图片 9">
            <a:extLst>
              <a:ext uri="{FF2B5EF4-FFF2-40B4-BE49-F238E27FC236}">
                <a16:creationId xmlns:a16="http://schemas.microsoft.com/office/drawing/2014/main" id="{2B016B89-9028-1780-BCAF-C090D46CCBF8}"/>
              </a:ext>
            </a:extLst>
          </p:cNvPr>
          <p:cNvPicPr>
            <a:picLocks noChangeAspect="1"/>
          </p:cNvPicPr>
          <p:nvPr/>
        </p:nvPicPr>
        <p:blipFill>
          <a:blip r:embed="rId5"/>
          <a:stretch>
            <a:fillRect/>
          </a:stretch>
        </p:blipFill>
        <p:spPr>
          <a:xfrm>
            <a:off x="124558" y="3540087"/>
            <a:ext cx="5583816" cy="3109457"/>
          </a:xfrm>
          <a:prstGeom prst="rect">
            <a:avLst/>
          </a:prstGeom>
        </p:spPr>
      </p:pic>
      <p:sp>
        <p:nvSpPr>
          <p:cNvPr id="12" name="内容占位符 11">
            <a:extLst>
              <a:ext uri="{FF2B5EF4-FFF2-40B4-BE49-F238E27FC236}">
                <a16:creationId xmlns:a16="http://schemas.microsoft.com/office/drawing/2014/main" id="{0F40EB49-3A2B-F632-F3A3-0A9B9A1DFECA}"/>
              </a:ext>
            </a:extLst>
          </p:cNvPr>
          <p:cNvSpPr txBox="1">
            <a:spLocks noGrp="1"/>
          </p:cNvSpPr>
          <p:nvPr>
            <p:ph idx="1"/>
          </p:nvPr>
        </p:nvSpPr>
        <p:spPr>
          <a:xfrm>
            <a:off x="537463" y="6257871"/>
            <a:ext cx="4678453" cy="369332"/>
          </a:xfrm>
          <a:prstGeom prst="rect">
            <a:avLst/>
          </a:prstGeom>
          <a:solidFill>
            <a:sysClr val="window" lastClr="FFFFFF">
              <a:lumMod val="95000"/>
            </a:sysClr>
          </a:solidFill>
        </p:spPr>
        <p:txBody>
          <a:bodyPr wrap="square">
            <a:spAutoFit/>
          </a:bodyPr>
          <a:lstStyle/>
          <a:p>
            <a:pPr marR="0" lvl="0" indent="0" fontAlgn="auto">
              <a:lnSpc>
                <a:spcPct val="100000"/>
              </a:lnSpc>
              <a:spcBef>
                <a:spcPts val="0"/>
              </a:spcBef>
              <a:spcAft>
                <a:spcPts val="0"/>
              </a:spcAft>
              <a:buClrTx/>
              <a:buSzTx/>
              <a:buFontTx/>
              <a:buNone/>
              <a:tabLst/>
              <a:defRPr/>
            </a:pPr>
            <a:r>
              <a:rPr kumimoji="1" lang="en-US" altLang="zh-CN" sz="1800" b="1" dirty="0">
                <a:solidFill>
                  <a:srgbClr val="0432FF"/>
                </a:solidFill>
                <a:latin typeface="Arial" panose="020B0604020202020204" pitchFamily="34" charset="0"/>
                <a:cs typeface="Arial" panose="020B0604020202020204" pitchFamily="34" charset="0"/>
              </a:rPr>
              <a:t>Research Vol 2022, 9798721 (2022)</a:t>
            </a:r>
          </a:p>
        </p:txBody>
      </p:sp>
      <p:sp>
        <p:nvSpPr>
          <p:cNvPr id="13" name="文本框 12">
            <a:extLst>
              <a:ext uri="{FF2B5EF4-FFF2-40B4-BE49-F238E27FC236}">
                <a16:creationId xmlns:a16="http://schemas.microsoft.com/office/drawing/2014/main" id="{78C95597-693E-6081-2D18-779C46DFA8AA}"/>
              </a:ext>
            </a:extLst>
          </p:cNvPr>
          <p:cNvSpPr txBox="1"/>
          <p:nvPr/>
        </p:nvSpPr>
        <p:spPr>
          <a:xfrm>
            <a:off x="7540400" y="6296812"/>
            <a:ext cx="3097696" cy="369332"/>
          </a:xfrm>
          <a:prstGeom prst="rect">
            <a:avLst/>
          </a:prstGeom>
          <a:solidFill>
            <a:sysClr val="window" lastClr="FFFFFF">
              <a:lumMod val="95000"/>
            </a:sysClr>
          </a:solidFill>
        </p:spPr>
        <p:txBody>
          <a:bodyPr wrap="square">
            <a:spAutoFit/>
          </a:bodyPr>
          <a:lstStyle/>
          <a:p>
            <a:pPr marR="0" lvl="0" indent="0" fontAlgn="auto">
              <a:lnSpc>
                <a:spcPct val="100000"/>
              </a:lnSpc>
              <a:spcBef>
                <a:spcPts val="0"/>
              </a:spcBef>
              <a:spcAft>
                <a:spcPts val="0"/>
              </a:spcAft>
              <a:buClrTx/>
              <a:buSzTx/>
              <a:buFontTx/>
              <a:buNone/>
              <a:tabLst/>
              <a:defRPr/>
            </a:pPr>
            <a:r>
              <a:rPr kumimoji="1" lang="en-US" altLang="zh-CN" b="1" dirty="0">
                <a:solidFill>
                  <a:srgbClr val="0432FF"/>
                </a:solidFill>
                <a:latin typeface="Arial" panose="020B0604020202020204" pitchFamily="34" charset="0"/>
                <a:cs typeface="Arial" panose="020B0604020202020204" pitchFamily="34" charset="0"/>
              </a:rPr>
              <a:t>PRL 132 (2024) 15, 152502</a:t>
            </a:r>
          </a:p>
        </p:txBody>
      </p:sp>
      <p:sp>
        <p:nvSpPr>
          <p:cNvPr id="17" name="文本框 16">
            <a:extLst>
              <a:ext uri="{FF2B5EF4-FFF2-40B4-BE49-F238E27FC236}">
                <a16:creationId xmlns:a16="http://schemas.microsoft.com/office/drawing/2014/main" id="{902DA9B0-71B6-F108-4244-1F1D339C7FAA}"/>
              </a:ext>
            </a:extLst>
          </p:cNvPr>
          <p:cNvSpPr txBox="1"/>
          <p:nvPr/>
        </p:nvSpPr>
        <p:spPr>
          <a:xfrm>
            <a:off x="1400386" y="3181926"/>
            <a:ext cx="4028923" cy="369332"/>
          </a:xfrm>
          <a:prstGeom prst="rect">
            <a:avLst/>
          </a:prstGeom>
          <a:solidFill>
            <a:sysClr val="window" lastClr="FFFFFF">
              <a:lumMod val="95000"/>
            </a:sysClr>
          </a:solidFill>
        </p:spPr>
        <p:txBody>
          <a:bodyPr wrap="square">
            <a:spAutoFit/>
          </a:bodyPr>
          <a:lstStyle/>
          <a:p>
            <a:pPr marR="0" lvl="0" indent="0" fontAlgn="auto">
              <a:lnSpc>
                <a:spcPct val="100000"/>
              </a:lnSpc>
              <a:spcBef>
                <a:spcPts val="0"/>
              </a:spcBef>
              <a:spcAft>
                <a:spcPts val="0"/>
              </a:spcAft>
              <a:buClrTx/>
              <a:buSzTx/>
              <a:buFontTx/>
              <a:buNone/>
              <a:tabLst/>
              <a:defRPr/>
            </a:pPr>
            <a:r>
              <a:rPr kumimoji="1" lang="en-US" altLang="zh-CN" b="1" dirty="0">
                <a:solidFill>
                  <a:srgbClr val="0432FF"/>
                </a:solidFill>
                <a:latin typeface="Arial" panose="020B0604020202020204" pitchFamily="34" charset="0"/>
                <a:cs typeface="Arial" panose="020B0604020202020204" pitchFamily="34" charset="0"/>
              </a:rPr>
              <a:t>PRL 134 (2025) 1, 011805</a:t>
            </a:r>
          </a:p>
        </p:txBody>
      </p:sp>
      <p:pic>
        <p:nvPicPr>
          <p:cNvPr id="18" name="图片 17">
            <a:extLst>
              <a:ext uri="{FF2B5EF4-FFF2-40B4-BE49-F238E27FC236}">
                <a16:creationId xmlns:a16="http://schemas.microsoft.com/office/drawing/2014/main" id="{A8695EA1-CE66-DB37-3888-D1EAE57D840C}"/>
              </a:ext>
            </a:extLst>
          </p:cNvPr>
          <p:cNvPicPr>
            <a:picLocks noChangeAspect="1"/>
          </p:cNvPicPr>
          <p:nvPr/>
        </p:nvPicPr>
        <p:blipFill>
          <a:blip r:embed="rId6"/>
          <a:stretch>
            <a:fillRect/>
          </a:stretch>
        </p:blipFill>
        <p:spPr>
          <a:xfrm>
            <a:off x="974024" y="764961"/>
            <a:ext cx="3322993" cy="2471982"/>
          </a:xfrm>
          <a:prstGeom prst="rect">
            <a:avLst/>
          </a:prstGeom>
        </p:spPr>
      </p:pic>
      <p:sp>
        <p:nvSpPr>
          <p:cNvPr id="3" name="文本框 2">
            <a:extLst>
              <a:ext uri="{FF2B5EF4-FFF2-40B4-BE49-F238E27FC236}">
                <a16:creationId xmlns:a16="http://schemas.microsoft.com/office/drawing/2014/main" id="{5A301030-ED76-EF9F-D6A3-9DA4B7537886}"/>
              </a:ext>
            </a:extLst>
          </p:cNvPr>
          <p:cNvSpPr txBox="1"/>
          <p:nvPr/>
        </p:nvSpPr>
        <p:spPr>
          <a:xfrm>
            <a:off x="1655856" y="1433194"/>
            <a:ext cx="2325594" cy="646331"/>
          </a:xfrm>
          <a:prstGeom prst="rect">
            <a:avLst/>
          </a:prstGeom>
          <a:noFill/>
        </p:spPr>
        <p:txBody>
          <a:bodyPr wrap="square" rtlCol="0">
            <a:spAutoFit/>
          </a:bodyPr>
          <a:lstStyle/>
          <a:p>
            <a:r>
              <a:rPr lang="en-US" altLang="zh-CN" b="1" dirty="0"/>
              <a:t>6.9×10</a:t>
            </a:r>
            <a:r>
              <a:rPr lang="en-US" altLang="zh-CN" b="1" baseline="30000" dirty="0"/>
              <a:t>-48</a:t>
            </a:r>
            <a:r>
              <a:rPr lang="en-US" altLang="zh-CN" b="1" dirty="0"/>
              <a:t> cm</a:t>
            </a:r>
            <a:r>
              <a:rPr lang="en-US" altLang="zh-CN" b="1" baseline="30000" dirty="0"/>
              <a:t>2</a:t>
            </a:r>
            <a:r>
              <a:rPr lang="en-US" altLang="zh-CN" b="1" dirty="0"/>
              <a:t> </a:t>
            </a:r>
          </a:p>
          <a:p>
            <a:r>
              <a:rPr lang="en-US" altLang="zh-CN" b="1" dirty="0"/>
              <a:t>@ 40 GeV/c</a:t>
            </a:r>
            <a:r>
              <a:rPr lang="en-US" altLang="zh-CN" b="1" baseline="30000" dirty="0"/>
              <a:t>2</a:t>
            </a:r>
            <a:endParaRPr lang="zh-CN" altLang="en-US" b="1" baseline="30000" dirty="0"/>
          </a:p>
        </p:txBody>
      </p:sp>
      <p:sp>
        <p:nvSpPr>
          <p:cNvPr id="7" name="文本框 6">
            <a:extLst>
              <a:ext uri="{FF2B5EF4-FFF2-40B4-BE49-F238E27FC236}">
                <a16:creationId xmlns:a16="http://schemas.microsoft.com/office/drawing/2014/main" id="{B60955AC-DBC2-C999-7DA2-7921D1D366F2}"/>
              </a:ext>
            </a:extLst>
          </p:cNvPr>
          <p:cNvSpPr txBox="1"/>
          <p:nvPr/>
        </p:nvSpPr>
        <p:spPr>
          <a:xfrm>
            <a:off x="8805862" y="1897924"/>
            <a:ext cx="3137486" cy="369332"/>
          </a:xfrm>
          <a:prstGeom prst="rect">
            <a:avLst/>
          </a:prstGeom>
          <a:noFill/>
        </p:spPr>
        <p:txBody>
          <a:bodyPr wrap="square" rtlCol="0">
            <a:spAutoFit/>
          </a:bodyPr>
          <a:lstStyle/>
          <a:p>
            <a:r>
              <a:rPr lang="en-US" altLang="zh-CN" b="1" dirty="0"/>
              <a:t>8.4±3.1 × 10</a:t>
            </a:r>
            <a:r>
              <a:rPr lang="en-US" altLang="zh-CN" b="1" baseline="30000" dirty="0"/>
              <a:t>6</a:t>
            </a:r>
            <a:r>
              <a:rPr lang="en-US" altLang="zh-CN" b="1" dirty="0"/>
              <a:t>/cm</a:t>
            </a:r>
            <a:r>
              <a:rPr lang="en-US" altLang="zh-CN" b="1" baseline="30000" dirty="0"/>
              <a:t>2</a:t>
            </a:r>
            <a:r>
              <a:rPr lang="en-US" altLang="zh-CN" b="1" dirty="0"/>
              <a:t>/s</a:t>
            </a:r>
            <a:endParaRPr lang="zh-CN" altLang="en-US" b="1" dirty="0"/>
          </a:p>
        </p:txBody>
      </p:sp>
      <p:sp>
        <p:nvSpPr>
          <p:cNvPr id="11" name="文本框 10">
            <a:extLst>
              <a:ext uri="{FF2B5EF4-FFF2-40B4-BE49-F238E27FC236}">
                <a16:creationId xmlns:a16="http://schemas.microsoft.com/office/drawing/2014/main" id="{0CE2F859-F6C0-BB1A-B38D-A81189DC565C}"/>
              </a:ext>
            </a:extLst>
          </p:cNvPr>
          <p:cNvSpPr txBox="1"/>
          <p:nvPr/>
        </p:nvSpPr>
        <p:spPr>
          <a:xfrm>
            <a:off x="479426" y="3781999"/>
            <a:ext cx="5228948" cy="1200329"/>
          </a:xfrm>
          <a:prstGeom prst="rect">
            <a:avLst/>
          </a:prstGeom>
          <a:noFill/>
        </p:spPr>
        <p:txBody>
          <a:bodyPr wrap="square" rtlCol="0">
            <a:spAutoFit/>
          </a:bodyPr>
          <a:lstStyle/>
          <a:p>
            <a:r>
              <a:rPr lang="en-US" altLang="zh-CN" b="1" dirty="0"/>
              <a:t>15.5kg·y</a:t>
            </a:r>
          </a:p>
          <a:p>
            <a:r>
              <a:rPr lang="en-US" altLang="zh-CN" b="1" dirty="0"/>
              <a:t>2vbb 2.27 ± 0.03(stat.) ± 0.10(syst.) × 10</a:t>
            </a:r>
            <a:r>
              <a:rPr lang="en-US" altLang="zh-CN" b="1" baseline="30000" dirty="0"/>
              <a:t>21</a:t>
            </a:r>
            <a:r>
              <a:rPr lang="en-US" altLang="zh-CN" b="1" dirty="0"/>
              <a:t> y</a:t>
            </a:r>
          </a:p>
          <a:p>
            <a:endParaRPr lang="en-US" altLang="zh-CN" b="1" dirty="0"/>
          </a:p>
          <a:p>
            <a:r>
              <a:rPr lang="en-US" altLang="zh-CN" b="1" dirty="0" err="1"/>
              <a:t>Ovbb</a:t>
            </a:r>
            <a:r>
              <a:rPr lang="en-US" altLang="zh-CN" b="1" dirty="0"/>
              <a:t> &gt; 2.1 × 10</a:t>
            </a:r>
            <a:r>
              <a:rPr lang="en-US" altLang="zh-CN" b="1" baseline="30000" dirty="0"/>
              <a:t>24</a:t>
            </a:r>
            <a:r>
              <a:rPr lang="en-US" altLang="zh-CN" b="1" dirty="0"/>
              <a:t> y</a:t>
            </a:r>
            <a:endParaRPr lang="zh-CN" altLang="en-US" b="1" dirty="0"/>
          </a:p>
        </p:txBody>
      </p:sp>
      <p:sp>
        <p:nvSpPr>
          <p:cNvPr id="14" name="文本框 13">
            <a:extLst>
              <a:ext uri="{FF2B5EF4-FFF2-40B4-BE49-F238E27FC236}">
                <a16:creationId xmlns:a16="http://schemas.microsoft.com/office/drawing/2014/main" id="{EAF04AA2-CF1F-F206-A6CF-DD6D4CCB1474}"/>
              </a:ext>
            </a:extLst>
          </p:cNvPr>
          <p:cNvSpPr txBox="1"/>
          <p:nvPr/>
        </p:nvSpPr>
        <p:spPr>
          <a:xfrm>
            <a:off x="8683483" y="4686384"/>
            <a:ext cx="3581400" cy="646331"/>
          </a:xfrm>
          <a:prstGeom prst="rect">
            <a:avLst/>
          </a:prstGeom>
          <a:noFill/>
        </p:spPr>
        <p:txBody>
          <a:bodyPr wrap="square" rtlCol="0">
            <a:spAutoFit/>
          </a:bodyPr>
          <a:lstStyle/>
          <a:p>
            <a:r>
              <a:rPr lang="en-US" altLang="zh-CN" b="1" dirty="0"/>
              <a:t>2vbb &gt;2.8 × 10</a:t>
            </a:r>
            <a:r>
              <a:rPr lang="en-US" altLang="zh-CN" b="1" baseline="30000" dirty="0"/>
              <a:t>22</a:t>
            </a:r>
            <a:r>
              <a:rPr lang="en-US" altLang="zh-CN" b="1" dirty="0"/>
              <a:t> y</a:t>
            </a:r>
          </a:p>
          <a:p>
            <a:r>
              <a:rPr lang="en-US" altLang="zh-CN" b="1" dirty="0"/>
              <a:t>0vbb &gt;3.0 × 10</a:t>
            </a:r>
            <a:r>
              <a:rPr lang="en-US" altLang="zh-CN" b="1" baseline="30000" dirty="0"/>
              <a:t>23</a:t>
            </a:r>
            <a:r>
              <a:rPr lang="en-US" altLang="zh-CN" b="1" dirty="0"/>
              <a:t> y</a:t>
            </a:r>
            <a:endParaRPr lang="zh-CN" altLang="en-US" b="1" dirty="0"/>
          </a:p>
        </p:txBody>
      </p:sp>
    </p:spTree>
    <p:extLst>
      <p:ext uri="{BB962C8B-B14F-4D97-AF65-F5344CB8AC3E}">
        <p14:creationId xmlns:p14="http://schemas.microsoft.com/office/powerpoint/2010/main" val="166629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内容占位符 3">
            <a:extLst>
              <a:ext uri="{FF2B5EF4-FFF2-40B4-BE49-F238E27FC236}">
                <a16:creationId xmlns:a16="http://schemas.microsoft.com/office/drawing/2014/main" id="{347129F4-935D-EC4B-091C-C7162386C073}"/>
              </a:ext>
            </a:extLst>
          </p:cNvPr>
          <p:cNvSpPr txBox="1">
            <a:spLocks/>
          </p:cNvSpPr>
          <p:nvPr/>
        </p:nvSpPr>
        <p:spPr>
          <a:xfrm>
            <a:off x="384314" y="1024759"/>
            <a:ext cx="11423372" cy="5459192"/>
          </a:xfrm>
          <a:prstGeom prst="rect">
            <a:avLst/>
          </a:prstGeom>
        </p:spPr>
        <p:txBody>
          <a:bodyPr vert="horz" lIns="91440" tIns="45720" rIns="91440" bIns="45720" rtlCol="0">
            <a:normAutofit/>
          </a:bodyPr>
          <a:lstStyle>
            <a:lvl1pPr marL="342900" indent="-342900" algn="l" defTabSz="457200" rtl="0" eaLnBrk="1" latinLnBrk="0" hangingPunct="1">
              <a:spcBef>
                <a:spcPts val="600"/>
              </a:spcBef>
              <a:spcAft>
                <a:spcPts val="600"/>
              </a:spcAft>
              <a:buFont typeface="Arial"/>
              <a:buChar char="•"/>
              <a:defRPr sz="2800" b="1"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1pPr>
            <a:lvl2pPr marL="742950" indent="-285750" algn="l" defTabSz="457200" rtl="0" eaLnBrk="1" latinLnBrk="0" hangingPunct="1">
              <a:spcBef>
                <a:spcPts val="600"/>
              </a:spcBef>
              <a:spcAft>
                <a:spcPts val="600"/>
              </a:spcAft>
              <a:buFont typeface="Arial"/>
              <a:buChar char="–"/>
              <a:defRPr sz="24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2pPr>
            <a:lvl3pPr marL="1143000" indent="-228600" algn="l" defTabSz="457200" rtl="0" eaLnBrk="1" latinLnBrk="0" hangingPunct="1">
              <a:spcBef>
                <a:spcPts val="600"/>
              </a:spcBef>
              <a:spcAft>
                <a:spcPts val="600"/>
              </a:spcAft>
              <a:buFont typeface="Wingdings" pitchFamily="2" charset="2"/>
              <a:buChar char="Ø"/>
              <a:defRPr sz="20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3pPr>
            <a:lvl4pPr marL="1600200" indent="-228600" algn="l" defTabSz="457200" rtl="0" eaLnBrk="1" latinLnBrk="0" hangingPunct="1">
              <a:spcBef>
                <a:spcPts val="600"/>
              </a:spcBef>
              <a:spcAft>
                <a:spcPts val="600"/>
              </a:spcAft>
              <a:buFont typeface="Wingdings" pitchFamily="2" charset="2"/>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4pPr>
            <a:lvl5pPr marL="2057400" indent="-228600" algn="l" defTabSz="457200" rtl="0" eaLnBrk="1" latinLnBrk="0" hangingPunct="1">
              <a:spcBef>
                <a:spcPts val="600"/>
              </a:spcBef>
              <a:spcAft>
                <a:spcPts val="600"/>
              </a:spcAft>
              <a:buFont typeface="Arial"/>
              <a:buChar char="»"/>
              <a:defRPr sz="1800" b="0" i="0" kern="1200">
                <a:solidFill>
                  <a:schemeClr val="tx1"/>
                </a:solidFill>
                <a:latin typeface="Helvetica Neue" panose="02000503000000020004" pitchFamily="2" charset="0"/>
                <a:ea typeface="Microsoft YaHei" panose="020B0503020204020204" pitchFamily="34" charset="-122"/>
                <a:cs typeface="Helvetica Neue" panose="02000503000000020004" pitchFamily="2"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Next generation liquid xenon experiment</a:t>
            </a:r>
            <a:endParaRPr lang="en-US" altLang="zh-CN" dirty="0">
              <a:latin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600"/>
              </a:spcBef>
              <a:spcAft>
                <a:spcPts val="600"/>
              </a:spcAft>
              <a:buClrTx/>
              <a:buSzTx/>
              <a:buFont typeface="Arial"/>
              <a:buChar char="•"/>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with </a:t>
            </a:r>
            <a:r>
              <a:rPr lang="en-US" altLang="zh-CN" sz="2000" dirty="0">
                <a:solidFill>
                  <a:srgbClr val="C00000"/>
                </a:solidFill>
                <a:latin typeface="Times New Roman" panose="02020603050405020304" pitchFamily="18" charset="0"/>
                <a:cs typeface="Times New Roman" panose="02020603050405020304" pitchFamily="18" charset="0"/>
              </a:rPr>
              <a:t>20</a:t>
            </a: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zh-CN" sz="2000" b="0" i="0" u="none" strike="noStrike" kern="120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rPr>
              <a:t>tonne</a:t>
            </a: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sensitive volume, decisive test on WIMP</a:t>
            </a:r>
          </a:p>
          <a:p>
            <a:pPr marL="457200" marR="0" lvl="1" indent="0" algn="l" defTabSz="457200" rtl="0" eaLnBrk="1" fontAlgn="auto" latinLnBrk="0" hangingPunct="1">
              <a:lnSpc>
                <a:spcPct val="100000"/>
              </a:lnSpc>
              <a:spcBef>
                <a:spcPts val="600"/>
              </a:spcBef>
              <a:spcAft>
                <a:spcPts val="600"/>
              </a:spcAft>
              <a:buClrTx/>
              <a:buSzTx/>
              <a:buNone/>
              <a:tabLst/>
              <a:defRPr/>
            </a:pP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PandaX-4T </a:t>
            </a:r>
            <a:r>
              <a:rPr kumimoji="0" lang="zh-CN" alt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169</a:t>
            </a: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3-inch R11410 PMTs in top array</a:t>
            </a:r>
            <a:endParaRPr lang="en-US" altLang="zh-CN" sz="2000" dirty="0">
              <a:latin typeface="Times New Roman" panose="02020603050405020304" pitchFamily="18" charset="0"/>
              <a:cs typeface="Times New Roman" panose="02020603050405020304" pitchFamily="18" charset="0"/>
            </a:endParaRPr>
          </a:p>
          <a:p>
            <a:pPr marL="457200" marR="0" lvl="1" indent="0" algn="l" defTabSz="457200" rtl="0" eaLnBrk="1" fontAlgn="auto" latinLnBrk="0" hangingPunct="1">
              <a:lnSpc>
                <a:spcPct val="100000"/>
              </a:lnSpc>
              <a:spcBef>
                <a:spcPts val="600"/>
              </a:spcBef>
              <a:spcAft>
                <a:spcPts val="600"/>
              </a:spcAft>
              <a:buClrTx/>
              <a:buSzTx/>
              <a:buNone/>
              <a:tabLst/>
              <a:defRPr/>
            </a:pPr>
            <a:r>
              <a:rPr lang="en-US" altLang="zh-CN" sz="2000" dirty="0">
                <a:latin typeface="Times New Roman" panose="02020603050405020304" pitchFamily="18" charset="0"/>
                <a:cs typeface="Times New Roman" panose="02020603050405020304" pitchFamily="18" charset="0"/>
                <a:sym typeface="Wingdings" panose="05000000000000000000" pitchFamily="2" charset="2"/>
              </a:rPr>
              <a:t> </a:t>
            </a: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PandaX-20T </a:t>
            </a:r>
            <a:r>
              <a:rPr kumimoji="0" lang="zh-CN" altLang="en-US"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en-US" altLang="zh-CN" sz="20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576</a:t>
            </a:r>
            <a:r>
              <a:rPr kumimoji="0" lang="en-US" altLang="zh-CN" sz="20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2-inch R12699 PMTs in top array</a:t>
            </a:r>
          </a:p>
          <a:p>
            <a:pPr marR="0" lvl="1" algn="l" defTabSz="457200" rtl="0" eaLnBrk="1" fontAlgn="auto" latinLnBrk="0" hangingPunct="1">
              <a:lnSpc>
                <a:spcPct val="100000"/>
              </a:lnSpc>
              <a:spcBef>
                <a:spcPts val="600"/>
              </a:spcBef>
              <a:spcAft>
                <a:spcPts val="600"/>
              </a:spcAft>
              <a:buClrTx/>
              <a:buSzTx/>
              <a:buFont typeface="Wingdings" panose="05000000000000000000" pitchFamily="2" charset="2"/>
              <a:buChar char="Ø"/>
              <a:tabLst/>
              <a:defRPr/>
            </a:pPr>
            <a:endParaRPr kumimoji="0" lang="zh-CN" altLang="en-US" sz="2400" b="0" i="0" u="none" strike="noStrike" kern="1200" cap="none" spc="0" normalizeH="0" baseline="0" noProof="0" dirty="0">
              <a:ln>
                <a:noFill/>
              </a:ln>
              <a:solidFill>
                <a:srgbClr val="FFD700"/>
              </a:solidFill>
              <a:effectLst/>
              <a:uLnTx/>
              <a:uFillTx/>
              <a:latin typeface="Helvetica Neue" panose="02000503000000020004" pitchFamily="2" charset="0"/>
              <a:ea typeface="Microsoft YaHei" panose="020B0503020204020204" pitchFamily="34" charset="-122"/>
            </a:endParaRPr>
          </a:p>
        </p:txBody>
      </p:sp>
      <p:sp>
        <p:nvSpPr>
          <p:cNvPr id="2" name="标题 1">
            <a:extLst>
              <a:ext uri="{FF2B5EF4-FFF2-40B4-BE49-F238E27FC236}">
                <a16:creationId xmlns:a16="http://schemas.microsoft.com/office/drawing/2014/main" id="{8D1ACE2B-CD24-6709-910F-68D8B4D6B2B8}"/>
              </a:ext>
            </a:extLst>
          </p:cNvPr>
          <p:cNvSpPr txBox="1">
            <a:spLocks/>
          </p:cNvSpPr>
          <p:nvPr/>
        </p:nvSpPr>
        <p:spPr>
          <a:xfrm>
            <a:off x="219919" y="84776"/>
            <a:ext cx="11196582" cy="8744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i="0" kern="1200">
                <a:solidFill>
                  <a:schemeClr val="bg1"/>
                </a:solidFill>
                <a:latin typeface="Helvetica Neue" panose="02000503000000020004" pitchFamily="2" charset="0"/>
                <a:ea typeface="Microsoft YaHei" panose="020B0503020204020204" pitchFamily="34" charset="-122"/>
                <a:cs typeface="Helvetica Neue" panose="02000503000000020004" pitchFamily="2"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en-US" altLang="zh-CN" sz="4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rPr>
              <a:t>Future Plan: PandaX-20T </a:t>
            </a:r>
            <a:r>
              <a:rPr kumimoji="1" lang="en-US" altLang="zh-CN" sz="4000" dirty="0">
                <a:solidFill>
                  <a:schemeClr val="accent1">
                    <a:lumMod val="50000"/>
                  </a:schemeClr>
                </a:solidFill>
                <a:latin typeface="Cambria" panose="02040503050406030204" pitchFamily="18" charset="0"/>
                <a:ea typeface="Cambria" panose="02040503050406030204" pitchFamily="18" charset="0"/>
              </a:rPr>
              <a:t>( </a:t>
            </a:r>
            <a:r>
              <a:rPr kumimoji="1" lang="en-US" altLang="zh-CN" sz="4000" b="1" i="0" u="none" strike="noStrike" kern="1200" cap="none" spc="0" normalizeH="0" baseline="0" noProof="0" dirty="0">
                <a:ln>
                  <a:noFill/>
                </a:ln>
                <a:solidFill>
                  <a:schemeClr val="accent1">
                    <a:lumMod val="50000"/>
                  </a:schemeClr>
                </a:solidFill>
                <a:effectLst/>
                <a:uLnTx/>
                <a:uFillTx/>
                <a:latin typeface="Cambria" panose="02040503050406030204" pitchFamily="18" charset="0"/>
                <a:ea typeface="Cambria" panose="02040503050406030204" pitchFamily="18" charset="0"/>
              </a:rPr>
              <a:t>2027 - ) </a:t>
            </a:r>
          </a:p>
        </p:txBody>
      </p:sp>
      <p:sp>
        <p:nvSpPr>
          <p:cNvPr id="3" name="日期占位符 2">
            <a:extLst>
              <a:ext uri="{FF2B5EF4-FFF2-40B4-BE49-F238E27FC236}">
                <a16:creationId xmlns:a16="http://schemas.microsoft.com/office/drawing/2014/main" id="{86E27EED-A8D2-2EF0-475F-49943A84052D}"/>
              </a:ext>
            </a:extLst>
          </p:cNvPr>
          <p:cNvSpPr>
            <a:spLocks noGrp="1"/>
          </p:cNvSpPr>
          <p:nvPr>
            <p:ph type="dt" sz="half" idx="10"/>
          </p:nvPr>
        </p:nvSpPr>
        <p:spPr/>
        <p:txBody>
          <a:bodyPr/>
          <a:lstStyle/>
          <a:p>
            <a:fld id="{1903D2E0-1BB9-4B12-823D-B50B68AD2A92}" type="datetime1">
              <a:rPr lang="zh-CN" altLang="en-US" smtClean="0"/>
              <a:t>2025/10/22</a:t>
            </a:fld>
            <a:endParaRPr lang="zh-CN" altLang="en-US" dirty="0"/>
          </a:p>
        </p:txBody>
      </p:sp>
      <p:sp>
        <p:nvSpPr>
          <p:cNvPr id="4" name="页脚占位符 3">
            <a:extLst>
              <a:ext uri="{FF2B5EF4-FFF2-40B4-BE49-F238E27FC236}">
                <a16:creationId xmlns:a16="http://schemas.microsoft.com/office/drawing/2014/main" id="{C15A8F44-98EF-D2F8-A04A-27CFF64EEB95}"/>
              </a:ext>
            </a:extLst>
          </p:cNvPr>
          <p:cNvSpPr>
            <a:spLocks noGrp="1"/>
          </p:cNvSpPr>
          <p:nvPr>
            <p:ph type="ftr" sz="quarter" idx="11"/>
          </p:nvPr>
        </p:nvSpPr>
        <p:spPr/>
        <p:txBody>
          <a:bodyPr/>
          <a:lstStyle/>
          <a:p>
            <a:r>
              <a:rPr lang="en-US" altLang="zh-CN"/>
              <a:t>LIDINE 2025, Hong Kong</a:t>
            </a:r>
            <a:endParaRPr lang="zh-CN" altLang="en-US"/>
          </a:p>
        </p:txBody>
      </p:sp>
      <p:sp>
        <p:nvSpPr>
          <p:cNvPr id="5" name="灯片编号占位符 4">
            <a:extLst>
              <a:ext uri="{FF2B5EF4-FFF2-40B4-BE49-F238E27FC236}">
                <a16:creationId xmlns:a16="http://schemas.microsoft.com/office/drawing/2014/main" id="{BCFDACC2-CA48-886F-87AD-7B176AF61707}"/>
              </a:ext>
            </a:extLst>
          </p:cNvPr>
          <p:cNvSpPr>
            <a:spLocks noGrp="1"/>
          </p:cNvSpPr>
          <p:nvPr>
            <p:ph type="sldNum" sz="quarter" idx="12"/>
          </p:nvPr>
        </p:nvSpPr>
        <p:spPr/>
        <p:txBody>
          <a:bodyPr/>
          <a:lstStyle/>
          <a:p>
            <a:fld id="{53136A7F-5FF5-4486-AD7D-5DA5560C0422}" type="slidenum">
              <a:rPr lang="zh-CN" altLang="en-US" smtClean="0"/>
              <a:t>8</a:t>
            </a:fld>
            <a:endParaRPr lang="zh-CN" altLang="en-US"/>
          </a:p>
        </p:txBody>
      </p:sp>
      <p:pic>
        <p:nvPicPr>
          <p:cNvPr id="6" name="图片 5">
            <a:extLst>
              <a:ext uri="{FF2B5EF4-FFF2-40B4-BE49-F238E27FC236}">
                <a16:creationId xmlns:a16="http://schemas.microsoft.com/office/drawing/2014/main" id="{02CF1A0E-A52F-FE30-DAC1-7EA1FDB3E4FE}"/>
              </a:ext>
            </a:extLst>
          </p:cNvPr>
          <p:cNvPicPr>
            <a:picLocks noChangeAspect="1"/>
          </p:cNvPicPr>
          <p:nvPr/>
        </p:nvPicPr>
        <p:blipFill>
          <a:blip r:embed="rId3"/>
          <a:stretch>
            <a:fillRect/>
          </a:stretch>
        </p:blipFill>
        <p:spPr>
          <a:xfrm>
            <a:off x="1514474" y="2933573"/>
            <a:ext cx="3029332" cy="3029332"/>
          </a:xfrm>
          <a:prstGeom prst="rect">
            <a:avLst/>
          </a:prstGeom>
        </p:spPr>
      </p:pic>
      <p:cxnSp>
        <p:nvCxnSpPr>
          <p:cNvPr id="9" name="直接箭头连接符 8">
            <a:extLst>
              <a:ext uri="{FF2B5EF4-FFF2-40B4-BE49-F238E27FC236}">
                <a16:creationId xmlns:a16="http://schemas.microsoft.com/office/drawing/2014/main" id="{B82857E0-BD00-239A-9C3F-D3CD20650D18}"/>
              </a:ext>
            </a:extLst>
          </p:cNvPr>
          <p:cNvCxnSpPr>
            <a:cxnSpLocks/>
          </p:cNvCxnSpPr>
          <p:nvPr/>
        </p:nvCxnSpPr>
        <p:spPr>
          <a:xfrm>
            <a:off x="5915789" y="4275580"/>
            <a:ext cx="60428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AB3D76CE-8BCC-E0AC-ADF9-C9E0E4D2CF70}"/>
              </a:ext>
            </a:extLst>
          </p:cNvPr>
          <p:cNvPicPr>
            <a:picLocks noChangeAspect="1"/>
          </p:cNvPicPr>
          <p:nvPr/>
        </p:nvPicPr>
        <p:blipFill>
          <a:blip r:embed="rId4"/>
          <a:stretch>
            <a:fillRect/>
          </a:stretch>
        </p:blipFill>
        <p:spPr>
          <a:xfrm>
            <a:off x="7171636" y="1758125"/>
            <a:ext cx="4368084" cy="4360694"/>
          </a:xfrm>
          <a:prstGeom prst="rect">
            <a:avLst/>
          </a:prstGeom>
        </p:spPr>
      </p:pic>
      <p:sp>
        <p:nvSpPr>
          <p:cNvPr id="10" name="文本框 9">
            <a:extLst>
              <a:ext uri="{FF2B5EF4-FFF2-40B4-BE49-F238E27FC236}">
                <a16:creationId xmlns:a16="http://schemas.microsoft.com/office/drawing/2014/main" id="{B3F05893-DDCD-7B13-E76C-190A516BE21D}"/>
              </a:ext>
            </a:extLst>
          </p:cNvPr>
          <p:cNvSpPr txBox="1"/>
          <p:nvPr/>
        </p:nvSpPr>
        <p:spPr>
          <a:xfrm>
            <a:off x="1150144" y="5962990"/>
            <a:ext cx="6110286" cy="369332"/>
          </a:xfrm>
          <a:prstGeom prst="rect">
            <a:avLst/>
          </a:prstGeom>
          <a:noFill/>
        </p:spPr>
        <p:txBody>
          <a:bodyPr wrap="square">
            <a:spAutoFit/>
          </a:bodyPr>
          <a:lstStyle/>
          <a:p>
            <a:r>
              <a:rPr lang="en-US" altLang="zh-CN" dirty="0"/>
              <a:t>Top PMT array of the PandaX-4T detector</a:t>
            </a:r>
            <a:endParaRPr lang="zh-CN" altLang="en-US" dirty="0"/>
          </a:p>
        </p:txBody>
      </p:sp>
      <p:sp>
        <p:nvSpPr>
          <p:cNvPr id="13" name="文本框 12">
            <a:extLst>
              <a:ext uri="{FF2B5EF4-FFF2-40B4-BE49-F238E27FC236}">
                <a16:creationId xmlns:a16="http://schemas.microsoft.com/office/drawing/2014/main" id="{1EDBF754-7DA5-9CC3-AC8E-203D9B29C8F7}"/>
              </a:ext>
            </a:extLst>
          </p:cNvPr>
          <p:cNvSpPr txBox="1"/>
          <p:nvPr/>
        </p:nvSpPr>
        <p:spPr>
          <a:xfrm>
            <a:off x="7171636" y="5962905"/>
            <a:ext cx="6110286" cy="369332"/>
          </a:xfrm>
          <a:prstGeom prst="rect">
            <a:avLst/>
          </a:prstGeom>
          <a:noFill/>
        </p:spPr>
        <p:txBody>
          <a:bodyPr wrap="square">
            <a:spAutoFit/>
          </a:bodyPr>
          <a:lstStyle/>
          <a:p>
            <a:r>
              <a:rPr lang="en-US" altLang="zh-CN" dirty="0"/>
              <a:t>Top PMT array of the PandaX-20T detector</a:t>
            </a:r>
            <a:endParaRPr lang="zh-CN" altLang="en-US" dirty="0"/>
          </a:p>
        </p:txBody>
      </p:sp>
    </p:spTree>
    <p:extLst>
      <p:ext uri="{BB962C8B-B14F-4D97-AF65-F5344CB8AC3E}">
        <p14:creationId xmlns:p14="http://schemas.microsoft.com/office/powerpoint/2010/main" val="440710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3"/>
          <a:stretch>
            <a:fillRect/>
          </a:stretch>
        </p:blipFill>
        <p:spPr>
          <a:xfrm>
            <a:off x="444778" y="896609"/>
            <a:ext cx="3081137" cy="3075934"/>
          </a:xfrm>
          <a:prstGeom prst="rect">
            <a:avLst/>
          </a:prstGeom>
        </p:spPr>
      </p:pic>
      <p:pic>
        <p:nvPicPr>
          <p:cNvPr id="6" name="图片 5"/>
          <p:cNvPicPr>
            <a:picLocks noChangeAspect="1"/>
          </p:cNvPicPr>
          <p:nvPr/>
        </p:nvPicPr>
        <p:blipFill>
          <a:blip r:embed="rId4"/>
          <a:stretch>
            <a:fillRect/>
          </a:stretch>
        </p:blipFill>
        <p:spPr>
          <a:xfrm>
            <a:off x="444778" y="4202670"/>
            <a:ext cx="3081137" cy="2049899"/>
          </a:xfrm>
          <a:prstGeom prst="rect">
            <a:avLst/>
          </a:prstGeom>
        </p:spPr>
      </p:pic>
      <p:sp>
        <p:nvSpPr>
          <p:cNvPr id="2" name="标题 1"/>
          <p:cNvSpPr>
            <a:spLocks noGrp="1"/>
          </p:cNvSpPr>
          <p:nvPr>
            <p:ph type="title"/>
          </p:nvPr>
        </p:nvSpPr>
        <p:spPr/>
        <p:txBody>
          <a:bodyPr>
            <a:normAutofit fontScale="90000"/>
          </a:bodyPr>
          <a:lstStyle/>
          <a:p>
            <a:r>
              <a:rPr lang="en-US" altLang="zh-CN" b="1" dirty="0">
                <a:solidFill>
                  <a:schemeClr val="accent1">
                    <a:lumMod val="50000"/>
                  </a:schemeClr>
                </a:solidFill>
                <a:latin typeface="Cambria" panose="02040503050406030204" pitchFamily="18" charset="0"/>
                <a:ea typeface="Cambria" panose="02040503050406030204" pitchFamily="18" charset="0"/>
              </a:rPr>
              <a:t>Novel 2-inch PMT: R12699</a:t>
            </a:r>
            <a:endParaRPr lang="zh-CN" altLang="en-US" b="1" dirty="0">
              <a:solidFill>
                <a:schemeClr val="accent1">
                  <a:lumMod val="50000"/>
                </a:schemeClr>
              </a:solidFill>
              <a:latin typeface="Cambria" panose="02040503050406030204" pitchFamily="18" charset="0"/>
            </a:endParaRPr>
          </a:p>
        </p:txBody>
      </p:sp>
      <p:sp>
        <p:nvSpPr>
          <p:cNvPr id="4" name="灯片编号占位符 3"/>
          <p:cNvSpPr>
            <a:spLocks noGrp="1"/>
          </p:cNvSpPr>
          <p:nvPr>
            <p:ph type="sldNum" sz="quarter" idx="12"/>
          </p:nvPr>
        </p:nvSpPr>
        <p:spPr/>
        <p:txBody>
          <a:bodyPr/>
          <a:lstStyle/>
          <a:p>
            <a:fld id="{53136A7F-5FF5-4486-AD7D-5DA5560C0422}" type="slidenum">
              <a:rPr lang="zh-CN" altLang="en-US" smtClean="0"/>
              <a:t>9</a:t>
            </a:fld>
            <a:endParaRPr lang="zh-CN" altLang="en-US"/>
          </a:p>
        </p:txBody>
      </p:sp>
      <p:sp>
        <p:nvSpPr>
          <p:cNvPr id="7" name="文本框 6"/>
          <p:cNvSpPr txBox="1"/>
          <p:nvPr/>
        </p:nvSpPr>
        <p:spPr>
          <a:xfrm>
            <a:off x="3485532" y="803360"/>
            <a:ext cx="8946680" cy="1631216"/>
          </a:xfrm>
          <a:prstGeom prst="rect">
            <a:avLst/>
          </a:prstGeom>
          <a:noFill/>
        </p:spPr>
        <p:txBody>
          <a:bodyPr wrap="none" rtlCol="0">
            <a:spAutoFit/>
          </a:bodyPr>
          <a:lstStyle/>
          <a:p>
            <a:r>
              <a:rPr lang="en-US" altLang="zh-CN" sz="2800" b="1" dirty="0">
                <a:latin typeface="Times New Roman" panose="02020603050405020304" pitchFamily="18" charset="0"/>
                <a:cs typeface="Times New Roman" panose="02020603050405020304" pitchFamily="18" charset="0"/>
              </a:rPr>
              <a:t>Hamamatsu Photonics K.K corporation &amp; PandaX team </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Low background</a:t>
            </a:r>
          </a:p>
          <a:p>
            <a:pPr marL="285750" indent="-28575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Compact, high granularity, 4 individual channels</a:t>
            </a:r>
          </a:p>
          <a:p>
            <a:pPr marL="285750" indent="-28575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Quick transit time and rise time</a:t>
            </a:r>
          </a:p>
        </p:txBody>
      </p:sp>
      <p:sp>
        <p:nvSpPr>
          <p:cNvPr id="3" name="日期占位符 2">
            <a:extLst>
              <a:ext uri="{FF2B5EF4-FFF2-40B4-BE49-F238E27FC236}">
                <a16:creationId xmlns:a16="http://schemas.microsoft.com/office/drawing/2014/main" id="{5BE82530-17A3-75D0-C5D9-079AA3EA69C3}"/>
              </a:ext>
            </a:extLst>
          </p:cNvPr>
          <p:cNvSpPr>
            <a:spLocks noGrp="1"/>
          </p:cNvSpPr>
          <p:nvPr>
            <p:ph type="dt" sz="half" idx="10"/>
          </p:nvPr>
        </p:nvSpPr>
        <p:spPr/>
        <p:txBody>
          <a:bodyPr/>
          <a:lstStyle/>
          <a:p>
            <a:fld id="{F239EE20-E67D-4981-A42B-A00C05073174}" type="datetime1">
              <a:rPr lang="zh-CN" altLang="en-US" smtClean="0"/>
              <a:t>2025/10/22</a:t>
            </a:fld>
            <a:endParaRPr lang="zh-CN" altLang="en-US" dirty="0"/>
          </a:p>
        </p:txBody>
      </p:sp>
      <p:sp>
        <p:nvSpPr>
          <p:cNvPr id="9" name="页脚占位符 8">
            <a:extLst>
              <a:ext uri="{FF2B5EF4-FFF2-40B4-BE49-F238E27FC236}">
                <a16:creationId xmlns:a16="http://schemas.microsoft.com/office/drawing/2014/main" id="{D86460A0-4079-6AEB-6732-54F83C4985A6}"/>
              </a:ext>
            </a:extLst>
          </p:cNvPr>
          <p:cNvSpPr>
            <a:spLocks noGrp="1"/>
          </p:cNvSpPr>
          <p:nvPr>
            <p:ph type="ftr" sz="quarter" idx="11"/>
          </p:nvPr>
        </p:nvSpPr>
        <p:spPr/>
        <p:txBody>
          <a:bodyPr/>
          <a:lstStyle/>
          <a:p>
            <a:r>
              <a:rPr lang="en-US" altLang="zh-CN"/>
              <a:t>LIDINE 2025, Hong Kong</a:t>
            </a:r>
            <a:endParaRPr lang="zh-CN" altLang="en-US"/>
          </a:p>
        </p:txBody>
      </p:sp>
      <p:sp>
        <p:nvSpPr>
          <p:cNvPr id="8" name="文本框 7">
            <a:extLst>
              <a:ext uri="{FF2B5EF4-FFF2-40B4-BE49-F238E27FC236}">
                <a16:creationId xmlns:a16="http://schemas.microsoft.com/office/drawing/2014/main" id="{AC578E69-2DAE-883E-96F9-C84CC3C6E546}"/>
              </a:ext>
            </a:extLst>
          </p:cNvPr>
          <p:cNvSpPr txBox="1"/>
          <p:nvPr/>
        </p:nvSpPr>
        <p:spPr>
          <a:xfrm>
            <a:off x="838200" y="6597816"/>
            <a:ext cx="4392706" cy="307777"/>
          </a:xfrm>
          <a:prstGeom prst="rect">
            <a:avLst/>
          </a:prstGeom>
          <a:noFill/>
        </p:spPr>
        <p:txBody>
          <a:bodyPr wrap="square" rtlCol="0">
            <a:spAutoFit/>
          </a:bodyPr>
          <a:lstStyle/>
          <a:p>
            <a:r>
              <a:rPr lang="en-US" altLang="zh-CN" sz="1400" dirty="0">
                <a:solidFill>
                  <a:srgbClr val="0432FF"/>
                </a:solidFill>
              </a:rPr>
              <a:t>Ref:  </a:t>
            </a:r>
            <a:r>
              <a:rPr lang="en-US" altLang="zh-CN" sz="1400" dirty="0" err="1">
                <a:solidFill>
                  <a:srgbClr val="0432FF"/>
                </a:solidFill>
              </a:rPr>
              <a:t>Nucl.Instrum.Meth.A</a:t>
            </a:r>
            <a:r>
              <a:rPr lang="en-US" altLang="zh-CN" sz="1400" dirty="0">
                <a:solidFill>
                  <a:srgbClr val="0432FF"/>
                </a:solidFill>
              </a:rPr>
              <a:t> 1073(2025)170290</a:t>
            </a:r>
            <a:endParaRPr lang="zh-CN" altLang="en-US" sz="1400" dirty="0">
              <a:solidFill>
                <a:srgbClr val="0432FF"/>
              </a:solidFill>
            </a:endParaRPr>
          </a:p>
        </p:txBody>
      </p:sp>
      <p:pic>
        <p:nvPicPr>
          <p:cNvPr id="10" name="图片 9">
            <a:extLst>
              <a:ext uri="{FF2B5EF4-FFF2-40B4-BE49-F238E27FC236}">
                <a16:creationId xmlns:a16="http://schemas.microsoft.com/office/drawing/2014/main" id="{A4DDE04C-0BDB-9424-0EFE-2EFBDD531641}"/>
              </a:ext>
            </a:extLst>
          </p:cNvPr>
          <p:cNvPicPr>
            <a:picLocks noChangeAspect="1"/>
          </p:cNvPicPr>
          <p:nvPr/>
        </p:nvPicPr>
        <p:blipFill>
          <a:blip r:embed="rId5"/>
          <a:srcRect r="-511" b="6296"/>
          <a:stretch>
            <a:fillRect/>
          </a:stretch>
        </p:blipFill>
        <p:spPr>
          <a:xfrm>
            <a:off x="3988656" y="2463438"/>
            <a:ext cx="6781800" cy="3557391"/>
          </a:xfrm>
          <a:prstGeom prst="rect">
            <a:avLst/>
          </a:prstGeom>
        </p:spPr>
      </p:pic>
      <p:sp>
        <p:nvSpPr>
          <p:cNvPr id="12" name="文本框 11">
            <a:extLst>
              <a:ext uri="{FF2B5EF4-FFF2-40B4-BE49-F238E27FC236}">
                <a16:creationId xmlns:a16="http://schemas.microsoft.com/office/drawing/2014/main" id="{3D210057-707B-F667-9586-3A73EB879B50}"/>
              </a:ext>
            </a:extLst>
          </p:cNvPr>
          <p:cNvSpPr txBox="1"/>
          <p:nvPr/>
        </p:nvSpPr>
        <p:spPr>
          <a:xfrm>
            <a:off x="4941691" y="6020829"/>
            <a:ext cx="6276974" cy="369332"/>
          </a:xfrm>
          <a:prstGeom prst="rect">
            <a:avLst/>
          </a:prstGeom>
          <a:noFill/>
        </p:spPr>
        <p:txBody>
          <a:bodyPr wrap="square">
            <a:spAutoFit/>
          </a:bodyPr>
          <a:lstStyle/>
          <a:p>
            <a:r>
              <a:rPr lang="en-US" altLang="zh-CN" dirty="0"/>
              <a:t>Parameter comparison of different Hamamatsu PMT models</a:t>
            </a:r>
            <a:endParaRPr lang="zh-CN" altLang="en-US" dirty="0"/>
          </a:p>
        </p:txBody>
      </p:sp>
    </p:spTree>
    <p:extLst>
      <p:ext uri="{BB962C8B-B14F-4D97-AF65-F5344CB8AC3E}">
        <p14:creationId xmlns:p14="http://schemas.microsoft.com/office/powerpoint/2010/main" val="357917798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6961</TotalTime>
  <Words>2955</Words>
  <Application>Microsoft Office PowerPoint</Application>
  <PresentationFormat>宽屏</PresentationFormat>
  <Paragraphs>348</Paragraphs>
  <Slides>22</Slides>
  <Notes>18</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嵌入 OLE 服务器</vt:lpstr>
      </vt:variant>
      <vt:variant>
        <vt:i4>1</vt:i4>
      </vt:variant>
      <vt:variant>
        <vt:lpstr>幻灯片标题</vt:lpstr>
      </vt:variant>
      <vt:variant>
        <vt:i4>22</vt:i4>
      </vt:variant>
    </vt:vector>
  </HeadingPairs>
  <TitlesOfParts>
    <vt:vector size="35" baseType="lpstr">
      <vt:lpstr>Helvetica Neue</vt:lpstr>
      <vt:lpstr>Noto Sans SC</vt:lpstr>
      <vt:lpstr>等线</vt:lpstr>
      <vt:lpstr>等线 Light</vt:lpstr>
      <vt:lpstr>Arial</vt:lpstr>
      <vt:lpstr>Calibri</vt:lpstr>
      <vt:lpstr>Cambria</vt:lpstr>
      <vt:lpstr>Cambria Math</vt:lpstr>
      <vt:lpstr>Times</vt:lpstr>
      <vt:lpstr>Times New Roman</vt:lpstr>
      <vt:lpstr>Wingdings</vt:lpstr>
      <vt:lpstr>Office 主题​​</vt:lpstr>
      <vt:lpstr>PDF</vt:lpstr>
      <vt:lpstr>A Low-background Multi-channel Photomultiplier Tube  for Next-generation Xenon Detectors</vt:lpstr>
      <vt:lpstr>Contents</vt:lpstr>
      <vt:lpstr>PandaX collaboration</vt:lpstr>
      <vt:lpstr>Sichuan  Mount Jinping  Yalong River</vt:lpstr>
      <vt:lpstr>PandaX-4T Experiment Layout</vt:lpstr>
      <vt:lpstr>PandaX-4T dual-phase xenon detector</vt:lpstr>
      <vt:lpstr>PandaX-4T physical result </vt:lpstr>
      <vt:lpstr>PowerPoint 演示文稿</vt:lpstr>
      <vt:lpstr>Novel 2-inch PMT: R12699</vt:lpstr>
      <vt:lpstr>R12699 radioactivity: bulk material</vt:lpstr>
      <vt:lpstr>R12699 radioactivity: in one piece</vt:lpstr>
      <vt:lpstr>R12699 radioactivity: radon and surface</vt:lpstr>
      <vt:lpstr>PowerPoint 演示文稿</vt:lpstr>
      <vt:lpstr>Cryogenic test platform</vt:lpstr>
      <vt:lpstr>R12699 electrical performance</vt:lpstr>
      <vt:lpstr>PandaX-xT: prototype</vt:lpstr>
      <vt:lpstr>Summary &amp; Outlook</vt:lpstr>
      <vt:lpstr>PowerPoint 演示文稿</vt:lpstr>
      <vt:lpstr>Radioactivity measurement</vt:lpstr>
      <vt:lpstr>PMT Comparision</vt:lpstr>
      <vt:lpstr>ER budget in PandaX-4T</vt:lpstr>
      <vt:lpstr>Cryogenic Testing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智星 高</cp:lastModifiedBy>
  <cp:revision>344</cp:revision>
  <dcterms:created xsi:type="dcterms:W3CDTF">2025-07-06T09:34:26Z</dcterms:created>
  <dcterms:modified xsi:type="dcterms:W3CDTF">2025-10-22T03:25:23Z</dcterms:modified>
</cp:coreProperties>
</file>