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1" r:id="rId5"/>
  </p:sldMasterIdLst>
  <p:notesMasterIdLst>
    <p:notesMasterId r:id="rId41"/>
  </p:notesMasterIdLst>
  <p:sldIdLst>
    <p:sldId id="493" r:id="rId6"/>
    <p:sldId id="538" r:id="rId7"/>
    <p:sldId id="541" r:id="rId8"/>
    <p:sldId id="602" r:id="rId9"/>
    <p:sldId id="597" r:id="rId10"/>
    <p:sldId id="680" r:id="rId11"/>
    <p:sldId id="272" r:id="rId12"/>
    <p:sldId id="699" r:id="rId13"/>
    <p:sldId id="701" r:id="rId14"/>
    <p:sldId id="718" r:id="rId15"/>
    <p:sldId id="719" r:id="rId16"/>
    <p:sldId id="723" r:id="rId17"/>
    <p:sldId id="725" r:id="rId18"/>
    <p:sldId id="702" r:id="rId19"/>
    <p:sldId id="729" r:id="rId20"/>
    <p:sldId id="726" r:id="rId21"/>
    <p:sldId id="727" r:id="rId22"/>
    <p:sldId id="730" r:id="rId23"/>
    <p:sldId id="728" r:id="rId24"/>
    <p:sldId id="695" r:id="rId25"/>
    <p:sldId id="558" r:id="rId26"/>
    <p:sldId id="694" r:id="rId27"/>
    <p:sldId id="297" r:id="rId28"/>
    <p:sldId id="696" r:id="rId29"/>
    <p:sldId id="721" r:id="rId30"/>
    <p:sldId id="698" r:id="rId31"/>
    <p:sldId id="540" r:id="rId32"/>
    <p:sldId id="693" r:id="rId33"/>
    <p:sldId id="679" r:id="rId34"/>
    <p:sldId id="691" r:id="rId35"/>
    <p:sldId id="690" r:id="rId36"/>
    <p:sldId id="611" r:id="rId37"/>
    <p:sldId id="551" r:id="rId38"/>
    <p:sldId id="299" r:id="rId39"/>
    <p:sldId id="683"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99B4F19-04AD-4BD1-9C29-8DE79EF6742F}">
          <p14:sldIdLst>
            <p14:sldId id="493"/>
            <p14:sldId id="538"/>
            <p14:sldId id="541"/>
            <p14:sldId id="602"/>
            <p14:sldId id="597"/>
            <p14:sldId id="680"/>
            <p14:sldId id="272"/>
            <p14:sldId id="699"/>
            <p14:sldId id="701"/>
            <p14:sldId id="718"/>
            <p14:sldId id="719"/>
            <p14:sldId id="723"/>
            <p14:sldId id="725"/>
            <p14:sldId id="702"/>
            <p14:sldId id="729"/>
            <p14:sldId id="726"/>
            <p14:sldId id="727"/>
            <p14:sldId id="730"/>
            <p14:sldId id="728"/>
            <p14:sldId id="695"/>
            <p14:sldId id="558"/>
            <p14:sldId id="694"/>
            <p14:sldId id="297"/>
            <p14:sldId id="696"/>
            <p14:sldId id="721"/>
            <p14:sldId id="698"/>
            <p14:sldId id="540"/>
            <p14:sldId id="693"/>
            <p14:sldId id="679"/>
            <p14:sldId id="691"/>
            <p14:sldId id="690"/>
            <p14:sldId id="611"/>
            <p14:sldId id="551"/>
            <p14:sldId id="299"/>
            <p14:sldId id="68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00F3"/>
    <a:srgbClr val="FFC000"/>
    <a:srgbClr val="929000"/>
    <a:srgbClr val="00B050"/>
    <a:srgbClr val="0070C0"/>
    <a:srgbClr val="FF0000"/>
    <a:srgbClr val="FFFFFF"/>
    <a:srgbClr val="C00000"/>
    <a:srgbClr val="7030A0"/>
    <a:srgbClr val="BB0F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51" autoAdjust="0"/>
    <p:restoredTop sz="92320"/>
  </p:normalViewPr>
  <p:slideViewPr>
    <p:cSldViewPr snapToGrid="0">
      <p:cViewPr varScale="1">
        <p:scale>
          <a:sx n="90" d="100"/>
          <a:sy n="90" d="100"/>
        </p:scale>
        <p:origin x="232" y="4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8EA9E3-73D2-734C-A6E9-EBB8AAA07F07}" type="datetimeFigureOut">
              <a:rPr lang="en-US" smtClean="0"/>
              <a:t>10/17/25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54EF27-46F0-AE4C-9927-D3537C6451D6}" type="slidenum">
              <a:rPr lang="en-US" smtClean="0"/>
              <a:t>‹#›</a:t>
            </a:fld>
            <a:endParaRPr lang="en-US"/>
          </a:p>
        </p:txBody>
      </p:sp>
    </p:spTree>
    <p:extLst>
      <p:ext uri="{BB962C8B-B14F-4D97-AF65-F5344CB8AC3E}">
        <p14:creationId xmlns:p14="http://schemas.microsoft.com/office/powerpoint/2010/main" val="1460864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txBody>
          <a:bodyPr/>
          <a:lstStyle/>
          <a:p>
            <a:endParaRPr lang="en-US"/>
          </a:p>
        </p:txBody>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fld id="{4CFDF800-FE0E-A944-8AC1-D57C07B352FC}" type="slidenum">
              <a:rPr lang="en-US" smtClean="0"/>
              <a:pPr/>
              <a:t>1</a:t>
            </a:fld>
            <a:endParaRPr lang="en-US" dirty="0"/>
          </a:p>
        </p:txBody>
      </p:sp>
    </p:spTree>
    <p:extLst>
      <p:ext uri="{BB962C8B-B14F-4D97-AF65-F5344CB8AC3E}">
        <p14:creationId xmlns:p14="http://schemas.microsoft.com/office/powerpoint/2010/main" val="15076633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54EF27-46F0-AE4C-9927-D3537C6451D6}" type="slidenum">
              <a:rPr lang="en-US" smtClean="0"/>
              <a:t>23</a:t>
            </a:fld>
            <a:endParaRPr lang="en-US"/>
          </a:p>
        </p:txBody>
      </p:sp>
    </p:spTree>
    <p:extLst>
      <p:ext uri="{BB962C8B-B14F-4D97-AF65-F5344CB8AC3E}">
        <p14:creationId xmlns:p14="http://schemas.microsoft.com/office/powerpoint/2010/main" val="33738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54EF27-46F0-AE4C-9927-D3537C6451D6}" type="slidenum">
              <a:rPr lang="en-US" smtClean="0"/>
              <a:t>24</a:t>
            </a:fld>
            <a:endParaRPr lang="en-US"/>
          </a:p>
        </p:txBody>
      </p:sp>
    </p:spTree>
    <p:extLst>
      <p:ext uri="{BB962C8B-B14F-4D97-AF65-F5344CB8AC3E}">
        <p14:creationId xmlns:p14="http://schemas.microsoft.com/office/powerpoint/2010/main" val="34600881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59D3C-7564-DF7D-69F1-9D93E2A782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C9347F-D53F-12CC-728D-751395AAA8C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59A4749-6FA5-B047-EB13-9BAC304BB99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D60726D-B417-E90D-257D-7DA8BA62F76D}"/>
              </a:ext>
            </a:extLst>
          </p:cNvPr>
          <p:cNvSpPr>
            <a:spLocks noGrp="1"/>
          </p:cNvSpPr>
          <p:nvPr>
            <p:ph type="sldNum" sz="quarter" idx="5"/>
          </p:nvPr>
        </p:nvSpPr>
        <p:spPr/>
        <p:txBody>
          <a:bodyPr/>
          <a:lstStyle/>
          <a:p>
            <a:fld id="{2754EF27-46F0-AE4C-9927-D3537C6451D6}" type="slidenum">
              <a:rPr lang="en-US" smtClean="0"/>
              <a:t>25</a:t>
            </a:fld>
            <a:endParaRPr lang="en-US"/>
          </a:p>
        </p:txBody>
      </p:sp>
    </p:spTree>
    <p:extLst>
      <p:ext uri="{BB962C8B-B14F-4D97-AF65-F5344CB8AC3E}">
        <p14:creationId xmlns:p14="http://schemas.microsoft.com/office/powerpoint/2010/main" val="33246153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54EF27-46F0-AE4C-9927-D3537C6451D6}" type="slidenum">
              <a:rPr lang="en-US" smtClean="0"/>
              <a:t>26</a:t>
            </a:fld>
            <a:endParaRPr lang="en-US"/>
          </a:p>
        </p:txBody>
      </p:sp>
    </p:spTree>
    <p:extLst>
      <p:ext uri="{BB962C8B-B14F-4D97-AF65-F5344CB8AC3E}">
        <p14:creationId xmlns:p14="http://schemas.microsoft.com/office/powerpoint/2010/main" val="24188506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The experiment to measure the improvement in the ionization channel is simple enough:  We operate a two phase argon TPC and measure the S2 signal.  Then we slowly add xenon and watch the S2 signal improve.  Eventually we will reach the solubility limit, where no more xenon can mix with the argon.</a:t>
            </a:r>
          </a:p>
        </p:txBody>
      </p:sp>
      <p:sp>
        <p:nvSpPr>
          <p:cNvPr id="4" name="Slide Number Placeholder 3"/>
          <p:cNvSpPr>
            <a:spLocks noGrp="1"/>
          </p:cNvSpPr>
          <p:nvPr>
            <p:ph type="sldNum" sz="quarter" idx="5"/>
          </p:nvPr>
        </p:nvSpPr>
        <p:spPr/>
        <p:txBody>
          <a:bodyPr/>
          <a:lstStyle/>
          <a:p>
            <a:fld id="{4CFDF800-FE0E-A944-8AC1-D57C07B352FC}" type="slidenum">
              <a:rPr lang="en-US" smtClean="0"/>
              <a:pPr/>
              <a:t>27</a:t>
            </a:fld>
            <a:endParaRPr lang="en-US" dirty="0"/>
          </a:p>
        </p:txBody>
      </p:sp>
    </p:spTree>
    <p:extLst>
      <p:ext uri="{BB962C8B-B14F-4D97-AF65-F5344CB8AC3E}">
        <p14:creationId xmlns:p14="http://schemas.microsoft.com/office/powerpoint/2010/main" val="1357705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228600" indent="-228600">
              <a:buFont typeface="Arial" panose="020B0604020202020204" pitchFamily="34" charset="0"/>
              <a:buChar char="•"/>
            </a:pPr>
            <a:r>
              <a:rPr lang="en-US" dirty="0"/>
              <a:t>Recoils happen in argon</a:t>
            </a:r>
          </a:p>
          <a:p>
            <a:pPr marL="685800" lvl="1" indent="-228600">
              <a:buFont typeface="Arial" panose="020B0604020202020204" pitchFamily="34" charset="0"/>
              <a:buChar char="•"/>
            </a:pPr>
            <a:r>
              <a:rPr lang="en-US" dirty="0"/>
              <a:t>Excited states get transferred to Xenon</a:t>
            </a:r>
          </a:p>
        </p:txBody>
      </p:sp>
      <p:sp>
        <p:nvSpPr>
          <p:cNvPr id="4" name="Slide Number Placeholder 3"/>
          <p:cNvSpPr>
            <a:spLocks noGrp="1"/>
          </p:cNvSpPr>
          <p:nvPr>
            <p:ph type="sldNum" sz="quarter" idx="5"/>
          </p:nvPr>
        </p:nvSpPr>
        <p:spPr/>
        <p:txBody>
          <a:bodyPr/>
          <a:lstStyle/>
          <a:p>
            <a:fld id="{2754EF27-46F0-AE4C-9927-D3537C6451D6}" type="slidenum">
              <a:rPr lang="en-US" smtClean="0"/>
              <a:t>28</a:t>
            </a:fld>
            <a:endParaRPr lang="en-US"/>
          </a:p>
        </p:txBody>
      </p:sp>
    </p:spTree>
    <p:extLst>
      <p:ext uri="{BB962C8B-B14F-4D97-AF65-F5344CB8AC3E}">
        <p14:creationId xmlns:p14="http://schemas.microsoft.com/office/powerpoint/2010/main" val="2022300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The large Henry’s law coefficient has strong implications for circulation design, because the argon preferentially evaporates, leaving the xenon behind.  This immediately rules out the standard two-phase heat exchanger used in many noble liquid systems, because the xenon concentrates at the location of evaporation, which would move it all into the heat exchanger.</a:t>
            </a:r>
          </a:p>
          <a:p>
            <a:endParaRPr lang="en-US" dirty="0"/>
          </a:p>
          <a:p>
            <a:r>
              <a:rPr lang="en-US" dirty="0"/>
              <a:t>In our system, we evaporate at the detector liquid surface, which leaves the xenon in the detector, where we want it.  Argon is pumped from above the detector, cleaned through a getter, and returned to the heat exchanger, where it is condensed.  Note that the concentration of xenon in the heat exchanger is much lower than in the detector, by a factor of Henry’s constant.  This greatly reduces the chance of xenon ice accumulation in the heat exchanger.</a:t>
            </a:r>
          </a:p>
        </p:txBody>
      </p:sp>
      <p:sp>
        <p:nvSpPr>
          <p:cNvPr id="4" name="Slide Number Placeholder 3"/>
          <p:cNvSpPr>
            <a:spLocks noGrp="1"/>
          </p:cNvSpPr>
          <p:nvPr>
            <p:ph type="sldNum" sz="quarter" idx="5"/>
          </p:nvPr>
        </p:nvSpPr>
        <p:spPr/>
        <p:txBody>
          <a:bodyPr/>
          <a:lstStyle/>
          <a:p>
            <a:fld id="{4CFDF800-FE0E-A944-8AC1-D57C07B352FC}" type="slidenum">
              <a:rPr lang="en-US" smtClean="0"/>
              <a:pPr/>
              <a:t>31</a:t>
            </a:fld>
            <a:endParaRPr lang="en-US" dirty="0"/>
          </a:p>
        </p:txBody>
      </p:sp>
    </p:spTree>
    <p:extLst>
      <p:ext uri="{BB962C8B-B14F-4D97-AF65-F5344CB8AC3E}">
        <p14:creationId xmlns:p14="http://schemas.microsoft.com/office/powerpoint/2010/main" val="31940118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Quite complicated but the thing to focus on are:</a:t>
            </a:r>
          </a:p>
          <a:p>
            <a:pPr marL="171450" indent="-171450">
              <a:buFont typeface="Arial" panose="020B0604020202020204" pitchFamily="34" charset="0"/>
              <a:buChar char="•"/>
            </a:pPr>
            <a:r>
              <a:rPr lang="en-US" dirty="0"/>
              <a:t>Hot Xe-</a:t>
            </a:r>
            <a:r>
              <a:rPr lang="en-US" dirty="0" err="1"/>
              <a:t>Ar</a:t>
            </a:r>
            <a:r>
              <a:rPr lang="en-US" dirty="0"/>
              <a:t> mixture is input to a condenser</a:t>
            </a:r>
          </a:p>
          <a:p>
            <a:pPr marL="171450" indent="-171450">
              <a:buFont typeface="Arial" panose="020B0604020202020204" pitchFamily="34" charset="0"/>
              <a:buChar char="•"/>
            </a:pPr>
            <a:r>
              <a:rPr lang="en-US" dirty="0"/>
              <a:t>Boiling of the detector bottom during doping puts Xe-poor gas into the </a:t>
            </a:r>
            <a:r>
              <a:rPr lang="en-US" dirty="0" err="1"/>
              <a:t>Ar</a:t>
            </a:r>
            <a:r>
              <a:rPr lang="en-US" dirty="0"/>
              <a:t> condenser</a:t>
            </a:r>
          </a:p>
          <a:p>
            <a:pPr marL="171450" indent="-171450">
              <a:buFont typeface="Arial" panose="020B0604020202020204" pitchFamily="34" charset="0"/>
              <a:buChar char="•"/>
            </a:pPr>
            <a:r>
              <a:rPr lang="en-US" dirty="0"/>
              <a:t>Xe-rich liquid flows to the detector vessel</a:t>
            </a:r>
          </a:p>
          <a:p>
            <a:pPr marL="171450" indent="-171450">
              <a:buFont typeface="Arial" panose="020B0604020202020204" pitchFamily="34" charset="0"/>
              <a:buChar char="•"/>
            </a:pPr>
            <a:r>
              <a:rPr lang="en-US" dirty="0"/>
              <a:t>During circulation, Xe conc. Is maintained via small temperature difference between detector vessel and </a:t>
            </a:r>
            <a:r>
              <a:rPr lang="en-US" dirty="0" err="1"/>
              <a:t>Ar</a:t>
            </a:r>
            <a:r>
              <a:rPr lang="en-US" dirty="0"/>
              <a:t> condenser</a:t>
            </a:r>
          </a:p>
        </p:txBody>
      </p:sp>
      <p:sp>
        <p:nvSpPr>
          <p:cNvPr id="4" name="Slide Number Placeholder 3"/>
          <p:cNvSpPr>
            <a:spLocks noGrp="1"/>
          </p:cNvSpPr>
          <p:nvPr>
            <p:ph type="sldNum" sz="quarter" idx="5"/>
          </p:nvPr>
        </p:nvSpPr>
        <p:spPr/>
        <p:txBody>
          <a:bodyPr/>
          <a:lstStyle/>
          <a:p>
            <a:fld id="{4CFDF800-FE0E-A944-8AC1-D57C07B352FC}" type="slidenum">
              <a:rPr lang="en-US" smtClean="0"/>
              <a:pPr/>
              <a:t>32</a:t>
            </a:fld>
            <a:endParaRPr lang="en-US" dirty="0"/>
          </a:p>
        </p:txBody>
      </p:sp>
    </p:spTree>
    <p:extLst>
      <p:ext uri="{BB962C8B-B14F-4D97-AF65-F5344CB8AC3E}">
        <p14:creationId xmlns:p14="http://schemas.microsoft.com/office/powerpoint/2010/main" val="27310036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6629A0-1422-504A-8D57-C64FE7BB6E4F}" type="slidenum">
              <a:rPr lang="en-US" smtClean="0"/>
              <a:t>34</a:t>
            </a:fld>
            <a:endParaRPr lang="en-US"/>
          </a:p>
        </p:txBody>
      </p:sp>
    </p:spTree>
    <p:extLst>
      <p:ext uri="{BB962C8B-B14F-4D97-AF65-F5344CB8AC3E}">
        <p14:creationId xmlns:p14="http://schemas.microsoft.com/office/powerpoint/2010/main" val="18585971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Now we look at a subsequent experiment that includes additional secondary cooling at the top of the detector can.  This has reduced the thermal gradient along can wall from 80 K down to 6 K, and the downward heat flux is correspondingly reduced.  You can see there is much less xenon frozen in the ring above the liquid surface, and no xenon frozen to the descending cable which is now properly anchored.</a:t>
            </a:r>
          </a:p>
        </p:txBody>
      </p:sp>
      <p:sp>
        <p:nvSpPr>
          <p:cNvPr id="4" name="Slide Number Placeholder 3"/>
          <p:cNvSpPr>
            <a:spLocks noGrp="1"/>
          </p:cNvSpPr>
          <p:nvPr>
            <p:ph type="sldNum" sz="quarter" idx="5"/>
          </p:nvPr>
        </p:nvSpPr>
        <p:spPr/>
        <p:txBody>
          <a:bodyPr/>
          <a:lstStyle/>
          <a:p>
            <a:fld id="{4CFDF800-FE0E-A944-8AC1-D57C07B352FC}" type="slidenum">
              <a:rPr lang="en-US" smtClean="0"/>
              <a:pPr/>
              <a:t>35</a:t>
            </a:fld>
            <a:endParaRPr lang="en-US" dirty="0"/>
          </a:p>
        </p:txBody>
      </p:sp>
    </p:spTree>
    <p:extLst>
      <p:ext uri="{BB962C8B-B14F-4D97-AF65-F5344CB8AC3E}">
        <p14:creationId xmlns:p14="http://schemas.microsoft.com/office/powerpoint/2010/main" val="1234865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54EF27-46F0-AE4C-9927-D3537C6451D6}" type="slidenum">
              <a:rPr lang="en-US" smtClean="0"/>
              <a:t>2</a:t>
            </a:fld>
            <a:endParaRPr lang="en-US"/>
          </a:p>
        </p:txBody>
      </p:sp>
    </p:spTree>
    <p:extLst>
      <p:ext uri="{BB962C8B-B14F-4D97-AF65-F5344CB8AC3E}">
        <p14:creationId xmlns:p14="http://schemas.microsoft.com/office/powerpoint/2010/main" val="3335976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Neon and He: no radioactive isotopes but have very poor electron mobility and long scintillation lifetimes</a:t>
            </a:r>
          </a:p>
          <a:p>
            <a:r>
              <a:rPr lang="en-US" dirty="0"/>
              <a:t>Kr and Rd are radioactive</a:t>
            </a:r>
          </a:p>
        </p:txBody>
      </p:sp>
      <p:sp>
        <p:nvSpPr>
          <p:cNvPr id="4" name="Slide Number Placeholder 3"/>
          <p:cNvSpPr>
            <a:spLocks noGrp="1"/>
          </p:cNvSpPr>
          <p:nvPr>
            <p:ph type="sldNum" sz="quarter" idx="5"/>
          </p:nvPr>
        </p:nvSpPr>
        <p:spPr/>
        <p:txBody>
          <a:bodyPr/>
          <a:lstStyle/>
          <a:p>
            <a:fld id="{2754EF27-46F0-AE4C-9927-D3537C6451D6}" type="slidenum">
              <a:rPr lang="en-US" smtClean="0"/>
              <a:t>3</a:t>
            </a:fld>
            <a:endParaRPr lang="en-US"/>
          </a:p>
        </p:txBody>
      </p:sp>
    </p:spTree>
    <p:extLst>
      <p:ext uri="{BB962C8B-B14F-4D97-AF65-F5344CB8AC3E}">
        <p14:creationId xmlns:p14="http://schemas.microsoft.com/office/powerpoint/2010/main" val="2803729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So how much xenon must we add to argon to change the optical properties of the S2 light?  Fortunately, something similar has already been done.  Here is a proportional counter operating at room temperature.  They start with pure argon and slowly add xenon.  The xenon concentration is increasing as you move from the top to the bottom.  You can see the pure argon peak vanish and Argon-xenon dimer peak grow in at 147 nm. The change in wavelength corresponds to a large improvement in VUV SiPM quantum efficiency, from 17% to 28%.  Based on this experiment, we expect to realize most of the benefits of xenon doping with 50 ppm of xenon in the gas.  </a:t>
            </a:r>
          </a:p>
          <a:p>
            <a:r>
              <a:rPr lang="en-US" dirty="0"/>
              <a:t> </a:t>
            </a:r>
          </a:p>
          <a:p>
            <a:r>
              <a:rPr lang="en-US" sz="1200" dirty="0"/>
              <a:t>When liquid argon is doped with xenon at the O(ppm) level, the dominant excitation path transitions from Ar</a:t>
            </a:r>
            <a:r>
              <a:rPr lang="en-US" sz="1200" baseline="-25000" dirty="0"/>
              <a:t>2</a:t>
            </a:r>
            <a:r>
              <a:rPr lang="en-US" sz="1200" dirty="0"/>
              <a:t> dimers to Xe-containing excimers (ArXe and Xe</a:t>
            </a:r>
            <a:r>
              <a:rPr lang="en-US" sz="1200" baseline="-25000" dirty="0"/>
              <a:t>2</a:t>
            </a:r>
            <a:r>
              <a:rPr lang="en-US" sz="1200" dirty="0"/>
              <a:t>)</a:t>
            </a:r>
          </a:p>
          <a:p>
            <a:endParaRPr lang="en-US" sz="1200" dirty="0"/>
          </a:p>
          <a:p>
            <a:r>
              <a:rPr lang="en-US" sz="1200" dirty="0"/>
              <a:t>This implies numerous detection benefits: </a:t>
            </a:r>
          </a:p>
          <a:p>
            <a:pPr marL="285750" indent="-285750">
              <a:buFontTx/>
              <a:buChar char="-"/>
            </a:pPr>
            <a:r>
              <a:rPr lang="en-US" sz="1200" dirty="0"/>
              <a:t>Wavelength shifting from 128 nm to 178 nm: better PDE!</a:t>
            </a:r>
          </a:p>
          <a:p>
            <a:pPr marL="285750" indent="-285750">
              <a:buFontTx/>
              <a:buChar char="-"/>
            </a:pPr>
            <a:r>
              <a:rPr lang="en-US" sz="1200" dirty="0"/>
              <a:t>Sharper scintillation pulses: better timing on non-beam events and less pileup!</a:t>
            </a:r>
          </a:p>
          <a:p>
            <a:pPr marL="285750" indent="-285750">
              <a:buFontTx/>
              <a:buChar char="-"/>
            </a:pPr>
            <a:r>
              <a:rPr lang="en-US" sz="1200" dirty="0"/>
              <a:t>Boost to ionization yield (due to lower ionization threshold of xenon): bigger signal!</a:t>
            </a:r>
          </a:p>
          <a:p>
            <a:endParaRPr lang="en-US" dirty="0"/>
          </a:p>
          <a:p>
            <a:endParaRPr lang="en-US" dirty="0"/>
          </a:p>
        </p:txBody>
      </p:sp>
      <p:sp>
        <p:nvSpPr>
          <p:cNvPr id="4" name="Slide Number Placeholder 3"/>
          <p:cNvSpPr>
            <a:spLocks noGrp="1"/>
          </p:cNvSpPr>
          <p:nvPr>
            <p:ph type="sldNum" sz="quarter" idx="5"/>
          </p:nvPr>
        </p:nvSpPr>
        <p:spPr/>
        <p:txBody>
          <a:bodyPr/>
          <a:lstStyle/>
          <a:p>
            <a:fld id="{4CFDF800-FE0E-A944-8AC1-D57C07B352FC}" type="slidenum">
              <a:rPr lang="en-US" smtClean="0"/>
              <a:pPr/>
              <a:t>4</a:t>
            </a:fld>
            <a:endParaRPr lang="en-US" dirty="0"/>
          </a:p>
        </p:txBody>
      </p:sp>
    </p:spTree>
    <p:extLst>
      <p:ext uri="{BB962C8B-B14F-4D97-AF65-F5344CB8AC3E}">
        <p14:creationId xmlns:p14="http://schemas.microsoft.com/office/powerpoint/2010/main" val="4177638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Improving the ionization response of argon has an immediate physics impact.  WIMP dark matter detection and CEVNS neutrino detection both observe low energy nuclear recoils.  Their energy spectra fall quickly with increasing energy, which means energy threshold is very important, and even a modest increase in ionization signal results in a large increase in detector sensitivity.</a:t>
            </a:r>
          </a:p>
          <a:p>
            <a:endParaRPr lang="en-US" dirty="0"/>
          </a:p>
          <a:p>
            <a:r>
              <a:rPr lang="en-US" dirty="0"/>
              <a:t>There are also improvements benefitting single-phase high energy experiments, in the S1 scintillation light.  That’s been explored by others, so it is not the focus of our project.</a:t>
            </a:r>
          </a:p>
        </p:txBody>
      </p:sp>
      <p:sp>
        <p:nvSpPr>
          <p:cNvPr id="4" name="Slide Number Placeholder 3"/>
          <p:cNvSpPr>
            <a:spLocks noGrp="1"/>
          </p:cNvSpPr>
          <p:nvPr>
            <p:ph type="sldNum" sz="quarter" idx="5"/>
          </p:nvPr>
        </p:nvSpPr>
        <p:spPr/>
        <p:txBody>
          <a:bodyPr/>
          <a:lstStyle/>
          <a:p>
            <a:fld id="{4CFDF800-FE0E-A944-8AC1-D57C07B352FC}" type="slidenum">
              <a:rPr lang="en-US" smtClean="0"/>
              <a:pPr/>
              <a:t>5</a:t>
            </a:fld>
            <a:endParaRPr lang="en-US" dirty="0"/>
          </a:p>
        </p:txBody>
      </p:sp>
    </p:spTree>
    <p:extLst>
      <p:ext uri="{BB962C8B-B14F-4D97-AF65-F5344CB8AC3E}">
        <p14:creationId xmlns:p14="http://schemas.microsoft.com/office/powerpoint/2010/main" val="1728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54EF27-46F0-AE4C-9927-D3537C6451D6}" type="slidenum">
              <a:rPr lang="en-US" smtClean="0"/>
              <a:t>8</a:t>
            </a:fld>
            <a:endParaRPr lang="en-US"/>
          </a:p>
        </p:txBody>
      </p:sp>
    </p:spTree>
    <p:extLst>
      <p:ext uri="{BB962C8B-B14F-4D97-AF65-F5344CB8AC3E}">
        <p14:creationId xmlns:p14="http://schemas.microsoft.com/office/powerpoint/2010/main" val="1358261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We didn’t take background with 14 kV because of stability concerns</a:t>
            </a:r>
          </a:p>
          <a:p>
            <a:endParaRPr lang="en-US" dirty="0"/>
          </a:p>
          <a:p>
            <a:r>
              <a:rPr lang="en-US" dirty="0"/>
              <a:t>Sometimes we used a weak source for Am-241, sometimes hot</a:t>
            </a:r>
          </a:p>
        </p:txBody>
      </p:sp>
      <p:sp>
        <p:nvSpPr>
          <p:cNvPr id="4" name="Slide Number Placeholder 3"/>
          <p:cNvSpPr>
            <a:spLocks noGrp="1"/>
          </p:cNvSpPr>
          <p:nvPr>
            <p:ph type="sldNum" sz="quarter" idx="5"/>
          </p:nvPr>
        </p:nvSpPr>
        <p:spPr/>
        <p:txBody>
          <a:bodyPr/>
          <a:lstStyle/>
          <a:p>
            <a:fld id="{2754EF27-46F0-AE4C-9927-D3537C6451D6}" type="slidenum">
              <a:rPr lang="en-US" smtClean="0"/>
              <a:t>10</a:t>
            </a:fld>
            <a:endParaRPr lang="en-US"/>
          </a:p>
        </p:txBody>
      </p:sp>
    </p:spTree>
    <p:extLst>
      <p:ext uri="{BB962C8B-B14F-4D97-AF65-F5344CB8AC3E}">
        <p14:creationId xmlns:p14="http://schemas.microsoft.com/office/powerpoint/2010/main" val="2031870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Know sources that say decay could go either way</a:t>
            </a:r>
          </a:p>
        </p:txBody>
      </p:sp>
      <p:sp>
        <p:nvSpPr>
          <p:cNvPr id="4" name="Slide Number Placeholder 3"/>
          <p:cNvSpPr>
            <a:spLocks noGrp="1"/>
          </p:cNvSpPr>
          <p:nvPr>
            <p:ph type="sldNum" sz="quarter" idx="5"/>
          </p:nvPr>
        </p:nvSpPr>
        <p:spPr/>
        <p:txBody>
          <a:bodyPr/>
          <a:lstStyle/>
          <a:p>
            <a:fld id="{2754EF27-46F0-AE4C-9927-D3537C6451D6}" type="slidenum">
              <a:rPr lang="en-US" smtClean="0"/>
              <a:t>16</a:t>
            </a:fld>
            <a:endParaRPr lang="en-US"/>
          </a:p>
        </p:txBody>
      </p:sp>
    </p:spTree>
    <p:extLst>
      <p:ext uri="{BB962C8B-B14F-4D97-AF65-F5344CB8AC3E}">
        <p14:creationId xmlns:p14="http://schemas.microsoft.com/office/powerpoint/2010/main" val="3863545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2754EF27-46F0-AE4C-9927-D3537C6451D6}" type="slidenum">
              <a:rPr lang="en-US" smtClean="0"/>
              <a:t>21</a:t>
            </a:fld>
            <a:endParaRPr lang="en-US"/>
          </a:p>
        </p:txBody>
      </p:sp>
    </p:spTree>
    <p:extLst>
      <p:ext uri="{BB962C8B-B14F-4D97-AF65-F5344CB8AC3E}">
        <p14:creationId xmlns:p14="http://schemas.microsoft.com/office/powerpoint/2010/main" val="25926763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EF850-4205-10F6-1EB5-477D6E5BE9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327380-36DC-2571-E1E7-08DCB264D1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4C6F5EA-B4ED-23F3-4F0F-5EFE582C61A0}"/>
              </a:ext>
            </a:extLst>
          </p:cNvPr>
          <p:cNvSpPr>
            <a:spLocks noGrp="1"/>
          </p:cNvSpPr>
          <p:nvPr>
            <p:ph type="dt" sz="half" idx="10"/>
          </p:nvPr>
        </p:nvSpPr>
        <p:spPr/>
        <p:txBody>
          <a:bodyPr/>
          <a:lstStyle/>
          <a:p>
            <a:fld id="{A5D43C11-8668-5049-AD65-AD2AFDBAF142}" type="datetimeFigureOut">
              <a:rPr lang="en-US" smtClean="0"/>
              <a:t>10/17/25</a:t>
            </a:fld>
            <a:endParaRPr lang="en-US"/>
          </a:p>
        </p:txBody>
      </p:sp>
      <p:sp>
        <p:nvSpPr>
          <p:cNvPr id="5" name="Footer Placeholder 4">
            <a:extLst>
              <a:ext uri="{FF2B5EF4-FFF2-40B4-BE49-F238E27FC236}">
                <a16:creationId xmlns:a16="http://schemas.microsoft.com/office/drawing/2014/main" id="{D5723E9E-64CC-9106-F09C-27A86E1225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2A0879-094D-E59C-A10E-CBF3E1FB3D8E}"/>
              </a:ext>
            </a:extLst>
          </p:cNvPr>
          <p:cNvSpPr>
            <a:spLocks noGrp="1"/>
          </p:cNvSpPr>
          <p:nvPr>
            <p:ph type="sldNum" sz="quarter" idx="12"/>
          </p:nvPr>
        </p:nvSpPr>
        <p:spPr/>
        <p:txBody>
          <a:bodyPr/>
          <a:lstStyle/>
          <a:p>
            <a:fld id="{60680B46-44CF-F94F-AE2D-15487754F391}" type="slidenum">
              <a:rPr lang="en-US" smtClean="0"/>
              <a:t>‹#›</a:t>
            </a:fld>
            <a:endParaRPr lang="en-US"/>
          </a:p>
        </p:txBody>
      </p:sp>
    </p:spTree>
    <p:extLst>
      <p:ext uri="{BB962C8B-B14F-4D97-AF65-F5344CB8AC3E}">
        <p14:creationId xmlns:p14="http://schemas.microsoft.com/office/powerpoint/2010/main" val="205411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B9E4F-6268-2F43-7BBD-DF8BEFBE48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18D106-8890-78CD-7A14-23C5C3B1E9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89BF26-C24F-E21E-AAA1-1EFE0FEFF2A1}"/>
              </a:ext>
            </a:extLst>
          </p:cNvPr>
          <p:cNvSpPr>
            <a:spLocks noGrp="1"/>
          </p:cNvSpPr>
          <p:nvPr>
            <p:ph type="dt" sz="half" idx="10"/>
          </p:nvPr>
        </p:nvSpPr>
        <p:spPr/>
        <p:txBody>
          <a:bodyPr/>
          <a:lstStyle/>
          <a:p>
            <a:fld id="{A5D43C11-8668-5049-AD65-AD2AFDBAF142}" type="datetimeFigureOut">
              <a:rPr lang="en-US" smtClean="0"/>
              <a:t>10/17/25</a:t>
            </a:fld>
            <a:endParaRPr lang="en-US"/>
          </a:p>
        </p:txBody>
      </p:sp>
      <p:sp>
        <p:nvSpPr>
          <p:cNvPr id="5" name="Footer Placeholder 4">
            <a:extLst>
              <a:ext uri="{FF2B5EF4-FFF2-40B4-BE49-F238E27FC236}">
                <a16:creationId xmlns:a16="http://schemas.microsoft.com/office/drawing/2014/main" id="{31DEDB4B-8351-7907-06C3-6224629B38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BFB6FC-71B3-5E1E-86BA-B8699BC92CF6}"/>
              </a:ext>
            </a:extLst>
          </p:cNvPr>
          <p:cNvSpPr>
            <a:spLocks noGrp="1"/>
          </p:cNvSpPr>
          <p:nvPr>
            <p:ph type="sldNum" sz="quarter" idx="12"/>
          </p:nvPr>
        </p:nvSpPr>
        <p:spPr/>
        <p:txBody>
          <a:bodyPr/>
          <a:lstStyle/>
          <a:p>
            <a:fld id="{60680B46-44CF-F94F-AE2D-15487754F391}" type="slidenum">
              <a:rPr lang="en-US" smtClean="0"/>
              <a:t>‹#›</a:t>
            </a:fld>
            <a:endParaRPr lang="en-US"/>
          </a:p>
        </p:txBody>
      </p:sp>
    </p:spTree>
    <p:extLst>
      <p:ext uri="{BB962C8B-B14F-4D97-AF65-F5344CB8AC3E}">
        <p14:creationId xmlns:p14="http://schemas.microsoft.com/office/powerpoint/2010/main" val="4176009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C77099-AF80-5DB3-030B-55ABE412B9A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EDF5B8-24DC-987F-EBCC-1383C4BB45E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3B9823-B67F-72AE-4EAD-A1E758B74F4E}"/>
              </a:ext>
            </a:extLst>
          </p:cNvPr>
          <p:cNvSpPr>
            <a:spLocks noGrp="1"/>
          </p:cNvSpPr>
          <p:nvPr>
            <p:ph type="dt" sz="half" idx="10"/>
          </p:nvPr>
        </p:nvSpPr>
        <p:spPr/>
        <p:txBody>
          <a:bodyPr/>
          <a:lstStyle/>
          <a:p>
            <a:fld id="{A5D43C11-8668-5049-AD65-AD2AFDBAF142}" type="datetimeFigureOut">
              <a:rPr lang="en-US" smtClean="0"/>
              <a:t>10/17/25</a:t>
            </a:fld>
            <a:endParaRPr lang="en-US"/>
          </a:p>
        </p:txBody>
      </p:sp>
      <p:sp>
        <p:nvSpPr>
          <p:cNvPr id="5" name="Footer Placeholder 4">
            <a:extLst>
              <a:ext uri="{FF2B5EF4-FFF2-40B4-BE49-F238E27FC236}">
                <a16:creationId xmlns:a16="http://schemas.microsoft.com/office/drawing/2014/main" id="{D6CCD09F-BF40-51C7-2CF6-E2B8529ECC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387F30-0FAC-7792-A359-A4AB54A9FF23}"/>
              </a:ext>
            </a:extLst>
          </p:cNvPr>
          <p:cNvSpPr>
            <a:spLocks noGrp="1"/>
          </p:cNvSpPr>
          <p:nvPr>
            <p:ph type="sldNum" sz="quarter" idx="12"/>
          </p:nvPr>
        </p:nvSpPr>
        <p:spPr/>
        <p:txBody>
          <a:bodyPr/>
          <a:lstStyle/>
          <a:p>
            <a:fld id="{60680B46-44CF-F94F-AE2D-15487754F391}" type="slidenum">
              <a:rPr lang="en-US" smtClean="0"/>
              <a:t>‹#›</a:t>
            </a:fld>
            <a:endParaRPr lang="en-US"/>
          </a:p>
        </p:txBody>
      </p:sp>
    </p:spTree>
    <p:extLst>
      <p:ext uri="{BB962C8B-B14F-4D97-AF65-F5344CB8AC3E}">
        <p14:creationId xmlns:p14="http://schemas.microsoft.com/office/powerpoint/2010/main" val="33576475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BA3D2A3-E316-5B4D-B559-0EBDF6B1377B}"/>
              </a:ext>
            </a:extLst>
          </p:cNvPr>
          <p:cNvPicPr>
            <a:picLocks noChangeAspect="1"/>
          </p:cNvPicPr>
          <p:nvPr userDrawn="1"/>
        </p:nvPicPr>
        <p:blipFill>
          <a:blip r:embed="rId2">
            <a:alphaModFix/>
          </a:blip>
          <a:stretch>
            <a:fillRect/>
          </a:stretch>
        </p:blipFill>
        <p:spPr>
          <a:xfrm>
            <a:off x="0" y="3575304"/>
            <a:ext cx="12192000" cy="2743200"/>
          </a:xfrm>
          <a:prstGeom prst="rect">
            <a:avLst/>
          </a:prstGeom>
          <a:gradFill flip="none" rotWithShape="1">
            <a:gsLst>
              <a:gs pos="0">
                <a:schemeClr val="accent1">
                  <a:lumMod val="0"/>
                  <a:lumOff val="100000"/>
                </a:schemeClr>
              </a:gs>
              <a:gs pos="35000">
                <a:schemeClr val="accent1">
                  <a:lumMod val="0"/>
                  <a:lumOff val="100000"/>
                </a:schemeClr>
              </a:gs>
              <a:gs pos="100000">
                <a:schemeClr val="bg1"/>
              </a:gs>
            </a:gsLst>
            <a:lin ang="2700000" scaled="1"/>
            <a:tileRect/>
          </a:gradFill>
        </p:spPr>
      </p:pic>
      <p:sp>
        <p:nvSpPr>
          <p:cNvPr id="8" name="Rectangle 7">
            <a:extLst>
              <a:ext uri="{FF2B5EF4-FFF2-40B4-BE49-F238E27FC236}">
                <a16:creationId xmlns:a16="http://schemas.microsoft.com/office/drawing/2014/main" id="{D6D9C9D9-72EC-6D46-9AAD-E59A139F1299}"/>
              </a:ext>
            </a:extLst>
          </p:cNvPr>
          <p:cNvSpPr/>
          <p:nvPr userDrawn="1"/>
        </p:nvSpPr>
        <p:spPr bwMode="auto">
          <a:xfrm>
            <a:off x="-504" y="3193257"/>
            <a:ext cx="12192504" cy="1028423"/>
          </a:xfrm>
          <a:prstGeom prst="rect">
            <a:avLst/>
          </a:prstGeom>
          <a:gradFill flip="none" rotWithShape="1">
            <a:gsLst>
              <a:gs pos="0">
                <a:schemeClr val="bg1">
                  <a:alpha val="0"/>
                  <a:lumMod val="0"/>
                  <a:lumOff val="100000"/>
                </a:schemeClr>
              </a:gs>
              <a:gs pos="51000">
                <a:schemeClr val="bg1"/>
              </a:gs>
            </a:gsLst>
            <a:lin ang="16200000" scaled="1"/>
            <a:tileRect/>
          </a:gra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19" name="Rectangle 18"/>
          <p:cNvSpPr/>
          <p:nvPr userDrawn="1"/>
        </p:nvSpPr>
        <p:spPr>
          <a:xfrm>
            <a:off x="-504" y="6316956"/>
            <a:ext cx="12192000" cy="544880"/>
          </a:xfrm>
          <a:prstGeom prst="rect">
            <a:avLst/>
          </a:prstGeom>
          <a:gradFill flip="none" rotWithShape="1">
            <a:gsLst>
              <a:gs pos="0">
                <a:srgbClr val="294861"/>
              </a:gs>
              <a:gs pos="46000">
                <a:schemeClr val="accent1">
                  <a:lumMod val="50000"/>
                </a:schemeClr>
              </a:gs>
              <a:gs pos="100000">
                <a:srgbClr val="4388B8"/>
              </a:gs>
            </a:gsLst>
            <a:lin ang="16200000" scaled="1"/>
            <a:tileRect/>
          </a:gradFill>
          <a:ln>
            <a:noFill/>
          </a:ln>
          <a:effectLst>
            <a:outerShdw blurRad="50800" dist="38100" dir="16200000"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1800" dirty="0">
              <a:latin typeface="Arial"/>
            </a:endParaRPr>
          </a:p>
        </p:txBody>
      </p:sp>
      <p:sp>
        <p:nvSpPr>
          <p:cNvPr id="10" name="Title 9"/>
          <p:cNvSpPr>
            <a:spLocks noGrp="1"/>
          </p:cNvSpPr>
          <p:nvPr>
            <p:ph type="title" hasCustomPrompt="1"/>
          </p:nvPr>
        </p:nvSpPr>
        <p:spPr>
          <a:xfrm>
            <a:off x="609600" y="565126"/>
            <a:ext cx="10972800" cy="1447576"/>
          </a:xfrm>
        </p:spPr>
        <p:txBody>
          <a:bodyPr anchor="b" anchorCtr="0"/>
          <a:lstStyle>
            <a:lvl1pPr>
              <a:lnSpc>
                <a:spcPts val="3800"/>
              </a:lnSpc>
              <a:defRPr sz="3600" b="1" i="0">
                <a:solidFill>
                  <a:schemeClr val="accent1">
                    <a:lumMod val="75000"/>
                  </a:schemeClr>
                </a:solidFill>
                <a:effectLst/>
                <a:latin typeface="Arial"/>
                <a:cs typeface="Arial"/>
              </a:defRPr>
            </a:lvl1pPr>
          </a:lstStyle>
          <a:p>
            <a:r>
              <a:rPr lang="en-US" dirty="0"/>
              <a:t>Click to edit </a:t>
            </a:r>
            <a:br>
              <a:rPr lang="en-US" dirty="0"/>
            </a:br>
            <a:r>
              <a:rPr lang="en-US" dirty="0"/>
              <a:t>Master title style</a:t>
            </a:r>
          </a:p>
        </p:txBody>
      </p:sp>
      <p:sp>
        <p:nvSpPr>
          <p:cNvPr id="12" name="Text Placeholder 11"/>
          <p:cNvSpPr>
            <a:spLocks noGrp="1"/>
          </p:cNvSpPr>
          <p:nvPr>
            <p:ph type="body" sz="quarter" idx="13"/>
          </p:nvPr>
        </p:nvSpPr>
        <p:spPr>
          <a:xfrm>
            <a:off x="609601" y="2024863"/>
            <a:ext cx="7505699" cy="369888"/>
          </a:xfrm>
        </p:spPr>
        <p:txBody>
          <a:bodyPr>
            <a:noAutofit/>
          </a:bodyPr>
          <a:lstStyle>
            <a:lvl1pPr>
              <a:lnSpc>
                <a:spcPts val="2200"/>
              </a:lnSpc>
              <a:buNone/>
              <a:defRPr sz="2000" b="0">
                <a:latin typeface="Arial"/>
                <a:cs typeface="Arial"/>
              </a:defRPr>
            </a:lvl1pPr>
            <a:lvl2pPr>
              <a:buNone/>
              <a:defRPr/>
            </a:lvl2pPr>
            <a:lvl3pPr>
              <a:buNone/>
              <a:defRPr/>
            </a:lvl3pPr>
            <a:lvl4pPr>
              <a:buNone/>
              <a:defRPr/>
            </a:lvl4pPr>
            <a:lvl5pPr>
              <a:buNone/>
              <a:defRPr/>
            </a:lvl5pPr>
          </a:lstStyle>
          <a:p>
            <a:pPr lvl="0"/>
            <a:r>
              <a:rPr lang="en-US"/>
              <a:t>Click to edit Master text styles</a:t>
            </a:r>
          </a:p>
        </p:txBody>
      </p:sp>
      <p:sp>
        <p:nvSpPr>
          <p:cNvPr id="14" name="TextBox 13"/>
          <p:cNvSpPr txBox="1"/>
          <p:nvPr userDrawn="1"/>
        </p:nvSpPr>
        <p:spPr>
          <a:xfrm>
            <a:off x="91181" y="6416000"/>
            <a:ext cx="6004819" cy="435504"/>
          </a:xfrm>
          <a:prstGeom prst="rect">
            <a:avLst/>
          </a:prstGeom>
          <a:noFill/>
          <a:effectLst/>
        </p:spPr>
        <p:txBody>
          <a:bodyPr wrap="square" rtlCol="0">
            <a:spAutoFit/>
          </a:bodyPr>
          <a:lstStyle/>
          <a:p>
            <a:pPr marL="0" algn="l" defTabSz="457200" rtl="0" eaLnBrk="1" latinLnBrk="0" hangingPunct="1">
              <a:lnSpc>
                <a:spcPct val="90000"/>
              </a:lnSpc>
              <a:spcAft>
                <a:spcPts val="300"/>
              </a:spcAft>
            </a:pPr>
            <a:r>
              <a:rPr lang="en-US" sz="800" kern="1200" dirty="0">
                <a:solidFill>
                  <a:schemeClr val="bg1"/>
                </a:solidFill>
                <a:effectLst/>
                <a:latin typeface="Arial"/>
                <a:ea typeface="+mn-ea"/>
                <a:cs typeface="Arial"/>
              </a:rPr>
              <a:t>LLNL-PRES-XXXXXX</a:t>
            </a:r>
          </a:p>
          <a:p>
            <a:pPr marL="0" algn="l" defTabSz="457200" rtl="0" eaLnBrk="1" latinLnBrk="0" hangingPunct="1">
              <a:lnSpc>
                <a:spcPct val="90000"/>
              </a:lnSpc>
              <a:spcAft>
                <a:spcPts val="600"/>
              </a:spcAft>
            </a:pPr>
            <a:r>
              <a:rPr lang="en-US" sz="700" kern="1200" dirty="0">
                <a:solidFill>
                  <a:schemeClr val="bg1"/>
                </a:solidFill>
                <a:effectLst/>
                <a:latin typeface="Arial"/>
                <a:ea typeface="+mn-ea"/>
                <a:cs typeface="Arial"/>
              </a:rPr>
              <a:t>This work was performed under the auspices of the</a:t>
            </a:r>
            <a:r>
              <a:rPr lang="en-US" sz="700" kern="1200" baseline="0" dirty="0">
                <a:solidFill>
                  <a:schemeClr val="bg1"/>
                </a:solidFill>
                <a:effectLst/>
                <a:latin typeface="Arial"/>
                <a:ea typeface="+mn-ea"/>
                <a:cs typeface="Arial"/>
              </a:rPr>
              <a:t> </a:t>
            </a:r>
            <a:r>
              <a:rPr lang="en-US" sz="700" kern="1200" dirty="0">
                <a:solidFill>
                  <a:schemeClr val="bg1"/>
                </a:solidFill>
                <a:effectLst/>
                <a:latin typeface="Arial"/>
                <a:ea typeface="+mn-ea"/>
                <a:cs typeface="Arial"/>
              </a:rPr>
              <a:t>U.S. Department of Energy by Lawrence Livermore National Laboratory under contract DE-AC52-07NA27344.</a:t>
            </a:r>
            <a:r>
              <a:rPr lang="en-US" sz="700" kern="1200" baseline="0" dirty="0">
                <a:solidFill>
                  <a:schemeClr val="bg1"/>
                </a:solidFill>
                <a:effectLst/>
                <a:latin typeface="Arial"/>
                <a:ea typeface="+mn-ea"/>
                <a:cs typeface="Arial"/>
              </a:rPr>
              <a:t> </a:t>
            </a:r>
            <a:r>
              <a:rPr lang="en-US" sz="700" kern="1200" dirty="0">
                <a:solidFill>
                  <a:schemeClr val="bg1"/>
                </a:solidFill>
                <a:effectLst/>
                <a:latin typeface="Arial"/>
                <a:ea typeface="+mn-ea"/>
                <a:cs typeface="Arial"/>
              </a:rPr>
              <a:t>Lawrence Livermore National Security, LLC</a:t>
            </a:r>
          </a:p>
        </p:txBody>
      </p:sp>
      <p:pic>
        <p:nvPicPr>
          <p:cNvPr id="18" name="Picture 17" descr="LLNL_Logo_WHT-LRG.png"/>
          <p:cNvPicPr>
            <a:picLocks/>
          </p:cNvPicPr>
          <p:nvPr userDrawn="1"/>
        </p:nvPicPr>
        <p:blipFill>
          <a:blip r:embed="rId3" cstate="print">
            <a:extLst>
              <a:ext uri="{28A0092B-C50C-407E-A947-70E740481C1C}">
                <a14:useLocalDpi xmlns:a14="http://schemas.microsoft.com/office/drawing/2010/main"/>
              </a:ext>
            </a:extLst>
          </a:blip>
          <a:stretch>
            <a:fillRect/>
          </a:stretch>
        </p:blipFill>
        <p:spPr>
          <a:xfrm>
            <a:off x="10055018" y="6446832"/>
            <a:ext cx="1865376" cy="314676"/>
          </a:xfrm>
          <a:prstGeom prst="rect">
            <a:avLst/>
          </a:prstGeom>
        </p:spPr>
      </p:pic>
      <p:sp>
        <p:nvSpPr>
          <p:cNvPr id="20" name="Rectangle 19"/>
          <p:cNvSpPr/>
          <p:nvPr userDrawn="1"/>
        </p:nvSpPr>
        <p:spPr>
          <a:xfrm>
            <a:off x="0" y="0"/>
            <a:ext cx="12192000" cy="112889"/>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1800" dirty="0">
              <a:latin typeface="Arial"/>
            </a:endParaRPr>
          </a:p>
        </p:txBody>
      </p:sp>
      <p:sp>
        <p:nvSpPr>
          <p:cNvPr id="3" name="Text Placeholder 2"/>
          <p:cNvSpPr>
            <a:spLocks noGrp="1"/>
          </p:cNvSpPr>
          <p:nvPr>
            <p:ph type="body" sz="quarter" idx="14" hasCustomPrompt="1"/>
          </p:nvPr>
        </p:nvSpPr>
        <p:spPr>
          <a:xfrm>
            <a:off x="6096001" y="3096715"/>
            <a:ext cx="6096000" cy="477838"/>
          </a:xfrm>
        </p:spPr>
        <p:txBody>
          <a:bodyPr rIns="182880" anchor="b" anchorCtr="0">
            <a:noAutofit/>
          </a:bodyPr>
          <a:lstStyle>
            <a:lvl1pPr marL="57150" indent="0" algn="r">
              <a:spcBef>
                <a:spcPts val="0"/>
              </a:spcBef>
              <a:buNone/>
              <a:defRPr sz="1600" b="0"/>
            </a:lvl1pPr>
            <a:lvl2pPr marL="342900" indent="0" algn="r">
              <a:buNone/>
              <a:defRPr sz="1600" b="0"/>
            </a:lvl2pPr>
            <a:lvl3pPr marL="628650" indent="0" algn="r">
              <a:buNone/>
              <a:defRPr sz="1600" b="0"/>
            </a:lvl3pPr>
            <a:lvl4pPr marL="857250" indent="0" algn="r">
              <a:buNone/>
              <a:defRPr sz="1600" b="0"/>
            </a:lvl4pPr>
            <a:lvl5pPr marL="1085850" indent="0" algn="r">
              <a:buNone/>
              <a:defRPr sz="1600" b="0"/>
            </a:lvl5pPr>
          </a:lstStyle>
          <a:p>
            <a:pPr lvl="0"/>
            <a:r>
              <a:rPr lang="en-US" dirty="0"/>
              <a:t>Authors Name</a:t>
            </a:r>
          </a:p>
          <a:p>
            <a:pPr lvl="0"/>
            <a:r>
              <a:rPr lang="en-US" dirty="0"/>
              <a:t>Title</a:t>
            </a:r>
          </a:p>
        </p:txBody>
      </p:sp>
    </p:spTree>
    <p:extLst>
      <p:ext uri="{BB962C8B-B14F-4D97-AF65-F5344CB8AC3E}">
        <p14:creationId xmlns:p14="http://schemas.microsoft.com/office/powerpoint/2010/main" val="9449849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BA3D2A3-E316-5B4D-B559-0EBDF6B1377B}"/>
              </a:ext>
            </a:extLst>
          </p:cNvPr>
          <p:cNvPicPr>
            <a:picLocks noChangeAspect="1"/>
          </p:cNvPicPr>
          <p:nvPr userDrawn="1"/>
        </p:nvPicPr>
        <p:blipFill>
          <a:blip r:embed="rId2">
            <a:alphaModFix/>
          </a:blip>
          <a:stretch>
            <a:fillRect/>
          </a:stretch>
        </p:blipFill>
        <p:spPr>
          <a:xfrm>
            <a:off x="0" y="3575304"/>
            <a:ext cx="12192000" cy="2743200"/>
          </a:xfrm>
          <a:prstGeom prst="rect">
            <a:avLst/>
          </a:prstGeom>
          <a:gradFill flip="none" rotWithShape="1">
            <a:gsLst>
              <a:gs pos="0">
                <a:schemeClr val="accent1">
                  <a:lumMod val="0"/>
                  <a:lumOff val="100000"/>
                </a:schemeClr>
              </a:gs>
              <a:gs pos="35000">
                <a:schemeClr val="accent1">
                  <a:lumMod val="0"/>
                  <a:lumOff val="100000"/>
                </a:schemeClr>
              </a:gs>
              <a:gs pos="100000">
                <a:schemeClr val="bg1"/>
              </a:gs>
            </a:gsLst>
            <a:lin ang="2700000" scaled="1"/>
            <a:tileRect/>
          </a:gradFill>
        </p:spPr>
      </p:pic>
      <p:sp>
        <p:nvSpPr>
          <p:cNvPr id="8" name="Rectangle 7">
            <a:extLst>
              <a:ext uri="{FF2B5EF4-FFF2-40B4-BE49-F238E27FC236}">
                <a16:creationId xmlns:a16="http://schemas.microsoft.com/office/drawing/2014/main" id="{D6D9C9D9-72EC-6D46-9AAD-E59A139F1299}"/>
              </a:ext>
            </a:extLst>
          </p:cNvPr>
          <p:cNvSpPr/>
          <p:nvPr userDrawn="1"/>
        </p:nvSpPr>
        <p:spPr bwMode="auto">
          <a:xfrm>
            <a:off x="-504" y="3193257"/>
            <a:ext cx="12192504" cy="1028423"/>
          </a:xfrm>
          <a:prstGeom prst="rect">
            <a:avLst/>
          </a:prstGeom>
          <a:gradFill flip="none" rotWithShape="1">
            <a:gsLst>
              <a:gs pos="0">
                <a:schemeClr val="bg1">
                  <a:alpha val="0"/>
                  <a:lumMod val="0"/>
                  <a:lumOff val="100000"/>
                </a:schemeClr>
              </a:gs>
              <a:gs pos="51000">
                <a:schemeClr val="bg1"/>
              </a:gs>
            </a:gsLst>
            <a:lin ang="16200000" scaled="1"/>
            <a:tileRect/>
          </a:gra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19" name="Rectangle 18"/>
          <p:cNvSpPr/>
          <p:nvPr userDrawn="1"/>
        </p:nvSpPr>
        <p:spPr>
          <a:xfrm>
            <a:off x="-504" y="6316956"/>
            <a:ext cx="12192000" cy="544880"/>
          </a:xfrm>
          <a:prstGeom prst="rect">
            <a:avLst/>
          </a:prstGeom>
          <a:gradFill flip="none" rotWithShape="1">
            <a:gsLst>
              <a:gs pos="0">
                <a:srgbClr val="294861"/>
              </a:gs>
              <a:gs pos="46000">
                <a:schemeClr val="accent1">
                  <a:lumMod val="50000"/>
                </a:schemeClr>
              </a:gs>
              <a:gs pos="100000">
                <a:srgbClr val="4388B8"/>
              </a:gs>
            </a:gsLst>
            <a:lin ang="16200000" scaled="1"/>
            <a:tileRect/>
          </a:gradFill>
          <a:ln>
            <a:noFill/>
          </a:ln>
          <a:effectLst>
            <a:outerShdw blurRad="50800" dist="38100" dir="16200000"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1800" dirty="0">
              <a:latin typeface="Arial"/>
            </a:endParaRPr>
          </a:p>
        </p:txBody>
      </p:sp>
      <p:sp>
        <p:nvSpPr>
          <p:cNvPr id="10" name="Title 9"/>
          <p:cNvSpPr>
            <a:spLocks noGrp="1"/>
          </p:cNvSpPr>
          <p:nvPr>
            <p:ph type="title" hasCustomPrompt="1"/>
          </p:nvPr>
        </p:nvSpPr>
        <p:spPr>
          <a:xfrm>
            <a:off x="609600" y="565126"/>
            <a:ext cx="10972800" cy="1447576"/>
          </a:xfrm>
        </p:spPr>
        <p:txBody>
          <a:bodyPr anchor="b" anchorCtr="0"/>
          <a:lstStyle>
            <a:lvl1pPr>
              <a:lnSpc>
                <a:spcPts val="3800"/>
              </a:lnSpc>
              <a:defRPr sz="3600" b="1" i="0">
                <a:solidFill>
                  <a:schemeClr val="accent1">
                    <a:lumMod val="75000"/>
                  </a:schemeClr>
                </a:solidFill>
                <a:effectLst/>
                <a:latin typeface="Arial"/>
                <a:cs typeface="Arial"/>
              </a:defRPr>
            </a:lvl1pPr>
          </a:lstStyle>
          <a:p>
            <a:r>
              <a:rPr lang="en-US" dirty="0"/>
              <a:t>Click to edit </a:t>
            </a:r>
            <a:br>
              <a:rPr lang="en-US" dirty="0"/>
            </a:br>
            <a:r>
              <a:rPr lang="en-US" dirty="0"/>
              <a:t>Master title style</a:t>
            </a:r>
          </a:p>
        </p:txBody>
      </p:sp>
      <p:sp>
        <p:nvSpPr>
          <p:cNvPr id="12" name="Text Placeholder 11"/>
          <p:cNvSpPr>
            <a:spLocks noGrp="1"/>
          </p:cNvSpPr>
          <p:nvPr>
            <p:ph type="body" sz="quarter" idx="13"/>
          </p:nvPr>
        </p:nvSpPr>
        <p:spPr>
          <a:xfrm>
            <a:off x="609601" y="2024863"/>
            <a:ext cx="7505699" cy="369888"/>
          </a:xfrm>
        </p:spPr>
        <p:txBody>
          <a:bodyPr>
            <a:noAutofit/>
          </a:bodyPr>
          <a:lstStyle>
            <a:lvl1pPr>
              <a:lnSpc>
                <a:spcPts val="2200"/>
              </a:lnSpc>
              <a:buNone/>
              <a:defRPr sz="2000" b="0">
                <a:latin typeface="Arial"/>
                <a:cs typeface="Arial"/>
              </a:defRPr>
            </a:lvl1pPr>
            <a:lvl2pPr>
              <a:buNone/>
              <a:defRPr/>
            </a:lvl2pPr>
            <a:lvl3pPr>
              <a:buNone/>
              <a:defRPr/>
            </a:lvl3pPr>
            <a:lvl4pPr>
              <a:buNone/>
              <a:defRPr/>
            </a:lvl4pPr>
            <a:lvl5pPr>
              <a:buNone/>
              <a:defRPr/>
            </a:lvl5pPr>
          </a:lstStyle>
          <a:p>
            <a:pPr lvl="0"/>
            <a:r>
              <a:rPr lang="en-US"/>
              <a:t>Click to edit Master text styles</a:t>
            </a:r>
          </a:p>
        </p:txBody>
      </p:sp>
      <p:sp>
        <p:nvSpPr>
          <p:cNvPr id="14" name="TextBox 13"/>
          <p:cNvSpPr txBox="1"/>
          <p:nvPr userDrawn="1"/>
        </p:nvSpPr>
        <p:spPr>
          <a:xfrm>
            <a:off x="91181" y="6416000"/>
            <a:ext cx="6004819" cy="435504"/>
          </a:xfrm>
          <a:prstGeom prst="rect">
            <a:avLst/>
          </a:prstGeom>
          <a:noFill/>
          <a:effectLst/>
        </p:spPr>
        <p:txBody>
          <a:bodyPr wrap="square" rtlCol="0">
            <a:spAutoFit/>
          </a:bodyPr>
          <a:lstStyle/>
          <a:p>
            <a:pPr marL="0" algn="l" defTabSz="457200" rtl="0" eaLnBrk="1" latinLnBrk="0" hangingPunct="1">
              <a:lnSpc>
                <a:spcPct val="90000"/>
              </a:lnSpc>
              <a:spcAft>
                <a:spcPts val="300"/>
              </a:spcAft>
            </a:pPr>
            <a:r>
              <a:rPr lang="en-US" sz="800" kern="1200" dirty="0">
                <a:solidFill>
                  <a:schemeClr val="bg1"/>
                </a:solidFill>
                <a:effectLst/>
                <a:latin typeface="Arial"/>
                <a:ea typeface="+mn-ea"/>
                <a:cs typeface="Arial"/>
              </a:rPr>
              <a:t>LLNL-PRES-XXXXXX</a:t>
            </a:r>
          </a:p>
          <a:p>
            <a:pPr marL="0" algn="l" defTabSz="457200" rtl="0" eaLnBrk="1" latinLnBrk="0" hangingPunct="1">
              <a:lnSpc>
                <a:spcPct val="90000"/>
              </a:lnSpc>
              <a:spcAft>
                <a:spcPts val="600"/>
              </a:spcAft>
            </a:pPr>
            <a:r>
              <a:rPr lang="en-US" sz="700" kern="1200" dirty="0">
                <a:solidFill>
                  <a:schemeClr val="bg1"/>
                </a:solidFill>
                <a:effectLst/>
                <a:latin typeface="Arial"/>
                <a:ea typeface="+mn-ea"/>
                <a:cs typeface="Arial"/>
              </a:rPr>
              <a:t>This work was performed under the auspices of the</a:t>
            </a:r>
            <a:r>
              <a:rPr lang="en-US" sz="700" kern="1200" baseline="0" dirty="0">
                <a:solidFill>
                  <a:schemeClr val="bg1"/>
                </a:solidFill>
                <a:effectLst/>
                <a:latin typeface="Arial"/>
                <a:ea typeface="+mn-ea"/>
                <a:cs typeface="Arial"/>
              </a:rPr>
              <a:t> </a:t>
            </a:r>
            <a:r>
              <a:rPr lang="en-US" sz="700" kern="1200" dirty="0">
                <a:solidFill>
                  <a:schemeClr val="bg1"/>
                </a:solidFill>
                <a:effectLst/>
                <a:latin typeface="Arial"/>
                <a:ea typeface="+mn-ea"/>
                <a:cs typeface="Arial"/>
              </a:rPr>
              <a:t>U.S. Department of Energy by Lawrence Livermore National Laboratory under contract DE-AC52-07NA27344.</a:t>
            </a:r>
            <a:r>
              <a:rPr lang="en-US" sz="700" kern="1200" baseline="0" dirty="0">
                <a:solidFill>
                  <a:schemeClr val="bg1"/>
                </a:solidFill>
                <a:effectLst/>
                <a:latin typeface="Arial"/>
                <a:ea typeface="+mn-ea"/>
                <a:cs typeface="Arial"/>
              </a:rPr>
              <a:t> </a:t>
            </a:r>
            <a:r>
              <a:rPr lang="en-US" sz="700" kern="1200" dirty="0">
                <a:solidFill>
                  <a:schemeClr val="bg1"/>
                </a:solidFill>
                <a:effectLst/>
                <a:latin typeface="Arial"/>
                <a:ea typeface="+mn-ea"/>
                <a:cs typeface="Arial"/>
              </a:rPr>
              <a:t>Lawrence Livermore National Security, LLC</a:t>
            </a:r>
          </a:p>
        </p:txBody>
      </p:sp>
      <p:pic>
        <p:nvPicPr>
          <p:cNvPr id="18" name="Picture 17" descr="LLNL_Logo_WHT-LRG.png"/>
          <p:cNvPicPr>
            <a:picLocks/>
          </p:cNvPicPr>
          <p:nvPr userDrawn="1"/>
        </p:nvPicPr>
        <p:blipFill>
          <a:blip r:embed="rId3" cstate="print">
            <a:extLst>
              <a:ext uri="{28A0092B-C50C-407E-A947-70E740481C1C}">
                <a14:useLocalDpi xmlns:a14="http://schemas.microsoft.com/office/drawing/2010/main"/>
              </a:ext>
            </a:extLst>
          </a:blip>
          <a:stretch>
            <a:fillRect/>
          </a:stretch>
        </p:blipFill>
        <p:spPr>
          <a:xfrm>
            <a:off x="10055018" y="6446832"/>
            <a:ext cx="1865376" cy="314676"/>
          </a:xfrm>
          <a:prstGeom prst="rect">
            <a:avLst/>
          </a:prstGeom>
        </p:spPr>
      </p:pic>
      <p:sp>
        <p:nvSpPr>
          <p:cNvPr id="20" name="Rectangle 19"/>
          <p:cNvSpPr/>
          <p:nvPr userDrawn="1"/>
        </p:nvSpPr>
        <p:spPr>
          <a:xfrm>
            <a:off x="0" y="0"/>
            <a:ext cx="12192000" cy="112889"/>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1800" dirty="0">
              <a:latin typeface="Arial"/>
            </a:endParaRPr>
          </a:p>
        </p:txBody>
      </p:sp>
      <p:sp>
        <p:nvSpPr>
          <p:cNvPr id="3" name="Text Placeholder 2"/>
          <p:cNvSpPr>
            <a:spLocks noGrp="1"/>
          </p:cNvSpPr>
          <p:nvPr>
            <p:ph type="body" sz="quarter" idx="14" hasCustomPrompt="1"/>
          </p:nvPr>
        </p:nvSpPr>
        <p:spPr>
          <a:xfrm>
            <a:off x="6096001" y="3096715"/>
            <a:ext cx="6096000" cy="477838"/>
          </a:xfrm>
        </p:spPr>
        <p:txBody>
          <a:bodyPr rIns="182880" anchor="b" anchorCtr="0">
            <a:noAutofit/>
          </a:bodyPr>
          <a:lstStyle>
            <a:lvl1pPr marL="57150" indent="0" algn="r">
              <a:spcBef>
                <a:spcPts val="0"/>
              </a:spcBef>
              <a:buNone/>
              <a:defRPr sz="1600" b="0"/>
            </a:lvl1pPr>
            <a:lvl2pPr marL="342900" indent="0" algn="r">
              <a:buNone/>
              <a:defRPr sz="1600" b="0"/>
            </a:lvl2pPr>
            <a:lvl3pPr marL="628650" indent="0" algn="r">
              <a:buNone/>
              <a:defRPr sz="1600" b="0"/>
            </a:lvl3pPr>
            <a:lvl4pPr marL="857250" indent="0" algn="r">
              <a:buNone/>
              <a:defRPr sz="1600" b="0"/>
            </a:lvl4pPr>
            <a:lvl5pPr marL="1085850" indent="0" algn="r">
              <a:buNone/>
              <a:defRPr sz="1600" b="0"/>
            </a:lvl5pPr>
          </a:lstStyle>
          <a:p>
            <a:pPr lvl="0"/>
            <a:r>
              <a:rPr lang="en-US" dirty="0"/>
              <a:t>Authors Name</a:t>
            </a:r>
          </a:p>
          <a:p>
            <a:pPr lvl="0"/>
            <a:r>
              <a:rPr lang="en-US" dirty="0"/>
              <a:t>Title</a:t>
            </a:r>
          </a:p>
        </p:txBody>
      </p:sp>
    </p:spTree>
    <p:extLst>
      <p:ext uri="{BB962C8B-B14F-4D97-AF65-F5344CB8AC3E}">
        <p14:creationId xmlns:p14="http://schemas.microsoft.com/office/powerpoint/2010/main" val="39513027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threePt" dir="t">
                <a:rot lat="0" lon="0" rev="4800000"/>
              </a:lightRig>
            </a:scene3d>
            <a:sp3d prstMaterial="matte"/>
          </a:bodyPr>
          <a:lstStyle/>
          <a:p>
            <a:r>
              <a:rPr kumimoji="0" lang="en-US"/>
              <a:t>Click to edit Master title style</a:t>
            </a:r>
            <a:endParaRPr kumimoji="0" lang="en-US" dirty="0"/>
          </a:p>
        </p:txBody>
      </p:sp>
    </p:spTree>
    <p:extLst>
      <p:ext uri="{BB962C8B-B14F-4D97-AF65-F5344CB8AC3E}">
        <p14:creationId xmlns:p14="http://schemas.microsoft.com/office/powerpoint/2010/main" val="2553008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lIns="0" bIns="0"/>
          <a:lstStyle>
            <a:lvl1pPr eaLnBrk="1" latinLnBrk="0" hangingPunct="1">
              <a:spcBef>
                <a:spcPts val="1800"/>
              </a:spcBef>
              <a:spcAft>
                <a:spcPts val="0"/>
              </a:spcAft>
              <a:defRPr/>
            </a:lvl1pPr>
            <a:lvl2pPr eaLnBrk="1" latinLnBrk="0" hangingPunct="1">
              <a:spcAft>
                <a:spcPts val="0"/>
              </a:spcAft>
              <a:defRPr/>
            </a:lvl2pPr>
            <a:lvl3pPr eaLnBrk="1" latinLnBrk="0" hangingPunct="1">
              <a:spcAft>
                <a:spcPts val="0"/>
              </a:spcAft>
              <a:defRPr/>
            </a:lvl3pPr>
            <a:lvl4pPr eaLnBrk="1" latinLnBrk="0" hangingPunct="1">
              <a:spcAft>
                <a:spcPts val="0"/>
              </a:spcAft>
              <a:defRPr/>
            </a:lvl4pPr>
            <a:lvl5pPr eaLnBrk="1" latinLnBrk="0" hangingPunct="1">
              <a:spcAft>
                <a:spcPts val="0"/>
              </a:spcAft>
              <a:defRPr/>
            </a:lvl5p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5" name="Title Placeholder 1"/>
          <p:cNvSpPr>
            <a:spLocks noGrp="1"/>
          </p:cNvSpPr>
          <p:nvPr>
            <p:ph type="title"/>
          </p:nvPr>
        </p:nvSpPr>
        <p:spPr>
          <a:xfrm>
            <a:off x="609600" y="219514"/>
            <a:ext cx="10972800" cy="1008771"/>
          </a:xfrm>
          <a:prstGeom prst="rect">
            <a:avLst/>
          </a:prstGeom>
          <a:effectLst/>
        </p:spPr>
        <p:txBody>
          <a:bodyPr vert="horz" lIns="0" rIns="45720" rtlCol="0" anchor="ctr" anchorCtr="0">
            <a:noAutofit/>
            <a:scene3d>
              <a:camera prst="orthographicFront"/>
              <a:lightRig rig="threePt" dir="t">
                <a:rot lat="0" lon="0" rev="4800000"/>
              </a:lightRig>
            </a:scene3d>
            <a:sp3d prstMaterial="matte"/>
          </a:bodyPr>
          <a:lstStyle/>
          <a:p>
            <a:r>
              <a:rPr kumimoji="0" lang="en-US"/>
              <a:t>Click to edit Master title style</a:t>
            </a:r>
            <a:endParaRPr kumimoji="0" lang="en-US" dirty="0"/>
          </a:p>
        </p:txBody>
      </p:sp>
    </p:spTree>
    <p:extLst>
      <p:ext uri="{BB962C8B-B14F-4D97-AF65-F5344CB8AC3E}">
        <p14:creationId xmlns:p14="http://schemas.microsoft.com/office/powerpoint/2010/main" val="4894131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with side-text-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endParaRPr lang="en-US" dirty="0"/>
          </a:p>
        </p:txBody>
      </p:sp>
      <p:sp>
        <p:nvSpPr>
          <p:cNvPr id="4" name="Content Placeholder 2"/>
          <p:cNvSpPr>
            <a:spLocks noGrp="1"/>
          </p:cNvSpPr>
          <p:nvPr>
            <p:ph idx="1"/>
          </p:nvPr>
        </p:nvSpPr>
        <p:spPr>
          <a:xfrm>
            <a:off x="621101" y="1436688"/>
            <a:ext cx="5291328"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Tree>
    <p:extLst>
      <p:ext uri="{BB962C8B-B14F-4D97-AF65-F5344CB8AC3E}">
        <p14:creationId xmlns:p14="http://schemas.microsoft.com/office/powerpoint/2010/main" val="9666005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le with side-text-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endParaRPr lang="en-US" dirty="0"/>
          </a:p>
        </p:txBody>
      </p:sp>
      <p:sp>
        <p:nvSpPr>
          <p:cNvPr id="4" name="Content Placeholder 2"/>
          <p:cNvSpPr>
            <a:spLocks noGrp="1"/>
          </p:cNvSpPr>
          <p:nvPr>
            <p:ph idx="1"/>
          </p:nvPr>
        </p:nvSpPr>
        <p:spPr>
          <a:xfrm>
            <a:off x="6301619" y="1436688"/>
            <a:ext cx="5291328"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Tree>
    <p:extLst>
      <p:ext uri="{BB962C8B-B14F-4D97-AF65-F5344CB8AC3E}">
        <p14:creationId xmlns:p14="http://schemas.microsoft.com/office/powerpoint/2010/main" val="36162537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with side-by-sid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endParaRPr lang="en-US" dirty="0"/>
          </a:p>
        </p:txBody>
      </p:sp>
      <p:sp>
        <p:nvSpPr>
          <p:cNvPr id="4" name="Content Placeholder 2"/>
          <p:cNvSpPr>
            <a:spLocks noGrp="1"/>
          </p:cNvSpPr>
          <p:nvPr>
            <p:ph idx="1"/>
          </p:nvPr>
        </p:nvSpPr>
        <p:spPr>
          <a:xfrm>
            <a:off x="621101" y="1436688"/>
            <a:ext cx="5291328"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5" name="Content Placeholder 2"/>
          <p:cNvSpPr>
            <a:spLocks noGrp="1"/>
          </p:cNvSpPr>
          <p:nvPr>
            <p:ph idx="10"/>
          </p:nvPr>
        </p:nvSpPr>
        <p:spPr>
          <a:xfrm>
            <a:off x="6291532" y="1436688"/>
            <a:ext cx="5291328"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Tree>
    <p:extLst>
      <p:ext uri="{BB962C8B-B14F-4D97-AF65-F5344CB8AC3E}">
        <p14:creationId xmlns:p14="http://schemas.microsoft.com/office/powerpoint/2010/main" val="22684366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Full Image with 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349042"/>
          </a:xfrm>
        </p:spPr>
        <p:txBody>
          <a:bodyPr/>
          <a:lstStyle/>
          <a:p>
            <a:r>
              <a:rPr lang="en-US"/>
              <a:t>Click icon to add picture</a:t>
            </a:r>
            <a:endParaRPr lang="en-US" dirty="0"/>
          </a:p>
        </p:txBody>
      </p:sp>
      <p:sp>
        <p:nvSpPr>
          <p:cNvPr id="6" name="Title 5"/>
          <p:cNvSpPr>
            <a:spLocks noGrp="1"/>
          </p:cNvSpPr>
          <p:nvPr>
            <p:ph type="title"/>
          </p:nvPr>
        </p:nvSpPr>
        <p:spPr>
          <a:xfrm>
            <a:off x="5" y="7"/>
            <a:ext cx="12191999" cy="1228907"/>
          </a:xfrm>
          <a:solidFill>
            <a:schemeClr val="bg1"/>
          </a:solidFill>
          <a:effectLst/>
        </p:spPr>
        <p:txBody>
          <a:bodyPr vert="horz" lIns="457200" rIns="45720" rtlCol="0" anchor="ctr" anchorCtr="0">
            <a:normAutofit/>
            <a:scene3d>
              <a:camera prst="orthographicFront"/>
              <a:lightRig rig="threePt" dir="t">
                <a:rot lat="0" lon="0" rev="4800000"/>
              </a:lightRig>
            </a:scene3d>
            <a:sp3d prstMaterial="matte"/>
          </a:bodyPr>
          <a:lstStyle>
            <a:lvl1pPr marL="233363" indent="0" algn="l" rtl="0" eaLnBrk="1" latinLnBrk="0" hangingPunct="1">
              <a:lnSpc>
                <a:spcPct val="90000"/>
              </a:lnSpc>
              <a:spcBef>
                <a:spcPct val="0"/>
              </a:spcBef>
              <a:buNone/>
              <a:defRPr kumimoji="0" lang="en-US" sz="3200" b="1" kern="1200" dirty="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Tree>
    <p:extLst>
      <p:ext uri="{BB962C8B-B14F-4D97-AF65-F5344CB8AC3E}">
        <p14:creationId xmlns:p14="http://schemas.microsoft.com/office/powerpoint/2010/main" val="2919424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DC5C1-5F08-B3DA-538C-92698A474C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F28F7A-BD57-1CDD-F554-8A86317150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CEBB81-36C1-028E-7A06-F3D1E35E4C01}"/>
              </a:ext>
            </a:extLst>
          </p:cNvPr>
          <p:cNvSpPr>
            <a:spLocks noGrp="1"/>
          </p:cNvSpPr>
          <p:nvPr>
            <p:ph type="dt" sz="half" idx="10"/>
          </p:nvPr>
        </p:nvSpPr>
        <p:spPr/>
        <p:txBody>
          <a:bodyPr/>
          <a:lstStyle/>
          <a:p>
            <a:fld id="{A5D43C11-8668-5049-AD65-AD2AFDBAF142}" type="datetimeFigureOut">
              <a:rPr lang="en-US" smtClean="0"/>
              <a:t>10/17/25</a:t>
            </a:fld>
            <a:endParaRPr lang="en-US"/>
          </a:p>
        </p:txBody>
      </p:sp>
      <p:sp>
        <p:nvSpPr>
          <p:cNvPr id="5" name="Footer Placeholder 4">
            <a:extLst>
              <a:ext uri="{FF2B5EF4-FFF2-40B4-BE49-F238E27FC236}">
                <a16:creationId xmlns:a16="http://schemas.microsoft.com/office/drawing/2014/main" id="{DA6F4B97-4217-0924-4EB6-8D24B7607A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7C50B0-21DA-DF48-3C11-7FBCC2FD342B}"/>
              </a:ext>
            </a:extLst>
          </p:cNvPr>
          <p:cNvSpPr>
            <a:spLocks noGrp="1"/>
          </p:cNvSpPr>
          <p:nvPr>
            <p:ph type="sldNum" sz="quarter" idx="12"/>
          </p:nvPr>
        </p:nvSpPr>
        <p:spPr/>
        <p:txBody>
          <a:bodyPr/>
          <a:lstStyle/>
          <a:p>
            <a:fld id="{60680B46-44CF-F94F-AE2D-15487754F391}" type="slidenum">
              <a:rPr lang="en-US" smtClean="0"/>
              <a:t>‹#›</a:t>
            </a:fld>
            <a:endParaRPr lang="en-US"/>
          </a:p>
        </p:txBody>
      </p:sp>
    </p:spTree>
    <p:extLst>
      <p:ext uri="{BB962C8B-B14F-4D97-AF65-F5344CB8AC3E}">
        <p14:creationId xmlns:p14="http://schemas.microsoft.com/office/powerpoint/2010/main" val="32657783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Full Im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349042"/>
          </a:xfrm>
        </p:spPr>
        <p:txBody>
          <a:bodyPr/>
          <a:lstStyle/>
          <a:p>
            <a:r>
              <a:rPr lang="en-US"/>
              <a:t>Click icon to add picture</a:t>
            </a:r>
            <a:endParaRPr lang="en-US" dirty="0"/>
          </a:p>
        </p:txBody>
      </p:sp>
    </p:spTree>
    <p:extLst>
      <p:ext uri="{BB962C8B-B14F-4D97-AF65-F5344CB8AC3E}">
        <p14:creationId xmlns:p14="http://schemas.microsoft.com/office/powerpoint/2010/main" val="35328118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049239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0_end page">
    <p:bg>
      <p:bgPr>
        <a:solidFill>
          <a:srgbClr val="0F4F97"/>
        </a:solidFill>
        <a:effectLst/>
      </p:bgPr>
    </p:bg>
    <p:spTree>
      <p:nvGrpSpPr>
        <p:cNvPr id="1" name=""/>
        <p:cNvGrpSpPr/>
        <p:nvPr/>
      </p:nvGrpSpPr>
      <p:grpSpPr>
        <a:xfrm>
          <a:off x="0" y="0"/>
          <a:ext cx="0" cy="0"/>
          <a:chOff x="0" y="0"/>
          <a:chExt cx="0" cy="0"/>
        </a:xfrm>
      </p:grpSpPr>
      <p:pic>
        <p:nvPicPr>
          <p:cNvPr id="3" name="Picture 2" descr="LLNL_Logo_WHT-LRG.png"/>
          <p:cNvPicPr>
            <a:picLocks/>
          </p:cNvPicPr>
          <p:nvPr userDrawn="1"/>
        </p:nvPicPr>
        <p:blipFill>
          <a:blip r:embed="rId2"/>
          <a:stretch>
            <a:fillRect/>
          </a:stretch>
        </p:blipFill>
        <p:spPr>
          <a:xfrm>
            <a:off x="962469" y="5437487"/>
            <a:ext cx="3602736" cy="607768"/>
          </a:xfrm>
          <a:prstGeom prst="rect">
            <a:avLst/>
          </a:prstGeom>
        </p:spPr>
      </p:pic>
    </p:spTree>
    <p:extLst>
      <p:ext uri="{BB962C8B-B14F-4D97-AF65-F5344CB8AC3E}">
        <p14:creationId xmlns:p14="http://schemas.microsoft.com/office/powerpoint/2010/main" val="14725531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1123369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D546C-9EC7-3DAA-AF2D-5D14055B3B7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76DC81-5510-CDFB-0412-038B649D6D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33FDF9-D342-05AC-6E3C-A7064F151699}"/>
              </a:ext>
            </a:extLst>
          </p:cNvPr>
          <p:cNvSpPr>
            <a:spLocks noGrp="1"/>
          </p:cNvSpPr>
          <p:nvPr>
            <p:ph type="dt" sz="half" idx="10"/>
          </p:nvPr>
        </p:nvSpPr>
        <p:spPr/>
        <p:txBody>
          <a:bodyPr/>
          <a:lstStyle/>
          <a:p>
            <a:fld id="{A5D43C11-8668-5049-AD65-AD2AFDBAF142}" type="datetimeFigureOut">
              <a:rPr lang="en-US" smtClean="0"/>
              <a:t>10/17/25</a:t>
            </a:fld>
            <a:endParaRPr lang="en-US"/>
          </a:p>
        </p:txBody>
      </p:sp>
      <p:sp>
        <p:nvSpPr>
          <p:cNvPr id="5" name="Footer Placeholder 4">
            <a:extLst>
              <a:ext uri="{FF2B5EF4-FFF2-40B4-BE49-F238E27FC236}">
                <a16:creationId xmlns:a16="http://schemas.microsoft.com/office/drawing/2014/main" id="{30E790B9-14D8-F1C1-826D-75343FA8EC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57B85C-A04E-51C2-4CD5-BC9A5B2239C2}"/>
              </a:ext>
            </a:extLst>
          </p:cNvPr>
          <p:cNvSpPr>
            <a:spLocks noGrp="1"/>
          </p:cNvSpPr>
          <p:nvPr>
            <p:ph type="sldNum" sz="quarter" idx="12"/>
          </p:nvPr>
        </p:nvSpPr>
        <p:spPr/>
        <p:txBody>
          <a:bodyPr/>
          <a:lstStyle/>
          <a:p>
            <a:fld id="{60680B46-44CF-F94F-AE2D-15487754F391}" type="slidenum">
              <a:rPr lang="en-US" smtClean="0"/>
              <a:t>‹#›</a:t>
            </a:fld>
            <a:endParaRPr lang="en-US"/>
          </a:p>
        </p:txBody>
      </p:sp>
    </p:spTree>
    <p:extLst>
      <p:ext uri="{BB962C8B-B14F-4D97-AF65-F5344CB8AC3E}">
        <p14:creationId xmlns:p14="http://schemas.microsoft.com/office/powerpoint/2010/main" val="207515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3D905-F01D-13D1-48B1-5813D233D1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D44AEB-976D-D86C-E55B-412419D012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B0D0A6-B3BD-E843-4F3B-97760537E1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BAEF87-A3F5-97DD-9841-B87281CB2E09}"/>
              </a:ext>
            </a:extLst>
          </p:cNvPr>
          <p:cNvSpPr>
            <a:spLocks noGrp="1"/>
          </p:cNvSpPr>
          <p:nvPr>
            <p:ph type="dt" sz="half" idx="10"/>
          </p:nvPr>
        </p:nvSpPr>
        <p:spPr/>
        <p:txBody>
          <a:bodyPr/>
          <a:lstStyle/>
          <a:p>
            <a:fld id="{A5D43C11-8668-5049-AD65-AD2AFDBAF142}" type="datetimeFigureOut">
              <a:rPr lang="en-US" smtClean="0"/>
              <a:t>10/17/25</a:t>
            </a:fld>
            <a:endParaRPr lang="en-US"/>
          </a:p>
        </p:txBody>
      </p:sp>
      <p:sp>
        <p:nvSpPr>
          <p:cNvPr id="6" name="Footer Placeholder 5">
            <a:extLst>
              <a:ext uri="{FF2B5EF4-FFF2-40B4-BE49-F238E27FC236}">
                <a16:creationId xmlns:a16="http://schemas.microsoft.com/office/drawing/2014/main" id="{A4ECCD0D-DB9B-12B8-DB74-853A506A6A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050735-1F19-F067-D433-17BD20476143}"/>
              </a:ext>
            </a:extLst>
          </p:cNvPr>
          <p:cNvSpPr>
            <a:spLocks noGrp="1"/>
          </p:cNvSpPr>
          <p:nvPr>
            <p:ph type="sldNum" sz="quarter" idx="12"/>
          </p:nvPr>
        </p:nvSpPr>
        <p:spPr/>
        <p:txBody>
          <a:bodyPr/>
          <a:lstStyle/>
          <a:p>
            <a:fld id="{60680B46-44CF-F94F-AE2D-15487754F391}" type="slidenum">
              <a:rPr lang="en-US" smtClean="0"/>
              <a:t>‹#›</a:t>
            </a:fld>
            <a:endParaRPr lang="en-US"/>
          </a:p>
        </p:txBody>
      </p:sp>
    </p:spTree>
    <p:extLst>
      <p:ext uri="{BB962C8B-B14F-4D97-AF65-F5344CB8AC3E}">
        <p14:creationId xmlns:p14="http://schemas.microsoft.com/office/powerpoint/2010/main" val="19995458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27FD3-4706-7365-3CF2-A46B96AA3D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904B20B-7E2A-A562-332F-B3BF9D7EF6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C9D034-40CC-EBEF-AEA5-0F7CAC9244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ACAB43-DCB8-743C-66C4-23E5300F67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9372E3-EC7E-0E6C-D9CB-365341403A9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A102C7-267A-5628-6985-29B4CFE48D65}"/>
              </a:ext>
            </a:extLst>
          </p:cNvPr>
          <p:cNvSpPr>
            <a:spLocks noGrp="1"/>
          </p:cNvSpPr>
          <p:nvPr>
            <p:ph type="dt" sz="half" idx="10"/>
          </p:nvPr>
        </p:nvSpPr>
        <p:spPr/>
        <p:txBody>
          <a:bodyPr/>
          <a:lstStyle/>
          <a:p>
            <a:fld id="{A5D43C11-8668-5049-AD65-AD2AFDBAF142}" type="datetimeFigureOut">
              <a:rPr lang="en-US" smtClean="0"/>
              <a:t>10/17/25</a:t>
            </a:fld>
            <a:endParaRPr lang="en-US"/>
          </a:p>
        </p:txBody>
      </p:sp>
      <p:sp>
        <p:nvSpPr>
          <p:cNvPr id="8" name="Footer Placeholder 7">
            <a:extLst>
              <a:ext uri="{FF2B5EF4-FFF2-40B4-BE49-F238E27FC236}">
                <a16:creationId xmlns:a16="http://schemas.microsoft.com/office/drawing/2014/main" id="{DF8267D0-C410-42A5-959E-C7C49BC2A15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ADF625-F3D3-D444-ED86-D69A8652DB12}"/>
              </a:ext>
            </a:extLst>
          </p:cNvPr>
          <p:cNvSpPr>
            <a:spLocks noGrp="1"/>
          </p:cNvSpPr>
          <p:nvPr>
            <p:ph type="sldNum" sz="quarter" idx="12"/>
          </p:nvPr>
        </p:nvSpPr>
        <p:spPr/>
        <p:txBody>
          <a:bodyPr/>
          <a:lstStyle/>
          <a:p>
            <a:fld id="{60680B46-44CF-F94F-AE2D-15487754F391}" type="slidenum">
              <a:rPr lang="en-US" smtClean="0"/>
              <a:t>‹#›</a:t>
            </a:fld>
            <a:endParaRPr lang="en-US"/>
          </a:p>
        </p:txBody>
      </p:sp>
    </p:spTree>
    <p:extLst>
      <p:ext uri="{BB962C8B-B14F-4D97-AF65-F5344CB8AC3E}">
        <p14:creationId xmlns:p14="http://schemas.microsoft.com/office/powerpoint/2010/main" val="3865067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EBAAD-5B4F-F5EB-E1D1-44B2386127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BE4225-2D63-2AEE-BDBA-7F3D5E249370}"/>
              </a:ext>
            </a:extLst>
          </p:cNvPr>
          <p:cNvSpPr>
            <a:spLocks noGrp="1"/>
          </p:cNvSpPr>
          <p:nvPr>
            <p:ph type="dt" sz="half" idx="10"/>
          </p:nvPr>
        </p:nvSpPr>
        <p:spPr/>
        <p:txBody>
          <a:bodyPr/>
          <a:lstStyle/>
          <a:p>
            <a:fld id="{A5D43C11-8668-5049-AD65-AD2AFDBAF142}" type="datetimeFigureOut">
              <a:rPr lang="en-US" smtClean="0"/>
              <a:t>10/17/25</a:t>
            </a:fld>
            <a:endParaRPr lang="en-US"/>
          </a:p>
        </p:txBody>
      </p:sp>
      <p:sp>
        <p:nvSpPr>
          <p:cNvPr id="4" name="Footer Placeholder 3">
            <a:extLst>
              <a:ext uri="{FF2B5EF4-FFF2-40B4-BE49-F238E27FC236}">
                <a16:creationId xmlns:a16="http://schemas.microsoft.com/office/drawing/2014/main" id="{BCF43F89-48AB-8018-9E78-C4A085B6137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BE8F44-AFFA-A76D-05FD-3B75CD1D2241}"/>
              </a:ext>
            </a:extLst>
          </p:cNvPr>
          <p:cNvSpPr>
            <a:spLocks noGrp="1"/>
          </p:cNvSpPr>
          <p:nvPr>
            <p:ph type="sldNum" sz="quarter" idx="12"/>
          </p:nvPr>
        </p:nvSpPr>
        <p:spPr/>
        <p:txBody>
          <a:bodyPr/>
          <a:lstStyle/>
          <a:p>
            <a:fld id="{60680B46-44CF-F94F-AE2D-15487754F391}" type="slidenum">
              <a:rPr lang="en-US" smtClean="0"/>
              <a:t>‹#›</a:t>
            </a:fld>
            <a:endParaRPr lang="en-US"/>
          </a:p>
        </p:txBody>
      </p:sp>
    </p:spTree>
    <p:extLst>
      <p:ext uri="{BB962C8B-B14F-4D97-AF65-F5344CB8AC3E}">
        <p14:creationId xmlns:p14="http://schemas.microsoft.com/office/powerpoint/2010/main" val="3271506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F3A9CF-8033-F6B4-1B32-27FA25E5DC5E}"/>
              </a:ext>
            </a:extLst>
          </p:cNvPr>
          <p:cNvSpPr>
            <a:spLocks noGrp="1"/>
          </p:cNvSpPr>
          <p:nvPr>
            <p:ph type="dt" sz="half" idx="10"/>
          </p:nvPr>
        </p:nvSpPr>
        <p:spPr/>
        <p:txBody>
          <a:bodyPr/>
          <a:lstStyle/>
          <a:p>
            <a:fld id="{A5D43C11-8668-5049-AD65-AD2AFDBAF142}" type="datetimeFigureOut">
              <a:rPr lang="en-US" smtClean="0"/>
              <a:t>10/17/25</a:t>
            </a:fld>
            <a:endParaRPr lang="en-US"/>
          </a:p>
        </p:txBody>
      </p:sp>
      <p:sp>
        <p:nvSpPr>
          <p:cNvPr id="3" name="Footer Placeholder 2">
            <a:extLst>
              <a:ext uri="{FF2B5EF4-FFF2-40B4-BE49-F238E27FC236}">
                <a16:creationId xmlns:a16="http://schemas.microsoft.com/office/drawing/2014/main" id="{AF46BB49-9DEC-68E1-237C-4D93730E86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C2F1A4-47F0-9BD9-FCFE-058FEF931715}"/>
              </a:ext>
            </a:extLst>
          </p:cNvPr>
          <p:cNvSpPr>
            <a:spLocks noGrp="1"/>
          </p:cNvSpPr>
          <p:nvPr>
            <p:ph type="sldNum" sz="quarter" idx="12"/>
          </p:nvPr>
        </p:nvSpPr>
        <p:spPr/>
        <p:txBody>
          <a:bodyPr/>
          <a:lstStyle/>
          <a:p>
            <a:fld id="{60680B46-44CF-F94F-AE2D-15487754F391}" type="slidenum">
              <a:rPr lang="en-US" smtClean="0"/>
              <a:t>‹#›</a:t>
            </a:fld>
            <a:endParaRPr lang="en-US"/>
          </a:p>
        </p:txBody>
      </p:sp>
    </p:spTree>
    <p:extLst>
      <p:ext uri="{BB962C8B-B14F-4D97-AF65-F5344CB8AC3E}">
        <p14:creationId xmlns:p14="http://schemas.microsoft.com/office/powerpoint/2010/main" val="1612999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FB263-4D16-36D2-8EB1-2DE971DEA2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F50C9B6-C5E0-E4CD-6243-148A72037F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7B27F5-8EAA-3829-E450-11C940912D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C50C76-E165-90D1-E0A9-D2F4C3A6FD80}"/>
              </a:ext>
            </a:extLst>
          </p:cNvPr>
          <p:cNvSpPr>
            <a:spLocks noGrp="1"/>
          </p:cNvSpPr>
          <p:nvPr>
            <p:ph type="dt" sz="half" idx="10"/>
          </p:nvPr>
        </p:nvSpPr>
        <p:spPr/>
        <p:txBody>
          <a:bodyPr/>
          <a:lstStyle/>
          <a:p>
            <a:fld id="{A5D43C11-8668-5049-AD65-AD2AFDBAF142}" type="datetimeFigureOut">
              <a:rPr lang="en-US" smtClean="0"/>
              <a:t>10/17/25</a:t>
            </a:fld>
            <a:endParaRPr lang="en-US"/>
          </a:p>
        </p:txBody>
      </p:sp>
      <p:sp>
        <p:nvSpPr>
          <p:cNvPr id="6" name="Footer Placeholder 5">
            <a:extLst>
              <a:ext uri="{FF2B5EF4-FFF2-40B4-BE49-F238E27FC236}">
                <a16:creationId xmlns:a16="http://schemas.microsoft.com/office/drawing/2014/main" id="{2873234C-C1DC-85D5-2280-13586A6940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23289E-B71D-4D56-88B9-46CC2F47D10C}"/>
              </a:ext>
            </a:extLst>
          </p:cNvPr>
          <p:cNvSpPr>
            <a:spLocks noGrp="1"/>
          </p:cNvSpPr>
          <p:nvPr>
            <p:ph type="sldNum" sz="quarter" idx="12"/>
          </p:nvPr>
        </p:nvSpPr>
        <p:spPr/>
        <p:txBody>
          <a:bodyPr/>
          <a:lstStyle/>
          <a:p>
            <a:fld id="{60680B46-44CF-F94F-AE2D-15487754F391}" type="slidenum">
              <a:rPr lang="en-US" smtClean="0"/>
              <a:t>‹#›</a:t>
            </a:fld>
            <a:endParaRPr lang="en-US"/>
          </a:p>
        </p:txBody>
      </p:sp>
    </p:spTree>
    <p:extLst>
      <p:ext uri="{BB962C8B-B14F-4D97-AF65-F5344CB8AC3E}">
        <p14:creationId xmlns:p14="http://schemas.microsoft.com/office/powerpoint/2010/main" val="1336249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92822-CB45-A173-E309-4970CA8647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627663-0AB1-BC27-9DC9-CC8453070C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17EDB3-6455-ED01-C4EB-41E1E72926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9970A0-D99C-D48D-7C9C-1E0610B99A2E}"/>
              </a:ext>
            </a:extLst>
          </p:cNvPr>
          <p:cNvSpPr>
            <a:spLocks noGrp="1"/>
          </p:cNvSpPr>
          <p:nvPr>
            <p:ph type="dt" sz="half" idx="10"/>
          </p:nvPr>
        </p:nvSpPr>
        <p:spPr/>
        <p:txBody>
          <a:bodyPr/>
          <a:lstStyle/>
          <a:p>
            <a:fld id="{A5D43C11-8668-5049-AD65-AD2AFDBAF142}" type="datetimeFigureOut">
              <a:rPr lang="en-US" smtClean="0"/>
              <a:t>10/17/25</a:t>
            </a:fld>
            <a:endParaRPr lang="en-US"/>
          </a:p>
        </p:txBody>
      </p:sp>
      <p:sp>
        <p:nvSpPr>
          <p:cNvPr id="6" name="Footer Placeholder 5">
            <a:extLst>
              <a:ext uri="{FF2B5EF4-FFF2-40B4-BE49-F238E27FC236}">
                <a16:creationId xmlns:a16="http://schemas.microsoft.com/office/drawing/2014/main" id="{D7310943-AE24-423D-1F38-DD59C82FC0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5FD130-D498-C98B-8FC4-EC874D40D65E}"/>
              </a:ext>
            </a:extLst>
          </p:cNvPr>
          <p:cNvSpPr>
            <a:spLocks noGrp="1"/>
          </p:cNvSpPr>
          <p:nvPr>
            <p:ph type="sldNum" sz="quarter" idx="12"/>
          </p:nvPr>
        </p:nvSpPr>
        <p:spPr/>
        <p:txBody>
          <a:bodyPr/>
          <a:lstStyle/>
          <a:p>
            <a:fld id="{60680B46-44CF-F94F-AE2D-15487754F391}" type="slidenum">
              <a:rPr lang="en-US" smtClean="0"/>
              <a:t>‹#›</a:t>
            </a:fld>
            <a:endParaRPr lang="en-US"/>
          </a:p>
        </p:txBody>
      </p:sp>
    </p:spTree>
    <p:extLst>
      <p:ext uri="{BB962C8B-B14F-4D97-AF65-F5344CB8AC3E}">
        <p14:creationId xmlns:p14="http://schemas.microsoft.com/office/powerpoint/2010/main" val="496026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4.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DCD25D-3EE0-9B7A-CF37-FF6EDDD3A6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B175233-E900-ECAB-E94B-997ACF4481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096B86-3AF5-2CF5-6AF6-8ED2AC69A6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D43C11-8668-5049-AD65-AD2AFDBAF142}" type="datetimeFigureOut">
              <a:rPr lang="en-US" smtClean="0"/>
              <a:t>10/17/25</a:t>
            </a:fld>
            <a:endParaRPr lang="en-US"/>
          </a:p>
        </p:txBody>
      </p:sp>
      <p:sp>
        <p:nvSpPr>
          <p:cNvPr id="5" name="Footer Placeholder 4">
            <a:extLst>
              <a:ext uri="{FF2B5EF4-FFF2-40B4-BE49-F238E27FC236}">
                <a16:creationId xmlns:a16="http://schemas.microsoft.com/office/drawing/2014/main" id="{D9AD9518-49C7-378C-D93A-EABA43E2A6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6143B32-CC1C-BA54-472C-83F004EF4C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680B46-44CF-F94F-AE2D-15487754F391}" type="slidenum">
              <a:rPr lang="en-US" smtClean="0"/>
              <a:t>‹#›</a:t>
            </a:fld>
            <a:endParaRPr lang="en-US"/>
          </a:p>
        </p:txBody>
      </p:sp>
    </p:spTree>
    <p:extLst>
      <p:ext uri="{BB962C8B-B14F-4D97-AF65-F5344CB8AC3E}">
        <p14:creationId xmlns:p14="http://schemas.microsoft.com/office/powerpoint/2010/main" val="4004026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p:nvSpPr>
        <p:spPr>
          <a:xfrm>
            <a:off x="0" y="6355080"/>
            <a:ext cx="12192000" cy="50292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Ins="0" rtlCol="0" anchor="ctr"/>
          <a:lstStyle/>
          <a:p>
            <a:pPr algn="ctr"/>
            <a:endParaRPr lang="en-US" sz="1800" dirty="0">
              <a:latin typeface="Arial"/>
            </a:endParaRPr>
          </a:p>
        </p:txBody>
      </p:sp>
      <p:pic>
        <p:nvPicPr>
          <p:cNvPr id="8" name="Picture 7">
            <a:extLst>
              <a:ext uri="{FF2B5EF4-FFF2-40B4-BE49-F238E27FC236}">
                <a16:creationId xmlns:a16="http://schemas.microsoft.com/office/drawing/2014/main" id="{9C590909-6878-E44E-9AA0-07880FBE8AE0}"/>
              </a:ext>
            </a:extLst>
          </p:cNvPr>
          <p:cNvPicPr>
            <a:picLocks/>
          </p:cNvPicPr>
          <p:nvPr userDrawn="1"/>
        </p:nvPicPr>
        <p:blipFill rotWithShape="1">
          <a:blip r:embed="rId13" cstate="print">
            <a:extLst>
              <a:ext uri="{28A0092B-C50C-407E-A947-70E740481C1C}">
                <a14:useLocalDpi xmlns:a14="http://schemas.microsoft.com/office/drawing/2010/main"/>
              </a:ext>
            </a:extLst>
          </a:blip>
          <a:srcRect/>
          <a:stretch/>
        </p:blipFill>
        <p:spPr>
          <a:xfrm>
            <a:off x="170688" y="6492240"/>
            <a:ext cx="2743200" cy="283464"/>
          </a:xfrm>
          <a:prstGeom prst="rect">
            <a:avLst/>
          </a:prstGeom>
        </p:spPr>
      </p:pic>
      <p:sp>
        <p:nvSpPr>
          <p:cNvPr id="3" name="Text Placeholder 2"/>
          <p:cNvSpPr>
            <a:spLocks noGrp="1"/>
          </p:cNvSpPr>
          <p:nvPr>
            <p:ph type="body" idx="1"/>
          </p:nvPr>
        </p:nvSpPr>
        <p:spPr>
          <a:xfrm>
            <a:off x="609600" y="1441524"/>
            <a:ext cx="10972800" cy="4906889"/>
          </a:xfrm>
          <a:prstGeom prst="rect">
            <a:avLst/>
          </a:prstGeom>
        </p:spPr>
        <p:txBody>
          <a:bodyPr vert="horz" lIns="0" tIns="0" rIns="0" bIns="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0" name="Rectangle 9"/>
          <p:cNvSpPr/>
          <p:nvPr/>
        </p:nvSpPr>
        <p:spPr bwMode="invGray">
          <a:xfrm>
            <a:off x="1" y="6355080"/>
            <a:ext cx="12192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dirty="0">
              <a:latin typeface="Arial"/>
            </a:endParaRPr>
          </a:p>
        </p:txBody>
      </p:sp>
      <p:sp>
        <p:nvSpPr>
          <p:cNvPr id="19" name="Slide Number Placeholder 7"/>
          <p:cNvSpPr txBox="1">
            <a:spLocks/>
          </p:cNvSpPr>
          <p:nvPr/>
        </p:nvSpPr>
        <p:spPr>
          <a:xfrm>
            <a:off x="11768167" y="6403259"/>
            <a:ext cx="423836" cy="454747"/>
          </a:xfrm>
          <a:prstGeom prst="rect">
            <a:avLst/>
          </a:prstGeom>
        </p:spPr>
        <p:txBody>
          <a:bodyPr rIns="45720" anchor="ctr" anchorCtr="0"/>
          <a:lstStyle/>
          <a:p>
            <a:pPr marL="0" marR="0" lvl="0" indent="0" algn="r" defTabSz="457200" rtl="0" eaLnBrk="1" fontAlgn="auto" latinLnBrk="0" hangingPunct="1">
              <a:lnSpc>
                <a:spcPct val="100000"/>
              </a:lnSpc>
              <a:spcBef>
                <a:spcPts val="0"/>
              </a:spcBef>
              <a:spcAft>
                <a:spcPts val="0"/>
              </a:spcAft>
              <a:buClrTx/>
              <a:buSzTx/>
              <a:buFontTx/>
              <a:buNone/>
              <a:tabLst/>
              <a:defRPr/>
            </a:pPr>
            <a:fld id="{EAD690BD-BADF-4FBD-97E7-557E707EBBB2}" type="slidenum">
              <a:rPr kumimoji="0" lang="en-US" sz="1000" b="0" i="0" u="none" strike="noStrike" kern="1200" cap="none" spc="0" normalizeH="0" baseline="0" noProof="0" smtClean="0">
                <a:ln>
                  <a:noFill/>
                </a:ln>
                <a:solidFill>
                  <a:schemeClr val="tx1">
                    <a:lumMod val="65000"/>
                    <a:lumOff val="35000"/>
                  </a:schemeClr>
                </a:solidFill>
                <a:effectLst/>
                <a:uLnTx/>
                <a:uFillTx/>
                <a:latin typeface="Calibri" panose="020F0502020204030204" pitchFamily="34" charset="0"/>
                <a:ea typeface="+mn-ea"/>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mn-ea"/>
              <a:cs typeface="Calibri" panose="020F0502020204030204" pitchFamily="34" charset="0"/>
            </a:endParaRPr>
          </a:p>
        </p:txBody>
      </p:sp>
      <p:sp>
        <p:nvSpPr>
          <p:cNvPr id="14" name="TextBox 13"/>
          <p:cNvSpPr txBox="1"/>
          <p:nvPr/>
        </p:nvSpPr>
        <p:spPr>
          <a:xfrm>
            <a:off x="646609" y="6698653"/>
            <a:ext cx="1165161" cy="92333"/>
          </a:xfrm>
          <a:prstGeom prst="rect">
            <a:avLst/>
          </a:prstGeom>
          <a:noFill/>
        </p:spPr>
        <p:txBody>
          <a:bodyPr wrap="square" lIns="0" tIns="0" rIns="0" bIns="0" rtlCol="0" anchor="b" anchorCtr="0">
            <a:spAutoFit/>
          </a:bodyPr>
          <a:lstStyle/>
          <a:p>
            <a:pPr algn="l"/>
            <a:r>
              <a:rPr lang="en-US" sz="600" dirty="0">
                <a:latin typeface="Arial"/>
                <a:cs typeface="Arial"/>
              </a:rPr>
              <a:t>LLNL-PRES-xxxxxx</a:t>
            </a:r>
          </a:p>
        </p:txBody>
      </p:sp>
      <p:sp>
        <p:nvSpPr>
          <p:cNvPr id="2" name="Title Placeholder 1"/>
          <p:cNvSpPr>
            <a:spLocks noGrp="1"/>
          </p:cNvSpPr>
          <p:nvPr>
            <p:ph type="title"/>
          </p:nvPr>
        </p:nvSpPr>
        <p:spPr>
          <a:xfrm>
            <a:off x="609600" y="220136"/>
            <a:ext cx="10972800" cy="1005840"/>
          </a:xfrm>
          <a:prstGeom prst="rect">
            <a:avLst/>
          </a:prstGeom>
          <a:effectLst/>
        </p:spPr>
        <p:txBody>
          <a:bodyPr vert="horz" lIns="0" rIns="45720" rtlCol="0" anchor="ctr" anchorCtr="0">
            <a:noAutofit/>
            <a:scene3d>
              <a:camera prst="orthographicFront"/>
              <a:lightRig rig="threePt" dir="t">
                <a:rot lat="0" lon="0" rev="4800000"/>
              </a:lightRig>
            </a:scene3d>
            <a:sp3d prstMaterial="matte"/>
          </a:bodyPr>
          <a:lstStyle/>
          <a:p>
            <a:r>
              <a:rPr kumimoji="0" lang="en-US"/>
              <a:t>Click to edit Master title style</a:t>
            </a:r>
            <a:endParaRPr kumimoji="0" lang="en-US" dirty="0"/>
          </a:p>
        </p:txBody>
      </p:sp>
      <p:cxnSp>
        <p:nvCxnSpPr>
          <p:cNvPr id="5" name="Straight Connector 4"/>
          <p:cNvCxnSpPr/>
          <p:nvPr/>
        </p:nvCxnSpPr>
        <p:spPr>
          <a:xfrm>
            <a:off x="-8076" y="1267155"/>
            <a:ext cx="12200079" cy="0"/>
          </a:xfrm>
          <a:prstGeom prst="line">
            <a:avLst/>
          </a:prstGeom>
          <a:ln w="38100"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A54311BD-8720-D040-927F-1192591CB67C}"/>
              </a:ext>
            </a:extLst>
          </p:cNvPr>
          <p:cNvPicPr>
            <a:picLocks/>
          </p:cNvPicPr>
          <p:nvPr userDrawn="1"/>
        </p:nvPicPr>
        <p:blipFill rotWithShape="1">
          <a:blip r:embed="rId14" cstate="print">
            <a:extLst>
              <a:ext uri="{28A0092B-C50C-407E-A947-70E740481C1C}">
                <a14:useLocalDpi xmlns:a14="http://schemas.microsoft.com/office/drawing/2010/main"/>
              </a:ext>
            </a:extLst>
          </a:blip>
          <a:srcRect/>
          <a:stretch/>
        </p:blipFill>
        <p:spPr>
          <a:xfrm>
            <a:off x="10944015" y="6446520"/>
            <a:ext cx="978408" cy="374904"/>
          </a:xfrm>
          <a:prstGeom prst="rect">
            <a:avLst/>
          </a:prstGeom>
        </p:spPr>
      </p:pic>
    </p:spTree>
    <p:extLst>
      <p:ext uri="{BB962C8B-B14F-4D97-AF65-F5344CB8AC3E}">
        <p14:creationId xmlns:p14="http://schemas.microsoft.com/office/powerpoint/2010/main" val="300415574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ftr="0" dt="0"/>
  <p:txStyles>
    <p:titleStyle>
      <a:lvl1pPr algn="l" rtl="0" eaLnBrk="1" latinLnBrk="0" hangingPunct="1">
        <a:lnSpc>
          <a:spcPct val="90000"/>
        </a:lnSpc>
        <a:spcBef>
          <a:spcPct val="0"/>
        </a:spcBef>
        <a:buNone/>
        <a:defRPr kumimoji="0" sz="3200" b="1" kern="1200">
          <a:solidFill>
            <a:schemeClr val="accent1">
              <a:lumMod val="75000"/>
            </a:schemeClr>
          </a:solidFill>
          <a:effectLst/>
          <a:latin typeface="Calibri" panose="020F0502020204030204" pitchFamily="34" charset="0"/>
          <a:ea typeface="+mj-ea"/>
          <a:cs typeface="Calibri" panose="020F0502020204030204" pitchFamily="34" charset="0"/>
        </a:defRPr>
      </a:lvl1pPr>
    </p:titleStyle>
    <p:body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smtClean="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hyperlink" Target="https://arxiv.org/pdf/2510.02261" TargetMode="External"/><Relationship Id="rId2" Type="http://schemas.openxmlformats.org/officeDocument/2006/relationships/image" Target="../media/image17.pn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hyperlink" Target="https://arxiv.org/pdf/2510.02261" TargetMode="External"/><Relationship Id="rId2" Type="http://schemas.openxmlformats.org/officeDocument/2006/relationships/image" Target="../media/image24.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1.xml"/><Relationship Id="rId5" Type="http://schemas.openxmlformats.org/officeDocument/2006/relationships/image" Target="../media/image200.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0.png"/><Relationship Id="rId1" Type="http://schemas.openxmlformats.org/officeDocument/2006/relationships/slideLayout" Target="../slideLayouts/slideLayout15.xml"/><Relationship Id="rId4" Type="http://schemas.openxmlformats.org/officeDocument/2006/relationships/image" Target="../media/image110.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hyperlink" Target="https://www.mdpi.com/2624-8174/5/2/34" TargetMode="Externa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1.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609599" y="635388"/>
            <a:ext cx="11168743" cy="1502664"/>
          </a:xfrm>
        </p:spPr>
        <p:txBody>
          <a:bodyPr anchor="ctr">
            <a:noAutofit/>
          </a:bodyPr>
          <a:lstStyle/>
          <a:p>
            <a:r>
              <a:rPr lang="en-US" sz="3200" b="0" dirty="0">
                <a:effectLst/>
                <a:latin typeface="Calibri" panose="020F0502020204030204" pitchFamily="34" charset="0"/>
              </a:rPr>
              <a:t>Gas Electroluminescence in a Dual Phase Xenon-Doped Argon TPC</a:t>
            </a:r>
            <a:endParaRPr lang="en-US" sz="3200" b="0" dirty="0"/>
          </a:p>
        </p:txBody>
      </p:sp>
      <p:sp>
        <p:nvSpPr>
          <p:cNvPr id="4" name="Text Placeholder 4">
            <a:extLst>
              <a:ext uri="{FF2B5EF4-FFF2-40B4-BE49-F238E27FC236}">
                <a16:creationId xmlns:a16="http://schemas.microsoft.com/office/drawing/2014/main" id="{72BDA965-1187-5A27-D14B-78DA1A4466C3}"/>
              </a:ext>
            </a:extLst>
          </p:cNvPr>
          <p:cNvSpPr txBox="1">
            <a:spLocks/>
          </p:cNvSpPr>
          <p:nvPr/>
        </p:nvSpPr>
        <p:spPr>
          <a:xfrm>
            <a:off x="609599" y="2322313"/>
            <a:ext cx="6879771" cy="1106687"/>
          </a:xfrm>
          <a:prstGeom prst="rect">
            <a:avLst/>
          </a:prstGeom>
        </p:spPr>
        <p:txBody>
          <a:bodyPr vert="horz" lIns="0" tIns="0" rIns="182880" bIns="0" rtlCol="0" anchor="b" anchorCtr="0">
            <a:noAutofit/>
          </a:bodyPr>
          <a:lstStyle>
            <a:lvl1pPr marL="57150" indent="0" algn="r" rtl="0" eaLnBrk="1" latinLnBrk="0" hangingPunct="1">
              <a:spcBef>
                <a:spcPts val="0"/>
              </a:spcBef>
              <a:spcAft>
                <a:spcPts val="0"/>
              </a:spcAft>
              <a:buClr>
                <a:schemeClr val="accent1">
                  <a:lumMod val="75000"/>
                </a:schemeClr>
              </a:buClr>
              <a:buSzPct val="90000"/>
              <a:buFont typeface="Wingdings" charset="2"/>
              <a:buNone/>
              <a:tabLst/>
              <a:defRPr kumimoji="0" sz="1600" b="0" kern="1200">
                <a:solidFill>
                  <a:schemeClr val="tx1"/>
                </a:solidFill>
                <a:latin typeface="Calibri" panose="020F0502020204030204" pitchFamily="34" charset="0"/>
                <a:ea typeface="+mn-ea"/>
                <a:cs typeface="Calibri" panose="020F0502020204030204" pitchFamily="34" charset="0"/>
              </a:defRPr>
            </a:lvl1pPr>
            <a:lvl2pPr marL="342900" indent="0" algn="r" rtl="0" eaLnBrk="1" latinLnBrk="0" hangingPunct="1">
              <a:spcBef>
                <a:spcPts val="0"/>
              </a:spcBef>
              <a:spcAft>
                <a:spcPts val="0"/>
              </a:spcAft>
              <a:buClrTx/>
              <a:buSzPct val="90000"/>
              <a:buFont typeface="Calibri" panose="020F0502020204030204" pitchFamily="34" charset="0"/>
              <a:buNone/>
              <a:defRPr kumimoji="0" sz="1600" b="0" kern="1200">
                <a:solidFill>
                  <a:schemeClr val="tx1"/>
                </a:solidFill>
                <a:latin typeface="Calibri" panose="020F0502020204030204" pitchFamily="34" charset="0"/>
                <a:ea typeface="+mn-ea"/>
                <a:cs typeface="Calibri" panose="020F0502020204030204" pitchFamily="34" charset="0"/>
              </a:defRPr>
            </a:lvl2pPr>
            <a:lvl3pPr marL="628650" indent="0" algn="r" rtl="0" eaLnBrk="1" latinLnBrk="0" hangingPunct="1">
              <a:spcBef>
                <a:spcPts val="0"/>
              </a:spcBef>
              <a:spcAft>
                <a:spcPts val="0"/>
              </a:spcAft>
              <a:buClrTx/>
              <a:buSzPct val="90000"/>
              <a:buFont typeface="Arial" panose="020B0604020202020204" pitchFamily="34" charset="0"/>
              <a:buNone/>
              <a:defRPr kumimoji="0" sz="1600" b="0" kern="1200">
                <a:solidFill>
                  <a:schemeClr val="tx1"/>
                </a:solidFill>
                <a:latin typeface="Calibri" panose="020F0502020204030204" pitchFamily="34" charset="0"/>
                <a:ea typeface="+mn-ea"/>
                <a:cs typeface="Calibri" panose="020F0502020204030204" pitchFamily="34" charset="0"/>
              </a:defRPr>
            </a:lvl3pPr>
            <a:lvl4pPr marL="857250" indent="0" algn="r" rtl="0" eaLnBrk="1" latinLnBrk="0" hangingPunct="1">
              <a:spcBef>
                <a:spcPts val="0"/>
              </a:spcBef>
              <a:spcAft>
                <a:spcPts val="0"/>
              </a:spcAft>
              <a:buClrTx/>
              <a:buSzPct val="100000"/>
              <a:buFont typeface="Lucida Grande"/>
              <a:buNone/>
              <a:defRPr kumimoji="0" sz="1600" b="0" kern="1200">
                <a:solidFill>
                  <a:schemeClr val="tx1"/>
                </a:solidFill>
                <a:latin typeface="Calibri" panose="020F0502020204030204" pitchFamily="34" charset="0"/>
                <a:ea typeface="+mn-ea"/>
                <a:cs typeface="Calibri" panose="020F0502020204030204" pitchFamily="34" charset="0"/>
              </a:defRPr>
            </a:lvl4pPr>
            <a:lvl5pPr marL="1085850" indent="0" algn="r" rtl="0" eaLnBrk="1" latinLnBrk="0" hangingPunct="1">
              <a:spcBef>
                <a:spcPts val="0"/>
              </a:spcBef>
              <a:spcAft>
                <a:spcPts val="0"/>
              </a:spcAft>
              <a:buClrTx/>
              <a:buFont typeface="Arial"/>
              <a:buNone/>
              <a:tabLst>
                <a:tab pos="1200150" algn="l"/>
              </a:tabLst>
              <a:defRPr kumimoji="0" lang="en-US" sz="1600" b="0" kern="120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pPr algn="l" defTabSz="914400"/>
            <a:r>
              <a:rPr lang="en-US" sz="2400" dirty="0"/>
              <a:t>James Kingston (UC Davis, LLNL)</a:t>
            </a:r>
          </a:p>
          <a:p>
            <a:pPr algn="l" defTabSz="914400"/>
            <a:r>
              <a:rPr lang="en-US" sz="2400" dirty="0"/>
              <a:t>LIDINE 2025</a:t>
            </a:r>
          </a:p>
          <a:p>
            <a:pPr algn="l" defTabSz="914400"/>
            <a:r>
              <a:rPr lang="en-US" sz="2400" dirty="0">
                <a:cs typeface="Lucida Handwriting"/>
              </a:rPr>
              <a:t>October 24th, 2025</a:t>
            </a:r>
          </a:p>
        </p:txBody>
      </p:sp>
      <p:sp>
        <p:nvSpPr>
          <p:cNvPr id="2" name="TextBox 1">
            <a:extLst>
              <a:ext uri="{FF2B5EF4-FFF2-40B4-BE49-F238E27FC236}">
                <a16:creationId xmlns:a16="http://schemas.microsoft.com/office/drawing/2014/main" id="{30DB32B4-942F-7629-9A78-36BBD084CF53}"/>
              </a:ext>
            </a:extLst>
          </p:cNvPr>
          <p:cNvSpPr txBox="1"/>
          <p:nvPr/>
        </p:nvSpPr>
        <p:spPr>
          <a:xfrm>
            <a:off x="60811" y="6318914"/>
            <a:ext cx="1663816" cy="246221"/>
          </a:xfrm>
          <a:prstGeom prst="rect">
            <a:avLst/>
          </a:prstGeom>
          <a:solidFill>
            <a:schemeClr val="accent1"/>
          </a:solidFill>
        </p:spPr>
        <p:txBody>
          <a:bodyPr wrap="square" rtlCol="0">
            <a:spAutoFit/>
          </a:bodyPr>
          <a:lstStyle/>
          <a:p>
            <a:pPr algn="ctr"/>
            <a:r>
              <a:rPr lang="en-US" sz="1000" b="0" i="0" u="none" strike="noStrike" dirty="0">
                <a:solidFill>
                  <a:schemeClr val="bg1"/>
                </a:solidFill>
                <a:effectLst/>
                <a:latin typeface="Arial" panose="020B0604020202020204" pitchFamily="34" charset="0"/>
              </a:rPr>
              <a:t>LLNL-CFPRES-2012745</a:t>
            </a:r>
            <a:endParaRPr lang="en-US" sz="1000"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5E014-4940-3BCF-A667-335C5CBFF05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7A027AA-A56A-C5DE-3108-0A616C30F2BF}"/>
              </a:ext>
            </a:extLst>
          </p:cNvPr>
          <p:cNvSpPr txBox="1"/>
          <p:nvPr/>
        </p:nvSpPr>
        <p:spPr>
          <a:xfrm>
            <a:off x="999239" y="295693"/>
            <a:ext cx="10501461" cy="584775"/>
          </a:xfrm>
          <a:prstGeom prst="rect">
            <a:avLst/>
          </a:prstGeom>
          <a:noFill/>
        </p:spPr>
        <p:txBody>
          <a:bodyPr wrap="square" rtlCol="0">
            <a:spAutoFit/>
          </a:bodyPr>
          <a:lstStyle/>
          <a:p>
            <a:pPr algn="ctr"/>
            <a:r>
              <a:rPr lang="en-US" sz="3200" dirty="0">
                <a:solidFill>
                  <a:schemeClr val="accent1">
                    <a:lumMod val="75000"/>
                  </a:schemeClr>
                </a:solidFill>
              </a:rPr>
              <a:t>Data Taking Configurations</a:t>
            </a:r>
          </a:p>
        </p:txBody>
      </p:sp>
      <p:cxnSp>
        <p:nvCxnSpPr>
          <p:cNvPr id="7" name="Straight Arrow Connector 6">
            <a:extLst>
              <a:ext uri="{FF2B5EF4-FFF2-40B4-BE49-F238E27FC236}">
                <a16:creationId xmlns:a16="http://schemas.microsoft.com/office/drawing/2014/main" id="{CCCB4E0A-E65F-5ED5-0A4C-DB76B3E1EC0E}"/>
              </a:ext>
            </a:extLst>
          </p:cNvPr>
          <p:cNvCxnSpPr>
            <a:cxnSpLocks/>
          </p:cNvCxnSpPr>
          <p:nvPr/>
        </p:nvCxnSpPr>
        <p:spPr>
          <a:xfrm flipH="1" flipV="1">
            <a:off x="3364108" y="1485135"/>
            <a:ext cx="6350" cy="2206375"/>
          </a:xfrm>
          <a:prstGeom prst="straightConnector1">
            <a:avLst/>
          </a:prstGeom>
          <a:ln w="38100" cmpd="sng">
            <a:solidFill>
              <a:srgbClr val="FFC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19C2001F-78F2-EE21-5DC5-896FCE4C0B9B}"/>
              </a:ext>
            </a:extLst>
          </p:cNvPr>
          <p:cNvCxnSpPr>
            <a:cxnSpLocks/>
          </p:cNvCxnSpPr>
          <p:nvPr/>
        </p:nvCxnSpPr>
        <p:spPr>
          <a:xfrm flipH="1">
            <a:off x="430132" y="3678811"/>
            <a:ext cx="2940326" cy="1891647"/>
          </a:xfrm>
          <a:prstGeom prst="straightConnector1">
            <a:avLst/>
          </a:prstGeom>
          <a:ln w="38100" cmpd="sng">
            <a:solidFill>
              <a:srgbClr val="C900F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DAF31675-BBAE-A2E1-533E-F34D37C7AC37}"/>
              </a:ext>
            </a:extLst>
          </p:cNvPr>
          <p:cNvCxnSpPr>
            <a:cxnSpLocks/>
          </p:cNvCxnSpPr>
          <p:nvPr/>
        </p:nvCxnSpPr>
        <p:spPr>
          <a:xfrm>
            <a:off x="3383158" y="3678811"/>
            <a:ext cx="1677962" cy="759544"/>
          </a:xfrm>
          <a:prstGeom prst="straightConnector1">
            <a:avLst/>
          </a:prstGeom>
          <a:ln w="381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B0C64FF2-D28D-B75F-CD3D-E499DC0A13BE}"/>
              </a:ext>
            </a:extLst>
          </p:cNvPr>
          <p:cNvCxnSpPr>
            <a:cxnSpLocks/>
          </p:cNvCxnSpPr>
          <p:nvPr/>
        </p:nvCxnSpPr>
        <p:spPr>
          <a:xfrm>
            <a:off x="2990704" y="1991412"/>
            <a:ext cx="741237" cy="0"/>
          </a:xfrm>
          <a:prstGeom prst="line">
            <a:avLst/>
          </a:prstGeom>
          <a:ln w="38100" cmpd="sng">
            <a:solidFill>
              <a:srgbClr val="FFC000"/>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80D8A79F-9206-48DD-183B-F63FF248EFB7}"/>
              </a:ext>
            </a:extLst>
          </p:cNvPr>
          <p:cNvCxnSpPr>
            <a:cxnSpLocks/>
          </p:cNvCxnSpPr>
          <p:nvPr/>
        </p:nvCxnSpPr>
        <p:spPr>
          <a:xfrm flipV="1">
            <a:off x="4570322" y="3998987"/>
            <a:ext cx="259797" cy="556355"/>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91707858-8E09-D54D-6923-59CD2D52FA25}"/>
              </a:ext>
            </a:extLst>
          </p:cNvPr>
          <p:cNvCxnSpPr>
            <a:cxnSpLocks/>
          </p:cNvCxnSpPr>
          <p:nvPr/>
        </p:nvCxnSpPr>
        <p:spPr>
          <a:xfrm flipH="1" flipV="1">
            <a:off x="2878720" y="3523270"/>
            <a:ext cx="426546" cy="637787"/>
          </a:xfrm>
          <a:prstGeom prst="line">
            <a:avLst/>
          </a:prstGeom>
          <a:ln w="38100" cmpd="sng">
            <a:solidFill>
              <a:srgbClr val="C900F3"/>
            </a:solidFill>
          </a:ln>
          <a:effectLst/>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25AA212F-2FB4-1007-3533-BFBD2365A23A}"/>
              </a:ext>
            </a:extLst>
          </p:cNvPr>
          <p:cNvSpPr txBox="1"/>
          <p:nvPr/>
        </p:nvSpPr>
        <p:spPr>
          <a:xfrm>
            <a:off x="2125745" y="4996485"/>
            <a:ext cx="1581968" cy="923330"/>
          </a:xfrm>
          <a:prstGeom prst="rect">
            <a:avLst/>
          </a:prstGeom>
          <a:noFill/>
          <a:ln w="38100">
            <a:solidFill>
              <a:srgbClr val="C900F3"/>
            </a:solidFill>
          </a:ln>
        </p:spPr>
        <p:txBody>
          <a:bodyPr wrap="square" rtlCol="0">
            <a:spAutoFit/>
          </a:bodyPr>
          <a:lstStyle/>
          <a:p>
            <a:r>
              <a:rPr lang="en-US" dirty="0"/>
              <a:t>Xenon concentration (liquid)</a:t>
            </a:r>
          </a:p>
        </p:txBody>
      </p:sp>
      <p:cxnSp>
        <p:nvCxnSpPr>
          <p:cNvPr id="45" name="Straight Connector 44">
            <a:extLst>
              <a:ext uri="{FF2B5EF4-FFF2-40B4-BE49-F238E27FC236}">
                <a16:creationId xmlns:a16="http://schemas.microsoft.com/office/drawing/2014/main" id="{4271B609-3B26-0BF1-0D69-0CD366D0AC06}"/>
              </a:ext>
            </a:extLst>
          </p:cNvPr>
          <p:cNvCxnSpPr>
            <a:cxnSpLocks/>
          </p:cNvCxnSpPr>
          <p:nvPr/>
        </p:nvCxnSpPr>
        <p:spPr>
          <a:xfrm>
            <a:off x="2973420" y="2483177"/>
            <a:ext cx="741237" cy="0"/>
          </a:xfrm>
          <a:prstGeom prst="line">
            <a:avLst/>
          </a:prstGeom>
          <a:ln w="38100" cmpd="sng">
            <a:solidFill>
              <a:srgbClr val="FFC000"/>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3A4A84E7-1FB3-6CED-99E3-5C0103AE4971}"/>
              </a:ext>
            </a:extLst>
          </p:cNvPr>
          <p:cNvCxnSpPr>
            <a:cxnSpLocks/>
          </p:cNvCxnSpPr>
          <p:nvPr/>
        </p:nvCxnSpPr>
        <p:spPr>
          <a:xfrm>
            <a:off x="2984416" y="3031505"/>
            <a:ext cx="741237" cy="0"/>
          </a:xfrm>
          <a:prstGeom prst="line">
            <a:avLst/>
          </a:prstGeom>
          <a:ln w="38100" cmpd="sng">
            <a:solidFill>
              <a:srgbClr val="FFC000"/>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9C295E53-B8EB-10B6-F791-D84712CC68E3}"/>
              </a:ext>
            </a:extLst>
          </p:cNvPr>
          <p:cNvCxnSpPr>
            <a:cxnSpLocks/>
          </p:cNvCxnSpPr>
          <p:nvPr/>
        </p:nvCxnSpPr>
        <p:spPr>
          <a:xfrm flipV="1">
            <a:off x="3779121" y="3668511"/>
            <a:ext cx="307792" cy="556201"/>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BEE54E2D-F4E6-0B18-F913-EBF6EEFC1EBD}"/>
              </a:ext>
            </a:extLst>
          </p:cNvPr>
          <p:cNvCxnSpPr>
            <a:cxnSpLocks/>
          </p:cNvCxnSpPr>
          <p:nvPr/>
        </p:nvCxnSpPr>
        <p:spPr>
          <a:xfrm flipH="1" flipV="1">
            <a:off x="2294546" y="3952779"/>
            <a:ext cx="426546" cy="637787"/>
          </a:xfrm>
          <a:prstGeom prst="line">
            <a:avLst/>
          </a:prstGeom>
          <a:ln w="38100" cmpd="sng">
            <a:solidFill>
              <a:srgbClr val="C900F3"/>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9FC733BC-47A7-8F63-43BC-6EC901756E97}"/>
              </a:ext>
            </a:extLst>
          </p:cNvPr>
          <p:cNvCxnSpPr>
            <a:cxnSpLocks/>
          </p:cNvCxnSpPr>
          <p:nvPr/>
        </p:nvCxnSpPr>
        <p:spPr>
          <a:xfrm flipH="1" flipV="1">
            <a:off x="1806173" y="4246771"/>
            <a:ext cx="426546" cy="637787"/>
          </a:xfrm>
          <a:prstGeom prst="line">
            <a:avLst/>
          </a:prstGeom>
          <a:ln w="38100" cmpd="sng">
            <a:solidFill>
              <a:srgbClr val="C900F3"/>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F1041705-BEEE-18E1-EFBB-6B7E70284373}"/>
              </a:ext>
            </a:extLst>
          </p:cNvPr>
          <p:cNvCxnSpPr>
            <a:cxnSpLocks/>
          </p:cNvCxnSpPr>
          <p:nvPr/>
        </p:nvCxnSpPr>
        <p:spPr>
          <a:xfrm flipH="1" flipV="1">
            <a:off x="1312428" y="4565665"/>
            <a:ext cx="426546" cy="637787"/>
          </a:xfrm>
          <a:prstGeom prst="line">
            <a:avLst/>
          </a:prstGeom>
          <a:ln w="38100" cmpd="sng">
            <a:solidFill>
              <a:srgbClr val="C900F3"/>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9EDBDB17-B15A-4AC4-42C7-F01C62B624D7}"/>
              </a:ext>
            </a:extLst>
          </p:cNvPr>
          <p:cNvCxnSpPr>
            <a:cxnSpLocks/>
          </p:cNvCxnSpPr>
          <p:nvPr/>
        </p:nvCxnSpPr>
        <p:spPr>
          <a:xfrm flipH="1" flipV="1">
            <a:off x="777511" y="4873348"/>
            <a:ext cx="426546" cy="637787"/>
          </a:xfrm>
          <a:prstGeom prst="line">
            <a:avLst/>
          </a:prstGeom>
          <a:ln w="38100" cmpd="sng">
            <a:solidFill>
              <a:srgbClr val="C900F3"/>
            </a:solidFill>
          </a:ln>
          <a:effectLst/>
        </p:spPr>
        <p:style>
          <a:lnRef idx="2">
            <a:schemeClr val="accent1"/>
          </a:lnRef>
          <a:fillRef idx="0">
            <a:schemeClr val="accent1"/>
          </a:fillRef>
          <a:effectRef idx="1">
            <a:schemeClr val="accent1"/>
          </a:effectRef>
          <a:fontRef idx="minor">
            <a:schemeClr val="tx1"/>
          </a:fontRef>
        </p:style>
      </p:cxnSp>
      <p:sp>
        <p:nvSpPr>
          <p:cNvPr id="59" name="TextBox 58">
            <a:extLst>
              <a:ext uri="{FF2B5EF4-FFF2-40B4-BE49-F238E27FC236}">
                <a16:creationId xmlns:a16="http://schemas.microsoft.com/office/drawing/2014/main" id="{2FA8EDDD-04F6-0BA1-2F42-CBCB909F7A0B}"/>
              </a:ext>
            </a:extLst>
          </p:cNvPr>
          <p:cNvSpPr txBox="1"/>
          <p:nvPr/>
        </p:nvSpPr>
        <p:spPr>
          <a:xfrm>
            <a:off x="4537775" y="3282315"/>
            <a:ext cx="1254852" cy="646331"/>
          </a:xfrm>
          <a:prstGeom prst="rect">
            <a:avLst/>
          </a:prstGeom>
          <a:noFill/>
          <a:ln w="38100">
            <a:solidFill>
              <a:schemeClr val="tx1"/>
            </a:solidFill>
          </a:ln>
        </p:spPr>
        <p:txBody>
          <a:bodyPr wrap="square" rtlCol="0">
            <a:spAutoFit/>
          </a:bodyPr>
          <a:lstStyle/>
          <a:p>
            <a:r>
              <a:rPr lang="en-US" dirty="0"/>
              <a:t>Calibration Source</a:t>
            </a:r>
          </a:p>
        </p:txBody>
      </p:sp>
      <p:sp>
        <p:nvSpPr>
          <p:cNvPr id="60" name="TextBox 59">
            <a:extLst>
              <a:ext uri="{FF2B5EF4-FFF2-40B4-BE49-F238E27FC236}">
                <a16:creationId xmlns:a16="http://schemas.microsoft.com/office/drawing/2014/main" id="{419D4817-D267-E799-1B50-2F62FC18D889}"/>
              </a:ext>
            </a:extLst>
          </p:cNvPr>
          <p:cNvSpPr txBox="1"/>
          <p:nvPr/>
        </p:nvSpPr>
        <p:spPr>
          <a:xfrm>
            <a:off x="1569196" y="1850354"/>
            <a:ext cx="1254852" cy="646331"/>
          </a:xfrm>
          <a:prstGeom prst="rect">
            <a:avLst/>
          </a:prstGeom>
          <a:noFill/>
          <a:ln w="38100">
            <a:solidFill>
              <a:srgbClr val="FFC000"/>
            </a:solidFill>
          </a:ln>
        </p:spPr>
        <p:txBody>
          <a:bodyPr wrap="square" rtlCol="0">
            <a:spAutoFit/>
          </a:bodyPr>
          <a:lstStyle/>
          <a:p>
            <a:r>
              <a:rPr lang="en-US" dirty="0"/>
              <a:t>Cathode Voltage</a:t>
            </a:r>
          </a:p>
        </p:txBody>
      </p:sp>
      <p:sp>
        <p:nvSpPr>
          <p:cNvPr id="61" name="TextBox 60">
            <a:extLst>
              <a:ext uri="{FF2B5EF4-FFF2-40B4-BE49-F238E27FC236}">
                <a16:creationId xmlns:a16="http://schemas.microsoft.com/office/drawing/2014/main" id="{CA454BC5-3398-76A4-70CE-272D8D289403}"/>
              </a:ext>
            </a:extLst>
          </p:cNvPr>
          <p:cNvSpPr txBox="1"/>
          <p:nvPr/>
        </p:nvSpPr>
        <p:spPr>
          <a:xfrm>
            <a:off x="3804112" y="1600943"/>
            <a:ext cx="795765" cy="369332"/>
          </a:xfrm>
          <a:prstGeom prst="rect">
            <a:avLst/>
          </a:prstGeom>
          <a:solidFill>
            <a:schemeClr val="tx1"/>
          </a:solidFill>
          <a:ln w="38100">
            <a:solidFill>
              <a:srgbClr val="FFC000"/>
            </a:solidFill>
          </a:ln>
        </p:spPr>
        <p:txBody>
          <a:bodyPr wrap="square" rtlCol="0">
            <a:spAutoFit/>
          </a:bodyPr>
          <a:lstStyle/>
          <a:p>
            <a:r>
              <a:rPr lang="en-US" dirty="0">
                <a:solidFill>
                  <a:srgbClr val="FFC000"/>
                </a:solidFill>
              </a:rPr>
              <a:t>-14 kV</a:t>
            </a:r>
          </a:p>
        </p:txBody>
      </p:sp>
      <p:sp>
        <p:nvSpPr>
          <p:cNvPr id="62" name="TextBox 61">
            <a:extLst>
              <a:ext uri="{FF2B5EF4-FFF2-40B4-BE49-F238E27FC236}">
                <a16:creationId xmlns:a16="http://schemas.microsoft.com/office/drawing/2014/main" id="{03925081-451A-18DF-80B7-C0F41EEE7FAE}"/>
              </a:ext>
            </a:extLst>
          </p:cNvPr>
          <p:cNvSpPr txBox="1"/>
          <p:nvPr/>
        </p:nvSpPr>
        <p:spPr>
          <a:xfrm>
            <a:off x="3798625" y="2113845"/>
            <a:ext cx="795765" cy="369332"/>
          </a:xfrm>
          <a:prstGeom prst="rect">
            <a:avLst/>
          </a:prstGeom>
          <a:solidFill>
            <a:schemeClr val="tx1"/>
          </a:solidFill>
          <a:ln w="38100">
            <a:solidFill>
              <a:srgbClr val="FFC000"/>
            </a:solidFill>
          </a:ln>
        </p:spPr>
        <p:txBody>
          <a:bodyPr wrap="square" rtlCol="0">
            <a:spAutoFit/>
          </a:bodyPr>
          <a:lstStyle/>
          <a:p>
            <a:r>
              <a:rPr lang="en-US" dirty="0">
                <a:solidFill>
                  <a:srgbClr val="FFC000"/>
                </a:solidFill>
              </a:rPr>
              <a:t>-12 kV</a:t>
            </a:r>
          </a:p>
        </p:txBody>
      </p:sp>
      <p:sp>
        <p:nvSpPr>
          <p:cNvPr id="63" name="TextBox 62">
            <a:extLst>
              <a:ext uri="{FF2B5EF4-FFF2-40B4-BE49-F238E27FC236}">
                <a16:creationId xmlns:a16="http://schemas.microsoft.com/office/drawing/2014/main" id="{EA2FE659-CC56-654F-FC3C-BC203EC7B2BA}"/>
              </a:ext>
            </a:extLst>
          </p:cNvPr>
          <p:cNvSpPr txBox="1"/>
          <p:nvPr/>
        </p:nvSpPr>
        <p:spPr>
          <a:xfrm>
            <a:off x="3798625" y="2689094"/>
            <a:ext cx="795765" cy="369332"/>
          </a:xfrm>
          <a:prstGeom prst="rect">
            <a:avLst/>
          </a:prstGeom>
          <a:solidFill>
            <a:schemeClr val="tx1"/>
          </a:solidFill>
          <a:ln w="38100">
            <a:solidFill>
              <a:srgbClr val="FFC000"/>
            </a:solidFill>
          </a:ln>
        </p:spPr>
        <p:txBody>
          <a:bodyPr wrap="square" rtlCol="0">
            <a:spAutoFit/>
          </a:bodyPr>
          <a:lstStyle/>
          <a:p>
            <a:r>
              <a:rPr lang="en-US" dirty="0">
                <a:solidFill>
                  <a:srgbClr val="FFC000"/>
                </a:solidFill>
              </a:rPr>
              <a:t>-10 kV</a:t>
            </a:r>
          </a:p>
        </p:txBody>
      </p:sp>
      <p:sp>
        <p:nvSpPr>
          <p:cNvPr id="64" name="TextBox 63">
            <a:extLst>
              <a:ext uri="{FF2B5EF4-FFF2-40B4-BE49-F238E27FC236}">
                <a16:creationId xmlns:a16="http://schemas.microsoft.com/office/drawing/2014/main" id="{42627AB2-3359-B0DF-CB5C-801EDAC3C092}"/>
              </a:ext>
            </a:extLst>
          </p:cNvPr>
          <p:cNvSpPr txBox="1"/>
          <p:nvPr/>
        </p:nvSpPr>
        <p:spPr>
          <a:xfrm>
            <a:off x="3707682" y="4228677"/>
            <a:ext cx="426547" cy="369332"/>
          </a:xfrm>
          <a:prstGeom prst="rect">
            <a:avLst/>
          </a:prstGeom>
          <a:solidFill>
            <a:schemeClr val="tx1"/>
          </a:solidFill>
          <a:ln w="38100">
            <a:solidFill>
              <a:srgbClr val="FFFFFF"/>
            </a:solidFill>
          </a:ln>
        </p:spPr>
        <p:txBody>
          <a:bodyPr wrap="square" rtlCol="0">
            <a:spAutoFit/>
          </a:bodyPr>
          <a:lstStyle/>
          <a:p>
            <a:r>
              <a:rPr lang="en-US" dirty="0">
                <a:solidFill>
                  <a:schemeClr val="bg1"/>
                </a:solidFill>
              </a:rPr>
              <a:t>bg</a:t>
            </a:r>
          </a:p>
        </p:txBody>
      </p:sp>
      <p:sp>
        <p:nvSpPr>
          <p:cNvPr id="65" name="TextBox 64">
            <a:extLst>
              <a:ext uri="{FF2B5EF4-FFF2-40B4-BE49-F238E27FC236}">
                <a16:creationId xmlns:a16="http://schemas.microsoft.com/office/drawing/2014/main" id="{A35A6C19-35E1-CBE4-0681-A8D1442375A4}"/>
              </a:ext>
            </a:extLst>
          </p:cNvPr>
          <p:cNvSpPr txBox="1"/>
          <p:nvPr/>
        </p:nvSpPr>
        <p:spPr>
          <a:xfrm>
            <a:off x="4491534" y="4623995"/>
            <a:ext cx="956115" cy="923330"/>
          </a:xfrm>
          <a:prstGeom prst="rect">
            <a:avLst/>
          </a:prstGeom>
          <a:solidFill>
            <a:schemeClr val="tx1"/>
          </a:solidFill>
          <a:ln w="38100">
            <a:solidFill>
              <a:srgbClr val="FFFFFF"/>
            </a:solidFill>
          </a:ln>
        </p:spPr>
        <p:txBody>
          <a:bodyPr wrap="square" rtlCol="0">
            <a:spAutoFit/>
          </a:bodyPr>
          <a:lstStyle/>
          <a:p>
            <a:r>
              <a:rPr lang="en-US" dirty="0">
                <a:solidFill>
                  <a:schemeClr val="bg1"/>
                </a:solidFill>
              </a:rPr>
              <a:t>Am-241</a:t>
            </a:r>
          </a:p>
          <a:p>
            <a:r>
              <a:rPr lang="en-US" dirty="0">
                <a:solidFill>
                  <a:schemeClr val="bg1"/>
                </a:solidFill>
              </a:rPr>
              <a:t>(60 keV gamma)</a:t>
            </a:r>
          </a:p>
        </p:txBody>
      </p:sp>
      <p:sp>
        <p:nvSpPr>
          <p:cNvPr id="66" name="TextBox 65">
            <a:extLst>
              <a:ext uri="{FF2B5EF4-FFF2-40B4-BE49-F238E27FC236}">
                <a16:creationId xmlns:a16="http://schemas.microsoft.com/office/drawing/2014/main" id="{490F0BB7-7E16-3340-05FB-2528E94FCD33}"/>
              </a:ext>
            </a:extLst>
          </p:cNvPr>
          <p:cNvSpPr txBox="1"/>
          <p:nvPr/>
        </p:nvSpPr>
        <p:spPr>
          <a:xfrm>
            <a:off x="2507848" y="3086337"/>
            <a:ext cx="465572" cy="369332"/>
          </a:xfrm>
          <a:prstGeom prst="rect">
            <a:avLst/>
          </a:prstGeom>
          <a:solidFill>
            <a:schemeClr val="tx1"/>
          </a:solidFill>
          <a:ln w="38100">
            <a:solidFill>
              <a:srgbClr val="C900F3"/>
            </a:solidFill>
          </a:ln>
        </p:spPr>
        <p:txBody>
          <a:bodyPr wrap="square" rtlCol="0">
            <a:spAutoFit/>
          </a:bodyPr>
          <a:lstStyle/>
          <a:p>
            <a:r>
              <a:rPr lang="en-US" dirty="0">
                <a:solidFill>
                  <a:srgbClr val="C900F3"/>
                </a:solidFill>
              </a:rPr>
              <a:t>0%</a:t>
            </a:r>
          </a:p>
        </p:txBody>
      </p:sp>
      <p:sp>
        <p:nvSpPr>
          <p:cNvPr id="67" name="TextBox 66">
            <a:extLst>
              <a:ext uri="{FF2B5EF4-FFF2-40B4-BE49-F238E27FC236}">
                <a16:creationId xmlns:a16="http://schemas.microsoft.com/office/drawing/2014/main" id="{452B039D-D556-C2F2-DEB1-85E624846F8A}"/>
              </a:ext>
            </a:extLst>
          </p:cNvPr>
          <p:cNvSpPr txBox="1"/>
          <p:nvPr/>
        </p:nvSpPr>
        <p:spPr>
          <a:xfrm>
            <a:off x="1969714" y="3494145"/>
            <a:ext cx="465572" cy="369332"/>
          </a:xfrm>
          <a:prstGeom prst="rect">
            <a:avLst/>
          </a:prstGeom>
          <a:solidFill>
            <a:schemeClr val="tx1"/>
          </a:solidFill>
          <a:ln w="38100">
            <a:solidFill>
              <a:srgbClr val="C900F3"/>
            </a:solidFill>
          </a:ln>
        </p:spPr>
        <p:txBody>
          <a:bodyPr wrap="square" rtlCol="0">
            <a:spAutoFit/>
          </a:bodyPr>
          <a:lstStyle/>
          <a:p>
            <a:r>
              <a:rPr lang="en-US" dirty="0">
                <a:solidFill>
                  <a:srgbClr val="C900F3"/>
                </a:solidFill>
              </a:rPr>
              <a:t>1%</a:t>
            </a:r>
          </a:p>
        </p:txBody>
      </p:sp>
      <p:sp>
        <p:nvSpPr>
          <p:cNvPr id="69" name="TextBox 68">
            <a:extLst>
              <a:ext uri="{FF2B5EF4-FFF2-40B4-BE49-F238E27FC236}">
                <a16:creationId xmlns:a16="http://schemas.microsoft.com/office/drawing/2014/main" id="{A550CC17-543F-0FAE-E0B3-0E609A7CEBB6}"/>
              </a:ext>
            </a:extLst>
          </p:cNvPr>
          <p:cNvSpPr txBox="1"/>
          <p:nvPr/>
        </p:nvSpPr>
        <p:spPr>
          <a:xfrm>
            <a:off x="1388253" y="3799669"/>
            <a:ext cx="465572" cy="369332"/>
          </a:xfrm>
          <a:prstGeom prst="rect">
            <a:avLst/>
          </a:prstGeom>
          <a:solidFill>
            <a:schemeClr val="tx1"/>
          </a:solidFill>
          <a:ln w="38100">
            <a:solidFill>
              <a:srgbClr val="C900F3"/>
            </a:solidFill>
          </a:ln>
        </p:spPr>
        <p:txBody>
          <a:bodyPr wrap="square" rtlCol="0">
            <a:spAutoFit/>
          </a:bodyPr>
          <a:lstStyle/>
          <a:p>
            <a:r>
              <a:rPr lang="en-US" dirty="0">
                <a:solidFill>
                  <a:srgbClr val="C900F3"/>
                </a:solidFill>
              </a:rPr>
              <a:t>2%</a:t>
            </a:r>
          </a:p>
        </p:txBody>
      </p:sp>
      <p:sp>
        <p:nvSpPr>
          <p:cNvPr id="70" name="TextBox 69">
            <a:extLst>
              <a:ext uri="{FF2B5EF4-FFF2-40B4-BE49-F238E27FC236}">
                <a16:creationId xmlns:a16="http://schemas.microsoft.com/office/drawing/2014/main" id="{7ECB8D92-BD33-6F6A-3650-7356ED43B609}"/>
              </a:ext>
            </a:extLst>
          </p:cNvPr>
          <p:cNvSpPr txBox="1"/>
          <p:nvPr/>
        </p:nvSpPr>
        <p:spPr>
          <a:xfrm>
            <a:off x="854767" y="4161057"/>
            <a:ext cx="465572" cy="369332"/>
          </a:xfrm>
          <a:prstGeom prst="rect">
            <a:avLst/>
          </a:prstGeom>
          <a:solidFill>
            <a:schemeClr val="tx1"/>
          </a:solidFill>
          <a:ln w="38100">
            <a:solidFill>
              <a:srgbClr val="C900F3"/>
            </a:solidFill>
          </a:ln>
        </p:spPr>
        <p:txBody>
          <a:bodyPr wrap="square" rtlCol="0">
            <a:spAutoFit/>
          </a:bodyPr>
          <a:lstStyle/>
          <a:p>
            <a:r>
              <a:rPr lang="en-US" dirty="0">
                <a:solidFill>
                  <a:srgbClr val="C900F3"/>
                </a:solidFill>
              </a:rPr>
              <a:t>3%</a:t>
            </a:r>
          </a:p>
        </p:txBody>
      </p:sp>
      <p:sp>
        <p:nvSpPr>
          <p:cNvPr id="71" name="TextBox 70">
            <a:extLst>
              <a:ext uri="{FF2B5EF4-FFF2-40B4-BE49-F238E27FC236}">
                <a16:creationId xmlns:a16="http://schemas.microsoft.com/office/drawing/2014/main" id="{F9E27A47-DB1E-14B6-0753-28204B465368}"/>
              </a:ext>
            </a:extLst>
          </p:cNvPr>
          <p:cNvSpPr txBox="1"/>
          <p:nvPr/>
        </p:nvSpPr>
        <p:spPr>
          <a:xfrm>
            <a:off x="283571" y="4463606"/>
            <a:ext cx="465572" cy="369332"/>
          </a:xfrm>
          <a:prstGeom prst="rect">
            <a:avLst/>
          </a:prstGeom>
          <a:solidFill>
            <a:schemeClr val="tx1"/>
          </a:solidFill>
          <a:ln w="38100">
            <a:solidFill>
              <a:srgbClr val="C900F3"/>
            </a:solidFill>
          </a:ln>
        </p:spPr>
        <p:txBody>
          <a:bodyPr wrap="square" rtlCol="0">
            <a:spAutoFit/>
          </a:bodyPr>
          <a:lstStyle/>
          <a:p>
            <a:r>
              <a:rPr lang="en-US" dirty="0">
                <a:solidFill>
                  <a:srgbClr val="C900F3"/>
                </a:solidFill>
              </a:rPr>
              <a:t>4%</a:t>
            </a:r>
          </a:p>
        </p:txBody>
      </p:sp>
      <p:graphicFrame>
        <p:nvGraphicFramePr>
          <p:cNvPr id="76" name="Table 75">
            <a:extLst>
              <a:ext uri="{FF2B5EF4-FFF2-40B4-BE49-F238E27FC236}">
                <a16:creationId xmlns:a16="http://schemas.microsoft.com/office/drawing/2014/main" id="{B3E0B6F7-B4DC-74C8-A002-30524073503F}"/>
              </a:ext>
            </a:extLst>
          </p:cNvPr>
          <p:cNvGraphicFramePr>
            <a:graphicFrameLocks noGrp="1"/>
          </p:cNvGraphicFramePr>
          <p:nvPr>
            <p:extLst>
              <p:ext uri="{D42A27DB-BD31-4B8C-83A1-F6EECF244321}">
                <p14:modId xmlns:p14="http://schemas.microsoft.com/office/powerpoint/2010/main" val="1812479880"/>
              </p:ext>
            </p:extLst>
          </p:nvPr>
        </p:nvGraphicFramePr>
        <p:xfrm>
          <a:off x="6243489" y="1523496"/>
          <a:ext cx="5583588" cy="2298210"/>
        </p:xfrm>
        <a:graphic>
          <a:graphicData uri="http://schemas.openxmlformats.org/drawingml/2006/table">
            <a:tbl>
              <a:tblPr firstRow="1" bandRow="1">
                <a:tableStyleId>{5C22544A-7EE6-4342-B048-85BDC9FD1C3A}</a:tableStyleId>
              </a:tblPr>
              <a:tblGrid>
                <a:gridCol w="1395897">
                  <a:extLst>
                    <a:ext uri="{9D8B030D-6E8A-4147-A177-3AD203B41FA5}">
                      <a16:colId xmlns:a16="http://schemas.microsoft.com/office/drawing/2014/main" val="1668444565"/>
                    </a:ext>
                  </a:extLst>
                </a:gridCol>
                <a:gridCol w="1395897">
                  <a:extLst>
                    <a:ext uri="{9D8B030D-6E8A-4147-A177-3AD203B41FA5}">
                      <a16:colId xmlns:a16="http://schemas.microsoft.com/office/drawing/2014/main" val="3600534622"/>
                    </a:ext>
                  </a:extLst>
                </a:gridCol>
                <a:gridCol w="1395897">
                  <a:extLst>
                    <a:ext uri="{9D8B030D-6E8A-4147-A177-3AD203B41FA5}">
                      <a16:colId xmlns:a16="http://schemas.microsoft.com/office/drawing/2014/main" val="4077271564"/>
                    </a:ext>
                  </a:extLst>
                </a:gridCol>
                <a:gridCol w="1395897">
                  <a:extLst>
                    <a:ext uri="{9D8B030D-6E8A-4147-A177-3AD203B41FA5}">
                      <a16:colId xmlns:a16="http://schemas.microsoft.com/office/drawing/2014/main" val="332849885"/>
                    </a:ext>
                  </a:extLst>
                </a:gridCol>
              </a:tblGrid>
              <a:tr h="552710">
                <a:tc>
                  <a:txBody>
                    <a:bodyPr/>
                    <a:lstStyle/>
                    <a:p>
                      <a:pPr algn="ctr"/>
                      <a:r>
                        <a:rPr lang="en-US" dirty="0">
                          <a:solidFill>
                            <a:srgbClr val="FFC000"/>
                          </a:solidFill>
                        </a:rPr>
                        <a:t>Cathode HV</a:t>
                      </a:r>
                    </a:p>
                  </a:txBody>
                  <a:tcPr anchor="ctr">
                    <a:solidFill>
                      <a:schemeClr val="tx1"/>
                    </a:solidFill>
                  </a:tcPr>
                </a:tc>
                <a:tc>
                  <a:txBody>
                    <a:bodyPr/>
                    <a:lstStyle/>
                    <a:p>
                      <a:pPr algn="ctr"/>
                      <a:r>
                        <a:rPr lang="en-US" dirty="0">
                          <a:solidFill>
                            <a:srgbClr val="FFC000"/>
                          </a:solidFill>
                        </a:rPr>
                        <a:t>E-Field (liquid)</a:t>
                      </a:r>
                    </a:p>
                  </a:txBody>
                  <a:tcPr anchor="ctr">
                    <a:solidFill>
                      <a:schemeClr val="tx1"/>
                    </a:solidFill>
                  </a:tcPr>
                </a:tc>
                <a:tc>
                  <a:txBody>
                    <a:bodyPr/>
                    <a:lstStyle/>
                    <a:p>
                      <a:pPr algn="ctr"/>
                      <a:r>
                        <a:rPr lang="en-US" dirty="0">
                          <a:solidFill>
                            <a:srgbClr val="FFC000"/>
                          </a:solidFill>
                        </a:rPr>
                        <a:t>E-Field </a:t>
                      </a:r>
                    </a:p>
                    <a:p>
                      <a:pPr algn="ctr"/>
                      <a:r>
                        <a:rPr lang="en-US" dirty="0">
                          <a:solidFill>
                            <a:srgbClr val="FFC000"/>
                          </a:solidFill>
                        </a:rPr>
                        <a:t>(gas)</a:t>
                      </a:r>
                    </a:p>
                  </a:txBody>
                  <a:tcPr anchor="ctr">
                    <a:solidFill>
                      <a:schemeClr val="tx1"/>
                    </a:solidFill>
                  </a:tcPr>
                </a:tc>
                <a:tc>
                  <a:txBody>
                    <a:bodyPr/>
                    <a:lstStyle/>
                    <a:p>
                      <a:pPr algn="ctr"/>
                      <a:r>
                        <a:rPr lang="en-US" dirty="0">
                          <a:solidFill>
                            <a:srgbClr val="FFC000"/>
                          </a:solidFill>
                        </a:rPr>
                        <a:t>Reduced </a:t>
                      </a:r>
                    </a:p>
                    <a:p>
                      <a:pPr algn="ctr"/>
                      <a:r>
                        <a:rPr lang="en-US" dirty="0">
                          <a:solidFill>
                            <a:srgbClr val="FFC000"/>
                          </a:solidFill>
                        </a:rPr>
                        <a:t>E-Field</a:t>
                      </a:r>
                    </a:p>
                  </a:txBody>
                  <a:tcPr anchor="ctr">
                    <a:solidFill>
                      <a:schemeClr val="tx1"/>
                    </a:solidFill>
                  </a:tcPr>
                </a:tc>
                <a:extLst>
                  <a:ext uri="{0D108BD9-81ED-4DB2-BD59-A6C34878D82A}">
                    <a16:rowId xmlns:a16="http://schemas.microsoft.com/office/drawing/2014/main" val="4218436813"/>
                  </a:ext>
                </a:extLst>
              </a:tr>
              <a:tr h="552710">
                <a:tc>
                  <a:txBody>
                    <a:bodyPr/>
                    <a:lstStyle/>
                    <a:p>
                      <a:pPr algn="ctr"/>
                      <a:r>
                        <a:rPr lang="en-US" dirty="0">
                          <a:solidFill>
                            <a:srgbClr val="FFC000"/>
                          </a:solidFill>
                        </a:rPr>
                        <a:t>-10 kV</a:t>
                      </a:r>
                    </a:p>
                  </a:txBody>
                  <a:tcPr anchor="ctr">
                    <a:solidFill>
                      <a:schemeClr val="tx1"/>
                    </a:solidFill>
                  </a:tcPr>
                </a:tc>
                <a:tc>
                  <a:txBody>
                    <a:bodyPr/>
                    <a:lstStyle/>
                    <a:p>
                      <a:pPr algn="ctr"/>
                      <a:r>
                        <a:rPr lang="en-US" dirty="0">
                          <a:solidFill>
                            <a:srgbClr val="FFC000"/>
                          </a:solidFill>
                        </a:rPr>
                        <a:t>4.6 kV/cm</a:t>
                      </a:r>
                    </a:p>
                  </a:txBody>
                  <a:tcPr anchor="ctr">
                    <a:solidFill>
                      <a:schemeClr val="tx1"/>
                    </a:solidFill>
                  </a:tcPr>
                </a:tc>
                <a:tc>
                  <a:txBody>
                    <a:bodyPr/>
                    <a:lstStyle/>
                    <a:p>
                      <a:pPr algn="ctr"/>
                      <a:r>
                        <a:rPr lang="en-US" dirty="0">
                          <a:solidFill>
                            <a:srgbClr val="FFC000"/>
                          </a:solidFill>
                        </a:rPr>
                        <a:t>6.8 kV/cm</a:t>
                      </a:r>
                    </a:p>
                  </a:txBody>
                  <a:tcPr anchor="ctr">
                    <a:solidFill>
                      <a:schemeClr val="tx1"/>
                    </a:solidFill>
                  </a:tcPr>
                </a:tc>
                <a:tc>
                  <a:txBody>
                    <a:bodyPr/>
                    <a:lstStyle/>
                    <a:p>
                      <a:pPr algn="ctr"/>
                      <a:r>
                        <a:rPr lang="en-US" dirty="0">
                          <a:solidFill>
                            <a:srgbClr val="FFC000"/>
                          </a:solidFill>
                        </a:rPr>
                        <a:t>4.0 Td</a:t>
                      </a:r>
                    </a:p>
                  </a:txBody>
                  <a:tcPr anchor="ctr">
                    <a:solidFill>
                      <a:schemeClr val="tx1"/>
                    </a:solidFill>
                  </a:tcPr>
                </a:tc>
                <a:extLst>
                  <a:ext uri="{0D108BD9-81ED-4DB2-BD59-A6C34878D82A}">
                    <a16:rowId xmlns:a16="http://schemas.microsoft.com/office/drawing/2014/main" val="3046325001"/>
                  </a:ext>
                </a:extLst>
              </a:tr>
              <a:tr h="552710">
                <a:tc>
                  <a:txBody>
                    <a:bodyPr/>
                    <a:lstStyle/>
                    <a:p>
                      <a:pPr algn="ctr"/>
                      <a:r>
                        <a:rPr lang="en-US" dirty="0">
                          <a:solidFill>
                            <a:srgbClr val="FFC000"/>
                          </a:solidFill>
                        </a:rPr>
                        <a:t>-12 kV</a:t>
                      </a:r>
                    </a:p>
                  </a:txBody>
                  <a:tcPr anchor="ctr">
                    <a:solidFill>
                      <a:schemeClr val="tx1"/>
                    </a:solidFill>
                  </a:tcPr>
                </a:tc>
                <a:tc>
                  <a:txBody>
                    <a:bodyPr/>
                    <a:lstStyle/>
                    <a:p>
                      <a:pPr algn="ctr"/>
                      <a:r>
                        <a:rPr lang="en-US" dirty="0">
                          <a:solidFill>
                            <a:srgbClr val="FFC000"/>
                          </a:solidFill>
                        </a:rPr>
                        <a:t>5.5 kV/cm</a:t>
                      </a:r>
                    </a:p>
                  </a:txBody>
                  <a:tcPr anchor="ctr">
                    <a:solidFill>
                      <a:schemeClr val="tx1"/>
                    </a:solidFill>
                  </a:tcPr>
                </a:tc>
                <a:tc>
                  <a:txBody>
                    <a:bodyPr/>
                    <a:lstStyle/>
                    <a:p>
                      <a:pPr algn="ctr"/>
                      <a:r>
                        <a:rPr lang="en-US" dirty="0">
                          <a:solidFill>
                            <a:srgbClr val="FFC000"/>
                          </a:solidFill>
                        </a:rPr>
                        <a:t>8.2 kV/cm</a:t>
                      </a:r>
                    </a:p>
                  </a:txBody>
                  <a:tcPr anchor="ctr">
                    <a:solidFill>
                      <a:schemeClr val="tx1"/>
                    </a:solidFill>
                  </a:tcPr>
                </a:tc>
                <a:tc>
                  <a:txBody>
                    <a:bodyPr/>
                    <a:lstStyle/>
                    <a:p>
                      <a:pPr algn="ctr"/>
                      <a:r>
                        <a:rPr lang="en-US" dirty="0">
                          <a:solidFill>
                            <a:srgbClr val="FFC000"/>
                          </a:solidFill>
                        </a:rPr>
                        <a:t>4.8 Td</a:t>
                      </a:r>
                    </a:p>
                  </a:txBody>
                  <a:tcPr anchor="ctr">
                    <a:solidFill>
                      <a:schemeClr val="tx1"/>
                    </a:solidFill>
                  </a:tcPr>
                </a:tc>
                <a:extLst>
                  <a:ext uri="{0D108BD9-81ED-4DB2-BD59-A6C34878D82A}">
                    <a16:rowId xmlns:a16="http://schemas.microsoft.com/office/drawing/2014/main" val="3976225391"/>
                  </a:ext>
                </a:extLst>
              </a:tr>
              <a:tr h="552710">
                <a:tc>
                  <a:txBody>
                    <a:bodyPr/>
                    <a:lstStyle/>
                    <a:p>
                      <a:pPr algn="ctr"/>
                      <a:r>
                        <a:rPr lang="en-US" dirty="0">
                          <a:solidFill>
                            <a:srgbClr val="FFC000"/>
                          </a:solidFill>
                        </a:rPr>
                        <a:t>-14 kV</a:t>
                      </a:r>
                    </a:p>
                  </a:txBody>
                  <a:tcPr anchor="ctr">
                    <a:solidFill>
                      <a:schemeClr val="tx1"/>
                    </a:solidFill>
                  </a:tcPr>
                </a:tc>
                <a:tc>
                  <a:txBody>
                    <a:bodyPr/>
                    <a:lstStyle/>
                    <a:p>
                      <a:pPr algn="ctr"/>
                      <a:r>
                        <a:rPr lang="en-US" dirty="0">
                          <a:solidFill>
                            <a:srgbClr val="FFC000"/>
                          </a:solidFill>
                        </a:rPr>
                        <a:t>6.4 kV/cm</a:t>
                      </a:r>
                    </a:p>
                  </a:txBody>
                  <a:tcPr anchor="ctr">
                    <a:solidFill>
                      <a:schemeClr val="tx1"/>
                    </a:solidFill>
                  </a:tcPr>
                </a:tc>
                <a:tc>
                  <a:txBody>
                    <a:bodyPr/>
                    <a:lstStyle/>
                    <a:p>
                      <a:pPr algn="ctr"/>
                      <a:r>
                        <a:rPr lang="en-US" dirty="0">
                          <a:solidFill>
                            <a:srgbClr val="FFC000"/>
                          </a:solidFill>
                        </a:rPr>
                        <a:t>9.6 kV/cm</a:t>
                      </a:r>
                    </a:p>
                  </a:txBody>
                  <a:tcPr anchor="ctr">
                    <a:solidFill>
                      <a:schemeClr val="tx1"/>
                    </a:solidFill>
                  </a:tcPr>
                </a:tc>
                <a:tc>
                  <a:txBody>
                    <a:bodyPr/>
                    <a:lstStyle/>
                    <a:p>
                      <a:pPr algn="ctr"/>
                      <a:r>
                        <a:rPr lang="en-US" dirty="0">
                          <a:solidFill>
                            <a:srgbClr val="FFC000"/>
                          </a:solidFill>
                        </a:rPr>
                        <a:t>5.6 Td</a:t>
                      </a:r>
                    </a:p>
                  </a:txBody>
                  <a:tcPr anchor="ctr">
                    <a:solidFill>
                      <a:schemeClr val="tx1"/>
                    </a:solidFill>
                  </a:tcPr>
                </a:tc>
                <a:extLst>
                  <a:ext uri="{0D108BD9-81ED-4DB2-BD59-A6C34878D82A}">
                    <a16:rowId xmlns:a16="http://schemas.microsoft.com/office/drawing/2014/main" val="3136618023"/>
                  </a:ext>
                </a:extLst>
              </a:tr>
            </a:tbl>
          </a:graphicData>
        </a:graphic>
      </p:graphicFrame>
      <p:graphicFrame>
        <p:nvGraphicFramePr>
          <p:cNvPr id="77" name="Table 76">
            <a:extLst>
              <a:ext uri="{FF2B5EF4-FFF2-40B4-BE49-F238E27FC236}">
                <a16:creationId xmlns:a16="http://schemas.microsoft.com/office/drawing/2014/main" id="{0E32E1D3-969B-74AA-B673-8CC4F849E801}"/>
              </a:ext>
            </a:extLst>
          </p:cNvPr>
          <p:cNvGraphicFramePr>
            <a:graphicFrameLocks noGrp="1"/>
          </p:cNvGraphicFramePr>
          <p:nvPr>
            <p:extLst>
              <p:ext uri="{D42A27DB-BD31-4B8C-83A1-F6EECF244321}">
                <p14:modId xmlns:p14="http://schemas.microsoft.com/office/powerpoint/2010/main" val="3565775473"/>
              </p:ext>
            </p:extLst>
          </p:nvPr>
        </p:nvGraphicFramePr>
        <p:xfrm>
          <a:off x="6243489" y="3984335"/>
          <a:ext cx="5583588" cy="2103120"/>
        </p:xfrm>
        <a:graphic>
          <a:graphicData uri="http://schemas.openxmlformats.org/drawingml/2006/table">
            <a:tbl>
              <a:tblPr firstRow="1" bandRow="1">
                <a:tableStyleId>{5C22544A-7EE6-4342-B048-85BDC9FD1C3A}</a:tableStyleId>
              </a:tblPr>
              <a:tblGrid>
                <a:gridCol w="1861196">
                  <a:extLst>
                    <a:ext uri="{9D8B030D-6E8A-4147-A177-3AD203B41FA5}">
                      <a16:colId xmlns:a16="http://schemas.microsoft.com/office/drawing/2014/main" val="2286483288"/>
                    </a:ext>
                  </a:extLst>
                </a:gridCol>
                <a:gridCol w="1861196">
                  <a:extLst>
                    <a:ext uri="{9D8B030D-6E8A-4147-A177-3AD203B41FA5}">
                      <a16:colId xmlns:a16="http://schemas.microsoft.com/office/drawing/2014/main" val="3415716163"/>
                    </a:ext>
                  </a:extLst>
                </a:gridCol>
                <a:gridCol w="1861196">
                  <a:extLst>
                    <a:ext uri="{9D8B030D-6E8A-4147-A177-3AD203B41FA5}">
                      <a16:colId xmlns:a16="http://schemas.microsoft.com/office/drawing/2014/main" val="1765773043"/>
                    </a:ext>
                  </a:extLst>
                </a:gridCol>
              </a:tblGrid>
              <a:tr h="277171">
                <a:tc>
                  <a:txBody>
                    <a:bodyPr/>
                    <a:lstStyle/>
                    <a:p>
                      <a:pPr algn="ctr"/>
                      <a:r>
                        <a:rPr lang="en-US" dirty="0">
                          <a:solidFill>
                            <a:srgbClr val="C900F3"/>
                          </a:solidFill>
                        </a:rPr>
                        <a:t>Xe Concentration (liquid)</a:t>
                      </a:r>
                    </a:p>
                  </a:txBody>
                  <a:tcPr anchor="ctr">
                    <a:solidFill>
                      <a:schemeClr val="tx1"/>
                    </a:solidFill>
                  </a:tcPr>
                </a:tc>
                <a:tc>
                  <a:txBody>
                    <a:bodyPr/>
                    <a:lstStyle/>
                    <a:p>
                      <a:pPr algn="ctr"/>
                      <a:r>
                        <a:rPr lang="en-US" dirty="0">
                          <a:solidFill>
                            <a:srgbClr val="C900F3"/>
                          </a:solidFill>
                        </a:rPr>
                        <a:t>Xe Concentration (gas, predicted)</a:t>
                      </a:r>
                    </a:p>
                  </a:txBody>
                  <a:tcPr anchor="ctr">
                    <a:solidFill>
                      <a:schemeClr val="tx1"/>
                    </a:solidFill>
                  </a:tcPr>
                </a:tc>
                <a:tc>
                  <a:txBody>
                    <a:bodyPr/>
                    <a:lstStyle/>
                    <a:p>
                      <a:pPr algn="ctr"/>
                      <a:r>
                        <a:rPr lang="en-US" dirty="0">
                          <a:solidFill>
                            <a:srgbClr val="C900F3"/>
                          </a:solidFill>
                        </a:rPr>
                        <a:t>Xe Concentration (gas, measured)</a:t>
                      </a:r>
                    </a:p>
                  </a:txBody>
                  <a:tcPr anchor="ctr">
                    <a:solidFill>
                      <a:schemeClr val="tx1"/>
                    </a:solidFill>
                  </a:tcPr>
                </a:tc>
                <a:extLst>
                  <a:ext uri="{0D108BD9-81ED-4DB2-BD59-A6C34878D82A}">
                    <a16:rowId xmlns:a16="http://schemas.microsoft.com/office/drawing/2014/main" val="3549956675"/>
                  </a:ext>
                </a:extLst>
              </a:tr>
              <a:tr h="277171">
                <a:tc>
                  <a:txBody>
                    <a:bodyPr/>
                    <a:lstStyle/>
                    <a:p>
                      <a:pPr algn="ctr"/>
                      <a:r>
                        <a:rPr lang="en-US" dirty="0">
                          <a:solidFill>
                            <a:srgbClr val="C900F3"/>
                          </a:solidFill>
                        </a:rPr>
                        <a:t>1%</a:t>
                      </a:r>
                    </a:p>
                  </a:txBody>
                  <a:tcPr anchor="ctr">
                    <a:solidFill>
                      <a:schemeClr val="tx1"/>
                    </a:solidFill>
                  </a:tcPr>
                </a:tc>
                <a:tc>
                  <a:txBody>
                    <a:bodyPr/>
                    <a:lstStyle/>
                    <a:p>
                      <a:pPr algn="ctr"/>
                      <a:r>
                        <a:rPr lang="en-US" dirty="0">
                          <a:solidFill>
                            <a:srgbClr val="C900F3"/>
                          </a:solidFill>
                        </a:rPr>
                        <a:t>19 ppm</a:t>
                      </a:r>
                    </a:p>
                  </a:txBody>
                  <a:tcPr anchor="ctr">
                    <a:solidFill>
                      <a:schemeClr val="tx1"/>
                    </a:solidFill>
                  </a:tcPr>
                </a:tc>
                <a:tc>
                  <a:txBody>
                    <a:bodyPr/>
                    <a:lstStyle/>
                    <a:p>
                      <a:pPr algn="ctr"/>
                      <a:r>
                        <a:rPr lang="en-US" dirty="0">
                          <a:solidFill>
                            <a:srgbClr val="C900F3"/>
                          </a:solidFill>
                        </a:rPr>
                        <a:t>14 ± 4 ppm</a:t>
                      </a:r>
                    </a:p>
                  </a:txBody>
                  <a:tcPr anchor="ctr">
                    <a:solidFill>
                      <a:schemeClr val="tx1"/>
                    </a:solidFill>
                  </a:tcPr>
                </a:tc>
                <a:extLst>
                  <a:ext uri="{0D108BD9-81ED-4DB2-BD59-A6C34878D82A}">
                    <a16:rowId xmlns:a16="http://schemas.microsoft.com/office/drawing/2014/main" val="12478959"/>
                  </a:ext>
                </a:extLst>
              </a:tr>
              <a:tr h="277171">
                <a:tc>
                  <a:txBody>
                    <a:bodyPr/>
                    <a:lstStyle/>
                    <a:p>
                      <a:pPr algn="ctr"/>
                      <a:r>
                        <a:rPr lang="en-US" dirty="0">
                          <a:solidFill>
                            <a:srgbClr val="C900F3"/>
                          </a:solidFill>
                        </a:rPr>
                        <a:t>2%</a:t>
                      </a:r>
                    </a:p>
                  </a:txBody>
                  <a:tcPr anchor="ctr">
                    <a:solidFill>
                      <a:schemeClr val="tx1"/>
                    </a:solidFill>
                  </a:tcPr>
                </a:tc>
                <a:tc>
                  <a:txBody>
                    <a:bodyPr/>
                    <a:lstStyle/>
                    <a:p>
                      <a:pPr algn="ctr"/>
                      <a:r>
                        <a:rPr lang="en-US" dirty="0">
                          <a:solidFill>
                            <a:srgbClr val="C900F3"/>
                          </a:solidFill>
                        </a:rPr>
                        <a:t>32 ppm</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C900F3"/>
                          </a:solidFill>
                        </a:rPr>
                        <a:t>34 ± 4 ppm</a:t>
                      </a:r>
                    </a:p>
                  </a:txBody>
                  <a:tcPr anchor="ctr">
                    <a:solidFill>
                      <a:schemeClr val="tx1"/>
                    </a:solidFill>
                  </a:tcPr>
                </a:tc>
                <a:extLst>
                  <a:ext uri="{0D108BD9-81ED-4DB2-BD59-A6C34878D82A}">
                    <a16:rowId xmlns:a16="http://schemas.microsoft.com/office/drawing/2014/main" val="3655264414"/>
                  </a:ext>
                </a:extLst>
              </a:tr>
              <a:tr h="277171">
                <a:tc>
                  <a:txBody>
                    <a:bodyPr/>
                    <a:lstStyle/>
                    <a:p>
                      <a:pPr algn="ctr"/>
                      <a:r>
                        <a:rPr lang="en-US" dirty="0">
                          <a:solidFill>
                            <a:srgbClr val="C900F3"/>
                          </a:solidFill>
                        </a:rPr>
                        <a:t>3%</a:t>
                      </a:r>
                    </a:p>
                  </a:txBody>
                  <a:tcPr anchor="ctr">
                    <a:solidFill>
                      <a:schemeClr val="tx1"/>
                    </a:solidFill>
                  </a:tcPr>
                </a:tc>
                <a:tc>
                  <a:txBody>
                    <a:bodyPr/>
                    <a:lstStyle/>
                    <a:p>
                      <a:pPr algn="ctr"/>
                      <a:r>
                        <a:rPr lang="en-US" dirty="0">
                          <a:solidFill>
                            <a:srgbClr val="C900F3"/>
                          </a:solidFill>
                        </a:rPr>
                        <a:t>49 ppm</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C900F3"/>
                          </a:solidFill>
                        </a:rPr>
                        <a:t>57 ± 4 ppm</a:t>
                      </a:r>
                    </a:p>
                  </a:txBody>
                  <a:tcPr anchor="ctr">
                    <a:solidFill>
                      <a:schemeClr val="tx1"/>
                    </a:solidFill>
                  </a:tcPr>
                </a:tc>
                <a:extLst>
                  <a:ext uri="{0D108BD9-81ED-4DB2-BD59-A6C34878D82A}">
                    <a16:rowId xmlns:a16="http://schemas.microsoft.com/office/drawing/2014/main" val="1762232512"/>
                  </a:ext>
                </a:extLst>
              </a:tr>
              <a:tr h="277171">
                <a:tc>
                  <a:txBody>
                    <a:bodyPr/>
                    <a:lstStyle/>
                    <a:p>
                      <a:pPr algn="ctr"/>
                      <a:r>
                        <a:rPr lang="en-US" dirty="0">
                          <a:solidFill>
                            <a:srgbClr val="C900F3"/>
                          </a:solidFill>
                        </a:rPr>
                        <a:t>4%</a:t>
                      </a:r>
                    </a:p>
                  </a:txBody>
                  <a:tcPr anchor="ctr">
                    <a:solidFill>
                      <a:schemeClr val="tx1"/>
                    </a:solidFill>
                  </a:tcPr>
                </a:tc>
                <a:tc>
                  <a:txBody>
                    <a:bodyPr/>
                    <a:lstStyle/>
                    <a:p>
                      <a:pPr algn="ctr"/>
                      <a:r>
                        <a:rPr lang="en-US" dirty="0">
                          <a:solidFill>
                            <a:srgbClr val="C900F3"/>
                          </a:solidFill>
                        </a:rPr>
                        <a:t>61 ppm</a:t>
                      </a:r>
                    </a:p>
                  </a:txBody>
                  <a:tcPr anchor="ctr">
                    <a:solidFill>
                      <a:schemeClr val="tx1"/>
                    </a:solidFill>
                  </a:tcPr>
                </a:tc>
                <a:tc>
                  <a:txBody>
                    <a:bodyPr/>
                    <a:lstStyle/>
                    <a:p>
                      <a:pPr algn="ctr"/>
                      <a:r>
                        <a:rPr lang="en-US" dirty="0">
                          <a:solidFill>
                            <a:srgbClr val="C900F3"/>
                          </a:solidFill>
                        </a:rPr>
                        <a:t>61 ± 6 ppm</a:t>
                      </a:r>
                    </a:p>
                  </a:txBody>
                  <a:tcPr anchor="ctr">
                    <a:solidFill>
                      <a:schemeClr val="tx1"/>
                    </a:solidFill>
                  </a:tcPr>
                </a:tc>
                <a:extLst>
                  <a:ext uri="{0D108BD9-81ED-4DB2-BD59-A6C34878D82A}">
                    <a16:rowId xmlns:a16="http://schemas.microsoft.com/office/drawing/2014/main" val="1228754474"/>
                  </a:ext>
                </a:extLst>
              </a:tr>
            </a:tbl>
          </a:graphicData>
        </a:graphic>
      </p:graphicFrame>
    </p:spTree>
    <p:extLst>
      <p:ext uri="{BB962C8B-B14F-4D97-AF65-F5344CB8AC3E}">
        <p14:creationId xmlns:p14="http://schemas.microsoft.com/office/powerpoint/2010/main" val="28919432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A97CE6-CC78-708E-E18C-EE4883A5C638}"/>
            </a:ext>
          </a:extLst>
        </p:cNvPr>
        <p:cNvGrpSpPr/>
        <p:nvPr/>
      </p:nvGrpSpPr>
      <p:grpSpPr>
        <a:xfrm>
          <a:off x="0" y="0"/>
          <a:ext cx="0" cy="0"/>
          <a:chOff x="0" y="0"/>
          <a:chExt cx="0" cy="0"/>
        </a:xfrm>
      </p:grpSpPr>
      <p:sp>
        <p:nvSpPr>
          <p:cNvPr id="2" name="Title 12">
            <a:extLst>
              <a:ext uri="{FF2B5EF4-FFF2-40B4-BE49-F238E27FC236}">
                <a16:creationId xmlns:a16="http://schemas.microsoft.com/office/drawing/2014/main" id="{B750175C-BD50-9EA9-3EB3-440E1952F8F1}"/>
              </a:ext>
            </a:extLst>
          </p:cNvPr>
          <p:cNvSpPr txBox="1">
            <a:spLocks/>
          </p:cNvSpPr>
          <p:nvPr/>
        </p:nvSpPr>
        <p:spPr>
          <a:xfrm>
            <a:off x="1981202" y="219510"/>
            <a:ext cx="8530683" cy="1008771"/>
          </a:xfrm>
          <a:prstGeom prst="rect">
            <a:avLst/>
          </a:prstGeom>
        </p:spPr>
        <p:txBody>
          <a:bodyPr/>
          <a:lstStyle>
            <a:lvl1pPr algn="l" rtl="0" eaLnBrk="1" latinLnBrk="0" hangingPunct="1">
              <a:lnSpc>
                <a:spcPct val="90000"/>
              </a:lnSpc>
              <a:spcBef>
                <a:spcPct val="0"/>
              </a:spcBef>
              <a:buNone/>
              <a:defRPr kumimoji="0" sz="3200" b="1" kern="120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algn="ctr" rtl="0"/>
            <a:endParaRPr lang="en-US" dirty="0">
              <a:effectLst/>
            </a:endParaRPr>
          </a:p>
        </p:txBody>
      </p:sp>
      <p:sp>
        <p:nvSpPr>
          <p:cNvPr id="3" name="TextBox 2">
            <a:extLst>
              <a:ext uri="{FF2B5EF4-FFF2-40B4-BE49-F238E27FC236}">
                <a16:creationId xmlns:a16="http://schemas.microsoft.com/office/drawing/2014/main" id="{E5031771-DA1A-6CA7-B3B5-1645E778691B}"/>
              </a:ext>
            </a:extLst>
          </p:cNvPr>
          <p:cNvSpPr txBox="1"/>
          <p:nvPr/>
        </p:nvSpPr>
        <p:spPr>
          <a:xfrm>
            <a:off x="999239" y="295693"/>
            <a:ext cx="10501461" cy="584775"/>
          </a:xfrm>
          <a:prstGeom prst="rect">
            <a:avLst/>
          </a:prstGeom>
          <a:noFill/>
        </p:spPr>
        <p:txBody>
          <a:bodyPr wrap="square" rtlCol="0">
            <a:spAutoFit/>
          </a:bodyPr>
          <a:lstStyle/>
          <a:p>
            <a:pPr algn="ctr"/>
            <a:r>
              <a:rPr lang="en-US" sz="3200" dirty="0">
                <a:solidFill>
                  <a:schemeClr val="accent1">
                    <a:lumMod val="75000"/>
                  </a:schemeClr>
                </a:solidFill>
              </a:rPr>
              <a:t>Effects of Doping: Total Light Production</a:t>
            </a:r>
          </a:p>
        </p:txBody>
      </p:sp>
      <p:sp>
        <p:nvSpPr>
          <p:cNvPr id="24" name="Rectangle 23">
            <a:extLst>
              <a:ext uri="{FF2B5EF4-FFF2-40B4-BE49-F238E27FC236}">
                <a16:creationId xmlns:a16="http://schemas.microsoft.com/office/drawing/2014/main" id="{BE016989-A867-C93F-970F-752EADB5D2E4}"/>
              </a:ext>
            </a:extLst>
          </p:cNvPr>
          <p:cNvSpPr/>
          <p:nvPr/>
        </p:nvSpPr>
        <p:spPr bwMode="auto">
          <a:xfrm>
            <a:off x="6640288" y="3047954"/>
            <a:ext cx="163283" cy="217711"/>
          </a:xfrm>
          <a:prstGeom prst="rect">
            <a:avLst/>
          </a:prstGeom>
          <a:solidFill>
            <a:schemeClr val="bg1"/>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pic>
        <p:nvPicPr>
          <p:cNvPr id="6" name="Picture 5" descr="A graph of a graph showing a number of different colored lines&#10;&#10;AI-generated content may be incorrect.">
            <a:extLst>
              <a:ext uri="{FF2B5EF4-FFF2-40B4-BE49-F238E27FC236}">
                <a16:creationId xmlns:a16="http://schemas.microsoft.com/office/drawing/2014/main" id="{81EDAE9C-0EB9-03C1-2B06-27FA9A5829DD}"/>
              </a:ext>
            </a:extLst>
          </p:cNvPr>
          <p:cNvPicPr>
            <a:picLocks noChangeAspect="1"/>
          </p:cNvPicPr>
          <p:nvPr/>
        </p:nvPicPr>
        <p:blipFill>
          <a:blip r:embed="rId2"/>
          <a:stretch>
            <a:fillRect/>
          </a:stretch>
        </p:blipFill>
        <p:spPr>
          <a:xfrm>
            <a:off x="244210" y="1379090"/>
            <a:ext cx="8306231" cy="4434007"/>
          </a:xfrm>
          <a:prstGeom prst="rect">
            <a:avLst/>
          </a:prstGeom>
        </p:spPr>
      </p:pic>
      <p:sp>
        <p:nvSpPr>
          <p:cNvPr id="7" name="TextBox 6">
            <a:extLst>
              <a:ext uri="{FF2B5EF4-FFF2-40B4-BE49-F238E27FC236}">
                <a16:creationId xmlns:a16="http://schemas.microsoft.com/office/drawing/2014/main" id="{D3DE7D12-924C-6D08-F563-5B0534DF6D33}"/>
              </a:ext>
            </a:extLst>
          </p:cNvPr>
          <p:cNvSpPr txBox="1"/>
          <p:nvPr/>
        </p:nvSpPr>
        <p:spPr>
          <a:xfrm>
            <a:off x="8737600" y="2017974"/>
            <a:ext cx="2987855" cy="3108543"/>
          </a:xfrm>
          <a:prstGeom prst="rect">
            <a:avLst/>
          </a:prstGeom>
          <a:noFill/>
        </p:spPr>
        <p:txBody>
          <a:bodyPr wrap="square" rtlCol="0">
            <a:spAutoFit/>
          </a:bodyPr>
          <a:lstStyle/>
          <a:p>
            <a:r>
              <a:rPr lang="en-US" sz="2800" dirty="0"/>
              <a:t>Endpoint gets significantly larger from 0% to 1%, slightly larger for 2%, then gets marginally </a:t>
            </a:r>
            <a:r>
              <a:rPr lang="en-US" sz="2800" i="1" dirty="0"/>
              <a:t>smaller</a:t>
            </a:r>
            <a:r>
              <a:rPr lang="en-US" sz="2800" dirty="0"/>
              <a:t> at 3-4%.</a:t>
            </a:r>
          </a:p>
        </p:txBody>
      </p:sp>
      <p:sp>
        <p:nvSpPr>
          <p:cNvPr id="4" name="TextBox 3">
            <a:extLst>
              <a:ext uri="{FF2B5EF4-FFF2-40B4-BE49-F238E27FC236}">
                <a16:creationId xmlns:a16="http://schemas.microsoft.com/office/drawing/2014/main" id="{CC83F9CA-98E1-7064-D945-855223EF0C49}"/>
              </a:ext>
            </a:extLst>
          </p:cNvPr>
          <p:cNvSpPr txBox="1"/>
          <p:nvPr/>
        </p:nvSpPr>
        <p:spPr>
          <a:xfrm>
            <a:off x="2482050" y="5818518"/>
            <a:ext cx="4907291" cy="369332"/>
          </a:xfrm>
          <a:prstGeom prst="rect">
            <a:avLst/>
          </a:prstGeom>
          <a:noFill/>
        </p:spPr>
        <p:txBody>
          <a:bodyPr wrap="square" rtlCol="0">
            <a:spAutoFit/>
          </a:bodyPr>
          <a:lstStyle/>
          <a:p>
            <a:r>
              <a:rPr lang="en-US" dirty="0"/>
              <a:t>Kingston et al. (</a:t>
            </a:r>
            <a:r>
              <a:rPr lang="en-US" dirty="0">
                <a:hlinkClick r:id="rId3"/>
              </a:rPr>
              <a:t>https://arxiv.org/pdf/2510.02261</a:t>
            </a:r>
            <a:r>
              <a:rPr lang="en-US" dirty="0"/>
              <a:t>)</a:t>
            </a:r>
          </a:p>
        </p:txBody>
      </p:sp>
    </p:spTree>
    <p:extLst>
      <p:ext uri="{BB962C8B-B14F-4D97-AF65-F5344CB8AC3E}">
        <p14:creationId xmlns:p14="http://schemas.microsoft.com/office/powerpoint/2010/main" val="27752648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07ABC-01D6-3F0E-5480-4E6B5123E4C0}"/>
            </a:ext>
          </a:extLst>
        </p:cNvPr>
        <p:cNvGrpSpPr/>
        <p:nvPr/>
      </p:nvGrpSpPr>
      <p:grpSpPr>
        <a:xfrm>
          <a:off x="0" y="0"/>
          <a:ext cx="0" cy="0"/>
          <a:chOff x="0" y="0"/>
          <a:chExt cx="0" cy="0"/>
        </a:xfrm>
      </p:grpSpPr>
      <p:pic>
        <p:nvPicPr>
          <p:cNvPr id="18" name="Picture 17" descr="A graph of different colored dots&#10;&#10;AI-generated content may be incorrect.">
            <a:extLst>
              <a:ext uri="{FF2B5EF4-FFF2-40B4-BE49-F238E27FC236}">
                <a16:creationId xmlns:a16="http://schemas.microsoft.com/office/drawing/2014/main" id="{1DD18020-6CDF-0328-6DAE-B9B213D2F7BD}"/>
              </a:ext>
            </a:extLst>
          </p:cNvPr>
          <p:cNvPicPr>
            <a:picLocks noChangeAspect="1"/>
          </p:cNvPicPr>
          <p:nvPr/>
        </p:nvPicPr>
        <p:blipFill>
          <a:blip r:embed="rId2"/>
          <a:stretch>
            <a:fillRect/>
          </a:stretch>
        </p:blipFill>
        <p:spPr>
          <a:xfrm>
            <a:off x="123548" y="1304464"/>
            <a:ext cx="4349950" cy="5039810"/>
          </a:xfrm>
          <a:prstGeom prst="rect">
            <a:avLst/>
          </a:prstGeom>
        </p:spPr>
      </p:pic>
      <p:sp>
        <p:nvSpPr>
          <p:cNvPr id="2" name="Title 12">
            <a:extLst>
              <a:ext uri="{FF2B5EF4-FFF2-40B4-BE49-F238E27FC236}">
                <a16:creationId xmlns:a16="http://schemas.microsoft.com/office/drawing/2014/main" id="{86CE5250-3455-B99B-91D3-1E0234D82940}"/>
              </a:ext>
            </a:extLst>
          </p:cNvPr>
          <p:cNvSpPr txBox="1">
            <a:spLocks/>
          </p:cNvSpPr>
          <p:nvPr/>
        </p:nvSpPr>
        <p:spPr>
          <a:xfrm>
            <a:off x="1981202" y="219510"/>
            <a:ext cx="8530683" cy="1008771"/>
          </a:xfrm>
          <a:prstGeom prst="rect">
            <a:avLst/>
          </a:prstGeom>
        </p:spPr>
        <p:txBody>
          <a:bodyPr/>
          <a:lstStyle>
            <a:lvl1pPr algn="l" rtl="0" eaLnBrk="1" latinLnBrk="0" hangingPunct="1">
              <a:lnSpc>
                <a:spcPct val="90000"/>
              </a:lnSpc>
              <a:spcBef>
                <a:spcPct val="0"/>
              </a:spcBef>
              <a:buNone/>
              <a:defRPr kumimoji="0" sz="3200" b="1" kern="120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algn="ctr" rtl="0"/>
            <a:endParaRPr lang="en-US" dirty="0">
              <a:effectLst/>
            </a:endParaRPr>
          </a:p>
        </p:txBody>
      </p:sp>
      <p:sp>
        <p:nvSpPr>
          <p:cNvPr id="3" name="TextBox 2">
            <a:extLst>
              <a:ext uri="{FF2B5EF4-FFF2-40B4-BE49-F238E27FC236}">
                <a16:creationId xmlns:a16="http://schemas.microsoft.com/office/drawing/2014/main" id="{3DC9AF5C-C09D-BD68-9C8D-C78432721375}"/>
              </a:ext>
            </a:extLst>
          </p:cNvPr>
          <p:cNvSpPr txBox="1"/>
          <p:nvPr/>
        </p:nvSpPr>
        <p:spPr>
          <a:xfrm>
            <a:off x="999239" y="295693"/>
            <a:ext cx="10501461" cy="584775"/>
          </a:xfrm>
          <a:prstGeom prst="rect">
            <a:avLst/>
          </a:prstGeom>
          <a:noFill/>
        </p:spPr>
        <p:txBody>
          <a:bodyPr wrap="square" rtlCol="0">
            <a:spAutoFit/>
          </a:bodyPr>
          <a:lstStyle/>
          <a:p>
            <a:pPr algn="ctr"/>
            <a:r>
              <a:rPr lang="en-US" sz="3200" dirty="0">
                <a:solidFill>
                  <a:schemeClr val="accent1">
                    <a:lumMod val="75000"/>
                  </a:schemeClr>
                </a:solidFill>
              </a:rPr>
              <a:t>Effects of Doping: Total Light Production</a:t>
            </a:r>
          </a:p>
        </p:txBody>
      </p:sp>
      <p:sp>
        <p:nvSpPr>
          <p:cNvPr id="24" name="Rectangle 23">
            <a:extLst>
              <a:ext uri="{FF2B5EF4-FFF2-40B4-BE49-F238E27FC236}">
                <a16:creationId xmlns:a16="http://schemas.microsoft.com/office/drawing/2014/main" id="{3280E927-84D3-F6E9-368D-54D943EDDC44}"/>
              </a:ext>
            </a:extLst>
          </p:cNvPr>
          <p:cNvSpPr/>
          <p:nvPr/>
        </p:nvSpPr>
        <p:spPr bwMode="auto">
          <a:xfrm>
            <a:off x="6640288" y="3047954"/>
            <a:ext cx="163283" cy="217711"/>
          </a:xfrm>
          <a:prstGeom prst="rect">
            <a:avLst/>
          </a:prstGeom>
          <a:solidFill>
            <a:schemeClr val="bg1"/>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pic>
        <p:nvPicPr>
          <p:cNvPr id="16" name="Picture 15" descr="A graph with a red line&#10;&#10;AI-generated content may be incorrect.">
            <a:extLst>
              <a:ext uri="{FF2B5EF4-FFF2-40B4-BE49-F238E27FC236}">
                <a16:creationId xmlns:a16="http://schemas.microsoft.com/office/drawing/2014/main" id="{0962A2AF-D17F-ED70-3C26-9D4DBC19DC03}"/>
              </a:ext>
            </a:extLst>
          </p:cNvPr>
          <p:cNvPicPr>
            <a:picLocks noChangeAspect="1"/>
          </p:cNvPicPr>
          <p:nvPr/>
        </p:nvPicPr>
        <p:blipFill>
          <a:blip r:embed="rId3"/>
          <a:stretch>
            <a:fillRect/>
          </a:stretch>
        </p:blipFill>
        <p:spPr>
          <a:xfrm>
            <a:off x="4595887" y="1861846"/>
            <a:ext cx="3840819" cy="1412128"/>
          </a:xfrm>
          <a:prstGeom prst="rect">
            <a:avLst/>
          </a:prstGeom>
        </p:spPr>
      </p:pic>
      <p:sp>
        <p:nvSpPr>
          <p:cNvPr id="8" name="Right Arrow 7">
            <a:extLst>
              <a:ext uri="{FF2B5EF4-FFF2-40B4-BE49-F238E27FC236}">
                <a16:creationId xmlns:a16="http://schemas.microsoft.com/office/drawing/2014/main" id="{4E08C0D7-06A2-110B-E5CA-7F21C66D8D3A}"/>
              </a:ext>
            </a:extLst>
          </p:cNvPr>
          <p:cNvSpPr/>
          <p:nvPr/>
        </p:nvSpPr>
        <p:spPr bwMode="auto">
          <a:xfrm rot="9360507" flipV="1">
            <a:off x="4326130" y="2819602"/>
            <a:ext cx="1933557" cy="250278"/>
          </a:xfrm>
          <a:prstGeom prst="rightArrow">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7" name="5-Point Star 6">
            <a:extLst>
              <a:ext uri="{FF2B5EF4-FFF2-40B4-BE49-F238E27FC236}">
                <a16:creationId xmlns:a16="http://schemas.microsoft.com/office/drawing/2014/main" id="{59B089C1-D862-1784-C465-8EB7C677B8C9}"/>
              </a:ext>
            </a:extLst>
          </p:cNvPr>
          <p:cNvSpPr/>
          <p:nvPr/>
        </p:nvSpPr>
        <p:spPr bwMode="auto">
          <a:xfrm rot="10800000" flipV="1">
            <a:off x="6256420" y="2295896"/>
            <a:ext cx="274275" cy="351051"/>
          </a:xfrm>
          <a:prstGeom prst="star5">
            <a:avLst/>
          </a:prstGeom>
          <a:solidFill>
            <a:srgbClr val="C900F3"/>
          </a:solidFill>
          <a:ln>
            <a:solidFill>
              <a:schemeClr val="tx1"/>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19" name="TextBox 18">
            <a:extLst>
              <a:ext uri="{FF2B5EF4-FFF2-40B4-BE49-F238E27FC236}">
                <a16:creationId xmlns:a16="http://schemas.microsoft.com/office/drawing/2014/main" id="{D0BBFC57-AE57-6328-7303-52A814CBE33F}"/>
              </a:ext>
            </a:extLst>
          </p:cNvPr>
          <p:cNvSpPr txBox="1"/>
          <p:nvPr/>
        </p:nvSpPr>
        <p:spPr>
          <a:xfrm>
            <a:off x="8566484" y="1733510"/>
            <a:ext cx="3481137" cy="1569660"/>
          </a:xfrm>
          <a:prstGeom prst="rect">
            <a:avLst/>
          </a:prstGeom>
          <a:noFill/>
        </p:spPr>
        <p:txBody>
          <a:bodyPr wrap="square" rtlCol="0">
            <a:spAutoFit/>
          </a:bodyPr>
          <a:lstStyle/>
          <a:p>
            <a:r>
              <a:rPr lang="en-US" sz="2400" dirty="0"/>
              <a:t>Energy spectrums are fit to a model (Step Function with Gaussian Smear and exponential contribution) </a:t>
            </a:r>
          </a:p>
        </p:txBody>
      </p:sp>
      <p:sp>
        <p:nvSpPr>
          <p:cNvPr id="20" name="TextBox 19">
            <a:extLst>
              <a:ext uri="{FF2B5EF4-FFF2-40B4-BE49-F238E27FC236}">
                <a16:creationId xmlns:a16="http://schemas.microsoft.com/office/drawing/2014/main" id="{1532630C-A15D-F19E-26FC-4BCC03ABD1DB}"/>
              </a:ext>
            </a:extLst>
          </p:cNvPr>
          <p:cNvSpPr txBox="1"/>
          <p:nvPr/>
        </p:nvSpPr>
        <p:spPr>
          <a:xfrm>
            <a:off x="4797632" y="3665917"/>
            <a:ext cx="7258946" cy="2246769"/>
          </a:xfrm>
          <a:prstGeom prst="rect">
            <a:avLst/>
          </a:prstGeom>
          <a:noFill/>
        </p:spPr>
        <p:txBody>
          <a:bodyPr wrap="square" rtlCol="0">
            <a:spAutoFit/>
          </a:bodyPr>
          <a:lstStyle/>
          <a:p>
            <a:r>
              <a:rPr lang="en-US" sz="2800" dirty="0"/>
              <a:t>We find a </a:t>
            </a:r>
            <a:r>
              <a:rPr lang="en-US" sz="2800" u="sng" dirty="0"/>
              <a:t>x2.5 increase</a:t>
            </a:r>
            <a:r>
              <a:rPr lang="en-US" sz="2800" dirty="0"/>
              <a:t> in the top S13770 SiPM channel</a:t>
            </a:r>
          </a:p>
          <a:p>
            <a:r>
              <a:rPr lang="en-US" sz="2800" dirty="0"/>
              <a:t>The same SiPM model with a quartz window goes from seeing no light to substantial light (~0.55 of the windowed SiPM)</a:t>
            </a:r>
          </a:p>
        </p:txBody>
      </p:sp>
    </p:spTree>
    <p:extLst>
      <p:ext uri="{BB962C8B-B14F-4D97-AF65-F5344CB8AC3E}">
        <p14:creationId xmlns:p14="http://schemas.microsoft.com/office/powerpoint/2010/main" val="5102515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C9E66-C293-06CC-6F63-4160C64FD622}"/>
            </a:ext>
          </a:extLst>
        </p:cNvPr>
        <p:cNvGrpSpPr/>
        <p:nvPr/>
      </p:nvGrpSpPr>
      <p:grpSpPr>
        <a:xfrm>
          <a:off x="0" y="0"/>
          <a:ext cx="0" cy="0"/>
          <a:chOff x="0" y="0"/>
          <a:chExt cx="0" cy="0"/>
        </a:xfrm>
      </p:grpSpPr>
      <p:sp>
        <p:nvSpPr>
          <p:cNvPr id="2" name="Title 12">
            <a:extLst>
              <a:ext uri="{FF2B5EF4-FFF2-40B4-BE49-F238E27FC236}">
                <a16:creationId xmlns:a16="http://schemas.microsoft.com/office/drawing/2014/main" id="{0D71EF5F-8AE0-91F1-53D0-D3C235E098F0}"/>
              </a:ext>
            </a:extLst>
          </p:cNvPr>
          <p:cNvSpPr txBox="1">
            <a:spLocks/>
          </p:cNvSpPr>
          <p:nvPr/>
        </p:nvSpPr>
        <p:spPr>
          <a:xfrm>
            <a:off x="1981202" y="219510"/>
            <a:ext cx="8530683" cy="1008771"/>
          </a:xfrm>
          <a:prstGeom prst="rect">
            <a:avLst/>
          </a:prstGeom>
        </p:spPr>
        <p:txBody>
          <a:bodyPr/>
          <a:lstStyle>
            <a:lvl1pPr algn="l" rtl="0" eaLnBrk="1" latinLnBrk="0" hangingPunct="1">
              <a:lnSpc>
                <a:spcPct val="90000"/>
              </a:lnSpc>
              <a:spcBef>
                <a:spcPct val="0"/>
              </a:spcBef>
              <a:buNone/>
              <a:defRPr kumimoji="0" sz="3200" b="1" kern="120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algn="ctr" rtl="0"/>
            <a:endParaRPr lang="en-US" dirty="0">
              <a:effectLst/>
            </a:endParaRPr>
          </a:p>
        </p:txBody>
      </p:sp>
      <p:sp>
        <p:nvSpPr>
          <p:cNvPr id="3" name="TextBox 2">
            <a:extLst>
              <a:ext uri="{FF2B5EF4-FFF2-40B4-BE49-F238E27FC236}">
                <a16:creationId xmlns:a16="http://schemas.microsoft.com/office/drawing/2014/main" id="{E4980AB5-FAA4-5658-13B4-452EC46DC604}"/>
              </a:ext>
            </a:extLst>
          </p:cNvPr>
          <p:cNvSpPr txBox="1"/>
          <p:nvPr/>
        </p:nvSpPr>
        <p:spPr>
          <a:xfrm>
            <a:off x="999239" y="295693"/>
            <a:ext cx="10501461" cy="584775"/>
          </a:xfrm>
          <a:prstGeom prst="rect">
            <a:avLst/>
          </a:prstGeom>
          <a:noFill/>
        </p:spPr>
        <p:txBody>
          <a:bodyPr wrap="square" rtlCol="0">
            <a:spAutoFit/>
          </a:bodyPr>
          <a:lstStyle/>
          <a:p>
            <a:pPr algn="ctr"/>
            <a:r>
              <a:rPr lang="en-US" sz="3200" dirty="0">
                <a:solidFill>
                  <a:schemeClr val="accent1">
                    <a:lumMod val="75000"/>
                  </a:schemeClr>
                </a:solidFill>
              </a:rPr>
              <a:t>More than Wavelength-Shifting is happening here…</a:t>
            </a:r>
          </a:p>
        </p:txBody>
      </p:sp>
      <p:sp>
        <p:nvSpPr>
          <p:cNvPr id="24" name="Rectangle 23">
            <a:extLst>
              <a:ext uri="{FF2B5EF4-FFF2-40B4-BE49-F238E27FC236}">
                <a16:creationId xmlns:a16="http://schemas.microsoft.com/office/drawing/2014/main" id="{2234FABA-AECA-0FEE-D3C1-61890E4A2E21}"/>
              </a:ext>
            </a:extLst>
          </p:cNvPr>
          <p:cNvSpPr/>
          <p:nvPr/>
        </p:nvSpPr>
        <p:spPr bwMode="auto">
          <a:xfrm>
            <a:off x="6640288" y="3047954"/>
            <a:ext cx="163283" cy="217711"/>
          </a:xfrm>
          <a:prstGeom prst="rect">
            <a:avLst/>
          </a:prstGeom>
          <a:solidFill>
            <a:schemeClr val="bg1"/>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14" name="TextBox 13">
            <a:extLst>
              <a:ext uri="{FF2B5EF4-FFF2-40B4-BE49-F238E27FC236}">
                <a16:creationId xmlns:a16="http://schemas.microsoft.com/office/drawing/2014/main" id="{7AD3D5F5-A54F-DAAB-98CA-F3E0D315D1DA}"/>
              </a:ext>
            </a:extLst>
          </p:cNvPr>
          <p:cNvSpPr txBox="1"/>
          <p:nvPr/>
        </p:nvSpPr>
        <p:spPr>
          <a:xfrm>
            <a:off x="6962274" y="1449783"/>
            <a:ext cx="5117431" cy="4401205"/>
          </a:xfrm>
          <a:prstGeom prst="rect">
            <a:avLst/>
          </a:prstGeom>
          <a:noFill/>
        </p:spPr>
        <p:txBody>
          <a:bodyPr wrap="square" rtlCol="0">
            <a:spAutoFit/>
          </a:bodyPr>
          <a:lstStyle/>
          <a:p>
            <a:r>
              <a:rPr lang="en-US" sz="2800" dirty="0"/>
              <a:t>If scintillation light is 100% wavelength-shifted from 128 nm to 175 nm we expect a ~x1.67 boost to the S2 size</a:t>
            </a:r>
          </a:p>
          <a:p>
            <a:endParaRPr lang="en-US" sz="2800" dirty="0"/>
          </a:p>
          <a:p>
            <a:r>
              <a:rPr lang="en-US" sz="2800" dirty="0"/>
              <a:t>We see a substantially higher boost: must be more going on!</a:t>
            </a:r>
          </a:p>
          <a:p>
            <a:endParaRPr lang="en-US" sz="2800" dirty="0"/>
          </a:p>
          <a:p>
            <a:r>
              <a:rPr lang="en-US" sz="2800" dirty="0"/>
              <a:t>Higher ionization yield? Greater SE gain?</a:t>
            </a:r>
          </a:p>
        </p:txBody>
      </p:sp>
      <p:pic>
        <p:nvPicPr>
          <p:cNvPr id="6" name="Picture 5" descr="A graph of a graph of a graph&#10;&#10;AI-generated content may be incorrect.">
            <a:extLst>
              <a:ext uri="{FF2B5EF4-FFF2-40B4-BE49-F238E27FC236}">
                <a16:creationId xmlns:a16="http://schemas.microsoft.com/office/drawing/2014/main" id="{FD0BD11A-76F1-2A66-B656-C301606E880F}"/>
              </a:ext>
            </a:extLst>
          </p:cNvPr>
          <p:cNvPicPr>
            <a:picLocks noChangeAspect="1"/>
          </p:cNvPicPr>
          <p:nvPr/>
        </p:nvPicPr>
        <p:blipFill>
          <a:blip r:embed="rId2"/>
          <a:stretch>
            <a:fillRect/>
          </a:stretch>
        </p:blipFill>
        <p:spPr>
          <a:xfrm>
            <a:off x="443697" y="1440532"/>
            <a:ext cx="6196591" cy="4453799"/>
          </a:xfrm>
          <a:prstGeom prst="rect">
            <a:avLst/>
          </a:prstGeom>
        </p:spPr>
      </p:pic>
    </p:spTree>
    <p:extLst>
      <p:ext uri="{BB962C8B-B14F-4D97-AF65-F5344CB8AC3E}">
        <p14:creationId xmlns:p14="http://schemas.microsoft.com/office/powerpoint/2010/main" val="36369514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2">
            <a:extLst>
              <a:ext uri="{FF2B5EF4-FFF2-40B4-BE49-F238E27FC236}">
                <a16:creationId xmlns:a16="http://schemas.microsoft.com/office/drawing/2014/main" id="{49CE65FB-1835-1BA9-D714-63C936AAAA27}"/>
              </a:ext>
            </a:extLst>
          </p:cNvPr>
          <p:cNvSpPr txBox="1">
            <a:spLocks/>
          </p:cNvSpPr>
          <p:nvPr/>
        </p:nvSpPr>
        <p:spPr>
          <a:xfrm>
            <a:off x="1981202" y="219510"/>
            <a:ext cx="8530683" cy="1008771"/>
          </a:xfrm>
          <a:prstGeom prst="rect">
            <a:avLst/>
          </a:prstGeom>
        </p:spPr>
        <p:txBody>
          <a:bodyPr/>
          <a:lstStyle>
            <a:lvl1pPr algn="l" rtl="0" eaLnBrk="1" latinLnBrk="0" hangingPunct="1">
              <a:lnSpc>
                <a:spcPct val="90000"/>
              </a:lnSpc>
              <a:spcBef>
                <a:spcPct val="0"/>
              </a:spcBef>
              <a:buNone/>
              <a:defRPr kumimoji="0" sz="3200" b="1" kern="120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algn="ctr" rtl="0"/>
            <a:endParaRPr lang="en-US" dirty="0">
              <a:effectLst/>
            </a:endParaRPr>
          </a:p>
        </p:txBody>
      </p:sp>
      <p:sp>
        <p:nvSpPr>
          <p:cNvPr id="3" name="TextBox 2">
            <a:extLst>
              <a:ext uri="{FF2B5EF4-FFF2-40B4-BE49-F238E27FC236}">
                <a16:creationId xmlns:a16="http://schemas.microsoft.com/office/drawing/2014/main" id="{65E04E5A-95EA-FEAE-F88D-5816933B86E1}"/>
              </a:ext>
            </a:extLst>
          </p:cNvPr>
          <p:cNvSpPr txBox="1"/>
          <p:nvPr/>
        </p:nvSpPr>
        <p:spPr>
          <a:xfrm>
            <a:off x="999239" y="295529"/>
            <a:ext cx="10501461" cy="584775"/>
          </a:xfrm>
          <a:prstGeom prst="rect">
            <a:avLst/>
          </a:prstGeom>
          <a:noFill/>
        </p:spPr>
        <p:txBody>
          <a:bodyPr wrap="square" rtlCol="0">
            <a:spAutoFit/>
          </a:bodyPr>
          <a:lstStyle/>
          <a:p>
            <a:pPr algn="ctr"/>
            <a:r>
              <a:rPr lang="en-US" sz="3200" dirty="0">
                <a:solidFill>
                  <a:schemeClr val="accent1">
                    <a:lumMod val="75000"/>
                  </a:schemeClr>
                </a:solidFill>
              </a:rPr>
              <a:t>Pulse Shape (Windowless Top SiPM)</a:t>
            </a:r>
          </a:p>
        </p:txBody>
      </p:sp>
      <p:sp>
        <p:nvSpPr>
          <p:cNvPr id="17" name="TextBox 16">
            <a:extLst>
              <a:ext uri="{FF2B5EF4-FFF2-40B4-BE49-F238E27FC236}">
                <a16:creationId xmlns:a16="http://schemas.microsoft.com/office/drawing/2014/main" id="{1083037F-2E55-6E68-B73B-5C9B9B7D5A77}"/>
              </a:ext>
            </a:extLst>
          </p:cNvPr>
          <p:cNvSpPr txBox="1"/>
          <p:nvPr/>
        </p:nvSpPr>
        <p:spPr>
          <a:xfrm>
            <a:off x="7106653" y="1816953"/>
            <a:ext cx="4640413" cy="3970318"/>
          </a:xfrm>
          <a:prstGeom prst="rect">
            <a:avLst/>
          </a:prstGeom>
          <a:noFill/>
        </p:spPr>
        <p:txBody>
          <a:bodyPr wrap="square" rtlCol="0">
            <a:spAutoFit/>
          </a:bodyPr>
          <a:lstStyle/>
          <a:p>
            <a:r>
              <a:rPr lang="en-US" sz="2800" dirty="0"/>
              <a:t>Average S2 waveform gets </a:t>
            </a:r>
            <a:r>
              <a:rPr lang="en-US" sz="2800" i="1" dirty="0"/>
              <a:t>broader</a:t>
            </a:r>
            <a:r>
              <a:rPr lang="en-US" sz="2800" dirty="0"/>
              <a:t> at 1% xenon-doping, then </a:t>
            </a:r>
            <a:r>
              <a:rPr lang="en-US" sz="2800" i="1" dirty="0"/>
              <a:t>narrower</a:t>
            </a:r>
            <a:r>
              <a:rPr lang="en-US" sz="2800" dirty="0"/>
              <a:t> at ≥2%</a:t>
            </a:r>
          </a:p>
          <a:p>
            <a:endParaRPr lang="en-US" sz="2800" dirty="0"/>
          </a:p>
          <a:p>
            <a:r>
              <a:rPr lang="en-US" sz="2800" dirty="0"/>
              <a:t>Consistent with prior runs</a:t>
            </a:r>
          </a:p>
          <a:p>
            <a:endParaRPr lang="en-US" sz="2800" dirty="0"/>
          </a:p>
          <a:p>
            <a:r>
              <a:rPr lang="en-US" sz="2800" dirty="0"/>
              <a:t>What would we see if we removed all but the 175 nm light?</a:t>
            </a:r>
          </a:p>
        </p:txBody>
      </p:sp>
      <p:sp>
        <p:nvSpPr>
          <p:cNvPr id="24" name="Rectangle 23">
            <a:extLst>
              <a:ext uri="{FF2B5EF4-FFF2-40B4-BE49-F238E27FC236}">
                <a16:creationId xmlns:a16="http://schemas.microsoft.com/office/drawing/2014/main" id="{FD22B060-9247-89D3-CF83-6DEF67E333FB}"/>
              </a:ext>
            </a:extLst>
          </p:cNvPr>
          <p:cNvSpPr/>
          <p:nvPr/>
        </p:nvSpPr>
        <p:spPr bwMode="auto">
          <a:xfrm>
            <a:off x="6640288" y="3047954"/>
            <a:ext cx="163283" cy="217711"/>
          </a:xfrm>
          <a:prstGeom prst="rect">
            <a:avLst/>
          </a:prstGeom>
          <a:solidFill>
            <a:schemeClr val="bg1"/>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pic>
        <p:nvPicPr>
          <p:cNvPr id="6" name="Picture 5" descr="A graph of a number of colored lines&#10;&#10;AI-generated content may be incorrect.">
            <a:extLst>
              <a:ext uri="{FF2B5EF4-FFF2-40B4-BE49-F238E27FC236}">
                <a16:creationId xmlns:a16="http://schemas.microsoft.com/office/drawing/2014/main" id="{F78E829C-9590-B0D2-4A52-66ED9BB980B5}"/>
              </a:ext>
            </a:extLst>
          </p:cNvPr>
          <p:cNvPicPr>
            <a:picLocks noChangeAspect="1"/>
          </p:cNvPicPr>
          <p:nvPr/>
        </p:nvPicPr>
        <p:blipFill>
          <a:blip r:embed="rId2"/>
          <a:stretch>
            <a:fillRect/>
          </a:stretch>
        </p:blipFill>
        <p:spPr>
          <a:xfrm>
            <a:off x="554456" y="1493682"/>
            <a:ext cx="6188090" cy="4602318"/>
          </a:xfrm>
          <a:prstGeom prst="rect">
            <a:avLst/>
          </a:prstGeom>
        </p:spPr>
      </p:pic>
    </p:spTree>
    <p:extLst>
      <p:ext uri="{BB962C8B-B14F-4D97-AF65-F5344CB8AC3E}">
        <p14:creationId xmlns:p14="http://schemas.microsoft.com/office/powerpoint/2010/main" val="37712773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1F448-3F92-159D-A739-F9DB6A7A7433}"/>
            </a:ext>
          </a:extLst>
        </p:cNvPr>
        <p:cNvGrpSpPr/>
        <p:nvPr/>
      </p:nvGrpSpPr>
      <p:grpSpPr>
        <a:xfrm>
          <a:off x="0" y="0"/>
          <a:ext cx="0" cy="0"/>
          <a:chOff x="0" y="0"/>
          <a:chExt cx="0" cy="0"/>
        </a:xfrm>
      </p:grpSpPr>
      <p:sp>
        <p:nvSpPr>
          <p:cNvPr id="2" name="Title 12">
            <a:extLst>
              <a:ext uri="{FF2B5EF4-FFF2-40B4-BE49-F238E27FC236}">
                <a16:creationId xmlns:a16="http://schemas.microsoft.com/office/drawing/2014/main" id="{66A610F1-1049-095F-8F1F-1F8B2C23BE6D}"/>
              </a:ext>
            </a:extLst>
          </p:cNvPr>
          <p:cNvSpPr txBox="1">
            <a:spLocks/>
          </p:cNvSpPr>
          <p:nvPr/>
        </p:nvSpPr>
        <p:spPr>
          <a:xfrm>
            <a:off x="1981202" y="219510"/>
            <a:ext cx="8530683" cy="1008771"/>
          </a:xfrm>
          <a:prstGeom prst="rect">
            <a:avLst/>
          </a:prstGeom>
        </p:spPr>
        <p:txBody>
          <a:bodyPr/>
          <a:lstStyle>
            <a:lvl1pPr algn="l" rtl="0" eaLnBrk="1" latinLnBrk="0" hangingPunct="1">
              <a:lnSpc>
                <a:spcPct val="90000"/>
              </a:lnSpc>
              <a:spcBef>
                <a:spcPct val="0"/>
              </a:spcBef>
              <a:buNone/>
              <a:defRPr kumimoji="0" sz="3200" b="1" kern="120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algn="ctr" rtl="0"/>
            <a:endParaRPr lang="en-US" dirty="0">
              <a:effectLst/>
            </a:endParaRPr>
          </a:p>
        </p:txBody>
      </p:sp>
      <p:sp>
        <p:nvSpPr>
          <p:cNvPr id="3" name="TextBox 2">
            <a:extLst>
              <a:ext uri="{FF2B5EF4-FFF2-40B4-BE49-F238E27FC236}">
                <a16:creationId xmlns:a16="http://schemas.microsoft.com/office/drawing/2014/main" id="{7D330CF7-9FF5-3B9F-6B98-CE80EB7D974C}"/>
              </a:ext>
            </a:extLst>
          </p:cNvPr>
          <p:cNvSpPr txBox="1"/>
          <p:nvPr/>
        </p:nvSpPr>
        <p:spPr>
          <a:xfrm>
            <a:off x="999239" y="295529"/>
            <a:ext cx="10501461" cy="584775"/>
          </a:xfrm>
          <a:prstGeom prst="rect">
            <a:avLst/>
          </a:prstGeom>
          <a:noFill/>
        </p:spPr>
        <p:txBody>
          <a:bodyPr wrap="square" rtlCol="0">
            <a:spAutoFit/>
          </a:bodyPr>
          <a:lstStyle/>
          <a:p>
            <a:pPr algn="ctr"/>
            <a:r>
              <a:rPr lang="en-US" sz="3200" dirty="0">
                <a:solidFill>
                  <a:schemeClr val="accent1">
                    <a:lumMod val="75000"/>
                  </a:schemeClr>
                </a:solidFill>
              </a:rPr>
              <a:t>Pulse Shape (Windowed Top SiPM)</a:t>
            </a:r>
          </a:p>
        </p:txBody>
      </p:sp>
      <p:sp>
        <p:nvSpPr>
          <p:cNvPr id="17" name="TextBox 16">
            <a:extLst>
              <a:ext uri="{FF2B5EF4-FFF2-40B4-BE49-F238E27FC236}">
                <a16:creationId xmlns:a16="http://schemas.microsoft.com/office/drawing/2014/main" id="{6C810CC5-94D8-B65B-3812-1470E3F93546}"/>
              </a:ext>
            </a:extLst>
          </p:cNvPr>
          <p:cNvSpPr txBox="1"/>
          <p:nvPr/>
        </p:nvSpPr>
        <p:spPr>
          <a:xfrm>
            <a:off x="6803571" y="1891329"/>
            <a:ext cx="5005137" cy="3970318"/>
          </a:xfrm>
          <a:prstGeom prst="rect">
            <a:avLst/>
          </a:prstGeom>
          <a:noFill/>
        </p:spPr>
        <p:txBody>
          <a:bodyPr wrap="square" rtlCol="0">
            <a:spAutoFit/>
          </a:bodyPr>
          <a:lstStyle/>
          <a:p>
            <a:r>
              <a:rPr lang="en-US" sz="2800" dirty="0"/>
              <a:t>Quartz window blocks &lt; 160 nm light</a:t>
            </a:r>
          </a:p>
          <a:p>
            <a:endParaRPr lang="en-US" sz="2800" dirty="0"/>
          </a:p>
          <a:p>
            <a:r>
              <a:rPr lang="en-US" sz="2800" dirty="0"/>
              <a:t>Only light seen: </a:t>
            </a:r>
          </a:p>
          <a:p>
            <a:pPr marL="457200" indent="-457200">
              <a:buFont typeface="Arial" panose="020B0604020202020204" pitchFamily="34" charset="0"/>
              <a:buChar char="•"/>
            </a:pPr>
            <a:r>
              <a:rPr lang="en-US" sz="2800" dirty="0"/>
              <a:t>Xe light </a:t>
            </a:r>
          </a:p>
          <a:p>
            <a:pPr marL="457200" indent="-457200">
              <a:buFont typeface="Arial" panose="020B0604020202020204" pitchFamily="34" charset="0"/>
              <a:buChar char="•"/>
            </a:pPr>
            <a:r>
              <a:rPr lang="en-US" sz="2800" dirty="0"/>
              <a:t>Neutral Bremsstrahlung</a:t>
            </a:r>
          </a:p>
          <a:p>
            <a:endParaRPr lang="en-US" sz="2800" dirty="0"/>
          </a:p>
          <a:p>
            <a:r>
              <a:rPr lang="en-US" sz="2800" dirty="0"/>
              <a:t>Noticeable ”double hump” structure seen, particularly at 1%</a:t>
            </a:r>
          </a:p>
        </p:txBody>
      </p:sp>
      <p:sp>
        <p:nvSpPr>
          <p:cNvPr id="24" name="Rectangle 23">
            <a:extLst>
              <a:ext uri="{FF2B5EF4-FFF2-40B4-BE49-F238E27FC236}">
                <a16:creationId xmlns:a16="http://schemas.microsoft.com/office/drawing/2014/main" id="{031411EC-4B61-70F9-CF33-F8CC6BD5C29F}"/>
              </a:ext>
            </a:extLst>
          </p:cNvPr>
          <p:cNvSpPr/>
          <p:nvPr/>
        </p:nvSpPr>
        <p:spPr bwMode="auto">
          <a:xfrm>
            <a:off x="6640288" y="3047954"/>
            <a:ext cx="163283" cy="217711"/>
          </a:xfrm>
          <a:prstGeom prst="rect">
            <a:avLst/>
          </a:prstGeom>
          <a:solidFill>
            <a:schemeClr val="bg1"/>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pic>
        <p:nvPicPr>
          <p:cNvPr id="5" name="Picture 4" descr="A graph of a number of colored lines&#10;&#10;AI-generated content may be incorrect.">
            <a:extLst>
              <a:ext uri="{FF2B5EF4-FFF2-40B4-BE49-F238E27FC236}">
                <a16:creationId xmlns:a16="http://schemas.microsoft.com/office/drawing/2014/main" id="{295E93D3-FCDF-F93E-045F-DBC29ABFF189}"/>
              </a:ext>
            </a:extLst>
          </p:cNvPr>
          <p:cNvPicPr>
            <a:picLocks noChangeAspect="1"/>
          </p:cNvPicPr>
          <p:nvPr/>
        </p:nvPicPr>
        <p:blipFill>
          <a:blip r:embed="rId2"/>
          <a:stretch>
            <a:fillRect/>
          </a:stretch>
        </p:blipFill>
        <p:spPr>
          <a:xfrm>
            <a:off x="732640" y="1716505"/>
            <a:ext cx="5907648" cy="4393742"/>
          </a:xfrm>
          <a:prstGeom prst="rect">
            <a:avLst/>
          </a:prstGeom>
        </p:spPr>
      </p:pic>
      <p:sp>
        <p:nvSpPr>
          <p:cNvPr id="7" name="Lightning Bolt 6">
            <a:extLst>
              <a:ext uri="{FF2B5EF4-FFF2-40B4-BE49-F238E27FC236}">
                <a16:creationId xmlns:a16="http://schemas.microsoft.com/office/drawing/2014/main" id="{9B2B3390-71AD-F409-1548-7E9F89AD497A}"/>
              </a:ext>
            </a:extLst>
          </p:cNvPr>
          <p:cNvSpPr/>
          <p:nvPr/>
        </p:nvSpPr>
        <p:spPr bwMode="auto">
          <a:xfrm rot="1597030">
            <a:off x="2644346" y="1499936"/>
            <a:ext cx="407773" cy="407028"/>
          </a:xfrm>
          <a:prstGeom prst="lightningBolt">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8" name="Lightning Bolt 7">
            <a:extLst>
              <a:ext uri="{FF2B5EF4-FFF2-40B4-BE49-F238E27FC236}">
                <a16:creationId xmlns:a16="http://schemas.microsoft.com/office/drawing/2014/main" id="{6DCEAC2F-8D7D-D2F4-E3BE-E5D66EF556F6}"/>
              </a:ext>
            </a:extLst>
          </p:cNvPr>
          <p:cNvSpPr/>
          <p:nvPr/>
        </p:nvSpPr>
        <p:spPr bwMode="auto">
          <a:xfrm rot="1597030">
            <a:off x="8406714" y="3672973"/>
            <a:ext cx="407773" cy="407028"/>
          </a:xfrm>
          <a:prstGeom prst="lightningBolt">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9" name="Lightning Bolt 8">
            <a:extLst>
              <a:ext uri="{FF2B5EF4-FFF2-40B4-BE49-F238E27FC236}">
                <a16:creationId xmlns:a16="http://schemas.microsoft.com/office/drawing/2014/main" id="{ADB8BFD4-05F3-B1BA-05EE-A1EDFF7A6FD3}"/>
              </a:ext>
            </a:extLst>
          </p:cNvPr>
          <p:cNvSpPr/>
          <p:nvPr/>
        </p:nvSpPr>
        <p:spPr bwMode="auto">
          <a:xfrm rot="1597030">
            <a:off x="2207605" y="1449959"/>
            <a:ext cx="407773" cy="407028"/>
          </a:xfrm>
          <a:prstGeom prst="lightningBolt">
            <a:avLst/>
          </a:prstGeom>
          <a:solidFill>
            <a:srgbClr val="FFFF00"/>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10" name="Lightning Bolt 9">
            <a:extLst>
              <a:ext uri="{FF2B5EF4-FFF2-40B4-BE49-F238E27FC236}">
                <a16:creationId xmlns:a16="http://schemas.microsoft.com/office/drawing/2014/main" id="{F0C71984-2516-CB51-D39F-F904F6E2DA75}"/>
              </a:ext>
            </a:extLst>
          </p:cNvPr>
          <p:cNvSpPr/>
          <p:nvPr/>
        </p:nvSpPr>
        <p:spPr bwMode="auto">
          <a:xfrm rot="1597030">
            <a:off x="10725529" y="4123137"/>
            <a:ext cx="407773" cy="407028"/>
          </a:xfrm>
          <a:prstGeom prst="lightningBolt">
            <a:avLst/>
          </a:prstGeom>
          <a:solidFill>
            <a:srgbClr val="FFFF00"/>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Tree>
    <p:extLst>
      <p:ext uri="{BB962C8B-B14F-4D97-AF65-F5344CB8AC3E}">
        <p14:creationId xmlns:p14="http://schemas.microsoft.com/office/powerpoint/2010/main" val="2381740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 calcmode="lin" valueType="num">
                                      <p:cBhvr>
                                        <p:cTn id="15" dur="500" fill="hold"/>
                                        <p:tgtEl>
                                          <p:spTgt spid="8"/>
                                        </p:tgtEl>
                                        <p:attrNameLst>
                                          <p:attrName>style.rotation</p:attrName>
                                        </p:attrNameLst>
                                      </p:cBhvr>
                                      <p:tavLst>
                                        <p:tav tm="0">
                                          <p:val>
                                            <p:fltVal val="360"/>
                                          </p:val>
                                        </p:tav>
                                        <p:tav tm="100000">
                                          <p:val>
                                            <p:fltVal val="0"/>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 calcmode="lin" valueType="num">
                                      <p:cBhvr>
                                        <p:cTn id="23" dur="500" fill="hold"/>
                                        <p:tgtEl>
                                          <p:spTgt spid="9"/>
                                        </p:tgtEl>
                                        <p:attrNameLst>
                                          <p:attrName>style.rotation</p:attrName>
                                        </p:attrNameLst>
                                      </p:cBhvr>
                                      <p:tavLst>
                                        <p:tav tm="0">
                                          <p:val>
                                            <p:fltVal val="360"/>
                                          </p:val>
                                        </p:tav>
                                        <p:tav tm="100000">
                                          <p:val>
                                            <p:fltVal val="0"/>
                                          </p:val>
                                        </p:tav>
                                      </p:tavLst>
                                    </p:anim>
                                    <p:animEffect transition="in" filter="fade">
                                      <p:cBhvr>
                                        <p:cTn id="24" dur="500"/>
                                        <p:tgtEl>
                                          <p:spTgt spid="9"/>
                                        </p:tgtEl>
                                      </p:cBhvr>
                                    </p:animEffect>
                                  </p:childTnLst>
                                </p:cTn>
                              </p:par>
                              <p:par>
                                <p:cTn id="25" presetID="49" presetClass="entr" presetSubtype="0" decel="10000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 calcmode="lin" valueType="num">
                                      <p:cBhvr>
                                        <p:cTn id="29" dur="500" fill="hold"/>
                                        <p:tgtEl>
                                          <p:spTgt spid="10"/>
                                        </p:tgtEl>
                                        <p:attrNameLst>
                                          <p:attrName>style.rotation</p:attrName>
                                        </p:attrNameLst>
                                      </p:cBhvr>
                                      <p:tavLst>
                                        <p:tav tm="0">
                                          <p:val>
                                            <p:fltVal val="360"/>
                                          </p:val>
                                        </p:tav>
                                        <p:tav tm="100000">
                                          <p:val>
                                            <p:fltVal val="0"/>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55852-88A8-CB44-3568-D4B73F1E7A89}"/>
            </a:ext>
          </a:extLst>
        </p:cNvPr>
        <p:cNvGrpSpPr/>
        <p:nvPr/>
      </p:nvGrpSpPr>
      <p:grpSpPr>
        <a:xfrm>
          <a:off x="0" y="0"/>
          <a:ext cx="0" cy="0"/>
          <a:chOff x="0" y="0"/>
          <a:chExt cx="0" cy="0"/>
        </a:xfrm>
      </p:grpSpPr>
      <p:sp>
        <p:nvSpPr>
          <p:cNvPr id="2" name="Title 12">
            <a:extLst>
              <a:ext uri="{FF2B5EF4-FFF2-40B4-BE49-F238E27FC236}">
                <a16:creationId xmlns:a16="http://schemas.microsoft.com/office/drawing/2014/main" id="{FFE7D2D6-137C-40ED-16DA-A6229A837261}"/>
              </a:ext>
            </a:extLst>
          </p:cNvPr>
          <p:cNvSpPr txBox="1">
            <a:spLocks/>
          </p:cNvSpPr>
          <p:nvPr/>
        </p:nvSpPr>
        <p:spPr>
          <a:xfrm>
            <a:off x="1981202" y="219510"/>
            <a:ext cx="8530683" cy="1008771"/>
          </a:xfrm>
          <a:prstGeom prst="rect">
            <a:avLst/>
          </a:prstGeom>
        </p:spPr>
        <p:txBody>
          <a:bodyPr/>
          <a:lstStyle>
            <a:lvl1pPr algn="l" rtl="0" eaLnBrk="1" latinLnBrk="0" hangingPunct="1">
              <a:lnSpc>
                <a:spcPct val="90000"/>
              </a:lnSpc>
              <a:spcBef>
                <a:spcPct val="0"/>
              </a:spcBef>
              <a:buNone/>
              <a:defRPr kumimoji="0" sz="3200" b="1" kern="120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algn="ctr" rtl="0"/>
            <a:endParaRPr lang="en-US" dirty="0">
              <a:effectLst/>
            </a:endParaRPr>
          </a:p>
        </p:txBody>
      </p:sp>
      <p:sp>
        <p:nvSpPr>
          <p:cNvPr id="3" name="TextBox 2">
            <a:extLst>
              <a:ext uri="{FF2B5EF4-FFF2-40B4-BE49-F238E27FC236}">
                <a16:creationId xmlns:a16="http://schemas.microsoft.com/office/drawing/2014/main" id="{4906660D-BE96-8FB4-6977-171746CD92AB}"/>
              </a:ext>
            </a:extLst>
          </p:cNvPr>
          <p:cNvSpPr txBox="1"/>
          <p:nvPr/>
        </p:nvSpPr>
        <p:spPr>
          <a:xfrm>
            <a:off x="999239" y="295529"/>
            <a:ext cx="10501461" cy="584775"/>
          </a:xfrm>
          <a:prstGeom prst="rect">
            <a:avLst/>
          </a:prstGeom>
          <a:noFill/>
        </p:spPr>
        <p:txBody>
          <a:bodyPr wrap="square" rtlCol="0">
            <a:spAutoFit/>
          </a:bodyPr>
          <a:lstStyle/>
          <a:p>
            <a:pPr algn="ctr"/>
            <a:r>
              <a:rPr lang="en-US" sz="3200" dirty="0">
                <a:solidFill>
                  <a:schemeClr val="accent1">
                    <a:lumMod val="75000"/>
                  </a:schemeClr>
                </a:solidFill>
              </a:rPr>
              <a:t>Proposed Scintillation Mechanism</a:t>
            </a:r>
          </a:p>
        </p:txBody>
      </p:sp>
      <p:sp>
        <p:nvSpPr>
          <p:cNvPr id="17" name="TextBox 16">
            <a:extLst>
              <a:ext uri="{FF2B5EF4-FFF2-40B4-BE49-F238E27FC236}">
                <a16:creationId xmlns:a16="http://schemas.microsoft.com/office/drawing/2014/main" id="{776E4C30-784D-91F5-1AAB-C8356937FBF8}"/>
              </a:ext>
            </a:extLst>
          </p:cNvPr>
          <p:cNvSpPr txBox="1"/>
          <p:nvPr/>
        </p:nvSpPr>
        <p:spPr>
          <a:xfrm>
            <a:off x="6640289" y="2038987"/>
            <a:ext cx="5224600" cy="3539430"/>
          </a:xfrm>
          <a:prstGeom prst="rect">
            <a:avLst/>
          </a:prstGeom>
          <a:noFill/>
        </p:spPr>
        <p:txBody>
          <a:bodyPr wrap="square" rtlCol="0">
            <a:spAutoFit/>
          </a:bodyPr>
          <a:lstStyle/>
          <a:p>
            <a:r>
              <a:rPr lang="en-US" sz="2800" dirty="0"/>
              <a:t>Ar2 excitation can either deexcite or transfer energy to Xe</a:t>
            </a:r>
          </a:p>
          <a:p>
            <a:endParaRPr lang="en-US" sz="2800" dirty="0"/>
          </a:p>
          <a:p>
            <a:r>
              <a:rPr lang="en-US" sz="2800" dirty="0"/>
              <a:t>Xe* (or ArXe*) can result in two competing processes (Xe2*-&gt;175 nm or 147 nm light) </a:t>
            </a:r>
          </a:p>
          <a:p>
            <a:endParaRPr lang="en-US" sz="2800" dirty="0"/>
          </a:p>
          <a:p>
            <a:r>
              <a:rPr lang="en-US" sz="2800" dirty="0"/>
              <a:t>Let’s model it!</a:t>
            </a:r>
          </a:p>
        </p:txBody>
      </p:sp>
      <p:sp>
        <p:nvSpPr>
          <p:cNvPr id="24" name="Rectangle 23">
            <a:extLst>
              <a:ext uri="{FF2B5EF4-FFF2-40B4-BE49-F238E27FC236}">
                <a16:creationId xmlns:a16="http://schemas.microsoft.com/office/drawing/2014/main" id="{9E0CC547-DF7E-CB7B-FE2A-4E989338C1AA}"/>
              </a:ext>
            </a:extLst>
          </p:cNvPr>
          <p:cNvSpPr/>
          <p:nvPr/>
        </p:nvSpPr>
        <p:spPr bwMode="auto">
          <a:xfrm>
            <a:off x="6640288" y="3047954"/>
            <a:ext cx="163283" cy="217711"/>
          </a:xfrm>
          <a:prstGeom prst="rect">
            <a:avLst/>
          </a:prstGeom>
          <a:solidFill>
            <a:schemeClr val="bg1"/>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4" name="TextBox 3">
            <a:extLst>
              <a:ext uri="{FF2B5EF4-FFF2-40B4-BE49-F238E27FC236}">
                <a16:creationId xmlns:a16="http://schemas.microsoft.com/office/drawing/2014/main" id="{B75B0227-92C1-AA0F-A03E-728625EB57F2}"/>
              </a:ext>
            </a:extLst>
          </p:cNvPr>
          <p:cNvSpPr txBox="1"/>
          <p:nvPr/>
        </p:nvSpPr>
        <p:spPr>
          <a:xfrm>
            <a:off x="849881" y="5340322"/>
            <a:ext cx="888672" cy="369332"/>
          </a:xfrm>
          <a:prstGeom prst="rect">
            <a:avLst/>
          </a:prstGeom>
          <a:noFill/>
          <a:ln>
            <a:solidFill>
              <a:schemeClr val="tx1"/>
            </a:solidFill>
          </a:ln>
        </p:spPr>
        <p:txBody>
          <a:bodyPr wrap="square" rtlCol="0">
            <a:spAutoFit/>
          </a:bodyPr>
          <a:lstStyle/>
          <a:p>
            <a:r>
              <a:rPr lang="en-US" dirty="0"/>
              <a:t>128 nm</a:t>
            </a:r>
          </a:p>
        </p:txBody>
      </p:sp>
      <p:sp>
        <p:nvSpPr>
          <p:cNvPr id="5" name="TextBox 4">
            <a:extLst>
              <a:ext uri="{FF2B5EF4-FFF2-40B4-BE49-F238E27FC236}">
                <a16:creationId xmlns:a16="http://schemas.microsoft.com/office/drawing/2014/main" id="{E990FAD3-0524-B437-98ED-54E2837AD14A}"/>
              </a:ext>
            </a:extLst>
          </p:cNvPr>
          <p:cNvSpPr txBox="1"/>
          <p:nvPr/>
        </p:nvSpPr>
        <p:spPr>
          <a:xfrm>
            <a:off x="4904899" y="5340322"/>
            <a:ext cx="888672" cy="369332"/>
          </a:xfrm>
          <a:prstGeom prst="rect">
            <a:avLst/>
          </a:prstGeom>
          <a:noFill/>
          <a:ln>
            <a:solidFill>
              <a:schemeClr val="tx1"/>
            </a:solidFill>
          </a:ln>
        </p:spPr>
        <p:txBody>
          <a:bodyPr wrap="square" rtlCol="0">
            <a:spAutoFit/>
          </a:bodyPr>
          <a:lstStyle/>
          <a:p>
            <a:r>
              <a:rPr lang="en-US" dirty="0"/>
              <a:t>147 nm</a:t>
            </a:r>
          </a:p>
        </p:txBody>
      </p:sp>
      <p:sp>
        <p:nvSpPr>
          <p:cNvPr id="7" name="TextBox 6">
            <a:extLst>
              <a:ext uri="{FF2B5EF4-FFF2-40B4-BE49-F238E27FC236}">
                <a16:creationId xmlns:a16="http://schemas.microsoft.com/office/drawing/2014/main" id="{DDB115DB-BBA4-9CB4-3318-0A42D90C1D3E}"/>
              </a:ext>
            </a:extLst>
          </p:cNvPr>
          <p:cNvSpPr txBox="1"/>
          <p:nvPr/>
        </p:nvSpPr>
        <p:spPr>
          <a:xfrm>
            <a:off x="2864663" y="5340322"/>
            <a:ext cx="888672" cy="369332"/>
          </a:xfrm>
          <a:prstGeom prst="rect">
            <a:avLst/>
          </a:prstGeom>
          <a:noFill/>
          <a:ln>
            <a:solidFill>
              <a:schemeClr val="tx1"/>
            </a:solidFill>
          </a:ln>
        </p:spPr>
        <p:txBody>
          <a:bodyPr wrap="square" rtlCol="0">
            <a:spAutoFit/>
          </a:bodyPr>
          <a:lstStyle/>
          <a:p>
            <a:r>
              <a:rPr lang="en-US" dirty="0"/>
              <a:t>175 nm</a:t>
            </a:r>
          </a:p>
        </p:txBody>
      </p:sp>
      <p:sp>
        <p:nvSpPr>
          <p:cNvPr id="8" name="TextBox 7">
            <a:extLst>
              <a:ext uri="{FF2B5EF4-FFF2-40B4-BE49-F238E27FC236}">
                <a16:creationId xmlns:a16="http://schemas.microsoft.com/office/drawing/2014/main" id="{060A1F74-E36F-AAB7-1812-32E6B286D634}"/>
              </a:ext>
            </a:extLst>
          </p:cNvPr>
          <p:cNvSpPr txBox="1"/>
          <p:nvPr/>
        </p:nvSpPr>
        <p:spPr>
          <a:xfrm>
            <a:off x="492334" y="3008088"/>
            <a:ext cx="560119" cy="369332"/>
          </a:xfrm>
          <a:prstGeom prst="rect">
            <a:avLst/>
          </a:prstGeom>
          <a:noFill/>
        </p:spPr>
        <p:txBody>
          <a:bodyPr wrap="square" rtlCol="0">
            <a:spAutoFit/>
          </a:bodyPr>
          <a:lstStyle/>
          <a:p>
            <a:r>
              <a:rPr lang="en-US" dirty="0"/>
              <a:t>1/τ</a:t>
            </a:r>
            <a:r>
              <a:rPr lang="en-US" baseline="-25000" dirty="0"/>
              <a:t>1</a:t>
            </a:r>
            <a:endParaRPr lang="en-US" dirty="0"/>
          </a:p>
        </p:txBody>
      </p:sp>
      <p:sp>
        <p:nvSpPr>
          <p:cNvPr id="9" name="TextBox 8">
            <a:extLst>
              <a:ext uri="{FF2B5EF4-FFF2-40B4-BE49-F238E27FC236}">
                <a16:creationId xmlns:a16="http://schemas.microsoft.com/office/drawing/2014/main" id="{F96B80D2-020D-12E9-5F16-79D7F144B19F}"/>
              </a:ext>
            </a:extLst>
          </p:cNvPr>
          <p:cNvSpPr txBox="1"/>
          <p:nvPr/>
        </p:nvSpPr>
        <p:spPr>
          <a:xfrm>
            <a:off x="1474522" y="2719793"/>
            <a:ext cx="560119" cy="369332"/>
          </a:xfrm>
          <a:prstGeom prst="rect">
            <a:avLst/>
          </a:prstGeom>
          <a:noFill/>
        </p:spPr>
        <p:txBody>
          <a:bodyPr wrap="square" rtlCol="0">
            <a:spAutoFit/>
          </a:bodyPr>
          <a:lstStyle/>
          <a:p>
            <a:r>
              <a:rPr lang="en-US" dirty="0"/>
              <a:t>1/τ</a:t>
            </a:r>
            <a:r>
              <a:rPr lang="en-US" baseline="-25000" dirty="0"/>
              <a:t>2</a:t>
            </a:r>
            <a:endParaRPr lang="en-US" dirty="0"/>
          </a:p>
        </p:txBody>
      </p:sp>
      <p:sp>
        <p:nvSpPr>
          <p:cNvPr id="10" name="TextBox 9">
            <a:extLst>
              <a:ext uri="{FF2B5EF4-FFF2-40B4-BE49-F238E27FC236}">
                <a16:creationId xmlns:a16="http://schemas.microsoft.com/office/drawing/2014/main" id="{FC3E43AF-48A3-34DF-5804-08EBAB29FF7A}"/>
              </a:ext>
            </a:extLst>
          </p:cNvPr>
          <p:cNvSpPr txBox="1"/>
          <p:nvPr/>
        </p:nvSpPr>
        <p:spPr>
          <a:xfrm>
            <a:off x="5483950" y="4364017"/>
            <a:ext cx="560119" cy="369332"/>
          </a:xfrm>
          <a:prstGeom prst="rect">
            <a:avLst/>
          </a:prstGeom>
          <a:noFill/>
        </p:spPr>
        <p:txBody>
          <a:bodyPr wrap="square" rtlCol="0">
            <a:spAutoFit/>
          </a:bodyPr>
          <a:lstStyle/>
          <a:p>
            <a:r>
              <a:rPr lang="en-US" dirty="0"/>
              <a:t>1/τ</a:t>
            </a:r>
            <a:r>
              <a:rPr lang="en-US" baseline="-25000" dirty="0"/>
              <a:t>3</a:t>
            </a:r>
            <a:endParaRPr lang="en-US" dirty="0"/>
          </a:p>
        </p:txBody>
      </p:sp>
      <p:sp>
        <p:nvSpPr>
          <p:cNvPr id="11" name="TextBox 10">
            <a:extLst>
              <a:ext uri="{FF2B5EF4-FFF2-40B4-BE49-F238E27FC236}">
                <a16:creationId xmlns:a16="http://schemas.microsoft.com/office/drawing/2014/main" id="{BAAFB40C-43B2-3BB2-0C06-0586F976B8F3}"/>
              </a:ext>
            </a:extLst>
          </p:cNvPr>
          <p:cNvSpPr txBox="1"/>
          <p:nvPr/>
        </p:nvSpPr>
        <p:spPr>
          <a:xfrm>
            <a:off x="3212002" y="3941710"/>
            <a:ext cx="664514" cy="369332"/>
          </a:xfrm>
          <a:prstGeom prst="rect">
            <a:avLst/>
          </a:prstGeom>
          <a:noFill/>
          <a:ln>
            <a:noFill/>
          </a:ln>
        </p:spPr>
        <p:txBody>
          <a:bodyPr wrap="square" rtlCol="0">
            <a:spAutoFit/>
          </a:bodyPr>
          <a:lstStyle/>
          <a:p>
            <a:r>
              <a:rPr lang="en-US" dirty="0"/>
              <a:t>n</a:t>
            </a:r>
            <a:r>
              <a:rPr lang="en-US" baseline="-25000" dirty="0"/>
              <a:t>Xe</a:t>
            </a:r>
            <a:r>
              <a:rPr lang="en-US" dirty="0"/>
              <a:t>k</a:t>
            </a:r>
            <a:r>
              <a:rPr lang="en-US" baseline="-25000" dirty="0"/>
              <a:t>2</a:t>
            </a:r>
            <a:endParaRPr lang="en-US" dirty="0"/>
          </a:p>
        </p:txBody>
      </p:sp>
      <p:sp>
        <p:nvSpPr>
          <p:cNvPr id="12" name="TextBox 11">
            <a:extLst>
              <a:ext uri="{FF2B5EF4-FFF2-40B4-BE49-F238E27FC236}">
                <a16:creationId xmlns:a16="http://schemas.microsoft.com/office/drawing/2014/main" id="{06CB757A-E3BE-7B8E-11CF-F055340A1955}"/>
              </a:ext>
            </a:extLst>
          </p:cNvPr>
          <p:cNvSpPr txBox="1"/>
          <p:nvPr/>
        </p:nvSpPr>
        <p:spPr>
          <a:xfrm>
            <a:off x="2561912" y="2203988"/>
            <a:ext cx="664514" cy="369332"/>
          </a:xfrm>
          <a:prstGeom prst="rect">
            <a:avLst/>
          </a:prstGeom>
          <a:noFill/>
          <a:ln>
            <a:noFill/>
          </a:ln>
        </p:spPr>
        <p:txBody>
          <a:bodyPr wrap="square" rtlCol="0">
            <a:spAutoFit/>
          </a:bodyPr>
          <a:lstStyle/>
          <a:p>
            <a:r>
              <a:rPr lang="en-US" dirty="0"/>
              <a:t>n</a:t>
            </a:r>
            <a:r>
              <a:rPr lang="en-US" baseline="-25000" dirty="0"/>
              <a:t>Xe</a:t>
            </a:r>
            <a:r>
              <a:rPr lang="en-US" dirty="0"/>
              <a:t>k</a:t>
            </a:r>
            <a:r>
              <a:rPr lang="en-US" baseline="-25000" dirty="0"/>
              <a:t>1</a:t>
            </a:r>
            <a:endParaRPr lang="en-US" dirty="0"/>
          </a:p>
        </p:txBody>
      </p:sp>
      <p:sp>
        <p:nvSpPr>
          <p:cNvPr id="13" name="TextBox 12">
            <a:extLst>
              <a:ext uri="{FF2B5EF4-FFF2-40B4-BE49-F238E27FC236}">
                <a16:creationId xmlns:a16="http://schemas.microsoft.com/office/drawing/2014/main" id="{0B561D9F-C25C-FB76-E914-23DDD21C767C}"/>
              </a:ext>
            </a:extLst>
          </p:cNvPr>
          <p:cNvSpPr txBox="1"/>
          <p:nvPr/>
        </p:nvSpPr>
        <p:spPr>
          <a:xfrm>
            <a:off x="648194" y="1753588"/>
            <a:ext cx="888672" cy="369332"/>
          </a:xfrm>
          <a:prstGeom prst="rect">
            <a:avLst/>
          </a:prstGeom>
          <a:noFill/>
          <a:ln>
            <a:solidFill>
              <a:schemeClr val="tx1"/>
            </a:solidFill>
          </a:ln>
        </p:spPr>
        <p:txBody>
          <a:bodyPr wrap="square" rtlCol="0">
            <a:spAutoFit/>
          </a:bodyPr>
          <a:lstStyle/>
          <a:p>
            <a:r>
              <a:rPr lang="en-US" dirty="0"/>
              <a:t>Ar</a:t>
            </a:r>
            <a:r>
              <a:rPr lang="en-US" baseline="-25000" dirty="0"/>
              <a:t>2</a:t>
            </a:r>
            <a:r>
              <a:rPr lang="en-US" baseline="30000" dirty="0"/>
              <a:t>*1</a:t>
            </a:r>
            <a:r>
              <a:rPr lang="en-US" dirty="0"/>
              <a:t>Σ</a:t>
            </a:r>
          </a:p>
        </p:txBody>
      </p:sp>
      <p:sp>
        <p:nvSpPr>
          <p:cNvPr id="14" name="TextBox 13">
            <a:extLst>
              <a:ext uri="{FF2B5EF4-FFF2-40B4-BE49-F238E27FC236}">
                <a16:creationId xmlns:a16="http://schemas.microsoft.com/office/drawing/2014/main" id="{EC53FEA9-AE57-5915-34AF-44E1518F28DD}"/>
              </a:ext>
            </a:extLst>
          </p:cNvPr>
          <p:cNvSpPr txBox="1"/>
          <p:nvPr/>
        </p:nvSpPr>
        <p:spPr>
          <a:xfrm>
            <a:off x="1915889" y="1753588"/>
            <a:ext cx="888672" cy="369332"/>
          </a:xfrm>
          <a:prstGeom prst="rect">
            <a:avLst/>
          </a:prstGeom>
          <a:noFill/>
          <a:ln>
            <a:solidFill>
              <a:schemeClr val="tx1"/>
            </a:solidFill>
          </a:ln>
        </p:spPr>
        <p:txBody>
          <a:bodyPr wrap="square" rtlCol="0">
            <a:spAutoFit/>
          </a:bodyPr>
          <a:lstStyle/>
          <a:p>
            <a:r>
              <a:rPr lang="en-US" dirty="0"/>
              <a:t>Ar</a:t>
            </a:r>
            <a:r>
              <a:rPr lang="en-US" baseline="-25000" dirty="0"/>
              <a:t>2</a:t>
            </a:r>
            <a:r>
              <a:rPr lang="en-US" baseline="30000" dirty="0"/>
              <a:t>*3</a:t>
            </a:r>
            <a:r>
              <a:rPr lang="en-US" dirty="0"/>
              <a:t>Σ</a:t>
            </a:r>
          </a:p>
        </p:txBody>
      </p:sp>
      <p:sp>
        <p:nvSpPr>
          <p:cNvPr id="15" name="TextBox 14">
            <a:extLst>
              <a:ext uri="{FF2B5EF4-FFF2-40B4-BE49-F238E27FC236}">
                <a16:creationId xmlns:a16="http://schemas.microsoft.com/office/drawing/2014/main" id="{0185A2FE-AB9D-CE2F-8FC7-B56AD9FF871D}"/>
              </a:ext>
            </a:extLst>
          </p:cNvPr>
          <p:cNvSpPr txBox="1"/>
          <p:nvPr/>
        </p:nvSpPr>
        <p:spPr>
          <a:xfrm>
            <a:off x="2539092" y="4548683"/>
            <a:ext cx="827486" cy="369332"/>
          </a:xfrm>
          <a:prstGeom prst="rect">
            <a:avLst/>
          </a:prstGeom>
          <a:noFill/>
          <a:ln>
            <a:solidFill>
              <a:schemeClr val="tx1"/>
            </a:solidFill>
          </a:ln>
        </p:spPr>
        <p:txBody>
          <a:bodyPr wrap="square" rtlCol="0">
            <a:spAutoFit/>
          </a:bodyPr>
          <a:lstStyle/>
          <a:p>
            <a:r>
              <a:rPr lang="en-US" dirty="0"/>
              <a:t>Xe</a:t>
            </a:r>
            <a:r>
              <a:rPr lang="en-US" baseline="-25000" dirty="0"/>
              <a:t>2</a:t>
            </a:r>
            <a:r>
              <a:rPr lang="en-US" baseline="30000" dirty="0"/>
              <a:t>*3</a:t>
            </a:r>
            <a:r>
              <a:rPr lang="en-US" dirty="0"/>
              <a:t>Σ</a:t>
            </a:r>
          </a:p>
        </p:txBody>
      </p:sp>
      <p:sp>
        <p:nvSpPr>
          <p:cNvPr id="16" name="TextBox 15">
            <a:extLst>
              <a:ext uri="{FF2B5EF4-FFF2-40B4-BE49-F238E27FC236}">
                <a16:creationId xmlns:a16="http://schemas.microsoft.com/office/drawing/2014/main" id="{41919ABB-55EF-9540-ED0F-B5FF7BA847C6}"/>
              </a:ext>
            </a:extLst>
          </p:cNvPr>
          <p:cNvSpPr txBox="1"/>
          <p:nvPr/>
        </p:nvSpPr>
        <p:spPr>
          <a:xfrm>
            <a:off x="3762382" y="4548902"/>
            <a:ext cx="791689" cy="369332"/>
          </a:xfrm>
          <a:prstGeom prst="rect">
            <a:avLst/>
          </a:prstGeom>
          <a:noFill/>
          <a:ln>
            <a:solidFill>
              <a:schemeClr val="tx1"/>
            </a:solidFill>
          </a:ln>
        </p:spPr>
        <p:txBody>
          <a:bodyPr wrap="square" rtlCol="0">
            <a:spAutoFit/>
          </a:bodyPr>
          <a:lstStyle/>
          <a:p>
            <a:r>
              <a:rPr lang="en-US" dirty="0"/>
              <a:t>Xe</a:t>
            </a:r>
            <a:r>
              <a:rPr lang="en-US" baseline="-25000" dirty="0"/>
              <a:t>2</a:t>
            </a:r>
            <a:r>
              <a:rPr lang="en-US" baseline="30000" dirty="0"/>
              <a:t>*1</a:t>
            </a:r>
            <a:r>
              <a:rPr lang="en-US" dirty="0"/>
              <a:t>Σ</a:t>
            </a:r>
          </a:p>
        </p:txBody>
      </p:sp>
      <p:sp>
        <p:nvSpPr>
          <p:cNvPr id="18" name="TextBox 17">
            <a:extLst>
              <a:ext uri="{FF2B5EF4-FFF2-40B4-BE49-F238E27FC236}">
                <a16:creationId xmlns:a16="http://schemas.microsoft.com/office/drawing/2014/main" id="{5A03B6FC-A26A-2C80-C190-76BD49376CCA}"/>
              </a:ext>
            </a:extLst>
          </p:cNvPr>
          <p:cNvSpPr txBox="1"/>
          <p:nvPr/>
        </p:nvSpPr>
        <p:spPr>
          <a:xfrm>
            <a:off x="5113623" y="2930826"/>
            <a:ext cx="791689" cy="369332"/>
          </a:xfrm>
          <a:prstGeom prst="rect">
            <a:avLst/>
          </a:prstGeom>
          <a:noFill/>
          <a:ln>
            <a:solidFill>
              <a:schemeClr val="tx1"/>
            </a:solidFill>
          </a:ln>
        </p:spPr>
        <p:txBody>
          <a:bodyPr wrap="square" rtlCol="0">
            <a:spAutoFit/>
          </a:bodyPr>
          <a:lstStyle/>
          <a:p>
            <a:r>
              <a:rPr lang="en-US" dirty="0"/>
              <a:t>ArXe</a:t>
            </a:r>
            <a:r>
              <a:rPr lang="en-US" baseline="30000" dirty="0"/>
              <a:t>*</a:t>
            </a:r>
            <a:endParaRPr lang="en-US" dirty="0"/>
          </a:p>
        </p:txBody>
      </p:sp>
      <p:sp>
        <p:nvSpPr>
          <p:cNvPr id="19" name="TextBox 18">
            <a:extLst>
              <a:ext uri="{FF2B5EF4-FFF2-40B4-BE49-F238E27FC236}">
                <a16:creationId xmlns:a16="http://schemas.microsoft.com/office/drawing/2014/main" id="{4D0D2CD3-1C2E-F927-634D-F608CA021CF3}"/>
              </a:ext>
            </a:extLst>
          </p:cNvPr>
          <p:cNvSpPr txBox="1"/>
          <p:nvPr/>
        </p:nvSpPr>
        <p:spPr>
          <a:xfrm>
            <a:off x="2614944" y="2942652"/>
            <a:ext cx="510141" cy="369332"/>
          </a:xfrm>
          <a:prstGeom prst="rect">
            <a:avLst/>
          </a:prstGeom>
          <a:noFill/>
          <a:ln>
            <a:solidFill>
              <a:schemeClr val="tx1"/>
            </a:solidFill>
          </a:ln>
        </p:spPr>
        <p:txBody>
          <a:bodyPr wrap="square" rtlCol="0">
            <a:spAutoFit/>
          </a:bodyPr>
          <a:lstStyle/>
          <a:p>
            <a:r>
              <a:rPr lang="en-US" dirty="0"/>
              <a:t>Xe</a:t>
            </a:r>
            <a:r>
              <a:rPr lang="en-US" baseline="30000" dirty="0"/>
              <a:t>*</a:t>
            </a:r>
            <a:endParaRPr lang="en-US" dirty="0"/>
          </a:p>
        </p:txBody>
      </p:sp>
      <p:cxnSp>
        <p:nvCxnSpPr>
          <p:cNvPr id="21" name="Straight Arrow Connector 20">
            <a:extLst>
              <a:ext uri="{FF2B5EF4-FFF2-40B4-BE49-F238E27FC236}">
                <a16:creationId xmlns:a16="http://schemas.microsoft.com/office/drawing/2014/main" id="{9C480EF4-E385-52A6-EE61-71A8BCBC50BB}"/>
              </a:ext>
            </a:extLst>
          </p:cNvPr>
          <p:cNvCxnSpPr>
            <a:stCxn id="13" idx="2"/>
            <a:endCxn id="4" idx="0"/>
          </p:cNvCxnSpPr>
          <p:nvPr/>
        </p:nvCxnSpPr>
        <p:spPr>
          <a:xfrm>
            <a:off x="1092530" y="2122920"/>
            <a:ext cx="201687" cy="3217402"/>
          </a:xfrm>
          <a:prstGeom prst="straightConnector1">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B3FD2351-86B9-02EF-6424-0D2AB1B4E26B}"/>
              </a:ext>
            </a:extLst>
          </p:cNvPr>
          <p:cNvCxnSpPr>
            <a:cxnSpLocks/>
            <a:stCxn id="14" idx="2"/>
            <a:endCxn id="4" idx="0"/>
          </p:cNvCxnSpPr>
          <p:nvPr/>
        </p:nvCxnSpPr>
        <p:spPr>
          <a:xfrm flipH="1">
            <a:off x="1294217" y="2122920"/>
            <a:ext cx="1066008" cy="3217402"/>
          </a:xfrm>
          <a:prstGeom prst="straightConnector1">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9BF41952-BF16-D42F-DAFC-90C63CB78F40}"/>
              </a:ext>
            </a:extLst>
          </p:cNvPr>
          <p:cNvCxnSpPr>
            <a:cxnSpLocks/>
          </p:cNvCxnSpPr>
          <p:nvPr/>
        </p:nvCxnSpPr>
        <p:spPr>
          <a:xfrm flipH="1">
            <a:off x="3636675" y="4930109"/>
            <a:ext cx="509677" cy="398557"/>
          </a:xfrm>
          <a:prstGeom prst="straightConnector1">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F50C7B6F-C099-26F7-ADF2-45166258982A}"/>
              </a:ext>
            </a:extLst>
          </p:cNvPr>
          <p:cNvCxnSpPr>
            <a:cxnSpLocks/>
            <a:stCxn id="19" idx="3"/>
            <a:endCxn id="18" idx="1"/>
          </p:cNvCxnSpPr>
          <p:nvPr/>
        </p:nvCxnSpPr>
        <p:spPr>
          <a:xfrm flipV="1">
            <a:off x="3125085" y="3115492"/>
            <a:ext cx="1988538" cy="11826"/>
          </a:xfrm>
          <a:prstGeom prst="straightConnector1">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8FCD8AAD-DA42-8E2F-507F-407FFD266E3C}"/>
              </a:ext>
            </a:extLst>
          </p:cNvPr>
          <p:cNvCxnSpPr>
            <a:cxnSpLocks/>
          </p:cNvCxnSpPr>
          <p:nvPr/>
        </p:nvCxnSpPr>
        <p:spPr>
          <a:xfrm>
            <a:off x="2964710" y="4929890"/>
            <a:ext cx="176517" cy="398776"/>
          </a:xfrm>
          <a:prstGeom prst="straightConnector1">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149E55A2-8A39-72CF-FF6A-97C4CC778C15}"/>
              </a:ext>
            </a:extLst>
          </p:cNvPr>
          <p:cNvCxnSpPr>
            <a:cxnSpLocks/>
          </p:cNvCxnSpPr>
          <p:nvPr/>
        </p:nvCxnSpPr>
        <p:spPr>
          <a:xfrm>
            <a:off x="5466706" y="3636829"/>
            <a:ext cx="0" cy="1715368"/>
          </a:xfrm>
          <a:prstGeom prst="straightConnector1">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40" name="Rectangle 39">
            <a:extLst>
              <a:ext uri="{FF2B5EF4-FFF2-40B4-BE49-F238E27FC236}">
                <a16:creationId xmlns:a16="http://schemas.microsoft.com/office/drawing/2014/main" id="{7684EF0C-D166-459E-6575-DF8779D75CF1}"/>
              </a:ext>
            </a:extLst>
          </p:cNvPr>
          <p:cNvSpPr/>
          <p:nvPr/>
        </p:nvSpPr>
        <p:spPr bwMode="auto">
          <a:xfrm>
            <a:off x="2360225" y="2719793"/>
            <a:ext cx="3652947" cy="909060"/>
          </a:xfrm>
          <a:prstGeom prst="rect">
            <a:avLst/>
          </a:prstGeom>
          <a:noFill/>
          <a:ln w="28575">
            <a:solidFill>
              <a:srgbClr val="0070C0"/>
            </a:solidFill>
            <a:prstDash val="lgDash"/>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cxnSp>
        <p:nvCxnSpPr>
          <p:cNvPr id="41" name="Straight Arrow Connector 40">
            <a:extLst>
              <a:ext uri="{FF2B5EF4-FFF2-40B4-BE49-F238E27FC236}">
                <a16:creationId xmlns:a16="http://schemas.microsoft.com/office/drawing/2014/main" id="{F6B36AE3-01C0-B00F-5A39-5573FCCF7776}"/>
              </a:ext>
            </a:extLst>
          </p:cNvPr>
          <p:cNvCxnSpPr>
            <a:cxnSpLocks/>
            <a:endCxn id="15" idx="0"/>
          </p:cNvCxnSpPr>
          <p:nvPr/>
        </p:nvCxnSpPr>
        <p:spPr>
          <a:xfrm flipH="1">
            <a:off x="2952835" y="3641167"/>
            <a:ext cx="571957" cy="907516"/>
          </a:xfrm>
          <a:prstGeom prst="straightConnector1">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7603252B-0228-970B-1537-8A221C99F952}"/>
              </a:ext>
            </a:extLst>
          </p:cNvPr>
          <p:cNvCxnSpPr>
            <a:cxnSpLocks/>
            <a:endCxn id="16" idx="0"/>
          </p:cNvCxnSpPr>
          <p:nvPr/>
        </p:nvCxnSpPr>
        <p:spPr>
          <a:xfrm>
            <a:off x="3535440" y="3636829"/>
            <a:ext cx="622787" cy="912073"/>
          </a:xfrm>
          <a:prstGeom prst="straightConnector1">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287FF613-EB41-3451-EB55-6A8F0FDA4DDD}"/>
              </a:ext>
            </a:extLst>
          </p:cNvPr>
          <p:cNvCxnSpPr>
            <a:cxnSpLocks/>
            <a:endCxn id="19" idx="0"/>
          </p:cNvCxnSpPr>
          <p:nvPr/>
        </p:nvCxnSpPr>
        <p:spPr>
          <a:xfrm>
            <a:off x="2375662" y="2128541"/>
            <a:ext cx="494353" cy="814111"/>
          </a:xfrm>
          <a:prstGeom prst="straightConnector1">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53" name="TextBox 52">
            <a:extLst>
              <a:ext uri="{FF2B5EF4-FFF2-40B4-BE49-F238E27FC236}">
                <a16:creationId xmlns:a16="http://schemas.microsoft.com/office/drawing/2014/main" id="{85E6F2B8-029D-60EA-E503-794753097740}"/>
              </a:ext>
            </a:extLst>
          </p:cNvPr>
          <p:cNvSpPr txBox="1"/>
          <p:nvPr/>
        </p:nvSpPr>
        <p:spPr>
          <a:xfrm>
            <a:off x="3396396" y="2286136"/>
            <a:ext cx="2729422" cy="369332"/>
          </a:xfrm>
          <a:prstGeom prst="rect">
            <a:avLst/>
          </a:prstGeom>
          <a:noFill/>
          <a:ln>
            <a:noFill/>
          </a:ln>
        </p:spPr>
        <p:txBody>
          <a:bodyPr wrap="square" rtlCol="0">
            <a:spAutoFit/>
          </a:bodyPr>
          <a:lstStyle/>
          <a:p>
            <a:r>
              <a:rPr lang="en-US" dirty="0"/>
              <a:t>Some slowly decaying state</a:t>
            </a:r>
          </a:p>
        </p:txBody>
      </p:sp>
    </p:spTree>
    <p:extLst>
      <p:ext uri="{BB962C8B-B14F-4D97-AF65-F5344CB8AC3E}">
        <p14:creationId xmlns:p14="http://schemas.microsoft.com/office/powerpoint/2010/main" val="39661851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FA139C-5DD2-559A-D1E5-9E12FEBDC18B}"/>
            </a:ext>
          </a:extLst>
        </p:cNvPr>
        <p:cNvGrpSpPr/>
        <p:nvPr/>
      </p:nvGrpSpPr>
      <p:grpSpPr>
        <a:xfrm>
          <a:off x="0" y="0"/>
          <a:ext cx="0" cy="0"/>
          <a:chOff x="0" y="0"/>
          <a:chExt cx="0" cy="0"/>
        </a:xfrm>
      </p:grpSpPr>
      <p:sp>
        <p:nvSpPr>
          <p:cNvPr id="2" name="Title 12">
            <a:extLst>
              <a:ext uri="{FF2B5EF4-FFF2-40B4-BE49-F238E27FC236}">
                <a16:creationId xmlns:a16="http://schemas.microsoft.com/office/drawing/2014/main" id="{132F3302-E312-76A9-506C-7F1F079DC9CB}"/>
              </a:ext>
            </a:extLst>
          </p:cNvPr>
          <p:cNvSpPr txBox="1">
            <a:spLocks/>
          </p:cNvSpPr>
          <p:nvPr/>
        </p:nvSpPr>
        <p:spPr>
          <a:xfrm>
            <a:off x="1981202" y="219510"/>
            <a:ext cx="8530683" cy="1008771"/>
          </a:xfrm>
          <a:prstGeom prst="rect">
            <a:avLst/>
          </a:prstGeom>
        </p:spPr>
        <p:txBody>
          <a:bodyPr/>
          <a:lstStyle>
            <a:lvl1pPr algn="l" rtl="0" eaLnBrk="1" latinLnBrk="0" hangingPunct="1">
              <a:lnSpc>
                <a:spcPct val="90000"/>
              </a:lnSpc>
              <a:spcBef>
                <a:spcPct val="0"/>
              </a:spcBef>
              <a:buNone/>
              <a:defRPr kumimoji="0" sz="3200" b="1" kern="120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algn="ctr" rtl="0"/>
            <a:endParaRPr lang="en-US" dirty="0">
              <a:effectLst/>
            </a:endParaRPr>
          </a:p>
        </p:txBody>
      </p:sp>
      <p:sp>
        <p:nvSpPr>
          <p:cNvPr id="3" name="TextBox 2">
            <a:extLst>
              <a:ext uri="{FF2B5EF4-FFF2-40B4-BE49-F238E27FC236}">
                <a16:creationId xmlns:a16="http://schemas.microsoft.com/office/drawing/2014/main" id="{6D3394FF-6131-0878-F2BB-83402363E695}"/>
              </a:ext>
            </a:extLst>
          </p:cNvPr>
          <p:cNvSpPr txBox="1"/>
          <p:nvPr/>
        </p:nvSpPr>
        <p:spPr>
          <a:xfrm>
            <a:off x="999239" y="295529"/>
            <a:ext cx="10501461" cy="584775"/>
          </a:xfrm>
          <a:prstGeom prst="rect">
            <a:avLst/>
          </a:prstGeom>
          <a:noFill/>
        </p:spPr>
        <p:txBody>
          <a:bodyPr wrap="square" rtlCol="0">
            <a:spAutoFit/>
          </a:bodyPr>
          <a:lstStyle/>
          <a:p>
            <a:pPr algn="ctr"/>
            <a:r>
              <a:rPr lang="en-US" sz="3200" dirty="0">
                <a:solidFill>
                  <a:schemeClr val="accent1">
                    <a:lumMod val="75000"/>
                  </a:schemeClr>
                </a:solidFill>
              </a:rPr>
              <a:t>Pulse Shape Fits (Windowed SiPM)</a:t>
            </a:r>
          </a:p>
        </p:txBody>
      </p:sp>
      <p:sp>
        <p:nvSpPr>
          <p:cNvPr id="24" name="Rectangle 23">
            <a:extLst>
              <a:ext uri="{FF2B5EF4-FFF2-40B4-BE49-F238E27FC236}">
                <a16:creationId xmlns:a16="http://schemas.microsoft.com/office/drawing/2014/main" id="{7A78A3D8-553F-232F-D899-183C1B077F59}"/>
              </a:ext>
            </a:extLst>
          </p:cNvPr>
          <p:cNvSpPr/>
          <p:nvPr/>
        </p:nvSpPr>
        <p:spPr bwMode="auto">
          <a:xfrm>
            <a:off x="6640288" y="3047954"/>
            <a:ext cx="163283" cy="217711"/>
          </a:xfrm>
          <a:prstGeom prst="rect">
            <a:avLst/>
          </a:prstGeom>
          <a:solidFill>
            <a:schemeClr val="bg1"/>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pic>
        <p:nvPicPr>
          <p:cNvPr id="9" name="Picture 8" descr="A group of graphs showing different data&#10;&#10;AI-generated content may be incorrect.">
            <a:extLst>
              <a:ext uri="{FF2B5EF4-FFF2-40B4-BE49-F238E27FC236}">
                <a16:creationId xmlns:a16="http://schemas.microsoft.com/office/drawing/2014/main" id="{DCEE8540-30E6-796D-B9BB-2961C484D00A}"/>
              </a:ext>
            </a:extLst>
          </p:cNvPr>
          <p:cNvPicPr>
            <a:picLocks noChangeAspect="1"/>
          </p:cNvPicPr>
          <p:nvPr/>
        </p:nvPicPr>
        <p:blipFill>
          <a:blip r:embed="rId2"/>
          <a:stretch>
            <a:fillRect/>
          </a:stretch>
        </p:blipFill>
        <p:spPr>
          <a:xfrm>
            <a:off x="208555" y="1321115"/>
            <a:ext cx="6031952" cy="4772039"/>
          </a:xfrm>
          <a:prstGeom prst="rect">
            <a:avLst/>
          </a:prstGeom>
        </p:spPr>
      </p:pic>
      <p:sp>
        <p:nvSpPr>
          <p:cNvPr id="11" name="TextBox 10">
            <a:extLst>
              <a:ext uri="{FF2B5EF4-FFF2-40B4-BE49-F238E27FC236}">
                <a16:creationId xmlns:a16="http://schemas.microsoft.com/office/drawing/2014/main" id="{19BD8ADF-A641-C8B6-BCD1-2EFF0B221977}"/>
              </a:ext>
            </a:extLst>
          </p:cNvPr>
          <p:cNvSpPr txBox="1"/>
          <p:nvPr/>
        </p:nvSpPr>
        <p:spPr>
          <a:xfrm>
            <a:off x="6640288" y="1506531"/>
            <a:ext cx="5224600" cy="4401205"/>
          </a:xfrm>
          <a:prstGeom prst="rect">
            <a:avLst/>
          </a:prstGeom>
          <a:noFill/>
        </p:spPr>
        <p:txBody>
          <a:bodyPr wrap="square" rtlCol="0">
            <a:spAutoFit/>
          </a:bodyPr>
          <a:lstStyle/>
          <a:p>
            <a:r>
              <a:rPr lang="en-US" sz="2800" dirty="0"/>
              <a:t>Windowed SiPM light modeled as neutral bremsstrahlung + exponential with two competing terms (xenon buildup -&gt; xenon decay)</a:t>
            </a:r>
          </a:p>
          <a:p>
            <a:endParaRPr lang="en-US" sz="2800" dirty="0"/>
          </a:p>
          <a:p>
            <a:r>
              <a:rPr lang="en-US" sz="2800" dirty="0"/>
              <a:t>Provides kernel for what 175 nm + 147 nm time profile looks like</a:t>
            </a:r>
          </a:p>
          <a:p>
            <a:endParaRPr lang="en-US" sz="2800" dirty="0"/>
          </a:p>
          <a:p>
            <a:r>
              <a:rPr lang="en-US" sz="2800" dirty="0"/>
              <a:t>Model matches data very well!</a:t>
            </a:r>
          </a:p>
        </p:txBody>
      </p:sp>
    </p:spTree>
    <p:extLst>
      <p:ext uri="{BB962C8B-B14F-4D97-AF65-F5344CB8AC3E}">
        <p14:creationId xmlns:p14="http://schemas.microsoft.com/office/powerpoint/2010/main" val="33543134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9CF84-20BB-E4A0-1503-4B1DE0255597}"/>
            </a:ext>
          </a:extLst>
        </p:cNvPr>
        <p:cNvGrpSpPr/>
        <p:nvPr/>
      </p:nvGrpSpPr>
      <p:grpSpPr>
        <a:xfrm>
          <a:off x="0" y="0"/>
          <a:ext cx="0" cy="0"/>
          <a:chOff x="0" y="0"/>
          <a:chExt cx="0" cy="0"/>
        </a:xfrm>
      </p:grpSpPr>
      <p:sp>
        <p:nvSpPr>
          <p:cNvPr id="2" name="Title 12">
            <a:extLst>
              <a:ext uri="{FF2B5EF4-FFF2-40B4-BE49-F238E27FC236}">
                <a16:creationId xmlns:a16="http://schemas.microsoft.com/office/drawing/2014/main" id="{386EBF48-2931-A479-3B6D-84604601209D}"/>
              </a:ext>
            </a:extLst>
          </p:cNvPr>
          <p:cNvSpPr txBox="1">
            <a:spLocks/>
          </p:cNvSpPr>
          <p:nvPr/>
        </p:nvSpPr>
        <p:spPr>
          <a:xfrm>
            <a:off x="1981202" y="219510"/>
            <a:ext cx="8530683" cy="1008771"/>
          </a:xfrm>
          <a:prstGeom prst="rect">
            <a:avLst/>
          </a:prstGeom>
        </p:spPr>
        <p:txBody>
          <a:bodyPr/>
          <a:lstStyle>
            <a:lvl1pPr algn="l" rtl="0" eaLnBrk="1" latinLnBrk="0" hangingPunct="1">
              <a:lnSpc>
                <a:spcPct val="90000"/>
              </a:lnSpc>
              <a:spcBef>
                <a:spcPct val="0"/>
              </a:spcBef>
              <a:buNone/>
              <a:defRPr kumimoji="0" sz="3200" b="1" kern="120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algn="ctr" rtl="0"/>
            <a:endParaRPr lang="en-US" dirty="0">
              <a:effectLst/>
            </a:endParaRPr>
          </a:p>
        </p:txBody>
      </p:sp>
      <p:sp>
        <p:nvSpPr>
          <p:cNvPr id="3" name="TextBox 2">
            <a:extLst>
              <a:ext uri="{FF2B5EF4-FFF2-40B4-BE49-F238E27FC236}">
                <a16:creationId xmlns:a16="http://schemas.microsoft.com/office/drawing/2014/main" id="{B8BD080D-F7EE-2E5D-B465-CF4D4BA48375}"/>
              </a:ext>
            </a:extLst>
          </p:cNvPr>
          <p:cNvSpPr txBox="1"/>
          <p:nvPr/>
        </p:nvSpPr>
        <p:spPr>
          <a:xfrm>
            <a:off x="999239" y="295529"/>
            <a:ext cx="10501461" cy="584775"/>
          </a:xfrm>
          <a:prstGeom prst="rect">
            <a:avLst/>
          </a:prstGeom>
          <a:noFill/>
        </p:spPr>
        <p:txBody>
          <a:bodyPr wrap="square" rtlCol="0">
            <a:spAutoFit/>
          </a:bodyPr>
          <a:lstStyle/>
          <a:p>
            <a:pPr algn="ctr"/>
            <a:r>
              <a:rPr lang="en-US" sz="3200" dirty="0">
                <a:solidFill>
                  <a:schemeClr val="accent1">
                    <a:lumMod val="75000"/>
                  </a:schemeClr>
                </a:solidFill>
              </a:rPr>
              <a:t>Pulse Shape Fits (Windowless SiPM)</a:t>
            </a:r>
          </a:p>
        </p:txBody>
      </p:sp>
      <p:sp>
        <p:nvSpPr>
          <p:cNvPr id="24" name="Rectangle 23">
            <a:extLst>
              <a:ext uri="{FF2B5EF4-FFF2-40B4-BE49-F238E27FC236}">
                <a16:creationId xmlns:a16="http://schemas.microsoft.com/office/drawing/2014/main" id="{499FEE04-DB0E-8A48-B341-94D8B04D5014}"/>
              </a:ext>
            </a:extLst>
          </p:cNvPr>
          <p:cNvSpPr/>
          <p:nvPr/>
        </p:nvSpPr>
        <p:spPr bwMode="auto">
          <a:xfrm>
            <a:off x="6640288" y="3047954"/>
            <a:ext cx="163283" cy="217711"/>
          </a:xfrm>
          <a:prstGeom prst="rect">
            <a:avLst/>
          </a:prstGeom>
          <a:solidFill>
            <a:schemeClr val="bg1"/>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pic>
        <p:nvPicPr>
          <p:cNvPr id="10" name="Picture 9" descr="A group of graphs with numbers and lines&#10;&#10;AI-generated content may be incorrect.">
            <a:extLst>
              <a:ext uri="{FF2B5EF4-FFF2-40B4-BE49-F238E27FC236}">
                <a16:creationId xmlns:a16="http://schemas.microsoft.com/office/drawing/2014/main" id="{FF029392-0980-0639-DAFF-AFD4444D7550}"/>
              </a:ext>
            </a:extLst>
          </p:cNvPr>
          <p:cNvPicPr>
            <a:picLocks noChangeAspect="1"/>
          </p:cNvPicPr>
          <p:nvPr/>
        </p:nvPicPr>
        <p:blipFill>
          <a:blip r:embed="rId2"/>
          <a:stretch>
            <a:fillRect/>
          </a:stretch>
        </p:blipFill>
        <p:spPr>
          <a:xfrm>
            <a:off x="449178" y="1369242"/>
            <a:ext cx="6191110" cy="4926838"/>
          </a:xfrm>
          <a:prstGeom prst="rect">
            <a:avLst/>
          </a:prstGeom>
        </p:spPr>
      </p:pic>
      <p:sp>
        <p:nvSpPr>
          <p:cNvPr id="4" name="TextBox 3">
            <a:extLst>
              <a:ext uri="{FF2B5EF4-FFF2-40B4-BE49-F238E27FC236}">
                <a16:creationId xmlns:a16="http://schemas.microsoft.com/office/drawing/2014/main" id="{7BD5FCFC-0671-FFBC-94C1-7007D19EE34B}"/>
              </a:ext>
            </a:extLst>
          </p:cNvPr>
          <p:cNvSpPr txBox="1"/>
          <p:nvPr/>
        </p:nvSpPr>
        <p:spPr>
          <a:xfrm>
            <a:off x="6640287" y="1693278"/>
            <a:ext cx="5485037" cy="3108543"/>
          </a:xfrm>
          <a:prstGeom prst="rect">
            <a:avLst/>
          </a:prstGeom>
          <a:noFill/>
        </p:spPr>
        <p:txBody>
          <a:bodyPr wrap="square" rtlCol="0">
            <a:spAutoFit/>
          </a:bodyPr>
          <a:lstStyle/>
          <a:p>
            <a:r>
              <a:rPr lang="en-US" sz="2800" dirty="0"/>
              <a:t>Windowed data must be a subset of the light seen in windowless SiPM</a:t>
            </a:r>
          </a:p>
          <a:p>
            <a:endParaRPr lang="en-US" sz="2800" dirty="0"/>
          </a:p>
          <a:p>
            <a:r>
              <a:rPr lang="en-US" sz="2800" dirty="0"/>
              <a:t>Windowless SiPM has additional Ar2 term</a:t>
            </a:r>
          </a:p>
          <a:p>
            <a:endParaRPr lang="en-US" sz="2800" dirty="0"/>
          </a:p>
          <a:p>
            <a:r>
              <a:rPr lang="en-US" sz="2800" dirty="0"/>
              <a:t>Model again matches data very well!</a:t>
            </a:r>
          </a:p>
        </p:txBody>
      </p:sp>
      <p:sp>
        <p:nvSpPr>
          <p:cNvPr id="5" name="TextBox 4">
            <a:extLst>
              <a:ext uri="{FF2B5EF4-FFF2-40B4-BE49-F238E27FC236}">
                <a16:creationId xmlns:a16="http://schemas.microsoft.com/office/drawing/2014/main" id="{855C54B8-9BD8-DA08-33AD-2325A8619BE0}"/>
              </a:ext>
            </a:extLst>
          </p:cNvPr>
          <p:cNvSpPr txBox="1"/>
          <p:nvPr/>
        </p:nvSpPr>
        <p:spPr>
          <a:xfrm>
            <a:off x="5419725" y="4843783"/>
            <a:ext cx="5899064" cy="1077218"/>
          </a:xfrm>
          <a:prstGeom prst="rect">
            <a:avLst/>
          </a:prstGeom>
          <a:solidFill>
            <a:schemeClr val="tx1"/>
          </a:solidFill>
        </p:spPr>
        <p:txBody>
          <a:bodyPr wrap="square" rtlCol="0">
            <a:spAutoFit/>
          </a:bodyPr>
          <a:lstStyle/>
          <a:p>
            <a:r>
              <a:rPr lang="en-US" sz="3200" dirty="0">
                <a:solidFill>
                  <a:srgbClr val="C900F3"/>
                </a:solidFill>
              </a:rPr>
              <a:t>Submitted for Publication!</a:t>
            </a:r>
          </a:p>
          <a:p>
            <a:r>
              <a:rPr lang="en-US" sz="3200" dirty="0">
                <a:solidFill>
                  <a:srgbClr val="C900F3"/>
                </a:solidFill>
                <a:hlinkClick r:id="rId3"/>
              </a:rPr>
              <a:t>https://arxiv.org/pdf/2510.02261</a:t>
            </a:r>
            <a:endParaRPr lang="en-US" sz="3200" dirty="0">
              <a:solidFill>
                <a:srgbClr val="C900F3"/>
              </a:solidFill>
            </a:endParaRPr>
          </a:p>
        </p:txBody>
      </p:sp>
    </p:spTree>
    <p:extLst>
      <p:ext uri="{BB962C8B-B14F-4D97-AF65-F5344CB8AC3E}">
        <p14:creationId xmlns:p14="http://schemas.microsoft.com/office/powerpoint/2010/main" val="876772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ppt_w</p:attrName>
                                        </p:attrNameLst>
                                      </p:cBhvr>
                                      <p:tavLst>
                                        <p:tav tm="0" fmla="#ppt_w*sin(2.5*pi*$)">
                                          <p:val>
                                            <p:fltVal val="0"/>
                                          </p:val>
                                        </p:tav>
                                        <p:tav tm="100000">
                                          <p:val>
                                            <p:fltVal val="1"/>
                                          </p:val>
                                        </p:tav>
                                      </p:tavLst>
                                    </p:anim>
                                    <p:anim calcmode="lin" valueType="num">
                                      <p:cBhvr>
                                        <p:cTn id="9"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676F61-CC7C-7867-3085-59FD2A2C1EE3}"/>
            </a:ext>
          </a:extLst>
        </p:cNvPr>
        <p:cNvGrpSpPr/>
        <p:nvPr/>
      </p:nvGrpSpPr>
      <p:grpSpPr>
        <a:xfrm>
          <a:off x="0" y="0"/>
          <a:ext cx="0" cy="0"/>
          <a:chOff x="0" y="0"/>
          <a:chExt cx="0" cy="0"/>
        </a:xfrm>
      </p:grpSpPr>
      <p:sp>
        <p:nvSpPr>
          <p:cNvPr id="2" name="Title 12">
            <a:extLst>
              <a:ext uri="{FF2B5EF4-FFF2-40B4-BE49-F238E27FC236}">
                <a16:creationId xmlns:a16="http://schemas.microsoft.com/office/drawing/2014/main" id="{FE8196B8-C020-F82F-FE72-948EF138EE3F}"/>
              </a:ext>
            </a:extLst>
          </p:cNvPr>
          <p:cNvSpPr txBox="1">
            <a:spLocks/>
          </p:cNvSpPr>
          <p:nvPr/>
        </p:nvSpPr>
        <p:spPr>
          <a:xfrm>
            <a:off x="1981202" y="219510"/>
            <a:ext cx="8530683" cy="1008771"/>
          </a:xfrm>
          <a:prstGeom prst="rect">
            <a:avLst/>
          </a:prstGeom>
        </p:spPr>
        <p:txBody>
          <a:bodyPr/>
          <a:lstStyle>
            <a:lvl1pPr algn="l" rtl="0" eaLnBrk="1" latinLnBrk="0" hangingPunct="1">
              <a:lnSpc>
                <a:spcPct val="90000"/>
              </a:lnSpc>
              <a:spcBef>
                <a:spcPct val="0"/>
              </a:spcBef>
              <a:buNone/>
              <a:defRPr kumimoji="0" sz="3200" b="1" kern="120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algn="ctr" rtl="0"/>
            <a:endParaRPr lang="en-US" dirty="0">
              <a:effectLst/>
            </a:endParaRPr>
          </a:p>
        </p:txBody>
      </p:sp>
      <p:sp>
        <p:nvSpPr>
          <p:cNvPr id="3" name="TextBox 2">
            <a:extLst>
              <a:ext uri="{FF2B5EF4-FFF2-40B4-BE49-F238E27FC236}">
                <a16:creationId xmlns:a16="http://schemas.microsoft.com/office/drawing/2014/main" id="{5D5865AD-984B-4A50-41D5-81241ED3527F}"/>
              </a:ext>
            </a:extLst>
          </p:cNvPr>
          <p:cNvSpPr txBox="1"/>
          <p:nvPr/>
        </p:nvSpPr>
        <p:spPr>
          <a:xfrm>
            <a:off x="999239" y="295529"/>
            <a:ext cx="10501461" cy="584775"/>
          </a:xfrm>
          <a:prstGeom prst="rect">
            <a:avLst/>
          </a:prstGeom>
          <a:noFill/>
        </p:spPr>
        <p:txBody>
          <a:bodyPr wrap="square" rtlCol="0">
            <a:spAutoFit/>
          </a:bodyPr>
          <a:lstStyle/>
          <a:p>
            <a:pPr algn="ctr"/>
            <a:r>
              <a:rPr lang="en-US" sz="3200" dirty="0">
                <a:solidFill>
                  <a:schemeClr val="accent1">
                    <a:lumMod val="75000"/>
                  </a:schemeClr>
                </a:solidFill>
              </a:rPr>
              <a:t>Future Plans</a:t>
            </a:r>
          </a:p>
        </p:txBody>
      </p:sp>
      <p:sp>
        <p:nvSpPr>
          <p:cNvPr id="17" name="TextBox 16">
            <a:extLst>
              <a:ext uri="{FF2B5EF4-FFF2-40B4-BE49-F238E27FC236}">
                <a16:creationId xmlns:a16="http://schemas.microsoft.com/office/drawing/2014/main" id="{B8ED157E-5956-4D9E-0706-87536B6D5FA8}"/>
              </a:ext>
            </a:extLst>
          </p:cNvPr>
          <p:cNvSpPr txBox="1"/>
          <p:nvPr/>
        </p:nvSpPr>
        <p:spPr>
          <a:xfrm>
            <a:off x="4498111" y="1599067"/>
            <a:ext cx="6598514" cy="4401205"/>
          </a:xfrm>
          <a:prstGeom prst="rect">
            <a:avLst/>
          </a:prstGeom>
          <a:noFill/>
        </p:spPr>
        <p:txBody>
          <a:bodyPr wrap="square" rtlCol="0">
            <a:spAutoFit/>
          </a:bodyPr>
          <a:lstStyle/>
          <a:p>
            <a:r>
              <a:rPr lang="en-US" sz="2800" dirty="0"/>
              <a:t>Add more SiPMs + reflector -&gt; improved light collection efficiency + single electron sensitivity</a:t>
            </a:r>
          </a:p>
          <a:p>
            <a:endParaRPr lang="en-US" sz="2800" dirty="0"/>
          </a:p>
          <a:p>
            <a:r>
              <a:rPr lang="en-US" sz="2800" dirty="0"/>
              <a:t>Utilize both HV feedthroughs and additional grid -&gt; independent drift and extraction field control</a:t>
            </a:r>
          </a:p>
          <a:p>
            <a:endParaRPr lang="en-US" sz="2800" dirty="0"/>
          </a:p>
          <a:p>
            <a:r>
              <a:rPr lang="en-US" sz="2800" dirty="0"/>
              <a:t>Improvement of liquid level meter -&gt; reduce liquid uncertainty and faster measurements</a:t>
            </a:r>
          </a:p>
        </p:txBody>
      </p:sp>
      <p:pic>
        <p:nvPicPr>
          <p:cNvPr id="6" name="Picture 5" descr="Close-up of a machine&#10;&#10;AI-generated content may be incorrect.">
            <a:extLst>
              <a:ext uri="{FF2B5EF4-FFF2-40B4-BE49-F238E27FC236}">
                <a16:creationId xmlns:a16="http://schemas.microsoft.com/office/drawing/2014/main" id="{1F79B8F6-9CE1-3515-D3EF-50429A84ECE9}"/>
              </a:ext>
            </a:extLst>
          </p:cNvPr>
          <p:cNvPicPr>
            <a:picLocks noChangeAspect="1"/>
          </p:cNvPicPr>
          <p:nvPr/>
        </p:nvPicPr>
        <p:blipFill>
          <a:blip r:embed="rId2"/>
          <a:srcRect l="9169" r="6747"/>
          <a:stretch>
            <a:fillRect/>
          </a:stretch>
        </p:blipFill>
        <p:spPr>
          <a:xfrm rot="5400000">
            <a:off x="-329252" y="2261942"/>
            <a:ext cx="4592673" cy="3075456"/>
          </a:xfrm>
          <a:prstGeom prst="rect">
            <a:avLst/>
          </a:prstGeom>
        </p:spPr>
      </p:pic>
    </p:spTree>
    <p:extLst>
      <p:ext uri="{BB962C8B-B14F-4D97-AF65-F5344CB8AC3E}">
        <p14:creationId xmlns:p14="http://schemas.microsoft.com/office/powerpoint/2010/main" val="28220308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609600" y="219514"/>
            <a:ext cx="11244943" cy="1008771"/>
          </a:xfrm>
        </p:spPr>
        <p:txBody>
          <a:bodyPr/>
          <a:lstStyle/>
          <a:p>
            <a:pPr algn="ctr"/>
            <a:r>
              <a:rPr lang="en-US" b="0" dirty="0"/>
              <a:t>Review of Xenon and Argon Time Projection Chambers (TPCs)</a:t>
            </a:r>
          </a:p>
        </p:txBody>
      </p:sp>
      <p:pic>
        <p:nvPicPr>
          <p:cNvPr id="6" name="Picture 5" descr="A screenshot of a cell phone&#10;&#10;Description automatically generated">
            <a:extLst>
              <a:ext uri="{FF2B5EF4-FFF2-40B4-BE49-F238E27FC236}">
                <a16:creationId xmlns:a16="http://schemas.microsoft.com/office/drawing/2014/main" id="{BF2BDC69-743A-17F1-3B6C-8EDF5B423720}"/>
              </a:ext>
            </a:extLst>
          </p:cNvPr>
          <p:cNvPicPr>
            <a:picLocks noChangeAspect="1"/>
          </p:cNvPicPr>
          <p:nvPr/>
        </p:nvPicPr>
        <p:blipFill rotWithShape="1">
          <a:blip r:embed="rId3"/>
          <a:srcRect l="1162" t="573"/>
          <a:stretch/>
        </p:blipFill>
        <p:spPr>
          <a:xfrm>
            <a:off x="6863563" y="1472744"/>
            <a:ext cx="5254451" cy="4735005"/>
          </a:xfrm>
          <a:prstGeom prst="rect">
            <a:avLst/>
          </a:prstGeom>
        </p:spPr>
      </p:pic>
      <p:sp>
        <p:nvSpPr>
          <p:cNvPr id="3" name="TextBox 2">
            <a:extLst>
              <a:ext uri="{FF2B5EF4-FFF2-40B4-BE49-F238E27FC236}">
                <a16:creationId xmlns:a16="http://schemas.microsoft.com/office/drawing/2014/main" id="{04DC023A-480B-22F1-9162-4B67004B5C3B}"/>
              </a:ext>
            </a:extLst>
          </p:cNvPr>
          <p:cNvSpPr txBox="1"/>
          <p:nvPr/>
        </p:nvSpPr>
        <p:spPr>
          <a:xfrm>
            <a:off x="87166" y="1300179"/>
            <a:ext cx="6866293" cy="489364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 noble element dual phase TPC contains a noble element in the liquid and gas phase.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An energetic particle will generate: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Scintillation light (S1)</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Ionization electrons (S2)</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2400" dirty="0">
              <a:solidFill>
                <a:prstClr val="black"/>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libri" panose="020F0502020204030204"/>
              </a:rPr>
              <a:t>Photosensors detect S1, electric field drifts electrons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S1 and S2 can tell you:</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black"/>
                </a:solidFill>
                <a:latin typeface="Calibri" panose="020F0502020204030204"/>
              </a:rPr>
              <a:t>Amount of energy deposited</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Particle ID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black"/>
                </a:solidFill>
                <a:latin typeface="Calibri" panose="020F0502020204030204"/>
              </a:rPr>
              <a:t>3D Position Reconstruction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78048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CFBC1-7070-66D7-E600-42028B46CDC6}"/>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8C2BC97F-D173-E006-CFAC-48F11C5D7785}"/>
              </a:ext>
            </a:extLst>
          </p:cNvPr>
          <p:cNvSpPr>
            <a:spLocks noGrp="1"/>
          </p:cNvSpPr>
          <p:nvPr>
            <p:ph type="title"/>
          </p:nvPr>
        </p:nvSpPr>
        <p:spPr>
          <a:xfrm>
            <a:off x="847164" y="195763"/>
            <a:ext cx="10146030" cy="1008771"/>
          </a:xfrm>
        </p:spPr>
        <p:txBody>
          <a:bodyPr/>
          <a:lstStyle/>
          <a:p>
            <a:pPr algn="ctr"/>
            <a:r>
              <a:rPr lang="en-US" b="0" dirty="0">
                <a:latin typeface="+mj-lt"/>
              </a:rPr>
              <a:t>Conclusion</a:t>
            </a:r>
          </a:p>
        </p:txBody>
      </p:sp>
      <p:sp>
        <p:nvSpPr>
          <p:cNvPr id="4" name="TextBox 3">
            <a:extLst>
              <a:ext uri="{FF2B5EF4-FFF2-40B4-BE49-F238E27FC236}">
                <a16:creationId xmlns:a16="http://schemas.microsoft.com/office/drawing/2014/main" id="{44602C2A-07CC-3FC4-8F1E-61CB83ED030A}"/>
              </a:ext>
            </a:extLst>
          </p:cNvPr>
          <p:cNvSpPr txBox="1"/>
          <p:nvPr/>
        </p:nvSpPr>
        <p:spPr>
          <a:xfrm>
            <a:off x="253311" y="1383067"/>
            <a:ext cx="11762226" cy="4832092"/>
          </a:xfrm>
          <a:prstGeom prst="rect">
            <a:avLst/>
          </a:prstGeom>
          <a:noFill/>
        </p:spPr>
        <p:txBody>
          <a:bodyPr wrap="square" rtlCol="0">
            <a:spAutoFit/>
          </a:bodyPr>
          <a:lstStyle/>
          <a:p>
            <a:r>
              <a:rPr lang="en-US" sz="2800" dirty="0"/>
              <a:t>We are operating the world’s first dual phase O(1%) xenon-doped argon two-grid TPC.</a:t>
            </a:r>
          </a:p>
          <a:p>
            <a:endParaRPr lang="en-US" sz="2800" dirty="0"/>
          </a:p>
          <a:p>
            <a:r>
              <a:rPr lang="en-US" sz="2800" dirty="0"/>
              <a:t>We see substantial S2 gain from xenon-doping .</a:t>
            </a:r>
          </a:p>
          <a:p>
            <a:endParaRPr lang="en-US" sz="2800" dirty="0"/>
          </a:p>
          <a:p>
            <a:r>
              <a:rPr lang="en-US" sz="2800" dirty="0"/>
              <a:t>S2 average waveform gets broader at 1%, then narrows for ≥2%, our proposed model matches the observed data well.</a:t>
            </a:r>
          </a:p>
          <a:p>
            <a:endParaRPr lang="en-US" sz="2800" dirty="0"/>
          </a:p>
          <a:p>
            <a:r>
              <a:rPr lang="en-US" sz="2800" dirty="0"/>
              <a:t>S2 light is likely 50% from Xe</a:t>
            </a:r>
            <a:r>
              <a:rPr lang="en-US" sz="2800" baseline="-25000" dirty="0"/>
              <a:t>2</a:t>
            </a:r>
            <a:r>
              <a:rPr lang="en-US" sz="2800" dirty="0"/>
              <a:t>* by 1%.</a:t>
            </a:r>
          </a:p>
          <a:p>
            <a:endParaRPr lang="en-US" sz="2800" dirty="0"/>
          </a:p>
          <a:p>
            <a:r>
              <a:rPr lang="en-US" sz="2800" dirty="0"/>
              <a:t>Plan to upgrade CHILLAX with more SiPMs, full TPC, and reflector coming soon!</a:t>
            </a:r>
          </a:p>
        </p:txBody>
      </p:sp>
    </p:spTree>
    <p:extLst>
      <p:ext uri="{BB962C8B-B14F-4D97-AF65-F5344CB8AC3E}">
        <p14:creationId xmlns:p14="http://schemas.microsoft.com/office/powerpoint/2010/main" val="20120544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184510"/>
            <a:ext cx="10972800" cy="1005840"/>
          </a:xfrm>
        </p:spPr>
        <p:txBody>
          <a:bodyPr/>
          <a:lstStyle/>
          <a:p>
            <a:pPr algn="ctr"/>
            <a:r>
              <a:rPr lang="en-US" b="0" dirty="0">
                <a:latin typeface="+mj-lt"/>
              </a:rPr>
              <a:t>Thank you! Questions?</a:t>
            </a:r>
          </a:p>
        </p:txBody>
      </p:sp>
      <p:sp>
        <p:nvSpPr>
          <p:cNvPr id="2" name="TextBox 1">
            <a:extLst>
              <a:ext uri="{FF2B5EF4-FFF2-40B4-BE49-F238E27FC236}">
                <a16:creationId xmlns:a16="http://schemas.microsoft.com/office/drawing/2014/main" id="{098BEC56-B7AD-C741-BD4F-93953467D39A}"/>
              </a:ext>
            </a:extLst>
          </p:cNvPr>
          <p:cNvSpPr txBox="1"/>
          <p:nvPr/>
        </p:nvSpPr>
        <p:spPr>
          <a:xfrm>
            <a:off x="6096000" y="1622815"/>
            <a:ext cx="5590572" cy="4247317"/>
          </a:xfrm>
          <a:prstGeom prst="rect">
            <a:avLst/>
          </a:prstGeom>
          <a:noFill/>
        </p:spPr>
        <p:txBody>
          <a:bodyPr wrap="square" rtlCol="0">
            <a:spAutoFit/>
          </a:bodyPr>
          <a:lstStyle/>
          <a:p>
            <a:r>
              <a:rPr lang="en-US" dirty="0"/>
              <a:t>This material is based upon work supported by the Department of Energy National Nuclear Security Administration under Award Number DE-NA0000979 and DE-NA0003996.</a:t>
            </a:r>
          </a:p>
          <a:p>
            <a:endParaRPr lang="en-US" dirty="0"/>
          </a:p>
          <a:p>
            <a:r>
              <a:rPr lang="en-US" dirty="0"/>
              <a:t>This project is partially supported by the U.S. Department of Energy (DOE) Office of Science, Office of High Energy Physics under Work Proposal Number SCW1676 and SCW1504 awarded to Lawrence Livermore National</a:t>
            </a:r>
            <a:br>
              <a:rPr lang="en-US" dirty="0"/>
            </a:br>
            <a:r>
              <a:rPr lang="en-US" dirty="0"/>
              <a:t>Laboratory (LLNL).</a:t>
            </a:r>
          </a:p>
          <a:p>
            <a:endParaRPr lang="en-US" dirty="0"/>
          </a:p>
          <a:p>
            <a:r>
              <a:rPr lang="en-US" dirty="0"/>
              <a:t>This material is also based upon work supported by HEPCAT (High Energy Physics Consortium for Advanced Training) under Department of Energy, Office of High Energy Physics (award number: DE-SC0022313).</a:t>
            </a:r>
          </a:p>
        </p:txBody>
      </p:sp>
      <p:pic>
        <p:nvPicPr>
          <p:cNvPr id="6" name="Picture 5" descr="A group of men working on a machine&#10;&#10;Description automatically generated">
            <a:extLst>
              <a:ext uri="{FF2B5EF4-FFF2-40B4-BE49-F238E27FC236}">
                <a16:creationId xmlns:a16="http://schemas.microsoft.com/office/drawing/2014/main" id="{29F2E022-8EA9-161F-0345-AA79FA16339C}"/>
              </a:ext>
            </a:extLst>
          </p:cNvPr>
          <p:cNvPicPr>
            <a:picLocks noChangeAspect="1"/>
          </p:cNvPicPr>
          <p:nvPr/>
        </p:nvPicPr>
        <p:blipFill>
          <a:blip r:embed="rId3"/>
          <a:stretch>
            <a:fillRect/>
          </a:stretch>
        </p:blipFill>
        <p:spPr>
          <a:xfrm>
            <a:off x="505428" y="1622815"/>
            <a:ext cx="5402944" cy="4052208"/>
          </a:xfrm>
          <a:prstGeom prst="rect">
            <a:avLst/>
          </a:prstGeom>
        </p:spPr>
      </p:pic>
    </p:spTree>
    <p:extLst>
      <p:ext uri="{BB962C8B-B14F-4D97-AF65-F5344CB8AC3E}">
        <p14:creationId xmlns:p14="http://schemas.microsoft.com/office/powerpoint/2010/main" val="15883630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966DD4-AB82-758A-7A56-52F88D7682F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7CFA165-0B02-1E7F-CB8D-2F42FAC2002D}"/>
              </a:ext>
            </a:extLst>
          </p:cNvPr>
          <p:cNvSpPr>
            <a:spLocks noGrp="1"/>
          </p:cNvSpPr>
          <p:nvPr>
            <p:ph type="title"/>
          </p:nvPr>
        </p:nvSpPr>
        <p:spPr>
          <a:xfrm>
            <a:off x="609600" y="2926080"/>
            <a:ext cx="10972800" cy="1005840"/>
          </a:xfrm>
        </p:spPr>
        <p:txBody>
          <a:bodyPr/>
          <a:lstStyle/>
          <a:p>
            <a:pPr algn="ctr"/>
            <a:r>
              <a:rPr lang="en-US" sz="7200" b="0" dirty="0">
                <a:latin typeface="+mj-lt"/>
              </a:rPr>
              <a:t>Backup Slides</a:t>
            </a:r>
          </a:p>
        </p:txBody>
      </p:sp>
    </p:spTree>
    <p:extLst>
      <p:ext uri="{BB962C8B-B14F-4D97-AF65-F5344CB8AC3E}">
        <p14:creationId xmlns:p14="http://schemas.microsoft.com/office/powerpoint/2010/main" val="33990834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Screen Shot 2022-09-13 at 11.36.22 AM.png">
            <a:extLst>
              <a:ext uri="{FF2B5EF4-FFF2-40B4-BE49-F238E27FC236}">
                <a16:creationId xmlns:a16="http://schemas.microsoft.com/office/drawing/2014/main" id="{6680B7A0-0E96-51A6-F12B-4111948C6F96}"/>
              </a:ext>
            </a:extLst>
          </p:cNvPr>
          <p:cNvPicPr>
            <a:picLocks noChangeAspect="1"/>
          </p:cNvPicPr>
          <p:nvPr/>
        </p:nvPicPr>
        <p:blipFill>
          <a:blip r:embed="rId3"/>
          <a:stretch>
            <a:fillRect/>
          </a:stretch>
        </p:blipFill>
        <p:spPr>
          <a:xfrm>
            <a:off x="2459605" y="2105732"/>
            <a:ext cx="5874121" cy="3546813"/>
          </a:xfrm>
          <a:prstGeom prst="rect">
            <a:avLst/>
          </a:prstGeom>
        </p:spPr>
      </p:pic>
      <p:sp>
        <p:nvSpPr>
          <p:cNvPr id="3" name="Rectangle 2">
            <a:extLst>
              <a:ext uri="{FF2B5EF4-FFF2-40B4-BE49-F238E27FC236}">
                <a16:creationId xmlns:a16="http://schemas.microsoft.com/office/drawing/2014/main" id="{235472C2-12B2-2A03-F664-648688058F90}"/>
              </a:ext>
            </a:extLst>
          </p:cNvPr>
          <p:cNvSpPr/>
          <p:nvPr/>
        </p:nvSpPr>
        <p:spPr bwMode="auto">
          <a:xfrm>
            <a:off x="1240119" y="2311187"/>
            <a:ext cx="291790" cy="3144642"/>
          </a:xfrm>
          <a:prstGeom prst="rect">
            <a:avLst/>
          </a:prstGeom>
          <a:solidFill>
            <a:schemeClr val="tx2">
              <a:lumMod val="20000"/>
              <a:lumOff val="80000"/>
            </a:schemeClr>
          </a:solidFill>
          <a:ln>
            <a:no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sp>
        <p:nvSpPr>
          <p:cNvPr id="4" name="Oval 3">
            <a:extLst>
              <a:ext uri="{FF2B5EF4-FFF2-40B4-BE49-F238E27FC236}">
                <a16:creationId xmlns:a16="http://schemas.microsoft.com/office/drawing/2014/main" id="{E5BBBDF7-90E3-2795-64E0-4BDBE201B7D4}"/>
              </a:ext>
            </a:extLst>
          </p:cNvPr>
          <p:cNvSpPr/>
          <p:nvPr/>
        </p:nvSpPr>
        <p:spPr bwMode="auto">
          <a:xfrm>
            <a:off x="1178556" y="3076672"/>
            <a:ext cx="124524" cy="133817"/>
          </a:xfrm>
          <a:prstGeom prst="ellipse">
            <a:avLst/>
          </a:prstGeom>
          <a:solidFill>
            <a:schemeClr val="accent1">
              <a:lumMod val="75000"/>
            </a:schemeClr>
          </a:solidFill>
          <a:ln>
            <a:no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sp>
        <p:nvSpPr>
          <p:cNvPr id="5" name="Oval 4">
            <a:extLst>
              <a:ext uri="{FF2B5EF4-FFF2-40B4-BE49-F238E27FC236}">
                <a16:creationId xmlns:a16="http://schemas.microsoft.com/office/drawing/2014/main" id="{FC669687-CAE6-718F-1D3E-25170E098815}"/>
              </a:ext>
            </a:extLst>
          </p:cNvPr>
          <p:cNvSpPr/>
          <p:nvPr/>
        </p:nvSpPr>
        <p:spPr bwMode="auto">
          <a:xfrm>
            <a:off x="1466629" y="3076672"/>
            <a:ext cx="124524" cy="133817"/>
          </a:xfrm>
          <a:prstGeom prst="ellipse">
            <a:avLst/>
          </a:prstGeom>
          <a:solidFill>
            <a:schemeClr val="accent1">
              <a:lumMod val="75000"/>
            </a:schemeClr>
          </a:solidFill>
          <a:ln>
            <a:no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sp>
        <p:nvSpPr>
          <p:cNvPr id="6" name="Rectangle 5">
            <a:extLst>
              <a:ext uri="{FF2B5EF4-FFF2-40B4-BE49-F238E27FC236}">
                <a16:creationId xmlns:a16="http://schemas.microsoft.com/office/drawing/2014/main" id="{711A6B72-5F8E-E2F4-4C4A-53E0FF41E8D8}"/>
              </a:ext>
            </a:extLst>
          </p:cNvPr>
          <p:cNvSpPr/>
          <p:nvPr/>
        </p:nvSpPr>
        <p:spPr bwMode="auto">
          <a:xfrm>
            <a:off x="707231" y="3111689"/>
            <a:ext cx="401023" cy="1571661"/>
          </a:xfrm>
          <a:prstGeom prst="rect">
            <a:avLst/>
          </a:prstGeom>
          <a:solidFill>
            <a:srgbClr val="A162D0"/>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spcBef>
                <a:spcPct val="0"/>
              </a:spcBef>
            </a:pPr>
            <a:endParaRPr lang="en-US" sz="1600">
              <a:solidFill>
                <a:srgbClr val="000000"/>
              </a:solidFill>
            </a:endParaRPr>
          </a:p>
        </p:txBody>
      </p:sp>
      <p:sp>
        <p:nvSpPr>
          <p:cNvPr id="7" name="Rectangle 6">
            <a:extLst>
              <a:ext uri="{FF2B5EF4-FFF2-40B4-BE49-F238E27FC236}">
                <a16:creationId xmlns:a16="http://schemas.microsoft.com/office/drawing/2014/main" id="{8B28EC43-B533-C5A0-C76D-0F370A2CF484}"/>
              </a:ext>
            </a:extLst>
          </p:cNvPr>
          <p:cNvSpPr/>
          <p:nvPr/>
        </p:nvSpPr>
        <p:spPr bwMode="auto">
          <a:xfrm>
            <a:off x="1655084" y="3111689"/>
            <a:ext cx="401023" cy="1571661"/>
          </a:xfrm>
          <a:prstGeom prst="rect">
            <a:avLst/>
          </a:prstGeom>
          <a:solidFill>
            <a:srgbClr val="A162D0"/>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spcBef>
                <a:spcPct val="0"/>
              </a:spcBef>
            </a:pPr>
            <a:endParaRPr lang="en-US" sz="1600">
              <a:solidFill>
                <a:srgbClr val="000000"/>
              </a:solidFill>
            </a:endParaRPr>
          </a:p>
        </p:txBody>
      </p:sp>
      <p:sp>
        <p:nvSpPr>
          <p:cNvPr id="8" name="Rectangle 7">
            <a:extLst>
              <a:ext uri="{FF2B5EF4-FFF2-40B4-BE49-F238E27FC236}">
                <a16:creationId xmlns:a16="http://schemas.microsoft.com/office/drawing/2014/main" id="{B2890553-3FE6-5850-2453-68635D6D6FE8}"/>
              </a:ext>
            </a:extLst>
          </p:cNvPr>
          <p:cNvSpPr/>
          <p:nvPr/>
        </p:nvSpPr>
        <p:spPr bwMode="auto">
          <a:xfrm>
            <a:off x="1110022" y="2311187"/>
            <a:ext cx="133815" cy="3144642"/>
          </a:xfrm>
          <a:prstGeom prst="rect">
            <a:avLst/>
          </a:prstGeom>
          <a:solidFill>
            <a:schemeClr val="tx1">
              <a:lumMod val="50000"/>
              <a:lumOff val="50000"/>
            </a:schemeClr>
          </a:solidFill>
          <a:ln>
            <a:no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sp>
        <p:nvSpPr>
          <p:cNvPr id="9" name="Rectangle 8">
            <a:extLst>
              <a:ext uri="{FF2B5EF4-FFF2-40B4-BE49-F238E27FC236}">
                <a16:creationId xmlns:a16="http://schemas.microsoft.com/office/drawing/2014/main" id="{FFF0621E-0058-05B0-BAEC-3B8F7C68E1B0}"/>
              </a:ext>
            </a:extLst>
          </p:cNvPr>
          <p:cNvSpPr/>
          <p:nvPr/>
        </p:nvSpPr>
        <p:spPr bwMode="auto">
          <a:xfrm>
            <a:off x="1528192" y="2311187"/>
            <a:ext cx="133815" cy="3144642"/>
          </a:xfrm>
          <a:prstGeom prst="rect">
            <a:avLst/>
          </a:prstGeom>
          <a:solidFill>
            <a:schemeClr val="tx1">
              <a:lumMod val="50000"/>
              <a:lumOff val="50000"/>
            </a:schemeClr>
          </a:solidFill>
          <a:ln>
            <a:no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sp>
        <p:nvSpPr>
          <p:cNvPr id="10" name="TextBox 9">
            <a:extLst>
              <a:ext uri="{FF2B5EF4-FFF2-40B4-BE49-F238E27FC236}">
                <a16:creationId xmlns:a16="http://schemas.microsoft.com/office/drawing/2014/main" id="{789FE58E-569B-1FFD-5DAF-EC502D012CCF}"/>
              </a:ext>
            </a:extLst>
          </p:cNvPr>
          <p:cNvSpPr txBox="1"/>
          <p:nvPr/>
        </p:nvSpPr>
        <p:spPr>
          <a:xfrm rot="16200000">
            <a:off x="170068" y="3669422"/>
            <a:ext cx="148868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Cooling source</a:t>
            </a:r>
            <a:endParaRPr lang="en-US" sz="1400">
              <a:cs typeface="Calibri"/>
            </a:endParaRPr>
          </a:p>
        </p:txBody>
      </p:sp>
      <p:sp>
        <p:nvSpPr>
          <p:cNvPr id="11" name="TextBox 10">
            <a:extLst>
              <a:ext uri="{FF2B5EF4-FFF2-40B4-BE49-F238E27FC236}">
                <a16:creationId xmlns:a16="http://schemas.microsoft.com/office/drawing/2014/main" id="{096B0306-2350-E691-A819-54D5575311DC}"/>
              </a:ext>
            </a:extLst>
          </p:cNvPr>
          <p:cNvSpPr txBox="1"/>
          <p:nvPr/>
        </p:nvSpPr>
        <p:spPr>
          <a:xfrm>
            <a:off x="1182970" y="2312690"/>
            <a:ext cx="52224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cs typeface="Calibri"/>
              </a:rPr>
              <a:t>Gas</a:t>
            </a:r>
          </a:p>
        </p:txBody>
      </p:sp>
      <p:cxnSp>
        <p:nvCxnSpPr>
          <p:cNvPr id="12" name="Straight Arrow Connector 11">
            <a:extLst>
              <a:ext uri="{FF2B5EF4-FFF2-40B4-BE49-F238E27FC236}">
                <a16:creationId xmlns:a16="http://schemas.microsoft.com/office/drawing/2014/main" id="{96FBC9AC-82D6-4B29-75D0-FFCEA5BA9130}"/>
              </a:ext>
            </a:extLst>
          </p:cNvPr>
          <p:cNvCxnSpPr/>
          <p:nvPr/>
        </p:nvCxnSpPr>
        <p:spPr>
          <a:xfrm>
            <a:off x="1380672" y="2553955"/>
            <a:ext cx="3717" cy="217451"/>
          </a:xfrm>
          <a:prstGeom prst="straightConnector1">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3" name="Up Arrow 12">
            <a:extLst>
              <a:ext uri="{FF2B5EF4-FFF2-40B4-BE49-F238E27FC236}">
                <a16:creationId xmlns:a16="http://schemas.microsoft.com/office/drawing/2014/main" id="{780B98C0-79EE-538F-3D3C-2C1354183ACD}"/>
              </a:ext>
            </a:extLst>
          </p:cNvPr>
          <p:cNvSpPr/>
          <p:nvPr/>
        </p:nvSpPr>
        <p:spPr>
          <a:xfrm>
            <a:off x="11147127" y="1377344"/>
            <a:ext cx="478872" cy="430971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438F7FCE-5CDF-DCBA-877C-14057BE92111}"/>
              </a:ext>
            </a:extLst>
          </p:cNvPr>
          <p:cNvCxnSpPr>
            <a:cxnSpLocks/>
          </p:cNvCxnSpPr>
          <p:nvPr/>
        </p:nvCxnSpPr>
        <p:spPr>
          <a:xfrm>
            <a:off x="11022496" y="2071586"/>
            <a:ext cx="1053545"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8A5CBB8-1974-207F-16A3-17FB0199A830}"/>
              </a:ext>
            </a:extLst>
          </p:cNvPr>
          <p:cNvCxnSpPr>
            <a:cxnSpLocks/>
          </p:cNvCxnSpPr>
          <p:nvPr/>
        </p:nvCxnSpPr>
        <p:spPr>
          <a:xfrm>
            <a:off x="11022496" y="2456535"/>
            <a:ext cx="1053545"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059CF2D-E326-5B10-A543-37B89F6A4C54}"/>
              </a:ext>
            </a:extLst>
          </p:cNvPr>
          <p:cNvCxnSpPr>
            <a:cxnSpLocks/>
          </p:cNvCxnSpPr>
          <p:nvPr/>
        </p:nvCxnSpPr>
        <p:spPr>
          <a:xfrm>
            <a:off x="11022496" y="3760430"/>
            <a:ext cx="1099931"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0FF51F4-4791-20B2-34B3-42412A416858}"/>
              </a:ext>
            </a:extLst>
          </p:cNvPr>
          <p:cNvSpPr txBox="1"/>
          <p:nvPr/>
        </p:nvSpPr>
        <p:spPr>
          <a:xfrm>
            <a:off x="8724122" y="1886920"/>
            <a:ext cx="2338032" cy="307777"/>
          </a:xfrm>
          <a:prstGeom prst="rect">
            <a:avLst/>
          </a:prstGeom>
          <a:noFill/>
        </p:spPr>
        <p:txBody>
          <a:bodyPr wrap="square" rtlCol="0">
            <a:spAutoFit/>
          </a:bodyPr>
          <a:lstStyle/>
          <a:p>
            <a:pPr algn="r"/>
            <a:r>
              <a:rPr lang="en-US" sz="1400" dirty="0"/>
              <a:t>Xe Condenses (1.8 bar): 176 K</a:t>
            </a:r>
          </a:p>
        </p:txBody>
      </p:sp>
      <p:sp>
        <p:nvSpPr>
          <p:cNvPr id="18" name="TextBox 17">
            <a:extLst>
              <a:ext uri="{FF2B5EF4-FFF2-40B4-BE49-F238E27FC236}">
                <a16:creationId xmlns:a16="http://schemas.microsoft.com/office/drawing/2014/main" id="{4DEA7986-EC29-D23C-75CC-591DAEEB7401}"/>
              </a:ext>
            </a:extLst>
          </p:cNvPr>
          <p:cNvSpPr txBox="1"/>
          <p:nvPr/>
        </p:nvSpPr>
        <p:spPr>
          <a:xfrm>
            <a:off x="8938727" y="2249377"/>
            <a:ext cx="2103548" cy="307777"/>
          </a:xfrm>
          <a:prstGeom prst="rect">
            <a:avLst/>
          </a:prstGeom>
          <a:noFill/>
        </p:spPr>
        <p:txBody>
          <a:bodyPr wrap="square" rtlCol="0">
            <a:spAutoFit/>
          </a:bodyPr>
          <a:lstStyle/>
          <a:p>
            <a:pPr algn="r"/>
            <a:r>
              <a:rPr lang="en-US" sz="1400" dirty="0"/>
              <a:t>Xe Freezes (1.8 bar): 162 K</a:t>
            </a:r>
          </a:p>
        </p:txBody>
      </p:sp>
      <p:sp>
        <p:nvSpPr>
          <p:cNvPr id="19" name="TextBox 18">
            <a:extLst>
              <a:ext uri="{FF2B5EF4-FFF2-40B4-BE49-F238E27FC236}">
                <a16:creationId xmlns:a16="http://schemas.microsoft.com/office/drawing/2014/main" id="{BF494F94-4032-5B28-06F6-C67EE77DB1CE}"/>
              </a:ext>
            </a:extLst>
          </p:cNvPr>
          <p:cNvSpPr txBox="1"/>
          <p:nvPr/>
        </p:nvSpPr>
        <p:spPr>
          <a:xfrm>
            <a:off x="8799912" y="3617718"/>
            <a:ext cx="2262240" cy="307777"/>
          </a:xfrm>
          <a:prstGeom prst="rect">
            <a:avLst/>
          </a:prstGeom>
          <a:noFill/>
        </p:spPr>
        <p:txBody>
          <a:bodyPr wrap="square" rtlCol="0">
            <a:spAutoFit/>
          </a:bodyPr>
          <a:lstStyle/>
          <a:p>
            <a:pPr algn="r"/>
            <a:r>
              <a:rPr lang="en-US" sz="1400" dirty="0"/>
              <a:t>Ar Condenses (1.8 bar): 93 K</a:t>
            </a:r>
          </a:p>
        </p:txBody>
      </p:sp>
      <p:sp>
        <p:nvSpPr>
          <p:cNvPr id="20" name="TextBox 19">
            <a:extLst>
              <a:ext uri="{FF2B5EF4-FFF2-40B4-BE49-F238E27FC236}">
                <a16:creationId xmlns:a16="http://schemas.microsoft.com/office/drawing/2014/main" id="{10F1938B-2DEB-1A33-00B2-9EF8EE5F0AD0}"/>
              </a:ext>
            </a:extLst>
          </p:cNvPr>
          <p:cNvSpPr txBox="1"/>
          <p:nvPr/>
        </p:nvSpPr>
        <p:spPr>
          <a:xfrm>
            <a:off x="1144263" y="211572"/>
            <a:ext cx="10268607" cy="584775"/>
          </a:xfrm>
          <a:prstGeom prst="rect">
            <a:avLst/>
          </a:prstGeom>
          <a:noFill/>
        </p:spPr>
        <p:txBody>
          <a:bodyPr wrap="square" rtlCol="0">
            <a:spAutoFit/>
          </a:bodyPr>
          <a:lstStyle/>
          <a:p>
            <a:pPr algn="ctr"/>
            <a:r>
              <a:rPr lang="en-US" sz="3200" dirty="0">
                <a:solidFill>
                  <a:schemeClr val="tx2"/>
                </a:solidFill>
              </a:rPr>
              <a:t>Complications from Xenon-Doping</a:t>
            </a:r>
          </a:p>
        </p:txBody>
      </p:sp>
      <p:sp>
        <p:nvSpPr>
          <p:cNvPr id="24" name="TextBox 23">
            <a:extLst>
              <a:ext uri="{FF2B5EF4-FFF2-40B4-BE49-F238E27FC236}">
                <a16:creationId xmlns:a16="http://schemas.microsoft.com/office/drawing/2014/main" id="{4DF221EA-5803-CE1B-820C-7282B1F3F5A8}"/>
              </a:ext>
            </a:extLst>
          </p:cNvPr>
          <p:cNvSpPr txBox="1"/>
          <p:nvPr/>
        </p:nvSpPr>
        <p:spPr>
          <a:xfrm>
            <a:off x="265514" y="1316007"/>
            <a:ext cx="7958463" cy="830997"/>
          </a:xfrm>
          <a:prstGeom prst="rect">
            <a:avLst/>
          </a:prstGeom>
          <a:noFill/>
        </p:spPr>
        <p:txBody>
          <a:bodyPr wrap="square" rtlCol="0">
            <a:spAutoFit/>
          </a:bodyPr>
          <a:lstStyle/>
          <a:p>
            <a:r>
              <a:rPr lang="en-US" sz="2400" dirty="0"/>
              <a:t>The large temperature discrepancy between xenon and argon boiling points are a major source of system instability</a:t>
            </a:r>
          </a:p>
        </p:txBody>
      </p:sp>
      <p:sp>
        <p:nvSpPr>
          <p:cNvPr id="25" name="TextBox 24">
            <a:extLst>
              <a:ext uri="{FF2B5EF4-FFF2-40B4-BE49-F238E27FC236}">
                <a16:creationId xmlns:a16="http://schemas.microsoft.com/office/drawing/2014/main" id="{9245578A-544D-A14E-C088-9BD26ADDF105}"/>
              </a:ext>
            </a:extLst>
          </p:cNvPr>
          <p:cNvSpPr txBox="1"/>
          <p:nvPr/>
        </p:nvSpPr>
        <p:spPr>
          <a:xfrm>
            <a:off x="265514" y="5519136"/>
            <a:ext cx="10800590" cy="1200329"/>
          </a:xfrm>
          <a:prstGeom prst="rect">
            <a:avLst/>
          </a:prstGeom>
          <a:noFill/>
        </p:spPr>
        <p:txBody>
          <a:bodyPr wrap="square" rtlCol="0">
            <a:spAutoFit/>
          </a:bodyPr>
          <a:lstStyle/>
          <a:p>
            <a:r>
              <a:rPr lang="en-US" sz="1800" b="1" dirty="0"/>
              <a:t>Left: </a:t>
            </a:r>
            <a:r>
              <a:rPr lang="en-US" sz="1800" dirty="0"/>
              <a:t>Condensation of Xe-rich Ar gas causes Xe to freeze if Xe pressure exceeds saturation vapor pressure</a:t>
            </a:r>
            <a:endParaRPr lang="en-US" dirty="0"/>
          </a:p>
          <a:p>
            <a:r>
              <a:rPr lang="en-US" sz="1800" b="1" dirty="0"/>
              <a:t>Middle: </a:t>
            </a:r>
            <a:r>
              <a:rPr lang="en-US" sz="1800" dirty="0"/>
              <a:t>Evaporation of liquid mixture causes Xe concentration to increase in the liquid</a:t>
            </a:r>
            <a:endParaRPr lang="en-US" sz="1800" dirty="0">
              <a:cs typeface="Calibri"/>
            </a:endParaRPr>
          </a:p>
          <a:p>
            <a:r>
              <a:rPr lang="en-US" sz="1800" b="1" dirty="0"/>
              <a:t>Right: </a:t>
            </a:r>
            <a:r>
              <a:rPr lang="en-US" sz="1800" dirty="0"/>
              <a:t>Unintended evaporation of liquid isolated by surface tension can cause Xe ice to form</a:t>
            </a:r>
            <a:endParaRPr lang="en-US" sz="1800" dirty="0">
              <a:cs typeface="Calibri"/>
            </a:endParaRPr>
          </a:p>
          <a:p>
            <a:endParaRPr lang="en-US" dirty="0"/>
          </a:p>
        </p:txBody>
      </p:sp>
      <p:cxnSp>
        <p:nvCxnSpPr>
          <p:cNvPr id="22" name="Straight Connector 21">
            <a:extLst>
              <a:ext uri="{FF2B5EF4-FFF2-40B4-BE49-F238E27FC236}">
                <a16:creationId xmlns:a16="http://schemas.microsoft.com/office/drawing/2014/main" id="{7C6A9AA7-6596-1395-3FC9-587D18045BAC}"/>
              </a:ext>
            </a:extLst>
          </p:cNvPr>
          <p:cNvCxnSpPr>
            <a:cxnSpLocks/>
          </p:cNvCxnSpPr>
          <p:nvPr/>
        </p:nvCxnSpPr>
        <p:spPr>
          <a:xfrm>
            <a:off x="10987608" y="5686550"/>
            <a:ext cx="1099931"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E480FB3D-E998-D056-A65E-32992B16E562}"/>
              </a:ext>
            </a:extLst>
          </p:cNvPr>
          <p:cNvSpPr txBox="1"/>
          <p:nvPr/>
        </p:nvSpPr>
        <p:spPr>
          <a:xfrm>
            <a:off x="8765024" y="5543838"/>
            <a:ext cx="2262240" cy="307777"/>
          </a:xfrm>
          <a:prstGeom prst="rect">
            <a:avLst/>
          </a:prstGeom>
          <a:noFill/>
        </p:spPr>
        <p:txBody>
          <a:bodyPr wrap="square" rtlCol="0">
            <a:spAutoFit/>
          </a:bodyPr>
          <a:lstStyle/>
          <a:p>
            <a:pPr algn="r"/>
            <a:r>
              <a:rPr lang="en-US" sz="1400" dirty="0"/>
              <a:t>0 K</a:t>
            </a:r>
          </a:p>
        </p:txBody>
      </p:sp>
      <p:sp>
        <p:nvSpPr>
          <p:cNvPr id="26" name="TextBox 25">
            <a:extLst>
              <a:ext uri="{FF2B5EF4-FFF2-40B4-BE49-F238E27FC236}">
                <a16:creationId xmlns:a16="http://schemas.microsoft.com/office/drawing/2014/main" id="{7ED23D42-DEB5-3947-A80E-EBEEA5AE4FD6}"/>
              </a:ext>
            </a:extLst>
          </p:cNvPr>
          <p:cNvSpPr txBox="1"/>
          <p:nvPr/>
        </p:nvSpPr>
        <p:spPr>
          <a:xfrm>
            <a:off x="11595618" y="1571335"/>
            <a:ext cx="300487" cy="369332"/>
          </a:xfrm>
          <a:prstGeom prst="rect">
            <a:avLst/>
          </a:prstGeom>
          <a:noFill/>
        </p:spPr>
        <p:txBody>
          <a:bodyPr wrap="square" rtlCol="0">
            <a:spAutoFit/>
          </a:bodyPr>
          <a:lstStyle/>
          <a:p>
            <a:r>
              <a:rPr lang="en-US" dirty="0"/>
              <a:t>T</a:t>
            </a:r>
          </a:p>
        </p:txBody>
      </p:sp>
    </p:spTree>
    <p:extLst>
      <p:ext uri="{BB962C8B-B14F-4D97-AF65-F5344CB8AC3E}">
        <p14:creationId xmlns:p14="http://schemas.microsoft.com/office/powerpoint/2010/main" val="29056808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2">
            <a:extLst>
              <a:ext uri="{FF2B5EF4-FFF2-40B4-BE49-F238E27FC236}">
                <a16:creationId xmlns:a16="http://schemas.microsoft.com/office/drawing/2014/main" id="{4246EA7E-F5B7-E2DE-3B4E-D8E8DFF8B51B}"/>
              </a:ext>
            </a:extLst>
          </p:cNvPr>
          <p:cNvSpPr txBox="1">
            <a:spLocks/>
          </p:cNvSpPr>
          <p:nvPr/>
        </p:nvSpPr>
        <p:spPr>
          <a:xfrm>
            <a:off x="1981202" y="219510"/>
            <a:ext cx="8530683" cy="1008771"/>
          </a:xfrm>
          <a:prstGeom prst="rect">
            <a:avLst/>
          </a:prstGeom>
        </p:spPr>
        <p:txBody>
          <a:bodyPr/>
          <a:lstStyle>
            <a:lvl1pPr algn="l" rtl="0" eaLnBrk="1" latinLnBrk="0" hangingPunct="1">
              <a:lnSpc>
                <a:spcPct val="90000"/>
              </a:lnSpc>
              <a:spcBef>
                <a:spcPct val="0"/>
              </a:spcBef>
              <a:buNone/>
              <a:defRPr kumimoji="0" sz="3200" b="1" kern="120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algn="ctr"/>
            <a:r>
              <a:rPr lang="en-US" b="0" dirty="0"/>
              <a:t>Gas Sampling</a:t>
            </a:r>
            <a:endParaRPr lang="en-US" sz="2400" b="0" dirty="0"/>
          </a:p>
        </p:txBody>
      </p:sp>
      <p:sp>
        <p:nvSpPr>
          <p:cNvPr id="3" name="Rectangle 2">
            <a:extLst>
              <a:ext uri="{FF2B5EF4-FFF2-40B4-BE49-F238E27FC236}">
                <a16:creationId xmlns:a16="http://schemas.microsoft.com/office/drawing/2014/main" id="{0CACD77F-FF9E-29B3-0351-470029E81F4A}"/>
              </a:ext>
            </a:extLst>
          </p:cNvPr>
          <p:cNvSpPr/>
          <p:nvPr/>
        </p:nvSpPr>
        <p:spPr bwMode="auto">
          <a:xfrm>
            <a:off x="772887" y="1752600"/>
            <a:ext cx="892628" cy="576942"/>
          </a:xfrm>
          <a:prstGeom prst="rect">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18900000" scaled="1"/>
            <a:tileRect/>
          </a:gra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r>
              <a:rPr lang="en-US" sz="1600" b="1" dirty="0">
                <a:solidFill>
                  <a:srgbClr val="000000"/>
                </a:solidFill>
              </a:rPr>
              <a:t>Sample</a:t>
            </a:r>
          </a:p>
          <a:p>
            <a:pPr algn="ctr">
              <a:spcBef>
                <a:spcPct val="0"/>
              </a:spcBef>
            </a:pPr>
            <a:endParaRPr lang="en-US" sz="1600" b="1" dirty="0">
              <a:solidFill>
                <a:srgbClr val="000000"/>
              </a:solidFill>
            </a:endParaRPr>
          </a:p>
        </p:txBody>
      </p:sp>
      <p:sp>
        <p:nvSpPr>
          <p:cNvPr id="4" name="Rectangle 3">
            <a:extLst>
              <a:ext uri="{FF2B5EF4-FFF2-40B4-BE49-F238E27FC236}">
                <a16:creationId xmlns:a16="http://schemas.microsoft.com/office/drawing/2014/main" id="{897194A0-681A-B326-D30B-8C7A0904CA44}"/>
              </a:ext>
            </a:extLst>
          </p:cNvPr>
          <p:cNvSpPr/>
          <p:nvPr/>
        </p:nvSpPr>
        <p:spPr bwMode="auto">
          <a:xfrm>
            <a:off x="2786682" y="1534886"/>
            <a:ext cx="2046514" cy="2884714"/>
          </a:xfrm>
          <a:prstGeom prst="rect">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18900000" scaled="1"/>
            <a:tileRect/>
          </a:gra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r>
              <a:rPr lang="en-US" sz="1600" b="1" dirty="0">
                <a:solidFill>
                  <a:srgbClr val="000000"/>
                </a:solidFill>
              </a:rPr>
              <a:t>Expansion volume</a:t>
            </a:r>
          </a:p>
          <a:p>
            <a:pPr algn="ctr">
              <a:spcBef>
                <a:spcPct val="0"/>
              </a:spcBef>
            </a:pPr>
            <a:endParaRPr lang="en-US" sz="1600" dirty="0">
              <a:solidFill>
                <a:srgbClr val="000000"/>
              </a:solidFill>
            </a:endParaRPr>
          </a:p>
          <a:p>
            <a:pPr algn="ctr">
              <a:spcBef>
                <a:spcPct val="0"/>
              </a:spcBef>
            </a:pPr>
            <a:endParaRPr lang="en-US" sz="1600" dirty="0">
              <a:solidFill>
                <a:srgbClr val="000000"/>
              </a:solidFill>
            </a:endParaRPr>
          </a:p>
          <a:p>
            <a:pPr algn="ctr">
              <a:spcBef>
                <a:spcPct val="0"/>
              </a:spcBef>
            </a:pPr>
            <a:endParaRPr lang="en-US" sz="1600" dirty="0">
              <a:solidFill>
                <a:srgbClr val="000000"/>
              </a:solidFill>
            </a:endParaRPr>
          </a:p>
          <a:p>
            <a:pPr algn="ctr">
              <a:spcBef>
                <a:spcPct val="0"/>
              </a:spcBef>
            </a:pPr>
            <a:endParaRPr lang="en-US" sz="1600" dirty="0">
              <a:solidFill>
                <a:srgbClr val="000000"/>
              </a:solidFill>
            </a:endParaRPr>
          </a:p>
          <a:p>
            <a:pPr algn="ctr">
              <a:spcBef>
                <a:spcPct val="0"/>
              </a:spcBef>
            </a:pPr>
            <a:endParaRPr lang="en-US" sz="1600" dirty="0">
              <a:solidFill>
                <a:srgbClr val="000000"/>
              </a:solidFill>
            </a:endParaRPr>
          </a:p>
        </p:txBody>
      </p:sp>
      <p:sp>
        <p:nvSpPr>
          <p:cNvPr id="6" name="Rectangle 5">
            <a:extLst>
              <a:ext uri="{FF2B5EF4-FFF2-40B4-BE49-F238E27FC236}">
                <a16:creationId xmlns:a16="http://schemas.microsoft.com/office/drawing/2014/main" id="{6C0A545F-6758-AA33-F247-E4C459BCA4CD}"/>
              </a:ext>
            </a:extLst>
          </p:cNvPr>
          <p:cNvSpPr/>
          <p:nvPr/>
        </p:nvSpPr>
        <p:spPr bwMode="auto">
          <a:xfrm>
            <a:off x="3755572" y="4811485"/>
            <a:ext cx="2046514" cy="511629"/>
          </a:xfrm>
          <a:prstGeom prst="rect">
            <a:avLst/>
          </a:prstGeom>
          <a:gradFill flip="none" rotWithShape="1">
            <a:gsLst>
              <a:gs pos="0">
                <a:schemeClr val="accent3">
                  <a:lumMod val="60000"/>
                  <a:lumOff val="40000"/>
                  <a:tint val="66000"/>
                  <a:satMod val="160000"/>
                </a:schemeClr>
              </a:gs>
              <a:gs pos="50000">
                <a:schemeClr val="accent3">
                  <a:lumMod val="60000"/>
                  <a:lumOff val="40000"/>
                  <a:tint val="44500"/>
                  <a:satMod val="160000"/>
                </a:schemeClr>
              </a:gs>
              <a:gs pos="100000">
                <a:schemeClr val="accent3">
                  <a:lumMod val="60000"/>
                  <a:lumOff val="40000"/>
                  <a:tint val="23500"/>
                  <a:satMod val="160000"/>
                </a:schemeClr>
              </a:gs>
            </a:gsLst>
            <a:lin ang="5400000" scaled="1"/>
            <a:tileRect/>
          </a:gra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r>
              <a:rPr lang="en-US" sz="1600" b="1" dirty="0">
                <a:solidFill>
                  <a:srgbClr val="000000"/>
                </a:solidFill>
              </a:rPr>
              <a:t>Integration volume</a:t>
            </a:r>
          </a:p>
        </p:txBody>
      </p:sp>
      <p:sp>
        <p:nvSpPr>
          <p:cNvPr id="8" name="Rectangle 7">
            <a:extLst>
              <a:ext uri="{FF2B5EF4-FFF2-40B4-BE49-F238E27FC236}">
                <a16:creationId xmlns:a16="http://schemas.microsoft.com/office/drawing/2014/main" id="{6010A86A-C5EF-C974-1066-908DCFFE3995}"/>
              </a:ext>
            </a:extLst>
          </p:cNvPr>
          <p:cNvSpPr/>
          <p:nvPr/>
        </p:nvSpPr>
        <p:spPr bwMode="auto">
          <a:xfrm>
            <a:off x="5977780" y="2005433"/>
            <a:ext cx="947057" cy="2394857"/>
          </a:xfrm>
          <a:prstGeom prst="rect">
            <a:avLst/>
          </a:prstGeom>
          <a:gradFill flip="none" rotWithShape="1">
            <a:gsLst>
              <a:gs pos="0">
                <a:schemeClr val="accent3">
                  <a:lumMod val="60000"/>
                  <a:lumOff val="40000"/>
                  <a:tint val="66000"/>
                  <a:satMod val="160000"/>
                </a:schemeClr>
              </a:gs>
              <a:gs pos="50000">
                <a:schemeClr val="accent3">
                  <a:lumMod val="60000"/>
                  <a:lumOff val="40000"/>
                  <a:tint val="44500"/>
                  <a:satMod val="160000"/>
                </a:schemeClr>
              </a:gs>
              <a:gs pos="100000">
                <a:schemeClr val="accent3">
                  <a:lumMod val="60000"/>
                  <a:lumOff val="40000"/>
                  <a:tint val="23500"/>
                  <a:satMod val="160000"/>
                </a:schemeClr>
              </a:gs>
            </a:gsLst>
            <a:lin ang="8100000" scaled="1"/>
            <a:tileRect/>
          </a:gra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r>
              <a:rPr lang="en-US" sz="1600" b="1" dirty="0" err="1">
                <a:solidFill>
                  <a:srgbClr val="000000"/>
                </a:solidFill>
              </a:rPr>
              <a:t>ResidualGas</a:t>
            </a:r>
            <a:r>
              <a:rPr lang="en-US" sz="1600" b="1" dirty="0">
                <a:solidFill>
                  <a:srgbClr val="000000"/>
                </a:solidFill>
              </a:rPr>
              <a:t> Analyzer (RGA)</a:t>
            </a:r>
          </a:p>
          <a:p>
            <a:pPr algn="ctr">
              <a:spcBef>
                <a:spcPct val="0"/>
              </a:spcBef>
            </a:pPr>
            <a:endParaRPr lang="en-US" sz="1600" b="1" dirty="0">
              <a:solidFill>
                <a:srgbClr val="000000"/>
              </a:solidFill>
            </a:endParaRPr>
          </a:p>
          <a:p>
            <a:pPr algn="ctr">
              <a:spcBef>
                <a:spcPct val="0"/>
              </a:spcBef>
            </a:pPr>
            <a:endParaRPr lang="en-US" sz="1600" dirty="0">
              <a:solidFill>
                <a:srgbClr val="000000"/>
              </a:solidFill>
            </a:endParaRPr>
          </a:p>
          <a:p>
            <a:pPr algn="ctr">
              <a:spcBef>
                <a:spcPct val="0"/>
              </a:spcBef>
            </a:pPr>
            <a:endParaRPr lang="en-US" sz="1600" dirty="0">
              <a:solidFill>
                <a:srgbClr val="000000"/>
              </a:solidFill>
            </a:endParaRPr>
          </a:p>
          <a:p>
            <a:pPr algn="ctr">
              <a:spcBef>
                <a:spcPct val="0"/>
              </a:spcBef>
            </a:pPr>
            <a:endParaRPr lang="en-US" sz="1600" dirty="0">
              <a:solidFill>
                <a:srgbClr val="000000"/>
              </a:solidFill>
            </a:endParaRPr>
          </a:p>
        </p:txBody>
      </p:sp>
      <p:sp>
        <p:nvSpPr>
          <p:cNvPr id="10" name="Flowchart: Sequential Access Storage 9">
            <a:extLst>
              <a:ext uri="{FF2B5EF4-FFF2-40B4-BE49-F238E27FC236}">
                <a16:creationId xmlns:a16="http://schemas.microsoft.com/office/drawing/2014/main" id="{749B0D43-B908-539D-8903-20CF5D1B6836}"/>
              </a:ext>
            </a:extLst>
          </p:cNvPr>
          <p:cNvSpPr/>
          <p:nvPr/>
        </p:nvSpPr>
        <p:spPr bwMode="auto">
          <a:xfrm>
            <a:off x="7522032" y="4710466"/>
            <a:ext cx="612648" cy="612648"/>
          </a:xfrm>
          <a:prstGeom prst="flowChartMagneticTape">
            <a:avLst/>
          </a:prstGeom>
          <a:gradFill flip="none" rotWithShape="1">
            <a:gsLst>
              <a:gs pos="0">
                <a:schemeClr val="accent3">
                  <a:lumMod val="60000"/>
                  <a:lumOff val="40000"/>
                  <a:tint val="66000"/>
                  <a:satMod val="160000"/>
                </a:schemeClr>
              </a:gs>
              <a:gs pos="50000">
                <a:schemeClr val="accent3">
                  <a:lumMod val="60000"/>
                  <a:lumOff val="40000"/>
                  <a:tint val="44500"/>
                  <a:satMod val="160000"/>
                </a:schemeClr>
              </a:gs>
              <a:gs pos="100000">
                <a:schemeClr val="accent3">
                  <a:lumMod val="60000"/>
                  <a:lumOff val="40000"/>
                  <a:tint val="23500"/>
                  <a:satMod val="160000"/>
                </a:schemeClr>
              </a:gs>
            </a:gsLst>
            <a:lin ang="13500000" scaled="1"/>
            <a:tileRect/>
          </a:gra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cxnSp>
        <p:nvCxnSpPr>
          <p:cNvPr id="17" name="Straight Arrow Connector 16">
            <a:extLst>
              <a:ext uri="{FF2B5EF4-FFF2-40B4-BE49-F238E27FC236}">
                <a16:creationId xmlns:a16="http://schemas.microsoft.com/office/drawing/2014/main" id="{8936BAF1-BF1B-E6DF-6905-A389D4E945ED}"/>
              </a:ext>
            </a:extLst>
          </p:cNvPr>
          <p:cNvCxnSpPr>
            <a:cxnSpLocks/>
            <a:endCxn id="3" idx="1"/>
          </p:cNvCxnSpPr>
          <p:nvPr/>
        </p:nvCxnSpPr>
        <p:spPr>
          <a:xfrm>
            <a:off x="162779" y="2041071"/>
            <a:ext cx="610108" cy="0"/>
          </a:xfrm>
          <a:prstGeom prst="straightConnector1">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3BBB54FD-8653-5704-3F5A-3A96B12E8619}"/>
              </a:ext>
            </a:extLst>
          </p:cNvPr>
          <p:cNvCxnSpPr>
            <a:cxnSpLocks/>
            <a:stCxn id="3" idx="3"/>
          </p:cNvCxnSpPr>
          <p:nvPr/>
        </p:nvCxnSpPr>
        <p:spPr>
          <a:xfrm>
            <a:off x="1665515" y="2041071"/>
            <a:ext cx="1121167" cy="0"/>
          </a:xfrm>
          <a:prstGeom prst="straightConnector1">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618C9FD3-FEEE-2D83-20DC-9DBF291DC5BD}"/>
              </a:ext>
            </a:extLst>
          </p:cNvPr>
          <p:cNvCxnSpPr>
            <a:cxnSpLocks/>
          </p:cNvCxnSpPr>
          <p:nvPr/>
        </p:nvCxnSpPr>
        <p:spPr>
          <a:xfrm>
            <a:off x="3122240" y="4408714"/>
            <a:ext cx="0" cy="647699"/>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918F636D-0545-51D8-68F7-AB0316C4D615}"/>
              </a:ext>
            </a:extLst>
          </p:cNvPr>
          <p:cNvCxnSpPr>
            <a:endCxn id="6" idx="1"/>
          </p:cNvCxnSpPr>
          <p:nvPr/>
        </p:nvCxnSpPr>
        <p:spPr>
          <a:xfrm>
            <a:off x="3124201" y="5067299"/>
            <a:ext cx="631371" cy="1"/>
          </a:xfrm>
          <a:prstGeom prst="straightConnector1">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E6B1B95F-4A1D-0790-8DB7-B820A5C0966A}"/>
              </a:ext>
            </a:extLst>
          </p:cNvPr>
          <p:cNvCxnSpPr>
            <a:stCxn id="6" idx="3"/>
          </p:cNvCxnSpPr>
          <p:nvPr/>
        </p:nvCxnSpPr>
        <p:spPr>
          <a:xfrm flipV="1">
            <a:off x="5802086" y="5067299"/>
            <a:ext cx="1719946" cy="1"/>
          </a:xfrm>
          <a:prstGeom prst="straightConnector1">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85E7A30D-5E07-4A31-B03F-3D925B44369E}"/>
              </a:ext>
            </a:extLst>
          </p:cNvPr>
          <p:cNvCxnSpPr>
            <a:cxnSpLocks/>
          </p:cNvCxnSpPr>
          <p:nvPr/>
        </p:nvCxnSpPr>
        <p:spPr>
          <a:xfrm flipV="1">
            <a:off x="6451309" y="4430077"/>
            <a:ext cx="1" cy="647699"/>
          </a:xfrm>
          <a:prstGeom prst="straightConnector1">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44" name="TextBox 43">
            <a:extLst>
              <a:ext uri="{FF2B5EF4-FFF2-40B4-BE49-F238E27FC236}">
                <a16:creationId xmlns:a16="http://schemas.microsoft.com/office/drawing/2014/main" id="{EAF88B37-2389-DDBD-84E6-16EA9940F276}"/>
              </a:ext>
            </a:extLst>
          </p:cNvPr>
          <p:cNvSpPr txBox="1"/>
          <p:nvPr/>
        </p:nvSpPr>
        <p:spPr>
          <a:xfrm>
            <a:off x="0" y="2329542"/>
            <a:ext cx="2342180" cy="369332"/>
          </a:xfrm>
          <a:prstGeom prst="rect">
            <a:avLst/>
          </a:prstGeom>
          <a:noFill/>
        </p:spPr>
        <p:txBody>
          <a:bodyPr wrap="none" rtlCol="0">
            <a:spAutoFit/>
          </a:bodyPr>
          <a:lstStyle/>
          <a:p>
            <a:r>
              <a:rPr lang="en-US" dirty="0"/>
              <a:t>Initial pressure: ~2 atm</a:t>
            </a:r>
          </a:p>
        </p:txBody>
      </p:sp>
      <p:sp>
        <p:nvSpPr>
          <p:cNvPr id="45" name="TextBox 44">
            <a:extLst>
              <a:ext uri="{FF2B5EF4-FFF2-40B4-BE49-F238E27FC236}">
                <a16:creationId xmlns:a16="http://schemas.microsoft.com/office/drawing/2014/main" id="{855A9214-B874-48D6-EE14-07DF9D1A995C}"/>
              </a:ext>
            </a:extLst>
          </p:cNvPr>
          <p:cNvSpPr txBox="1"/>
          <p:nvPr/>
        </p:nvSpPr>
        <p:spPr>
          <a:xfrm>
            <a:off x="6924837" y="2556530"/>
            <a:ext cx="1378569" cy="646331"/>
          </a:xfrm>
          <a:prstGeom prst="rect">
            <a:avLst/>
          </a:prstGeom>
          <a:noFill/>
        </p:spPr>
        <p:txBody>
          <a:bodyPr wrap="square" rtlCol="0">
            <a:spAutoFit/>
          </a:bodyPr>
          <a:lstStyle/>
          <a:p>
            <a:r>
              <a:rPr lang="en-US" dirty="0"/>
              <a:t>Operates at &lt;10</a:t>
            </a:r>
            <a:r>
              <a:rPr lang="en-US" baseline="30000" dirty="0"/>
              <a:t>-4</a:t>
            </a:r>
            <a:r>
              <a:rPr lang="en-US" dirty="0"/>
              <a:t> Torr</a:t>
            </a:r>
          </a:p>
        </p:txBody>
      </p:sp>
      <p:sp>
        <p:nvSpPr>
          <p:cNvPr id="47" name="Flowchart: Collate 46">
            <a:extLst>
              <a:ext uri="{FF2B5EF4-FFF2-40B4-BE49-F238E27FC236}">
                <a16:creationId xmlns:a16="http://schemas.microsoft.com/office/drawing/2014/main" id="{564352A9-5DA1-A178-7CD7-602250DF2DC5}"/>
              </a:ext>
            </a:extLst>
          </p:cNvPr>
          <p:cNvSpPr/>
          <p:nvPr/>
        </p:nvSpPr>
        <p:spPr bwMode="auto">
          <a:xfrm>
            <a:off x="3024269" y="4536621"/>
            <a:ext cx="195942" cy="391884"/>
          </a:xfrm>
          <a:prstGeom prst="flowChartCollate">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48" name="Flowchart: Collate 47">
            <a:extLst>
              <a:ext uri="{FF2B5EF4-FFF2-40B4-BE49-F238E27FC236}">
                <a16:creationId xmlns:a16="http://schemas.microsoft.com/office/drawing/2014/main" id="{99FC8E6B-91AE-68A3-101F-3E2B60EC524F}"/>
              </a:ext>
            </a:extLst>
          </p:cNvPr>
          <p:cNvSpPr/>
          <p:nvPr/>
        </p:nvSpPr>
        <p:spPr bwMode="auto">
          <a:xfrm rot="5400000">
            <a:off x="6010439" y="4865749"/>
            <a:ext cx="195942" cy="391884"/>
          </a:xfrm>
          <a:prstGeom prst="flowChartCollate">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49" name="Flowchart: Collate 48">
            <a:extLst>
              <a:ext uri="{FF2B5EF4-FFF2-40B4-BE49-F238E27FC236}">
                <a16:creationId xmlns:a16="http://schemas.microsoft.com/office/drawing/2014/main" id="{6CE6B7CC-1A13-42E2-79B8-AE0431E8829D}"/>
              </a:ext>
            </a:extLst>
          </p:cNvPr>
          <p:cNvSpPr/>
          <p:nvPr/>
        </p:nvSpPr>
        <p:spPr bwMode="auto">
          <a:xfrm rot="5400000">
            <a:off x="1882470" y="1826996"/>
            <a:ext cx="195942" cy="391884"/>
          </a:xfrm>
          <a:prstGeom prst="flowChartCollate">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50" name="TextBox 49">
            <a:extLst>
              <a:ext uri="{FF2B5EF4-FFF2-40B4-BE49-F238E27FC236}">
                <a16:creationId xmlns:a16="http://schemas.microsoft.com/office/drawing/2014/main" id="{776F8916-9B76-8E9C-8C14-F695B4E7E75A}"/>
              </a:ext>
            </a:extLst>
          </p:cNvPr>
          <p:cNvSpPr txBox="1"/>
          <p:nvPr/>
        </p:nvSpPr>
        <p:spPr>
          <a:xfrm>
            <a:off x="5797761" y="5136053"/>
            <a:ext cx="1173013" cy="369332"/>
          </a:xfrm>
          <a:prstGeom prst="rect">
            <a:avLst/>
          </a:prstGeom>
          <a:noFill/>
        </p:spPr>
        <p:txBody>
          <a:bodyPr wrap="none" rtlCol="0">
            <a:spAutoFit/>
          </a:bodyPr>
          <a:lstStyle/>
          <a:p>
            <a:r>
              <a:rPr lang="en-US" b="1" dirty="0"/>
              <a:t>Leak valve</a:t>
            </a:r>
          </a:p>
        </p:txBody>
      </p:sp>
      <p:sp>
        <p:nvSpPr>
          <p:cNvPr id="51" name="TextBox 50">
            <a:extLst>
              <a:ext uri="{FF2B5EF4-FFF2-40B4-BE49-F238E27FC236}">
                <a16:creationId xmlns:a16="http://schemas.microsoft.com/office/drawing/2014/main" id="{34E0D8CA-E0FC-D719-0B09-1265B6B0AFD7}"/>
              </a:ext>
            </a:extLst>
          </p:cNvPr>
          <p:cNvSpPr txBox="1"/>
          <p:nvPr/>
        </p:nvSpPr>
        <p:spPr>
          <a:xfrm>
            <a:off x="7153652" y="5266355"/>
            <a:ext cx="1349408" cy="369332"/>
          </a:xfrm>
          <a:prstGeom prst="rect">
            <a:avLst/>
          </a:prstGeom>
          <a:noFill/>
        </p:spPr>
        <p:txBody>
          <a:bodyPr wrap="none" rtlCol="0">
            <a:spAutoFit/>
          </a:bodyPr>
          <a:lstStyle/>
          <a:p>
            <a:r>
              <a:rPr lang="en-US" b="1" dirty="0"/>
              <a:t>Turbo pump</a:t>
            </a:r>
          </a:p>
        </p:txBody>
      </p:sp>
      <p:sp>
        <p:nvSpPr>
          <p:cNvPr id="52" name="TextBox 51">
            <a:extLst>
              <a:ext uri="{FF2B5EF4-FFF2-40B4-BE49-F238E27FC236}">
                <a16:creationId xmlns:a16="http://schemas.microsoft.com/office/drawing/2014/main" id="{B166BE3D-DCE7-CB51-FBE4-DC26B274C72F}"/>
              </a:ext>
            </a:extLst>
          </p:cNvPr>
          <p:cNvSpPr txBox="1"/>
          <p:nvPr/>
        </p:nvSpPr>
        <p:spPr>
          <a:xfrm>
            <a:off x="97715" y="2775406"/>
            <a:ext cx="2688967" cy="1477328"/>
          </a:xfrm>
          <a:prstGeom prst="rect">
            <a:avLst/>
          </a:prstGeom>
          <a:noFill/>
        </p:spPr>
        <p:txBody>
          <a:bodyPr wrap="square" rtlCol="0">
            <a:spAutoFit/>
          </a:bodyPr>
          <a:lstStyle/>
          <a:p>
            <a:pPr marL="285750" indent="-285750">
              <a:buFont typeface="Wingdings" panose="05000000000000000000" pitchFamily="2" charset="2"/>
              <a:buChar char="§"/>
            </a:pPr>
            <a:r>
              <a:rPr lang="en-US" dirty="0"/>
              <a:t>Gas Xe concentration determines S2 response</a:t>
            </a:r>
          </a:p>
          <a:p>
            <a:pPr marL="285750" indent="-285750">
              <a:buFont typeface="Wingdings" panose="05000000000000000000" pitchFamily="2" charset="2"/>
              <a:buChar char="§"/>
            </a:pPr>
            <a:r>
              <a:rPr lang="en-US" dirty="0"/>
              <a:t>RGA operates in vacuum</a:t>
            </a:r>
          </a:p>
        </p:txBody>
      </p:sp>
      <p:sp>
        <p:nvSpPr>
          <p:cNvPr id="53" name="TextBox 52">
            <a:extLst>
              <a:ext uri="{FF2B5EF4-FFF2-40B4-BE49-F238E27FC236}">
                <a16:creationId xmlns:a16="http://schemas.microsoft.com/office/drawing/2014/main" id="{3CFF33ED-00A6-ACE7-772C-0EFA44C178D3}"/>
              </a:ext>
            </a:extLst>
          </p:cNvPr>
          <p:cNvSpPr txBox="1"/>
          <p:nvPr/>
        </p:nvSpPr>
        <p:spPr>
          <a:xfrm>
            <a:off x="8743449" y="2003429"/>
            <a:ext cx="2840297" cy="1938992"/>
          </a:xfrm>
          <a:prstGeom prst="rect">
            <a:avLst/>
          </a:prstGeom>
          <a:noFill/>
        </p:spPr>
        <p:txBody>
          <a:bodyPr wrap="square" rtlCol="0">
            <a:spAutoFit/>
          </a:bodyPr>
          <a:lstStyle/>
          <a:p>
            <a:r>
              <a:rPr lang="en-US" sz="2400" b="1" dirty="0"/>
              <a:t>Integrating Xe partial pressure effectively “counts” the xenon in the integration volume!</a:t>
            </a:r>
          </a:p>
        </p:txBody>
      </p:sp>
    </p:spTree>
    <p:extLst>
      <p:ext uri="{BB962C8B-B14F-4D97-AF65-F5344CB8AC3E}">
        <p14:creationId xmlns:p14="http://schemas.microsoft.com/office/powerpoint/2010/main" val="11975592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5DE6A7-695F-444D-C02C-F55905BC0C97}"/>
            </a:ext>
          </a:extLst>
        </p:cNvPr>
        <p:cNvGrpSpPr/>
        <p:nvPr/>
      </p:nvGrpSpPr>
      <p:grpSpPr>
        <a:xfrm>
          <a:off x="0" y="0"/>
          <a:ext cx="0" cy="0"/>
          <a:chOff x="0" y="0"/>
          <a:chExt cx="0" cy="0"/>
        </a:xfrm>
      </p:grpSpPr>
      <p:sp>
        <p:nvSpPr>
          <p:cNvPr id="2" name="Title 12">
            <a:extLst>
              <a:ext uri="{FF2B5EF4-FFF2-40B4-BE49-F238E27FC236}">
                <a16:creationId xmlns:a16="http://schemas.microsoft.com/office/drawing/2014/main" id="{34C0F31D-4C50-2600-2647-32C0A2F09A24}"/>
              </a:ext>
            </a:extLst>
          </p:cNvPr>
          <p:cNvSpPr txBox="1">
            <a:spLocks/>
          </p:cNvSpPr>
          <p:nvPr/>
        </p:nvSpPr>
        <p:spPr>
          <a:xfrm>
            <a:off x="1981202" y="219510"/>
            <a:ext cx="8530683" cy="1008771"/>
          </a:xfrm>
          <a:prstGeom prst="rect">
            <a:avLst/>
          </a:prstGeom>
        </p:spPr>
        <p:txBody>
          <a:bodyPr/>
          <a:lstStyle>
            <a:lvl1pPr algn="l" rtl="0" eaLnBrk="1" latinLnBrk="0" hangingPunct="1">
              <a:lnSpc>
                <a:spcPct val="90000"/>
              </a:lnSpc>
              <a:spcBef>
                <a:spcPct val="0"/>
              </a:spcBef>
              <a:buNone/>
              <a:defRPr kumimoji="0" sz="3200" b="1" kern="120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algn="ctr"/>
            <a:r>
              <a:rPr lang="en-US" b="0" dirty="0"/>
              <a:t>Gas Sampling During Operation</a:t>
            </a:r>
            <a:endParaRPr lang="en-US" sz="2400" b="0" dirty="0"/>
          </a:p>
        </p:txBody>
      </p:sp>
      <p:graphicFrame>
        <p:nvGraphicFramePr>
          <p:cNvPr id="7" name="Table 6">
            <a:extLst>
              <a:ext uri="{FF2B5EF4-FFF2-40B4-BE49-F238E27FC236}">
                <a16:creationId xmlns:a16="http://schemas.microsoft.com/office/drawing/2014/main" id="{E963118D-14FD-1ACB-629D-AEE5B49BFEC0}"/>
              </a:ext>
            </a:extLst>
          </p:cNvPr>
          <p:cNvGraphicFramePr>
            <a:graphicFrameLocks noGrp="1"/>
          </p:cNvGraphicFramePr>
          <p:nvPr/>
        </p:nvGraphicFramePr>
        <p:xfrm>
          <a:off x="5573486" y="1488440"/>
          <a:ext cx="6404427" cy="2194560"/>
        </p:xfrm>
        <a:graphic>
          <a:graphicData uri="http://schemas.openxmlformats.org/drawingml/2006/table">
            <a:tbl>
              <a:tblPr firstRow="1" bandRow="1">
                <a:tableStyleId>{5C22544A-7EE6-4342-B048-85BDC9FD1C3A}</a:tableStyleId>
              </a:tblPr>
              <a:tblGrid>
                <a:gridCol w="2134809">
                  <a:extLst>
                    <a:ext uri="{9D8B030D-6E8A-4147-A177-3AD203B41FA5}">
                      <a16:colId xmlns:a16="http://schemas.microsoft.com/office/drawing/2014/main" val="3435720587"/>
                    </a:ext>
                  </a:extLst>
                </a:gridCol>
                <a:gridCol w="2134809">
                  <a:extLst>
                    <a:ext uri="{9D8B030D-6E8A-4147-A177-3AD203B41FA5}">
                      <a16:colId xmlns:a16="http://schemas.microsoft.com/office/drawing/2014/main" val="2440175768"/>
                    </a:ext>
                  </a:extLst>
                </a:gridCol>
                <a:gridCol w="2134809">
                  <a:extLst>
                    <a:ext uri="{9D8B030D-6E8A-4147-A177-3AD203B41FA5}">
                      <a16:colId xmlns:a16="http://schemas.microsoft.com/office/drawing/2014/main" val="2090079158"/>
                    </a:ext>
                  </a:extLst>
                </a:gridCol>
              </a:tblGrid>
              <a:tr h="951515">
                <a:tc>
                  <a:txBody>
                    <a:bodyPr/>
                    <a:lstStyle/>
                    <a:p>
                      <a:r>
                        <a:rPr lang="en-US" sz="2000" dirty="0"/>
                        <a:t>Liquid Xe concentration</a:t>
                      </a:r>
                    </a:p>
                  </a:txBody>
                  <a:tcPr/>
                </a:tc>
                <a:tc>
                  <a:txBody>
                    <a:bodyPr/>
                    <a:lstStyle/>
                    <a:p>
                      <a:r>
                        <a:rPr lang="en-US" sz="2000" dirty="0"/>
                        <a:t>Gas Xe concentration (measured)</a:t>
                      </a:r>
                    </a:p>
                  </a:txBody>
                  <a:tcPr/>
                </a:tc>
                <a:tc>
                  <a:txBody>
                    <a:bodyPr/>
                    <a:lstStyle/>
                    <a:p>
                      <a:r>
                        <a:rPr lang="en-US" sz="2000" dirty="0"/>
                        <a:t>Gas Xe concentration (predicted)</a:t>
                      </a:r>
                    </a:p>
                  </a:txBody>
                  <a:tcPr/>
                </a:tc>
                <a:extLst>
                  <a:ext uri="{0D108BD9-81ED-4DB2-BD59-A6C34878D82A}">
                    <a16:rowId xmlns:a16="http://schemas.microsoft.com/office/drawing/2014/main" val="3881530122"/>
                  </a:ext>
                </a:extLst>
              </a:tr>
              <a:tr h="365967">
                <a:tc>
                  <a:txBody>
                    <a:bodyPr/>
                    <a:lstStyle/>
                    <a:p>
                      <a:r>
                        <a:rPr lang="en-US" sz="2000" dirty="0"/>
                        <a:t>2%</a:t>
                      </a:r>
                    </a:p>
                  </a:txBody>
                  <a:tcPr/>
                </a:tc>
                <a:tc>
                  <a:txBody>
                    <a:bodyPr/>
                    <a:lstStyle/>
                    <a:p>
                      <a:r>
                        <a:rPr lang="en-US" sz="2000" dirty="0"/>
                        <a:t>34 ± 4 ppm</a:t>
                      </a:r>
                    </a:p>
                  </a:txBody>
                  <a:tcPr/>
                </a:tc>
                <a:tc>
                  <a:txBody>
                    <a:bodyPr/>
                    <a:lstStyle/>
                    <a:p>
                      <a:r>
                        <a:rPr lang="en-US" sz="2000" dirty="0"/>
                        <a:t>32 ppm</a:t>
                      </a:r>
                    </a:p>
                  </a:txBody>
                  <a:tcPr/>
                </a:tc>
                <a:extLst>
                  <a:ext uri="{0D108BD9-81ED-4DB2-BD59-A6C34878D82A}">
                    <a16:rowId xmlns:a16="http://schemas.microsoft.com/office/drawing/2014/main" val="2116639568"/>
                  </a:ext>
                </a:extLst>
              </a:tr>
              <a:tr h="365967">
                <a:tc>
                  <a:txBody>
                    <a:bodyPr/>
                    <a:lstStyle/>
                    <a:p>
                      <a:r>
                        <a:rPr lang="en-US" sz="2000" dirty="0"/>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57 ± 4 ppm</a:t>
                      </a:r>
                    </a:p>
                  </a:txBody>
                  <a:tcPr/>
                </a:tc>
                <a:tc>
                  <a:txBody>
                    <a:bodyPr/>
                    <a:lstStyle/>
                    <a:p>
                      <a:r>
                        <a:rPr lang="en-US" sz="2000" dirty="0"/>
                        <a:t>49 ppm</a:t>
                      </a:r>
                    </a:p>
                  </a:txBody>
                  <a:tcPr/>
                </a:tc>
                <a:extLst>
                  <a:ext uri="{0D108BD9-81ED-4DB2-BD59-A6C34878D82A}">
                    <a16:rowId xmlns:a16="http://schemas.microsoft.com/office/drawing/2014/main" val="959745982"/>
                  </a:ext>
                </a:extLst>
              </a:tr>
              <a:tr h="365967">
                <a:tc>
                  <a:txBody>
                    <a:bodyPr/>
                    <a:lstStyle/>
                    <a:p>
                      <a:r>
                        <a:rPr lang="en-US" sz="2000" dirty="0"/>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65 ± 4 ppm</a:t>
                      </a:r>
                    </a:p>
                  </a:txBody>
                  <a:tcPr/>
                </a:tc>
                <a:tc>
                  <a:txBody>
                    <a:bodyPr/>
                    <a:lstStyle/>
                    <a:p>
                      <a:r>
                        <a:rPr lang="en-US" sz="2000" dirty="0"/>
                        <a:t>66 ppm</a:t>
                      </a:r>
                    </a:p>
                  </a:txBody>
                  <a:tcPr/>
                </a:tc>
                <a:extLst>
                  <a:ext uri="{0D108BD9-81ED-4DB2-BD59-A6C34878D82A}">
                    <a16:rowId xmlns:a16="http://schemas.microsoft.com/office/drawing/2014/main" val="2761993528"/>
                  </a:ext>
                </a:extLst>
              </a:tr>
            </a:tbl>
          </a:graphicData>
        </a:graphic>
      </p:graphicFrame>
      <p:pic>
        <p:nvPicPr>
          <p:cNvPr id="10" name="Picture 9" descr="Diagram of a vacuum pump&#10;&#10;AI-generated content may be incorrect.">
            <a:extLst>
              <a:ext uri="{FF2B5EF4-FFF2-40B4-BE49-F238E27FC236}">
                <a16:creationId xmlns:a16="http://schemas.microsoft.com/office/drawing/2014/main" id="{F2D2C194-BE97-A0F2-4398-7FCD4901075C}"/>
              </a:ext>
            </a:extLst>
          </p:cNvPr>
          <p:cNvPicPr>
            <a:picLocks noChangeAspect="1"/>
          </p:cNvPicPr>
          <p:nvPr/>
        </p:nvPicPr>
        <p:blipFill>
          <a:blip r:embed="rId3"/>
          <a:stretch>
            <a:fillRect/>
          </a:stretch>
        </p:blipFill>
        <p:spPr>
          <a:xfrm>
            <a:off x="214087" y="1488440"/>
            <a:ext cx="5100860" cy="4082143"/>
          </a:xfrm>
          <a:prstGeom prst="rect">
            <a:avLst/>
          </a:prstGeom>
        </p:spPr>
      </p:pic>
      <p:sp>
        <p:nvSpPr>
          <p:cNvPr id="14" name="TextBox 13">
            <a:extLst>
              <a:ext uri="{FF2B5EF4-FFF2-40B4-BE49-F238E27FC236}">
                <a16:creationId xmlns:a16="http://schemas.microsoft.com/office/drawing/2014/main" id="{93A046CA-54E8-20EE-E834-0F83A2DC2A8F}"/>
              </a:ext>
            </a:extLst>
          </p:cNvPr>
          <p:cNvSpPr txBox="1"/>
          <p:nvPr/>
        </p:nvSpPr>
        <p:spPr>
          <a:xfrm>
            <a:off x="5573487" y="4005943"/>
            <a:ext cx="6404426" cy="1938992"/>
          </a:xfrm>
          <a:prstGeom prst="rect">
            <a:avLst/>
          </a:prstGeom>
          <a:noFill/>
        </p:spPr>
        <p:txBody>
          <a:bodyPr wrap="square" rtlCol="0">
            <a:spAutoFit/>
          </a:bodyPr>
          <a:lstStyle/>
          <a:p>
            <a:pPr marL="285750" indent="-285750">
              <a:buFont typeface="Wingdings" panose="05000000000000000000" pitchFamily="2" charset="2"/>
              <a:buChar char="§"/>
            </a:pPr>
            <a:r>
              <a:rPr lang="en-US" sz="2400" dirty="0"/>
              <a:t>Gas sampled via a straw right above the anode</a:t>
            </a:r>
          </a:p>
          <a:p>
            <a:pPr marL="285750" indent="-285750">
              <a:buFont typeface="Wingdings" panose="05000000000000000000" pitchFamily="2" charset="2"/>
              <a:buChar char="§"/>
            </a:pPr>
            <a:r>
              <a:rPr lang="en-US" sz="2400" dirty="0"/>
              <a:t>Samples the gas approximately near S2 production</a:t>
            </a:r>
          </a:p>
          <a:p>
            <a:pPr marL="285750" indent="-285750">
              <a:buFont typeface="Wingdings" panose="05000000000000000000" pitchFamily="2" charset="2"/>
              <a:buChar char="§"/>
            </a:pPr>
            <a:r>
              <a:rPr lang="en-US" sz="2400" dirty="0"/>
              <a:t>In practice, small ice build-up can affect the measurement</a:t>
            </a:r>
          </a:p>
        </p:txBody>
      </p:sp>
    </p:spTree>
    <p:extLst>
      <p:ext uri="{BB962C8B-B14F-4D97-AF65-F5344CB8AC3E}">
        <p14:creationId xmlns:p14="http://schemas.microsoft.com/office/powerpoint/2010/main" val="40618044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F226C-8565-103D-C873-681449ABA798}"/>
            </a:ext>
          </a:extLst>
        </p:cNvPr>
        <p:cNvGrpSpPr/>
        <p:nvPr/>
      </p:nvGrpSpPr>
      <p:grpSpPr>
        <a:xfrm>
          <a:off x="0" y="0"/>
          <a:ext cx="0" cy="0"/>
          <a:chOff x="0" y="0"/>
          <a:chExt cx="0" cy="0"/>
        </a:xfrm>
      </p:grpSpPr>
      <p:sp>
        <p:nvSpPr>
          <p:cNvPr id="2" name="Title 12">
            <a:extLst>
              <a:ext uri="{FF2B5EF4-FFF2-40B4-BE49-F238E27FC236}">
                <a16:creationId xmlns:a16="http://schemas.microsoft.com/office/drawing/2014/main" id="{484368D9-A90E-6267-B183-0B8B77A34243}"/>
              </a:ext>
            </a:extLst>
          </p:cNvPr>
          <p:cNvSpPr txBox="1">
            <a:spLocks/>
          </p:cNvSpPr>
          <p:nvPr/>
        </p:nvSpPr>
        <p:spPr>
          <a:xfrm>
            <a:off x="1981202" y="219510"/>
            <a:ext cx="8530683" cy="1008771"/>
          </a:xfrm>
          <a:prstGeom prst="rect">
            <a:avLst/>
          </a:prstGeom>
        </p:spPr>
        <p:txBody>
          <a:bodyPr/>
          <a:lstStyle>
            <a:lvl1pPr algn="l" rtl="0" eaLnBrk="1" latinLnBrk="0" hangingPunct="1">
              <a:lnSpc>
                <a:spcPct val="90000"/>
              </a:lnSpc>
              <a:spcBef>
                <a:spcPct val="0"/>
              </a:spcBef>
              <a:buNone/>
              <a:defRPr kumimoji="0" sz="3200" b="1" kern="120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algn="ctr"/>
            <a:r>
              <a:rPr lang="en-US" b="0" dirty="0"/>
              <a:t>Gas Sampling Calibrations and Measurements</a:t>
            </a:r>
            <a:endParaRPr lang="en-US" sz="2400" b="0" dirty="0"/>
          </a:p>
        </p:txBody>
      </p:sp>
      <p:pic>
        <p:nvPicPr>
          <p:cNvPr id="4" name="Picture 3">
            <a:extLst>
              <a:ext uri="{FF2B5EF4-FFF2-40B4-BE49-F238E27FC236}">
                <a16:creationId xmlns:a16="http://schemas.microsoft.com/office/drawing/2014/main" id="{7C07E279-BBFC-CF5C-07F7-3C673307CF80}"/>
              </a:ext>
            </a:extLst>
          </p:cNvPr>
          <p:cNvPicPr>
            <a:picLocks noChangeAspect="1"/>
          </p:cNvPicPr>
          <p:nvPr/>
        </p:nvPicPr>
        <p:blipFill>
          <a:blip r:embed="rId3"/>
          <a:stretch>
            <a:fillRect/>
          </a:stretch>
        </p:blipFill>
        <p:spPr>
          <a:xfrm>
            <a:off x="1154029" y="1398785"/>
            <a:ext cx="4027428" cy="3271186"/>
          </a:xfrm>
          <a:prstGeom prst="rect">
            <a:avLst/>
          </a:prstGeom>
        </p:spPr>
      </p:pic>
      <p:pic>
        <p:nvPicPr>
          <p:cNvPr id="8" name="Picture 7">
            <a:extLst>
              <a:ext uri="{FF2B5EF4-FFF2-40B4-BE49-F238E27FC236}">
                <a16:creationId xmlns:a16="http://schemas.microsoft.com/office/drawing/2014/main" id="{1CD5E3BC-6EDD-C440-873F-D20164B807FD}"/>
              </a:ext>
            </a:extLst>
          </p:cNvPr>
          <p:cNvPicPr>
            <a:picLocks noChangeAspect="1"/>
          </p:cNvPicPr>
          <p:nvPr/>
        </p:nvPicPr>
        <p:blipFill>
          <a:blip r:embed="rId4"/>
          <a:stretch>
            <a:fillRect/>
          </a:stretch>
        </p:blipFill>
        <p:spPr>
          <a:xfrm>
            <a:off x="6487887" y="1398786"/>
            <a:ext cx="4132950" cy="3271186"/>
          </a:xfrm>
          <a:prstGeom prst="rect">
            <a:avLst/>
          </a:prstGeom>
        </p:spPr>
      </p:pic>
      <p:cxnSp>
        <p:nvCxnSpPr>
          <p:cNvPr id="12" name="Straight Arrow Connector 11">
            <a:extLst>
              <a:ext uri="{FF2B5EF4-FFF2-40B4-BE49-F238E27FC236}">
                <a16:creationId xmlns:a16="http://schemas.microsoft.com/office/drawing/2014/main" id="{BC0EEB98-653F-316B-45C2-6E33C02512AA}"/>
              </a:ext>
            </a:extLst>
          </p:cNvPr>
          <p:cNvCxnSpPr>
            <a:cxnSpLocks/>
          </p:cNvCxnSpPr>
          <p:nvPr/>
        </p:nvCxnSpPr>
        <p:spPr>
          <a:xfrm flipH="1" flipV="1">
            <a:off x="3167743" y="3252093"/>
            <a:ext cx="805543" cy="492593"/>
          </a:xfrm>
          <a:prstGeom prst="straightConnector1">
            <a:avLst/>
          </a:prstGeom>
          <a:ln w="28575" cmpd="sng">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554DE74F-5347-C6AB-A42F-149C9F7E059E}"/>
              </a:ext>
            </a:extLst>
          </p:cNvPr>
          <p:cNvSpPr txBox="1"/>
          <p:nvPr/>
        </p:nvSpPr>
        <p:spPr>
          <a:xfrm>
            <a:off x="2980630" y="3744686"/>
            <a:ext cx="1980029" cy="461665"/>
          </a:xfrm>
          <a:prstGeom prst="rect">
            <a:avLst/>
          </a:prstGeom>
          <a:noFill/>
        </p:spPr>
        <p:txBody>
          <a:bodyPr wrap="none" rtlCol="0">
            <a:spAutoFit/>
          </a:bodyPr>
          <a:lstStyle/>
          <a:p>
            <a:r>
              <a:rPr lang="en-US" sz="2400" dirty="0"/>
              <a:t>Clear Linearity</a:t>
            </a:r>
          </a:p>
        </p:txBody>
      </p:sp>
      <p:sp>
        <p:nvSpPr>
          <p:cNvPr id="15" name="TextBox 14">
            <a:extLst>
              <a:ext uri="{FF2B5EF4-FFF2-40B4-BE49-F238E27FC236}">
                <a16:creationId xmlns:a16="http://schemas.microsoft.com/office/drawing/2014/main" id="{7C3CD533-0506-A867-4734-4B130838F4A1}"/>
              </a:ext>
            </a:extLst>
          </p:cNvPr>
          <p:cNvSpPr txBox="1"/>
          <p:nvPr/>
        </p:nvSpPr>
        <p:spPr>
          <a:xfrm>
            <a:off x="653143" y="4698700"/>
            <a:ext cx="10314555" cy="1446550"/>
          </a:xfrm>
          <a:prstGeom prst="rect">
            <a:avLst/>
          </a:prstGeom>
          <a:noFill/>
        </p:spPr>
        <p:txBody>
          <a:bodyPr wrap="none" rtlCol="0">
            <a:spAutoFit/>
          </a:bodyPr>
          <a:lstStyle/>
          <a:p>
            <a:pPr marL="342900" indent="-342900">
              <a:buFont typeface="Wingdings" panose="05000000000000000000" pitchFamily="2" charset="2"/>
              <a:buChar char="§"/>
            </a:pPr>
            <a:r>
              <a:rPr lang="en-US" sz="2400" dirty="0"/>
              <a:t>Xe-127 is not a real isotope, it’s noise associated with turning on the leak valve</a:t>
            </a:r>
          </a:p>
          <a:p>
            <a:pPr marL="342900" indent="-342900">
              <a:buFont typeface="Wingdings" panose="05000000000000000000" pitchFamily="2" charset="2"/>
              <a:buChar char="§"/>
            </a:pPr>
            <a:r>
              <a:rPr lang="en-US" sz="2400" dirty="0"/>
              <a:t>Fixed volume </a:t>
            </a:r>
            <a:r>
              <a:rPr lang="en-US" sz="2400" dirty="0">
                <a:sym typeface="Wingdings" panose="05000000000000000000" pitchFamily="2" charset="2"/>
              </a:rPr>
              <a:t> fixed calibration curve</a:t>
            </a:r>
          </a:p>
          <a:p>
            <a:pPr marL="342900" indent="-342900">
              <a:buFont typeface="Wingdings" panose="05000000000000000000" pitchFamily="2" charset="2"/>
              <a:buChar char="§"/>
            </a:pPr>
            <a:r>
              <a:rPr lang="en-US" sz="2400" b="1" dirty="0">
                <a:solidFill>
                  <a:srgbClr val="C00000"/>
                </a:solidFill>
                <a:sym typeface="Wingdings" panose="05000000000000000000" pitchFamily="2" charset="2"/>
              </a:rPr>
              <a:t>Measured </a:t>
            </a:r>
            <a:r>
              <a:rPr lang="en-US" sz="2400" dirty="0">
                <a:solidFill>
                  <a:srgbClr val="C00000"/>
                </a:solidFill>
                <a:sym typeface="Wingdings" panose="05000000000000000000" pitchFamily="2" charset="2"/>
              </a:rPr>
              <a:t>63±4 ppm of Xe in Ar gas at 5% Xe concentration in LAr!*</a:t>
            </a:r>
          </a:p>
          <a:p>
            <a:r>
              <a:rPr lang="en-US" sz="1600" b="1" dirty="0">
                <a:sym typeface="Wingdings" panose="05000000000000000000" pitchFamily="2" charset="2"/>
              </a:rPr>
              <a:t>*</a:t>
            </a:r>
            <a:r>
              <a:rPr lang="en-US" sz="1600" dirty="0">
                <a:sym typeface="Wingdings" panose="05000000000000000000" pitchFamily="2" charset="2"/>
              </a:rPr>
              <a:t>Actual gas concentration is likely higher, see backup slides</a:t>
            </a:r>
            <a:endParaRPr lang="en-US" sz="1600" b="1" dirty="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06D99FB-2282-C00E-B092-90B349484232}"/>
                  </a:ext>
                </a:extLst>
              </p:cNvPr>
              <p:cNvSpPr txBox="1"/>
              <p:nvPr/>
            </p:nvSpPr>
            <p:spPr>
              <a:xfrm>
                <a:off x="7957458" y="2624907"/>
                <a:ext cx="2251001" cy="8189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𝑃</m:t>
                              </m:r>
                            </m:e>
                            <m:sub>
                              <m:r>
                                <a:rPr lang="en-US" sz="2400" b="0" i="1" smtClean="0">
                                  <a:latin typeface="Cambria Math" panose="02040503050406030204" pitchFamily="18" charset="0"/>
                                </a:rPr>
                                <m:t>𝑋𝑒</m:t>
                              </m:r>
                            </m:sub>
                          </m:sSub>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𝑡</m:t>
                              </m:r>
                            </m:e>
                          </m:d>
                          <m:r>
                            <a:rPr lang="en-US" sz="2400" b="0" i="1" smtClean="0">
                              <a:latin typeface="Cambria Math" panose="02040503050406030204" pitchFamily="18" charset="0"/>
                            </a:rPr>
                            <m:t>𝑑𝑡</m:t>
                          </m:r>
                        </m:num>
                        <m:den>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𝑃</m:t>
                              </m:r>
                            </m:e>
                            <m:sub>
                              <m:r>
                                <a:rPr lang="en-US" sz="2400" b="0" i="1" smtClean="0">
                                  <a:latin typeface="Cambria Math" panose="02040503050406030204" pitchFamily="18" charset="0"/>
                                </a:rPr>
                                <m:t>0</m:t>
                              </m:r>
                            </m:sub>
                          </m:sSub>
                        </m:den>
                      </m:f>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𝑓</m:t>
                          </m:r>
                        </m:e>
                        <m:sub>
                          <m:r>
                            <a:rPr lang="en-US" sz="2400" b="0" i="1" smtClean="0">
                              <a:latin typeface="Cambria Math" panose="02040503050406030204" pitchFamily="18" charset="0"/>
                            </a:rPr>
                            <m:t>𝑋𝑒</m:t>
                          </m:r>
                        </m:sub>
                      </m:sSub>
                    </m:oMath>
                  </m:oMathPara>
                </a14:m>
                <a:endParaRPr lang="en-US" sz="2400" dirty="0"/>
              </a:p>
            </p:txBody>
          </p:sp>
        </mc:Choice>
        <mc:Fallback xmlns="">
          <p:sp>
            <p:nvSpPr>
              <p:cNvPr id="3" name="TextBox 2">
                <a:extLst>
                  <a:ext uri="{FF2B5EF4-FFF2-40B4-BE49-F238E27FC236}">
                    <a16:creationId xmlns:a16="http://schemas.microsoft.com/office/drawing/2014/main" id="{A06D99FB-2282-C00E-B092-90B349484232}"/>
                  </a:ext>
                </a:extLst>
              </p:cNvPr>
              <p:cNvSpPr txBox="1">
                <a:spLocks noRot="1" noChangeAspect="1" noMove="1" noResize="1" noEditPoints="1" noAdjustHandles="1" noChangeArrowheads="1" noChangeShapeType="1" noTextEdit="1"/>
              </p:cNvSpPr>
              <p:nvPr/>
            </p:nvSpPr>
            <p:spPr>
              <a:xfrm>
                <a:off x="7957458" y="2624907"/>
                <a:ext cx="2251001" cy="818942"/>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0669448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981202" y="74036"/>
            <a:ext cx="8530683" cy="1008771"/>
          </a:xfrm>
        </p:spPr>
        <p:txBody>
          <a:bodyPr/>
          <a:lstStyle/>
          <a:p>
            <a:pPr algn="ctr"/>
            <a:r>
              <a:rPr lang="en-US" b="0" dirty="0">
                <a:latin typeface="+mj-lt"/>
              </a:rPr>
              <a:t>Xenon-Doped Argon S2 Experiment (2-grid TPC)</a:t>
            </a:r>
            <a:endParaRPr lang="en-US" sz="2400" b="0" dirty="0">
              <a:latin typeface="+mj-lt"/>
            </a:endParaRPr>
          </a:p>
        </p:txBody>
      </p:sp>
      <p:sp>
        <p:nvSpPr>
          <p:cNvPr id="277" name="Rectangle 276">
            <a:extLst>
              <a:ext uri="{FF2B5EF4-FFF2-40B4-BE49-F238E27FC236}">
                <a16:creationId xmlns:a16="http://schemas.microsoft.com/office/drawing/2014/main" id="{182C4A20-ADEF-4574-BB7E-18D28D3DB34E}"/>
              </a:ext>
            </a:extLst>
          </p:cNvPr>
          <p:cNvSpPr/>
          <p:nvPr/>
        </p:nvSpPr>
        <p:spPr bwMode="auto">
          <a:xfrm>
            <a:off x="4594372" y="1560352"/>
            <a:ext cx="5977155" cy="1386428"/>
          </a:xfrm>
          <a:prstGeom prst="rect">
            <a:avLst/>
          </a:prstGeom>
          <a:solidFill>
            <a:schemeClr val="tx2">
              <a:lumMod val="20000"/>
              <a:lumOff val="80000"/>
            </a:schemeClr>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279" name="Rectangle 278">
            <a:extLst>
              <a:ext uri="{FF2B5EF4-FFF2-40B4-BE49-F238E27FC236}">
                <a16:creationId xmlns:a16="http://schemas.microsoft.com/office/drawing/2014/main" id="{84A6BFAB-4CFD-4FB7-92AA-B446C709E2E2}"/>
              </a:ext>
            </a:extLst>
          </p:cNvPr>
          <p:cNvSpPr/>
          <p:nvPr/>
        </p:nvSpPr>
        <p:spPr bwMode="auto">
          <a:xfrm>
            <a:off x="4613380" y="2838889"/>
            <a:ext cx="5955115" cy="3123111"/>
          </a:xfrm>
          <a:prstGeom prst="rect">
            <a:avLst/>
          </a:prstGeom>
          <a:solidFill>
            <a:schemeClr val="tx2">
              <a:lumMod val="40000"/>
              <a:lumOff val="60000"/>
            </a:schemeClr>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281" name="Rectangle 280">
            <a:extLst>
              <a:ext uri="{FF2B5EF4-FFF2-40B4-BE49-F238E27FC236}">
                <a16:creationId xmlns:a16="http://schemas.microsoft.com/office/drawing/2014/main" id="{E8213D08-9F06-404A-9D17-AB7F5E74FF55}"/>
              </a:ext>
            </a:extLst>
          </p:cNvPr>
          <p:cNvSpPr/>
          <p:nvPr/>
        </p:nvSpPr>
        <p:spPr bwMode="auto">
          <a:xfrm>
            <a:off x="4594371" y="1560353"/>
            <a:ext cx="5977156" cy="4409959"/>
          </a:xfrm>
          <a:prstGeom prst="rect">
            <a:avLst/>
          </a:prstGeom>
          <a:noFill/>
          <a:ln w="50800">
            <a:solidFill>
              <a:schemeClr val="tx1"/>
            </a:solid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287" name="TextBox 286">
            <a:extLst>
              <a:ext uri="{FF2B5EF4-FFF2-40B4-BE49-F238E27FC236}">
                <a16:creationId xmlns:a16="http://schemas.microsoft.com/office/drawing/2014/main" id="{16C4CDDD-5500-46DE-A774-AA887F1EEFEB}"/>
              </a:ext>
            </a:extLst>
          </p:cNvPr>
          <p:cNvSpPr txBox="1"/>
          <p:nvPr/>
        </p:nvSpPr>
        <p:spPr>
          <a:xfrm>
            <a:off x="4644703" y="5957357"/>
            <a:ext cx="1641988" cy="369332"/>
          </a:xfrm>
          <a:prstGeom prst="rect">
            <a:avLst/>
          </a:prstGeom>
          <a:noFill/>
        </p:spPr>
        <p:txBody>
          <a:bodyPr wrap="none" rtlCol="0">
            <a:spAutoFit/>
          </a:bodyPr>
          <a:lstStyle/>
          <a:p>
            <a:r>
              <a:rPr lang="en-US" dirty="0"/>
              <a:t>Detector Vessel</a:t>
            </a:r>
          </a:p>
        </p:txBody>
      </p:sp>
      <p:cxnSp>
        <p:nvCxnSpPr>
          <p:cNvPr id="304" name="Straight Connector 303">
            <a:extLst>
              <a:ext uri="{FF2B5EF4-FFF2-40B4-BE49-F238E27FC236}">
                <a16:creationId xmlns:a16="http://schemas.microsoft.com/office/drawing/2014/main" id="{8E4C65E1-6945-4694-B1A4-32F6DF0EB683}"/>
              </a:ext>
            </a:extLst>
          </p:cNvPr>
          <p:cNvCxnSpPr>
            <a:cxnSpLocks/>
          </p:cNvCxnSpPr>
          <p:nvPr/>
        </p:nvCxnSpPr>
        <p:spPr>
          <a:xfrm flipH="1">
            <a:off x="5408103" y="4443066"/>
            <a:ext cx="4474949" cy="0"/>
          </a:xfrm>
          <a:prstGeom prst="line">
            <a:avLst/>
          </a:prstGeom>
          <a:ln w="50800" cmpd="sng">
            <a:solidFill>
              <a:srgbClr val="FFC000"/>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08" name="Straight Connector 307">
            <a:extLst>
              <a:ext uri="{FF2B5EF4-FFF2-40B4-BE49-F238E27FC236}">
                <a16:creationId xmlns:a16="http://schemas.microsoft.com/office/drawing/2014/main" id="{229343E8-7E43-4600-9101-0947AF078E1E}"/>
              </a:ext>
            </a:extLst>
          </p:cNvPr>
          <p:cNvCxnSpPr>
            <a:cxnSpLocks/>
          </p:cNvCxnSpPr>
          <p:nvPr/>
        </p:nvCxnSpPr>
        <p:spPr>
          <a:xfrm flipH="1">
            <a:off x="5408101" y="3429000"/>
            <a:ext cx="4474949" cy="0"/>
          </a:xfrm>
          <a:prstGeom prst="line">
            <a:avLst/>
          </a:prstGeom>
          <a:ln w="50800" cmpd="sng">
            <a:solidFill>
              <a:srgbClr val="FFC000"/>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23" name="Straight Connector 322">
            <a:extLst>
              <a:ext uri="{FF2B5EF4-FFF2-40B4-BE49-F238E27FC236}">
                <a16:creationId xmlns:a16="http://schemas.microsoft.com/office/drawing/2014/main" id="{4417DC2C-B35B-414E-9441-8EECDFEF392C}"/>
              </a:ext>
            </a:extLst>
          </p:cNvPr>
          <p:cNvCxnSpPr>
            <a:cxnSpLocks/>
          </p:cNvCxnSpPr>
          <p:nvPr/>
        </p:nvCxnSpPr>
        <p:spPr>
          <a:xfrm flipH="1">
            <a:off x="5408101" y="2541561"/>
            <a:ext cx="4474949" cy="0"/>
          </a:xfrm>
          <a:prstGeom prst="line">
            <a:avLst/>
          </a:prstGeom>
          <a:ln w="50800" cmpd="sng">
            <a:solidFill>
              <a:srgbClr val="FFC000"/>
            </a:solidFill>
            <a:prstDash val="sysDot"/>
          </a:ln>
          <a:effectLst/>
        </p:spPr>
        <p:style>
          <a:lnRef idx="2">
            <a:schemeClr val="accent1"/>
          </a:lnRef>
          <a:fillRef idx="0">
            <a:schemeClr val="accent1"/>
          </a:fillRef>
          <a:effectRef idx="1">
            <a:schemeClr val="accent1"/>
          </a:effectRef>
          <a:fontRef idx="minor">
            <a:schemeClr val="tx1"/>
          </a:fontRef>
        </p:style>
      </p:cxnSp>
      <p:sp>
        <p:nvSpPr>
          <p:cNvPr id="342" name="TextBox 341">
            <a:extLst>
              <a:ext uri="{FF2B5EF4-FFF2-40B4-BE49-F238E27FC236}">
                <a16:creationId xmlns:a16="http://schemas.microsoft.com/office/drawing/2014/main" id="{700A458C-1F23-4AEA-8853-408118B296C3}"/>
              </a:ext>
            </a:extLst>
          </p:cNvPr>
          <p:cNvSpPr txBox="1"/>
          <p:nvPr/>
        </p:nvSpPr>
        <p:spPr>
          <a:xfrm>
            <a:off x="4644703" y="5505201"/>
            <a:ext cx="2887778" cy="369332"/>
          </a:xfrm>
          <a:prstGeom prst="rect">
            <a:avLst/>
          </a:prstGeom>
          <a:noFill/>
        </p:spPr>
        <p:txBody>
          <a:bodyPr wrap="none" rtlCol="0">
            <a:spAutoFit/>
          </a:bodyPr>
          <a:lstStyle/>
          <a:p>
            <a:r>
              <a:rPr lang="en-US" dirty="0"/>
              <a:t>Liquid Argon + Xenon doping</a:t>
            </a:r>
          </a:p>
        </p:txBody>
      </p:sp>
      <p:sp>
        <p:nvSpPr>
          <p:cNvPr id="344" name="TextBox 343">
            <a:extLst>
              <a:ext uri="{FF2B5EF4-FFF2-40B4-BE49-F238E27FC236}">
                <a16:creationId xmlns:a16="http://schemas.microsoft.com/office/drawing/2014/main" id="{BC8E1138-1AD2-43E5-99CA-08ABA23C8B6C}"/>
              </a:ext>
            </a:extLst>
          </p:cNvPr>
          <p:cNvSpPr txBox="1"/>
          <p:nvPr/>
        </p:nvSpPr>
        <p:spPr>
          <a:xfrm>
            <a:off x="4646629" y="1619462"/>
            <a:ext cx="3601114" cy="369332"/>
          </a:xfrm>
          <a:prstGeom prst="rect">
            <a:avLst/>
          </a:prstGeom>
          <a:noFill/>
        </p:spPr>
        <p:txBody>
          <a:bodyPr wrap="none" rtlCol="0">
            <a:spAutoFit/>
          </a:bodyPr>
          <a:lstStyle/>
          <a:p>
            <a:r>
              <a:rPr lang="en-US" dirty="0"/>
              <a:t>Argon Gas + Xenon doping ~ 50 ppm</a:t>
            </a:r>
          </a:p>
        </p:txBody>
      </p:sp>
      <p:cxnSp>
        <p:nvCxnSpPr>
          <p:cNvPr id="345" name="Straight Connector 344">
            <a:extLst>
              <a:ext uri="{FF2B5EF4-FFF2-40B4-BE49-F238E27FC236}">
                <a16:creationId xmlns:a16="http://schemas.microsoft.com/office/drawing/2014/main" id="{7F7D9458-A451-4BB1-9BFF-7F61E16CEB62}"/>
              </a:ext>
            </a:extLst>
          </p:cNvPr>
          <p:cNvCxnSpPr>
            <a:cxnSpLocks/>
          </p:cNvCxnSpPr>
          <p:nvPr/>
        </p:nvCxnSpPr>
        <p:spPr>
          <a:xfrm>
            <a:off x="6676413" y="2415763"/>
            <a:ext cx="594200" cy="0"/>
          </a:xfrm>
          <a:prstGeom prst="line">
            <a:avLst/>
          </a:prstGeom>
          <a:ln w="50800" cmpd="sng">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347" name="Straight Connector 346">
            <a:extLst>
              <a:ext uri="{FF2B5EF4-FFF2-40B4-BE49-F238E27FC236}">
                <a16:creationId xmlns:a16="http://schemas.microsoft.com/office/drawing/2014/main" id="{85922223-D524-4875-AA20-7BB750F11994}"/>
              </a:ext>
            </a:extLst>
          </p:cNvPr>
          <p:cNvCxnSpPr>
            <a:cxnSpLocks/>
          </p:cNvCxnSpPr>
          <p:nvPr/>
        </p:nvCxnSpPr>
        <p:spPr>
          <a:xfrm>
            <a:off x="7984921" y="2415763"/>
            <a:ext cx="594200" cy="0"/>
          </a:xfrm>
          <a:prstGeom prst="line">
            <a:avLst/>
          </a:prstGeom>
          <a:ln w="50800" cmpd="sng">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348" name="Straight Connector 347">
            <a:extLst>
              <a:ext uri="{FF2B5EF4-FFF2-40B4-BE49-F238E27FC236}">
                <a16:creationId xmlns:a16="http://schemas.microsoft.com/office/drawing/2014/main" id="{87E49F03-A4FB-4E8E-A574-50AB340D261F}"/>
              </a:ext>
            </a:extLst>
          </p:cNvPr>
          <p:cNvCxnSpPr>
            <a:cxnSpLocks/>
          </p:cNvCxnSpPr>
          <p:nvPr/>
        </p:nvCxnSpPr>
        <p:spPr>
          <a:xfrm>
            <a:off x="7327763" y="2415763"/>
            <a:ext cx="594200" cy="0"/>
          </a:xfrm>
          <a:prstGeom prst="line">
            <a:avLst/>
          </a:prstGeom>
          <a:ln w="50800" cmpd="sng">
            <a:solidFill>
              <a:srgbClr val="7030A0"/>
            </a:solidFill>
          </a:ln>
          <a:effectLst/>
        </p:spPr>
        <p:style>
          <a:lnRef idx="2">
            <a:schemeClr val="accent1"/>
          </a:lnRef>
          <a:fillRef idx="0">
            <a:schemeClr val="accent1"/>
          </a:fillRef>
          <a:effectRef idx="1">
            <a:schemeClr val="accent1"/>
          </a:effectRef>
          <a:fontRef idx="minor">
            <a:schemeClr val="tx1"/>
          </a:fontRef>
        </p:style>
      </p:cxnSp>
      <p:sp>
        <p:nvSpPr>
          <p:cNvPr id="350" name="TextBox 349">
            <a:extLst>
              <a:ext uri="{FF2B5EF4-FFF2-40B4-BE49-F238E27FC236}">
                <a16:creationId xmlns:a16="http://schemas.microsoft.com/office/drawing/2014/main" id="{C4435834-C6C1-4124-9EF5-72296F2FF220}"/>
              </a:ext>
            </a:extLst>
          </p:cNvPr>
          <p:cNvSpPr txBox="1"/>
          <p:nvPr/>
        </p:nvSpPr>
        <p:spPr>
          <a:xfrm>
            <a:off x="7019281" y="2042588"/>
            <a:ext cx="1211165" cy="369332"/>
          </a:xfrm>
          <a:prstGeom prst="rect">
            <a:avLst/>
          </a:prstGeom>
          <a:noFill/>
        </p:spPr>
        <p:txBody>
          <a:bodyPr wrap="none" rtlCol="0">
            <a:spAutoFit/>
          </a:bodyPr>
          <a:lstStyle/>
          <a:p>
            <a:r>
              <a:rPr lang="en-US" dirty="0" err="1"/>
              <a:t>SiPM</a:t>
            </a:r>
            <a:r>
              <a:rPr lang="en-US" dirty="0"/>
              <a:t> Array</a:t>
            </a:r>
          </a:p>
        </p:txBody>
      </p:sp>
      <p:sp>
        <p:nvSpPr>
          <p:cNvPr id="414" name="Star: 5 Points 413">
            <a:extLst>
              <a:ext uri="{FF2B5EF4-FFF2-40B4-BE49-F238E27FC236}">
                <a16:creationId xmlns:a16="http://schemas.microsoft.com/office/drawing/2014/main" id="{4983E596-6A05-4F0E-9F37-2882ABE155E2}"/>
              </a:ext>
            </a:extLst>
          </p:cNvPr>
          <p:cNvSpPr>
            <a:spLocks noChangeAspect="1"/>
          </p:cNvSpPr>
          <p:nvPr/>
        </p:nvSpPr>
        <p:spPr bwMode="auto">
          <a:xfrm>
            <a:off x="6898365" y="2937371"/>
            <a:ext cx="445593" cy="445593"/>
          </a:xfrm>
          <a:prstGeom prst="star5">
            <a:avLst>
              <a:gd name="adj" fmla="val 26566"/>
              <a:gd name="hf" fmla="val 105146"/>
              <a:gd name="vf" fmla="val 110557"/>
            </a:avLst>
          </a:prstGeom>
          <a:solidFill>
            <a:srgbClr val="FFFF00"/>
          </a:solidFill>
          <a:ln>
            <a:no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413" name="TextBox 412">
            <a:extLst>
              <a:ext uri="{FF2B5EF4-FFF2-40B4-BE49-F238E27FC236}">
                <a16:creationId xmlns:a16="http://schemas.microsoft.com/office/drawing/2014/main" id="{1E9002D2-0C47-44E9-916F-5EB22B4D6B1F}"/>
              </a:ext>
            </a:extLst>
          </p:cNvPr>
          <p:cNvSpPr txBox="1"/>
          <p:nvPr/>
        </p:nvSpPr>
        <p:spPr>
          <a:xfrm>
            <a:off x="6947662" y="3029604"/>
            <a:ext cx="697913" cy="307777"/>
          </a:xfrm>
          <a:prstGeom prst="rect">
            <a:avLst/>
          </a:prstGeom>
          <a:noFill/>
        </p:spPr>
        <p:txBody>
          <a:bodyPr wrap="square" rtlCol="0">
            <a:spAutoFit/>
          </a:bodyPr>
          <a:lstStyle/>
          <a:p>
            <a:r>
              <a:rPr lang="en-US" sz="1400" dirty="0"/>
              <a:t>S1</a:t>
            </a:r>
          </a:p>
        </p:txBody>
      </p:sp>
      <p:sp>
        <p:nvSpPr>
          <p:cNvPr id="418" name="Star: 5 Points 417">
            <a:extLst>
              <a:ext uri="{FF2B5EF4-FFF2-40B4-BE49-F238E27FC236}">
                <a16:creationId xmlns:a16="http://schemas.microsoft.com/office/drawing/2014/main" id="{C3CF6C75-7CFE-4C19-851C-B01121589AE0}"/>
              </a:ext>
            </a:extLst>
          </p:cNvPr>
          <p:cNvSpPr>
            <a:spLocks noChangeAspect="1"/>
          </p:cNvSpPr>
          <p:nvPr/>
        </p:nvSpPr>
        <p:spPr bwMode="auto">
          <a:xfrm>
            <a:off x="6903565" y="2436304"/>
            <a:ext cx="445593" cy="445593"/>
          </a:xfrm>
          <a:prstGeom prst="star5">
            <a:avLst>
              <a:gd name="adj" fmla="val 26566"/>
              <a:gd name="hf" fmla="val 105146"/>
              <a:gd name="vf" fmla="val 110557"/>
            </a:avLst>
          </a:prstGeom>
          <a:solidFill>
            <a:srgbClr val="FFFF00"/>
          </a:solidFill>
          <a:ln>
            <a:no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416" name="TextBox 415">
            <a:extLst>
              <a:ext uri="{FF2B5EF4-FFF2-40B4-BE49-F238E27FC236}">
                <a16:creationId xmlns:a16="http://schemas.microsoft.com/office/drawing/2014/main" id="{ED366952-40F6-4B68-AF4B-0FDE12FCE3DF}"/>
              </a:ext>
            </a:extLst>
          </p:cNvPr>
          <p:cNvSpPr txBox="1"/>
          <p:nvPr/>
        </p:nvSpPr>
        <p:spPr>
          <a:xfrm>
            <a:off x="6947662" y="2540373"/>
            <a:ext cx="697913" cy="307777"/>
          </a:xfrm>
          <a:prstGeom prst="rect">
            <a:avLst/>
          </a:prstGeom>
          <a:noFill/>
        </p:spPr>
        <p:txBody>
          <a:bodyPr wrap="square" rtlCol="0">
            <a:spAutoFit/>
          </a:bodyPr>
          <a:lstStyle/>
          <a:p>
            <a:r>
              <a:rPr lang="en-US" sz="1400" dirty="0"/>
              <a:t>S2</a:t>
            </a:r>
          </a:p>
        </p:txBody>
      </p:sp>
      <p:cxnSp>
        <p:nvCxnSpPr>
          <p:cNvPr id="419" name="Straight Connector 418">
            <a:extLst>
              <a:ext uri="{FF2B5EF4-FFF2-40B4-BE49-F238E27FC236}">
                <a16:creationId xmlns:a16="http://schemas.microsoft.com/office/drawing/2014/main" id="{E38E8B72-4C9A-4618-961C-73075B7C0254}"/>
              </a:ext>
            </a:extLst>
          </p:cNvPr>
          <p:cNvCxnSpPr>
            <a:cxnSpLocks/>
          </p:cNvCxnSpPr>
          <p:nvPr/>
        </p:nvCxnSpPr>
        <p:spPr>
          <a:xfrm>
            <a:off x="6676413" y="4561866"/>
            <a:ext cx="594200" cy="0"/>
          </a:xfrm>
          <a:prstGeom prst="line">
            <a:avLst/>
          </a:prstGeom>
          <a:ln w="50800" cmpd="sng">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420" name="Straight Connector 419">
            <a:extLst>
              <a:ext uri="{FF2B5EF4-FFF2-40B4-BE49-F238E27FC236}">
                <a16:creationId xmlns:a16="http://schemas.microsoft.com/office/drawing/2014/main" id="{0CBB24A0-79B2-42AF-A736-524041102828}"/>
              </a:ext>
            </a:extLst>
          </p:cNvPr>
          <p:cNvCxnSpPr>
            <a:cxnSpLocks/>
          </p:cNvCxnSpPr>
          <p:nvPr/>
        </p:nvCxnSpPr>
        <p:spPr>
          <a:xfrm>
            <a:off x="7984921" y="4561866"/>
            <a:ext cx="594200" cy="0"/>
          </a:xfrm>
          <a:prstGeom prst="line">
            <a:avLst/>
          </a:prstGeom>
          <a:ln w="50800" cmpd="sng">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421" name="Straight Connector 420">
            <a:extLst>
              <a:ext uri="{FF2B5EF4-FFF2-40B4-BE49-F238E27FC236}">
                <a16:creationId xmlns:a16="http://schemas.microsoft.com/office/drawing/2014/main" id="{E5B1DCE1-D4BA-4B20-BBAC-572BBD9787F4}"/>
              </a:ext>
            </a:extLst>
          </p:cNvPr>
          <p:cNvCxnSpPr>
            <a:cxnSpLocks/>
          </p:cNvCxnSpPr>
          <p:nvPr/>
        </p:nvCxnSpPr>
        <p:spPr>
          <a:xfrm>
            <a:off x="7327763" y="4561866"/>
            <a:ext cx="594200" cy="0"/>
          </a:xfrm>
          <a:prstGeom prst="line">
            <a:avLst/>
          </a:prstGeom>
          <a:ln w="50800" cmpd="sng">
            <a:solidFill>
              <a:srgbClr val="7030A0"/>
            </a:solidFill>
          </a:ln>
          <a:effectLst/>
        </p:spPr>
        <p:style>
          <a:lnRef idx="2">
            <a:schemeClr val="accent1"/>
          </a:lnRef>
          <a:fillRef idx="0">
            <a:schemeClr val="accent1"/>
          </a:fillRef>
          <a:effectRef idx="1">
            <a:schemeClr val="accent1"/>
          </a:effectRef>
          <a:fontRef idx="minor">
            <a:schemeClr val="tx1"/>
          </a:fontRef>
        </p:style>
      </p:cxnSp>
      <p:sp>
        <p:nvSpPr>
          <p:cNvPr id="423" name="TextBox 422">
            <a:extLst>
              <a:ext uri="{FF2B5EF4-FFF2-40B4-BE49-F238E27FC236}">
                <a16:creationId xmlns:a16="http://schemas.microsoft.com/office/drawing/2014/main" id="{EA39D816-43B7-4C21-A4AB-D405C1CA200E}"/>
              </a:ext>
            </a:extLst>
          </p:cNvPr>
          <p:cNvSpPr txBox="1"/>
          <p:nvPr/>
        </p:nvSpPr>
        <p:spPr>
          <a:xfrm>
            <a:off x="7019281" y="4532677"/>
            <a:ext cx="1211165" cy="369332"/>
          </a:xfrm>
          <a:prstGeom prst="rect">
            <a:avLst/>
          </a:prstGeom>
          <a:noFill/>
        </p:spPr>
        <p:txBody>
          <a:bodyPr wrap="none" rtlCol="0">
            <a:spAutoFit/>
          </a:bodyPr>
          <a:lstStyle/>
          <a:p>
            <a:r>
              <a:rPr lang="en-US" dirty="0" err="1"/>
              <a:t>SiPM</a:t>
            </a:r>
            <a:r>
              <a:rPr lang="en-US" dirty="0"/>
              <a:t> Array</a:t>
            </a:r>
          </a:p>
        </p:txBody>
      </p:sp>
      <p:cxnSp>
        <p:nvCxnSpPr>
          <p:cNvPr id="71" name="Straight Connector 70">
            <a:extLst>
              <a:ext uri="{FF2B5EF4-FFF2-40B4-BE49-F238E27FC236}">
                <a16:creationId xmlns:a16="http://schemas.microsoft.com/office/drawing/2014/main" id="{A790C599-85B0-409C-A98F-4CC09DC81F36}"/>
              </a:ext>
            </a:extLst>
          </p:cNvPr>
          <p:cNvCxnSpPr>
            <a:cxnSpLocks/>
          </p:cNvCxnSpPr>
          <p:nvPr/>
        </p:nvCxnSpPr>
        <p:spPr>
          <a:xfrm flipV="1">
            <a:off x="853457" y="2324538"/>
            <a:ext cx="2711794" cy="8894"/>
          </a:xfrm>
          <a:prstGeom prst="line">
            <a:avLst/>
          </a:prstGeom>
          <a:ln w="508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8CD21D66-42F4-4694-9EF3-57E587B869C2}"/>
              </a:ext>
            </a:extLst>
          </p:cNvPr>
          <p:cNvCxnSpPr>
            <a:cxnSpLocks/>
          </p:cNvCxnSpPr>
          <p:nvPr/>
        </p:nvCxnSpPr>
        <p:spPr>
          <a:xfrm flipV="1">
            <a:off x="1659568" y="1526678"/>
            <a:ext cx="0" cy="1629283"/>
          </a:xfrm>
          <a:prstGeom prst="line">
            <a:avLst/>
          </a:prstGeom>
          <a:ln w="508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1C400BEF-E52A-45C0-B5DA-EBACE540CE4B}"/>
              </a:ext>
            </a:extLst>
          </p:cNvPr>
          <p:cNvCxnSpPr>
            <a:cxnSpLocks/>
          </p:cNvCxnSpPr>
          <p:nvPr/>
        </p:nvCxnSpPr>
        <p:spPr>
          <a:xfrm flipH="1" flipV="1">
            <a:off x="850873" y="2329177"/>
            <a:ext cx="999054" cy="1832"/>
          </a:xfrm>
          <a:prstGeom prst="line">
            <a:avLst/>
          </a:prstGeom>
          <a:ln w="25400" cmpd="sng">
            <a:solidFill>
              <a:srgbClr val="00B050"/>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4C5E10C4-0E67-4445-92E6-609EDCFD8736}"/>
              </a:ext>
            </a:extLst>
          </p:cNvPr>
          <p:cNvCxnSpPr>
            <a:cxnSpLocks/>
          </p:cNvCxnSpPr>
          <p:nvPr/>
        </p:nvCxnSpPr>
        <p:spPr>
          <a:xfrm flipV="1">
            <a:off x="1839636" y="2327868"/>
            <a:ext cx="0" cy="518013"/>
          </a:xfrm>
          <a:prstGeom prst="line">
            <a:avLst/>
          </a:prstGeom>
          <a:ln w="25400" cmpd="sng">
            <a:solidFill>
              <a:srgbClr val="00B050"/>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14FD23E3-0373-4E7E-A4DD-01C3ABE9F074}"/>
              </a:ext>
            </a:extLst>
          </p:cNvPr>
          <p:cNvCxnSpPr>
            <a:cxnSpLocks/>
          </p:cNvCxnSpPr>
          <p:nvPr/>
        </p:nvCxnSpPr>
        <p:spPr>
          <a:xfrm flipV="1">
            <a:off x="1836218" y="2327539"/>
            <a:ext cx="90594" cy="517050"/>
          </a:xfrm>
          <a:prstGeom prst="line">
            <a:avLst/>
          </a:prstGeom>
          <a:ln w="25400" cmpd="sng">
            <a:solidFill>
              <a:srgbClr val="00B050"/>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11686257-3BB0-4F23-B95E-7124D1B8D1C3}"/>
              </a:ext>
            </a:extLst>
          </p:cNvPr>
          <p:cNvCxnSpPr>
            <a:cxnSpLocks/>
          </p:cNvCxnSpPr>
          <p:nvPr/>
        </p:nvCxnSpPr>
        <p:spPr>
          <a:xfrm flipH="1" flipV="1">
            <a:off x="1913937" y="2327867"/>
            <a:ext cx="660824" cy="843"/>
          </a:xfrm>
          <a:prstGeom prst="line">
            <a:avLst/>
          </a:prstGeom>
          <a:ln w="25400" cmpd="sng">
            <a:solidFill>
              <a:srgbClr val="00B050"/>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2B2D4C56-DE67-477A-83C0-4103A6F5AF87}"/>
              </a:ext>
            </a:extLst>
          </p:cNvPr>
          <p:cNvCxnSpPr>
            <a:cxnSpLocks/>
          </p:cNvCxnSpPr>
          <p:nvPr/>
        </p:nvCxnSpPr>
        <p:spPr>
          <a:xfrm flipH="1">
            <a:off x="2574761" y="3129044"/>
            <a:ext cx="481354" cy="0"/>
          </a:xfrm>
          <a:prstGeom prst="line">
            <a:avLst/>
          </a:prstGeom>
          <a:ln w="25400" cmpd="sng">
            <a:solidFill>
              <a:srgbClr val="00B050"/>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a16="http://schemas.microsoft.com/office/drawing/2014/main" id="{6CC58012-FE49-48B4-B08A-9351EBE0188A}"/>
              </a:ext>
            </a:extLst>
          </p:cNvPr>
          <p:cNvCxnSpPr>
            <a:cxnSpLocks/>
          </p:cNvCxnSpPr>
          <p:nvPr/>
        </p:nvCxnSpPr>
        <p:spPr>
          <a:xfrm flipV="1">
            <a:off x="2574761" y="2321414"/>
            <a:ext cx="0" cy="818121"/>
          </a:xfrm>
          <a:prstGeom prst="line">
            <a:avLst/>
          </a:prstGeom>
          <a:ln w="25400" cmpd="sng">
            <a:solidFill>
              <a:srgbClr val="00B050"/>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73DF5DAD-09D9-4D24-B7D9-F110F6C300DB}"/>
              </a:ext>
            </a:extLst>
          </p:cNvPr>
          <p:cNvCxnSpPr>
            <a:cxnSpLocks/>
          </p:cNvCxnSpPr>
          <p:nvPr/>
        </p:nvCxnSpPr>
        <p:spPr>
          <a:xfrm flipV="1">
            <a:off x="3045050" y="2321413"/>
            <a:ext cx="0" cy="807632"/>
          </a:xfrm>
          <a:prstGeom prst="line">
            <a:avLst/>
          </a:prstGeom>
          <a:ln w="25400" cmpd="sng">
            <a:solidFill>
              <a:srgbClr val="00B050"/>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D0927E7B-AA9F-4FD5-9524-24968DBE3F96}"/>
              </a:ext>
            </a:extLst>
          </p:cNvPr>
          <p:cNvCxnSpPr>
            <a:cxnSpLocks/>
          </p:cNvCxnSpPr>
          <p:nvPr/>
        </p:nvCxnSpPr>
        <p:spPr>
          <a:xfrm flipH="1">
            <a:off x="3032682" y="2323927"/>
            <a:ext cx="534487" cy="0"/>
          </a:xfrm>
          <a:prstGeom prst="line">
            <a:avLst/>
          </a:prstGeom>
          <a:ln w="25400" cmpd="sng">
            <a:solidFill>
              <a:srgbClr val="00B050"/>
            </a:solidFill>
          </a:ln>
          <a:effectLst/>
        </p:spPr>
        <p:style>
          <a:lnRef idx="2">
            <a:schemeClr val="accent1"/>
          </a:lnRef>
          <a:fillRef idx="0">
            <a:schemeClr val="accent1"/>
          </a:fillRef>
          <a:effectRef idx="1">
            <a:schemeClr val="accent1"/>
          </a:effectRef>
          <a:fontRef idx="minor">
            <a:schemeClr val="tx1"/>
          </a:fontRef>
        </p:style>
      </p:cxnSp>
      <p:sp>
        <p:nvSpPr>
          <p:cNvPr id="81" name="TextBox 80">
            <a:extLst>
              <a:ext uri="{FF2B5EF4-FFF2-40B4-BE49-F238E27FC236}">
                <a16:creationId xmlns:a16="http://schemas.microsoft.com/office/drawing/2014/main" id="{53DDBB13-670D-4689-8779-3A649F97BBC1}"/>
              </a:ext>
            </a:extLst>
          </p:cNvPr>
          <p:cNvSpPr txBox="1"/>
          <p:nvPr/>
        </p:nvSpPr>
        <p:spPr>
          <a:xfrm>
            <a:off x="1715917" y="1971987"/>
            <a:ext cx="357790" cy="307777"/>
          </a:xfrm>
          <a:prstGeom prst="rect">
            <a:avLst/>
          </a:prstGeom>
          <a:noFill/>
        </p:spPr>
        <p:txBody>
          <a:bodyPr wrap="none" rtlCol="0">
            <a:spAutoFit/>
          </a:bodyPr>
          <a:lstStyle/>
          <a:p>
            <a:r>
              <a:rPr lang="en-US" sz="1400" dirty="0"/>
              <a:t>S1</a:t>
            </a:r>
          </a:p>
        </p:txBody>
      </p:sp>
      <p:sp>
        <p:nvSpPr>
          <p:cNvPr id="82" name="TextBox 81">
            <a:extLst>
              <a:ext uri="{FF2B5EF4-FFF2-40B4-BE49-F238E27FC236}">
                <a16:creationId xmlns:a16="http://schemas.microsoft.com/office/drawing/2014/main" id="{CCF3C9C1-11E5-4F82-8E79-6C14521BD4C7}"/>
              </a:ext>
            </a:extLst>
          </p:cNvPr>
          <p:cNvSpPr txBox="1"/>
          <p:nvPr/>
        </p:nvSpPr>
        <p:spPr>
          <a:xfrm>
            <a:off x="2602700" y="1974256"/>
            <a:ext cx="357790" cy="307777"/>
          </a:xfrm>
          <a:prstGeom prst="rect">
            <a:avLst/>
          </a:prstGeom>
          <a:noFill/>
        </p:spPr>
        <p:txBody>
          <a:bodyPr wrap="none" rtlCol="0">
            <a:spAutoFit/>
          </a:bodyPr>
          <a:lstStyle/>
          <a:p>
            <a:r>
              <a:rPr lang="en-US" sz="1400" dirty="0"/>
              <a:t>S2</a:t>
            </a:r>
          </a:p>
        </p:txBody>
      </p:sp>
      <p:sp>
        <p:nvSpPr>
          <p:cNvPr id="83" name="TextBox 82">
            <a:extLst>
              <a:ext uri="{FF2B5EF4-FFF2-40B4-BE49-F238E27FC236}">
                <a16:creationId xmlns:a16="http://schemas.microsoft.com/office/drawing/2014/main" id="{0AB92C31-B19F-47AA-9FDA-A903A174A0F2}"/>
              </a:ext>
            </a:extLst>
          </p:cNvPr>
          <p:cNvSpPr txBox="1"/>
          <p:nvPr/>
        </p:nvSpPr>
        <p:spPr>
          <a:xfrm rot="16200000">
            <a:off x="960130" y="1659493"/>
            <a:ext cx="1085554" cy="307777"/>
          </a:xfrm>
          <a:prstGeom prst="rect">
            <a:avLst/>
          </a:prstGeom>
          <a:noFill/>
        </p:spPr>
        <p:txBody>
          <a:bodyPr wrap="none" rtlCol="0">
            <a:spAutoFit/>
          </a:bodyPr>
          <a:lstStyle/>
          <a:p>
            <a:r>
              <a:rPr lang="en-US" sz="1400" dirty="0" err="1"/>
              <a:t>SiPM</a:t>
            </a:r>
            <a:r>
              <a:rPr lang="en-US" sz="1400" dirty="0"/>
              <a:t> signals</a:t>
            </a:r>
          </a:p>
        </p:txBody>
      </p:sp>
      <p:sp>
        <p:nvSpPr>
          <p:cNvPr id="84" name="TextBox 83">
            <a:extLst>
              <a:ext uri="{FF2B5EF4-FFF2-40B4-BE49-F238E27FC236}">
                <a16:creationId xmlns:a16="http://schemas.microsoft.com/office/drawing/2014/main" id="{2E9B9C8B-95C2-4653-9311-4329E0BCC547}"/>
              </a:ext>
            </a:extLst>
          </p:cNvPr>
          <p:cNvSpPr txBox="1"/>
          <p:nvPr/>
        </p:nvSpPr>
        <p:spPr>
          <a:xfrm>
            <a:off x="3167905" y="2343588"/>
            <a:ext cx="546945" cy="307777"/>
          </a:xfrm>
          <a:prstGeom prst="rect">
            <a:avLst/>
          </a:prstGeom>
          <a:noFill/>
        </p:spPr>
        <p:txBody>
          <a:bodyPr wrap="none" rtlCol="0">
            <a:spAutoFit/>
          </a:bodyPr>
          <a:lstStyle/>
          <a:p>
            <a:r>
              <a:rPr lang="en-US" sz="1400" dirty="0"/>
              <a:t>Time</a:t>
            </a:r>
          </a:p>
        </p:txBody>
      </p:sp>
      <p:cxnSp>
        <p:nvCxnSpPr>
          <p:cNvPr id="85" name="Straight Connector 84">
            <a:extLst>
              <a:ext uri="{FF2B5EF4-FFF2-40B4-BE49-F238E27FC236}">
                <a16:creationId xmlns:a16="http://schemas.microsoft.com/office/drawing/2014/main" id="{E16B17C5-68FA-4F34-9AD7-C3DDE1F419B0}"/>
              </a:ext>
            </a:extLst>
          </p:cNvPr>
          <p:cNvCxnSpPr>
            <a:cxnSpLocks/>
          </p:cNvCxnSpPr>
          <p:nvPr/>
        </p:nvCxnSpPr>
        <p:spPr>
          <a:xfrm>
            <a:off x="1341194" y="5797356"/>
            <a:ext cx="2288592"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86" name="Straight Connector 85">
            <a:extLst>
              <a:ext uri="{FF2B5EF4-FFF2-40B4-BE49-F238E27FC236}">
                <a16:creationId xmlns:a16="http://schemas.microsoft.com/office/drawing/2014/main" id="{4F4A6AD7-33A6-45E5-9468-5E3A031E0997}"/>
              </a:ext>
            </a:extLst>
          </p:cNvPr>
          <p:cNvCxnSpPr>
            <a:cxnSpLocks/>
          </p:cNvCxnSpPr>
          <p:nvPr/>
        </p:nvCxnSpPr>
        <p:spPr>
          <a:xfrm flipV="1">
            <a:off x="1341194" y="3998230"/>
            <a:ext cx="0" cy="1791408"/>
          </a:xfrm>
          <a:prstGeom prst="line">
            <a:avLst/>
          </a:prstGeom>
          <a:ln w="25400"/>
        </p:spPr>
        <p:style>
          <a:lnRef idx="1">
            <a:schemeClr val="dk1"/>
          </a:lnRef>
          <a:fillRef idx="0">
            <a:schemeClr val="dk1"/>
          </a:fillRef>
          <a:effectRef idx="0">
            <a:schemeClr val="dk1"/>
          </a:effectRef>
          <a:fontRef idx="minor">
            <a:schemeClr val="tx1"/>
          </a:fontRef>
        </p:style>
      </p:cxnSp>
      <p:sp>
        <p:nvSpPr>
          <p:cNvPr id="94" name="TextBox 93">
            <a:extLst>
              <a:ext uri="{FF2B5EF4-FFF2-40B4-BE49-F238E27FC236}">
                <a16:creationId xmlns:a16="http://schemas.microsoft.com/office/drawing/2014/main" id="{97D830F7-62CE-4CFA-8934-34766B4AC867}"/>
              </a:ext>
            </a:extLst>
          </p:cNvPr>
          <p:cNvSpPr txBox="1"/>
          <p:nvPr/>
        </p:nvSpPr>
        <p:spPr>
          <a:xfrm rot="16200000">
            <a:off x="46696" y="4790132"/>
            <a:ext cx="1788503" cy="307777"/>
          </a:xfrm>
          <a:prstGeom prst="rect">
            <a:avLst/>
          </a:prstGeom>
          <a:noFill/>
        </p:spPr>
        <p:txBody>
          <a:bodyPr wrap="none" rtlCol="0">
            <a:spAutoFit/>
          </a:bodyPr>
          <a:lstStyle/>
          <a:p>
            <a:r>
              <a:rPr lang="en-US" sz="1400" dirty="0"/>
              <a:t>S2 Doped / S2 Pure </a:t>
            </a:r>
            <a:r>
              <a:rPr lang="en-US" sz="1400" dirty="0" err="1"/>
              <a:t>Ar</a:t>
            </a:r>
            <a:endParaRPr lang="en-US" sz="1400" dirty="0"/>
          </a:p>
        </p:txBody>
      </p:sp>
      <p:cxnSp>
        <p:nvCxnSpPr>
          <p:cNvPr id="98" name="Straight Connector 97">
            <a:extLst>
              <a:ext uri="{FF2B5EF4-FFF2-40B4-BE49-F238E27FC236}">
                <a16:creationId xmlns:a16="http://schemas.microsoft.com/office/drawing/2014/main" id="{8E886888-6FD0-4807-B1D7-77731F27AA31}"/>
              </a:ext>
            </a:extLst>
          </p:cNvPr>
          <p:cNvCxnSpPr>
            <a:cxnSpLocks/>
          </p:cNvCxnSpPr>
          <p:nvPr/>
        </p:nvCxnSpPr>
        <p:spPr>
          <a:xfrm>
            <a:off x="1341194" y="4966761"/>
            <a:ext cx="2288592" cy="0"/>
          </a:xfrm>
          <a:prstGeom prst="line">
            <a:avLst/>
          </a:prstGeom>
          <a:ln w="12700" cmpd="sng">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sp>
        <p:nvSpPr>
          <p:cNvPr id="101" name="TextBox 100">
            <a:extLst>
              <a:ext uri="{FF2B5EF4-FFF2-40B4-BE49-F238E27FC236}">
                <a16:creationId xmlns:a16="http://schemas.microsoft.com/office/drawing/2014/main" id="{7559012F-D0D5-4B55-9795-E1D3785B97DE}"/>
              </a:ext>
            </a:extLst>
          </p:cNvPr>
          <p:cNvSpPr txBox="1"/>
          <p:nvPr/>
        </p:nvSpPr>
        <p:spPr>
          <a:xfrm>
            <a:off x="1830383" y="5828134"/>
            <a:ext cx="1426224" cy="307777"/>
          </a:xfrm>
          <a:prstGeom prst="rect">
            <a:avLst/>
          </a:prstGeom>
          <a:noFill/>
        </p:spPr>
        <p:txBody>
          <a:bodyPr wrap="none" rtlCol="0">
            <a:spAutoFit/>
          </a:bodyPr>
          <a:lstStyle/>
          <a:p>
            <a:r>
              <a:rPr lang="en-US" sz="1400" dirty="0"/>
              <a:t>Xe fraction in gas</a:t>
            </a:r>
          </a:p>
        </p:txBody>
      </p:sp>
      <p:sp>
        <p:nvSpPr>
          <p:cNvPr id="102" name="TextBox 101">
            <a:extLst>
              <a:ext uri="{FF2B5EF4-FFF2-40B4-BE49-F238E27FC236}">
                <a16:creationId xmlns:a16="http://schemas.microsoft.com/office/drawing/2014/main" id="{544A18EE-7A67-4AF8-A793-4091A28E3117}"/>
              </a:ext>
            </a:extLst>
          </p:cNvPr>
          <p:cNvSpPr txBox="1"/>
          <p:nvPr/>
        </p:nvSpPr>
        <p:spPr>
          <a:xfrm>
            <a:off x="1214059" y="5801897"/>
            <a:ext cx="276038" cy="307777"/>
          </a:xfrm>
          <a:prstGeom prst="rect">
            <a:avLst/>
          </a:prstGeom>
          <a:noFill/>
        </p:spPr>
        <p:txBody>
          <a:bodyPr wrap="none" rtlCol="0">
            <a:spAutoFit/>
          </a:bodyPr>
          <a:lstStyle/>
          <a:p>
            <a:r>
              <a:rPr lang="en-US" sz="1400" dirty="0"/>
              <a:t>0</a:t>
            </a:r>
          </a:p>
        </p:txBody>
      </p:sp>
      <p:sp>
        <p:nvSpPr>
          <p:cNvPr id="103" name="TextBox 102">
            <a:extLst>
              <a:ext uri="{FF2B5EF4-FFF2-40B4-BE49-F238E27FC236}">
                <a16:creationId xmlns:a16="http://schemas.microsoft.com/office/drawing/2014/main" id="{1773062A-5FBD-4C6E-8ACB-99976D16C5E3}"/>
              </a:ext>
            </a:extLst>
          </p:cNvPr>
          <p:cNvSpPr txBox="1"/>
          <p:nvPr/>
        </p:nvSpPr>
        <p:spPr>
          <a:xfrm>
            <a:off x="1117073" y="4817115"/>
            <a:ext cx="276038" cy="307777"/>
          </a:xfrm>
          <a:prstGeom prst="rect">
            <a:avLst/>
          </a:prstGeom>
          <a:noFill/>
        </p:spPr>
        <p:txBody>
          <a:bodyPr wrap="none" rtlCol="0">
            <a:spAutoFit/>
          </a:bodyPr>
          <a:lstStyle/>
          <a:p>
            <a:r>
              <a:rPr lang="en-US" sz="1400" dirty="0"/>
              <a:t>1</a:t>
            </a:r>
          </a:p>
        </p:txBody>
      </p:sp>
      <p:sp>
        <p:nvSpPr>
          <p:cNvPr id="8" name="Freeform: Shape 7">
            <a:extLst>
              <a:ext uri="{FF2B5EF4-FFF2-40B4-BE49-F238E27FC236}">
                <a16:creationId xmlns:a16="http://schemas.microsoft.com/office/drawing/2014/main" id="{E4661E69-30FD-47F6-9BDF-F47431BA8175}"/>
              </a:ext>
            </a:extLst>
          </p:cNvPr>
          <p:cNvSpPr/>
          <p:nvPr/>
        </p:nvSpPr>
        <p:spPr bwMode="auto">
          <a:xfrm>
            <a:off x="1351649" y="4341029"/>
            <a:ext cx="1885950" cy="617009"/>
          </a:xfrm>
          <a:custGeom>
            <a:avLst/>
            <a:gdLst>
              <a:gd name="connsiteX0" fmla="*/ 0 w 1885950"/>
              <a:gd name="connsiteY0" fmla="*/ 361959 h 361959"/>
              <a:gd name="connsiteX1" fmla="*/ 577850 w 1885950"/>
              <a:gd name="connsiteY1" fmla="*/ 120659 h 361959"/>
              <a:gd name="connsiteX2" fmla="*/ 1320800 w 1885950"/>
              <a:gd name="connsiteY2" fmla="*/ 19059 h 361959"/>
              <a:gd name="connsiteX3" fmla="*/ 1835150 w 1885950"/>
              <a:gd name="connsiteY3" fmla="*/ 9 h 361959"/>
              <a:gd name="connsiteX4" fmla="*/ 1835150 w 1885950"/>
              <a:gd name="connsiteY4" fmla="*/ 9 h 361959"/>
              <a:gd name="connsiteX5" fmla="*/ 1885950 w 1885950"/>
              <a:gd name="connsiteY5" fmla="*/ 6359 h 36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5950" h="361959">
                <a:moveTo>
                  <a:pt x="0" y="361959"/>
                </a:moveTo>
                <a:cubicBezTo>
                  <a:pt x="178858" y="269884"/>
                  <a:pt x="357717" y="177809"/>
                  <a:pt x="577850" y="120659"/>
                </a:cubicBezTo>
                <a:cubicBezTo>
                  <a:pt x="797983" y="63509"/>
                  <a:pt x="1111250" y="39167"/>
                  <a:pt x="1320800" y="19059"/>
                </a:cubicBezTo>
                <a:cubicBezTo>
                  <a:pt x="1530350" y="-1049"/>
                  <a:pt x="1835150" y="9"/>
                  <a:pt x="1835150" y="9"/>
                </a:cubicBezTo>
                <a:lnTo>
                  <a:pt x="1835150" y="9"/>
                </a:lnTo>
                <a:lnTo>
                  <a:pt x="1885950" y="6359"/>
                </a:lnTo>
              </a:path>
            </a:pathLst>
          </a:custGeom>
          <a:noFill/>
          <a:ln w="25400">
            <a:solidFill>
              <a:srgbClr val="FF0000"/>
            </a:solidFill>
            <a:headEnd/>
            <a:tailEnd/>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06" name="Star: 5 Points 105">
            <a:extLst>
              <a:ext uri="{FF2B5EF4-FFF2-40B4-BE49-F238E27FC236}">
                <a16:creationId xmlns:a16="http://schemas.microsoft.com/office/drawing/2014/main" id="{0C7B86C4-5F24-4434-A2C5-BC0FE7656E46}"/>
              </a:ext>
            </a:extLst>
          </p:cNvPr>
          <p:cNvSpPr>
            <a:spLocks noChangeAspect="1"/>
          </p:cNvSpPr>
          <p:nvPr/>
        </p:nvSpPr>
        <p:spPr bwMode="auto">
          <a:xfrm>
            <a:off x="3127656" y="4223936"/>
            <a:ext cx="204121" cy="203411"/>
          </a:xfrm>
          <a:prstGeom prst="star5">
            <a:avLst/>
          </a:prstGeom>
          <a:solidFill>
            <a:srgbClr val="FF0000"/>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107" name="Oval 106">
            <a:extLst>
              <a:ext uri="{FF2B5EF4-FFF2-40B4-BE49-F238E27FC236}">
                <a16:creationId xmlns:a16="http://schemas.microsoft.com/office/drawing/2014/main" id="{76C3C8E2-13CE-48FB-A8DE-E007CBDE5A44}"/>
              </a:ext>
            </a:extLst>
          </p:cNvPr>
          <p:cNvSpPr>
            <a:spLocks noChangeAspect="1"/>
          </p:cNvSpPr>
          <p:nvPr/>
        </p:nvSpPr>
        <p:spPr bwMode="auto">
          <a:xfrm>
            <a:off x="1565316" y="4714592"/>
            <a:ext cx="64370" cy="64370"/>
          </a:xfrm>
          <a:prstGeom prst="ellipse">
            <a:avLst/>
          </a:prstGeom>
          <a:solidFill>
            <a:schemeClr val="tx1"/>
          </a:solidFill>
          <a:ln>
            <a:solidFill>
              <a:schemeClr val="tx1"/>
            </a:solid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108" name="Oval 107">
            <a:extLst>
              <a:ext uri="{FF2B5EF4-FFF2-40B4-BE49-F238E27FC236}">
                <a16:creationId xmlns:a16="http://schemas.microsoft.com/office/drawing/2014/main" id="{FA948E8B-20FE-4F39-9F1E-E19128A22884}"/>
              </a:ext>
            </a:extLst>
          </p:cNvPr>
          <p:cNvSpPr>
            <a:spLocks noChangeAspect="1"/>
          </p:cNvSpPr>
          <p:nvPr/>
        </p:nvSpPr>
        <p:spPr bwMode="auto">
          <a:xfrm>
            <a:off x="1860128" y="4530764"/>
            <a:ext cx="64370" cy="64370"/>
          </a:xfrm>
          <a:prstGeom prst="ellipse">
            <a:avLst/>
          </a:prstGeom>
          <a:solidFill>
            <a:schemeClr val="tx1"/>
          </a:solidFill>
          <a:ln>
            <a:solidFill>
              <a:schemeClr val="tx1"/>
            </a:solid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109" name="Oval 108">
            <a:extLst>
              <a:ext uri="{FF2B5EF4-FFF2-40B4-BE49-F238E27FC236}">
                <a16:creationId xmlns:a16="http://schemas.microsoft.com/office/drawing/2014/main" id="{C924AD56-CC81-4E7E-9329-E8FC84DA5FCA}"/>
              </a:ext>
            </a:extLst>
          </p:cNvPr>
          <p:cNvSpPr>
            <a:spLocks noChangeAspect="1"/>
          </p:cNvSpPr>
          <p:nvPr/>
        </p:nvSpPr>
        <p:spPr bwMode="auto">
          <a:xfrm>
            <a:off x="2154926" y="4429221"/>
            <a:ext cx="64370" cy="64370"/>
          </a:xfrm>
          <a:prstGeom prst="ellipse">
            <a:avLst/>
          </a:prstGeom>
          <a:solidFill>
            <a:schemeClr val="tx1"/>
          </a:solidFill>
          <a:ln>
            <a:solidFill>
              <a:schemeClr val="tx1"/>
            </a:solid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110" name="Oval 109">
            <a:extLst>
              <a:ext uri="{FF2B5EF4-FFF2-40B4-BE49-F238E27FC236}">
                <a16:creationId xmlns:a16="http://schemas.microsoft.com/office/drawing/2014/main" id="{7D4A91C2-B664-42BB-8A48-983FE1B90709}"/>
              </a:ext>
            </a:extLst>
          </p:cNvPr>
          <p:cNvSpPr>
            <a:spLocks noChangeAspect="1"/>
          </p:cNvSpPr>
          <p:nvPr/>
        </p:nvSpPr>
        <p:spPr bwMode="auto">
          <a:xfrm>
            <a:off x="2461821" y="4365866"/>
            <a:ext cx="64370" cy="64370"/>
          </a:xfrm>
          <a:prstGeom prst="ellipse">
            <a:avLst/>
          </a:prstGeom>
          <a:solidFill>
            <a:schemeClr val="tx1"/>
          </a:solidFill>
          <a:ln>
            <a:solidFill>
              <a:schemeClr val="tx1"/>
            </a:solid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111" name="Oval 110">
            <a:extLst>
              <a:ext uri="{FF2B5EF4-FFF2-40B4-BE49-F238E27FC236}">
                <a16:creationId xmlns:a16="http://schemas.microsoft.com/office/drawing/2014/main" id="{EC1E2581-70B5-4744-9C8A-D232C66589DA}"/>
              </a:ext>
            </a:extLst>
          </p:cNvPr>
          <p:cNvSpPr>
            <a:spLocks noChangeAspect="1"/>
          </p:cNvSpPr>
          <p:nvPr/>
        </p:nvSpPr>
        <p:spPr bwMode="auto">
          <a:xfrm>
            <a:off x="2808185" y="4325037"/>
            <a:ext cx="64370" cy="64370"/>
          </a:xfrm>
          <a:prstGeom prst="ellipse">
            <a:avLst/>
          </a:prstGeom>
          <a:solidFill>
            <a:schemeClr val="tx1"/>
          </a:solidFill>
          <a:ln>
            <a:solidFill>
              <a:schemeClr val="tx1"/>
            </a:solid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112" name="TextBox 111">
            <a:extLst>
              <a:ext uri="{FF2B5EF4-FFF2-40B4-BE49-F238E27FC236}">
                <a16:creationId xmlns:a16="http://schemas.microsoft.com/office/drawing/2014/main" id="{CA3630B7-AC6A-41B7-A626-26248BBEE919}"/>
              </a:ext>
            </a:extLst>
          </p:cNvPr>
          <p:cNvSpPr txBox="1"/>
          <p:nvPr/>
        </p:nvSpPr>
        <p:spPr>
          <a:xfrm>
            <a:off x="1565317" y="3486137"/>
            <a:ext cx="1389035" cy="307777"/>
          </a:xfrm>
          <a:prstGeom prst="rect">
            <a:avLst/>
          </a:prstGeom>
          <a:noFill/>
        </p:spPr>
        <p:txBody>
          <a:bodyPr wrap="none" rtlCol="0">
            <a:spAutoFit/>
          </a:bodyPr>
          <a:lstStyle/>
          <a:p>
            <a:r>
              <a:rPr lang="en-US" sz="1400" dirty="0"/>
              <a:t>Anticipated data</a:t>
            </a:r>
          </a:p>
        </p:txBody>
      </p:sp>
      <p:cxnSp>
        <p:nvCxnSpPr>
          <p:cNvPr id="113" name="Straight Arrow Connector 112">
            <a:extLst>
              <a:ext uri="{FF2B5EF4-FFF2-40B4-BE49-F238E27FC236}">
                <a16:creationId xmlns:a16="http://schemas.microsoft.com/office/drawing/2014/main" id="{16180176-9604-40D7-B188-8CEEC029620C}"/>
              </a:ext>
            </a:extLst>
          </p:cNvPr>
          <p:cNvCxnSpPr>
            <a:cxnSpLocks/>
          </p:cNvCxnSpPr>
          <p:nvPr/>
        </p:nvCxnSpPr>
        <p:spPr>
          <a:xfrm flipV="1">
            <a:off x="2815438" y="4429589"/>
            <a:ext cx="365578" cy="707052"/>
          </a:xfrm>
          <a:prstGeom prst="straightConnector1">
            <a:avLst/>
          </a:prstGeom>
          <a:ln w="19050" cmpd="sng">
            <a:solidFill>
              <a:srgbClr val="FF0066"/>
            </a:solidFill>
            <a:tailEnd type="triangle"/>
          </a:ln>
          <a:effectLst/>
        </p:spPr>
        <p:style>
          <a:lnRef idx="2">
            <a:schemeClr val="accent1"/>
          </a:lnRef>
          <a:fillRef idx="0">
            <a:schemeClr val="accent1"/>
          </a:fillRef>
          <a:effectRef idx="1">
            <a:schemeClr val="accent1"/>
          </a:effectRef>
          <a:fontRef idx="minor">
            <a:schemeClr val="tx1"/>
          </a:fontRef>
        </p:style>
      </p:cxnSp>
      <p:sp>
        <p:nvSpPr>
          <p:cNvPr id="118" name="TextBox 117">
            <a:extLst>
              <a:ext uri="{FF2B5EF4-FFF2-40B4-BE49-F238E27FC236}">
                <a16:creationId xmlns:a16="http://schemas.microsoft.com/office/drawing/2014/main" id="{BE23AF9F-3D64-4195-A20A-3666FF61A8F6}"/>
              </a:ext>
            </a:extLst>
          </p:cNvPr>
          <p:cNvSpPr txBox="1"/>
          <p:nvPr/>
        </p:nvSpPr>
        <p:spPr>
          <a:xfrm>
            <a:off x="1690978" y="5085742"/>
            <a:ext cx="1228221" cy="307777"/>
          </a:xfrm>
          <a:prstGeom prst="rect">
            <a:avLst/>
          </a:prstGeom>
          <a:noFill/>
        </p:spPr>
        <p:txBody>
          <a:bodyPr wrap="none" rtlCol="0">
            <a:spAutoFit/>
          </a:bodyPr>
          <a:lstStyle/>
          <a:p>
            <a:r>
              <a:rPr lang="en-US" sz="1400" dirty="0"/>
              <a:t>Solubility limit</a:t>
            </a:r>
          </a:p>
        </p:txBody>
      </p:sp>
    </p:spTree>
    <p:extLst>
      <p:ext uri="{BB962C8B-B14F-4D97-AF65-F5344CB8AC3E}">
        <p14:creationId xmlns:p14="http://schemas.microsoft.com/office/powerpoint/2010/main" val="8315051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2">
            <a:extLst>
              <a:ext uri="{FF2B5EF4-FFF2-40B4-BE49-F238E27FC236}">
                <a16:creationId xmlns:a16="http://schemas.microsoft.com/office/drawing/2014/main" id="{C856027F-FACF-AA9F-9F81-C32EB5F05192}"/>
              </a:ext>
            </a:extLst>
          </p:cNvPr>
          <p:cNvSpPr txBox="1">
            <a:spLocks/>
          </p:cNvSpPr>
          <p:nvPr/>
        </p:nvSpPr>
        <p:spPr>
          <a:xfrm>
            <a:off x="1830658" y="335984"/>
            <a:ext cx="8530683" cy="646331"/>
          </a:xfrm>
          <a:prstGeom prst="rect">
            <a:avLst/>
          </a:prstGeom>
        </p:spPr>
        <p:txBody>
          <a:bodyPr/>
          <a:lstStyle>
            <a:lvl1pPr algn="l" rtl="0" eaLnBrk="1" latinLnBrk="0" hangingPunct="1">
              <a:lnSpc>
                <a:spcPct val="90000"/>
              </a:lnSpc>
              <a:spcBef>
                <a:spcPct val="0"/>
              </a:spcBef>
              <a:buNone/>
              <a:defRPr kumimoji="0" sz="3200" b="1" kern="120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algn="ctr"/>
            <a:r>
              <a:rPr lang="en-US" b="0" dirty="0"/>
              <a:t>Chemistry of Xenon-Doped Argon</a:t>
            </a:r>
          </a:p>
        </p:txBody>
      </p:sp>
      <p:sp>
        <p:nvSpPr>
          <p:cNvPr id="15" name="Slide Number Placeholder 4">
            <a:extLst>
              <a:ext uri="{FF2B5EF4-FFF2-40B4-BE49-F238E27FC236}">
                <a16:creationId xmlns:a16="http://schemas.microsoft.com/office/drawing/2014/main" id="{D2935433-7A8B-678B-610C-880A2D40823A}"/>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24E130-1C60-CD4A-A684-5126C0B7B4E0}" type="slidenum">
              <a:rPr lang="en-US" smtClean="0"/>
              <a:pPr/>
              <a:t>28</a:t>
            </a:fld>
            <a:endParaRPr lang="en-US"/>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E5730D1-88AC-FE00-4E95-B7274592E596}"/>
                  </a:ext>
                </a:extLst>
              </p:cNvPr>
              <p:cNvSpPr txBox="1"/>
              <p:nvPr/>
            </p:nvSpPr>
            <p:spPr>
              <a:xfrm>
                <a:off x="210060" y="1388796"/>
                <a:ext cx="7152508" cy="4893647"/>
              </a:xfrm>
              <a:prstGeom prst="rect">
                <a:avLst/>
              </a:prstGeom>
              <a:noFill/>
            </p:spPr>
            <p:txBody>
              <a:bodyPr wrap="square" rtlCol="0">
                <a:spAutoFit/>
              </a:bodyPr>
              <a:lstStyle/>
              <a:p>
                <a:r>
                  <a:rPr lang="en-US" sz="2400" dirty="0"/>
                  <a:t>Fast e- + Ar → slow e- + Ar*</a:t>
                </a:r>
              </a:p>
              <a:p>
                <a:endParaRPr lang="en-US" sz="2400" dirty="0"/>
              </a:p>
              <a:p>
                <a:r>
                  <a:rPr lang="en-US" sz="2400" dirty="0"/>
                  <a:t>Fast e- + Xe → slow e- + Xe* </a:t>
                </a:r>
              </a:p>
              <a:p>
                <a:endParaRPr lang="en-US" sz="2400" dirty="0"/>
              </a:p>
              <a:p>
                <a:endParaRPr lang="en-US" sz="2400" dirty="0"/>
              </a:p>
              <a:p>
                <a:r>
                  <a:rPr lang="en-US" sz="2400" dirty="0"/>
                  <a:t>Ar* + Ar → Ar</a:t>
                </a:r>
                <a:r>
                  <a:rPr lang="en-US" sz="2400" baseline="-25000" dirty="0"/>
                  <a:t>2</a:t>
                </a:r>
                <a:endParaRPr lang="en-US" sz="2400" dirty="0"/>
              </a:p>
              <a:p>
                <a:r>
                  <a:rPr lang="en-US" sz="2400" dirty="0"/>
                  <a:t>Ar* + Xe → </a:t>
                </a:r>
                <a:r>
                  <a:rPr lang="en-US" sz="2400" dirty="0" err="1"/>
                  <a:t>ArXe</a:t>
                </a:r>
                <a:r>
                  <a:rPr lang="en-US" sz="2400" dirty="0"/>
                  <a:t>* </a:t>
                </a:r>
              </a:p>
              <a:p>
                <a:r>
                  <a:rPr lang="en-US" sz="2400" dirty="0"/>
                  <a:t>Xe* + Xe→ Xe</a:t>
                </a:r>
                <a:r>
                  <a:rPr lang="en-US" sz="2400" baseline="-25000" dirty="0"/>
                  <a:t>2</a:t>
                </a:r>
                <a:endParaRPr lang="en-US" sz="2400" dirty="0"/>
              </a:p>
              <a:p>
                <a:endParaRPr lang="en-US" sz="2400" dirty="0"/>
              </a:p>
              <a:p>
                <a:endParaRPr lang="en-US" sz="2400" dirty="0"/>
              </a:p>
              <a:p>
                <a:r>
                  <a:rPr lang="en-US" sz="2400" dirty="0"/>
                  <a:t>Ar</a:t>
                </a:r>
                <a:r>
                  <a:rPr lang="en-US" sz="2400" baseline="-25000" dirty="0"/>
                  <a:t>2</a:t>
                </a:r>
                <a:r>
                  <a:rPr lang="en-US" sz="2400" dirty="0"/>
                  <a:t> → 2 Ar + </a:t>
                </a:r>
                <a:r>
                  <a:rPr lang="en-US" sz="2400" dirty="0" err="1"/>
                  <a:t>h</a:t>
                </a:r>
                <a14:m>
                  <m:oMath xmlns:m="http://schemas.openxmlformats.org/officeDocument/2006/math">
                    <m:r>
                      <a:rPr lang="en-US" sz="2400" i="1" dirty="0" smtClean="0">
                        <a:latin typeface="Cambria Math" panose="02040503050406030204" pitchFamily="18" charset="0"/>
                        <a:ea typeface="Cambria Math" panose="02040503050406030204" pitchFamily="18" charset="0"/>
                      </a:rPr>
                      <m:t>𝜈</m:t>
                    </m:r>
                  </m:oMath>
                </a14:m>
                <a:r>
                  <a:rPr lang="en-US" sz="2400" dirty="0"/>
                  <a:t> (128 nm, 1.6 us in liquid, 3.6 us in gas)</a:t>
                </a:r>
              </a:p>
              <a:p>
                <a:r>
                  <a:rPr lang="en-US" sz="2400" dirty="0"/>
                  <a:t>ArXe → Xe + Ar + h</a:t>
                </a:r>
                <a14:m>
                  <m:oMath xmlns:m="http://schemas.openxmlformats.org/officeDocument/2006/math">
                    <m:r>
                      <a:rPr lang="en-US" sz="2400" i="1" dirty="0" smtClean="0">
                        <a:latin typeface="Cambria Math" panose="02040503050406030204" pitchFamily="18" charset="0"/>
                        <a:ea typeface="Cambria Math" panose="02040503050406030204" pitchFamily="18" charset="0"/>
                      </a:rPr>
                      <m:t>𝜈</m:t>
                    </m:r>
                  </m:oMath>
                </a14:m>
                <a:r>
                  <a:rPr lang="en-US" sz="2400" dirty="0"/>
                  <a:t> (147 nm, (?) ns)</a:t>
                </a:r>
              </a:p>
              <a:p>
                <a:r>
                  <a:rPr lang="en-US" sz="2400" dirty="0"/>
                  <a:t>Xe</a:t>
                </a:r>
                <a:r>
                  <a:rPr lang="en-US" sz="2400" baseline="-25000" dirty="0"/>
                  <a:t>2</a:t>
                </a:r>
                <a:r>
                  <a:rPr lang="en-US" sz="2400" dirty="0"/>
                  <a:t> → 2 Xe + h</a:t>
                </a:r>
                <a14:m>
                  <m:oMath xmlns:m="http://schemas.openxmlformats.org/officeDocument/2006/math">
                    <m:r>
                      <a:rPr lang="en-US" sz="2400" i="1" dirty="0" smtClean="0">
                        <a:latin typeface="Cambria Math" panose="02040503050406030204" pitchFamily="18" charset="0"/>
                        <a:ea typeface="Cambria Math" panose="02040503050406030204" pitchFamily="18" charset="0"/>
                      </a:rPr>
                      <m:t>𝜈</m:t>
                    </m:r>
                  </m:oMath>
                </a14:m>
                <a:r>
                  <a:rPr lang="en-US" sz="2400" dirty="0"/>
                  <a:t> (178 nm, 22 ns in liquid, 100 ns in gas)</a:t>
                </a:r>
              </a:p>
            </p:txBody>
          </p:sp>
        </mc:Choice>
        <mc:Fallback xmlns="">
          <p:sp>
            <p:nvSpPr>
              <p:cNvPr id="16" name="TextBox 15">
                <a:extLst>
                  <a:ext uri="{FF2B5EF4-FFF2-40B4-BE49-F238E27FC236}">
                    <a16:creationId xmlns:a16="http://schemas.microsoft.com/office/drawing/2014/main" id="{2E5730D1-88AC-FE00-4E95-B7274592E596}"/>
                  </a:ext>
                </a:extLst>
              </p:cNvPr>
              <p:cNvSpPr txBox="1">
                <a:spLocks noRot="1" noChangeAspect="1" noMove="1" noResize="1" noEditPoints="1" noAdjustHandles="1" noChangeArrowheads="1" noChangeShapeType="1" noTextEdit="1"/>
              </p:cNvSpPr>
              <p:nvPr/>
            </p:nvSpPr>
            <p:spPr>
              <a:xfrm>
                <a:off x="210060" y="1388796"/>
                <a:ext cx="7152508" cy="4893647"/>
              </a:xfrm>
              <a:prstGeom prst="rect">
                <a:avLst/>
              </a:prstGeom>
              <a:blipFill>
                <a:blip r:embed="rId3"/>
                <a:stretch>
                  <a:fillRect l="-1278" t="-996" b="-1868"/>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7783E9E3-05C2-73C4-C42C-CF8C0E96D17D}"/>
              </a:ext>
            </a:extLst>
          </p:cNvPr>
          <p:cNvSpPr txBox="1"/>
          <p:nvPr/>
        </p:nvSpPr>
        <p:spPr>
          <a:xfrm>
            <a:off x="4126126" y="1841439"/>
            <a:ext cx="1891614" cy="369332"/>
          </a:xfrm>
          <a:prstGeom prst="rect">
            <a:avLst/>
          </a:prstGeom>
          <a:noFill/>
        </p:spPr>
        <p:txBody>
          <a:bodyPr wrap="square" rtlCol="0">
            <a:spAutoFit/>
          </a:bodyPr>
          <a:lstStyle/>
          <a:p>
            <a:r>
              <a:rPr lang="en-US" dirty="0"/>
              <a:t>Threshold 11.8 eV </a:t>
            </a:r>
          </a:p>
        </p:txBody>
      </p:sp>
      <p:sp>
        <p:nvSpPr>
          <p:cNvPr id="18" name="TextBox 17">
            <a:extLst>
              <a:ext uri="{FF2B5EF4-FFF2-40B4-BE49-F238E27FC236}">
                <a16:creationId xmlns:a16="http://schemas.microsoft.com/office/drawing/2014/main" id="{BA91CD0B-3423-54F2-6718-A632FA0C6AA3}"/>
              </a:ext>
            </a:extLst>
          </p:cNvPr>
          <p:cNvSpPr txBox="1"/>
          <p:nvPr/>
        </p:nvSpPr>
        <p:spPr>
          <a:xfrm>
            <a:off x="4126126" y="2821936"/>
            <a:ext cx="1891614" cy="369332"/>
          </a:xfrm>
          <a:prstGeom prst="rect">
            <a:avLst/>
          </a:prstGeom>
          <a:noFill/>
        </p:spPr>
        <p:txBody>
          <a:bodyPr wrap="square" rtlCol="0">
            <a:spAutoFit/>
          </a:bodyPr>
          <a:lstStyle/>
          <a:p>
            <a:r>
              <a:rPr lang="en-US" dirty="0"/>
              <a:t>Threshold 8.4 eV </a:t>
            </a:r>
          </a:p>
        </p:txBody>
      </p:sp>
      <p:cxnSp>
        <p:nvCxnSpPr>
          <p:cNvPr id="19" name="Straight Arrow Connector 18">
            <a:extLst>
              <a:ext uri="{FF2B5EF4-FFF2-40B4-BE49-F238E27FC236}">
                <a16:creationId xmlns:a16="http://schemas.microsoft.com/office/drawing/2014/main" id="{B78AA7B0-66CD-B767-E3D2-94299E94E04E}"/>
              </a:ext>
            </a:extLst>
          </p:cNvPr>
          <p:cNvCxnSpPr>
            <a:stCxn id="17" idx="1"/>
          </p:cNvCxnSpPr>
          <p:nvPr/>
        </p:nvCxnSpPr>
        <p:spPr>
          <a:xfrm flipH="1" flipV="1">
            <a:off x="1952366" y="1841439"/>
            <a:ext cx="2173760" cy="18466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4ABB804-1927-2462-65FB-9B5E050537A8}"/>
              </a:ext>
            </a:extLst>
          </p:cNvPr>
          <p:cNvCxnSpPr>
            <a:cxnSpLocks/>
          </p:cNvCxnSpPr>
          <p:nvPr/>
        </p:nvCxnSpPr>
        <p:spPr>
          <a:xfrm flipH="1" flipV="1">
            <a:off x="1927136" y="2539162"/>
            <a:ext cx="2198990" cy="46744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BE46F15-E27C-90B9-52B8-7B0A09E0EB2E}"/>
              </a:ext>
            </a:extLst>
          </p:cNvPr>
          <p:cNvSpPr txBox="1"/>
          <p:nvPr/>
        </p:nvSpPr>
        <p:spPr>
          <a:xfrm>
            <a:off x="7362568" y="3342503"/>
            <a:ext cx="3262184" cy="830997"/>
          </a:xfrm>
          <a:prstGeom prst="rect">
            <a:avLst/>
          </a:prstGeom>
          <a:noFill/>
        </p:spPr>
        <p:txBody>
          <a:bodyPr wrap="square" rtlCol="0">
            <a:spAutoFit/>
          </a:bodyPr>
          <a:lstStyle/>
          <a:p>
            <a:r>
              <a:rPr lang="en-US" sz="2400" dirty="0"/>
              <a:t>Argon and xenon form metastable excimers</a:t>
            </a:r>
          </a:p>
        </p:txBody>
      </p:sp>
      <p:sp>
        <p:nvSpPr>
          <p:cNvPr id="22" name="TextBox 21">
            <a:extLst>
              <a:ext uri="{FF2B5EF4-FFF2-40B4-BE49-F238E27FC236}">
                <a16:creationId xmlns:a16="http://schemas.microsoft.com/office/drawing/2014/main" id="{2DA2B620-FD73-746B-878B-39CA016CA7AA}"/>
              </a:ext>
            </a:extLst>
          </p:cNvPr>
          <p:cNvSpPr txBox="1"/>
          <p:nvPr/>
        </p:nvSpPr>
        <p:spPr>
          <a:xfrm>
            <a:off x="7239852" y="4968649"/>
            <a:ext cx="3384900" cy="830997"/>
          </a:xfrm>
          <a:prstGeom prst="rect">
            <a:avLst/>
          </a:prstGeom>
          <a:noFill/>
        </p:spPr>
        <p:txBody>
          <a:bodyPr wrap="square" rtlCol="0">
            <a:spAutoFit/>
          </a:bodyPr>
          <a:lstStyle/>
          <a:p>
            <a:r>
              <a:rPr lang="en-US" sz="2400" dirty="0"/>
              <a:t>Excimers decompose and release scintillation light</a:t>
            </a:r>
          </a:p>
        </p:txBody>
      </p:sp>
      <p:sp>
        <p:nvSpPr>
          <p:cNvPr id="23" name="TextBox 22">
            <a:extLst>
              <a:ext uri="{FF2B5EF4-FFF2-40B4-BE49-F238E27FC236}">
                <a16:creationId xmlns:a16="http://schemas.microsoft.com/office/drawing/2014/main" id="{15CF35A8-54DE-80E2-4B22-5FA7DC0F9DA4}"/>
              </a:ext>
            </a:extLst>
          </p:cNvPr>
          <p:cNvSpPr txBox="1"/>
          <p:nvPr/>
        </p:nvSpPr>
        <p:spPr>
          <a:xfrm>
            <a:off x="6946559" y="1535497"/>
            <a:ext cx="4094202" cy="830997"/>
          </a:xfrm>
          <a:prstGeom prst="rect">
            <a:avLst/>
          </a:prstGeom>
          <a:noFill/>
        </p:spPr>
        <p:txBody>
          <a:bodyPr wrap="square" rtlCol="0">
            <a:spAutoFit/>
          </a:bodyPr>
          <a:lstStyle/>
          <a:p>
            <a:r>
              <a:rPr lang="en-US" sz="2400" dirty="0"/>
              <a:t>Example: Electrons inelastically colliding with xenon or argon</a:t>
            </a:r>
          </a:p>
        </p:txBody>
      </p:sp>
    </p:spTree>
    <p:extLst>
      <p:ext uri="{BB962C8B-B14F-4D97-AF65-F5344CB8AC3E}">
        <p14:creationId xmlns:p14="http://schemas.microsoft.com/office/powerpoint/2010/main" val="23050610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6B7562-82BA-9188-0AE1-A6B580F631A9}"/>
              </a:ext>
            </a:extLst>
          </p:cNvPr>
          <p:cNvPicPr>
            <a:picLocks noChangeAspect="1"/>
          </p:cNvPicPr>
          <p:nvPr/>
        </p:nvPicPr>
        <p:blipFill>
          <a:blip r:embed="rId2"/>
          <a:stretch>
            <a:fillRect/>
          </a:stretch>
        </p:blipFill>
        <p:spPr>
          <a:xfrm>
            <a:off x="4443249" y="1115848"/>
            <a:ext cx="7485992" cy="4990661"/>
          </a:xfrm>
          <a:prstGeom prst="rect">
            <a:avLst/>
          </a:prstGeom>
        </p:spPr>
      </p:pic>
      <p:sp>
        <p:nvSpPr>
          <p:cNvPr id="4" name="TextBox 3">
            <a:extLst>
              <a:ext uri="{FF2B5EF4-FFF2-40B4-BE49-F238E27FC236}">
                <a16:creationId xmlns:a16="http://schemas.microsoft.com/office/drawing/2014/main" id="{D1D8FE4E-BFC7-BFD1-400A-C9D324180855}"/>
              </a:ext>
            </a:extLst>
          </p:cNvPr>
          <p:cNvSpPr txBox="1"/>
          <p:nvPr/>
        </p:nvSpPr>
        <p:spPr>
          <a:xfrm>
            <a:off x="2551386" y="260158"/>
            <a:ext cx="7089228" cy="584775"/>
          </a:xfrm>
          <a:prstGeom prst="rect">
            <a:avLst/>
          </a:prstGeom>
          <a:noFill/>
        </p:spPr>
        <p:txBody>
          <a:bodyPr wrap="square">
            <a:spAutoFit/>
          </a:bodyPr>
          <a:lstStyle/>
          <a:p>
            <a:pPr algn="ctr"/>
            <a:r>
              <a:rPr kumimoji="0" lang="en-US" sz="3200" i="0" u="none" strike="noStrike" kern="1200" cap="none" spc="0" normalizeH="0" baseline="0" noProof="0" dirty="0">
                <a:ln>
                  <a:noFill/>
                </a:ln>
                <a:solidFill>
                  <a:srgbClr val="4F81BD">
                    <a:lumMod val="75000"/>
                  </a:srgbClr>
                </a:solidFill>
                <a:effectLst/>
                <a:uLnTx/>
                <a:uFillTx/>
                <a:latin typeface="Calibri" panose="020F0502020204030204" pitchFamily="34" charset="0"/>
                <a:ea typeface="+mj-ea"/>
                <a:cs typeface="Calibri" panose="020F0502020204030204" pitchFamily="34" charset="0"/>
              </a:rPr>
              <a:t>Thermodynamics of Xenon-Doped Argon</a:t>
            </a:r>
            <a:endParaRPr lang="en-US" dirty="0"/>
          </a:p>
        </p:txBody>
      </p:sp>
      <p:sp>
        <p:nvSpPr>
          <p:cNvPr id="5" name="TextBox 4">
            <a:extLst>
              <a:ext uri="{FF2B5EF4-FFF2-40B4-BE49-F238E27FC236}">
                <a16:creationId xmlns:a16="http://schemas.microsoft.com/office/drawing/2014/main" id="{F94CEA26-E55A-88D7-3B2B-D84B045F5D0B}"/>
              </a:ext>
            </a:extLst>
          </p:cNvPr>
          <p:cNvSpPr txBox="1"/>
          <p:nvPr/>
        </p:nvSpPr>
        <p:spPr>
          <a:xfrm>
            <a:off x="262759" y="2457016"/>
            <a:ext cx="4180489" cy="2308324"/>
          </a:xfrm>
          <a:prstGeom prst="rect">
            <a:avLst/>
          </a:prstGeom>
          <a:noFill/>
        </p:spPr>
        <p:txBody>
          <a:bodyPr wrap="square" rtlCol="0">
            <a:spAutoFit/>
          </a:bodyPr>
          <a:lstStyle/>
          <a:p>
            <a:r>
              <a:rPr lang="en-US" sz="2400" dirty="0"/>
              <a:t>Xenon-argon miscibility is highly dependent on temperature</a:t>
            </a:r>
          </a:p>
          <a:p>
            <a:endParaRPr lang="en-US" sz="2400" dirty="0"/>
          </a:p>
          <a:p>
            <a:r>
              <a:rPr lang="en-US" sz="2400" dirty="0"/>
              <a:t>Xenon-doping past the solubility limit results in unwanted xenon solid formation</a:t>
            </a:r>
          </a:p>
        </p:txBody>
      </p:sp>
      <p:sp>
        <p:nvSpPr>
          <p:cNvPr id="7" name="TextBox 6">
            <a:extLst>
              <a:ext uri="{FF2B5EF4-FFF2-40B4-BE49-F238E27FC236}">
                <a16:creationId xmlns:a16="http://schemas.microsoft.com/office/drawing/2014/main" id="{11993628-9D40-91A5-5B78-AE0E1E254932}"/>
              </a:ext>
            </a:extLst>
          </p:cNvPr>
          <p:cNvSpPr txBox="1"/>
          <p:nvPr/>
        </p:nvSpPr>
        <p:spPr>
          <a:xfrm rot="19952260">
            <a:off x="8511340" y="3885534"/>
            <a:ext cx="1437168" cy="338554"/>
          </a:xfrm>
          <a:prstGeom prst="rect">
            <a:avLst/>
          </a:prstGeom>
          <a:noFill/>
        </p:spPr>
        <p:txBody>
          <a:bodyPr wrap="square" rtlCol="0">
            <a:spAutoFit/>
          </a:bodyPr>
          <a:lstStyle/>
          <a:p>
            <a:r>
              <a:rPr lang="en-US" sz="1600" dirty="0">
                <a:solidFill>
                  <a:srgbClr val="FF0000"/>
                </a:solidFill>
              </a:rPr>
              <a:t>Solubility Limit</a:t>
            </a:r>
          </a:p>
        </p:txBody>
      </p:sp>
    </p:spTree>
    <p:extLst>
      <p:ext uri="{BB962C8B-B14F-4D97-AF65-F5344CB8AC3E}">
        <p14:creationId xmlns:p14="http://schemas.microsoft.com/office/powerpoint/2010/main" val="1309839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144855" y="257747"/>
            <a:ext cx="9902289" cy="1008771"/>
          </a:xfrm>
        </p:spPr>
        <p:txBody>
          <a:bodyPr/>
          <a:lstStyle/>
          <a:p>
            <a:pPr algn="ctr"/>
            <a:r>
              <a:rPr lang="en-US" b="0" dirty="0"/>
              <a:t>Comparison of Xenon and Argon</a:t>
            </a:r>
          </a:p>
        </p:txBody>
      </p:sp>
      <p:graphicFrame>
        <p:nvGraphicFramePr>
          <p:cNvPr id="3" name="Table 7">
            <a:extLst>
              <a:ext uri="{FF2B5EF4-FFF2-40B4-BE49-F238E27FC236}">
                <a16:creationId xmlns:a16="http://schemas.microsoft.com/office/drawing/2014/main" id="{AA8A49C4-C53A-F37C-9B56-BD68AEE779D1}"/>
              </a:ext>
            </a:extLst>
          </p:cNvPr>
          <p:cNvGraphicFramePr>
            <a:graphicFrameLocks noGrp="1"/>
          </p:cNvGraphicFramePr>
          <p:nvPr>
            <p:extLst>
              <p:ext uri="{D42A27DB-BD31-4B8C-83A1-F6EECF244321}">
                <p14:modId xmlns:p14="http://schemas.microsoft.com/office/powerpoint/2010/main" val="2015745843"/>
              </p:ext>
            </p:extLst>
          </p:nvPr>
        </p:nvGraphicFramePr>
        <p:xfrm>
          <a:off x="559570" y="1973532"/>
          <a:ext cx="10487574" cy="3474720"/>
        </p:xfrm>
        <a:graphic>
          <a:graphicData uri="http://schemas.openxmlformats.org/drawingml/2006/table">
            <a:tbl>
              <a:tblPr firstRow="1" bandRow="1">
                <a:tableStyleId>{5C22544A-7EE6-4342-B048-85BDC9FD1C3A}</a:tableStyleId>
              </a:tblPr>
              <a:tblGrid>
                <a:gridCol w="3329658">
                  <a:extLst>
                    <a:ext uri="{9D8B030D-6E8A-4147-A177-3AD203B41FA5}">
                      <a16:colId xmlns:a16="http://schemas.microsoft.com/office/drawing/2014/main" val="1015139948"/>
                    </a:ext>
                  </a:extLst>
                </a:gridCol>
                <a:gridCol w="4349897">
                  <a:extLst>
                    <a:ext uri="{9D8B030D-6E8A-4147-A177-3AD203B41FA5}">
                      <a16:colId xmlns:a16="http://schemas.microsoft.com/office/drawing/2014/main" val="1311305993"/>
                    </a:ext>
                  </a:extLst>
                </a:gridCol>
                <a:gridCol w="2808019">
                  <a:extLst>
                    <a:ext uri="{9D8B030D-6E8A-4147-A177-3AD203B41FA5}">
                      <a16:colId xmlns:a16="http://schemas.microsoft.com/office/drawing/2014/main" val="3251554302"/>
                    </a:ext>
                  </a:extLst>
                </a:gridCol>
              </a:tblGrid>
              <a:tr h="370840">
                <a:tc>
                  <a:txBody>
                    <a:bodyPr/>
                    <a:lstStyle/>
                    <a:p>
                      <a:pPr algn="ctr"/>
                      <a:r>
                        <a:rPr lang="en-US" sz="2000" dirty="0"/>
                        <a:t>Property</a:t>
                      </a:r>
                    </a:p>
                  </a:txBody>
                  <a:tcPr anchor="ctr"/>
                </a:tc>
                <a:tc>
                  <a:txBody>
                    <a:bodyPr/>
                    <a:lstStyle/>
                    <a:p>
                      <a:pPr algn="ctr"/>
                      <a:r>
                        <a:rPr lang="en-US" sz="2000" dirty="0"/>
                        <a:t>Argon</a:t>
                      </a:r>
                    </a:p>
                  </a:txBody>
                  <a:tcPr anchor="ctr"/>
                </a:tc>
                <a:tc>
                  <a:txBody>
                    <a:bodyPr/>
                    <a:lstStyle/>
                    <a:p>
                      <a:pPr algn="ctr"/>
                      <a:r>
                        <a:rPr lang="en-US" sz="2000" dirty="0"/>
                        <a:t>Xenon</a:t>
                      </a:r>
                    </a:p>
                  </a:txBody>
                  <a:tcPr anchor="ctr"/>
                </a:tc>
                <a:extLst>
                  <a:ext uri="{0D108BD9-81ED-4DB2-BD59-A6C34878D82A}">
                    <a16:rowId xmlns:a16="http://schemas.microsoft.com/office/drawing/2014/main" val="242188103"/>
                  </a:ext>
                </a:extLst>
              </a:tr>
              <a:tr h="370840">
                <a:tc>
                  <a:txBody>
                    <a:bodyPr/>
                    <a:lstStyle/>
                    <a:p>
                      <a:pPr algn="ctr"/>
                      <a:r>
                        <a:rPr lang="en-US" sz="2000" dirty="0"/>
                        <a:t>Scintillation wavelength</a:t>
                      </a:r>
                    </a:p>
                  </a:txBody>
                  <a:tcPr anchor="ctr"/>
                </a:tc>
                <a:tc>
                  <a:txBody>
                    <a:bodyPr/>
                    <a:lstStyle/>
                    <a:p>
                      <a:pPr algn="ctr"/>
                      <a:r>
                        <a:rPr lang="en-US" sz="2000" dirty="0">
                          <a:solidFill>
                            <a:srgbClr val="FF0000"/>
                          </a:solidFill>
                        </a:rPr>
                        <a:t>128 nm</a:t>
                      </a:r>
                    </a:p>
                  </a:txBody>
                  <a:tcPr anchor="ctr"/>
                </a:tc>
                <a:tc>
                  <a:txBody>
                    <a:bodyPr/>
                    <a:lstStyle/>
                    <a:p>
                      <a:pPr algn="ctr"/>
                      <a:r>
                        <a:rPr lang="en-US" sz="2000" dirty="0">
                          <a:solidFill>
                            <a:srgbClr val="00B050"/>
                          </a:solidFill>
                        </a:rPr>
                        <a:t>175 nm</a:t>
                      </a:r>
                    </a:p>
                  </a:txBody>
                  <a:tcPr anchor="ctr"/>
                </a:tc>
                <a:extLst>
                  <a:ext uri="{0D108BD9-81ED-4DB2-BD59-A6C34878D82A}">
                    <a16:rowId xmlns:a16="http://schemas.microsoft.com/office/drawing/2014/main" val="2826650349"/>
                  </a:ext>
                </a:extLst>
              </a:tr>
              <a:tr h="370840">
                <a:tc>
                  <a:txBody>
                    <a:bodyPr/>
                    <a:lstStyle/>
                    <a:p>
                      <a:pPr algn="ctr"/>
                      <a:r>
                        <a:rPr lang="en-US" sz="2000" dirty="0"/>
                        <a:t>Kinetic Match to Light Particles</a:t>
                      </a:r>
                    </a:p>
                  </a:txBody>
                  <a:tcPr anchor="ctr"/>
                </a:tc>
                <a:tc>
                  <a:txBody>
                    <a:bodyPr/>
                    <a:lstStyle/>
                    <a:p>
                      <a:pPr algn="ctr"/>
                      <a:r>
                        <a:rPr lang="en-US" sz="2000" dirty="0">
                          <a:solidFill>
                            <a:srgbClr val="00B050"/>
                          </a:solidFill>
                        </a:rPr>
                        <a:t>A = 39.95</a:t>
                      </a:r>
                    </a:p>
                  </a:txBody>
                  <a:tcPr anchor="ctr"/>
                </a:tc>
                <a:tc>
                  <a:txBody>
                    <a:bodyPr/>
                    <a:lstStyle/>
                    <a:p>
                      <a:pPr algn="ctr"/>
                      <a:r>
                        <a:rPr lang="en-US" sz="2000" dirty="0">
                          <a:solidFill>
                            <a:srgbClr val="FF0000"/>
                          </a:solidFill>
                        </a:rPr>
                        <a:t>A = 131.29</a:t>
                      </a:r>
                    </a:p>
                  </a:txBody>
                  <a:tcPr anchor="ctr"/>
                </a:tc>
                <a:extLst>
                  <a:ext uri="{0D108BD9-81ED-4DB2-BD59-A6C34878D82A}">
                    <a16:rowId xmlns:a16="http://schemas.microsoft.com/office/drawing/2014/main" val="92307263"/>
                  </a:ext>
                </a:extLst>
              </a:tr>
              <a:tr h="370840">
                <a:tc>
                  <a:txBody>
                    <a:bodyPr/>
                    <a:lstStyle/>
                    <a:p>
                      <a:pPr algn="ctr"/>
                      <a:r>
                        <a:rPr lang="en-US" sz="2000" dirty="0"/>
                        <a:t>Operation Temperature</a:t>
                      </a:r>
                    </a:p>
                  </a:txBody>
                  <a:tcPr anchor="ctr"/>
                </a:tc>
                <a:tc>
                  <a:txBody>
                    <a:bodyPr/>
                    <a:lstStyle/>
                    <a:p>
                      <a:pPr algn="ctr"/>
                      <a:r>
                        <a:rPr lang="en-US" sz="2000" dirty="0">
                          <a:solidFill>
                            <a:srgbClr val="00B050"/>
                          </a:solidFill>
                        </a:rPr>
                        <a:t>~90 K</a:t>
                      </a:r>
                    </a:p>
                  </a:txBody>
                  <a:tcPr anchor="ctr"/>
                </a:tc>
                <a:tc>
                  <a:txBody>
                    <a:bodyPr/>
                    <a:lstStyle/>
                    <a:p>
                      <a:pPr algn="ctr"/>
                      <a:r>
                        <a:rPr lang="en-US" sz="2000" dirty="0">
                          <a:solidFill>
                            <a:srgbClr val="FF0000"/>
                          </a:solidFill>
                        </a:rPr>
                        <a:t>~160 K</a:t>
                      </a:r>
                    </a:p>
                  </a:txBody>
                  <a:tcPr anchor="ctr"/>
                </a:tc>
                <a:extLst>
                  <a:ext uri="{0D108BD9-81ED-4DB2-BD59-A6C34878D82A}">
                    <a16:rowId xmlns:a16="http://schemas.microsoft.com/office/drawing/2014/main" val="1611560438"/>
                  </a:ext>
                </a:extLst>
              </a:tr>
              <a:tr h="370840">
                <a:tc>
                  <a:txBody>
                    <a:bodyPr/>
                    <a:lstStyle/>
                    <a:p>
                      <a:pPr algn="ctr"/>
                      <a:r>
                        <a:rPr lang="en-US" sz="2000" dirty="0"/>
                        <a:t>Liquid phase ionization energy</a:t>
                      </a:r>
                    </a:p>
                  </a:txBody>
                  <a:tcPr anchor="ctr"/>
                </a:tc>
                <a:tc>
                  <a:txBody>
                    <a:bodyPr/>
                    <a:lstStyle/>
                    <a:p>
                      <a:pPr algn="ctr"/>
                      <a:r>
                        <a:rPr lang="en-US" sz="2000" dirty="0">
                          <a:solidFill>
                            <a:srgbClr val="FF0000"/>
                          </a:solidFill>
                        </a:rPr>
                        <a:t>14.3 eV</a:t>
                      </a:r>
                    </a:p>
                  </a:txBody>
                  <a:tcPr anchor="ctr"/>
                </a:tc>
                <a:tc>
                  <a:txBody>
                    <a:bodyPr/>
                    <a:lstStyle/>
                    <a:p>
                      <a:pPr algn="ctr"/>
                      <a:r>
                        <a:rPr lang="en-US" sz="2000" dirty="0">
                          <a:solidFill>
                            <a:srgbClr val="00B050"/>
                          </a:solidFill>
                        </a:rPr>
                        <a:t>9.3 eV</a:t>
                      </a:r>
                    </a:p>
                  </a:txBody>
                  <a:tcPr anchor="ctr"/>
                </a:tc>
                <a:extLst>
                  <a:ext uri="{0D108BD9-81ED-4DB2-BD59-A6C34878D82A}">
                    <a16:rowId xmlns:a16="http://schemas.microsoft.com/office/drawing/2014/main" val="1152098579"/>
                  </a:ext>
                </a:extLst>
              </a:tr>
              <a:tr h="370840">
                <a:tc>
                  <a:txBody>
                    <a:bodyPr/>
                    <a:lstStyle/>
                    <a:p>
                      <a:pPr algn="ctr"/>
                      <a:r>
                        <a:rPr lang="en-US" sz="2000" dirty="0"/>
                        <a:t>Excitation Energy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FF0000"/>
                          </a:solidFill>
                        </a:rPr>
                        <a:t>11.6 eV</a:t>
                      </a:r>
                    </a:p>
                  </a:txBody>
                  <a:tcPr anchor="ctr"/>
                </a:tc>
                <a:tc>
                  <a:txBody>
                    <a:bodyPr/>
                    <a:lstStyle/>
                    <a:p>
                      <a:pPr algn="ctr"/>
                      <a:r>
                        <a:rPr lang="en-US" sz="2000" dirty="0">
                          <a:solidFill>
                            <a:srgbClr val="00B050"/>
                          </a:solidFill>
                        </a:rPr>
                        <a:t>8.3 eV</a:t>
                      </a:r>
                    </a:p>
                  </a:txBody>
                  <a:tcPr anchor="ctr"/>
                </a:tc>
                <a:extLst>
                  <a:ext uri="{0D108BD9-81ED-4DB2-BD59-A6C34878D82A}">
                    <a16:rowId xmlns:a16="http://schemas.microsoft.com/office/drawing/2014/main" val="437704804"/>
                  </a:ext>
                </a:extLst>
              </a:tr>
              <a:tr h="370840">
                <a:tc>
                  <a:txBody>
                    <a:bodyPr/>
                    <a:lstStyle/>
                    <a:p>
                      <a:pPr algn="ctr"/>
                      <a:r>
                        <a:rPr lang="en-US" sz="2000" dirty="0"/>
                        <a:t>Scintillation lifetime</a:t>
                      </a:r>
                    </a:p>
                  </a:txBody>
                  <a:tcPr anchor="ctr"/>
                </a:tc>
                <a:tc>
                  <a:txBody>
                    <a:bodyPr/>
                    <a:lstStyle/>
                    <a:p>
                      <a:pPr algn="ctr"/>
                      <a:r>
                        <a:rPr lang="en-US" sz="2000" dirty="0">
                          <a:solidFill>
                            <a:schemeClr val="tx1"/>
                          </a:solidFill>
                        </a:rPr>
                        <a:t>3 us (gas phase, triplet component)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B050"/>
                          </a:solidFill>
                        </a:rPr>
                        <a:t>100 ns</a:t>
                      </a:r>
                    </a:p>
                  </a:txBody>
                  <a:tcPr anchor="ctr"/>
                </a:tc>
                <a:extLst>
                  <a:ext uri="{0D108BD9-81ED-4DB2-BD59-A6C34878D82A}">
                    <a16:rowId xmlns:a16="http://schemas.microsoft.com/office/drawing/2014/main" val="2776812562"/>
                  </a:ext>
                </a:extLst>
              </a:tr>
              <a:tr h="366457">
                <a:tc>
                  <a:txBody>
                    <a:bodyPr/>
                    <a:lstStyle/>
                    <a:p>
                      <a:pPr algn="ctr"/>
                      <a:r>
                        <a:rPr lang="en-US" sz="2000" dirty="0"/>
                        <a:t>Price</a:t>
                      </a:r>
                    </a:p>
                  </a:txBody>
                  <a:tcPr anchor="ctr"/>
                </a:tc>
                <a:tc>
                  <a:txBody>
                    <a:bodyPr/>
                    <a:lstStyle/>
                    <a:p>
                      <a:pPr algn="ctr"/>
                      <a:r>
                        <a:rPr lang="en-US" sz="2000" dirty="0">
                          <a:solidFill>
                            <a:srgbClr val="00B050"/>
                          </a:solidFill>
                        </a:rPr>
                        <a:t>Inexpensive</a:t>
                      </a:r>
                    </a:p>
                  </a:txBody>
                  <a:tcPr anchor="ctr"/>
                </a:tc>
                <a:tc>
                  <a:txBody>
                    <a:bodyPr/>
                    <a:lstStyle/>
                    <a:p>
                      <a:pPr algn="ctr"/>
                      <a:r>
                        <a:rPr lang="en-US" sz="2000" dirty="0">
                          <a:solidFill>
                            <a:srgbClr val="FF0000"/>
                          </a:solidFill>
                        </a:rPr>
                        <a:t>Expensive</a:t>
                      </a:r>
                    </a:p>
                  </a:txBody>
                  <a:tcPr anchor="ctr"/>
                </a:tc>
                <a:extLst>
                  <a:ext uri="{0D108BD9-81ED-4DB2-BD59-A6C34878D82A}">
                    <a16:rowId xmlns:a16="http://schemas.microsoft.com/office/drawing/2014/main" val="4087248847"/>
                  </a:ext>
                </a:extLst>
              </a:tr>
            </a:tbl>
          </a:graphicData>
        </a:graphic>
      </p:graphicFrame>
    </p:spTree>
    <p:extLst>
      <p:ext uri="{BB962C8B-B14F-4D97-AF65-F5344CB8AC3E}">
        <p14:creationId xmlns:p14="http://schemas.microsoft.com/office/powerpoint/2010/main" val="2988692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685468" y="133378"/>
            <a:ext cx="10600706" cy="1008771"/>
          </a:xfrm>
        </p:spPr>
        <p:txBody>
          <a:bodyPr/>
          <a:lstStyle/>
          <a:p>
            <a:pPr algn="ctr"/>
            <a:r>
              <a:rPr lang="en-US" b="0" dirty="0"/>
              <a:t>Capacitive Technique to Measure Xenon Concentration in Argon</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03BA18CF-153F-BE6F-5B86-3A9F17112E8A}"/>
                  </a:ext>
                </a:extLst>
              </p:cNvPr>
              <p:cNvSpPr txBox="1"/>
              <p:nvPr/>
            </p:nvSpPr>
            <p:spPr>
              <a:xfrm>
                <a:off x="212877" y="1856377"/>
                <a:ext cx="5772944" cy="4085286"/>
              </a:xfrm>
              <a:prstGeom prst="rect">
                <a:avLst/>
              </a:prstGeom>
              <a:noFill/>
            </p:spPr>
            <p:txBody>
              <a:bodyPr wrap="square" rtlCol="0">
                <a:spAutoFit/>
              </a:bodyPr>
              <a:lstStyle/>
              <a:p>
                <a:r>
                  <a:rPr lang="en-US" sz="2400" dirty="0"/>
                  <a:t>The dielectric constant of xenon-doped argon can be determined by the Clausius-</a:t>
                </a:r>
                <a:r>
                  <a:rPr lang="en-US" sz="2400" dirty="0" err="1"/>
                  <a:t>Mossotti</a:t>
                </a:r>
                <a:r>
                  <a:rPr lang="en-US" sz="2400" dirty="0"/>
                  <a:t> equation:</a:t>
                </a:r>
              </a:p>
              <a:p>
                <a:endParaRPr lang="en-US" sz="2400" dirty="0"/>
              </a:p>
              <a:p>
                <a:pPr/>
                <a14:m>
                  <m:oMathPara xmlns:m="http://schemas.openxmlformats.org/officeDocument/2006/math">
                    <m:oMathParaPr>
                      <m:jc m:val="centerGroup"/>
                    </m:oMathParaPr>
                    <m:oMath xmlns:m="http://schemas.openxmlformats.org/officeDocument/2006/math">
                      <m:f>
                        <m:fPr>
                          <m:ctrlPr>
                            <a:rPr lang="en-US" sz="2400" b="0" i="1" smtClean="0">
                              <a:latin typeface="Cambria Math" panose="02040503050406030204" pitchFamily="18" charset="0"/>
                              <a:ea typeface="Cambria Math" panose="02040503050406030204" pitchFamily="18" charset="0"/>
                            </a:rPr>
                          </m:ctrlPr>
                        </m:fPr>
                        <m:num>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𝜀</m:t>
                              </m:r>
                            </m:e>
                            <m:sub>
                              <m:r>
                                <a:rPr lang="en-US" sz="2400" i="1">
                                  <a:latin typeface="Cambria Math" panose="02040503050406030204" pitchFamily="18" charset="0"/>
                                  <a:ea typeface="Cambria Math" panose="02040503050406030204" pitchFamily="18" charset="0"/>
                                </a:rPr>
                                <m:t>𝑟</m:t>
                              </m:r>
                            </m:sub>
                          </m:sSub>
                          <m:r>
                            <a:rPr lang="en-US" sz="2400" i="1">
                              <a:latin typeface="Cambria Math" panose="02040503050406030204" pitchFamily="18" charset="0"/>
                              <a:ea typeface="Cambria Math" panose="02040503050406030204" pitchFamily="18" charset="0"/>
                            </a:rPr>
                            <m:t>−1</m:t>
                          </m:r>
                        </m:num>
                        <m:den>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𝜀</m:t>
                              </m:r>
                            </m:e>
                            <m:sub>
                              <m:r>
                                <a:rPr lang="en-US" sz="2400" i="1">
                                  <a:latin typeface="Cambria Math" panose="02040503050406030204" pitchFamily="18" charset="0"/>
                                  <a:ea typeface="Cambria Math" panose="02040503050406030204" pitchFamily="18" charset="0"/>
                                </a:rPr>
                                <m:t>𝑟</m:t>
                              </m:r>
                            </m:sub>
                          </m:sSub>
                          <m:r>
                            <a:rPr lang="en-US" sz="2400" b="0" i="1" smtClean="0">
                              <a:latin typeface="Cambria Math" panose="02040503050406030204" pitchFamily="18" charset="0"/>
                              <a:ea typeface="Cambria Math" panose="02040503050406030204" pitchFamily="18" charset="0"/>
                            </a:rPr>
                            <m:t>+2</m:t>
                          </m:r>
                        </m:den>
                      </m:f>
                      <m:r>
                        <a:rPr lang="en-US" sz="2400" b="0" i="1" smtClean="0">
                          <a:latin typeface="Cambria Math" panose="02040503050406030204" pitchFamily="18" charset="0"/>
                          <a:ea typeface="Cambria Math" panose="02040503050406030204" pitchFamily="18" charset="0"/>
                        </a:rPr>
                        <m:t>=</m:t>
                      </m:r>
                      <m:nary>
                        <m:naryPr>
                          <m:chr m:val="∑"/>
                          <m:ctrlPr>
                            <a:rPr lang="en-US" sz="2400" b="0" i="1" smtClean="0">
                              <a:latin typeface="Cambria Math" panose="02040503050406030204" pitchFamily="18" charset="0"/>
                              <a:ea typeface="Cambria Math" panose="02040503050406030204" pitchFamily="18" charset="0"/>
                            </a:rPr>
                          </m:ctrlPr>
                        </m:naryPr>
                        <m:sub>
                          <m:r>
                            <m:rPr>
                              <m:brk m:alnAt="23"/>
                            </m:rPr>
                            <a:rPr lang="en-US" sz="2400" b="0" i="1" smtClean="0">
                              <a:latin typeface="Cambria Math" panose="02040503050406030204" pitchFamily="18" charset="0"/>
                              <a:ea typeface="Cambria Math" panose="02040503050406030204" pitchFamily="18" charset="0"/>
                            </a:rPr>
                            <m:t>𝑖</m:t>
                          </m:r>
                          <m:r>
                            <a:rPr lang="en-US" sz="2400" b="0" i="1" smtClean="0">
                              <a:latin typeface="Cambria Math" panose="02040503050406030204" pitchFamily="18" charset="0"/>
                              <a:ea typeface="Cambria Math" panose="02040503050406030204" pitchFamily="18" charset="0"/>
                            </a:rPr>
                            <m:t>=1</m:t>
                          </m:r>
                        </m:sub>
                        <m:sup>
                          <m:r>
                            <a:rPr lang="en-US" sz="2400" b="0" i="1" smtClean="0">
                              <a:latin typeface="Cambria Math" panose="02040503050406030204" pitchFamily="18" charset="0"/>
                              <a:ea typeface="Cambria Math" panose="02040503050406030204" pitchFamily="18" charset="0"/>
                            </a:rPr>
                            <m:t>2</m:t>
                          </m:r>
                        </m:sup>
                        <m:e>
                          <m:f>
                            <m:fPr>
                              <m:ctrlPr>
                                <a:rPr lang="en-US" sz="2400" b="0" i="1" smtClean="0">
                                  <a:latin typeface="Cambria Math" panose="02040503050406030204" pitchFamily="18" charset="0"/>
                                  <a:ea typeface="Cambria Math" panose="02040503050406030204" pitchFamily="18" charset="0"/>
                                </a:rPr>
                              </m:ctrlPr>
                            </m:fPr>
                            <m:num>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𝑛</m:t>
                                  </m:r>
                                </m:e>
                                <m:sub>
                                  <m:r>
                                    <a:rPr lang="en-US" sz="2400" b="0" i="1" smtClean="0">
                                      <a:latin typeface="Cambria Math" panose="02040503050406030204" pitchFamily="18" charset="0"/>
                                      <a:ea typeface="Cambria Math" panose="02040503050406030204" pitchFamily="18" charset="0"/>
                                    </a:rPr>
                                    <m:t>𝑖</m:t>
                                  </m:r>
                                </m:sub>
                              </m:sSub>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𝛼</m:t>
                                  </m:r>
                                </m:e>
                                <m:sub>
                                  <m:r>
                                    <a:rPr lang="en-US" sz="2400" b="0" i="1" smtClean="0">
                                      <a:latin typeface="Cambria Math" panose="02040503050406030204" pitchFamily="18" charset="0"/>
                                      <a:ea typeface="Cambria Math" panose="02040503050406030204" pitchFamily="18" charset="0"/>
                                    </a:rPr>
                                    <m:t>𝑖</m:t>
                                  </m:r>
                                </m:sub>
                              </m:sSub>
                            </m:num>
                            <m:den>
                              <m:r>
                                <a:rPr lang="en-US" sz="2400" b="0" i="1" smtClean="0">
                                  <a:latin typeface="Cambria Math" panose="02040503050406030204" pitchFamily="18" charset="0"/>
                                  <a:ea typeface="Cambria Math" panose="02040503050406030204" pitchFamily="18" charset="0"/>
                                </a:rPr>
                                <m:t>3</m:t>
                              </m:r>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𝜀</m:t>
                                  </m:r>
                                </m:e>
                                <m:sub>
                                  <m:r>
                                    <a:rPr lang="en-US" sz="2400" b="0" i="1" smtClean="0">
                                      <a:latin typeface="Cambria Math" panose="02040503050406030204" pitchFamily="18" charset="0"/>
                                      <a:ea typeface="Cambria Math" panose="02040503050406030204" pitchFamily="18" charset="0"/>
                                    </a:rPr>
                                    <m:t>0</m:t>
                                  </m:r>
                                </m:sub>
                              </m:sSub>
                            </m:den>
                          </m:f>
                        </m:e>
                      </m:nary>
                    </m:oMath>
                  </m:oMathPara>
                </a14:m>
                <a:endParaRPr lang="en-US" sz="2400" dirty="0"/>
              </a:p>
              <a:p>
                <a:endParaRPr lang="en-US" sz="2400" dirty="0"/>
              </a:p>
              <a:p>
                <a14:m>
                  <m:oMath xmlns:m="http://schemas.openxmlformats.org/officeDocument/2006/math">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𝑛</m:t>
                        </m:r>
                      </m:e>
                      <m:sub>
                        <m:r>
                          <a:rPr lang="en-US" sz="2400" b="0" i="1" smtClean="0">
                            <a:latin typeface="Cambria Math" panose="02040503050406030204" pitchFamily="18" charset="0"/>
                            <a:ea typeface="Cambria Math" panose="02040503050406030204" pitchFamily="18" charset="0"/>
                          </a:rPr>
                          <m:t>𝑖</m:t>
                        </m:r>
                      </m:sub>
                    </m:sSub>
                  </m:oMath>
                </a14:m>
                <a:r>
                  <a:rPr lang="en-US" sz="2400" dirty="0"/>
                  <a:t>: number density of molecule (or atom) type </a:t>
                </a:r>
                <a:r>
                  <a:rPr lang="en-US" sz="2400" dirty="0" err="1"/>
                  <a:t>i</a:t>
                </a:r>
                <a:endParaRPr lang="en-US" sz="2400" dirty="0"/>
              </a:p>
              <a:p>
                <a14:m>
                  <m:oMath xmlns:m="http://schemas.openxmlformats.org/officeDocument/2006/math">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𝛼</m:t>
                        </m:r>
                      </m:e>
                      <m:sub>
                        <m:r>
                          <a:rPr lang="en-US" sz="2400" b="0" i="1" smtClean="0">
                            <a:latin typeface="Cambria Math" panose="02040503050406030204" pitchFamily="18" charset="0"/>
                            <a:ea typeface="Cambria Math" panose="02040503050406030204" pitchFamily="18" charset="0"/>
                          </a:rPr>
                          <m:t>𝑖</m:t>
                        </m:r>
                      </m:sub>
                    </m:sSub>
                  </m:oMath>
                </a14:m>
                <a:r>
                  <a:rPr lang="en-US" sz="2400" dirty="0"/>
                  <a:t>: atomic polarizability of molecule type </a:t>
                </a:r>
                <a:r>
                  <a:rPr lang="en-US" sz="2400" dirty="0" err="1"/>
                  <a:t>i</a:t>
                </a:r>
                <a:endParaRPr lang="en-US" sz="2400" dirty="0"/>
              </a:p>
            </p:txBody>
          </p:sp>
        </mc:Choice>
        <mc:Fallback xmlns="">
          <p:sp>
            <p:nvSpPr>
              <p:cNvPr id="2" name="TextBox 1">
                <a:extLst>
                  <a:ext uri="{FF2B5EF4-FFF2-40B4-BE49-F238E27FC236}">
                    <a16:creationId xmlns:a16="http://schemas.microsoft.com/office/drawing/2014/main" id="{03BA18CF-153F-BE6F-5B86-3A9F17112E8A}"/>
                  </a:ext>
                </a:extLst>
              </p:cNvPr>
              <p:cNvSpPr txBox="1">
                <a:spLocks noRot="1" noChangeAspect="1" noMove="1" noResize="1" noEditPoints="1" noAdjustHandles="1" noChangeArrowheads="1" noChangeShapeType="1" noTextEdit="1"/>
              </p:cNvSpPr>
              <p:nvPr/>
            </p:nvSpPr>
            <p:spPr>
              <a:xfrm>
                <a:off x="212877" y="1856377"/>
                <a:ext cx="5772944" cy="4085286"/>
              </a:xfrm>
              <a:prstGeom prst="rect">
                <a:avLst/>
              </a:prstGeom>
              <a:blipFill>
                <a:blip r:embed="rId2"/>
                <a:stretch>
                  <a:fillRect l="-1535" t="-1238" b="-7430"/>
                </a:stretch>
              </a:blipFill>
            </p:spPr>
            <p:txBody>
              <a:bodyPr/>
              <a:lstStyle/>
              <a:p>
                <a:r>
                  <a:rPr lang="en-US">
                    <a:noFill/>
                  </a:rPr>
                  <a:t> </a:t>
                </a:r>
              </a:p>
            </p:txBody>
          </p:sp>
        </mc:Fallback>
      </mc:AlternateContent>
      <p:pic>
        <p:nvPicPr>
          <p:cNvPr id="6" name="Picture 5" descr="Chart, line chart&#10;&#10;Description automatically generated">
            <a:extLst>
              <a:ext uri="{FF2B5EF4-FFF2-40B4-BE49-F238E27FC236}">
                <a16:creationId xmlns:a16="http://schemas.microsoft.com/office/drawing/2014/main" id="{FBB8DB9C-6E8F-48BE-003F-57606FD9573B}"/>
              </a:ext>
            </a:extLst>
          </p:cNvPr>
          <p:cNvPicPr>
            <a:picLocks noChangeAspect="1"/>
          </p:cNvPicPr>
          <p:nvPr/>
        </p:nvPicPr>
        <p:blipFill rotWithShape="1">
          <a:blip r:embed="rId3"/>
          <a:srcRect l="2737" t="7377"/>
          <a:stretch/>
        </p:blipFill>
        <p:spPr>
          <a:xfrm>
            <a:off x="7345016" y="2206487"/>
            <a:ext cx="3960618" cy="2263000"/>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853AEA8-2068-9636-9BD4-C5949FDE9487}"/>
                  </a:ext>
                </a:extLst>
              </p:cNvPr>
              <p:cNvSpPr txBox="1"/>
              <p:nvPr/>
            </p:nvSpPr>
            <p:spPr>
              <a:xfrm>
                <a:off x="6005690" y="1456267"/>
                <a:ext cx="5973433" cy="400110"/>
              </a:xfrm>
              <a:prstGeom prst="rect">
                <a:avLst/>
              </a:prstGeom>
              <a:noFill/>
            </p:spPr>
            <p:txBody>
              <a:bodyPr wrap="square" rtlCol="0">
                <a:spAutoFit/>
              </a:bodyPr>
              <a:lstStyle/>
              <a:p>
                <a:r>
                  <a:rPr lang="en-US" sz="2000" dirty="0"/>
                  <a:t>One can derive a nearly linear dependence of </a:t>
                </a:r>
                <a14:m>
                  <m:oMath xmlns:m="http://schemas.openxmlformats.org/officeDocument/2006/math">
                    <m:sSub>
                      <m:sSubPr>
                        <m:ctrlPr>
                          <a:rPr lang="en-US" sz="2000" b="0" i="1" smtClean="0">
                            <a:latin typeface="Cambria Math" panose="02040503050406030204" pitchFamily="18" charset="0"/>
                            <a:ea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𝜀</m:t>
                        </m:r>
                      </m:e>
                      <m:sub>
                        <m:r>
                          <a:rPr lang="en-US" sz="2000" b="0" i="1" smtClean="0">
                            <a:latin typeface="Cambria Math" panose="02040503050406030204" pitchFamily="18" charset="0"/>
                            <a:ea typeface="Cambria Math" panose="02040503050406030204" pitchFamily="18" charset="0"/>
                          </a:rPr>
                          <m:t>𝑟</m:t>
                        </m:r>
                      </m:sub>
                    </m:sSub>
                    <m:r>
                      <a:rPr lang="en-US" sz="2000" b="0" i="1" smtClean="0">
                        <a:latin typeface="Cambria Math" panose="02040503050406030204" pitchFamily="18" charset="0"/>
                        <a:ea typeface="Cambria Math" panose="02040503050406030204" pitchFamily="18" charset="0"/>
                      </a:rPr>
                      <m:t> </m:t>
                    </m:r>
                  </m:oMath>
                </a14:m>
                <a:r>
                  <a:rPr lang="en-US" sz="2000" dirty="0"/>
                  <a:t>on </a:t>
                </a:r>
                <a14:m>
                  <m:oMath xmlns:m="http://schemas.openxmlformats.org/officeDocument/2006/math">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𝐹</m:t>
                        </m:r>
                      </m:e>
                      <m:sub>
                        <m:r>
                          <a:rPr lang="en-US" sz="2000" i="1">
                            <a:latin typeface="Cambria Math" panose="02040503050406030204" pitchFamily="18" charset="0"/>
                            <a:ea typeface="Cambria Math" panose="02040503050406030204" pitchFamily="18" charset="0"/>
                          </a:rPr>
                          <m:t>𝑋𝑒</m:t>
                        </m:r>
                      </m:sub>
                    </m:sSub>
                    <m:r>
                      <a:rPr lang="en-US" sz="2000" b="0" i="0" smtClean="0">
                        <a:latin typeface="Cambria Math" panose="02040503050406030204" pitchFamily="18" charset="0"/>
                        <a:ea typeface="Cambria Math" panose="02040503050406030204" pitchFamily="18" charset="0"/>
                      </a:rPr>
                      <m:t>:</m:t>
                    </m:r>
                  </m:oMath>
                </a14:m>
                <a:endParaRPr lang="en-US" sz="2000" dirty="0"/>
              </a:p>
            </p:txBody>
          </p:sp>
        </mc:Choice>
        <mc:Fallback xmlns="">
          <p:sp>
            <p:nvSpPr>
              <p:cNvPr id="8" name="TextBox 7">
                <a:extLst>
                  <a:ext uri="{FF2B5EF4-FFF2-40B4-BE49-F238E27FC236}">
                    <a16:creationId xmlns:a16="http://schemas.microsoft.com/office/drawing/2014/main" id="{C853AEA8-2068-9636-9BD4-C5949FDE9487}"/>
                  </a:ext>
                </a:extLst>
              </p:cNvPr>
              <p:cNvSpPr txBox="1">
                <a:spLocks noRot="1" noChangeAspect="1" noMove="1" noResize="1" noEditPoints="1" noAdjustHandles="1" noChangeArrowheads="1" noChangeShapeType="1" noTextEdit="1"/>
              </p:cNvSpPr>
              <p:nvPr/>
            </p:nvSpPr>
            <p:spPr>
              <a:xfrm>
                <a:off x="6005690" y="1456267"/>
                <a:ext cx="5973433" cy="400110"/>
              </a:xfrm>
              <a:prstGeom prst="rect">
                <a:avLst/>
              </a:prstGeom>
              <a:blipFill>
                <a:blip r:embed="rId4"/>
                <a:stretch>
                  <a:fillRect l="-847" t="-9091" b="-24242"/>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C15A71A3-A112-4F71-FF0F-912E21931F4D}"/>
              </a:ext>
            </a:extLst>
          </p:cNvPr>
          <p:cNvSpPr txBox="1"/>
          <p:nvPr/>
        </p:nvSpPr>
        <p:spPr>
          <a:xfrm>
            <a:off x="6565914" y="5051441"/>
            <a:ext cx="5386413" cy="1015663"/>
          </a:xfrm>
          <a:prstGeom prst="rect">
            <a:avLst/>
          </a:prstGeom>
          <a:noFill/>
        </p:spPr>
        <p:txBody>
          <a:bodyPr wrap="square" rtlCol="0">
            <a:spAutoFit/>
          </a:bodyPr>
          <a:lstStyle/>
          <a:p>
            <a:r>
              <a:rPr lang="en-US" sz="2000" dirty="0"/>
              <a:t>Then the capacitance of a capacitor with a xenon-doped argon dielectric medium is linearly dependent on the xenon concentration</a:t>
            </a:r>
          </a:p>
        </p:txBody>
      </p:sp>
      <p:sp>
        <p:nvSpPr>
          <p:cNvPr id="3" name="TextBox 2">
            <a:extLst>
              <a:ext uri="{FF2B5EF4-FFF2-40B4-BE49-F238E27FC236}">
                <a16:creationId xmlns:a16="http://schemas.microsoft.com/office/drawing/2014/main" id="{34EB5149-D93B-A019-48DF-EE75DC56D147}"/>
              </a:ext>
            </a:extLst>
          </p:cNvPr>
          <p:cNvSpPr txBox="1"/>
          <p:nvPr/>
        </p:nvSpPr>
        <p:spPr>
          <a:xfrm>
            <a:off x="8065325" y="4469487"/>
            <a:ext cx="2520000" cy="369332"/>
          </a:xfrm>
          <a:prstGeom prst="rect">
            <a:avLst/>
          </a:prstGeom>
          <a:noFill/>
        </p:spPr>
        <p:txBody>
          <a:bodyPr wrap="square" rtlCol="0">
            <a:spAutoFit/>
          </a:bodyPr>
          <a:lstStyle/>
          <a:p>
            <a:r>
              <a:rPr lang="en-US" dirty="0"/>
              <a:t>Xenon Concentration (%)</a:t>
            </a:r>
          </a:p>
        </p:txBody>
      </p:sp>
      <p:sp>
        <p:nvSpPr>
          <p:cNvPr id="4" name="TextBox 3">
            <a:extLst>
              <a:ext uri="{FF2B5EF4-FFF2-40B4-BE49-F238E27FC236}">
                <a16:creationId xmlns:a16="http://schemas.microsoft.com/office/drawing/2014/main" id="{A5836FBE-2A76-FD0E-E1B8-6C59F04D713A}"/>
              </a:ext>
            </a:extLst>
          </p:cNvPr>
          <p:cNvSpPr txBox="1"/>
          <p:nvPr/>
        </p:nvSpPr>
        <p:spPr>
          <a:xfrm rot="16200000">
            <a:off x="6193250" y="3079936"/>
            <a:ext cx="1977078" cy="369332"/>
          </a:xfrm>
          <a:prstGeom prst="rect">
            <a:avLst/>
          </a:prstGeom>
          <a:noFill/>
        </p:spPr>
        <p:txBody>
          <a:bodyPr wrap="square" rtlCol="0">
            <a:spAutoFit/>
          </a:bodyPr>
          <a:lstStyle/>
          <a:p>
            <a:r>
              <a:rPr lang="en-US" dirty="0"/>
              <a:t>Dielectric Constant</a:t>
            </a:r>
          </a:p>
        </p:txBody>
      </p:sp>
    </p:spTree>
    <p:extLst>
      <p:ext uri="{BB962C8B-B14F-4D97-AF65-F5344CB8AC3E}">
        <p14:creationId xmlns:p14="http://schemas.microsoft.com/office/powerpoint/2010/main" val="26910127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981202" y="219510"/>
            <a:ext cx="8530683" cy="1008771"/>
          </a:xfrm>
        </p:spPr>
        <p:txBody>
          <a:bodyPr/>
          <a:lstStyle/>
          <a:p>
            <a:pPr algn="ctr"/>
            <a:r>
              <a:rPr lang="en-US" b="0" dirty="0"/>
              <a:t>Circulation Design</a:t>
            </a:r>
            <a:br>
              <a:rPr lang="en-US" b="0" dirty="0"/>
            </a:br>
            <a:endParaRPr lang="en-US" sz="2400" b="0" dirty="0"/>
          </a:p>
        </p:txBody>
      </p:sp>
      <p:pic>
        <p:nvPicPr>
          <p:cNvPr id="36" name="Picture 35">
            <a:extLst>
              <a:ext uri="{FF2B5EF4-FFF2-40B4-BE49-F238E27FC236}">
                <a16:creationId xmlns:a16="http://schemas.microsoft.com/office/drawing/2014/main" id="{A3073203-2A80-F602-02D5-7E97BD4A4B7E}"/>
              </a:ext>
            </a:extLst>
          </p:cNvPr>
          <p:cNvPicPr>
            <a:picLocks noChangeAspect="1"/>
          </p:cNvPicPr>
          <p:nvPr/>
        </p:nvPicPr>
        <p:blipFill>
          <a:blip r:embed="rId3"/>
          <a:stretch>
            <a:fillRect/>
          </a:stretch>
        </p:blipFill>
        <p:spPr>
          <a:xfrm>
            <a:off x="2075495" y="1532501"/>
            <a:ext cx="4484566" cy="4813708"/>
          </a:xfrm>
          <a:prstGeom prst="rect">
            <a:avLst/>
          </a:prstGeom>
        </p:spPr>
      </p:pic>
      <p:pic>
        <p:nvPicPr>
          <p:cNvPr id="38" name="Picture 37" descr="A picture containing indoor, dark&#10;&#10;Description automatically generated">
            <a:extLst>
              <a:ext uri="{FF2B5EF4-FFF2-40B4-BE49-F238E27FC236}">
                <a16:creationId xmlns:a16="http://schemas.microsoft.com/office/drawing/2014/main" id="{E8D1BCC5-C540-9291-EC58-87CA7DB00969}"/>
              </a:ext>
            </a:extLst>
          </p:cNvPr>
          <p:cNvPicPr>
            <a:picLocks noChangeAspect="1"/>
          </p:cNvPicPr>
          <p:nvPr/>
        </p:nvPicPr>
        <p:blipFill rotWithShape="1">
          <a:blip r:embed="rId4"/>
          <a:srcRect l="18962" r="54151" b="6267"/>
          <a:stretch/>
        </p:blipFill>
        <p:spPr>
          <a:xfrm>
            <a:off x="8150630" y="1354012"/>
            <a:ext cx="2353032" cy="4979869"/>
          </a:xfrm>
          <a:prstGeom prst="rect">
            <a:avLst/>
          </a:prstGeom>
        </p:spPr>
      </p:pic>
      <p:cxnSp>
        <p:nvCxnSpPr>
          <p:cNvPr id="39" name="Straight Arrow Connector 38">
            <a:extLst>
              <a:ext uri="{FF2B5EF4-FFF2-40B4-BE49-F238E27FC236}">
                <a16:creationId xmlns:a16="http://schemas.microsoft.com/office/drawing/2014/main" id="{2CAD693B-052C-FD43-C439-BA51E0784BFD}"/>
              </a:ext>
            </a:extLst>
          </p:cNvPr>
          <p:cNvCxnSpPr>
            <a:cxnSpLocks/>
          </p:cNvCxnSpPr>
          <p:nvPr/>
        </p:nvCxnSpPr>
        <p:spPr>
          <a:xfrm>
            <a:off x="2005335" y="2273957"/>
            <a:ext cx="0" cy="603189"/>
          </a:xfrm>
          <a:prstGeom prst="straightConnector1">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4645ADAB-1F56-A9EB-7A37-C88D21F86E85}"/>
              </a:ext>
            </a:extLst>
          </p:cNvPr>
          <p:cNvCxnSpPr>
            <a:cxnSpLocks/>
          </p:cNvCxnSpPr>
          <p:nvPr/>
        </p:nvCxnSpPr>
        <p:spPr>
          <a:xfrm>
            <a:off x="2005335" y="4358852"/>
            <a:ext cx="0" cy="603189"/>
          </a:xfrm>
          <a:prstGeom prst="straightConnector1">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E8854DE5-361E-12D9-A1D2-A94C6E86805A}"/>
              </a:ext>
            </a:extLst>
          </p:cNvPr>
          <p:cNvCxnSpPr>
            <a:cxnSpLocks/>
          </p:cNvCxnSpPr>
          <p:nvPr/>
        </p:nvCxnSpPr>
        <p:spPr>
          <a:xfrm>
            <a:off x="3612350" y="6047693"/>
            <a:ext cx="421318" cy="0"/>
          </a:xfrm>
          <a:prstGeom prst="straightConnector1">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86EC01CF-7361-53DB-5C45-3D7DFB8D689A}"/>
              </a:ext>
            </a:extLst>
          </p:cNvPr>
          <p:cNvCxnSpPr>
            <a:cxnSpLocks/>
          </p:cNvCxnSpPr>
          <p:nvPr/>
        </p:nvCxnSpPr>
        <p:spPr>
          <a:xfrm flipH="1">
            <a:off x="3612350" y="1910898"/>
            <a:ext cx="421318" cy="0"/>
          </a:xfrm>
          <a:prstGeom prst="straightConnector1">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E2B03575-40DA-AD27-8A37-DC41B425FE90}"/>
              </a:ext>
            </a:extLst>
          </p:cNvPr>
          <p:cNvCxnSpPr>
            <a:cxnSpLocks/>
          </p:cNvCxnSpPr>
          <p:nvPr/>
        </p:nvCxnSpPr>
        <p:spPr>
          <a:xfrm flipV="1">
            <a:off x="5027942" y="1617342"/>
            <a:ext cx="0" cy="401964"/>
          </a:xfrm>
          <a:prstGeom prst="straightConnector1">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52" name="Rectangle 51">
            <a:extLst>
              <a:ext uri="{FF2B5EF4-FFF2-40B4-BE49-F238E27FC236}">
                <a16:creationId xmlns:a16="http://schemas.microsoft.com/office/drawing/2014/main" id="{E3E825BF-97AB-242E-8A55-769492931885}"/>
              </a:ext>
            </a:extLst>
          </p:cNvPr>
          <p:cNvSpPr/>
          <p:nvPr/>
        </p:nvSpPr>
        <p:spPr bwMode="auto">
          <a:xfrm>
            <a:off x="5361920" y="2118914"/>
            <a:ext cx="547173" cy="155042"/>
          </a:xfrm>
          <a:prstGeom prst="rect">
            <a:avLst/>
          </a:prstGeom>
          <a:solidFill>
            <a:schemeClr val="tx1"/>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54" name="TextBox 53">
            <a:extLst>
              <a:ext uri="{FF2B5EF4-FFF2-40B4-BE49-F238E27FC236}">
                <a16:creationId xmlns:a16="http://schemas.microsoft.com/office/drawing/2014/main" id="{3805E980-5EEB-000C-A2A8-F557DA54410F}"/>
              </a:ext>
            </a:extLst>
          </p:cNvPr>
          <p:cNvSpPr txBox="1"/>
          <p:nvPr/>
        </p:nvSpPr>
        <p:spPr>
          <a:xfrm>
            <a:off x="5509730" y="1282329"/>
            <a:ext cx="1078906" cy="338554"/>
          </a:xfrm>
          <a:prstGeom prst="rect">
            <a:avLst/>
          </a:prstGeom>
          <a:noFill/>
        </p:spPr>
        <p:txBody>
          <a:bodyPr wrap="square" rtlCol="0">
            <a:spAutoFit/>
          </a:bodyPr>
          <a:lstStyle/>
          <a:p>
            <a:r>
              <a:rPr lang="en-US" sz="1600" dirty="0"/>
              <a:t>Camera</a:t>
            </a:r>
          </a:p>
        </p:txBody>
      </p:sp>
      <p:sp>
        <p:nvSpPr>
          <p:cNvPr id="56" name="TextBox 55">
            <a:extLst>
              <a:ext uri="{FF2B5EF4-FFF2-40B4-BE49-F238E27FC236}">
                <a16:creationId xmlns:a16="http://schemas.microsoft.com/office/drawing/2014/main" id="{BFB6183A-E2AD-FF64-1E65-05A39BB9868C}"/>
              </a:ext>
            </a:extLst>
          </p:cNvPr>
          <p:cNvSpPr txBox="1"/>
          <p:nvPr/>
        </p:nvSpPr>
        <p:spPr>
          <a:xfrm>
            <a:off x="5811491" y="5852580"/>
            <a:ext cx="1078906" cy="338554"/>
          </a:xfrm>
          <a:prstGeom prst="rect">
            <a:avLst/>
          </a:prstGeom>
          <a:noFill/>
        </p:spPr>
        <p:txBody>
          <a:bodyPr wrap="square" rtlCol="0">
            <a:spAutoFit/>
          </a:bodyPr>
          <a:lstStyle/>
          <a:p>
            <a:r>
              <a:rPr lang="en-US" sz="1600" dirty="0"/>
              <a:t>Heaters</a:t>
            </a:r>
          </a:p>
        </p:txBody>
      </p:sp>
      <p:cxnSp>
        <p:nvCxnSpPr>
          <p:cNvPr id="57" name="Straight Arrow Connector 56">
            <a:extLst>
              <a:ext uri="{FF2B5EF4-FFF2-40B4-BE49-F238E27FC236}">
                <a16:creationId xmlns:a16="http://schemas.microsoft.com/office/drawing/2014/main" id="{48D335DC-0DC0-D630-A9DB-1D4B395DDC92}"/>
              </a:ext>
            </a:extLst>
          </p:cNvPr>
          <p:cNvCxnSpPr>
            <a:cxnSpLocks/>
          </p:cNvCxnSpPr>
          <p:nvPr/>
        </p:nvCxnSpPr>
        <p:spPr>
          <a:xfrm flipV="1">
            <a:off x="5635505" y="1685926"/>
            <a:ext cx="175986" cy="333381"/>
          </a:xfrm>
          <a:prstGeom prst="straightConnector1">
            <a:avLst/>
          </a:prstGeom>
          <a:ln w="19050" cmpd="sng">
            <a:solidFill>
              <a:srgbClr val="FF0000"/>
            </a:solidFill>
            <a:tailEnd type="none"/>
          </a:ln>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a:extLst>
              <a:ext uri="{FF2B5EF4-FFF2-40B4-BE49-F238E27FC236}">
                <a16:creationId xmlns:a16="http://schemas.microsoft.com/office/drawing/2014/main" id="{09109EFA-E741-911C-9B8D-833464875D11}"/>
              </a:ext>
            </a:extLst>
          </p:cNvPr>
          <p:cNvCxnSpPr>
            <a:cxnSpLocks/>
          </p:cNvCxnSpPr>
          <p:nvPr/>
        </p:nvCxnSpPr>
        <p:spPr>
          <a:xfrm flipV="1">
            <a:off x="5959892" y="3641551"/>
            <a:ext cx="448780" cy="299688"/>
          </a:xfrm>
          <a:prstGeom prst="straightConnector1">
            <a:avLst/>
          </a:prstGeom>
          <a:ln w="19050" cmpd="sng">
            <a:solidFill>
              <a:srgbClr val="FF0000"/>
            </a:solidFill>
            <a:tailEnd type="none"/>
          </a:ln>
          <a:effectLst/>
        </p:spPr>
        <p:style>
          <a:lnRef idx="2">
            <a:schemeClr val="accent1"/>
          </a:lnRef>
          <a:fillRef idx="0">
            <a:schemeClr val="accent1"/>
          </a:fillRef>
          <a:effectRef idx="1">
            <a:schemeClr val="accent1"/>
          </a:effectRef>
          <a:fontRef idx="minor">
            <a:schemeClr val="tx1"/>
          </a:fontRef>
        </p:style>
      </p:cxnSp>
      <p:sp>
        <p:nvSpPr>
          <p:cNvPr id="63" name="TextBox 62">
            <a:extLst>
              <a:ext uri="{FF2B5EF4-FFF2-40B4-BE49-F238E27FC236}">
                <a16:creationId xmlns:a16="http://schemas.microsoft.com/office/drawing/2014/main" id="{D7842E4E-6F04-9293-3655-F309892BAEC0}"/>
              </a:ext>
            </a:extLst>
          </p:cNvPr>
          <p:cNvSpPr txBox="1"/>
          <p:nvPr/>
        </p:nvSpPr>
        <p:spPr>
          <a:xfrm>
            <a:off x="6184282" y="3097468"/>
            <a:ext cx="1078906" cy="584775"/>
          </a:xfrm>
          <a:prstGeom prst="rect">
            <a:avLst/>
          </a:prstGeom>
          <a:noFill/>
        </p:spPr>
        <p:txBody>
          <a:bodyPr wrap="square" rtlCol="0">
            <a:spAutoFit/>
          </a:bodyPr>
          <a:lstStyle/>
          <a:p>
            <a:r>
              <a:rPr lang="en-US" sz="1600" dirty="0"/>
              <a:t>Level meter</a:t>
            </a:r>
          </a:p>
        </p:txBody>
      </p:sp>
      <p:sp>
        <p:nvSpPr>
          <p:cNvPr id="256" name="TextBox 255">
            <a:extLst>
              <a:ext uri="{FF2B5EF4-FFF2-40B4-BE49-F238E27FC236}">
                <a16:creationId xmlns:a16="http://schemas.microsoft.com/office/drawing/2014/main" id="{846B259D-11AB-8E2C-5BDB-033B56DBEA5C}"/>
              </a:ext>
            </a:extLst>
          </p:cNvPr>
          <p:cNvSpPr txBox="1"/>
          <p:nvPr/>
        </p:nvSpPr>
        <p:spPr>
          <a:xfrm>
            <a:off x="4383126" y="5845576"/>
            <a:ext cx="1511305" cy="338554"/>
          </a:xfrm>
          <a:prstGeom prst="rect">
            <a:avLst/>
          </a:prstGeom>
          <a:noFill/>
        </p:spPr>
        <p:txBody>
          <a:bodyPr wrap="square" rtlCol="0">
            <a:spAutoFit/>
          </a:bodyPr>
          <a:lstStyle/>
          <a:p>
            <a:r>
              <a:rPr lang="en-US" sz="1600" dirty="0"/>
              <a:t>Thermometers</a:t>
            </a:r>
          </a:p>
        </p:txBody>
      </p:sp>
      <p:sp>
        <p:nvSpPr>
          <p:cNvPr id="277" name="TextBox 276">
            <a:extLst>
              <a:ext uri="{FF2B5EF4-FFF2-40B4-BE49-F238E27FC236}">
                <a16:creationId xmlns:a16="http://schemas.microsoft.com/office/drawing/2014/main" id="{CB0ECF31-A8EA-719C-9066-991F315D940F}"/>
              </a:ext>
            </a:extLst>
          </p:cNvPr>
          <p:cNvSpPr txBox="1"/>
          <p:nvPr/>
        </p:nvSpPr>
        <p:spPr>
          <a:xfrm>
            <a:off x="6208498" y="4308290"/>
            <a:ext cx="1078906" cy="584775"/>
          </a:xfrm>
          <a:prstGeom prst="rect">
            <a:avLst/>
          </a:prstGeom>
          <a:noFill/>
        </p:spPr>
        <p:txBody>
          <a:bodyPr wrap="square" rtlCol="0">
            <a:spAutoFit/>
          </a:bodyPr>
          <a:lstStyle/>
          <a:p>
            <a:r>
              <a:rPr lang="en-US" sz="1600" dirty="0"/>
              <a:t>Conc meter</a:t>
            </a:r>
          </a:p>
        </p:txBody>
      </p:sp>
      <p:cxnSp>
        <p:nvCxnSpPr>
          <p:cNvPr id="278" name="Straight Arrow Connector 277">
            <a:extLst>
              <a:ext uri="{FF2B5EF4-FFF2-40B4-BE49-F238E27FC236}">
                <a16:creationId xmlns:a16="http://schemas.microsoft.com/office/drawing/2014/main" id="{BE3859BF-4843-47EC-8DEC-1A5F71F5B5F9}"/>
              </a:ext>
            </a:extLst>
          </p:cNvPr>
          <p:cNvCxnSpPr>
            <a:cxnSpLocks/>
          </p:cNvCxnSpPr>
          <p:nvPr/>
        </p:nvCxnSpPr>
        <p:spPr>
          <a:xfrm flipV="1">
            <a:off x="5382518" y="4485324"/>
            <a:ext cx="801764" cy="153843"/>
          </a:xfrm>
          <a:prstGeom prst="straightConnector1">
            <a:avLst/>
          </a:prstGeom>
          <a:ln w="19050" cmpd="sng">
            <a:solidFill>
              <a:srgbClr val="FF0000"/>
            </a:solidFill>
            <a:tailEnd type="none"/>
          </a:ln>
          <a:effectLst/>
        </p:spPr>
        <p:style>
          <a:lnRef idx="2">
            <a:schemeClr val="accent1"/>
          </a:lnRef>
          <a:fillRef idx="0">
            <a:schemeClr val="accent1"/>
          </a:fillRef>
          <a:effectRef idx="1">
            <a:schemeClr val="accent1"/>
          </a:effectRef>
          <a:fontRef idx="minor">
            <a:schemeClr val="tx1"/>
          </a:fontRef>
        </p:style>
      </p:cxnSp>
      <p:cxnSp>
        <p:nvCxnSpPr>
          <p:cNvPr id="282" name="Straight Arrow Connector 281">
            <a:extLst>
              <a:ext uri="{FF2B5EF4-FFF2-40B4-BE49-F238E27FC236}">
                <a16:creationId xmlns:a16="http://schemas.microsoft.com/office/drawing/2014/main" id="{2ED8E260-8EC4-1396-08AD-15497DF526D2}"/>
              </a:ext>
            </a:extLst>
          </p:cNvPr>
          <p:cNvCxnSpPr>
            <a:cxnSpLocks/>
          </p:cNvCxnSpPr>
          <p:nvPr/>
        </p:nvCxnSpPr>
        <p:spPr>
          <a:xfrm>
            <a:off x="5493548" y="4973488"/>
            <a:ext cx="690734" cy="86882"/>
          </a:xfrm>
          <a:prstGeom prst="straightConnector1">
            <a:avLst/>
          </a:prstGeom>
          <a:ln w="19050" cmpd="sng">
            <a:solidFill>
              <a:srgbClr val="FF0000"/>
            </a:solidFill>
            <a:tailEnd type="none"/>
          </a:ln>
          <a:effectLst/>
        </p:spPr>
        <p:style>
          <a:lnRef idx="2">
            <a:schemeClr val="accent1"/>
          </a:lnRef>
          <a:fillRef idx="0">
            <a:schemeClr val="accent1"/>
          </a:fillRef>
          <a:effectRef idx="1">
            <a:schemeClr val="accent1"/>
          </a:effectRef>
          <a:fontRef idx="minor">
            <a:schemeClr val="tx1"/>
          </a:fontRef>
        </p:style>
      </p:cxnSp>
      <p:sp>
        <p:nvSpPr>
          <p:cNvPr id="284" name="TextBox 283">
            <a:extLst>
              <a:ext uri="{FF2B5EF4-FFF2-40B4-BE49-F238E27FC236}">
                <a16:creationId xmlns:a16="http://schemas.microsoft.com/office/drawing/2014/main" id="{570C0019-5BD3-9879-1C1F-C9155E92E3C1}"/>
              </a:ext>
            </a:extLst>
          </p:cNvPr>
          <p:cNvSpPr txBox="1"/>
          <p:nvPr/>
        </p:nvSpPr>
        <p:spPr>
          <a:xfrm>
            <a:off x="6208498" y="4977557"/>
            <a:ext cx="1078906" cy="584775"/>
          </a:xfrm>
          <a:prstGeom prst="rect">
            <a:avLst/>
          </a:prstGeom>
          <a:noFill/>
        </p:spPr>
        <p:txBody>
          <a:bodyPr wrap="square" rtlCol="0">
            <a:spAutoFit/>
          </a:bodyPr>
          <a:lstStyle/>
          <a:p>
            <a:r>
              <a:rPr lang="en-US" sz="1600" dirty="0"/>
              <a:t>Bubble router</a:t>
            </a:r>
          </a:p>
        </p:txBody>
      </p:sp>
    </p:spTree>
    <p:extLst>
      <p:ext uri="{BB962C8B-B14F-4D97-AF65-F5344CB8AC3E}">
        <p14:creationId xmlns:p14="http://schemas.microsoft.com/office/powerpoint/2010/main" val="14892462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9EECD7B-9E58-4E1B-9D22-982BEC952FE3}"/>
              </a:ext>
            </a:extLst>
          </p:cNvPr>
          <p:cNvSpPr/>
          <p:nvPr/>
        </p:nvSpPr>
        <p:spPr bwMode="auto">
          <a:xfrm>
            <a:off x="1706997" y="3300299"/>
            <a:ext cx="1038021" cy="2631169"/>
          </a:xfrm>
          <a:prstGeom prst="rect">
            <a:avLst/>
          </a:prstGeom>
          <a:solidFill>
            <a:schemeClr val="tx2">
              <a:lumMod val="40000"/>
              <a:lumOff val="60000"/>
            </a:schemeClr>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cxnSp>
        <p:nvCxnSpPr>
          <p:cNvPr id="45" name="Straight Connector 44">
            <a:extLst>
              <a:ext uri="{FF2B5EF4-FFF2-40B4-BE49-F238E27FC236}">
                <a16:creationId xmlns:a16="http://schemas.microsoft.com/office/drawing/2014/main" id="{044BC983-61E8-4F08-8532-2E68E5DE2765}"/>
              </a:ext>
            </a:extLst>
          </p:cNvPr>
          <p:cNvCxnSpPr>
            <a:cxnSpLocks/>
          </p:cNvCxnSpPr>
          <p:nvPr/>
        </p:nvCxnSpPr>
        <p:spPr>
          <a:xfrm flipH="1">
            <a:off x="2764807" y="2482171"/>
            <a:ext cx="847072" cy="0"/>
          </a:xfrm>
          <a:prstGeom prst="line">
            <a:avLst/>
          </a:prstGeom>
          <a:ln w="2540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 name="Title 12"/>
          <p:cNvSpPr>
            <a:spLocks noGrp="1"/>
          </p:cNvSpPr>
          <p:nvPr>
            <p:ph type="title"/>
          </p:nvPr>
        </p:nvSpPr>
        <p:spPr>
          <a:xfrm>
            <a:off x="1981202" y="219510"/>
            <a:ext cx="8530683" cy="1008771"/>
          </a:xfrm>
        </p:spPr>
        <p:txBody>
          <a:bodyPr/>
          <a:lstStyle/>
          <a:p>
            <a:pPr algn="ctr"/>
            <a:r>
              <a:rPr lang="en-US" b="0" dirty="0"/>
              <a:t>Circulation Design</a:t>
            </a:r>
            <a:br>
              <a:rPr lang="en-US" b="0" dirty="0"/>
            </a:br>
            <a:endParaRPr lang="en-US" sz="2400" b="0" dirty="0"/>
          </a:p>
        </p:txBody>
      </p:sp>
      <p:sp>
        <p:nvSpPr>
          <p:cNvPr id="277" name="Rectangle 276">
            <a:extLst>
              <a:ext uri="{FF2B5EF4-FFF2-40B4-BE49-F238E27FC236}">
                <a16:creationId xmlns:a16="http://schemas.microsoft.com/office/drawing/2014/main" id="{182C4A20-ADEF-4574-BB7E-18D28D3DB34E}"/>
              </a:ext>
            </a:extLst>
          </p:cNvPr>
          <p:cNvSpPr/>
          <p:nvPr/>
        </p:nvSpPr>
        <p:spPr bwMode="auto">
          <a:xfrm>
            <a:off x="3611880" y="2202799"/>
            <a:ext cx="4475527" cy="2569143"/>
          </a:xfrm>
          <a:prstGeom prst="rect">
            <a:avLst/>
          </a:prstGeom>
          <a:solidFill>
            <a:schemeClr val="tx2">
              <a:lumMod val="20000"/>
              <a:lumOff val="80000"/>
            </a:schemeClr>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281" name="Rectangle 280">
            <a:extLst>
              <a:ext uri="{FF2B5EF4-FFF2-40B4-BE49-F238E27FC236}">
                <a16:creationId xmlns:a16="http://schemas.microsoft.com/office/drawing/2014/main" id="{E8213D08-9F06-404A-9D17-AB7F5E74FF55}"/>
              </a:ext>
            </a:extLst>
          </p:cNvPr>
          <p:cNvSpPr/>
          <p:nvPr/>
        </p:nvSpPr>
        <p:spPr bwMode="auto">
          <a:xfrm>
            <a:off x="3631669" y="2174741"/>
            <a:ext cx="4455738" cy="3756727"/>
          </a:xfrm>
          <a:prstGeom prst="rect">
            <a:avLst/>
          </a:prstGeom>
          <a:noFill/>
          <a:ln w="50800">
            <a:solidFill>
              <a:schemeClr val="tx1"/>
            </a:solid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287" name="TextBox 286">
            <a:extLst>
              <a:ext uri="{FF2B5EF4-FFF2-40B4-BE49-F238E27FC236}">
                <a16:creationId xmlns:a16="http://schemas.microsoft.com/office/drawing/2014/main" id="{16C4CDDD-5500-46DE-A774-AA887F1EEFEB}"/>
              </a:ext>
            </a:extLst>
          </p:cNvPr>
          <p:cNvSpPr txBox="1"/>
          <p:nvPr/>
        </p:nvSpPr>
        <p:spPr>
          <a:xfrm>
            <a:off x="5132301" y="5959525"/>
            <a:ext cx="1641988" cy="369332"/>
          </a:xfrm>
          <a:prstGeom prst="rect">
            <a:avLst/>
          </a:prstGeom>
          <a:noFill/>
        </p:spPr>
        <p:txBody>
          <a:bodyPr wrap="none" rtlCol="0">
            <a:spAutoFit/>
          </a:bodyPr>
          <a:lstStyle/>
          <a:p>
            <a:r>
              <a:rPr lang="en-US" dirty="0"/>
              <a:t>Detector Vessel</a:t>
            </a:r>
          </a:p>
        </p:txBody>
      </p:sp>
      <p:sp>
        <p:nvSpPr>
          <p:cNvPr id="65" name="TextBox 64">
            <a:extLst>
              <a:ext uri="{FF2B5EF4-FFF2-40B4-BE49-F238E27FC236}">
                <a16:creationId xmlns:a16="http://schemas.microsoft.com/office/drawing/2014/main" id="{79B44E40-1B61-4FFA-81E0-8752EF81ED1F}"/>
              </a:ext>
            </a:extLst>
          </p:cNvPr>
          <p:cNvSpPr txBox="1"/>
          <p:nvPr/>
        </p:nvSpPr>
        <p:spPr>
          <a:xfrm>
            <a:off x="6774288" y="2426228"/>
            <a:ext cx="1579947" cy="523220"/>
          </a:xfrm>
          <a:prstGeom prst="rect">
            <a:avLst/>
          </a:prstGeom>
          <a:noFill/>
        </p:spPr>
        <p:txBody>
          <a:bodyPr wrap="square" rtlCol="0">
            <a:spAutoFit/>
          </a:bodyPr>
          <a:lstStyle/>
          <a:p>
            <a:r>
              <a:rPr lang="en-US" sz="1400" dirty="0"/>
              <a:t>Evaporation &amp;</a:t>
            </a:r>
          </a:p>
          <a:p>
            <a:r>
              <a:rPr lang="en-US" sz="1400" dirty="0"/>
              <a:t>Condensation</a:t>
            </a:r>
          </a:p>
        </p:txBody>
      </p:sp>
      <p:sp>
        <p:nvSpPr>
          <p:cNvPr id="256" name="Rectangle 255">
            <a:extLst>
              <a:ext uri="{FF2B5EF4-FFF2-40B4-BE49-F238E27FC236}">
                <a16:creationId xmlns:a16="http://schemas.microsoft.com/office/drawing/2014/main" id="{960EC88E-8B7B-408D-869B-C96D0D996D56}"/>
              </a:ext>
            </a:extLst>
          </p:cNvPr>
          <p:cNvSpPr/>
          <p:nvPr/>
        </p:nvSpPr>
        <p:spPr bwMode="auto">
          <a:xfrm rot="21132663">
            <a:off x="556873" y="1411853"/>
            <a:ext cx="351213" cy="377086"/>
          </a:xfrm>
          <a:prstGeom prst="rect">
            <a:avLst/>
          </a:prstGeom>
          <a:solidFill>
            <a:schemeClr val="bg1"/>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42" name="TextBox 41">
            <a:extLst>
              <a:ext uri="{FF2B5EF4-FFF2-40B4-BE49-F238E27FC236}">
                <a16:creationId xmlns:a16="http://schemas.microsoft.com/office/drawing/2014/main" id="{F616722A-5862-4C32-B47D-C0FFFA2FBB02}"/>
              </a:ext>
            </a:extLst>
          </p:cNvPr>
          <p:cNvSpPr txBox="1"/>
          <p:nvPr/>
        </p:nvSpPr>
        <p:spPr>
          <a:xfrm>
            <a:off x="5924852" y="2217536"/>
            <a:ext cx="1078906" cy="923330"/>
          </a:xfrm>
          <a:prstGeom prst="rect">
            <a:avLst/>
          </a:prstGeom>
          <a:noFill/>
        </p:spPr>
        <p:txBody>
          <a:bodyPr wrap="square" rtlCol="0">
            <a:spAutoFit/>
          </a:bodyPr>
          <a:lstStyle/>
          <a:p>
            <a:r>
              <a:rPr lang="en-US" dirty="0"/>
              <a:t>Gas ~10s of ppm Xe</a:t>
            </a:r>
          </a:p>
        </p:txBody>
      </p:sp>
      <p:cxnSp>
        <p:nvCxnSpPr>
          <p:cNvPr id="39" name="Straight Connector 38">
            <a:extLst>
              <a:ext uri="{FF2B5EF4-FFF2-40B4-BE49-F238E27FC236}">
                <a16:creationId xmlns:a16="http://schemas.microsoft.com/office/drawing/2014/main" id="{E86A7240-B0E1-46C0-A84F-034836C89CF0}"/>
              </a:ext>
            </a:extLst>
          </p:cNvPr>
          <p:cNvCxnSpPr>
            <a:cxnSpLocks/>
          </p:cNvCxnSpPr>
          <p:nvPr/>
        </p:nvCxnSpPr>
        <p:spPr>
          <a:xfrm>
            <a:off x="2764808" y="5646011"/>
            <a:ext cx="1452419" cy="0"/>
          </a:xfrm>
          <a:prstGeom prst="line">
            <a:avLst/>
          </a:prstGeom>
          <a:ln w="2540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E02EF92C-DE4E-4C60-9C4E-0825E6E7DCFE}"/>
              </a:ext>
            </a:extLst>
          </p:cNvPr>
          <p:cNvCxnSpPr>
            <a:cxnSpLocks/>
          </p:cNvCxnSpPr>
          <p:nvPr/>
        </p:nvCxnSpPr>
        <p:spPr>
          <a:xfrm>
            <a:off x="2978150" y="5646011"/>
            <a:ext cx="460788" cy="0"/>
          </a:xfrm>
          <a:prstGeom prst="straightConnector1">
            <a:avLst/>
          </a:prstGeom>
          <a:ln w="28575" cmpd="sng">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a:extLst>
              <a:ext uri="{FF2B5EF4-FFF2-40B4-BE49-F238E27FC236}">
                <a16:creationId xmlns:a16="http://schemas.microsoft.com/office/drawing/2014/main" id="{AAC5061D-5B20-496C-8EF6-CA8ECD2A614F}"/>
              </a:ext>
            </a:extLst>
          </p:cNvPr>
          <p:cNvCxnSpPr>
            <a:cxnSpLocks/>
          </p:cNvCxnSpPr>
          <p:nvPr/>
        </p:nvCxnSpPr>
        <p:spPr>
          <a:xfrm flipH="1">
            <a:off x="2987778" y="2471311"/>
            <a:ext cx="441532" cy="0"/>
          </a:xfrm>
          <a:prstGeom prst="straightConnector1">
            <a:avLst/>
          </a:prstGeom>
          <a:ln w="28575" cmpd="sng">
            <a:solidFill>
              <a:schemeClr val="accent1">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38" name="Rectangle 37">
            <a:extLst>
              <a:ext uri="{FF2B5EF4-FFF2-40B4-BE49-F238E27FC236}">
                <a16:creationId xmlns:a16="http://schemas.microsoft.com/office/drawing/2014/main" id="{1EA42635-0A33-42A2-A0EB-7436285D7EB9}"/>
              </a:ext>
            </a:extLst>
          </p:cNvPr>
          <p:cNvSpPr/>
          <p:nvPr/>
        </p:nvSpPr>
        <p:spPr bwMode="auto">
          <a:xfrm rot="16200000">
            <a:off x="628165" y="3647825"/>
            <a:ext cx="3215475" cy="325420"/>
          </a:xfrm>
          <a:prstGeom prst="rect">
            <a:avLst/>
          </a:prstGeom>
          <a:solidFill>
            <a:srgbClr val="FFC000"/>
          </a:solidFill>
          <a:ln w="50800">
            <a:solidFill>
              <a:schemeClr val="tx1"/>
            </a:solid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r>
              <a:rPr lang="en-US" sz="1600" dirty="0">
                <a:solidFill>
                  <a:srgbClr val="000000"/>
                </a:solidFill>
              </a:rPr>
              <a:t>Primary cooling </a:t>
            </a:r>
          </a:p>
        </p:txBody>
      </p:sp>
      <p:sp>
        <p:nvSpPr>
          <p:cNvPr id="46" name="Rectangle 45">
            <a:extLst>
              <a:ext uri="{FF2B5EF4-FFF2-40B4-BE49-F238E27FC236}">
                <a16:creationId xmlns:a16="http://schemas.microsoft.com/office/drawing/2014/main" id="{06AF9392-4DF5-4906-9947-0F5DFC5ED52D}"/>
              </a:ext>
            </a:extLst>
          </p:cNvPr>
          <p:cNvSpPr/>
          <p:nvPr/>
        </p:nvSpPr>
        <p:spPr bwMode="auto">
          <a:xfrm rot="16200000">
            <a:off x="361673" y="3548123"/>
            <a:ext cx="3728669" cy="1038020"/>
          </a:xfrm>
          <a:prstGeom prst="rect">
            <a:avLst/>
          </a:prstGeom>
          <a:noFill/>
          <a:ln w="50800">
            <a:solidFill>
              <a:schemeClr val="tx1"/>
            </a:solid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r>
              <a:rPr lang="en-US" sz="1600" dirty="0">
                <a:solidFill>
                  <a:srgbClr val="000000"/>
                </a:solidFill>
              </a:rPr>
              <a:t> </a:t>
            </a:r>
          </a:p>
        </p:txBody>
      </p:sp>
      <p:sp>
        <p:nvSpPr>
          <p:cNvPr id="55" name="Rectangle 54">
            <a:extLst>
              <a:ext uri="{FF2B5EF4-FFF2-40B4-BE49-F238E27FC236}">
                <a16:creationId xmlns:a16="http://schemas.microsoft.com/office/drawing/2014/main" id="{B106C852-8934-4EA6-9BF7-BA0314864E29}"/>
              </a:ext>
            </a:extLst>
          </p:cNvPr>
          <p:cNvSpPr/>
          <p:nvPr/>
        </p:nvSpPr>
        <p:spPr bwMode="auto">
          <a:xfrm rot="16200000">
            <a:off x="7878692" y="5424590"/>
            <a:ext cx="767581" cy="299120"/>
          </a:xfrm>
          <a:prstGeom prst="rect">
            <a:avLst/>
          </a:prstGeom>
          <a:solidFill>
            <a:srgbClr val="FF0000"/>
          </a:solidFill>
          <a:ln w="50800">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r>
              <a:rPr lang="en-US" sz="1600" dirty="0">
                <a:solidFill>
                  <a:srgbClr val="000000"/>
                </a:solidFill>
              </a:rPr>
              <a:t>Heater</a:t>
            </a:r>
          </a:p>
        </p:txBody>
      </p:sp>
      <p:sp>
        <p:nvSpPr>
          <p:cNvPr id="279" name="Rectangle 278">
            <a:extLst>
              <a:ext uri="{FF2B5EF4-FFF2-40B4-BE49-F238E27FC236}">
                <a16:creationId xmlns:a16="http://schemas.microsoft.com/office/drawing/2014/main" id="{84A6BFAB-4CFD-4FB7-92AA-B446C709E2E2}"/>
              </a:ext>
            </a:extLst>
          </p:cNvPr>
          <p:cNvSpPr/>
          <p:nvPr/>
        </p:nvSpPr>
        <p:spPr bwMode="auto">
          <a:xfrm>
            <a:off x="3652281" y="3300298"/>
            <a:ext cx="4408251" cy="2612346"/>
          </a:xfrm>
          <a:prstGeom prst="rect">
            <a:avLst/>
          </a:prstGeom>
          <a:solidFill>
            <a:schemeClr val="tx2">
              <a:lumMod val="40000"/>
              <a:lumOff val="60000"/>
            </a:schemeClr>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cxnSp>
        <p:nvCxnSpPr>
          <p:cNvPr id="60" name="Straight Arrow Connector 59">
            <a:extLst>
              <a:ext uri="{FF2B5EF4-FFF2-40B4-BE49-F238E27FC236}">
                <a16:creationId xmlns:a16="http://schemas.microsoft.com/office/drawing/2014/main" id="{F4707F3E-2A85-4D2A-814C-F478363BF2A9}"/>
              </a:ext>
            </a:extLst>
          </p:cNvPr>
          <p:cNvCxnSpPr>
            <a:cxnSpLocks/>
          </p:cNvCxnSpPr>
          <p:nvPr/>
        </p:nvCxnSpPr>
        <p:spPr>
          <a:xfrm>
            <a:off x="7447487" y="3035755"/>
            <a:ext cx="0" cy="532187"/>
          </a:xfrm>
          <a:prstGeom prst="straightConnector1">
            <a:avLst/>
          </a:prstGeom>
          <a:ln w="19050" cmpd="sng">
            <a:solidFill>
              <a:srgbClr val="FF006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3" name="Straight Arrow Connector 62">
            <a:extLst>
              <a:ext uri="{FF2B5EF4-FFF2-40B4-BE49-F238E27FC236}">
                <a16:creationId xmlns:a16="http://schemas.microsoft.com/office/drawing/2014/main" id="{3D93B932-20AB-4831-A82F-5C64690AE0CC}"/>
              </a:ext>
            </a:extLst>
          </p:cNvPr>
          <p:cNvCxnSpPr>
            <a:cxnSpLocks/>
          </p:cNvCxnSpPr>
          <p:nvPr/>
        </p:nvCxnSpPr>
        <p:spPr>
          <a:xfrm flipV="1">
            <a:off x="7177090" y="3005247"/>
            <a:ext cx="0" cy="541037"/>
          </a:xfrm>
          <a:prstGeom prst="straightConnector1">
            <a:avLst/>
          </a:prstGeom>
          <a:ln w="19050" cmpd="sng">
            <a:solidFill>
              <a:srgbClr val="FF0066"/>
            </a:solidFill>
            <a:tailEnd type="triangle"/>
          </a:ln>
          <a:effectLst/>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8DE101B7-F512-427E-B7F9-877C6A95C083}"/>
              </a:ext>
            </a:extLst>
          </p:cNvPr>
          <p:cNvSpPr txBox="1"/>
          <p:nvPr/>
        </p:nvSpPr>
        <p:spPr>
          <a:xfrm>
            <a:off x="5819394" y="3674986"/>
            <a:ext cx="2132256" cy="369332"/>
          </a:xfrm>
          <a:prstGeom prst="rect">
            <a:avLst/>
          </a:prstGeom>
          <a:noFill/>
        </p:spPr>
        <p:txBody>
          <a:bodyPr wrap="square" rtlCol="0">
            <a:spAutoFit/>
          </a:bodyPr>
          <a:lstStyle/>
          <a:p>
            <a:r>
              <a:rPr lang="en-US" dirty="0"/>
              <a:t>Liquid %-level Xe</a:t>
            </a:r>
          </a:p>
        </p:txBody>
      </p:sp>
      <p:cxnSp>
        <p:nvCxnSpPr>
          <p:cNvPr id="47" name="Straight Connector 46">
            <a:extLst>
              <a:ext uri="{FF2B5EF4-FFF2-40B4-BE49-F238E27FC236}">
                <a16:creationId xmlns:a16="http://schemas.microsoft.com/office/drawing/2014/main" id="{FA58905D-DEAE-4553-A5B2-C1BBDCA2F681}"/>
              </a:ext>
            </a:extLst>
          </p:cNvPr>
          <p:cNvCxnSpPr>
            <a:cxnSpLocks/>
          </p:cNvCxnSpPr>
          <p:nvPr/>
        </p:nvCxnSpPr>
        <p:spPr>
          <a:xfrm>
            <a:off x="790307" y="1652155"/>
            <a:ext cx="1364" cy="4116186"/>
          </a:xfrm>
          <a:prstGeom prst="line">
            <a:avLst/>
          </a:prstGeom>
          <a:ln w="2540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EC1AA0BD-6E4F-457C-877E-D763AC45A60D}"/>
              </a:ext>
            </a:extLst>
          </p:cNvPr>
          <p:cNvCxnSpPr>
            <a:cxnSpLocks/>
          </p:cNvCxnSpPr>
          <p:nvPr/>
        </p:nvCxnSpPr>
        <p:spPr>
          <a:xfrm>
            <a:off x="844568" y="5646011"/>
            <a:ext cx="862429" cy="0"/>
          </a:xfrm>
          <a:prstGeom prst="line">
            <a:avLst/>
          </a:prstGeom>
          <a:ln w="2540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00828D3B-923B-420B-AD14-2B21D7CAA6CD}"/>
              </a:ext>
            </a:extLst>
          </p:cNvPr>
          <p:cNvCxnSpPr>
            <a:cxnSpLocks/>
          </p:cNvCxnSpPr>
          <p:nvPr/>
        </p:nvCxnSpPr>
        <p:spPr>
          <a:xfrm>
            <a:off x="1034958" y="5646011"/>
            <a:ext cx="550003" cy="0"/>
          </a:xfrm>
          <a:prstGeom prst="straightConnector1">
            <a:avLst/>
          </a:prstGeom>
          <a:ln w="28575" cmpd="sng">
            <a:solidFill>
              <a:schemeClr val="accent1">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DD7C499D-9496-4F3B-9D35-1EDD57097A89}"/>
              </a:ext>
            </a:extLst>
          </p:cNvPr>
          <p:cNvCxnSpPr>
            <a:cxnSpLocks/>
          </p:cNvCxnSpPr>
          <p:nvPr/>
        </p:nvCxnSpPr>
        <p:spPr>
          <a:xfrm>
            <a:off x="779916" y="4655411"/>
            <a:ext cx="0" cy="604710"/>
          </a:xfrm>
          <a:prstGeom prst="straightConnector1">
            <a:avLst/>
          </a:prstGeom>
          <a:ln w="28575" cmpd="sng">
            <a:solidFill>
              <a:schemeClr val="accent1">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a:extLst>
              <a:ext uri="{FF2B5EF4-FFF2-40B4-BE49-F238E27FC236}">
                <a16:creationId xmlns:a16="http://schemas.microsoft.com/office/drawing/2014/main" id="{FCDD4031-DAC3-4D59-A7AC-92D4F623B505}"/>
              </a:ext>
            </a:extLst>
          </p:cNvPr>
          <p:cNvCxnSpPr>
            <a:cxnSpLocks/>
          </p:cNvCxnSpPr>
          <p:nvPr/>
        </p:nvCxnSpPr>
        <p:spPr>
          <a:xfrm>
            <a:off x="790212" y="3235727"/>
            <a:ext cx="0" cy="604710"/>
          </a:xfrm>
          <a:prstGeom prst="straightConnector1">
            <a:avLst/>
          </a:prstGeom>
          <a:ln w="28575" cmpd="sng">
            <a:solidFill>
              <a:schemeClr val="accent1">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D7B87CB4-D86E-4AEB-8E6A-76BDB10005DF}"/>
              </a:ext>
            </a:extLst>
          </p:cNvPr>
          <p:cNvCxnSpPr>
            <a:cxnSpLocks/>
          </p:cNvCxnSpPr>
          <p:nvPr/>
        </p:nvCxnSpPr>
        <p:spPr>
          <a:xfrm>
            <a:off x="790212" y="1798911"/>
            <a:ext cx="0" cy="604710"/>
          </a:xfrm>
          <a:prstGeom prst="straightConnector1">
            <a:avLst/>
          </a:prstGeom>
          <a:ln w="28575" cmpd="sng">
            <a:solidFill>
              <a:schemeClr val="accent1">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2" name="Straight Arrow Connector 61">
            <a:extLst>
              <a:ext uri="{FF2B5EF4-FFF2-40B4-BE49-F238E27FC236}">
                <a16:creationId xmlns:a16="http://schemas.microsoft.com/office/drawing/2014/main" id="{2DA44C9F-BAC4-4AFD-A05F-A7714AA0DF86}"/>
              </a:ext>
            </a:extLst>
          </p:cNvPr>
          <p:cNvCxnSpPr>
            <a:cxnSpLocks/>
          </p:cNvCxnSpPr>
          <p:nvPr/>
        </p:nvCxnSpPr>
        <p:spPr>
          <a:xfrm flipV="1">
            <a:off x="7842767" y="4020026"/>
            <a:ext cx="0" cy="483057"/>
          </a:xfrm>
          <a:prstGeom prst="straightConnector1">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a:extLst>
              <a:ext uri="{FF2B5EF4-FFF2-40B4-BE49-F238E27FC236}">
                <a16:creationId xmlns:a16="http://schemas.microsoft.com/office/drawing/2014/main" id="{7AAFE89C-CF18-4A1D-B2A7-A891223563D5}"/>
              </a:ext>
            </a:extLst>
          </p:cNvPr>
          <p:cNvCxnSpPr>
            <a:cxnSpLocks/>
          </p:cNvCxnSpPr>
          <p:nvPr/>
        </p:nvCxnSpPr>
        <p:spPr>
          <a:xfrm flipH="1" flipV="1">
            <a:off x="7558962" y="3429000"/>
            <a:ext cx="191910" cy="292570"/>
          </a:xfrm>
          <a:prstGeom prst="straightConnector1">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6" name="Straight Arrow Connector 65">
            <a:extLst>
              <a:ext uri="{FF2B5EF4-FFF2-40B4-BE49-F238E27FC236}">
                <a16:creationId xmlns:a16="http://schemas.microsoft.com/office/drawing/2014/main" id="{46976CA8-BDAC-4AD4-B274-F71ED4476FEA}"/>
              </a:ext>
            </a:extLst>
          </p:cNvPr>
          <p:cNvCxnSpPr>
            <a:cxnSpLocks/>
          </p:cNvCxnSpPr>
          <p:nvPr/>
        </p:nvCxnSpPr>
        <p:spPr>
          <a:xfrm flipH="1">
            <a:off x="6611325" y="3429000"/>
            <a:ext cx="448712" cy="0"/>
          </a:xfrm>
          <a:prstGeom prst="straightConnector1">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7" name="Straight Arrow Connector 66">
            <a:extLst>
              <a:ext uri="{FF2B5EF4-FFF2-40B4-BE49-F238E27FC236}">
                <a16:creationId xmlns:a16="http://schemas.microsoft.com/office/drawing/2014/main" id="{0C3F138A-CC4C-42F0-933B-FA0E854B24DC}"/>
              </a:ext>
            </a:extLst>
          </p:cNvPr>
          <p:cNvCxnSpPr>
            <a:cxnSpLocks/>
          </p:cNvCxnSpPr>
          <p:nvPr/>
        </p:nvCxnSpPr>
        <p:spPr>
          <a:xfrm flipH="1">
            <a:off x="5632049" y="3429000"/>
            <a:ext cx="448712" cy="0"/>
          </a:xfrm>
          <a:prstGeom prst="straightConnector1">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a:extLst>
              <a:ext uri="{FF2B5EF4-FFF2-40B4-BE49-F238E27FC236}">
                <a16:creationId xmlns:a16="http://schemas.microsoft.com/office/drawing/2014/main" id="{F069A5BC-F22E-4E10-87F1-1747BBBEE91D}"/>
              </a:ext>
            </a:extLst>
          </p:cNvPr>
          <p:cNvCxnSpPr>
            <a:cxnSpLocks/>
          </p:cNvCxnSpPr>
          <p:nvPr/>
        </p:nvCxnSpPr>
        <p:spPr>
          <a:xfrm>
            <a:off x="3978074" y="5205714"/>
            <a:ext cx="326068" cy="264161"/>
          </a:xfrm>
          <a:prstGeom prst="straightConnector1">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a:extLst>
              <a:ext uri="{FF2B5EF4-FFF2-40B4-BE49-F238E27FC236}">
                <a16:creationId xmlns:a16="http://schemas.microsoft.com/office/drawing/2014/main" id="{062DA515-5B9E-431A-8411-BCD7F0F8DB46}"/>
              </a:ext>
            </a:extLst>
          </p:cNvPr>
          <p:cNvCxnSpPr>
            <a:cxnSpLocks/>
          </p:cNvCxnSpPr>
          <p:nvPr/>
        </p:nvCxnSpPr>
        <p:spPr>
          <a:xfrm>
            <a:off x="6148719" y="5574150"/>
            <a:ext cx="462607" cy="0"/>
          </a:xfrm>
          <a:prstGeom prst="straightConnector1">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a:extLst>
              <a:ext uri="{FF2B5EF4-FFF2-40B4-BE49-F238E27FC236}">
                <a16:creationId xmlns:a16="http://schemas.microsoft.com/office/drawing/2014/main" id="{AE8C80D9-630A-4444-9BF1-25F99A04823C}"/>
              </a:ext>
            </a:extLst>
          </p:cNvPr>
          <p:cNvCxnSpPr>
            <a:cxnSpLocks/>
          </p:cNvCxnSpPr>
          <p:nvPr/>
        </p:nvCxnSpPr>
        <p:spPr>
          <a:xfrm>
            <a:off x="5368464" y="5574150"/>
            <a:ext cx="462607" cy="0"/>
          </a:xfrm>
          <a:prstGeom prst="straightConnector1">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a:extLst>
              <a:ext uri="{FF2B5EF4-FFF2-40B4-BE49-F238E27FC236}">
                <a16:creationId xmlns:a16="http://schemas.microsoft.com/office/drawing/2014/main" id="{B2197905-FCA1-4C6E-994E-EEDC31F5E9A2}"/>
              </a:ext>
            </a:extLst>
          </p:cNvPr>
          <p:cNvCxnSpPr>
            <a:cxnSpLocks/>
          </p:cNvCxnSpPr>
          <p:nvPr/>
        </p:nvCxnSpPr>
        <p:spPr>
          <a:xfrm>
            <a:off x="4515706" y="5586632"/>
            <a:ext cx="462607" cy="0"/>
          </a:xfrm>
          <a:prstGeom prst="straightConnector1">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5" name="Straight Arrow Connector 74">
            <a:extLst>
              <a:ext uri="{FF2B5EF4-FFF2-40B4-BE49-F238E27FC236}">
                <a16:creationId xmlns:a16="http://schemas.microsoft.com/office/drawing/2014/main" id="{2006371A-BAFF-498D-90CB-9EB9DC4683F9}"/>
              </a:ext>
            </a:extLst>
          </p:cNvPr>
          <p:cNvCxnSpPr>
            <a:cxnSpLocks/>
          </p:cNvCxnSpPr>
          <p:nvPr/>
        </p:nvCxnSpPr>
        <p:spPr>
          <a:xfrm>
            <a:off x="3972241" y="4365822"/>
            <a:ext cx="0" cy="481299"/>
          </a:xfrm>
          <a:prstGeom prst="straightConnector1">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36" name="Oval 35">
            <a:extLst>
              <a:ext uri="{FF2B5EF4-FFF2-40B4-BE49-F238E27FC236}">
                <a16:creationId xmlns:a16="http://schemas.microsoft.com/office/drawing/2014/main" id="{D34A7131-B582-42F6-A04E-3DE9B8331AB5}"/>
              </a:ext>
            </a:extLst>
          </p:cNvPr>
          <p:cNvSpPr/>
          <p:nvPr/>
        </p:nvSpPr>
        <p:spPr bwMode="auto">
          <a:xfrm>
            <a:off x="1865047" y="4365822"/>
            <a:ext cx="133892" cy="129321"/>
          </a:xfrm>
          <a:prstGeom prst="ellipse">
            <a:avLst/>
          </a:prstGeom>
          <a:solidFill>
            <a:schemeClr val="bg1"/>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79" name="Oval 78">
            <a:extLst>
              <a:ext uri="{FF2B5EF4-FFF2-40B4-BE49-F238E27FC236}">
                <a16:creationId xmlns:a16="http://schemas.microsoft.com/office/drawing/2014/main" id="{AE370176-1B63-4C07-9476-2CE0687547CA}"/>
              </a:ext>
            </a:extLst>
          </p:cNvPr>
          <p:cNvSpPr/>
          <p:nvPr/>
        </p:nvSpPr>
        <p:spPr bwMode="auto">
          <a:xfrm>
            <a:off x="1817503" y="5190360"/>
            <a:ext cx="133892" cy="129321"/>
          </a:xfrm>
          <a:prstGeom prst="ellipse">
            <a:avLst/>
          </a:prstGeom>
          <a:solidFill>
            <a:schemeClr val="bg1"/>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80" name="Oval 79">
            <a:extLst>
              <a:ext uri="{FF2B5EF4-FFF2-40B4-BE49-F238E27FC236}">
                <a16:creationId xmlns:a16="http://schemas.microsoft.com/office/drawing/2014/main" id="{07ED7ABD-0B17-4214-BBF0-5C95ACB5FB6D}"/>
              </a:ext>
            </a:extLst>
          </p:cNvPr>
          <p:cNvSpPr/>
          <p:nvPr/>
        </p:nvSpPr>
        <p:spPr bwMode="auto">
          <a:xfrm>
            <a:off x="1806031" y="4782460"/>
            <a:ext cx="133892" cy="129321"/>
          </a:xfrm>
          <a:prstGeom prst="ellipse">
            <a:avLst/>
          </a:prstGeom>
          <a:solidFill>
            <a:schemeClr val="bg1"/>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81" name="Oval 80">
            <a:extLst>
              <a:ext uri="{FF2B5EF4-FFF2-40B4-BE49-F238E27FC236}">
                <a16:creationId xmlns:a16="http://schemas.microsoft.com/office/drawing/2014/main" id="{B614C6BF-20A6-4646-8699-6073D766F94F}"/>
              </a:ext>
            </a:extLst>
          </p:cNvPr>
          <p:cNvSpPr/>
          <p:nvPr/>
        </p:nvSpPr>
        <p:spPr bwMode="auto">
          <a:xfrm>
            <a:off x="1794841" y="3937813"/>
            <a:ext cx="133892" cy="129321"/>
          </a:xfrm>
          <a:prstGeom prst="ellipse">
            <a:avLst/>
          </a:prstGeom>
          <a:solidFill>
            <a:schemeClr val="bg1"/>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82" name="Oval 81">
            <a:extLst>
              <a:ext uri="{FF2B5EF4-FFF2-40B4-BE49-F238E27FC236}">
                <a16:creationId xmlns:a16="http://schemas.microsoft.com/office/drawing/2014/main" id="{13D38B8F-5150-473C-A96B-A9BA0C452D38}"/>
              </a:ext>
            </a:extLst>
          </p:cNvPr>
          <p:cNvSpPr/>
          <p:nvPr/>
        </p:nvSpPr>
        <p:spPr bwMode="auto">
          <a:xfrm>
            <a:off x="1852518" y="3518111"/>
            <a:ext cx="133892" cy="129321"/>
          </a:xfrm>
          <a:prstGeom prst="ellipse">
            <a:avLst/>
          </a:prstGeom>
          <a:solidFill>
            <a:schemeClr val="bg1"/>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cxnSp>
        <p:nvCxnSpPr>
          <p:cNvPr id="83" name="Straight Arrow Connector 82">
            <a:extLst>
              <a:ext uri="{FF2B5EF4-FFF2-40B4-BE49-F238E27FC236}">
                <a16:creationId xmlns:a16="http://schemas.microsoft.com/office/drawing/2014/main" id="{D3E1DFD3-FD50-457C-ACC4-3F46BE9159B7}"/>
              </a:ext>
            </a:extLst>
          </p:cNvPr>
          <p:cNvCxnSpPr>
            <a:cxnSpLocks/>
          </p:cNvCxnSpPr>
          <p:nvPr/>
        </p:nvCxnSpPr>
        <p:spPr>
          <a:xfrm>
            <a:off x="2587941" y="4002473"/>
            <a:ext cx="0" cy="481299"/>
          </a:xfrm>
          <a:prstGeom prst="straightConnector1">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4" name="Straight Arrow Connector 83">
            <a:extLst>
              <a:ext uri="{FF2B5EF4-FFF2-40B4-BE49-F238E27FC236}">
                <a16:creationId xmlns:a16="http://schemas.microsoft.com/office/drawing/2014/main" id="{13171BF9-2C9C-4E27-BF59-CB74622D09F8}"/>
              </a:ext>
            </a:extLst>
          </p:cNvPr>
          <p:cNvCxnSpPr>
            <a:cxnSpLocks/>
          </p:cNvCxnSpPr>
          <p:nvPr/>
        </p:nvCxnSpPr>
        <p:spPr>
          <a:xfrm>
            <a:off x="2587941" y="4709061"/>
            <a:ext cx="0" cy="481299"/>
          </a:xfrm>
          <a:prstGeom prst="straightConnector1">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5" name="Straight Arrow Connector 84">
            <a:extLst>
              <a:ext uri="{FF2B5EF4-FFF2-40B4-BE49-F238E27FC236}">
                <a16:creationId xmlns:a16="http://schemas.microsoft.com/office/drawing/2014/main" id="{DA3A3CDE-1B82-4195-8A9E-F9FA329D80BE}"/>
              </a:ext>
            </a:extLst>
          </p:cNvPr>
          <p:cNvCxnSpPr>
            <a:cxnSpLocks/>
          </p:cNvCxnSpPr>
          <p:nvPr/>
        </p:nvCxnSpPr>
        <p:spPr>
          <a:xfrm flipH="1">
            <a:off x="2378559" y="5485570"/>
            <a:ext cx="237809" cy="236368"/>
          </a:xfrm>
          <a:prstGeom prst="straightConnector1">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7" name="Straight Arrow Connector 86">
            <a:extLst>
              <a:ext uri="{FF2B5EF4-FFF2-40B4-BE49-F238E27FC236}">
                <a16:creationId xmlns:a16="http://schemas.microsoft.com/office/drawing/2014/main" id="{E944969C-0447-4A0D-9A4D-BE72D67B36F0}"/>
              </a:ext>
            </a:extLst>
          </p:cNvPr>
          <p:cNvCxnSpPr>
            <a:cxnSpLocks/>
          </p:cNvCxnSpPr>
          <p:nvPr/>
        </p:nvCxnSpPr>
        <p:spPr>
          <a:xfrm flipH="1" flipV="1">
            <a:off x="1852519" y="5500889"/>
            <a:ext cx="220673" cy="216073"/>
          </a:xfrm>
          <a:prstGeom prst="straightConnector1">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1" name="Straight Arrow Connector 90">
            <a:extLst>
              <a:ext uri="{FF2B5EF4-FFF2-40B4-BE49-F238E27FC236}">
                <a16:creationId xmlns:a16="http://schemas.microsoft.com/office/drawing/2014/main" id="{B0F6E30D-8DBF-43D3-946F-21D7A2CF3AB7}"/>
              </a:ext>
            </a:extLst>
          </p:cNvPr>
          <p:cNvCxnSpPr>
            <a:cxnSpLocks/>
          </p:cNvCxnSpPr>
          <p:nvPr/>
        </p:nvCxnSpPr>
        <p:spPr>
          <a:xfrm flipH="1">
            <a:off x="2585083" y="3337433"/>
            <a:ext cx="2859" cy="457919"/>
          </a:xfrm>
          <a:prstGeom prst="straightConnector1">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3" name="Straight Arrow Connector 92">
            <a:extLst>
              <a:ext uri="{FF2B5EF4-FFF2-40B4-BE49-F238E27FC236}">
                <a16:creationId xmlns:a16="http://schemas.microsoft.com/office/drawing/2014/main" id="{7A651DD9-2C1C-4555-9C82-F8DF063C6C6A}"/>
              </a:ext>
            </a:extLst>
          </p:cNvPr>
          <p:cNvCxnSpPr>
            <a:cxnSpLocks/>
          </p:cNvCxnSpPr>
          <p:nvPr/>
        </p:nvCxnSpPr>
        <p:spPr>
          <a:xfrm flipV="1">
            <a:off x="1860013" y="4723609"/>
            <a:ext cx="1" cy="441024"/>
          </a:xfrm>
          <a:prstGeom prst="straightConnector1">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7" name="Straight Arrow Connector 96">
            <a:extLst>
              <a:ext uri="{FF2B5EF4-FFF2-40B4-BE49-F238E27FC236}">
                <a16:creationId xmlns:a16="http://schemas.microsoft.com/office/drawing/2014/main" id="{D69E5047-204B-40AD-BE45-BE406B1B4A13}"/>
              </a:ext>
            </a:extLst>
          </p:cNvPr>
          <p:cNvCxnSpPr>
            <a:cxnSpLocks/>
          </p:cNvCxnSpPr>
          <p:nvPr/>
        </p:nvCxnSpPr>
        <p:spPr>
          <a:xfrm flipV="1">
            <a:off x="1872977" y="4004439"/>
            <a:ext cx="1" cy="441024"/>
          </a:xfrm>
          <a:prstGeom prst="straightConnector1">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8" name="Straight Arrow Connector 97">
            <a:extLst>
              <a:ext uri="{FF2B5EF4-FFF2-40B4-BE49-F238E27FC236}">
                <a16:creationId xmlns:a16="http://schemas.microsoft.com/office/drawing/2014/main" id="{334F3C0F-C420-4DB3-86B9-F5200345526B}"/>
              </a:ext>
            </a:extLst>
          </p:cNvPr>
          <p:cNvCxnSpPr>
            <a:cxnSpLocks/>
          </p:cNvCxnSpPr>
          <p:nvPr/>
        </p:nvCxnSpPr>
        <p:spPr>
          <a:xfrm flipV="1">
            <a:off x="1870690" y="3358105"/>
            <a:ext cx="1" cy="441024"/>
          </a:xfrm>
          <a:prstGeom prst="straightConnector1">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99" name="TextBox 98">
            <a:extLst>
              <a:ext uri="{FF2B5EF4-FFF2-40B4-BE49-F238E27FC236}">
                <a16:creationId xmlns:a16="http://schemas.microsoft.com/office/drawing/2014/main" id="{FE8CC92A-A761-49E3-A3ED-A0964A470637}"/>
              </a:ext>
            </a:extLst>
          </p:cNvPr>
          <p:cNvSpPr txBox="1"/>
          <p:nvPr/>
        </p:nvSpPr>
        <p:spPr>
          <a:xfrm>
            <a:off x="1139707" y="1434281"/>
            <a:ext cx="1414781" cy="646331"/>
          </a:xfrm>
          <a:prstGeom prst="rect">
            <a:avLst/>
          </a:prstGeom>
          <a:noFill/>
        </p:spPr>
        <p:txBody>
          <a:bodyPr wrap="square" rtlCol="0">
            <a:spAutoFit/>
          </a:bodyPr>
          <a:lstStyle/>
          <a:p>
            <a:r>
              <a:rPr lang="en-US" dirty="0"/>
              <a:t>Gas &lt;&lt; 35 ppm Xe</a:t>
            </a:r>
          </a:p>
        </p:txBody>
      </p:sp>
      <p:cxnSp>
        <p:nvCxnSpPr>
          <p:cNvPr id="101" name="Straight Arrow Connector 100">
            <a:extLst>
              <a:ext uri="{FF2B5EF4-FFF2-40B4-BE49-F238E27FC236}">
                <a16:creationId xmlns:a16="http://schemas.microsoft.com/office/drawing/2014/main" id="{E5782530-717E-41AF-AFCB-849197DC845D}"/>
              </a:ext>
            </a:extLst>
          </p:cNvPr>
          <p:cNvCxnSpPr>
            <a:cxnSpLocks/>
          </p:cNvCxnSpPr>
          <p:nvPr/>
        </p:nvCxnSpPr>
        <p:spPr>
          <a:xfrm>
            <a:off x="1802172" y="2065701"/>
            <a:ext cx="89853" cy="426691"/>
          </a:xfrm>
          <a:prstGeom prst="straightConnector1">
            <a:avLst/>
          </a:prstGeom>
          <a:ln w="19050" cmpd="sng">
            <a:solidFill>
              <a:srgbClr val="FF0066"/>
            </a:solidFill>
            <a:tailEnd type="triangle"/>
          </a:ln>
          <a:effectLst/>
        </p:spPr>
        <p:style>
          <a:lnRef idx="2">
            <a:schemeClr val="accent1"/>
          </a:lnRef>
          <a:fillRef idx="0">
            <a:schemeClr val="accent1"/>
          </a:fillRef>
          <a:effectRef idx="1">
            <a:schemeClr val="accent1"/>
          </a:effectRef>
          <a:fontRef idx="minor">
            <a:schemeClr val="tx1"/>
          </a:fontRef>
        </p:style>
      </p:cxnSp>
      <p:sp>
        <p:nvSpPr>
          <p:cNvPr id="59" name="Rectangle 58">
            <a:extLst>
              <a:ext uri="{FF2B5EF4-FFF2-40B4-BE49-F238E27FC236}">
                <a16:creationId xmlns:a16="http://schemas.microsoft.com/office/drawing/2014/main" id="{5CBD10C9-A99B-44BE-9AB6-F553AF5F342F}"/>
              </a:ext>
            </a:extLst>
          </p:cNvPr>
          <p:cNvSpPr/>
          <p:nvPr/>
        </p:nvSpPr>
        <p:spPr bwMode="auto">
          <a:xfrm>
            <a:off x="3652280" y="1813027"/>
            <a:ext cx="4408248" cy="325420"/>
          </a:xfrm>
          <a:prstGeom prst="rect">
            <a:avLst/>
          </a:prstGeom>
          <a:solidFill>
            <a:srgbClr val="FFC000"/>
          </a:solidFill>
          <a:ln w="50800">
            <a:solidFill>
              <a:schemeClr val="tx1"/>
            </a:solid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r>
              <a:rPr lang="en-US" sz="1600" dirty="0">
                <a:solidFill>
                  <a:srgbClr val="000000"/>
                </a:solidFill>
              </a:rPr>
              <a:t>                 Secondary Cooling </a:t>
            </a:r>
          </a:p>
        </p:txBody>
      </p:sp>
      <p:cxnSp>
        <p:nvCxnSpPr>
          <p:cNvPr id="9" name="Straight Connector 8">
            <a:extLst>
              <a:ext uri="{FF2B5EF4-FFF2-40B4-BE49-F238E27FC236}">
                <a16:creationId xmlns:a16="http://schemas.microsoft.com/office/drawing/2014/main" id="{A8FD5989-F42C-494C-B263-5A733CF1E5F0}"/>
              </a:ext>
            </a:extLst>
          </p:cNvPr>
          <p:cNvCxnSpPr>
            <a:cxnSpLocks/>
          </p:cNvCxnSpPr>
          <p:nvPr/>
        </p:nvCxnSpPr>
        <p:spPr>
          <a:xfrm>
            <a:off x="5132299" y="1389793"/>
            <a:ext cx="0" cy="784947"/>
          </a:xfrm>
          <a:prstGeom prst="line">
            <a:avLst/>
          </a:prstGeom>
          <a:ln w="2540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D39293F8-0880-4BA1-B027-7D9B91069F30}"/>
              </a:ext>
            </a:extLst>
          </p:cNvPr>
          <p:cNvCxnSpPr>
            <a:cxnSpLocks/>
          </p:cNvCxnSpPr>
          <p:nvPr/>
        </p:nvCxnSpPr>
        <p:spPr>
          <a:xfrm flipV="1">
            <a:off x="5132299" y="1652155"/>
            <a:ext cx="0" cy="382826"/>
          </a:xfrm>
          <a:prstGeom prst="straightConnector1">
            <a:avLst/>
          </a:prstGeom>
          <a:ln w="28575" cmpd="sng">
            <a:solidFill>
              <a:schemeClr val="accent1">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61" name="TextBox 60">
            <a:extLst>
              <a:ext uri="{FF2B5EF4-FFF2-40B4-BE49-F238E27FC236}">
                <a16:creationId xmlns:a16="http://schemas.microsoft.com/office/drawing/2014/main" id="{9D674E3C-A5CD-414F-A388-67D78E166100}"/>
              </a:ext>
            </a:extLst>
          </p:cNvPr>
          <p:cNvSpPr txBox="1"/>
          <p:nvPr/>
        </p:nvSpPr>
        <p:spPr>
          <a:xfrm>
            <a:off x="3992567" y="1241999"/>
            <a:ext cx="1078906" cy="584775"/>
          </a:xfrm>
          <a:prstGeom prst="rect">
            <a:avLst/>
          </a:prstGeom>
          <a:noFill/>
        </p:spPr>
        <p:txBody>
          <a:bodyPr wrap="square" rtlCol="0">
            <a:spAutoFit/>
          </a:bodyPr>
          <a:lstStyle/>
          <a:p>
            <a:r>
              <a:rPr lang="en-US" sz="1600" dirty="0"/>
              <a:t>To pump and getter</a:t>
            </a:r>
          </a:p>
        </p:txBody>
      </p:sp>
      <p:sp>
        <p:nvSpPr>
          <p:cNvPr id="77" name="TextBox 76">
            <a:extLst>
              <a:ext uri="{FF2B5EF4-FFF2-40B4-BE49-F238E27FC236}">
                <a16:creationId xmlns:a16="http://schemas.microsoft.com/office/drawing/2014/main" id="{2DE95D56-5B6B-4216-A282-571FC794E9BC}"/>
              </a:ext>
            </a:extLst>
          </p:cNvPr>
          <p:cNvSpPr txBox="1"/>
          <p:nvPr/>
        </p:nvSpPr>
        <p:spPr>
          <a:xfrm rot="16200000">
            <a:off x="-1331231" y="3413840"/>
            <a:ext cx="3544238" cy="338554"/>
          </a:xfrm>
          <a:prstGeom prst="rect">
            <a:avLst/>
          </a:prstGeom>
          <a:noFill/>
        </p:spPr>
        <p:txBody>
          <a:bodyPr wrap="square" rtlCol="0">
            <a:spAutoFit/>
          </a:bodyPr>
          <a:lstStyle/>
          <a:p>
            <a:r>
              <a:rPr lang="en-US" sz="1600" dirty="0"/>
              <a:t>Gas 35 ppm Xe from pump and getter</a:t>
            </a:r>
          </a:p>
        </p:txBody>
      </p:sp>
      <p:sp>
        <p:nvSpPr>
          <p:cNvPr id="78" name="Rectangle 77">
            <a:extLst>
              <a:ext uri="{FF2B5EF4-FFF2-40B4-BE49-F238E27FC236}">
                <a16:creationId xmlns:a16="http://schemas.microsoft.com/office/drawing/2014/main" id="{4362DDA3-558F-4E58-BA5B-FB108CD93C85}"/>
              </a:ext>
            </a:extLst>
          </p:cNvPr>
          <p:cNvSpPr/>
          <p:nvPr/>
        </p:nvSpPr>
        <p:spPr bwMode="auto">
          <a:xfrm>
            <a:off x="651167" y="5768340"/>
            <a:ext cx="767581" cy="299120"/>
          </a:xfrm>
          <a:prstGeom prst="rect">
            <a:avLst/>
          </a:prstGeom>
          <a:solidFill>
            <a:srgbClr val="FF0000"/>
          </a:solidFill>
          <a:ln w="50800">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r>
              <a:rPr lang="en-US" sz="1600" dirty="0">
                <a:solidFill>
                  <a:srgbClr val="000000"/>
                </a:solidFill>
              </a:rPr>
              <a:t>Heater</a:t>
            </a:r>
          </a:p>
        </p:txBody>
      </p:sp>
      <p:sp>
        <p:nvSpPr>
          <p:cNvPr id="86" name="TextBox 85">
            <a:extLst>
              <a:ext uri="{FF2B5EF4-FFF2-40B4-BE49-F238E27FC236}">
                <a16:creationId xmlns:a16="http://schemas.microsoft.com/office/drawing/2014/main" id="{1F894907-0BAA-4821-8F2F-C56A96327760}"/>
              </a:ext>
            </a:extLst>
          </p:cNvPr>
          <p:cNvSpPr txBox="1"/>
          <p:nvPr/>
        </p:nvSpPr>
        <p:spPr>
          <a:xfrm>
            <a:off x="1546357" y="5980623"/>
            <a:ext cx="1462260" cy="369332"/>
          </a:xfrm>
          <a:prstGeom prst="rect">
            <a:avLst/>
          </a:prstGeom>
          <a:noFill/>
        </p:spPr>
        <p:txBody>
          <a:bodyPr wrap="none" rtlCol="0">
            <a:spAutoFit/>
          </a:bodyPr>
          <a:lstStyle/>
          <a:p>
            <a:r>
              <a:rPr lang="en-US" dirty="0" err="1"/>
              <a:t>Ar</a:t>
            </a:r>
            <a:r>
              <a:rPr lang="en-US" dirty="0"/>
              <a:t> Condenser</a:t>
            </a:r>
          </a:p>
        </p:txBody>
      </p:sp>
      <p:sp>
        <p:nvSpPr>
          <p:cNvPr id="69" name="TextBox 68">
            <a:extLst>
              <a:ext uri="{FF2B5EF4-FFF2-40B4-BE49-F238E27FC236}">
                <a16:creationId xmlns:a16="http://schemas.microsoft.com/office/drawing/2014/main" id="{BC179D8A-056E-4265-9960-92FCC0D13605}"/>
              </a:ext>
            </a:extLst>
          </p:cNvPr>
          <p:cNvSpPr txBox="1"/>
          <p:nvPr/>
        </p:nvSpPr>
        <p:spPr>
          <a:xfrm>
            <a:off x="2786995" y="4562808"/>
            <a:ext cx="1078906" cy="646331"/>
          </a:xfrm>
          <a:prstGeom prst="rect">
            <a:avLst/>
          </a:prstGeom>
          <a:noFill/>
        </p:spPr>
        <p:txBody>
          <a:bodyPr wrap="square" rtlCol="0">
            <a:spAutoFit/>
          </a:bodyPr>
          <a:lstStyle/>
          <a:p>
            <a:r>
              <a:rPr lang="en-US" dirty="0" err="1"/>
              <a:t>Liq</a:t>
            </a:r>
            <a:r>
              <a:rPr lang="en-US" dirty="0"/>
              <a:t> ~35 ppm Xe</a:t>
            </a:r>
          </a:p>
        </p:txBody>
      </p:sp>
      <p:cxnSp>
        <p:nvCxnSpPr>
          <p:cNvPr id="88" name="Straight Arrow Connector 87">
            <a:extLst>
              <a:ext uri="{FF2B5EF4-FFF2-40B4-BE49-F238E27FC236}">
                <a16:creationId xmlns:a16="http://schemas.microsoft.com/office/drawing/2014/main" id="{28EA7B03-3DF8-4094-9F14-EBA545DA5FA7}"/>
              </a:ext>
            </a:extLst>
          </p:cNvPr>
          <p:cNvCxnSpPr>
            <a:cxnSpLocks/>
          </p:cNvCxnSpPr>
          <p:nvPr/>
        </p:nvCxnSpPr>
        <p:spPr>
          <a:xfrm flipH="1">
            <a:off x="3247874" y="5229854"/>
            <a:ext cx="78575" cy="299051"/>
          </a:xfrm>
          <a:prstGeom prst="straightConnector1">
            <a:avLst/>
          </a:prstGeom>
          <a:ln w="19050" cmpd="sng">
            <a:solidFill>
              <a:srgbClr val="FF006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9" name="Straight Arrow Connector 88">
            <a:extLst>
              <a:ext uri="{FF2B5EF4-FFF2-40B4-BE49-F238E27FC236}">
                <a16:creationId xmlns:a16="http://schemas.microsoft.com/office/drawing/2014/main" id="{ECA3C101-2A72-4624-B428-206C7842B0B2}"/>
              </a:ext>
            </a:extLst>
          </p:cNvPr>
          <p:cNvCxnSpPr>
            <a:cxnSpLocks/>
          </p:cNvCxnSpPr>
          <p:nvPr/>
        </p:nvCxnSpPr>
        <p:spPr>
          <a:xfrm flipH="1">
            <a:off x="2617233" y="5188440"/>
            <a:ext cx="339924" cy="166799"/>
          </a:xfrm>
          <a:prstGeom prst="straightConnector1">
            <a:avLst/>
          </a:prstGeom>
          <a:ln w="19050" cmpd="sng">
            <a:solidFill>
              <a:srgbClr val="FF0066"/>
            </a:solidFill>
            <a:tailEnd type="triangle"/>
          </a:ln>
          <a:effectLst/>
        </p:spPr>
        <p:style>
          <a:lnRef idx="2">
            <a:schemeClr val="accent1"/>
          </a:lnRef>
          <a:fillRef idx="0">
            <a:schemeClr val="accent1"/>
          </a:fillRef>
          <a:effectRef idx="1">
            <a:schemeClr val="accent1"/>
          </a:effectRef>
          <a:fontRef idx="minor">
            <a:schemeClr val="tx1"/>
          </a:fontRef>
        </p:style>
      </p:cxnSp>
      <p:pic>
        <p:nvPicPr>
          <p:cNvPr id="2" name="Picture 1" descr="A picture containing indoor, dark&#10;&#10;Description automatically generated">
            <a:extLst>
              <a:ext uri="{FF2B5EF4-FFF2-40B4-BE49-F238E27FC236}">
                <a16:creationId xmlns:a16="http://schemas.microsoft.com/office/drawing/2014/main" id="{A7E08903-1315-578C-1721-484CE9033DB1}"/>
              </a:ext>
            </a:extLst>
          </p:cNvPr>
          <p:cNvPicPr>
            <a:picLocks noChangeAspect="1"/>
          </p:cNvPicPr>
          <p:nvPr/>
        </p:nvPicPr>
        <p:blipFill rotWithShape="1">
          <a:blip r:embed="rId3"/>
          <a:srcRect l="18962" r="54151" b="6267"/>
          <a:stretch/>
        </p:blipFill>
        <p:spPr>
          <a:xfrm>
            <a:off x="9626715" y="1305417"/>
            <a:ext cx="2353032" cy="4979869"/>
          </a:xfrm>
          <a:prstGeom prst="rect">
            <a:avLst/>
          </a:prstGeom>
        </p:spPr>
      </p:pic>
      <p:sp>
        <p:nvSpPr>
          <p:cNvPr id="3" name="Rectangle 2">
            <a:extLst>
              <a:ext uri="{FF2B5EF4-FFF2-40B4-BE49-F238E27FC236}">
                <a16:creationId xmlns:a16="http://schemas.microsoft.com/office/drawing/2014/main" id="{14FB487B-7C96-A00B-3104-0979706F0033}"/>
              </a:ext>
            </a:extLst>
          </p:cNvPr>
          <p:cNvSpPr/>
          <p:nvPr/>
        </p:nvSpPr>
        <p:spPr bwMode="auto">
          <a:xfrm>
            <a:off x="4111047" y="3143477"/>
            <a:ext cx="45719" cy="1923516"/>
          </a:xfrm>
          <a:prstGeom prst="rect">
            <a:avLst/>
          </a:prstGeom>
          <a:solidFill>
            <a:schemeClr val="bg1"/>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5" name="Rectangle 4">
            <a:extLst>
              <a:ext uri="{FF2B5EF4-FFF2-40B4-BE49-F238E27FC236}">
                <a16:creationId xmlns:a16="http://schemas.microsoft.com/office/drawing/2014/main" id="{A75BEF03-376F-3DA9-9F90-A4A8442AAC3D}"/>
              </a:ext>
            </a:extLst>
          </p:cNvPr>
          <p:cNvSpPr/>
          <p:nvPr/>
        </p:nvSpPr>
        <p:spPr bwMode="auto">
          <a:xfrm flipH="1">
            <a:off x="3829366" y="2426228"/>
            <a:ext cx="45719" cy="2636486"/>
          </a:xfrm>
          <a:prstGeom prst="rect">
            <a:avLst/>
          </a:prstGeom>
          <a:solidFill>
            <a:schemeClr val="bg1"/>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6" name="Rectangle 5">
            <a:extLst>
              <a:ext uri="{FF2B5EF4-FFF2-40B4-BE49-F238E27FC236}">
                <a16:creationId xmlns:a16="http://schemas.microsoft.com/office/drawing/2014/main" id="{791FDF1C-F1B5-F2A5-F9EB-857A427CAB16}"/>
              </a:ext>
            </a:extLst>
          </p:cNvPr>
          <p:cNvSpPr/>
          <p:nvPr/>
        </p:nvSpPr>
        <p:spPr bwMode="auto">
          <a:xfrm>
            <a:off x="4132140" y="3145580"/>
            <a:ext cx="567830" cy="45719"/>
          </a:xfrm>
          <a:prstGeom prst="rect">
            <a:avLst/>
          </a:prstGeom>
          <a:solidFill>
            <a:schemeClr val="bg1"/>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7" name="Rectangle 6">
            <a:extLst>
              <a:ext uri="{FF2B5EF4-FFF2-40B4-BE49-F238E27FC236}">
                <a16:creationId xmlns:a16="http://schemas.microsoft.com/office/drawing/2014/main" id="{CDE4EE81-4134-1A72-B2D6-CFB7F50ED3C9}"/>
              </a:ext>
            </a:extLst>
          </p:cNvPr>
          <p:cNvSpPr/>
          <p:nvPr/>
        </p:nvSpPr>
        <p:spPr bwMode="auto">
          <a:xfrm>
            <a:off x="4660306" y="3144195"/>
            <a:ext cx="45719" cy="1511927"/>
          </a:xfrm>
          <a:prstGeom prst="rect">
            <a:avLst/>
          </a:prstGeom>
          <a:solidFill>
            <a:schemeClr val="bg1"/>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8" name="Rectangle 7">
            <a:extLst>
              <a:ext uri="{FF2B5EF4-FFF2-40B4-BE49-F238E27FC236}">
                <a16:creationId xmlns:a16="http://schemas.microsoft.com/office/drawing/2014/main" id="{7234BD0B-7312-1C73-50BF-FE7D2FD9F173}"/>
              </a:ext>
            </a:extLst>
          </p:cNvPr>
          <p:cNvSpPr/>
          <p:nvPr/>
        </p:nvSpPr>
        <p:spPr bwMode="auto">
          <a:xfrm>
            <a:off x="4975014" y="2863868"/>
            <a:ext cx="45719" cy="1792254"/>
          </a:xfrm>
          <a:prstGeom prst="rect">
            <a:avLst/>
          </a:prstGeom>
          <a:solidFill>
            <a:schemeClr val="bg1"/>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10" name="Rectangle 9">
            <a:extLst>
              <a:ext uri="{FF2B5EF4-FFF2-40B4-BE49-F238E27FC236}">
                <a16:creationId xmlns:a16="http://schemas.microsoft.com/office/drawing/2014/main" id="{D30F0E0A-A22E-468C-2574-D74ED27A0EF2}"/>
              </a:ext>
            </a:extLst>
          </p:cNvPr>
          <p:cNvSpPr/>
          <p:nvPr/>
        </p:nvSpPr>
        <p:spPr bwMode="auto">
          <a:xfrm>
            <a:off x="4111047" y="2854808"/>
            <a:ext cx="907027" cy="61005"/>
          </a:xfrm>
          <a:prstGeom prst="rect">
            <a:avLst/>
          </a:prstGeom>
          <a:solidFill>
            <a:schemeClr val="bg1"/>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14" name="Rectangle 13">
            <a:extLst>
              <a:ext uri="{FF2B5EF4-FFF2-40B4-BE49-F238E27FC236}">
                <a16:creationId xmlns:a16="http://schemas.microsoft.com/office/drawing/2014/main" id="{018E509D-F0AF-F616-7BC3-1BA7547C1DB5}"/>
              </a:ext>
            </a:extLst>
          </p:cNvPr>
          <p:cNvSpPr/>
          <p:nvPr/>
        </p:nvSpPr>
        <p:spPr bwMode="auto">
          <a:xfrm>
            <a:off x="4154129" y="4888295"/>
            <a:ext cx="3819510" cy="173651"/>
          </a:xfrm>
          <a:prstGeom prst="rect">
            <a:avLst/>
          </a:prstGeom>
          <a:solidFill>
            <a:schemeClr val="bg1">
              <a:lumMod val="85000"/>
            </a:schemeClr>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11" name="Rectangle 10">
            <a:extLst>
              <a:ext uri="{FF2B5EF4-FFF2-40B4-BE49-F238E27FC236}">
                <a16:creationId xmlns:a16="http://schemas.microsoft.com/office/drawing/2014/main" id="{6393C6D5-A869-AA83-1F04-2CC694B8AE67}"/>
              </a:ext>
            </a:extLst>
          </p:cNvPr>
          <p:cNvSpPr/>
          <p:nvPr/>
        </p:nvSpPr>
        <p:spPr bwMode="auto">
          <a:xfrm>
            <a:off x="4114395" y="2425706"/>
            <a:ext cx="53426" cy="493288"/>
          </a:xfrm>
          <a:prstGeom prst="rect">
            <a:avLst/>
          </a:prstGeom>
          <a:solidFill>
            <a:schemeClr val="bg1"/>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15" name="Rectangle 14">
            <a:extLst>
              <a:ext uri="{FF2B5EF4-FFF2-40B4-BE49-F238E27FC236}">
                <a16:creationId xmlns:a16="http://schemas.microsoft.com/office/drawing/2014/main" id="{E2781F01-0FB9-7508-FB82-C9644277FA35}"/>
              </a:ext>
            </a:extLst>
          </p:cNvPr>
          <p:cNvSpPr/>
          <p:nvPr/>
        </p:nvSpPr>
        <p:spPr bwMode="auto">
          <a:xfrm>
            <a:off x="3732210" y="4872864"/>
            <a:ext cx="121881" cy="646332"/>
          </a:xfrm>
          <a:prstGeom prst="rect">
            <a:avLst/>
          </a:prstGeom>
          <a:solidFill>
            <a:schemeClr val="bg1">
              <a:lumMod val="85000"/>
            </a:schemeClr>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16" name="Rectangle 15">
            <a:extLst>
              <a:ext uri="{FF2B5EF4-FFF2-40B4-BE49-F238E27FC236}">
                <a16:creationId xmlns:a16="http://schemas.microsoft.com/office/drawing/2014/main" id="{CA7AA811-3AA2-8BA3-DF0A-0347180AB0EC}"/>
              </a:ext>
            </a:extLst>
          </p:cNvPr>
          <p:cNvSpPr/>
          <p:nvPr/>
        </p:nvSpPr>
        <p:spPr bwMode="auto">
          <a:xfrm>
            <a:off x="7827574" y="4890849"/>
            <a:ext cx="159609" cy="986861"/>
          </a:xfrm>
          <a:prstGeom prst="rect">
            <a:avLst/>
          </a:prstGeom>
          <a:solidFill>
            <a:schemeClr val="bg1">
              <a:lumMod val="85000"/>
            </a:schemeClr>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17" name="Right Triangle 16">
            <a:extLst>
              <a:ext uri="{FF2B5EF4-FFF2-40B4-BE49-F238E27FC236}">
                <a16:creationId xmlns:a16="http://schemas.microsoft.com/office/drawing/2014/main" id="{056C012A-FC39-EEAF-FBBB-F78322B922C3}"/>
              </a:ext>
            </a:extLst>
          </p:cNvPr>
          <p:cNvSpPr/>
          <p:nvPr/>
        </p:nvSpPr>
        <p:spPr bwMode="auto">
          <a:xfrm rot="10800000">
            <a:off x="4280972" y="5030810"/>
            <a:ext cx="3567596" cy="686151"/>
          </a:xfrm>
          <a:prstGeom prst="rtTriangle">
            <a:avLst/>
          </a:prstGeom>
          <a:solidFill>
            <a:schemeClr val="bg1">
              <a:lumMod val="85000"/>
            </a:schemeClr>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cxnSp>
        <p:nvCxnSpPr>
          <p:cNvPr id="71" name="Straight Arrow Connector 70">
            <a:extLst>
              <a:ext uri="{FF2B5EF4-FFF2-40B4-BE49-F238E27FC236}">
                <a16:creationId xmlns:a16="http://schemas.microsoft.com/office/drawing/2014/main" id="{2D812C3F-708C-4909-B0A3-55CE6DC395C3}"/>
              </a:ext>
            </a:extLst>
          </p:cNvPr>
          <p:cNvCxnSpPr>
            <a:cxnSpLocks/>
          </p:cNvCxnSpPr>
          <p:nvPr/>
        </p:nvCxnSpPr>
        <p:spPr>
          <a:xfrm>
            <a:off x="6945788" y="5562382"/>
            <a:ext cx="462607" cy="0"/>
          </a:xfrm>
          <a:prstGeom prst="straightConnector1">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a:extLst>
              <a:ext uri="{FF2B5EF4-FFF2-40B4-BE49-F238E27FC236}">
                <a16:creationId xmlns:a16="http://schemas.microsoft.com/office/drawing/2014/main" id="{3750B335-910F-4779-AF5A-6332077912A2}"/>
              </a:ext>
            </a:extLst>
          </p:cNvPr>
          <p:cNvCxnSpPr>
            <a:cxnSpLocks/>
          </p:cNvCxnSpPr>
          <p:nvPr/>
        </p:nvCxnSpPr>
        <p:spPr>
          <a:xfrm flipV="1">
            <a:off x="7646113" y="4909130"/>
            <a:ext cx="246045" cy="412171"/>
          </a:xfrm>
          <a:prstGeom prst="straightConnector1">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37F41F5C-948A-FD24-C531-40B12F464541}"/>
              </a:ext>
            </a:extLst>
          </p:cNvPr>
          <p:cNvSpPr/>
          <p:nvPr/>
        </p:nvSpPr>
        <p:spPr bwMode="auto">
          <a:xfrm>
            <a:off x="6317830" y="4355201"/>
            <a:ext cx="1081611" cy="525027"/>
          </a:xfrm>
          <a:prstGeom prst="rect">
            <a:avLst/>
          </a:prstGeom>
          <a:solidFill>
            <a:schemeClr val="bg1">
              <a:lumMod val="50000"/>
            </a:schemeClr>
          </a:solidFill>
          <a:ln>
            <a:solidFill>
              <a:schemeClr val="accent1">
                <a:lumMod val="75000"/>
              </a:schemeClr>
            </a:solid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19" name="TextBox 18">
            <a:extLst>
              <a:ext uri="{FF2B5EF4-FFF2-40B4-BE49-F238E27FC236}">
                <a16:creationId xmlns:a16="http://schemas.microsoft.com/office/drawing/2014/main" id="{591037FF-BE35-0765-4617-D690C11D802D}"/>
              </a:ext>
            </a:extLst>
          </p:cNvPr>
          <p:cNvSpPr txBox="1"/>
          <p:nvPr/>
        </p:nvSpPr>
        <p:spPr>
          <a:xfrm>
            <a:off x="4092581" y="2253382"/>
            <a:ext cx="1522148" cy="646331"/>
          </a:xfrm>
          <a:prstGeom prst="rect">
            <a:avLst/>
          </a:prstGeom>
          <a:noFill/>
        </p:spPr>
        <p:txBody>
          <a:bodyPr wrap="none" rtlCol="0">
            <a:spAutoFit/>
          </a:bodyPr>
          <a:lstStyle/>
          <a:p>
            <a:r>
              <a:rPr lang="en-US" dirty="0"/>
              <a:t>Bubble router</a:t>
            </a:r>
          </a:p>
          <a:p>
            <a:r>
              <a:rPr lang="en-US" dirty="0"/>
              <a:t>+ liquid return</a:t>
            </a:r>
          </a:p>
        </p:txBody>
      </p:sp>
      <p:sp>
        <p:nvSpPr>
          <p:cNvPr id="20" name="TextBox 19">
            <a:extLst>
              <a:ext uri="{FF2B5EF4-FFF2-40B4-BE49-F238E27FC236}">
                <a16:creationId xmlns:a16="http://schemas.microsoft.com/office/drawing/2014/main" id="{583337F1-B678-CA32-8EE4-278AE4071EEA}"/>
              </a:ext>
            </a:extLst>
          </p:cNvPr>
          <p:cNvSpPr txBox="1"/>
          <p:nvPr/>
        </p:nvSpPr>
        <p:spPr>
          <a:xfrm>
            <a:off x="6294433" y="4290280"/>
            <a:ext cx="1539308" cy="646331"/>
          </a:xfrm>
          <a:prstGeom prst="rect">
            <a:avLst/>
          </a:prstGeom>
          <a:noFill/>
        </p:spPr>
        <p:txBody>
          <a:bodyPr wrap="square" rtlCol="0">
            <a:spAutoFit/>
          </a:bodyPr>
          <a:lstStyle/>
          <a:p>
            <a:r>
              <a:rPr lang="en-US" dirty="0"/>
              <a:t>Conc.</a:t>
            </a:r>
          </a:p>
          <a:p>
            <a:r>
              <a:rPr lang="en-US" dirty="0"/>
              <a:t>meter</a:t>
            </a:r>
          </a:p>
        </p:txBody>
      </p:sp>
    </p:spTree>
    <p:extLst>
      <p:ext uri="{BB962C8B-B14F-4D97-AF65-F5344CB8AC3E}">
        <p14:creationId xmlns:p14="http://schemas.microsoft.com/office/powerpoint/2010/main" val="30410894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022985" y="210103"/>
            <a:ext cx="10146030" cy="1008771"/>
          </a:xfrm>
        </p:spPr>
        <p:txBody>
          <a:bodyPr/>
          <a:lstStyle/>
          <a:p>
            <a:pPr algn="ctr"/>
            <a:r>
              <a:rPr lang="en-US" b="0" dirty="0"/>
              <a:t>Capacitance and Xenon Concentration in Response to Doping</a:t>
            </a:r>
          </a:p>
        </p:txBody>
      </p:sp>
      <p:pic>
        <p:nvPicPr>
          <p:cNvPr id="4" name="Picture 3">
            <a:extLst>
              <a:ext uri="{FF2B5EF4-FFF2-40B4-BE49-F238E27FC236}">
                <a16:creationId xmlns:a16="http://schemas.microsoft.com/office/drawing/2014/main" id="{E45EED2E-EBA0-BA3D-CD4D-ADAE6E11152D}"/>
              </a:ext>
            </a:extLst>
          </p:cNvPr>
          <p:cNvPicPr>
            <a:picLocks noChangeAspect="1"/>
          </p:cNvPicPr>
          <p:nvPr/>
        </p:nvPicPr>
        <p:blipFill>
          <a:blip r:embed="rId2"/>
          <a:stretch>
            <a:fillRect/>
          </a:stretch>
        </p:blipFill>
        <p:spPr>
          <a:xfrm>
            <a:off x="5145865" y="1837765"/>
            <a:ext cx="6854553" cy="3637230"/>
          </a:xfrm>
          <a:prstGeom prst="rect">
            <a:avLst/>
          </a:prstGeom>
        </p:spPr>
      </p:pic>
      <p:sp>
        <p:nvSpPr>
          <p:cNvPr id="5" name="TextBox 4">
            <a:extLst>
              <a:ext uri="{FF2B5EF4-FFF2-40B4-BE49-F238E27FC236}">
                <a16:creationId xmlns:a16="http://schemas.microsoft.com/office/drawing/2014/main" id="{09B6EFAB-16D4-4ABD-BEAE-65D9BD72F1BE}"/>
              </a:ext>
            </a:extLst>
          </p:cNvPr>
          <p:cNvSpPr txBox="1"/>
          <p:nvPr/>
        </p:nvSpPr>
        <p:spPr>
          <a:xfrm>
            <a:off x="5530643" y="5438144"/>
            <a:ext cx="6230470" cy="646331"/>
          </a:xfrm>
          <a:prstGeom prst="rect">
            <a:avLst/>
          </a:prstGeom>
          <a:noFill/>
        </p:spPr>
        <p:txBody>
          <a:bodyPr wrap="square" rtlCol="0">
            <a:spAutoFit/>
          </a:bodyPr>
          <a:lstStyle/>
          <a:p>
            <a:r>
              <a:rPr lang="en-US" dirty="0"/>
              <a:t>Capacitance and xenon concentration in CHILLAX over time, with doping stages highlighted in pink</a:t>
            </a:r>
          </a:p>
        </p:txBody>
      </p:sp>
      <p:sp>
        <p:nvSpPr>
          <p:cNvPr id="2" name="TextBox 1">
            <a:extLst>
              <a:ext uri="{FF2B5EF4-FFF2-40B4-BE49-F238E27FC236}">
                <a16:creationId xmlns:a16="http://schemas.microsoft.com/office/drawing/2014/main" id="{21850C6D-255F-CFA6-56F1-317D823889D3}"/>
              </a:ext>
            </a:extLst>
          </p:cNvPr>
          <p:cNvSpPr txBox="1"/>
          <p:nvPr/>
        </p:nvSpPr>
        <p:spPr>
          <a:xfrm>
            <a:off x="125829" y="1344138"/>
            <a:ext cx="4714062" cy="2800767"/>
          </a:xfrm>
          <a:prstGeom prst="rect">
            <a:avLst/>
          </a:prstGeom>
          <a:noFill/>
        </p:spPr>
        <p:txBody>
          <a:bodyPr wrap="square" rtlCol="0">
            <a:spAutoFit/>
          </a:bodyPr>
          <a:lstStyle/>
          <a:p>
            <a:r>
              <a:rPr lang="en-US" sz="2200" dirty="0"/>
              <a:t>The CHILLAX capacitor tracks xenon concentration throughout the doping process with 0.05% precision</a:t>
            </a:r>
          </a:p>
          <a:p>
            <a:endParaRPr lang="en-US" sz="2200" dirty="0"/>
          </a:p>
          <a:p>
            <a:r>
              <a:rPr lang="en-US" sz="2200" dirty="0"/>
              <a:t>The capacitor is sensitive to variations in doping conditions  (fast vs slow introduction of xenon)</a:t>
            </a:r>
          </a:p>
          <a:p>
            <a:endParaRPr lang="en-US" sz="2200" dirty="0"/>
          </a:p>
        </p:txBody>
      </p:sp>
      <p:pic>
        <p:nvPicPr>
          <p:cNvPr id="6" name="Picture 5">
            <a:extLst>
              <a:ext uri="{FF2B5EF4-FFF2-40B4-BE49-F238E27FC236}">
                <a16:creationId xmlns:a16="http://schemas.microsoft.com/office/drawing/2014/main" id="{DACF8F56-555D-57CB-C87B-92BCEC80AE70}"/>
              </a:ext>
            </a:extLst>
          </p:cNvPr>
          <p:cNvPicPr>
            <a:picLocks noChangeAspect="1"/>
          </p:cNvPicPr>
          <p:nvPr/>
        </p:nvPicPr>
        <p:blipFill rotWithShape="1">
          <a:blip r:embed="rId3"/>
          <a:srcRect l="32872" t="25529" r="5306" b="5114"/>
          <a:stretch/>
        </p:blipFill>
        <p:spPr>
          <a:xfrm>
            <a:off x="177885" y="3885716"/>
            <a:ext cx="2588459" cy="2177976"/>
          </a:xfrm>
          <a:prstGeom prst="rect">
            <a:avLst/>
          </a:prstGeom>
        </p:spPr>
      </p:pic>
      <p:sp>
        <p:nvSpPr>
          <p:cNvPr id="8" name="TextBox 7">
            <a:extLst>
              <a:ext uri="{FF2B5EF4-FFF2-40B4-BE49-F238E27FC236}">
                <a16:creationId xmlns:a16="http://schemas.microsoft.com/office/drawing/2014/main" id="{5B091445-7E73-C93C-B573-262E91FE122D}"/>
              </a:ext>
            </a:extLst>
          </p:cNvPr>
          <p:cNvSpPr txBox="1"/>
          <p:nvPr/>
        </p:nvSpPr>
        <p:spPr>
          <a:xfrm>
            <a:off x="2795202" y="4404680"/>
            <a:ext cx="2763936" cy="1785104"/>
          </a:xfrm>
          <a:prstGeom prst="rect">
            <a:avLst/>
          </a:prstGeom>
          <a:noFill/>
        </p:spPr>
        <p:txBody>
          <a:bodyPr wrap="square" rtlCol="0">
            <a:spAutoFit/>
          </a:bodyPr>
          <a:lstStyle/>
          <a:p>
            <a:r>
              <a:rPr lang="en-US" sz="2200" dirty="0"/>
              <a:t>Drifts in capacitance should be attributed to changes in xenon concentration or temperature</a:t>
            </a:r>
          </a:p>
        </p:txBody>
      </p:sp>
    </p:spTree>
    <p:extLst>
      <p:ext uri="{BB962C8B-B14F-4D97-AF65-F5344CB8AC3E}">
        <p14:creationId xmlns:p14="http://schemas.microsoft.com/office/powerpoint/2010/main" val="33385743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B4AACD6F-A396-7F3D-E526-D182673B2B65}"/>
              </a:ext>
            </a:extLst>
          </p:cNvPr>
          <p:cNvSpPr txBox="1"/>
          <p:nvPr/>
        </p:nvSpPr>
        <p:spPr>
          <a:xfrm>
            <a:off x="594329" y="137241"/>
            <a:ext cx="11091132" cy="1077218"/>
          </a:xfrm>
          <a:prstGeom prst="rect">
            <a:avLst/>
          </a:prstGeom>
          <a:noFill/>
        </p:spPr>
        <p:txBody>
          <a:bodyPr wrap="square" rtlCol="0">
            <a:spAutoFit/>
          </a:bodyPr>
          <a:lstStyle/>
          <a:p>
            <a:pPr algn="ctr"/>
            <a:r>
              <a:rPr lang="en-US" sz="3200" dirty="0">
                <a:solidFill>
                  <a:schemeClr val="accent1">
                    <a:lumMod val="75000"/>
                  </a:schemeClr>
                </a:solidFill>
                <a:latin typeface="+mj-lt"/>
                <a:cs typeface="Calibri"/>
              </a:rPr>
              <a:t>Stability Tests with Controlled vs Uncontrolled Detector Temperature Gradient</a:t>
            </a:r>
            <a:endParaRPr lang="en-US" sz="3200" dirty="0">
              <a:solidFill>
                <a:schemeClr val="accent1">
                  <a:lumMod val="75000"/>
                </a:schemeClr>
              </a:solidFill>
              <a:latin typeface="+mj-lt"/>
            </a:endParaRPr>
          </a:p>
        </p:txBody>
      </p:sp>
      <p:sp>
        <p:nvSpPr>
          <p:cNvPr id="32" name="TextBox 31">
            <a:extLst>
              <a:ext uri="{FF2B5EF4-FFF2-40B4-BE49-F238E27FC236}">
                <a16:creationId xmlns:a16="http://schemas.microsoft.com/office/drawing/2014/main" id="{5CFAA2CC-951D-2340-2165-D2E13FB462C5}"/>
              </a:ext>
            </a:extLst>
          </p:cNvPr>
          <p:cNvSpPr txBox="1"/>
          <p:nvPr/>
        </p:nvSpPr>
        <p:spPr>
          <a:xfrm>
            <a:off x="242629" y="1938278"/>
            <a:ext cx="4125689" cy="3939540"/>
          </a:xfrm>
          <a:prstGeom prst="rect">
            <a:avLst/>
          </a:prstGeom>
          <a:noFill/>
        </p:spPr>
        <p:txBody>
          <a:bodyPr wrap="square" rtlCol="0">
            <a:spAutoFit/>
          </a:bodyPr>
          <a:lstStyle/>
          <a:p>
            <a:pPr>
              <a:spcBef>
                <a:spcPts val="600"/>
              </a:spcBef>
            </a:pPr>
            <a:r>
              <a:rPr lang="en-US" sz="2400" dirty="0"/>
              <a:t>Controlling thermal profile with thermosiphon at top of detector greatly enhances xenon stability in detector volume</a:t>
            </a:r>
          </a:p>
          <a:p>
            <a:pPr>
              <a:spcBef>
                <a:spcPts val="600"/>
              </a:spcBef>
            </a:pPr>
            <a:endParaRPr lang="en-US" sz="2400" dirty="0">
              <a:cs typeface="Calibri"/>
            </a:endParaRPr>
          </a:p>
          <a:p>
            <a:pPr>
              <a:spcBef>
                <a:spcPts val="600"/>
              </a:spcBef>
            </a:pPr>
            <a:r>
              <a:rPr lang="en-US" sz="2400" dirty="0">
                <a:cs typeface="Calibri"/>
              </a:rPr>
              <a:t>Change in xenon concentration results in change in signal characteristics. Detrimental for any detector’s performance! </a:t>
            </a:r>
          </a:p>
        </p:txBody>
      </p:sp>
      <p:grpSp>
        <p:nvGrpSpPr>
          <p:cNvPr id="34" name="Group 33">
            <a:extLst>
              <a:ext uri="{FF2B5EF4-FFF2-40B4-BE49-F238E27FC236}">
                <a16:creationId xmlns:a16="http://schemas.microsoft.com/office/drawing/2014/main" id="{043E3E79-0E9F-0F88-A912-E7C6C960FBF9}"/>
              </a:ext>
            </a:extLst>
          </p:cNvPr>
          <p:cNvGrpSpPr/>
          <p:nvPr/>
        </p:nvGrpSpPr>
        <p:grpSpPr>
          <a:xfrm>
            <a:off x="8462408" y="1489570"/>
            <a:ext cx="3223053" cy="2728743"/>
            <a:chOff x="4934080" y="3394271"/>
            <a:chExt cx="4168387" cy="2728743"/>
          </a:xfrm>
        </p:grpSpPr>
        <p:grpSp>
          <p:nvGrpSpPr>
            <p:cNvPr id="35" name="Group 34">
              <a:extLst>
                <a:ext uri="{FF2B5EF4-FFF2-40B4-BE49-F238E27FC236}">
                  <a16:creationId xmlns:a16="http://schemas.microsoft.com/office/drawing/2014/main" id="{14443C17-9CA8-C96C-5657-7A0F0FBE4B00}"/>
                </a:ext>
              </a:extLst>
            </p:cNvPr>
            <p:cNvGrpSpPr/>
            <p:nvPr/>
          </p:nvGrpSpPr>
          <p:grpSpPr>
            <a:xfrm>
              <a:off x="4934080" y="3790501"/>
              <a:ext cx="3662644" cy="2332513"/>
              <a:chOff x="4934080" y="3790501"/>
              <a:chExt cx="3662644" cy="2332513"/>
            </a:xfrm>
          </p:grpSpPr>
          <p:grpSp>
            <p:nvGrpSpPr>
              <p:cNvPr id="43" name="Group 42">
                <a:extLst>
                  <a:ext uri="{FF2B5EF4-FFF2-40B4-BE49-F238E27FC236}">
                    <a16:creationId xmlns:a16="http://schemas.microsoft.com/office/drawing/2014/main" id="{8371DC5C-687F-6E3C-50C7-57151B2D5C4D}"/>
                  </a:ext>
                </a:extLst>
              </p:cNvPr>
              <p:cNvGrpSpPr/>
              <p:nvPr/>
            </p:nvGrpSpPr>
            <p:grpSpPr>
              <a:xfrm>
                <a:off x="5185458" y="3877526"/>
                <a:ext cx="3159888" cy="2245488"/>
                <a:chOff x="5185458" y="3437681"/>
                <a:chExt cx="3159888" cy="2245488"/>
              </a:xfrm>
            </p:grpSpPr>
            <p:sp>
              <p:nvSpPr>
                <p:cNvPr id="45" name="Rectangle 44">
                  <a:extLst>
                    <a:ext uri="{FF2B5EF4-FFF2-40B4-BE49-F238E27FC236}">
                      <a16:creationId xmlns:a16="http://schemas.microsoft.com/office/drawing/2014/main" id="{1DB66770-450A-11B5-00CD-5FAE08B3C4B9}"/>
                    </a:ext>
                  </a:extLst>
                </p:cNvPr>
                <p:cNvSpPr/>
                <p:nvPr/>
              </p:nvSpPr>
              <p:spPr bwMode="auto">
                <a:xfrm>
                  <a:off x="5185458" y="4745614"/>
                  <a:ext cx="3159888" cy="937555"/>
                </a:xfrm>
                <a:prstGeom prst="rect">
                  <a:avLst/>
                </a:prstGeom>
                <a:solidFill>
                  <a:schemeClr val="accent1"/>
                </a:solidFill>
                <a:ln>
                  <a:solidFill>
                    <a:schemeClr val="accent1"/>
                  </a:solid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sp>
              <p:nvSpPr>
                <p:cNvPr id="46" name="Rectangle 45">
                  <a:extLst>
                    <a:ext uri="{FF2B5EF4-FFF2-40B4-BE49-F238E27FC236}">
                      <a16:creationId xmlns:a16="http://schemas.microsoft.com/office/drawing/2014/main" id="{94464BCF-C74E-7355-9144-416288A9D993}"/>
                    </a:ext>
                  </a:extLst>
                </p:cNvPr>
                <p:cNvSpPr/>
                <p:nvPr/>
              </p:nvSpPr>
              <p:spPr bwMode="auto">
                <a:xfrm>
                  <a:off x="5185458" y="3437681"/>
                  <a:ext cx="3159888" cy="1307933"/>
                </a:xfrm>
                <a:prstGeom prst="rect">
                  <a:avLst/>
                </a:prstGeom>
                <a:solidFill>
                  <a:schemeClr val="accent1">
                    <a:lumMod val="20000"/>
                    <a:lumOff val="80000"/>
                  </a:schemeClr>
                </a:solidFill>
                <a:ln>
                  <a:solidFill>
                    <a:schemeClr val="accent1"/>
                  </a:solid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grpSp>
          <p:sp>
            <p:nvSpPr>
              <p:cNvPr id="44" name="Rectangle 43">
                <a:extLst>
                  <a:ext uri="{FF2B5EF4-FFF2-40B4-BE49-F238E27FC236}">
                    <a16:creationId xmlns:a16="http://schemas.microsoft.com/office/drawing/2014/main" id="{0B394D10-3D39-1BDB-A34E-50BE719F8704}"/>
                  </a:ext>
                </a:extLst>
              </p:cNvPr>
              <p:cNvSpPr/>
              <p:nvPr/>
            </p:nvSpPr>
            <p:spPr bwMode="auto">
              <a:xfrm>
                <a:off x="4934080" y="3790501"/>
                <a:ext cx="3662644" cy="113813"/>
              </a:xfrm>
              <a:prstGeom prst="rect">
                <a:avLst/>
              </a:prstGeom>
              <a:solidFill>
                <a:schemeClr val="accent1">
                  <a:lumMod val="20000"/>
                  <a:lumOff val="80000"/>
                </a:schemeClr>
              </a:solidFill>
              <a:ln>
                <a:solidFill>
                  <a:schemeClr val="accent1"/>
                </a:solid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grpSp>
        <p:sp>
          <p:nvSpPr>
            <p:cNvPr id="36" name="TextBox 35">
              <a:extLst>
                <a:ext uri="{FF2B5EF4-FFF2-40B4-BE49-F238E27FC236}">
                  <a16:creationId xmlns:a16="http://schemas.microsoft.com/office/drawing/2014/main" id="{8E0A9773-1FEE-8238-718E-20EC914441C3}"/>
                </a:ext>
              </a:extLst>
            </p:cNvPr>
            <p:cNvSpPr txBox="1"/>
            <p:nvPr/>
          </p:nvSpPr>
          <p:spPr>
            <a:xfrm>
              <a:off x="8345345" y="3937111"/>
              <a:ext cx="757122" cy="307777"/>
            </a:xfrm>
            <a:prstGeom prst="rect">
              <a:avLst/>
            </a:prstGeom>
            <a:noFill/>
          </p:spPr>
          <p:txBody>
            <a:bodyPr wrap="none" lIns="91440" tIns="45720" rIns="91440" bIns="45720" rtlCol="0" anchor="t">
              <a:spAutoFit/>
            </a:bodyPr>
            <a:lstStyle/>
            <a:p>
              <a:r>
                <a:rPr lang="en-US" sz="1400"/>
                <a:t>93.5k</a:t>
              </a:r>
            </a:p>
          </p:txBody>
        </p:sp>
        <p:sp>
          <p:nvSpPr>
            <p:cNvPr id="37" name="TextBox 36">
              <a:extLst>
                <a:ext uri="{FF2B5EF4-FFF2-40B4-BE49-F238E27FC236}">
                  <a16:creationId xmlns:a16="http://schemas.microsoft.com/office/drawing/2014/main" id="{75032D4D-3DD1-55CB-B165-7188A4E1B8F6}"/>
                </a:ext>
              </a:extLst>
            </p:cNvPr>
            <p:cNvSpPr txBox="1"/>
            <p:nvPr/>
          </p:nvSpPr>
          <p:spPr>
            <a:xfrm>
              <a:off x="8426198" y="5022161"/>
              <a:ext cx="595414" cy="307777"/>
            </a:xfrm>
            <a:prstGeom prst="rect">
              <a:avLst/>
            </a:prstGeom>
            <a:noFill/>
          </p:spPr>
          <p:txBody>
            <a:bodyPr wrap="none" rtlCol="0">
              <a:spAutoFit/>
            </a:bodyPr>
            <a:lstStyle/>
            <a:p>
              <a:r>
                <a:rPr lang="en-US" sz="1400"/>
                <a:t>93K</a:t>
              </a:r>
            </a:p>
          </p:txBody>
        </p:sp>
        <p:cxnSp>
          <p:nvCxnSpPr>
            <p:cNvPr id="38" name="Straight Arrow Connector 37">
              <a:extLst>
                <a:ext uri="{FF2B5EF4-FFF2-40B4-BE49-F238E27FC236}">
                  <a16:creationId xmlns:a16="http://schemas.microsoft.com/office/drawing/2014/main" id="{7B1EEB12-D7E6-8BF1-A889-28EBB1A448AE}"/>
                </a:ext>
              </a:extLst>
            </p:cNvPr>
            <p:cNvCxnSpPr>
              <a:cxnSpLocks/>
            </p:cNvCxnSpPr>
            <p:nvPr/>
          </p:nvCxnSpPr>
          <p:spPr>
            <a:xfrm>
              <a:off x="5141716" y="3937111"/>
              <a:ext cx="0" cy="1255282"/>
            </a:xfrm>
            <a:prstGeom prst="straightConnector1">
              <a:avLst/>
            </a:prstGeom>
            <a:ln w="3175" cmpd="sng">
              <a:solidFill>
                <a:srgbClr val="FF0000"/>
              </a:solidFill>
              <a:prstDash val="lgDash"/>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700FE80D-ACB3-3539-4512-EC63D03F7260}"/>
                </a:ext>
              </a:extLst>
            </p:cNvPr>
            <p:cNvCxnSpPr>
              <a:cxnSpLocks/>
            </p:cNvCxnSpPr>
            <p:nvPr/>
          </p:nvCxnSpPr>
          <p:spPr>
            <a:xfrm>
              <a:off x="8381854" y="3920712"/>
              <a:ext cx="0" cy="1268214"/>
            </a:xfrm>
            <a:prstGeom prst="straightConnector1">
              <a:avLst/>
            </a:prstGeom>
            <a:ln w="3175" cmpd="sng">
              <a:solidFill>
                <a:srgbClr val="FF0000"/>
              </a:solidFill>
              <a:prstDash val="lgDash"/>
              <a:tailEnd type="triangle" w="sm" len="sm"/>
            </a:ln>
            <a:effectLst/>
          </p:spPr>
          <p:style>
            <a:lnRef idx="2">
              <a:schemeClr val="accent1"/>
            </a:lnRef>
            <a:fillRef idx="0">
              <a:schemeClr val="accent1"/>
            </a:fillRef>
            <a:effectRef idx="1">
              <a:schemeClr val="accent1"/>
            </a:effectRef>
            <a:fontRef idx="minor">
              <a:schemeClr val="tx1"/>
            </a:fontRef>
          </p:style>
        </p:cxnSp>
        <p:sp>
          <p:nvSpPr>
            <p:cNvPr id="40" name="Rectangle 39">
              <a:extLst>
                <a:ext uri="{FF2B5EF4-FFF2-40B4-BE49-F238E27FC236}">
                  <a16:creationId xmlns:a16="http://schemas.microsoft.com/office/drawing/2014/main" id="{B89130B3-C77D-F9BA-D00A-E0E3D42B5A59}"/>
                </a:ext>
              </a:extLst>
            </p:cNvPr>
            <p:cNvSpPr/>
            <p:nvPr/>
          </p:nvSpPr>
          <p:spPr bwMode="auto">
            <a:xfrm>
              <a:off x="6601537" y="3394271"/>
              <a:ext cx="326019" cy="401545"/>
            </a:xfrm>
            <a:prstGeom prst="rect">
              <a:avLst/>
            </a:prstGeom>
            <a:solidFill>
              <a:schemeClr val="accent1">
                <a:lumMod val="20000"/>
                <a:lumOff val="80000"/>
              </a:schemeClr>
            </a:solidFill>
            <a:ln>
              <a:solidFill>
                <a:schemeClr val="accent1"/>
              </a:solid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cxnSp>
          <p:nvCxnSpPr>
            <p:cNvPr id="41" name="Straight Arrow Connector 40">
              <a:extLst>
                <a:ext uri="{FF2B5EF4-FFF2-40B4-BE49-F238E27FC236}">
                  <a16:creationId xmlns:a16="http://schemas.microsoft.com/office/drawing/2014/main" id="{2D008F76-3230-3E5B-BD69-8551D61443B9}"/>
                </a:ext>
              </a:extLst>
            </p:cNvPr>
            <p:cNvCxnSpPr>
              <a:cxnSpLocks/>
            </p:cNvCxnSpPr>
            <p:nvPr/>
          </p:nvCxnSpPr>
          <p:spPr>
            <a:xfrm>
              <a:off x="6544183" y="3481631"/>
              <a:ext cx="0" cy="274145"/>
            </a:xfrm>
            <a:prstGeom prst="straightConnector1">
              <a:avLst/>
            </a:prstGeom>
            <a:ln w="28575" cmpd="sng">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50AE0864-B2E9-E891-1970-86CB823B9F01}"/>
                </a:ext>
              </a:extLst>
            </p:cNvPr>
            <p:cNvCxnSpPr>
              <a:cxnSpLocks/>
            </p:cNvCxnSpPr>
            <p:nvPr/>
          </p:nvCxnSpPr>
          <p:spPr>
            <a:xfrm>
              <a:off x="6974376" y="3483556"/>
              <a:ext cx="0" cy="274145"/>
            </a:xfrm>
            <a:prstGeom prst="straightConnector1">
              <a:avLst/>
            </a:prstGeom>
            <a:ln w="28575" cmpd="sng">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grpSp>
      <p:pic>
        <p:nvPicPr>
          <p:cNvPr id="47" name="Picture 3" descr="Screen Shot 2022-09-13 at 12.42.13 PM.png">
            <a:extLst>
              <a:ext uri="{FF2B5EF4-FFF2-40B4-BE49-F238E27FC236}">
                <a16:creationId xmlns:a16="http://schemas.microsoft.com/office/drawing/2014/main" id="{3BA9B93A-1395-414A-2A43-A86EE955FA38}"/>
              </a:ext>
            </a:extLst>
          </p:cNvPr>
          <p:cNvPicPr>
            <a:picLocks noChangeAspect="1"/>
          </p:cNvPicPr>
          <p:nvPr/>
        </p:nvPicPr>
        <p:blipFill rotWithShape="1">
          <a:blip r:embed="rId3"/>
          <a:srcRect t="87500" r="-221"/>
          <a:stretch/>
        </p:blipFill>
        <p:spPr>
          <a:xfrm>
            <a:off x="7959968" y="5182776"/>
            <a:ext cx="4019161" cy="269603"/>
          </a:xfrm>
          <a:prstGeom prst="rect">
            <a:avLst/>
          </a:prstGeom>
        </p:spPr>
      </p:pic>
      <p:pic>
        <p:nvPicPr>
          <p:cNvPr id="48" name="Picture 3" descr="Screen Shot 2022-09-13 at 12.42.13 PM.png">
            <a:extLst>
              <a:ext uri="{FF2B5EF4-FFF2-40B4-BE49-F238E27FC236}">
                <a16:creationId xmlns:a16="http://schemas.microsoft.com/office/drawing/2014/main" id="{9B8130AD-4E0B-7410-30FF-4CB01DE0A060}"/>
              </a:ext>
            </a:extLst>
          </p:cNvPr>
          <p:cNvPicPr>
            <a:picLocks noChangeAspect="1"/>
          </p:cNvPicPr>
          <p:nvPr/>
        </p:nvPicPr>
        <p:blipFill rotWithShape="1">
          <a:blip r:embed="rId3"/>
          <a:srcRect l="-308" r="308" b="67424"/>
          <a:stretch/>
        </p:blipFill>
        <p:spPr>
          <a:xfrm>
            <a:off x="7959968" y="4387322"/>
            <a:ext cx="3954104" cy="753005"/>
          </a:xfrm>
          <a:prstGeom prst="rect">
            <a:avLst/>
          </a:prstGeom>
        </p:spPr>
      </p:pic>
      <p:pic>
        <p:nvPicPr>
          <p:cNvPr id="49" name="Picture 3" descr="Screen Shot 2022-09-13 at 12.42.13 PM.png">
            <a:extLst>
              <a:ext uri="{FF2B5EF4-FFF2-40B4-BE49-F238E27FC236}">
                <a16:creationId xmlns:a16="http://schemas.microsoft.com/office/drawing/2014/main" id="{67373698-F5BB-4057-5B0E-217C00A34835}"/>
              </a:ext>
            </a:extLst>
          </p:cNvPr>
          <p:cNvPicPr>
            <a:picLocks noChangeAspect="1"/>
          </p:cNvPicPr>
          <p:nvPr/>
        </p:nvPicPr>
        <p:blipFill rotWithShape="1">
          <a:blip r:embed="rId3"/>
          <a:srcRect t="32197" r="37225" b="39898"/>
          <a:stretch/>
        </p:blipFill>
        <p:spPr>
          <a:xfrm>
            <a:off x="4692249" y="4524353"/>
            <a:ext cx="2645541" cy="684838"/>
          </a:xfrm>
          <a:prstGeom prst="rect">
            <a:avLst/>
          </a:prstGeom>
        </p:spPr>
      </p:pic>
      <p:sp>
        <p:nvSpPr>
          <p:cNvPr id="50" name="Rectangle 49">
            <a:extLst>
              <a:ext uri="{FF2B5EF4-FFF2-40B4-BE49-F238E27FC236}">
                <a16:creationId xmlns:a16="http://schemas.microsoft.com/office/drawing/2014/main" id="{6229E9CF-9684-2EC0-AB2E-6A0C929E1BE6}"/>
              </a:ext>
            </a:extLst>
          </p:cNvPr>
          <p:cNvSpPr/>
          <p:nvPr/>
        </p:nvSpPr>
        <p:spPr bwMode="auto">
          <a:xfrm>
            <a:off x="10443483" y="1585103"/>
            <a:ext cx="549705" cy="307857"/>
          </a:xfrm>
          <a:prstGeom prst="rect">
            <a:avLst/>
          </a:prstGeom>
          <a:solidFill>
            <a:srgbClr val="A162D0"/>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spcBef>
                <a:spcPct val="0"/>
              </a:spcBef>
            </a:pPr>
            <a:endParaRPr lang="en-US" sz="1600">
              <a:solidFill>
                <a:srgbClr val="000000"/>
              </a:solidFill>
            </a:endParaRPr>
          </a:p>
        </p:txBody>
      </p:sp>
      <p:sp>
        <p:nvSpPr>
          <p:cNvPr id="51" name="TextBox 50">
            <a:extLst>
              <a:ext uri="{FF2B5EF4-FFF2-40B4-BE49-F238E27FC236}">
                <a16:creationId xmlns:a16="http://schemas.microsoft.com/office/drawing/2014/main" id="{C98A72CC-73BE-788B-324A-38C8F6666897}"/>
              </a:ext>
            </a:extLst>
          </p:cNvPr>
          <p:cNvSpPr txBox="1"/>
          <p:nvPr/>
        </p:nvSpPr>
        <p:spPr>
          <a:xfrm>
            <a:off x="10405802" y="1617225"/>
            <a:ext cx="63376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t>TSU </a:t>
            </a:r>
            <a:r>
              <a:rPr lang="en-US" sz="1000" b="1" dirty="0"/>
              <a:t>on</a:t>
            </a:r>
          </a:p>
        </p:txBody>
      </p:sp>
      <p:sp>
        <p:nvSpPr>
          <p:cNvPr id="52" name="Rectangle 51">
            <a:extLst>
              <a:ext uri="{FF2B5EF4-FFF2-40B4-BE49-F238E27FC236}">
                <a16:creationId xmlns:a16="http://schemas.microsoft.com/office/drawing/2014/main" id="{D0F60961-08D0-F667-973A-2125E1EF7C63}"/>
              </a:ext>
            </a:extLst>
          </p:cNvPr>
          <p:cNvSpPr/>
          <p:nvPr/>
        </p:nvSpPr>
        <p:spPr bwMode="auto">
          <a:xfrm>
            <a:off x="6610687" y="1541517"/>
            <a:ext cx="549705" cy="307857"/>
          </a:xfrm>
          <a:prstGeom prst="rect">
            <a:avLst/>
          </a:prstGeom>
          <a:solidFill>
            <a:srgbClr val="A162D0"/>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spcBef>
                <a:spcPct val="0"/>
              </a:spcBef>
            </a:pPr>
            <a:endParaRPr lang="en-US" sz="1600">
              <a:solidFill>
                <a:srgbClr val="000000"/>
              </a:solidFill>
            </a:endParaRPr>
          </a:p>
        </p:txBody>
      </p:sp>
      <p:sp>
        <p:nvSpPr>
          <p:cNvPr id="53" name="TextBox 52">
            <a:extLst>
              <a:ext uri="{FF2B5EF4-FFF2-40B4-BE49-F238E27FC236}">
                <a16:creationId xmlns:a16="http://schemas.microsoft.com/office/drawing/2014/main" id="{70A48316-FD51-74F9-A2B2-5685FAA0C827}"/>
              </a:ext>
            </a:extLst>
          </p:cNvPr>
          <p:cNvSpPr txBox="1"/>
          <p:nvPr/>
        </p:nvSpPr>
        <p:spPr>
          <a:xfrm>
            <a:off x="6573006" y="1573639"/>
            <a:ext cx="63376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t>TSU </a:t>
            </a:r>
            <a:r>
              <a:rPr lang="en-US" sz="1000" b="1" dirty="0"/>
              <a:t>off</a:t>
            </a:r>
          </a:p>
        </p:txBody>
      </p:sp>
      <p:cxnSp>
        <p:nvCxnSpPr>
          <p:cNvPr id="54" name="Straight Arrow Connector 53">
            <a:extLst>
              <a:ext uri="{FF2B5EF4-FFF2-40B4-BE49-F238E27FC236}">
                <a16:creationId xmlns:a16="http://schemas.microsoft.com/office/drawing/2014/main" id="{07407E73-2B2D-E3B8-6764-5647CD3CA6D7}"/>
              </a:ext>
            </a:extLst>
          </p:cNvPr>
          <p:cNvCxnSpPr>
            <a:cxnSpLocks/>
          </p:cNvCxnSpPr>
          <p:nvPr/>
        </p:nvCxnSpPr>
        <p:spPr>
          <a:xfrm>
            <a:off x="10145617" y="1940397"/>
            <a:ext cx="297866" cy="0"/>
          </a:xfrm>
          <a:prstGeom prst="straightConnector1">
            <a:avLst/>
          </a:prstGeom>
          <a:ln w="28575" cmpd="sng">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55" name="Group 54">
            <a:extLst>
              <a:ext uri="{FF2B5EF4-FFF2-40B4-BE49-F238E27FC236}">
                <a16:creationId xmlns:a16="http://schemas.microsoft.com/office/drawing/2014/main" id="{124A7852-2D1E-9381-FC6C-E00003C5A410}"/>
              </a:ext>
            </a:extLst>
          </p:cNvPr>
          <p:cNvGrpSpPr/>
          <p:nvPr/>
        </p:nvGrpSpPr>
        <p:grpSpPr>
          <a:xfrm>
            <a:off x="4636160" y="1455023"/>
            <a:ext cx="3104006" cy="2728743"/>
            <a:chOff x="4934080" y="3394271"/>
            <a:chExt cx="4014422" cy="2728743"/>
          </a:xfrm>
        </p:grpSpPr>
        <p:grpSp>
          <p:nvGrpSpPr>
            <p:cNvPr id="56" name="Group 55">
              <a:extLst>
                <a:ext uri="{FF2B5EF4-FFF2-40B4-BE49-F238E27FC236}">
                  <a16:creationId xmlns:a16="http://schemas.microsoft.com/office/drawing/2014/main" id="{200A1BB0-12E1-550A-2606-4E5F6AF60B93}"/>
                </a:ext>
              </a:extLst>
            </p:cNvPr>
            <p:cNvGrpSpPr/>
            <p:nvPr/>
          </p:nvGrpSpPr>
          <p:grpSpPr>
            <a:xfrm>
              <a:off x="4934080" y="3790501"/>
              <a:ext cx="3662644" cy="2332513"/>
              <a:chOff x="4934080" y="3790501"/>
              <a:chExt cx="3662644" cy="2332513"/>
            </a:xfrm>
          </p:grpSpPr>
          <p:grpSp>
            <p:nvGrpSpPr>
              <p:cNvPr id="63" name="Group 62">
                <a:extLst>
                  <a:ext uri="{FF2B5EF4-FFF2-40B4-BE49-F238E27FC236}">
                    <a16:creationId xmlns:a16="http://schemas.microsoft.com/office/drawing/2014/main" id="{737FFBCC-1BBE-791C-1132-96EF3D7C45BB}"/>
                  </a:ext>
                </a:extLst>
              </p:cNvPr>
              <p:cNvGrpSpPr/>
              <p:nvPr/>
            </p:nvGrpSpPr>
            <p:grpSpPr>
              <a:xfrm>
                <a:off x="5185458" y="3877526"/>
                <a:ext cx="3159888" cy="2245488"/>
                <a:chOff x="5185458" y="3437681"/>
                <a:chExt cx="3159888" cy="2245488"/>
              </a:xfrm>
            </p:grpSpPr>
            <p:sp>
              <p:nvSpPr>
                <p:cNvPr id="65" name="Rectangle 64">
                  <a:extLst>
                    <a:ext uri="{FF2B5EF4-FFF2-40B4-BE49-F238E27FC236}">
                      <a16:creationId xmlns:a16="http://schemas.microsoft.com/office/drawing/2014/main" id="{AA7532F7-77CC-8D7C-C087-6CAB9584F459}"/>
                    </a:ext>
                  </a:extLst>
                </p:cNvPr>
                <p:cNvSpPr/>
                <p:nvPr/>
              </p:nvSpPr>
              <p:spPr bwMode="auto">
                <a:xfrm>
                  <a:off x="5185458" y="4745614"/>
                  <a:ext cx="3159888" cy="937555"/>
                </a:xfrm>
                <a:prstGeom prst="rect">
                  <a:avLst/>
                </a:prstGeom>
                <a:solidFill>
                  <a:schemeClr val="accent1"/>
                </a:solidFill>
                <a:ln>
                  <a:solidFill>
                    <a:schemeClr val="accent1"/>
                  </a:solid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sp>
              <p:nvSpPr>
                <p:cNvPr id="66" name="Rectangle 65">
                  <a:extLst>
                    <a:ext uri="{FF2B5EF4-FFF2-40B4-BE49-F238E27FC236}">
                      <a16:creationId xmlns:a16="http://schemas.microsoft.com/office/drawing/2014/main" id="{4CE32A00-3294-EE5B-B7FA-8C269295A610}"/>
                    </a:ext>
                  </a:extLst>
                </p:cNvPr>
                <p:cNvSpPr/>
                <p:nvPr/>
              </p:nvSpPr>
              <p:spPr bwMode="auto">
                <a:xfrm>
                  <a:off x="5185458" y="3437681"/>
                  <a:ext cx="3159888" cy="1307933"/>
                </a:xfrm>
                <a:prstGeom prst="rect">
                  <a:avLst/>
                </a:prstGeom>
                <a:solidFill>
                  <a:schemeClr val="accent1">
                    <a:lumMod val="20000"/>
                    <a:lumOff val="80000"/>
                  </a:schemeClr>
                </a:solidFill>
                <a:ln>
                  <a:solidFill>
                    <a:schemeClr val="accent1"/>
                  </a:solid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grpSp>
          <p:sp>
            <p:nvSpPr>
              <p:cNvPr id="64" name="Rectangle 63">
                <a:extLst>
                  <a:ext uri="{FF2B5EF4-FFF2-40B4-BE49-F238E27FC236}">
                    <a16:creationId xmlns:a16="http://schemas.microsoft.com/office/drawing/2014/main" id="{5A252341-392C-98D2-DA7F-03A3363A39ED}"/>
                  </a:ext>
                </a:extLst>
              </p:cNvPr>
              <p:cNvSpPr/>
              <p:nvPr/>
            </p:nvSpPr>
            <p:spPr bwMode="auto">
              <a:xfrm>
                <a:off x="4934080" y="3790501"/>
                <a:ext cx="3662644" cy="113813"/>
              </a:xfrm>
              <a:prstGeom prst="rect">
                <a:avLst/>
              </a:prstGeom>
              <a:solidFill>
                <a:schemeClr val="accent1">
                  <a:lumMod val="20000"/>
                  <a:lumOff val="80000"/>
                </a:schemeClr>
              </a:solidFill>
              <a:ln>
                <a:solidFill>
                  <a:schemeClr val="accent1"/>
                </a:solid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grpSp>
        <p:sp>
          <p:nvSpPr>
            <p:cNvPr id="57" name="TextBox 56">
              <a:extLst>
                <a:ext uri="{FF2B5EF4-FFF2-40B4-BE49-F238E27FC236}">
                  <a16:creationId xmlns:a16="http://schemas.microsoft.com/office/drawing/2014/main" id="{18484D2B-EAA2-6C60-CA6F-E1FDB488BDF9}"/>
                </a:ext>
              </a:extLst>
            </p:cNvPr>
            <p:cNvSpPr txBox="1"/>
            <p:nvPr/>
          </p:nvSpPr>
          <p:spPr>
            <a:xfrm>
              <a:off x="8345346" y="3937111"/>
              <a:ext cx="551754" cy="307777"/>
            </a:xfrm>
            <a:prstGeom prst="rect">
              <a:avLst/>
            </a:prstGeom>
            <a:noFill/>
          </p:spPr>
          <p:txBody>
            <a:bodyPr wrap="none" rtlCol="0">
              <a:spAutoFit/>
            </a:bodyPr>
            <a:lstStyle/>
            <a:p>
              <a:r>
                <a:rPr lang="en-US" sz="1400"/>
                <a:t>170K</a:t>
              </a:r>
            </a:p>
          </p:txBody>
        </p:sp>
        <p:sp>
          <p:nvSpPr>
            <p:cNvPr id="58" name="TextBox 57">
              <a:extLst>
                <a:ext uri="{FF2B5EF4-FFF2-40B4-BE49-F238E27FC236}">
                  <a16:creationId xmlns:a16="http://schemas.microsoft.com/office/drawing/2014/main" id="{2CA145F9-E694-1AFB-38D5-EF8A6E663DBE}"/>
                </a:ext>
              </a:extLst>
            </p:cNvPr>
            <p:cNvSpPr txBox="1"/>
            <p:nvPr/>
          </p:nvSpPr>
          <p:spPr>
            <a:xfrm>
              <a:off x="8353088" y="5031570"/>
              <a:ext cx="595414" cy="307777"/>
            </a:xfrm>
            <a:prstGeom prst="rect">
              <a:avLst/>
            </a:prstGeom>
            <a:noFill/>
          </p:spPr>
          <p:txBody>
            <a:bodyPr wrap="none" lIns="91440" tIns="45720" rIns="91440" bIns="45720" rtlCol="0" anchor="t">
              <a:spAutoFit/>
            </a:bodyPr>
            <a:lstStyle/>
            <a:p>
              <a:r>
                <a:rPr lang="en-US" sz="1400"/>
                <a:t>93K</a:t>
              </a:r>
            </a:p>
          </p:txBody>
        </p:sp>
        <p:cxnSp>
          <p:nvCxnSpPr>
            <p:cNvPr id="59" name="Straight Arrow Connector 58">
              <a:extLst>
                <a:ext uri="{FF2B5EF4-FFF2-40B4-BE49-F238E27FC236}">
                  <a16:creationId xmlns:a16="http://schemas.microsoft.com/office/drawing/2014/main" id="{BC597919-6935-0242-E8E3-17428B3E40BB}"/>
                </a:ext>
              </a:extLst>
            </p:cNvPr>
            <p:cNvCxnSpPr>
              <a:cxnSpLocks/>
            </p:cNvCxnSpPr>
            <p:nvPr/>
          </p:nvCxnSpPr>
          <p:spPr>
            <a:xfrm>
              <a:off x="8406301" y="3937111"/>
              <a:ext cx="0" cy="1248347"/>
            </a:xfrm>
            <a:prstGeom prst="straightConnector1">
              <a:avLst/>
            </a:prstGeom>
            <a:ln w="28575" cmpd="sng">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60" name="Rectangle 59">
              <a:extLst>
                <a:ext uri="{FF2B5EF4-FFF2-40B4-BE49-F238E27FC236}">
                  <a16:creationId xmlns:a16="http://schemas.microsoft.com/office/drawing/2014/main" id="{6D0AFF01-8B70-BB3F-0BE0-D8FD6CA6526F}"/>
                </a:ext>
              </a:extLst>
            </p:cNvPr>
            <p:cNvSpPr/>
            <p:nvPr/>
          </p:nvSpPr>
          <p:spPr bwMode="auto">
            <a:xfrm>
              <a:off x="6601537" y="3394271"/>
              <a:ext cx="326019" cy="401545"/>
            </a:xfrm>
            <a:prstGeom prst="rect">
              <a:avLst/>
            </a:prstGeom>
            <a:solidFill>
              <a:schemeClr val="accent1">
                <a:lumMod val="20000"/>
                <a:lumOff val="80000"/>
              </a:schemeClr>
            </a:solidFill>
            <a:ln>
              <a:solidFill>
                <a:schemeClr val="accent1"/>
              </a:solid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a:solidFill>
                  <a:srgbClr val="000000"/>
                </a:solidFill>
              </a:endParaRPr>
            </a:p>
          </p:txBody>
        </p:sp>
        <p:cxnSp>
          <p:nvCxnSpPr>
            <p:cNvPr id="61" name="Straight Arrow Connector 60">
              <a:extLst>
                <a:ext uri="{FF2B5EF4-FFF2-40B4-BE49-F238E27FC236}">
                  <a16:creationId xmlns:a16="http://schemas.microsoft.com/office/drawing/2014/main" id="{920A7E21-4760-524B-A918-772D3A560945}"/>
                </a:ext>
              </a:extLst>
            </p:cNvPr>
            <p:cNvCxnSpPr>
              <a:cxnSpLocks/>
            </p:cNvCxnSpPr>
            <p:nvPr/>
          </p:nvCxnSpPr>
          <p:spPr>
            <a:xfrm>
              <a:off x="6544183" y="3481631"/>
              <a:ext cx="0" cy="274145"/>
            </a:xfrm>
            <a:prstGeom prst="straightConnector1">
              <a:avLst/>
            </a:prstGeom>
            <a:ln w="28575" cmpd="sng">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2" name="Straight Arrow Connector 61">
              <a:extLst>
                <a:ext uri="{FF2B5EF4-FFF2-40B4-BE49-F238E27FC236}">
                  <a16:creationId xmlns:a16="http://schemas.microsoft.com/office/drawing/2014/main" id="{139FB6ED-1BD0-8505-7186-2FA5BA06CBEA}"/>
                </a:ext>
              </a:extLst>
            </p:cNvPr>
            <p:cNvCxnSpPr>
              <a:cxnSpLocks/>
            </p:cNvCxnSpPr>
            <p:nvPr/>
          </p:nvCxnSpPr>
          <p:spPr>
            <a:xfrm>
              <a:off x="6974376" y="3483556"/>
              <a:ext cx="0" cy="274145"/>
            </a:xfrm>
            <a:prstGeom prst="straightConnector1">
              <a:avLst/>
            </a:prstGeom>
            <a:ln w="28575" cmpd="sng">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grpSp>
      <p:cxnSp>
        <p:nvCxnSpPr>
          <p:cNvPr id="67" name="Straight Arrow Connector 66">
            <a:extLst>
              <a:ext uri="{FF2B5EF4-FFF2-40B4-BE49-F238E27FC236}">
                <a16:creationId xmlns:a16="http://schemas.microsoft.com/office/drawing/2014/main" id="{68D1C4B6-5B66-8795-5A08-CE96DB35DF6C}"/>
              </a:ext>
            </a:extLst>
          </p:cNvPr>
          <p:cNvCxnSpPr>
            <a:cxnSpLocks/>
          </p:cNvCxnSpPr>
          <p:nvPr/>
        </p:nvCxnSpPr>
        <p:spPr>
          <a:xfrm>
            <a:off x="4768227" y="1968070"/>
            <a:ext cx="0" cy="1248347"/>
          </a:xfrm>
          <a:prstGeom prst="straightConnector1">
            <a:avLst/>
          </a:prstGeom>
          <a:ln w="28575" cmpd="sng">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68" name="Chord 67">
            <a:extLst>
              <a:ext uri="{FF2B5EF4-FFF2-40B4-BE49-F238E27FC236}">
                <a16:creationId xmlns:a16="http://schemas.microsoft.com/office/drawing/2014/main" id="{553EE1D6-608F-E801-1CD6-EE14F6179B7A}"/>
              </a:ext>
            </a:extLst>
          </p:cNvPr>
          <p:cNvSpPr/>
          <p:nvPr/>
        </p:nvSpPr>
        <p:spPr bwMode="auto">
          <a:xfrm rot="12360000">
            <a:off x="4760276" y="3019672"/>
            <a:ext cx="188186" cy="156611"/>
          </a:xfrm>
          <a:prstGeom prst="chord">
            <a:avLst/>
          </a:prstGeom>
          <a:solidFill>
            <a:schemeClr val="tx2"/>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69" name="Chord 68">
            <a:extLst>
              <a:ext uri="{FF2B5EF4-FFF2-40B4-BE49-F238E27FC236}">
                <a16:creationId xmlns:a16="http://schemas.microsoft.com/office/drawing/2014/main" id="{026789E3-CEB9-133E-B6BD-0FB79293B8BD}"/>
              </a:ext>
            </a:extLst>
          </p:cNvPr>
          <p:cNvSpPr/>
          <p:nvPr/>
        </p:nvSpPr>
        <p:spPr bwMode="auto">
          <a:xfrm rot="1320000">
            <a:off x="7153629" y="3025987"/>
            <a:ext cx="188186" cy="156611"/>
          </a:xfrm>
          <a:prstGeom prst="chord">
            <a:avLst/>
          </a:prstGeom>
          <a:solidFill>
            <a:schemeClr val="tx2"/>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70" name="Rectangle 69">
            <a:extLst>
              <a:ext uri="{FF2B5EF4-FFF2-40B4-BE49-F238E27FC236}">
                <a16:creationId xmlns:a16="http://schemas.microsoft.com/office/drawing/2014/main" id="{5E5B3E8B-F452-E634-1F9A-31BA0A84D0FD}"/>
              </a:ext>
            </a:extLst>
          </p:cNvPr>
          <p:cNvSpPr/>
          <p:nvPr/>
        </p:nvSpPr>
        <p:spPr bwMode="auto">
          <a:xfrm>
            <a:off x="4962436" y="1571282"/>
            <a:ext cx="762842" cy="257649"/>
          </a:xfrm>
          <a:prstGeom prst="rect">
            <a:avLst/>
          </a:prstGeom>
          <a:solidFill>
            <a:schemeClr val="accent6">
              <a:lumMod val="40000"/>
              <a:lumOff val="60000"/>
            </a:schemeClr>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71" name="Rectangle 70">
            <a:extLst>
              <a:ext uri="{FF2B5EF4-FFF2-40B4-BE49-F238E27FC236}">
                <a16:creationId xmlns:a16="http://schemas.microsoft.com/office/drawing/2014/main" id="{A1EADCBE-75C7-35CB-BFFC-8F8523A5C5BD}"/>
              </a:ext>
            </a:extLst>
          </p:cNvPr>
          <p:cNvSpPr/>
          <p:nvPr/>
        </p:nvSpPr>
        <p:spPr bwMode="auto">
          <a:xfrm>
            <a:off x="6187530" y="3730985"/>
            <a:ext cx="838621" cy="421836"/>
          </a:xfrm>
          <a:prstGeom prst="rect">
            <a:avLst/>
          </a:prstGeom>
          <a:solidFill>
            <a:srgbClr val="00B050"/>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72" name="TextBox 71">
            <a:extLst>
              <a:ext uri="{FF2B5EF4-FFF2-40B4-BE49-F238E27FC236}">
                <a16:creationId xmlns:a16="http://schemas.microsoft.com/office/drawing/2014/main" id="{3B243A2B-F138-2971-228B-FF3F5FA5468D}"/>
              </a:ext>
            </a:extLst>
          </p:cNvPr>
          <p:cNvSpPr txBox="1"/>
          <p:nvPr/>
        </p:nvSpPr>
        <p:spPr>
          <a:xfrm>
            <a:off x="5006324" y="1570967"/>
            <a:ext cx="722427"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dirty="0"/>
              <a:t>Camera</a:t>
            </a:r>
            <a:endParaRPr lang="en-US" sz="1100" dirty="0">
              <a:cs typeface="Calibri"/>
            </a:endParaRPr>
          </a:p>
        </p:txBody>
      </p:sp>
      <p:sp>
        <p:nvSpPr>
          <p:cNvPr id="73" name="TextBox 72">
            <a:extLst>
              <a:ext uri="{FF2B5EF4-FFF2-40B4-BE49-F238E27FC236}">
                <a16:creationId xmlns:a16="http://schemas.microsoft.com/office/drawing/2014/main" id="{7F112E66-EF3F-7E0C-7762-E3F3652B80F6}"/>
              </a:ext>
            </a:extLst>
          </p:cNvPr>
          <p:cNvSpPr txBox="1"/>
          <p:nvPr/>
        </p:nvSpPr>
        <p:spPr>
          <a:xfrm>
            <a:off x="6130380" y="3730669"/>
            <a:ext cx="962393"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dirty="0"/>
              <a:t>Capacitance meter</a:t>
            </a:r>
            <a:endParaRPr lang="en-US" sz="1100" dirty="0">
              <a:cs typeface="Calibri"/>
            </a:endParaRPr>
          </a:p>
        </p:txBody>
      </p:sp>
      <p:sp>
        <p:nvSpPr>
          <p:cNvPr id="74" name="Rectangle 73">
            <a:extLst>
              <a:ext uri="{FF2B5EF4-FFF2-40B4-BE49-F238E27FC236}">
                <a16:creationId xmlns:a16="http://schemas.microsoft.com/office/drawing/2014/main" id="{33437CE5-41EB-4A34-0DBB-D9C518C39ACD}"/>
              </a:ext>
            </a:extLst>
          </p:cNvPr>
          <p:cNvSpPr/>
          <p:nvPr/>
        </p:nvSpPr>
        <p:spPr bwMode="auto">
          <a:xfrm>
            <a:off x="8786507" y="1602856"/>
            <a:ext cx="762842" cy="257649"/>
          </a:xfrm>
          <a:prstGeom prst="rect">
            <a:avLst/>
          </a:prstGeom>
          <a:solidFill>
            <a:schemeClr val="accent6">
              <a:lumMod val="40000"/>
              <a:lumOff val="60000"/>
            </a:schemeClr>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75" name="TextBox 74">
            <a:extLst>
              <a:ext uri="{FF2B5EF4-FFF2-40B4-BE49-F238E27FC236}">
                <a16:creationId xmlns:a16="http://schemas.microsoft.com/office/drawing/2014/main" id="{C1873800-3E0A-60B5-4576-9B42EADCA2F7}"/>
              </a:ext>
            </a:extLst>
          </p:cNvPr>
          <p:cNvSpPr txBox="1"/>
          <p:nvPr/>
        </p:nvSpPr>
        <p:spPr>
          <a:xfrm>
            <a:off x="8830395" y="1602541"/>
            <a:ext cx="722427"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dirty="0"/>
              <a:t>Camera</a:t>
            </a:r>
            <a:endParaRPr lang="en-US" sz="1100" dirty="0">
              <a:cs typeface="Calibri"/>
            </a:endParaRPr>
          </a:p>
        </p:txBody>
      </p:sp>
      <p:sp>
        <p:nvSpPr>
          <p:cNvPr id="76" name="Rectangle 75">
            <a:extLst>
              <a:ext uri="{FF2B5EF4-FFF2-40B4-BE49-F238E27FC236}">
                <a16:creationId xmlns:a16="http://schemas.microsoft.com/office/drawing/2014/main" id="{904B5FE1-942F-65C8-9DDA-AF6813EFBB45}"/>
              </a:ext>
            </a:extLst>
          </p:cNvPr>
          <p:cNvSpPr/>
          <p:nvPr/>
        </p:nvSpPr>
        <p:spPr bwMode="auto">
          <a:xfrm>
            <a:off x="10036861" y="3737300"/>
            <a:ext cx="838621" cy="421836"/>
          </a:xfrm>
          <a:prstGeom prst="rect">
            <a:avLst/>
          </a:prstGeom>
          <a:solidFill>
            <a:srgbClr val="00B050"/>
          </a:soli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77" name="TextBox 76">
            <a:extLst>
              <a:ext uri="{FF2B5EF4-FFF2-40B4-BE49-F238E27FC236}">
                <a16:creationId xmlns:a16="http://schemas.microsoft.com/office/drawing/2014/main" id="{5B87B846-D2EA-0CA3-5FE6-8BB79579C020}"/>
              </a:ext>
            </a:extLst>
          </p:cNvPr>
          <p:cNvSpPr txBox="1"/>
          <p:nvPr/>
        </p:nvSpPr>
        <p:spPr>
          <a:xfrm>
            <a:off x="9979711" y="3736984"/>
            <a:ext cx="962393"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dirty="0"/>
              <a:t>Capacitance meter</a:t>
            </a:r>
            <a:endParaRPr lang="en-US" sz="1100" dirty="0">
              <a:cs typeface="Calibri"/>
            </a:endParaRPr>
          </a:p>
        </p:txBody>
      </p:sp>
      <p:pic>
        <p:nvPicPr>
          <p:cNvPr id="78" name="Picture 3" descr="Screen Shot 2022-09-13 at 12.42.13 PM.png">
            <a:extLst>
              <a:ext uri="{FF2B5EF4-FFF2-40B4-BE49-F238E27FC236}">
                <a16:creationId xmlns:a16="http://schemas.microsoft.com/office/drawing/2014/main" id="{2C3F55A6-5E17-852A-B1C4-FCF17D40E611}"/>
              </a:ext>
            </a:extLst>
          </p:cNvPr>
          <p:cNvPicPr>
            <a:picLocks noChangeAspect="1"/>
          </p:cNvPicPr>
          <p:nvPr/>
        </p:nvPicPr>
        <p:blipFill rotWithShape="1">
          <a:blip r:embed="rId3"/>
          <a:srcRect t="87879" r="37665" b="-227"/>
          <a:stretch/>
        </p:blipFill>
        <p:spPr>
          <a:xfrm>
            <a:off x="4689134" y="5246721"/>
            <a:ext cx="2626977" cy="303057"/>
          </a:xfrm>
          <a:prstGeom prst="rect">
            <a:avLst/>
          </a:prstGeom>
        </p:spPr>
      </p:pic>
      <p:sp>
        <p:nvSpPr>
          <p:cNvPr id="80" name="TextBox 79">
            <a:extLst>
              <a:ext uri="{FF2B5EF4-FFF2-40B4-BE49-F238E27FC236}">
                <a16:creationId xmlns:a16="http://schemas.microsoft.com/office/drawing/2014/main" id="{C04F9231-F95A-5A72-C4D6-3760FC6FA765}"/>
              </a:ext>
            </a:extLst>
          </p:cNvPr>
          <p:cNvSpPr txBox="1"/>
          <p:nvPr/>
        </p:nvSpPr>
        <p:spPr>
          <a:xfrm>
            <a:off x="7911200" y="5452379"/>
            <a:ext cx="4232032" cy="646331"/>
          </a:xfrm>
          <a:prstGeom prst="rect">
            <a:avLst/>
          </a:prstGeom>
          <a:noFill/>
        </p:spPr>
        <p:txBody>
          <a:bodyPr wrap="square" rtlCol="0">
            <a:spAutoFit/>
          </a:bodyPr>
          <a:lstStyle/>
          <a:p>
            <a:r>
              <a:rPr lang="en-US" dirty="0"/>
              <a:t>Maintaining a 0.5 K temperature gradient prevents ice buildup for at least 3.5 days</a:t>
            </a:r>
          </a:p>
        </p:txBody>
      </p:sp>
      <p:sp>
        <p:nvSpPr>
          <p:cNvPr id="82" name="TextBox 81">
            <a:extLst>
              <a:ext uri="{FF2B5EF4-FFF2-40B4-BE49-F238E27FC236}">
                <a16:creationId xmlns:a16="http://schemas.microsoft.com/office/drawing/2014/main" id="{F53ACB92-E179-F076-2D98-439F2AA17FC9}"/>
              </a:ext>
            </a:extLst>
          </p:cNvPr>
          <p:cNvSpPr txBox="1"/>
          <p:nvPr/>
        </p:nvSpPr>
        <p:spPr>
          <a:xfrm>
            <a:off x="4636160" y="5549778"/>
            <a:ext cx="2947793" cy="646331"/>
          </a:xfrm>
          <a:prstGeom prst="rect">
            <a:avLst/>
          </a:prstGeom>
          <a:noFill/>
        </p:spPr>
        <p:txBody>
          <a:bodyPr wrap="square" rtlCol="0">
            <a:spAutoFit/>
          </a:bodyPr>
          <a:lstStyle/>
          <a:p>
            <a:r>
              <a:rPr lang="en-US" dirty="0"/>
              <a:t>A 95 K temperature gradient results in rapid ice buildup</a:t>
            </a:r>
          </a:p>
        </p:txBody>
      </p:sp>
      <p:sp>
        <p:nvSpPr>
          <p:cNvPr id="83" name="TextBox 82">
            <a:extLst>
              <a:ext uri="{FF2B5EF4-FFF2-40B4-BE49-F238E27FC236}">
                <a16:creationId xmlns:a16="http://schemas.microsoft.com/office/drawing/2014/main" id="{73A7B1DD-E5EA-D75F-AED0-5E7CF86E0471}"/>
              </a:ext>
            </a:extLst>
          </p:cNvPr>
          <p:cNvSpPr txBox="1"/>
          <p:nvPr/>
        </p:nvSpPr>
        <p:spPr>
          <a:xfrm rot="5400000">
            <a:off x="7027668" y="2437742"/>
            <a:ext cx="926394" cy="369332"/>
          </a:xfrm>
          <a:prstGeom prst="rect">
            <a:avLst/>
          </a:prstGeom>
          <a:noFill/>
        </p:spPr>
        <p:txBody>
          <a:bodyPr wrap="square" rtlCol="0">
            <a:spAutoFit/>
          </a:bodyPr>
          <a:lstStyle/>
          <a:p>
            <a:pPr algn="ctr"/>
            <a:r>
              <a:rPr lang="en-US" dirty="0">
                <a:solidFill>
                  <a:srgbClr val="FF0000"/>
                </a:solidFill>
              </a:rPr>
              <a:t>heat</a:t>
            </a:r>
          </a:p>
        </p:txBody>
      </p:sp>
      <p:sp>
        <p:nvSpPr>
          <p:cNvPr id="84" name="TextBox 83">
            <a:extLst>
              <a:ext uri="{FF2B5EF4-FFF2-40B4-BE49-F238E27FC236}">
                <a16:creationId xmlns:a16="http://schemas.microsoft.com/office/drawing/2014/main" id="{47C94AE9-6E56-AA01-0A93-1D4E1FF9AC9F}"/>
              </a:ext>
            </a:extLst>
          </p:cNvPr>
          <p:cNvSpPr txBox="1"/>
          <p:nvPr/>
        </p:nvSpPr>
        <p:spPr>
          <a:xfrm rot="16200000">
            <a:off x="8043087" y="2593913"/>
            <a:ext cx="926394" cy="276999"/>
          </a:xfrm>
          <a:prstGeom prst="rect">
            <a:avLst/>
          </a:prstGeom>
          <a:noFill/>
        </p:spPr>
        <p:txBody>
          <a:bodyPr wrap="square" rtlCol="0">
            <a:spAutoFit/>
          </a:bodyPr>
          <a:lstStyle/>
          <a:p>
            <a:pPr algn="ctr"/>
            <a:r>
              <a:rPr lang="en-US" sz="1200" dirty="0">
                <a:solidFill>
                  <a:srgbClr val="FF0000"/>
                </a:solidFill>
              </a:rPr>
              <a:t>heat</a:t>
            </a:r>
          </a:p>
        </p:txBody>
      </p:sp>
      <p:sp>
        <p:nvSpPr>
          <p:cNvPr id="85" name="TextBox 84">
            <a:extLst>
              <a:ext uri="{FF2B5EF4-FFF2-40B4-BE49-F238E27FC236}">
                <a16:creationId xmlns:a16="http://schemas.microsoft.com/office/drawing/2014/main" id="{EB9DECE1-7ED0-48AF-DEAD-02616A36D56D}"/>
              </a:ext>
            </a:extLst>
          </p:cNvPr>
          <p:cNvSpPr txBox="1"/>
          <p:nvPr/>
        </p:nvSpPr>
        <p:spPr>
          <a:xfrm>
            <a:off x="4731219" y="2756869"/>
            <a:ext cx="700395" cy="369332"/>
          </a:xfrm>
          <a:prstGeom prst="rect">
            <a:avLst/>
          </a:prstGeom>
          <a:noFill/>
        </p:spPr>
        <p:txBody>
          <a:bodyPr wrap="square" rtlCol="0">
            <a:spAutoFit/>
          </a:bodyPr>
          <a:lstStyle/>
          <a:p>
            <a:pPr algn="ctr"/>
            <a:r>
              <a:rPr lang="en-US" dirty="0"/>
              <a:t>Ice</a:t>
            </a:r>
          </a:p>
        </p:txBody>
      </p:sp>
      <p:sp>
        <p:nvSpPr>
          <p:cNvPr id="2" name="Slide Number Placeholder 1">
            <a:extLst>
              <a:ext uri="{FF2B5EF4-FFF2-40B4-BE49-F238E27FC236}">
                <a16:creationId xmlns:a16="http://schemas.microsoft.com/office/drawing/2014/main" id="{C35D0B02-0B61-9685-7B2D-6799A71AC5A2}"/>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DD92A1-983D-8545-A248-593A68AC68A4}" type="slidenum">
              <a:rPr lang="en-US" smtClean="0"/>
              <a:pPr/>
              <a:t>34</a:t>
            </a:fld>
            <a:endParaRPr lang="en-US"/>
          </a:p>
        </p:txBody>
      </p:sp>
    </p:spTree>
    <p:extLst>
      <p:ext uri="{BB962C8B-B14F-4D97-AF65-F5344CB8AC3E}">
        <p14:creationId xmlns:p14="http://schemas.microsoft.com/office/powerpoint/2010/main" val="25336984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873A53-413C-BDEF-D09F-FCD41AB6C597}"/>
              </a:ext>
            </a:extLst>
          </p:cNvPr>
          <p:cNvPicPr>
            <a:picLocks noChangeAspect="1"/>
          </p:cNvPicPr>
          <p:nvPr/>
        </p:nvPicPr>
        <p:blipFill>
          <a:blip r:embed="rId3"/>
          <a:stretch>
            <a:fillRect/>
          </a:stretch>
        </p:blipFill>
        <p:spPr>
          <a:xfrm>
            <a:off x="1942696" y="1333752"/>
            <a:ext cx="8340567" cy="5053926"/>
          </a:xfrm>
          <a:prstGeom prst="rect">
            <a:avLst/>
          </a:prstGeom>
        </p:spPr>
      </p:pic>
      <p:sp>
        <p:nvSpPr>
          <p:cNvPr id="13" name="Title 12"/>
          <p:cNvSpPr>
            <a:spLocks noGrp="1"/>
          </p:cNvSpPr>
          <p:nvPr>
            <p:ph type="title"/>
          </p:nvPr>
        </p:nvSpPr>
        <p:spPr>
          <a:xfrm>
            <a:off x="1247051" y="203495"/>
            <a:ext cx="10002730" cy="1008771"/>
          </a:xfrm>
        </p:spPr>
        <p:txBody>
          <a:bodyPr/>
          <a:lstStyle/>
          <a:p>
            <a:pPr algn="ctr"/>
            <a:r>
              <a:rPr lang="en-US" b="0" dirty="0"/>
              <a:t>Capacitive and Pixel Measurements of Xenon Stability Tests</a:t>
            </a:r>
          </a:p>
        </p:txBody>
      </p:sp>
      <p:sp>
        <p:nvSpPr>
          <p:cNvPr id="86" name="TextBox 85">
            <a:extLst>
              <a:ext uri="{FF2B5EF4-FFF2-40B4-BE49-F238E27FC236}">
                <a16:creationId xmlns:a16="http://schemas.microsoft.com/office/drawing/2014/main" id="{514B5E48-329E-4308-9444-712C7323F16E}"/>
              </a:ext>
            </a:extLst>
          </p:cNvPr>
          <p:cNvSpPr txBox="1"/>
          <p:nvPr/>
        </p:nvSpPr>
        <p:spPr>
          <a:xfrm>
            <a:off x="9562351" y="4891177"/>
            <a:ext cx="987499" cy="523220"/>
          </a:xfrm>
          <a:prstGeom prst="rect">
            <a:avLst/>
          </a:prstGeom>
          <a:noFill/>
        </p:spPr>
        <p:txBody>
          <a:bodyPr wrap="square" rtlCol="0">
            <a:spAutoFit/>
          </a:bodyPr>
          <a:lstStyle/>
          <a:p>
            <a:r>
              <a:rPr lang="en-US" sz="1400" dirty="0">
                <a:solidFill>
                  <a:schemeClr val="bg1"/>
                </a:solidFill>
              </a:rPr>
              <a:t>Detector can wall</a:t>
            </a:r>
          </a:p>
        </p:txBody>
      </p:sp>
      <p:sp>
        <p:nvSpPr>
          <p:cNvPr id="106" name="TextBox 105">
            <a:extLst>
              <a:ext uri="{FF2B5EF4-FFF2-40B4-BE49-F238E27FC236}">
                <a16:creationId xmlns:a16="http://schemas.microsoft.com/office/drawing/2014/main" id="{BCF91D0E-0C6D-4820-80E6-367D2CC9CB1C}"/>
              </a:ext>
            </a:extLst>
          </p:cNvPr>
          <p:cNvSpPr txBox="1"/>
          <p:nvPr/>
        </p:nvSpPr>
        <p:spPr>
          <a:xfrm rot="16200000">
            <a:off x="9932475" y="2674740"/>
            <a:ext cx="1009352" cy="307777"/>
          </a:xfrm>
          <a:prstGeom prst="rect">
            <a:avLst/>
          </a:prstGeom>
          <a:noFill/>
        </p:spPr>
        <p:txBody>
          <a:bodyPr wrap="square" rtlCol="0">
            <a:spAutoFit/>
          </a:bodyPr>
          <a:lstStyle/>
          <a:p>
            <a:r>
              <a:rPr lang="en-US" sz="1400" dirty="0">
                <a:solidFill>
                  <a:schemeClr val="bg1"/>
                </a:solidFill>
              </a:rPr>
              <a:t>Heat flow</a:t>
            </a:r>
          </a:p>
        </p:txBody>
      </p:sp>
      <p:sp>
        <p:nvSpPr>
          <p:cNvPr id="10" name="TextBox 9">
            <a:extLst>
              <a:ext uri="{FF2B5EF4-FFF2-40B4-BE49-F238E27FC236}">
                <a16:creationId xmlns:a16="http://schemas.microsoft.com/office/drawing/2014/main" id="{E5CACF33-ED38-173C-31C1-574FA8097DFC}"/>
              </a:ext>
            </a:extLst>
          </p:cNvPr>
          <p:cNvSpPr txBox="1"/>
          <p:nvPr/>
        </p:nvSpPr>
        <p:spPr>
          <a:xfrm>
            <a:off x="7968065" y="2154674"/>
            <a:ext cx="1390619" cy="338554"/>
          </a:xfrm>
          <a:prstGeom prst="rect">
            <a:avLst/>
          </a:prstGeom>
          <a:noFill/>
        </p:spPr>
        <p:txBody>
          <a:bodyPr wrap="square" rtlCol="0">
            <a:spAutoFit/>
          </a:bodyPr>
          <a:lstStyle/>
          <a:p>
            <a:r>
              <a:rPr lang="en-US" sz="1600" dirty="0">
                <a:solidFill>
                  <a:srgbClr val="0F0F0F"/>
                </a:solidFill>
              </a:rPr>
              <a:t>10 K gradient</a:t>
            </a:r>
          </a:p>
        </p:txBody>
      </p:sp>
      <p:sp>
        <p:nvSpPr>
          <p:cNvPr id="14" name="TextBox 13">
            <a:extLst>
              <a:ext uri="{FF2B5EF4-FFF2-40B4-BE49-F238E27FC236}">
                <a16:creationId xmlns:a16="http://schemas.microsoft.com/office/drawing/2014/main" id="{3F7CA641-73AF-1504-1885-91625B6658A6}"/>
              </a:ext>
            </a:extLst>
          </p:cNvPr>
          <p:cNvSpPr txBox="1"/>
          <p:nvPr/>
        </p:nvSpPr>
        <p:spPr>
          <a:xfrm>
            <a:off x="7968064" y="1761367"/>
            <a:ext cx="1739964" cy="338554"/>
          </a:xfrm>
          <a:prstGeom prst="rect">
            <a:avLst/>
          </a:prstGeom>
          <a:noFill/>
        </p:spPr>
        <p:txBody>
          <a:bodyPr wrap="square" rtlCol="0">
            <a:spAutoFit/>
          </a:bodyPr>
          <a:lstStyle/>
          <a:p>
            <a:r>
              <a:rPr lang="en-US" sz="1600" dirty="0">
                <a:solidFill>
                  <a:srgbClr val="0000FF"/>
                </a:solidFill>
              </a:rPr>
              <a:t>&lt; 0.5 K gradient</a:t>
            </a:r>
          </a:p>
        </p:txBody>
      </p:sp>
      <p:sp>
        <p:nvSpPr>
          <p:cNvPr id="19" name="TextBox 18">
            <a:extLst>
              <a:ext uri="{FF2B5EF4-FFF2-40B4-BE49-F238E27FC236}">
                <a16:creationId xmlns:a16="http://schemas.microsoft.com/office/drawing/2014/main" id="{E06C03B3-4484-B93C-3444-5D6A56C34BA3}"/>
              </a:ext>
            </a:extLst>
          </p:cNvPr>
          <p:cNvSpPr txBox="1"/>
          <p:nvPr/>
        </p:nvSpPr>
        <p:spPr>
          <a:xfrm>
            <a:off x="5553107" y="3164027"/>
            <a:ext cx="1390619" cy="338554"/>
          </a:xfrm>
          <a:prstGeom prst="rect">
            <a:avLst/>
          </a:prstGeom>
          <a:noFill/>
        </p:spPr>
        <p:txBody>
          <a:bodyPr wrap="square" rtlCol="0">
            <a:spAutoFit/>
          </a:bodyPr>
          <a:lstStyle/>
          <a:p>
            <a:r>
              <a:rPr lang="en-US" sz="1600" dirty="0">
                <a:solidFill>
                  <a:srgbClr val="FF0000"/>
                </a:solidFill>
              </a:rPr>
              <a:t>75 K gradient</a:t>
            </a:r>
          </a:p>
        </p:txBody>
      </p:sp>
    </p:spTree>
    <p:extLst>
      <p:ext uri="{BB962C8B-B14F-4D97-AF65-F5344CB8AC3E}">
        <p14:creationId xmlns:p14="http://schemas.microsoft.com/office/powerpoint/2010/main" val="1642474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oogle Shape;108;p19">
            <a:extLst>
              <a:ext uri="{FF2B5EF4-FFF2-40B4-BE49-F238E27FC236}">
                <a16:creationId xmlns:a16="http://schemas.microsoft.com/office/drawing/2014/main" id="{FCD375C2-1B2E-47E7-B9D2-A560DCB05CE2}"/>
              </a:ext>
            </a:extLst>
          </p:cNvPr>
          <p:cNvPicPr preferRelativeResize="0"/>
          <p:nvPr/>
        </p:nvPicPr>
        <p:blipFill rotWithShape="1">
          <a:blip r:embed="rId3">
            <a:alphaModFix/>
          </a:blip>
          <a:srcRect t="1115" b="10525"/>
          <a:stretch/>
        </p:blipFill>
        <p:spPr>
          <a:xfrm>
            <a:off x="-8778" y="1299931"/>
            <a:ext cx="4971192" cy="4683757"/>
          </a:xfrm>
          <a:prstGeom prst="rect">
            <a:avLst/>
          </a:prstGeom>
          <a:noFill/>
          <a:ln>
            <a:noFill/>
          </a:ln>
        </p:spPr>
      </p:pic>
      <p:sp>
        <p:nvSpPr>
          <p:cNvPr id="13" name="Title 12"/>
          <p:cNvSpPr>
            <a:spLocks noGrp="1"/>
          </p:cNvSpPr>
          <p:nvPr>
            <p:ph type="title"/>
          </p:nvPr>
        </p:nvSpPr>
        <p:spPr>
          <a:xfrm>
            <a:off x="2012707" y="158292"/>
            <a:ext cx="8530683" cy="1008771"/>
          </a:xfrm>
        </p:spPr>
        <p:txBody>
          <a:bodyPr/>
          <a:lstStyle/>
          <a:p>
            <a:pPr algn="ctr"/>
            <a:r>
              <a:rPr lang="en-US" b="0" dirty="0"/>
              <a:t>Xenon-Doping in Argon</a:t>
            </a:r>
            <a:endParaRPr lang="en-US" sz="2400" b="0" dirty="0"/>
          </a:p>
        </p:txBody>
      </p:sp>
      <p:sp>
        <p:nvSpPr>
          <p:cNvPr id="60" name="Google Shape;158;p21">
            <a:extLst>
              <a:ext uri="{FF2B5EF4-FFF2-40B4-BE49-F238E27FC236}">
                <a16:creationId xmlns:a16="http://schemas.microsoft.com/office/drawing/2014/main" id="{001A6603-76C7-4E35-AC5F-752513308A75}"/>
              </a:ext>
            </a:extLst>
          </p:cNvPr>
          <p:cNvSpPr txBox="1"/>
          <p:nvPr/>
        </p:nvSpPr>
        <p:spPr>
          <a:xfrm>
            <a:off x="8302" y="5834418"/>
            <a:ext cx="5269092" cy="644823"/>
          </a:xfrm>
          <a:prstGeom prst="rect">
            <a:avLst/>
          </a:prstGeom>
          <a:noFill/>
          <a:ln>
            <a:noFill/>
          </a:ln>
        </p:spPr>
        <p:txBody>
          <a:bodyPr spcFirstLastPara="1" wrap="square" lIns="91425" tIns="91425" rIns="91425" bIns="91425" anchor="t" anchorCtr="0">
            <a:noAutofit/>
          </a:bodyPr>
          <a:lstStyle/>
          <a:p>
            <a:r>
              <a:rPr lang="en-US" sz="1400" dirty="0"/>
              <a:t>E</a:t>
            </a:r>
            <a:r>
              <a:rPr lang="en" sz="1400" dirty="0"/>
              <a:t>mission spectra of xenon-doped argon gas mixtures at 1 atm in a gas proportional counter (</a:t>
            </a:r>
            <a:r>
              <a:rPr lang="en-US" sz="1400" dirty="0"/>
              <a:t>T. Takahashi et al. NIM </a:t>
            </a:r>
            <a:r>
              <a:rPr lang="en-US" sz="1400" b="1" dirty="0"/>
              <a:t>205</a:t>
            </a:r>
            <a:r>
              <a:rPr lang="en-US" sz="1400" dirty="0"/>
              <a:t>  591-596 (1983))</a:t>
            </a:r>
          </a:p>
          <a:p>
            <a:endParaRPr lang="en" sz="1400" dirty="0"/>
          </a:p>
          <a:p>
            <a:endParaRPr sz="1600" dirty="0"/>
          </a:p>
        </p:txBody>
      </p:sp>
      <p:sp>
        <p:nvSpPr>
          <p:cNvPr id="17" name="TextBox 16">
            <a:extLst>
              <a:ext uri="{FF2B5EF4-FFF2-40B4-BE49-F238E27FC236}">
                <a16:creationId xmlns:a16="http://schemas.microsoft.com/office/drawing/2014/main" id="{CCCAAA58-FD27-4ABF-929A-788BDE01D3D4}"/>
              </a:ext>
            </a:extLst>
          </p:cNvPr>
          <p:cNvSpPr txBox="1"/>
          <p:nvPr/>
        </p:nvSpPr>
        <p:spPr>
          <a:xfrm rot="20229731">
            <a:off x="3978621" y="2768752"/>
            <a:ext cx="1235786" cy="338554"/>
          </a:xfrm>
          <a:prstGeom prst="rect">
            <a:avLst/>
          </a:prstGeom>
          <a:noFill/>
        </p:spPr>
        <p:txBody>
          <a:bodyPr wrap="square" rtlCol="0">
            <a:spAutoFit/>
          </a:bodyPr>
          <a:lstStyle/>
          <a:p>
            <a:r>
              <a:rPr lang="en-US" sz="1600" dirty="0">
                <a:solidFill>
                  <a:srgbClr val="FF0000"/>
                </a:solidFill>
              </a:rPr>
              <a:t>5.9 ppm</a:t>
            </a:r>
          </a:p>
        </p:txBody>
      </p:sp>
      <p:sp>
        <p:nvSpPr>
          <p:cNvPr id="19" name="TextBox 18">
            <a:extLst>
              <a:ext uri="{FF2B5EF4-FFF2-40B4-BE49-F238E27FC236}">
                <a16:creationId xmlns:a16="http://schemas.microsoft.com/office/drawing/2014/main" id="{C42BCA6C-39F4-4E19-891C-0424D8516863}"/>
              </a:ext>
            </a:extLst>
          </p:cNvPr>
          <p:cNvSpPr txBox="1"/>
          <p:nvPr/>
        </p:nvSpPr>
        <p:spPr>
          <a:xfrm rot="20215578">
            <a:off x="3990912" y="3154527"/>
            <a:ext cx="1235786" cy="338554"/>
          </a:xfrm>
          <a:prstGeom prst="rect">
            <a:avLst/>
          </a:prstGeom>
          <a:noFill/>
        </p:spPr>
        <p:txBody>
          <a:bodyPr wrap="square" rtlCol="0">
            <a:spAutoFit/>
          </a:bodyPr>
          <a:lstStyle/>
          <a:p>
            <a:r>
              <a:rPr lang="en-US" sz="1600" dirty="0">
                <a:solidFill>
                  <a:srgbClr val="FF0000"/>
                </a:solidFill>
              </a:rPr>
              <a:t>78 ppm</a:t>
            </a:r>
          </a:p>
        </p:txBody>
      </p:sp>
      <p:sp>
        <p:nvSpPr>
          <p:cNvPr id="21" name="TextBox 20">
            <a:extLst>
              <a:ext uri="{FF2B5EF4-FFF2-40B4-BE49-F238E27FC236}">
                <a16:creationId xmlns:a16="http://schemas.microsoft.com/office/drawing/2014/main" id="{E8A662CC-2434-44DC-8380-CA8E1954DEBE}"/>
              </a:ext>
            </a:extLst>
          </p:cNvPr>
          <p:cNvSpPr txBox="1"/>
          <p:nvPr/>
        </p:nvSpPr>
        <p:spPr>
          <a:xfrm>
            <a:off x="3673805" y="5108018"/>
            <a:ext cx="741799" cy="338554"/>
          </a:xfrm>
          <a:prstGeom prst="rect">
            <a:avLst/>
          </a:prstGeom>
          <a:noFill/>
        </p:spPr>
        <p:txBody>
          <a:bodyPr wrap="square" rtlCol="0">
            <a:spAutoFit/>
          </a:bodyPr>
          <a:lstStyle/>
          <a:p>
            <a:r>
              <a:rPr lang="en-US" sz="1600" dirty="0">
                <a:solidFill>
                  <a:srgbClr val="FF0000"/>
                </a:solidFill>
              </a:rPr>
              <a:t>Xe</a:t>
            </a:r>
            <a:r>
              <a:rPr lang="en-US" sz="1600" baseline="-25000" dirty="0">
                <a:solidFill>
                  <a:srgbClr val="FF0000"/>
                </a:solidFill>
              </a:rPr>
              <a:t>2</a:t>
            </a:r>
            <a:endParaRPr lang="en-US" sz="1600" dirty="0">
              <a:solidFill>
                <a:srgbClr val="FF0000"/>
              </a:solidFill>
            </a:endParaRPr>
          </a:p>
        </p:txBody>
      </p:sp>
      <p:sp>
        <p:nvSpPr>
          <p:cNvPr id="25" name="TextBox 24">
            <a:extLst>
              <a:ext uri="{FF2B5EF4-FFF2-40B4-BE49-F238E27FC236}">
                <a16:creationId xmlns:a16="http://schemas.microsoft.com/office/drawing/2014/main" id="{358ADE47-41AA-4420-A1D3-CD6C5CACAB47}"/>
              </a:ext>
            </a:extLst>
          </p:cNvPr>
          <p:cNvSpPr txBox="1"/>
          <p:nvPr/>
        </p:nvSpPr>
        <p:spPr>
          <a:xfrm>
            <a:off x="1395632" y="1957229"/>
            <a:ext cx="741799" cy="338554"/>
          </a:xfrm>
          <a:prstGeom prst="rect">
            <a:avLst/>
          </a:prstGeom>
          <a:noFill/>
        </p:spPr>
        <p:txBody>
          <a:bodyPr wrap="square" rtlCol="0">
            <a:spAutoFit/>
          </a:bodyPr>
          <a:lstStyle/>
          <a:p>
            <a:r>
              <a:rPr lang="en-US" sz="1600" dirty="0">
                <a:solidFill>
                  <a:srgbClr val="FF0000"/>
                </a:solidFill>
              </a:rPr>
              <a:t>Ar</a:t>
            </a:r>
            <a:r>
              <a:rPr lang="en-US" sz="1600" baseline="-25000" dirty="0">
                <a:solidFill>
                  <a:srgbClr val="FF0000"/>
                </a:solidFill>
              </a:rPr>
              <a:t>2</a:t>
            </a:r>
            <a:endParaRPr lang="en-US" sz="1600" dirty="0">
              <a:solidFill>
                <a:srgbClr val="FF0000"/>
              </a:solidFill>
            </a:endParaRPr>
          </a:p>
        </p:txBody>
      </p:sp>
      <p:sp>
        <p:nvSpPr>
          <p:cNvPr id="26" name="TextBox 25">
            <a:extLst>
              <a:ext uri="{FF2B5EF4-FFF2-40B4-BE49-F238E27FC236}">
                <a16:creationId xmlns:a16="http://schemas.microsoft.com/office/drawing/2014/main" id="{2DD2BF8F-B537-48CB-80A1-E903BA40EB06}"/>
              </a:ext>
            </a:extLst>
          </p:cNvPr>
          <p:cNvSpPr txBox="1"/>
          <p:nvPr/>
        </p:nvSpPr>
        <p:spPr>
          <a:xfrm>
            <a:off x="2456675" y="3461332"/>
            <a:ext cx="741799" cy="584775"/>
          </a:xfrm>
          <a:prstGeom prst="rect">
            <a:avLst/>
          </a:prstGeom>
          <a:noFill/>
        </p:spPr>
        <p:txBody>
          <a:bodyPr wrap="square" rtlCol="0">
            <a:spAutoFit/>
          </a:bodyPr>
          <a:lstStyle/>
          <a:p>
            <a:r>
              <a:rPr lang="en-US" sz="1600" dirty="0">
                <a:solidFill>
                  <a:srgbClr val="FF0000"/>
                </a:solidFill>
              </a:rPr>
              <a:t>ArXe or Xe*</a:t>
            </a:r>
          </a:p>
        </p:txBody>
      </p:sp>
      <p:sp>
        <p:nvSpPr>
          <p:cNvPr id="74" name="Google Shape;158;p21">
            <a:extLst>
              <a:ext uri="{FF2B5EF4-FFF2-40B4-BE49-F238E27FC236}">
                <a16:creationId xmlns:a16="http://schemas.microsoft.com/office/drawing/2014/main" id="{E753C626-701F-40E2-B3E3-C2EA3438B30A}"/>
              </a:ext>
            </a:extLst>
          </p:cNvPr>
          <p:cNvSpPr txBox="1"/>
          <p:nvPr/>
        </p:nvSpPr>
        <p:spPr>
          <a:xfrm>
            <a:off x="4869850" y="1296653"/>
            <a:ext cx="7313848" cy="4832966"/>
          </a:xfrm>
          <a:prstGeom prst="rect">
            <a:avLst/>
          </a:prstGeom>
          <a:noFill/>
          <a:ln>
            <a:noFill/>
          </a:ln>
        </p:spPr>
        <p:txBody>
          <a:bodyPr spcFirstLastPara="1" wrap="square" lIns="91425" tIns="91425" rIns="91425" bIns="91425" anchor="t" anchorCtr="0">
            <a:noAutofit/>
          </a:bodyPr>
          <a:lstStyle/>
          <a:p>
            <a:r>
              <a:rPr lang="en-US" sz="2400" dirty="0"/>
              <a:t>We expect most of the S2 light will be converted from Ar</a:t>
            </a:r>
            <a:r>
              <a:rPr lang="en-US" sz="2400" baseline="-25000" dirty="0"/>
              <a:t>2</a:t>
            </a:r>
            <a:r>
              <a:rPr lang="en-US" sz="2400" dirty="0"/>
              <a:t>*</a:t>
            </a:r>
            <a:r>
              <a:rPr lang="en-US" sz="2400" baseline="-25000" dirty="0"/>
              <a:t> </a:t>
            </a:r>
            <a:r>
              <a:rPr lang="en-US" sz="2400" dirty="0"/>
              <a:t>to ArXe*/Xe* and Xe</a:t>
            </a:r>
            <a:r>
              <a:rPr lang="en-US" sz="2400" baseline="-25000" dirty="0"/>
              <a:t>2</a:t>
            </a:r>
            <a:r>
              <a:rPr lang="en-US" sz="2400" dirty="0"/>
              <a:t>*</a:t>
            </a:r>
            <a:r>
              <a:rPr lang="en-US" sz="2400" baseline="-25000" dirty="0"/>
              <a:t> </a:t>
            </a:r>
            <a:r>
              <a:rPr lang="en-US" sz="2400" dirty="0"/>
              <a:t>with ~50 ppm of Xe addition to Ar gas, granting:</a:t>
            </a:r>
          </a:p>
          <a:p>
            <a:endParaRPr lang="en-US" sz="2400" dirty="0"/>
          </a:p>
          <a:p>
            <a:pPr marL="342900" indent="-342900">
              <a:buFont typeface="Arial" panose="020B0604020202020204" pitchFamily="34" charset="0"/>
              <a:buChar char="•"/>
            </a:pPr>
            <a:r>
              <a:rPr lang="en-US" sz="2400" dirty="0"/>
              <a:t>Energy transfer from 128 nm to 149 nm or 175 nm -&gt;  better PDE</a:t>
            </a:r>
          </a:p>
          <a:p>
            <a:pPr marL="342900" indent="-342900">
              <a:buFont typeface="Arial" panose="020B0604020202020204" pitchFamily="34" charset="0"/>
              <a:buChar char="•"/>
            </a:pPr>
            <a:r>
              <a:rPr lang="en-US" sz="2400" i="1" dirty="0"/>
              <a:t>Hopefully</a:t>
            </a:r>
            <a:r>
              <a:rPr lang="en-US" sz="2400" dirty="0"/>
              <a:t> sharper scintillation pulses -&gt; better timing and less pileup</a:t>
            </a:r>
          </a:p>
          <a:p>
            <a:pPr marL="342900" indent="-342900">
              <a:buFont typeface="Arial" panose="020B0604020202020204" pitchFamily="34" charset="0"/>
              <a:buChar char="•"/>
            </a:pPr>
            <a:r>
              <a:rPr lang="en-US" sz="2400" dirty="0"/>
              <a:t>Possible boost to ionization yield -&gt; more electrons for same energy deposition</a:t>
            </a:r>
          </a:p>
          <a:p>
            <a:pPr marL="342900" indent="-342900">
              <a:buFont typeface="Arial" panose="020B0604020202020204" pitchFamily="34" charset="0"/>
              <a:buChar char="•"/>
            </a:pPr>
            <a:r>
              <a:rPr lang="en-US" sz="2400" dirty="0"/>
              <a:t>Lower excitation energy -&gt; easier to see individual electrons and potentially more photons per extracted electron</a:t>
            </a:r>
          </a:p>
          <a:p>
            <a:endParaRPr lang="en-US" sz="2400" dirty="0"/>
          </a:p>
          <a:p>
            <a:endParaRPr lang="en-US" sz="2400" dirty="0"/>
          </a:p>
          <a:p>
            <a:endParaRPr sz="2400" dirty="0"/>
          </a:p>
        </p:txBody>
      </p:sp>
    </p:spTree>
    <p:extLst>
      <p:ext uri="{BB962C8B-B14F-4D97-AF65-F5344CB8AC3E}">
        <p14:creationId xmlns:p14="http://schemas.microsoft.com/office/powerpoint/2010/main" val="4033988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DBC3DBF-AF77-218E-E05B-42496CD878CC}"/>
              </a:ext>
            </a:extLst>
          </p:cNvPr>
          <p:cNvPicPr>
            <a:picLocks noChangeAspect="1"/>
          </p:cNvPicPr>
          <p:nvPr/>
        </p:nvPicPr>
        <p:blipFill>
          <a:blip r:embed="rId3"/>
          <a:stretch>
            <a:fillRect/>
          </a:stretch>
        </p:blipFill>
        <p:spPr>
          <a:xfrm>
            <a:off x="8011886" y="3802485"/>
            <a:ext cx="4082379" cy="2540147"/>
          </a:xfrm>
          <a:prstGeom prst="rect">
            <a:avLst/>
          </a:prstGeom>
        </p:spPr>
      </p:pic>
      <p:sp>
        <p:nvSpPr>
          <p:cNvPr id="3" name="Title 2">
            <a:extLst>
              <a:ext uri="{FF2B5EF4-FFF2-40B4-BE49-F238E27FC236}">
                <a16:creationId xmlns:a16="http://schemas.microsoft.com/office/drawing/2014/main" id="{A25A9979-2D7B-49E7-A489-7A3FBCA9B805}"/>
              </a:ext>
            </a:extLst>
          </p:cNvPr>
          <p:cNvSpPr>
            <a:spLocks noGrp="1"/>
          </p:cNvSpPr>
          <p:nvPr>
            <p:ph type="title"/>
          </p:nvPr>
        </p:nvSpPr>
        <p:spPr>
          <a:xfrm>
            <a:off x="1985394" y="31416"/>
            <a:ext cx="8229600" cy="1008771"/>
          </a:xfrm>
        </p:spPr>
        <p:txBody>
          <a:bodyPr/>
          <a:lstStyle/>
          <a:p>
            <a:pPr algn="ctr"/>
            <a:r>
              <a:rPr lang="en-US" b="0" dirty="0"/>
              <a:t>Applications of Xenon-Doped Argon</a:t>
            </a:r>
          </a:p>
        </p:txBody>
      </p:sp>
      <p:sp>
        <p:nvSpPr>
          <p:cNvPr id="13" name="TextBox 12">
            <a:extLst>
              <a:ext uri="{FF2B5EF4-FFF2-40B4-BE49-F238E27FC236}">
                <a16:creationId xmlns:a16="http://schemas.microsoft.com/office/drawing/2014/main" id="{9F714A92-A6D6-2432-732A-A962588DC87C}"/>
              </a:ext>
            </a:extLst>
          </p:cNvPr>
          <p:cNvSpPr txBox="1"/>
          <p:nvPr/>
        </p:nvSpPr>
        <p:spPr>
          <a:xfrm>
            <a:off x="17053" y="1372815"/>
            <a:ext cx="6214726" cy="4832092"/>
          </a:xfrm>
          <a:prstGeom prst="rect">
            <a:avLst/>
          </a:prstGeom>
          <a:noFill/>
        </p:spPr>
        <p:txBody>
          <a:bodyPr wrap="square" rtlCol="0">
            <a:spAutoFit/>
          </a:bodyPr>
          <a:lstStyle/>
          <a:p>
            <a:pPr marL="285750" indent="-285750">
              <a:buFont typeface="Wingdings" panose="05000000000000000000" pitchFamily="2" charset="2"/>
              <a:buChar char="§"/>
            </a:pPr>
            <a:r>
              <a:rPr lang="en-US" sz="2200" dirty="0"/>
              <a:t>Low energy nuclear recoils:</a:t>
            </a:r>
          </a:p>
          <a:p>
            <a:pPr marL="742950" lvl="1" indent="-285750">
              <a:buFont typeface="Wingdings" panose="05000000000000000000" pitchFamily="2" charset="2"/>
              <a:buChar char="§"/>
            </a:pPr>
            <a:r>
              <a:rPr lang="en-US" sz="2200" dirty="0"/>
              <a:t>Reactor monitoring via </a:t>
            </a:r>
            <a:r>
              <a:rPr lang="en-US" sz="2200" dirty="0" err="1"/>
              <a:t>CEvNS</a:t>
            </a:r>
            <a:r>
              <a:rPr lang="en-US" sz="2200" dirty="0"/>
              <a:t>, sub-GeV dark matter</a:t>
            </a:r>
          </a:p>
          <a:p>
            <a:pPr marL="742950" lvl="1" indent="-285750">
              <a:buFont typeface="Wingdings" panose="05000000000000000000" pitchFamily="2" charset="2"/>
              <a:buChar char="§"/>
            </a:pPr>
            <a:r>
              <a:rPr lang="en-US" sz="2200" dirty="0"/>
              <a:t>Tradeoff: counts vs recoil energy</a:t>
            </a:r>
          </a:p>
          <a:p>
            <a:pPr marL="742950" lvl="1" indent="-285750">
              <a:buFont typeface="Wingdings" panose="05000000000000000000" pitchFamily="2" charset="2"/>
              <a:buChar char="§"/>
            </a:pPr>
            <a:r>
              <a:rPr lang="en-US" sz="2200" dirty="0"/>
              <a:t>Xe: large cross section, low energy recoils</a:t>
            </a:r>
          </a:p>
          <a:p>
            <a:pPr marL="742950" lvl="1" indent="-285750">
              <a:buFont typeface="Wingdings" panose="05000000000000000000" pitchFamily="2" charset="2"/>
              <a:buChar char="§"/>
            </a:pPr>
            <a:r>
              <a:rPr lang="en-US" sz="2200" dirty="0" err="1"/>
              <a:t>Ar</a:t>
            </a:r>
            <a:r>
              <a:rPr lang="en-US" sz="2200" dirty="0"/>
              <a:t>: smaller cross section, higher (but still low) energy recoils</a:t>
            </a:r>
          </a:p>
          <a:p>
            <a:pPr marL="742950" lvl="1" indent="-285750">
              <a:buFont typeface="Wingdings" panose="05000000000000000000" pitchFamily="2" charset="2"/>
              <a:buChar char="§"/>
            </a:pPr>
            <a:endParaRPr lang="en-US" sz="2200" dirty="0"/>
          </a:p>
          <a:p>
            <a:pPr marL="285750" indent="-285750">
              <a:buFont typeface="Wingdings" panose="05000000000000000000" pitchFamily="2" charset="2"/>
              <a:buChar char="§"/>
            </a:pPr>
            <a:r>
              <a:rPr lang="en-US" sz="2200" dirty="0"/>
              <a:t>Enhanced detector performance:</a:t>
            </a:r>
          </a:p>
          <a:p>
            <a:pPr marL="742950" lvl="1" indent="-285750">
              <a:buFont typeface="Wingdings" panose="05000000000000000000" pitchFamily="2" charset="2"/>
              <a:buChar char="§"/>
            </a:pPr>
            <a:r>
              <a:rPr lang="en-US" sz="2200" i="1" dirty="0"/>
              <a:t>Potentially</a:t>
            </a:r>
            <a:r>
              <a:rPr lang="en-US" sz="2200" dirty="0"/>
              <a:t> faster pulses (important for ionization-only!)</a:t>
            </a:r>
          </a:p>
          <a:p>
            <a:pPr marL="742950" lvl="1" indent="-285750">
              <a:buFont typeface="Wingdings" panose="05000000000000000000" pitchFamily="2" charset="2"/>
              <a:buChar char="§"/>
            </a:pPr>
            <a:r>
              <a:rPr lang="en-US" sz="2200" dirty="0"/>
              <a:t>Easier to detect EL light</a:t>
            </a:r>
          </a:p>
          <a:p>
            <a:pPr marL="742950" lvl="1" indent="-285750">
              <a:buFont typeface="Wingdings" panose="05000000000000000000" pitchFamily="2" charset="2"/>
              <a:buChar char="§"/>
            </a:pPr>
            <a:r>
              <a:rPr lang="en-US" sz="2200" dirty="0"/>
              <a:t>Reduced Raleigh scattering of scintillation light</a:t>
            </a:r>
          </a:p>
          <a:p>
            <a:pPr marL="742950" lvl="1" indent="-285750">
              <a:buFont typeface="Wingdings" panose="05000000000000000000" pitchFamily="2" charset="2"/>
              <a:buChar char="§"/>
            </a:pPr>
            <a:r>
              <a:rPr lang="en-US" sz="2200" dirty="0"/>
              <a:t>Improved S2 energy resolution</a:t>
            </a:r>
          </a:p>
        </p:txBody>
      </p:sp>
      <p:pic>
        <p:nvPicPr>
          <p:cNvPr id="14" name="Picture 13" descr="A graph of a graph of a number of objects&#10;&#10;Description automatically generated with medium confidence">
            <a:extLst>
              <a:ext uri="{FF2B5EF4-FFF2-40B4-BE49-F238E27FC236}">
                <a16:creationId xmlns:a16="http://schemas.microsoft.com/office/drawing/2014/main" id="{41C002EE-3509-036F-58CB-854DEC4269EB}"/>
              </a:ext>
            </a:extLst>
          </p:cNvPr>
          <p:cNvPicPr>
            <a:picLocks noChangeAspect="1"/>
          </p:cNvPicPr>
          <p:nvPr/>
        </p:nvPicPr>
        <p:blipFill>
          <a:blip r:embed="rId4"/>
          <a:stretch>
            <a:fillRect/>
          </a:stretch>
        </p:blipFill>
        <p:spPr>
          <a:xfrm>
            <a:off x="6231779" y="1321242"/>
            <a:ext cx="3191992" cy="2588416"/>
          </a:xfrm>
          <a:prstGeom prst="rect">
            <a:avLst/>
          </a:prstGeom>
        </p:spPr>
      </p:pic>
      <p:sp>
        <p:nvSpPr>
          <p:cNvPr id="15" name="TextBox 6">
            <a:extLst>
              <a:ext uri="{FF2B5EF4-FFF2-40B4-BE49-F238E27FC236}">
                <a16:creationId xmlns:a16="http://schemas.microsoft.com/office/drawing/2014/main" id="{3197F902-8FA0-9525-AB94-07867280FF95}"/>
              </a:ext>
            </a:extLst>
          </p:cNvPr>
          <p:cNvSpPr txBox="1"/>
          <p:nvPr/>
        </p:nvSpPr>
        <p:spPr>
          <a:xfrm>
            <a:off x="9407473" y="1362247"/>
            <a:ext cx="2711221" cy="224676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t>Argon vs Xenon expected CEVNS rate 19 m from the 3 GW Kalanin Nuclear Power Plant core (RED-100, </a:t>
            </a:r>
            <a:r>
              <a:rPr lang="en-US" sz="2000" dirty="0">
                <a:hlinkClick r:id="rId5"/>
              </a:rPr>
              <a:t>https://</a:t>
            </a:r>
            <a:r>
              <a:rPr lang="en-US" sz="2000" dirty="0" err="1">
                <a:hlinkClick r:id="rId5"/>
              </a:rPr>
              <a:t>www.mdpi.com</a:t>
            </a:r>
            <a:r>
              <a:rPr lang="en-US" sz="2000" dirty="0">
                <a:hlinkClick r:id="rId5"/>
              </a:rPr>
              <a:t>/2624-8174/5/2/34</a:t>
            </a:r>
            <a:r>
              <a:rPr lang="en-US" sz="2000" dirty="0"/>
              <a:t>)</a:t>
            </a:r>
          </a:p>
        </p:txBody>
      </p:sp>
      <p:sp>
        <p:nvSpPr>
          <p:cNvPr id="18" name="TextBox 17">
            <a:extLst>
              <a:ext uri="{FF2B5EF4-FFF2-40B4-BE49-F238E27FC236}">
                <a16:creationId xmlns:a16="http://schemas.microsoft.com/office/drawing/2014/main" id="{39F8E4E6-68EA-499A-18E5-C01633E2DE2A}"/>
              </a:ext>
            </a:extLst>
          </p:cNvPr>
          <p:cNvSpPr txBox="1"/>
          <p:nvPr/>
        </p:nvSpPr>
        <p:spPr>
          <a:xfrm>
            <a:off x="6269879" y="4091873"/>
            <a:ext cx="1780108" cy="1938992"/>
          </a:xfrm>
          <a:prstGeom prst="rect">
            <a:avLst/>
          </a:prstGeom>
          <a:noFill/>
        </p:spPr>
        <p:txBody>
          <a:bodyPr wrap="square" rtlCol="0">
            <a:spAutoFit/>
          </a:bodyPr>
          <a:lstStyle/>
          <a:p>
            <a:r>
              <a:rPr lang="en-US" sz="2000" dirty="0"/>
              <a:t>Darkside 50 Ionization-only limits</a:t>
            </a:r>
          </a:p>
          <a:p>
            <a:r>
              <a:rPr lang="en-US" sz="2000" dirty="0"/>
              <a:t>(PHYSICAL REVIEW D 107, 063001)</a:t>
            </a:r>
          </a:p>
        </p:txBody>
      </p:sp>
    </p:spTree>
    <p:extLst>
      <p:ext uri="{BB962C8B-B14F-4D97-AF65-F5344CB8AC3E}">
        <p14:creationId xmlns:p14="http://schemas.microsoft.com/office/powerpoint/2010/main" val="29564878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A9B976-15E6-3467-3F6D-D0CC73EB9779}"/>
              </a:ext>
            </a:extLst>
          </p:cNvPr>
          <p:cNvSpPr txBox="1"/>
          <p:nvPr/>
        </p:nvSpPr>
        <p:spPr>
          <a:xfrm>
            <a:off x="2551386" y="260158"/>
            <a:ext cx="7089228" cy="584775"/>
          </a:xfrm>
          <a:prstGeom prst="rect">
            <a:avLst/>
          </a:prstGeom>
          <a:noFill/>
        </p:spPr>
        <p:txBody>
          <a:bodyPr wrap="square">
            <a:spAutoFit/>
          </a:bodyPr>
          <a:lstStyle/>
          <a:p>
            <a:pPr algn="ctr"/>
            <a:r>
              <a:rPr kumimoji="0" lang="en-US" sz="3200" i="0" u="none" strike="noStrike" kern="1200" cap="none" spc="0" normalizeH="0" baseline="0" noProof="0" dirty="0">
                <a:ln>
                  <a:noFill/>
                </a:ln>
                <a:solidFill>
                  <a:srgbClr val="4F81BD">
                    <a:lumMod val="75000"/>
                  </a:srgbClr>
                </a:solidFill>
                <a:effectLst/>
                <a:uLnTx/>
                <a:uFillTx/>
                <a:latin typeface="Calibri" panose="020F0502020204030204" pitchFamily="34" charset="0"/>
                <a:ea typeface="+mj-ea"/>
                <a:cs typeface="Calibri" panose="020F0502020204030204" pitchFamily="34" charset="0"/>
              </a:rPr>
              <a:t>Thermodynamics of Xenon-Doped Argon</a:t>
            </a:r>
            <a:endParaRPr lang="en-US" dirty="0"/>
          </a:p>
        </p:txBody>
      </p:sp>
      <p:sp>
        <p:nvSpPr>
          <p:cNvPr id="5" name="TextBox 4">
            <a:extLst>
              <a:ext uri="{FF2B5EF4-FFF2-40B4-BE49-F238E27FC236}">
                <a16:creationId xmlns:a16="http://schemas.microsoft.com/office/drawing/2014/main" id="{2856D2BE-B816-440E-6ECD-D20C01950A67}"/>
              </a:ext>
            </a:extLst>
          </p:cNvPr>
          <p:cNvSpPr txBox="1"/>
          <p:nvPr/>
        </p:nvSpPr>
        <p:spPr>
          <a:xfrm>
            <a:off x="202464" y="1755956"/>
            <a:ext cx="4175573" cy="3970318"/>
          </a:xfrm>
          <a:prstGeom prst="rect">
            <a:avLst/>
          </a:prstGeom>
          <a:noFill/>
        </p:spPr>
        <p:txBody>
          <a:bodyPr wrap="square" rtlCol="0">
            <a:spAutoFit/>
          </a:bodyPr>
          <a:lstStyle/>
          <a:p>
            <a:r>
              <a:rPr lang="en-US" sz="2800" dirty="0"/>
              <a:t>Recall: Energy transfer from Ar</a:t>
            </a:r>
            <a:r>
              <a:rPr lang="en-US" sz="2800" baseline="-25000" dirty="0"/>
              <a:t>2</a:t>
            </a:r>
            <a:r>
              <a:rPr lang="en-US" sz="2800" dirty="0"/>
              <a:t>* at O(10 ppm) level</a:t>
            </a:r>
          </a:p>
          <a:p>
            <a:endParaRPr lang="en-US" sz="2800" dirty="0"/>
          </a:p>
          <a:p>
            <a:r>
              <a:rPr lang="en-US" sz="2800" dirty="0"/>
              <a:t>%-levels in the liquid for O(10 ppm) in the gas</a:t>
            </a:r>
          </a:p>
          <a:p>
            <a:endParaRPr lang="en-US" sz="2800" dirty="0"/>
          </a:p>
          <a:p>
            <a:r>
              <a:rPr lang="en-US" sz="2800" dirty="0"/>
              <a:t>Solubility limit at 92K: ~ 6%</a:t>
            </a:r>
          </a:p>
          <a:p>
            <a:endParaRPr lang="en-US" sz="2800" dirty="0"/>
          </a:p>
          <a:p>
            <a:r>
              <a:rPr lang="en-US" sz="2800" dirty="0"/>
              <a:t>Doable in theory!</a:t>
            </a:r>
          </a:p>
        </p:txBody>
      </p:sp>
      <p:pic>
        <p:nvPicPr>
          <p:cNvPr id="6" name="Picture 5">
            <a:extLst>
              <a:ext uri="{FF2B5EF4-FFF2-40B4-BE49-F238E27FC236}">
                <a16:creationId xmlns:a16="http://schemas.microsoft.com/office/drawing/2014/main" id="{981E48F4-F97F-8FD3-1FB7-4592217E783B}"/>
              </a:ext>
            </a:extLst>
          </p:cNvPr>
          <p:cNvPicPr>
            <a:picLocks noChangeAspect="1"/>
          </p:cNvPicPr>
          <p:nvPr/>
        </p:nvPicPr>
        <p:blipFill>
          <a:blip r:embed="rId2"/>
          <a:stretch>
            <a:fillRect/>
          </a:stretch>
        </p:blipFill>
        <p:spPr>
          <a:xfrm>
            <a:off x="4733925" y="1364768"/>
            <a:ext cx="7237139" cy="4101761"/>
          </a:xfrm>
          <a:prstGeom prst="rect">
            <a:avLst/>
          </a:prstGeom>
        </p:spPr>
      </p:pic>
      <p:sp>
        <p:nvSpPr>
          <p:cNvPr id="9" name="TextBox 8">
            <a:extLst>
              <a:ext uri="{FF2B5EF4-FFF2-40B4-BE49-F238E27FC236}">
                <a16:creationId xmlns:a16="http://schemas.microsoft.com/office/drawing/2014/main" id="{C9195B44-DC9C-47C1-297A-ED21A96CB7CE}"/>
              </a:ext>
            </a:extLst>
          </p:cNvPr>
          <p:cNvSpPr txBox="1"/>
          <p:nvPr/>
        </p:nvSpPr>
        <p:spPr>
          <a:xfrm>
            <a:off x="10458204" y="4953294"/>
            <a:ext cx="533975" cy="369332"/>
          </a:xfrm>
          <a:prstGeom prst="rect">
            <a:avLst/>
          </a:prstGeom>
          <a:noFill/>
        </p:spPr>
        <p:txBody>
          <a:bodyPr wrap="square" rtlCol="0">
            <a:spAutoFit/>
          </a:bodyPr>
          <a:lstStyle/>
          <a:p>
            <a:r>
              <a:rPr lang="en-US" dirty="0">
                <a:solidFill>
                  <a:srgbClr val="FF0000"/>
                </a:solidFill>
              </a:rPr>
              <a:t>1%</a:t>
            </a:r>
          </a:p>
        </p:txBody>
      </p:sp>
      <p:sp>
        <p:nvSpPr>
          <p:cNvPr id="10" name="TextBox 9">
            <a:extLst>
              <a:ext uri="{FF2B5EF4-FFF2-40B4-BE49-F238E27FC236}">
                <a16:creationId xmlns:a16="http://schemas.microsoft.com/office/drawing/2014/main" id="{AAFA50C6-274D-A5FD-94F0-3813918E8D68}"/>
              </a:ext>
            </a:extLst>
          </p:cNvPr>
          <p:cNvSpPr txBox="1"/>
          <p:nvPr/>
        </p:nvSpPr>
        <p:spPr>
          <a:xfrm>
            <a:off x="10458204" y="4470127"/>
            <a:ext cx="533975" cy="369332"/>
          </a:xfrm>
          <a:prstGeom prst="rect">
            <a:avLst/>
          </a:prstGeom>
          <a:noFill/>
        </p:spPr>
        <p:txBody>
          <a:bodyPr wrap="square" rtlCol="0">
            <a:spAutoFit/>
          </a:bodyPr>
          <a:lstStyle/>
          <a:p>
            <a:r>
              <a:rPr lang="en-US" dirty="0">
                <a:solidFill>
                  <a:srgbClr val="FF0000"/>
                </a:solidFill>
              </a:rPr>
              <a:t>2%</a:t>
            </a:r>
          </a:p>
        </p:txBody>
      </p:sp>
      <p:sp>
        <p:nvSpPr>
          <p:cNvPr id="11" name="TextBox 10">
            <a:extLst>
              <a:ext uri="{FF2B5EF4-FFF2-40B4-BE49-F238E27FC236}">
                <a16:creationId xmlns:a16="http://schemas.microsoft.com/office/drawing/2014/main" id="{827D8959-6569-E1C7-99C7-15A5BB7F1699}"/>
              </a:ext>
            </a:extLst>
          </p:cNvPr>
          <p:cNvSpPr txBox="1"/>
          <p:nvPr/>
        </p:nvSpPr>
        <p:spPr>
          <a:xfrm>
            <a:off x="10458203" y="4026345"/>
            <a:ext cx="533975" cy="369332"/>
          </a:xfrm>
          <a:prstGeom prst="rect">
            <a:avLst/>
          </a:prstGeom>
          <a:noFill/>
        </p:spPr>
        <p:txBody>
          <a:bodyPr wrap="square" rtlCol="0">
            <a:spAutoFit/>
          </a:bodyPr>
          <a:lstStyle/>
          <a:p>
            <a:r>
              <a:rPr lang="en-US" dirty="0">
                <a:solidFill>
                  <a:srgbClr val="FF0000"/>
                </a:solidFill>
              </a:rPr>
              <a:t>3%</a:t>
            </a:r>
          </a:p>
        </p:txBody>
      </p:sp>
      <p:sp>
        <p:nvSpPr>
          <p:cNvPr id="12" name="TextBox 11">
            <a:extLst>
              <a:ext uri="{FF2B5EF4-FFF2-40B4-BE49-F238E27FC236}">
                <a16:creationId xmlns:a16="http://schemas.microsoft.com/office/drawing/2014/main" id="{6B1BC5D2-DA21-8AF0-C4EF-F25BF36A603E}"/>
              </a:ext>
            </a:extLst>
          </p:cNvPr>
          <p:cNvSpPr txBox="1"/>
          <p:nvPr/>
        </p:nvSpPr>
        <p:spPr>
          <a:xfrm>
            <a:off x="10458202" y="3539733"/>
            <a:ext cx="533975" cy="369332"/>
          </a:xfrm>
          <a:prstGeom prst="rect">
            <a:avLst/>
          </a:prstGeom>
          <a:noFill/>
        </p:spPr>
        <p:txBody>
          <a:bodyPr wrap="square" rtlCol="0">
            <a:spAutoFit/>
          </a:bodyPr>
          <a:lstStyle/>
          <a:p>
            <a:r>
              <a:rPr lang="en-US" dirty="0">
                <a:solidFill>
                  <a:srgbClr val="FF0000"/>
                </a:solidFill>
              </a:rPr>
              <a:t>4%</a:t>
            </a:r>
          </a:p>
        </p:txBody>
      </p:sp>
      <p:sp>
        <p:nvSpPr>
          <p:cNvPr id="13" name="TextBox 12">
            <a:extLst>
              <a:ext uri="{FF2B5EF4-FFF2-40B4-BE49-F238E27FC236}">
                <a16:creationId xmlns:a16="http://schemas.microsoft.com/office/drawing/2014/main" id="{7EDA691D-E09F-A263-1D1C-285C7143C0CC}"/>
              </a:ext>
            </a:extLst>
          </p:cNvPr>
          <p:cNvSpPr txBox="1"/>
          <p:nvPr/>
        </p:nvSpPr>
        <p:spPr>
          <a:xfrm>
            <a:off x="10458202" y="3107992"/>
            <a:ext cx="533975" cy="369332"/>
          </a:xfrm>
          <a:prstGeom prst="rect">
            <a:avLst/>
          </a:prstGeom>
          <a:noFill/>
        </p:spPr>
        <p:txBody>
          <a:bodyPr wrap="square" rtlCol="0">
            <a:spAutoFit/>
          </a:bodyPr>
          <a:lstStyle/>
          <a:p>
            <a:r>
              <a:rPr lang="en-US" dirty="0">
                <a:solidFill>
                  <a:srgbClr val="FF0000"/>
                </a:solidFill>
              </a:rPr>
              <a:t>5%</a:t>
            </a:r>
          </a:p>
        </p:txBody>
      </p:sp>
      <p:sp>
        <p:nvSpPr>
          <p:cNvPr id="14" name="TextBox 13">
            <a:extLst>
              <a:ext uri="{FF2B5EF4-FFF2-40B4-BE49-F238E27FC236}">
                <a16:creationId xmlns:a16="http://schemas.microsoft.com/office/drawing/2014/main" id="{015E1868-29B4-E269-1236-712294361F0F}"/>
              </a:ext>
            </a:extLst>
          </p:cNvPr>
          <p:cNvSpPr txBox="1"/>
          <p:nvPr/>
        </p:nvSpPr>
        <p:spPr>
          <a:xfrm>
            <a:off x="10458202" y="2572341"/>
            <a:ext cx="533975" cy="369332"/>
          </a:xfrm>
          <a:prstGeom prst="rect">
            <a:avLst/>
          </a:prstGeom>
          <a:noFill/>
        </p:spPr>
        <p:txBody>
          <a:bodyPr wrap="square" rtlCol="0">
            <a:spAutoFit/>
          </a:bodyPr>
          <a:lstStyle/>
          <a:p>
            <a:r>
              <a:rPr lang="en-US" dirty="0">
                <a:solidFill>
                  <a:srgbClr val="FF0000"/>
                </a:solidFill>
              </a:rPr>
              <a:t>6%</a:t>
            </a:r>
          </a:p>
        </p:txBody>
      </p:sp>
      <p:sp>
        <p:nvSpPr>
          <p:cNvPr id="15" name="TextBox 14">
            <a:extLst>
              <a:ext uri="{FF2B5EF4-FFF2-40B4-BE49-F238E27FC236}">
                <a16:creationId xmlns:a16="http://schemas.microsoft.com/office/drawing/2014/main" id="{E498176B-6E46-8B2A-8AE2-31654E9CD147}"/>
              </a:ext>
            </a:extLst>
          </p:cNvPr>
          <p:cNvSpPr txBox="1"/>
          <p:nvPr/>
        </p:nvSpPr>
        <p:spPr>
          <a:xfrm>
            <a:off x="10458202" y="2069923"/>
            <a:ext cx="533975" cy="369332"/>
          </a:xfrm>
          <a:prstGeom prst="rect">
            <a:avLst/>
          </a:prstGeom>
          <a:noFill/>
        </p:spPr>
        <p:txBody>
          <a:bodyPr wrap="square" rtlCol="0">
            <a:spAutoFit/>
          </a:bodyPr>
          <a:lstStyle/>
          <a:p>
            <a:r>
              <a:rPr lang="en-US" dirty="0">
                <a:solidFill>
                  <a:srgbClr val="FF0000"/>
                </a:solidFill>
              </a:rPr>
              <a:t>7%</a:t>
            </a:r>
          </a:p>
        </p:txBody>
      </p:sp>
      <p:sp>
        <p:nvSpPr>
          <p:cNvPr id="16" name="TextBox 15">
            <a:extLst>
              <a:ext uri="{FF2B5EF4-FFF2-40B4-BE49-F238E27FC236}">
                <a16:creationId xmlns:a16="http://schemas.microsoft.com/office/drawing/2014/main" id="{A92CB1AB-9E6F-F885-491F-EB7930B8CB0D}"/>
              </a:ext>
            </a:extLst>
          </p:cNvPr>
          <p:cNvSpPr txBox="1"/>
          <p:nvPr/>
        </p:nvSpPr>
        <p:spPr>
          <a:xfrm>
            <a:off x="10458202" y="1577641"/>
            <a:ext cx="533975" cy="369332"/>
          </a:xfrm>
          <a:prstGeom prst="rect">
            <a:avLst/>
          </a:prstGeom>
          <a:noFill/>
        </p:spPr>
        <p:txBody>
          <a:bodyPr wrap="square" rtlCol="0">
            <a:spAutoFit/>
          </a:bodyPr>
          <a:lstStyle/>
          <a:p>
            <a:r>
              <a:rPr lang="en-US" dirty="0">
                <a:solidFill>
                  <a:srgbClr val="FF0000"/>
                </a:solidFill>
              </a:rPr>
              <a:t>8%</a:t>
            </a:r>
          </a:p>
        </p:txBody>
      </p:sp>
      <p:sp>
        <p:nvSpPr>
          <p:cNvPr id="18" name="TextBox 17">
            <a:extLst>
              <a:ext uri="{FF2B5EF4-FFF2-40B4-BE49-F238E27FC236}">
                <a16:creationId xmlns:a16="http://schemas.microsoft.com/office/drawing/2014/main" id="{EEED9D82-5813-4CBE-4D81-D1CE27D99061}"/>
              </a:ext>
            </a:extLst>
          </p:cNvPr>
          <p:cNvSpPr txBox="1"/>
          <p:nvPr/>
        </p:nvSpPr>
        <p:spPr>
          <a:xfrm>
            <a:off x="6685006" y="5521528"/>
            <a:ext cx="2980322" cy="369332"/>
          </a:xfrm>
          <a:prstGeom prst="rect">
            <a:avLst/>
          </a:prstGeom>
          <a:noFill/>
        </p:spPr>
        <p:txBody>
          <a:bodyPr wrap="square" rtlCol="0">
            <a:spAutoFit/>
          </a:bodyPr>
          <a:lstStyle/>
          <a:p>
            <a:pPr algn="ctr"/>
            <a:r>
              <a:rPr lang="en-US" dirty="0"/>
              <a:t>Temperature (K)</a:t>
            </a:r>
          </a:p>
        </p:txBody>
      </p:sp>
      <p:sp>
        <p:nvSpPr>
          <p:cNvPr id="2" name="TextBox 1">
            <a:extLst>
              <a:ext uri="{FF2B5EF4-FFF2-40B4-BE49-F238E27FC236}">
                <a16:creationId xmlns:a16="http://schemas.microsoft.com/office/drawing/2014/main" id="{C84B6534-5029-D2BB-3A21-0344AEF93AA6}"/>
              </a:ext>
            </a:extLst>
          </p:cNvPr>
          <p:cNvSpPr txBox="1"/>
          <p:nvPr/>
        </p:nvSpPr>
        <p:spPr>
          <a:xfrm>
            <a:off x="6213017" y="5890860"/>
            <a:ext cx="3924300" cy="369332"/>
          </a:xfrm>
          <a:prstGeom prst="rect">
            <a:avLst/>
          </a:prstGeom>
          <a:noFill/>
        </p:spPr>
        <p:txBody>
          <a:bodyPr wrap="square" rtlCol="0">
            <a:spAutoFit/>
          </a:bodyPr>
          <a:lstStyle/>
          <a:p>
            <a:r>
              <a:rPr lang="en-US" dirty="0"/>
              <a:t>Bernard et. al (Phys. Rev. C 108, 045503)</a:t>
            </a:r>
          </a:p>
        </p:txBody>
      </p:sp>
    </p:spTree>
    <p:extLst>
      <p:ext uri="{BB962C8B-B14F-4D97-AF65-F5344CB8AC3E}">
        <p14:creationId xmlns:p14="http://schemas.microsoft.com/office/powerpoint/2010/main" val="30420524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D7F01E-D559-ED58-5983-535890B22D40}"/>
              </a:ext>
            </a:extLst>
          </p:cNvPr>
          <p:cNvSpPr txBox="1"/>
          <p:nvPr/>
        </p:nvSpPr>
        <p:spPr>
          <a:xfrm>
            <a:off x="734291" y="344574"/>
            <a:ext cx="10723417" cy="584775"/>
          </a:xfrm>
          <a:prstGeom prst="rect">
            <a:avLst/>
          </a:prstGeom>
          <a:noFill/>
        </p:spPr>
        <p:txBody>
          <a:bodyPr wrap="square" rtlCol="0">
            <a:spAutoFit/>
          </a:bodyPr>
          <a:lstStyle/>
          <a:p>
            <a:pPr algn="ctr"/>
            <a:r>
              <a:rPr lang="en-US" sz="3200" dirty="0">
                <a:solidFill>
                  <a:schemeClr val="accent1">
                    <a:lumMod val="75000"/>
                  </a:schemeClr>
                </a:solidFill>
              </a:rPr>
              <a:t>CHILLAX: CoHerent Ionization Limit of Liquid Argon and Xenon</a:t>
            </a:r>
          </a:p>
        </p:txBody>
      </p:sp>
      <p:sp>
        <p:nvSpPr>
          <p:cNvPr id="3" name="TextBox 2">
            <a:extLst>
              <a:ext uri="{FF2B5EF4-FFF2-40B4-BE49-F238E27FC236}">
                <a16:creationId xmlns:a16="http://schemas.microsoft.com/office/drawing/2014/main" id="{1A6C7227-DCBC-07B1-B9A9-4C7547DC31F9}"/>
              </a:ext>
            </a:extLst>
          </p:cNvPr>
          <p:cNvSpPr txBox="1"/>
          <p:nvPr/>
        </p:nvSpPr>
        <p:spPr>
          <a:xfrm>
            <a:off x="301430" y="1624494"/>
            <a:ext cx="5278581" cy="4401205"/>
          </a:xfrm>
          <a:prstGeom prst="rect">
            <a:avLst/>
          </a:prstGeom>
          <a:noFill/>
        </p:spPr>
        <p:txBody>
          <a:bodyPr wrap="square" rtlCol="0">
            <a:spAutoFit/>
          </a:bodyPr>
          <a:lstStyle/>
          <a:p>
            <a:r>
              <a:rPr lang="en-US" sz="2800" dirty="0"/>
              <a:t>Concept: A liter-scale dual phase xenon-doped argon TPC</a:t>
            </a:r>
          </a:p>
          <a:p>
            <a:endParaRPr lang="en-US" sz="2800" dirty="0"/>
          </a:p>
          <a:p>
            <a:r>
              <a:rPr lang="en-US" sz="2800" u="sng" dirty="0"/>
              <a:t>Goals:</a:t>
            </a:r>
          </a:p>
          <a:p>
            <a:r>
              <a:rPr lang="en-US" sz="2800" dirty="0"/>
              <a:t>Obtain a stable mixture of percent level Xe in LAr</a:t>
            </a:r>
          </a:p>
          <a:p>
            <a:endParaRPr lang="en-US" sz="2800" strike="sngStrike" dirty="0"/>
          </a:p>
          <a:p>
            <a:r>
              <a:rPr lang="en-US" sz="2800" dirty="0"/>
              <a:t>Quantify potential benefits to dual phase argon TPC’s ionization signal from xenon doping</a:t>
            </a:r>
          </a:p>
        </p:txBody>
      </p:sp>
      <p:sp>
        <p:nvSpPr>
          <p:cNvPr id="4" name="Slide Number Placeholder 3">
            <a:extLst>
              <a:ext uri="{FF2B5EF4-FFF2-40B4-BE49-F238E27FC236}">
                <a16:creationId xmlns:a16="http://schemas.microsoft.com/office/drawing/2014/main" id="{C4C8A203-0F40-FE90-0EEE-A9DE135533D4}"/>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DD92A1-983D-8545-A248-593A68AC68A4}" type="slidenum">
              <a:rPr lang="en-US" smtClean="0"/>
              <a:pPr/>
              <a:t>7</a:t>
            </a:fld>
            <a:endParaRPr lang="en-US"/>
          </a:p>
        </p:txBody>
      </p:sp>
      <p:pic>
        <p:nvPicPr>
          <p:cNvPr id="8" name="Picture 7" descr="A room with several machines and computers&#10;&#10;Description automatically generated with medium confidence">
            <a:extLst>
              <a:ext uri="{FF2B5EF4-FFF2-40B4-BE49-F238E27FC236}">
                <a16:creationId xmlns:a16="http://schemas.microsoft.com/office/drawing/2014/main" id="{B5F58B83-284F-AB8F-ACBE-970DD0F2929C}"/>
              </a:ext>
            </a:extLst>
          </p:cNvPr>
          <p:cNvPicPr>
            <a:picLocks noChangeAspect="1"/>
          </p:cNvPicPr>
          <p:nvPr/>
        </p:nvPicPr>
        <p:blipFill>
          <a:blip r:embed="rId2"/>
          <a:stretch>
            <a:fillRect/>
          </a:stretch>
        </p:blipFill>
        <p:spPr>
          <a:xfrm>
            <a:off x="5857102" y="1955824"/>
            <a:ext cx="5717059" cy="4026338"/>
          </a:xfrm>
          <a:prstGeom prst="rect">
            <a:avLst/>
          </a:prstGeom>
        </p:spPr>
      </p:pic>
    </p:spTree>
    <p:extLst>
      <p:ext uri="{BB962C8B-B14F-4D97-AF65-F5344CB8AC3E}">
        <p14:creationId xmlns:p14="http://schemas.microsoft.com/office/powerpoint/2010/main" val="11185880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graph showing the number of data&#10;&#10;Description automatically generated with medium confidence">
            <a:extLst>
              <a:ext uri="{FF2B5EF4-FFF2-40B4-BE49-F238E27FC236}">
                <a16:creationId xmlns:a16="http://schemas.microsoft.com/office/drawing/2014/main" id="{C8E4579C-1694-10EC-BEB3-F1020B6CF5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1860" y="1484898"/>
            <a:ext cx="5748202" cy="3286663"/>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2">
            <a:extLst>
              <a:ext uri="{FF2B5EF4-FFF2-40B4-BE49-F238E27FC236}">
                <a16:creationId xmlns:a16="http://schemas.microsoft.com/office/drawing/2014/main" id="{C942DD4D-6066-12AF-3710-3043C2393518}"/>
              </a:ext>
            </a:extLst>
          </p:cNvPr>
          <p:cNvSpPr>
            <a:spLocks noGrp="1"/>
          </p:cNvSpPr>
          <p:nvPr>
            <p:ph type="title"/>
          </p:nvPr>
        </p:nvSpPr>
        <p:spPr>
          <a:xfrm>
            <a:off x="1627094" y="138828"/>
            <a:ext cx="8884791" cy="1008771"/>
          </a:xfrm>
        </p:spPr>
        <p: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366092"/>
                </a:solidFill>
                <a:effectLst/>
                <a:latin typeface="Calibri" panose="020F0502020204030204" pitchFamily="34" charset="0"/>
                <a:cs typeface="Calibri" panose="020F0502020204030204" pitchFamily="34" charset="0"/>
              </a:rPr>
              <a:t>Demonstration of Xe-Ar Mixture Stability (Past Work)</a:t>
            </a:r>
            <a:endParaRPr kumimoji="0" lang="en-US" altLang="en-US" sz="800" b="0" i="0" u="none" strike="noStrike" cap="none" normalizeH="0" baseline="0" dirty="0">
              <a:ln>
                <a:noFill/>
              </a:ln>
              <a:solidFill>
                <a:schemeClr val="tx1"/>
              </a:solidFill>
              <a:effectLst/>
            </a:endParaRPr>
          </a:p>
        </p:txBody>
      </p:sp>
      <p:sp>
        <p:nvSpPr>
          <p:cNvPr id="10" name="TextBox 9">
            <a:extLst>
              <a:ext uri="{FF2B5EF4-FFF2-40B4-BE49-F238E27FC236}">
                <a16:creationId xmlns:a16="http://schemas.microsoft.com/office/drawing/2014/main" id="{DCD912B0-CD31-7626-0E22-ED4FED01C356}"/>
              </a:ext>
            </a:extLst>
          </p:cNvPr>
          <p:cNvSpPr txBox="1"/>
          <p:nvPr/>
        </p:nvSpPr>
        <p:spPr>
          <a:xfrm>
            <a:off x="5425983" y="4921347"/>
            <a:ext cx="6128656" cy="1200329"/>
          </a:xfrm>
          <a:prstGeom prst="rect">
            <a:avLst/>
          </a:prstGeom>
          <a:noFill/>
        </p:spPr>
        <p:txBody>
          <a:bodyPr wrap="square">
            <a:spAutoFit/>
          </a:bodyPr>
          <a:lstStyle/>
          <a:p>
            <a:pPr marL="285750" indent="-285750" rtl="0" fontAlgn="base">
              <a:buFont typeface="Wingdings" panose="05000000000000000000" pitchFamily="2" charset="2"/>
              <a:buChar char="§"/>
            </a:pPr>
            <a:r>
              <a:rPr lang="en-US" sz="2400" b="0" i="0" u="none" strike="noStrike" dirty="0">
                <a:solidFill>
                  <a:srgbClr val="000000"/>
                </a:solidFill>
                <a:effectLst/>
                <a:latin typeface="Calibri" panose="020F0502020204030204" pitchFamily="34" charset="0"/>
              </a:rPr>
              <a:t>Xenon Doping Periods in Gray</a:t>
            </a:r>
            <a:endParaRPr lang="en-US" sz="2400" b="0" i="0" u="none" strike="noStrike" dirty="0">
              <a:solidFill>
                <a:srgbClr val="000000"/>
              </a:solidFill>
              <a:effectLst/>
              <a:latin typeface="Arial" panose="020B0604020202020204" pitchFamily="34" charset="0"/>
            </a:endParaRPr>
          </a:p>
          <a:p>
            <a:pPr marL="285750" indent="-285750" rtl="0" fontAlgn="base">
              <a:buFont typeface="Wingdings" panose="05000000000000000000" pitchFamily="2" charset="2"/>
              <a:buChar char="§"/>
            </a:pPr>
            <a:r>
              <a:rPr lang="en-US" sz="2400" dirty="0">
                <a:solidFill>
                  <a:srgbClr val="000000"/>
                </a:solidFill>
                <a:latin typeface="Calibri" panose="020F0502020204030204" pitchFamily="34" charset="0"/>
              </a:rPr>
              <a:t>I</a:t>
            </a:r>
            <a:r>
              <a:rPr lang="en-US" sz="2400" b="0" i="0" u="none" strike="noStrike" dirty="0">
                <a:solidFill>
                  <a:srgbClr val="000000"/>
                </a:solidFill>
                <a:effectLst/>
                <a:latin typeface="Calibri" panose="020F0502020204030204" pitchFamily="34" charset="0"/>
              </a:rPr>
              <a:t>nstabilities at the end of the run correspond to a failing heater</a:t>
            </a:r>
            <a:endParaRPr lang="en-US" sz="2400" b="0" i="0" u="none" strike="noStrike" dirty="0">
              <a:solidFill>
                <a:srgbClr val="000000"/>
              </a:solidFill>
              <a:effectLst/>
              <a:latin typeface="Arial" panose="020B0604020202020204" pitchFamily="34" charset="0"/>
            </a:endParaRPr>
          </a:p>
        </p:txBody>
      </p:sp>
      <p:pic>
        <p:nvPicPr>
          <p:cNvPr id="2" name="Picture 3" descr="Screen Shot 2022-09-13 at 12.42.13 PM.png">
            <a:extLst>
              <a:ext uri="{FF2B5EF4-FFF2-40B4-BE49-F238E27FC236}">
                <a16:creationId xmlns:a16="http://schemas.microsoft.com/office/drawing/2014/main" id="{3EB2D2EA-0ACC-0359-BD0E-DC99EB1532D7}"/>
              </a:ext>
            </a:extLst>
          </p:cNvPr>
          <p:cNvPicPr>
            <a:picLocks noChangeAspect="1"/>
          </p:cNvPicPr>
          <p:nvPr/>
        </p:nvPicPr>
        <p:blipFill rotWithShape="1">
          <a:blip r:embed="rId4"/>
          <a:srcRect t="32197" r="37225" b="39898"/>
          <a:stretch/>
        </p:blipFill>
        <p:spPr>
          <a:xfrm>
            <a:off x="16649" y="2535309"/>
            <a:ext cx="4756537" cy="1231301"/>
          </a:xfrm>
          <a:prstGeom prst="rect">
            <a:avLst/>
          </a:prstGeom>
        </p:spPr>
      </p:pic>
      <p:pic>
        <p:nvPicPr>
          <p:cNvPr id="3" name="Picture 3" descr="Screen Shot 2022-09-13 at 12.42.13 PM.png">
            <a:extLst>
              <a:ext uri="{FF2B5EF4-FFF2-40B4-BE49-F238E27FC236}">
                <a16:creationId xmlns:a16="http://schemas.microsoft.com/office/drawing/2014/main" id="{7BF6DCEA-7644-89D1-E5A5-C4491B6AD112}"/>
              </a:ext>
            </a:extLst>
          </p:cNvPr>
          <p:cNvPicPr>
            <a:picLocks noChangeAspect="1"/>
          </p:cNvPicPr>
          <p:nvPr/>
        </p:nvPicPr>
        <p:blipFill rotWithShape="1">
          <a:blip r:embed="rId4"/>
          <a:srcRect l="-308" r="308" b="67424"/>
          <a:stretch/>
        </p:blipFill>
        <p:spPr>
          <a:xfrm>
            <a:off x="0" y="5044312"/>
            <a:ext cx="5297157" cy="1008771"/>
          </a:xfrm>
          <a:prstGeom prst="rect">
            <a:avLst/>
          </a:prstGeom>
        </p:spPr>
      </p:pic>
      <p:pic>
        <p:nvPicPr>
          <p:cNvPr id="7" name="Picture 3" descr="Screen Shot 2022-09-13 at 12.42.13 PM.png">
            <a:extLst>
              <a:ext uri="{FF2B5EF4-FFF2-40B4-BE49-F238E27FC236}">
                <a16:creationId xmlns:a16="http://schemas.microsoft.com/office/drawing/2014/main" id="{97EF66D3-528A-9025-66F3-8ADD28198452}"/>
              </a:ext>
            </a:extLst>
          </p:cNvPr>
          <p:cNvPicPr>
            <a:picLocks noChangeAspect="1"/>
          </p:cNvPicPr>
          <p:nvPr/>
        </p:nvPicPr>
        <p:blipFill rotWithShape="1">
          <a:blip r:embed="rId4"/>
          <a:srcRect t="87879" r="37665" b="-227"/>
          <a:stretch/>
        </p:blipFill>
        <p:spPr>
          <a:xfrm>
            <a:off x="144465" y="1919158"/>
            <a:ext cx="4628721" cy="533985"/>
          </a:xfrm>
          <a:prstGeom prst="rect">
            <a:avLst/>
          </a:prstGeom>
        </p:spPr>
      </p:pic>
      <p:pic>
        <p:nvPicPr>
          <p:cNvPr id="9" name="Picture 3" descr="Screen Shot 2022-09-13 at 12.42.13 PM.png">
            <a:extLst>
              <a:ext uri="{FF2B5EF4-FFF2-40B4-BE49-F238E27FC236}">
                <a16:creationId xmlns:a16="http://schemas.microsoft.com/office/drawing/2014/main" id="{670114F2-5386-46DF-1BBC-1CE82B0BD732}"/>
              </a:ext>
            </a:extLst>
          </p:cNvPr>
          <p:cNvPicPr>
            <a:picLocks noChangeAspect="1"/>
          </p:cNvPicPr>
          <p:nvPr/>
        </p:nvPicPr>
        <p:blipFill rotWithShape="1">
          <a:blip r:embed="rId4"/>
          <a:srcRect t="87500" r="-221"/>
          <a:stretch/>
        </p:blipFill>
        <p:spPr>
          <a:xfrm>
            <a:off x="0" y="4810034"/>
            <a:ext cx="5425983" cy="363972"/>
          </a:xfrm>
          <a:prstGeom prst="rect">
            <a:avLst/>
          </a:prstGeom>
        </p:spPr>
      </p:pic>
      <p:sp>
        <p:nvSpPr>
          <p:cNvPr id="11" name="TextBox 10">
            <a:extLst>
              <a:ext uri="{FF2B5EF4-FFF2-40B4-BE49-F238E27FC236}">
                <a16:creationId xmlns:a16="http://schemas.microsoft.com/office/drawing/2014/main" id="{340F74A7-346F-2EEB-37E4-B36FA66D3EC5}"/>
              </a:ext>
            </a:extLst>
          </p:cNvPr>
          <p:cNvSpPr txBox="1"/>
          <p:nvPr/>
        </p:nvSpPr>
        <p:spPr>
          <a:xfrm>
            <a:off x="239485" y="3846189"/>
            <a:ext cx="1920719" cy="461665"/>
          </a:xfrm>
          <a:prstGeom prst="rect">
            <a:avLst/>
          </a:prstGeom>
          <a:noFill/>
        </p:spPr>
        <p:txBody>
          <a:bodyPr wrap="none" rtlCol="0">
            <a:spAutoFit/>
          </a:bodyPr>
          <a:lstStyle/>
          <a:p>
            <a:r>
              <a:rPr lang="en-US" sz="2400" b="1" dirty="0"/>
              <a:t>Cryostat view</a:t>
            </a:r>
          </a:p>
        </p:txBody>
      </p:sp>
      <p:cxnSp>
        <p:nvCxnSpPr>
          <p:cNvPr id="13" name="Straight Arrow Connector 12">
            <a:extLst>
              <a:ext uri="{FF2B5EF4-FFF2-40B4-BE49-F238E27FC236}">
                <a16:creationId xmlns:a16="http://schemas.microsoft.com/office/drawing/2014/main" id="{20B929CB-C44E-A639-0A06-099B11568288}"/>
              </a:ext>
            </a:extLst>
          </p:cNvPr>
          <p:cNvCxnSpPr>
            <a:cxnSpLocks/>
          </p:cNvCxnSpPr>
          <p:nvPr/>
        </p:nvCxnSpPr>
        <p:spPr>
          <a:xfrm flipH="1" flipV="1">
            <a:off x="3287638" y="3211968"/>
            <a:ext cx="480772" cy="865053"/>
          </a:xfrm>
          <a:prstGeom prst="straightConnector1">
            <a:avLst/>
          </a:prstGeom>
          <a:ln w="28575" cmpd="sng">
            <a:solidFill>
              <a:srgbClr val="BB0FA2"/>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2E553849-7FF1-D2B0-F477-685E6AE46906}"/>
              </a:ext>
            </a:extLst>
          </p:cNvPr>
          <p:cNvSpPr txBox="1"/>
          <p:nvPr/>
        </p:nvSpPr>
        <p:spPr>
          <a:xfrm>
            <a:off x="3458510" y="4079064"/>
            <a:ext cx="916213" cy="461665"/>
          </a:xfrm>
          <a:prstGeom prst="rect">
            <a:avLst/>
          </a:prstGeom>
          <a:noFill/>
        </p:spPr>
        <p:txBody>
          <a:bodyPr wrap="none" rtlCol="0">
            <a:spAutoFit/>
          </a:bodyPr>
          <a:lstStyle/>
          <a:p>
            <a:r>
              <a:rPr lang="en-US" sz="2400" dirty="0"/>
              <a:t>Xe ice</a:t>
            </a:r>
          </a:p>
        </p:txBody>
      </p:sp>
      <p:sp>
        <p:nvSpPr>
          <p:cNvPr id="17" name="TextBox 16">
            <a:extLst>
              <a:ext uri="{FF2B5EF4-FFF2-40B4-BE49-F238E27FC236}">
                <a16:creationId xmlns:a16="http://schemas.microsoft.com/office/drawing/2014/main" id="{F7091DC0-9B6E-938C-90BA-BD624283856A}"/>
              </a:ext>
            </a:extLst>
          </p:cNvPr>
          <p:cNvSpPr txBox="1"/>
          <p:nvPr/>
        </p:nvSpPr>
        <p:spPr>
          <a:xfrm>
            <a:off x="115081" y="4387579"/>
            <a:ext cx="2080506" cy="461665"/>
          </a:xfrm>
          <a:prstGeom prst="rect">
            <a:avLst/>
          </a:prstGeom>
          <a:noFill/>
        </p:spPr>
        <p:txBody>
          <a:bodyPr wrap="none" rtlCol="0">
            <a:spAutoFit/>
          </a:bodyPr>
          <a:lstStyle/>
          <a:p>
            <a:r>
              <a:rPr lang="en-US" sz="2400" dirty="0"/>
              <a:t>Stable mixture:</a:t>
            </a:r>
          </a:p>
        </p:txBody>
      </p:sp>
      <p:sp>
        <p:nvSpPr>
          <p:cNvPr id="18" name="TextBox 17">
            <a:extLst>
              <a:ext uri="{FF2B5EF4-FFF2-40B4-BE49-F238E27FC236}">
                <a16:creationId xmlns:a16="http://schemas.microsoft.com/office/drawing/2014/main" id="{76BC72BC-09C2-8B59-4F6E-2C98A415382C}"/>
              </a:ext>
            </a:extLst>
          </p:cNvPr>
          <p:cNvSpPr txBox="1"/>
          <p:nvPr/>
        </p:nvSpPr>
        <p:spPr>
          <a:xfrm>
            <a:off x="11151571" y="1878903"/>
            <a:ext cx="971938" cy="830997"/>
          </a:xfrm>
          <a:prstGeom prst="rect">
            <a:avLst/>
          </a:prstGeom>
          <a:noFill/>
        </p:spPr>
        <p:txBody>
          <a:bodyPr wrap="square" rtlCol="0">
            <a:spAutoFit/>
          </a:bodyPr>
          <a:lstStyle/>
          <a:p>
            <a:r>
              <a:rPr lang="en-US" sz="2400" b="1" dirty="0">
                <a:solidFill>
                  <a:srgbClr val="C00000"/>
                </a:solidFill>
              </a:rPr>
              <a:t>5.27% Xe!</a:t>
            </a:r>
          </a:p>
        </p:txBody>
      </p:sp>
      <p:cxnSp>
        <p:nvCxnSpPr>
          <p:cNvPr id="20" name="Straight Arrow Connector 19">
            <a:extLst>
              <a:ext uri="{FF2B5EF4-FFF2-40B4-BE49-F238E27FC236}">
                <a16:creationId xmlns:a16="http://schemas.microsoft.com/office/drawing/2014/main" id="{2280B803-0D5D-DEA3-1B80-D3791F7319A6}"/>
              </a:ext>
            </a:extLst>
          </p:cNvPr>
          <p:cNvCxnSpPr>
            <a:cxnSpLocks/>
          </p:cNvCxnSpPr>
          <p:nvPr/>
        </p:nvCxnSpPr>
        <p:spPr>
          <a:xfrm flipH="1" flipV="1">
            <a:off x="9493624" y="1878903"/>
            <a:ext cx="1726438" cy="360972"/>
          </a:xfrm>
          <a:prstGeom prst="straightConnector1">
            <a:avLst/>
          </a:prstGeom>
          <a:ln w="28575" cmpd="sng">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ADBAE331-EFD6-DDEA-F011-91588AEBB47B}"/>
              </a:ext>
            </a:extLst>
          </p:cNvPr>
          <p:cNvSpPr txBox="1"/>
          <p:nvPr/>
        </p:nvSpPr>
        <p:spPr>
          <a:xfrm>
            <a:off x="254034" y="1431111"/>
            <a:ext cx="2435378" cy="461665"/>
          </a:xfrm>
          <a:prstGeom prst="rect">
            <a:avLst/>
          </a:prstGeom>
          <a:noFill/>
        </p:spPr>
        <p:txBody>
          <a:bodyPr wrap="square" rtlCol="0">
            <a:spAutoFit/>
          </a:bodyPr>
          <a:lstStyle/>
          <a:p>
            <a:r>
              <a:rPr lang="en-US" sz="2400" dirty="0"/>
              <a:t>Unstable mixture:</a:t>
            </a:r>
          </a:p>
        </p:txBody>
      </p:sp>
      <p:sp>
        <p:nvSpPr>
          <p:cNvPr id="4" name="TextBox 3">
            <a:extLst>
              <a:ext uri="{FF2B5EF4-FFF2-40B4-BE49-F238E27FC236}">
                <a16:creationId xmlns:a16="http://schemas.microsoft.com/office/drawing/2014/main" id="{9DB2682A-557D-C64E-A924-B3F65E40331D}"/>
              </a:ext>
            </a:extLst>
          </p:cNvPr>
          <p:cNvSpPr txBox="1"/>
          <p:nvPr/>
        </p:nvSpPr>
        <p:spPr>
          <a:xfrm>
            <a:off x="637361" y="6053083"/>
            <a:ext cx="3924300" cy="369332"/>
          </a:xfrm>
          <a:prstGeom prst="rect">
            <a:avLst/>
          </a:prstGeom>
          <a:noFill/>
        </p:spPr>
        <p:txBody>
          <a:bodyPr wrap="square" rtlCol="0">
            <a:spAutoFit/>
          </a:bodyPr>
          <a:lstStyle/>
          <a:p>
            <a:r>
              <a:rPr lang="en-US" dirty="0"/>
              <a:t>Bernard et. al (Phys. Rev. C 108, 045503)</a:t>
            </a:r>
          </a:p>
        </p:txBody>
      </p:sp>
    </p:spTree>
    <p:extLst>
      <p:ext uri="{BB962C8B-B14F-4D97-AF65-F5344CB8AC3E}">
        <p14:creationId xmlns:p14="http://schemas.microsoft.com/office/powerpoint/2010/main" val="24190048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a:extLst>
              <a:ext uri="{FF2B5EF4-FFF2-40B4-BE49-F238E27FC236}">
                <a16:creationId xmlns:a16="http://schemas.microsoft.com/office/drawing/2014/main" id="{9C7E3119-BC3F-178D-5C31-3748F395318F}"/>
              </a:ext>
            </a:extLst>
          </p:cNvPr>
          <p:cNvSpPr txBox="1">
            <a:spLocks/>
          </p:cNvSpPr>
          <p:nvPr/>
        </p:nvSpPr>
        <p:spPr>
          <a:xfrm>
            <a:off x="1748118" y="353981"/>
            <a:ext cx="8763767" cy="560566"/>
          </a:xfrm>
          <a:prstGeom prst="rect">
            <a:avLst/>
          </a:prstGeom>
        </p:spPr>
        <p:txBody>
          <a:bodyPr/>
          <a:lstStyle>
            <a:lvl1pPr algn="l" rtl="0" eaLnBrk="1" latinLnBrk="0" hangingPunct="1">
              <a:lnSpc>
                <a:spcPct val="90000"/>
              </a:lnSpc>
              <a:spcBef>
                <a:spcPct val="0"/>
              </a:spcBef>
              <a:buNone/>
              <a:defRPr kumimoji="0" sz="3200" b="1" kern="120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algn="ctr" rtl="0"/>
            <a:r>
              <a:rPr lang="en-US" b="0" i="0" u="none" strike="noStrike" dirty="0">
                <a:solidFill>
                  <a:srgbClr val="366092"/>
                </a:solidFill>
                <a:effectLst/>
                <a:latin typeface="Calibri" panose="020F0502020204030204" pitchFamily="34" charset="0"/>
              </a:rPr>
              <a:t>TPC Internals: 2 Grid TPC Prototype (Current Work)</a:t>
            </a:r>
            <a:endParaRPr lang="en-US" dirty="0">
              <a:effectLst/>
            </a:endParaRPr>
          </a:p>
        </p:txBody>
      </p:sp>
      <p:pic>
        <p:nvPicPr>
          <p:cNvPr id="3074" name="Picture 2" descr="A close-up of a machine&#10;&#10;Description automatically generated">
            <a:extLst>
              <a:ext uri="{FF2B5EF4-FFF2-40B4-BE49-F238E27FC236}">
                <a16:creationId xmlns:a16="http://schemas.microsoft.com/office/drawing/2014/main" id="{5E68ED77-BE50-B6D8-161C-2783046C94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416" b="3388"/>
          <a:stretch/>
        </p:blipFill>
        <p:spPr bwMode="auto">
          <a:xfrm>
            <a:off x="4013922" y="1330529"/>
            <a:ext cx="2736806" cy="449630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6" name="Picture 4" descr="Close-up of a machine with many wires&#10;&#10;Description automatically generated">
            <a:extLst>
              <a:ext uri="{FF2B5EF4-FFF2-40B4-BE49-F238E27FC236}">
                <a16:creationId xmlns:a16="http://schemas.microsoft.com/office/drawing/2014/main" id="{19B91957-13F4-AA57-0D60-2DBF112AEE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976" r="14495"/>
          <a:stretch/>
        </p:blipFill>
        <p:spPr bwMode="auto">
          <a:xfrm rot="5400000">
            <a:off x="8519509" y="2117118"/>
            <a:ext cx="4168589" cy="3027186"/>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2" name="Picture 7" descr="A small metal grid with holes on top of a blue surface&#10;&#10;Description automatically generated with medium confidence">
            <a:extLst>
              <a:ext uri="{FF2B5EF4-FFF2-40B4-BE49-F238E27FC236}">
                <a16:creationId xmlns:a16="http://schemas.microsoft.com/office/drawing/2014/main" id="{A12A8FD6-2873-D5F1-424E-2F67AE146B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104" y="1626363"/>
            <a:ext cx="3484447" cy="4069427"/>
          </a:xfrm>
          <a:prstGeom prst="rect">
            <a:avLst/>
          </a:prstGeom>
          <a:noFill/>
          <a:ln w="38100">
            <a:solidFill>
              <a:srgbClr val="C900F3"/>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6CDE8F0-7858-1CE5-EAE4-89FF4DC47253}"/>
              </a:ext>
            </a:extLst>
          </p:cNvPr>
          <p:cNvSpPr txBox="1"/>
          <p:nvPr/>
        </p:nvSpPr>
        <p:spPr>
          <a:xfrm>
            <a:off x="2104877" y="1386221"/>
            <a:ext cx="2222727" cy="646331"/>
          </a:xfrm>
          <a:prstGeom prst="rect">
            <a:avLst/>
          </a:prstGeom>
          <a:solidFill>
            <a:srgbClr val="FFFFFF">
              <a:alpha val="89804"/>
            </a:srgbClr>
          </a:solidFill>
          <a:ln w="38100">
            <a:solidFill>
              <a:srgbClr val="00B050"/>
            </a:solidFill>
          </a:ln>
        </p:spPr>
        <p:txBody>
          <a:bodyPr wrap="square" rtlCol="0">
            <a:spAutoFit/>
          </a:bodyPr>
          <a:lstStyle/>
          <a:p>
            <a:r>
              <a:rPr lang="en-US" dirty="0"/>
              <a:t>2x2 Windowless VUV SiPMs (S13370)</a:t>
            </a:r>
          </a:p>
        </p:txBody>
      </p:sp>
      <p:cxnSp>
        <p:nvCxnSpPr>
          <p:cNvPr id="5" name="Straight Arrow Connector 4">
            <a:extLst>
              <a:ext uri="{FF2B5EF4-FFF2-40B4-BE49-F238E27FC236}">
                <a16:creationId xmlns:a16="http://schemas.microsoft.com/office/drawing/2014/main" id="{9409134E-250B-88C7-063F-CD0FE53DCF5A}"/>
              </a:ext>
            </a:extLst>
          </p:cNvPr>
          <p:cNvCxnSpPr>
            <a:cxnSpLocks/>
            <a:stCxn id="3" idx="2"/>
          </p:cNvCxnSpPr>
          <p:nvPr/>
        </p:nvCxnSpPr>
        <p:spPr>
          <a:xfrm flipH="1">
            <a:off x="2244198" y="2032552"/>
            <a:ext cx="972043" cy="677940"/>
          </a:xfrm>
          <a:prstGeom prst="straightConnector1">
            <a:avLst/>
          </a:prstGeom>
          <a:ln w="28575" cmpd="sng">
            <a:solidFill>
              <a:srgbClr val="00B050"/>
            </a:solidFill>
            <a:tailEnd type="triangle"/>
          </a:ln>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8493F3A0-E78F-8121-CA88-8895D7598A9B}"/>
              </a:ext>
            </a:extLst>
          </p:cNvPr>
          <p:cNvSpPr txBox="1"/>
          <p:nvPr/>
        </p:nvSpPr>
        <p:spPr>
          <a:xfrm>
            <a:off x="73011" y="1532812"/>
            <a:ext cx="1861457" cy="646331"/>
          </a:xfrm>
          <a:prstGeom prst="rect">
            <a:avLst/>
          </a:prstGeom>
          <a:solidFill>
            <a:srgbClr val="FFFFFF">
              <a:alpha val="89804"/>
            </a:srgbClr>
          </a:solidFill>
          <a:ln w="38100">
            <a:solidFill>
              <a:srgbClr val="FF0000"/>
            </a:solidFill>
          </a:ln>
        </p:spPr>
        <p:txBody>
          <a:bodyPr wrap="square" rtlCol="0">
            <a:spAutoFit/>
          </a:bodyPr>
          <a:lstStyle/>
          <a:p>
            <a:r>
              <a:rPr lang="en-US" dirty="0"/>
              <a:t>Windowed VUV SiPM (S13371)</a:t>
            </a:r>
          </a:p>
        </p:txBody>
      </p:sp>
      <p:cxnSp>
        <p:nvCxnSpPr>
          <p:cNvPr id="8" name="Straight Arrow Connector 7">
            <a:extLst>
              <a:ext uri="{FF2B5EF4-FFF2-40B4-BE49-F238E27FC236}">
                <a16:creationId xmlns:a16="http://schemas.microsoft.com/office/drawing/2014/main" id="{23069355-0EEB-2F2C-47CB-1225474A6ADD}"/>
              </a:ext>
            </a:extLst>
          </p:cNvPr>
          <p:cNvCxnSpPr>
            <a:cxnSpLocks/>
          </p:cNvCxnSpPr>
          <p:nvPr/>
        </p:nvCxnSpPr>
        <p:spPr>
          <a:xfrm>
            <a:off x="403665" y="2179143"/>
            <a:ext cx="1070049" cy="1332873"/>
          </a:xfrm>
          <a:prstGeom prst="straightConnector1">
            <a:avLst/>
          </a:prstGeom>
          <a:ln w="28575" cmpd="sng">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C1E746AA-C5BD-D66B-06F0-8D64BA40B1CF}"/>
              </a:ext>
            </a:extLst>
          </p:cNvPr>
          <p:cNvSpPr txBox="1"/>
          <p:nvPr/>
        </p:nvSpPr>
        <p:spPr>
          <a:xfrm>
            <a:off x="258394" y="5626096"/>
            <a:ext cx="1861457" cy="646331"/>
          </a:xfrm>
          <a:prstGeom prst="rect">
            <a:avLst/>
          </a:prstGeom>
          <a:solidFill>
            <a:srgbClr val="FFFFFF">
              <a:alpha val="89804"/>
            </a:srgbClr>
          </a:solidFill>
          <a:ln w="38100">
            <a:solidFill>
              <a:srgbClr val="00B050"/>
            </a:solidFill>
          </a:ln>
        </p:spPr>
        <p:txBody>
          <a:bodyPr wrap="square" rtlCol="0">
            <a:spAutoFit/>
          </a:bodyPr>
          <a:lstStyle/>
          <a:p>
            <a:r>
              <a:rPr lang="en-US" dirty="0"/>
              <a:t>Windowless VUV SiPM (S13371)</a:t>
            </a:r>
          </a:p>
        </p:txBody>
      </p:sp>
      <p:cxnSp>
        <p:nvCxnSpPr>
          <p:cNvPr id="10" name="Straight Arrow Connector 9">
            <a:extLst>
              <a:ext uri="{FF2B5EF4-FFF2-40B4-BE49-F238E27FC236}">
                <a16:creationId xmlns:a16="http://schemas.microsoft.com/office/drawing/2014/main" id="{E25DFBF0-F3F8-A750-4284-02F79F3AEBFC}"/>
              </a:ext>
            </a:extLst>
          </p:cNvPr>
          <p:cNvCxnSpPr>
            <a:cxnSpLocks/>
            <a:stCxn id="9" idx="0"/>
          </p:cNvCxnSpPr>
          <p:nvPr/>
        </p:nvCxnSpPr>
        <p:spPr>
          <a:xfrm flipV="1">
            <a:off x="1189123" y="3719548"/>
            <a:ext cx="1447686" cy="1906548"/>
          </a:xfrm>
          <a:prstGeom prst="straightConnector1">
            <a:avLst/>
          </a:prstGeom>
          <a:ln w="28575" cmpd="sng">
            <a:solidFill>
              <a:srgbClr val="00B05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8E44D803-AC0A-27CF-6E3D-77855A51BC62}"/>
              </a:ext>
            </a:extLst>
          </p:cNvPr>
          <p:cNvCxnSpPr>
            <a:cxnSpLocks/>
          </p:cNvCxnSpPr>
          <p:nvPr/>
        </p:nvCxnSpPr>
        <p:spPr>
          <a:xfrm>
            <a:off x="3669787" y="3719548"/>
            <a:ext cx="1359413" cy="933134"/>
          </a:xfrm>
          <a:prstGeom prst="straightConnector1">
            <a:avLst/>
          </a:prstGeom>
          <a:ln w="28575" cmpd="sng">
            <a:solidFill>
              <a:srgbClr val="C900F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D3128D14-FA36-6F5C-F9B3-83CD2DC31AA8}"/>
              </a:ext>
            </a:extLst>
          </p:cNvPr>
          <p:cNvCxnSpPr>
            <a:cxnSpLocks/>
          </p:cNvCxnSpPr>
          <p:nvPr/>
        </p:nvCxnSpPr>
        <p:spPr>
          <a:xfrm>
            <a:off x="3601523" y="3719548"/>
            <a:ext cx="1575966" cy="1906548"/>
          </a:xfrm>
          <a:prstGeom prst="straightConnector1">
            <a:avLst/>
          </a:prstGeom>
          <a:ln w="28575" cmpd="sng">
            <a:solidFill>
              <a:srgbClr val="C900F3"/>
            </a:solidFill>
            <a:tailEnd type="triangle"/>
          </a:ln>
          <a:effectLst/>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a16="http://schemas.microsoft.com/office/drawing/2014/main" id="{4F6EE01C-6F29-0C8D-2064-B8ACC475AEED}"/>
              </a:ext>
            </a:extLst>
          </p:cNvPr>
          <p:cNvSpPr txBox="1"/>
          <p:nvPr/>
        </p:nvSpPr>
        <p:spPr>
          <a:xfrm>
            <a:off x="6992535" y="4062291"/>
            <a:ext cx="1413705" cy="369332"/>
          </a:xfrm>
          <a:prstGeom prst="rect">
            <a:avLst/>
          </a:prstGeom>
          <a:solidFill>
            <a:srgbClr val="FFFFFF">
              <a:alpha val="50196"/>
            </a:srgbClr>
          </a:solidFill>
          <a:ln w="38100">
            <a:solidFill>
              <a:srgbClr val="FFC000"/>
            </a:solidFill>
          </a:ln>
        </p:spPr>
        <p:txBody>
          <a:bodyPr wrap="square" rtlCol="0">
            <a:spAutoFit/>
          </a:bodyPr>
          <a:lstStyle/>
          <a:p>
            <a:r>
              <a:rPr lang="en-US" dirty="0"/>
              <a:t>Anode (0 kV)</a:t>
            </a:r>
          </a:p>
        </p:txBody>
      </p:sp>
      <p:sp>
        <p:nvSpPr>
          <p:cNvPr id="48" name="TextBox 47">
            <a:extLst>
              <a:ext uri="{FF2B5EF4-FFF2-40B4-BE49-F238E27FC236}">
                <a16:creationId xmlns:a16="http://schemas.microsoft.com/office/drawing/2014/main" id="{97AA4A8C-A12C-AB6B-FFC9-8EF9F51C0625}"/>
              </a:ext>
            </a:extLst>
          </p:cNvPr>
          <p:cNvSpPr txBox="1"/>
          <p:nvPr/>
        </p:nvSpPr>
        <p:spPr>
          <a:xfrm>
            <a:off x="6922257" y="4576944"/>
            <a:ext cx="1790090" cy="646331"/>
          </a:xfrm>
          <a:prstGeom prst="rect">
            <a:avLst/>
          </a:prstGeom>
          <a:solidFill>
            <a:srgbClr val="FFFFFF">
              <a:alpha val="50196"/>
            </a:srgbClr>
          </a:solidFill>
          <a:ln w="38100">
            <a:solidFill>
              <a:srgbClr val="FFC000"/>
            </a:solidFill>
          </a:ln>
        </p:spPr>
        <p:txBody>
          <a:bodyPr wrap="square" rtlCol="0">
            <a:spAutoFit/>
          </a:bodyPr>
          <a:lstStyle/>
          <a:p>
            <a:r>
              <a:rPr lang="en-US" dirty="0"/>
              <a:t>Cathode (10 kV – 14 kV (negative))</a:t>
            </a:r>
          </a:p>
        </p:txBody>
      </p:sp>
      <p:sp>
        <p:nvSpPr>
          <p:cNvPr id="49" name="TextBox 48">
            <a:extLst>
              <a:ext uri="{FF2B5EF4-FFF2-40B4-BE49-F238E27FC236}">
                <a16:creationId xmlns:a16="http://schemas.microsoft.com/office/drawing/2014/main" id="{40C05738-7143-1C78-A209-1477761B9BD9}"/>
              </a:ext>
            </a:extLst>
          </p:cNvPr>
          <p:cNvSpPr txBox="1"/>
          <p:nvPr/>
        </p:nvSpPr>
        <p:spPr>
          <a:xfrm>
            <a:off x="7112584" y="5372687"/>
            <a:ext cx="1298588" cy="369332"/>
          </a:xfrm>
          <a:prstGeom prst="rect">
            <a:avLst/>
          </a:prstGeom>
          <a:solidFill>
            <a:srgbClr val="FFFFFF">
              <a:alpha val="50196"/>
            </a:srgbClr>
          </a:solidFill>
          <a:ln w="38100">
            <a:solidFill>
              <a:srgbClr val="FFC000"/>
            </a:solidFill>
          </a:ln>
        </p:spPr>
        <p:txBody>
          <a:bodyPr wrap="square" rtlCol="0">
            <a:spAutoFit/>
          </a:bodyPr>
          <a:lstStyle/>
          <a:p>
            <a:r>
              <a:rPr lang="en-US" dirty="0"/>
              <a:t>Shield (0kV)</a:t>
            </a:r>
          </a:p>
        </p:txBody>
      </p:sp>
      <p:sp>
        <p:nvSpPr>
          <p:cNvPr id="52" name="TextBox 51">
            <a:extLst>
              <a:ext uri="{FF2B5EF4-FFF2-40B4-BE49-F238E27FC236}">
                <a16:creationId xmlns:a16="http://schemas.microsoft.com/office/drawing/2014/main" id="{F7110241-CE99-4005-7A5F-CDFBF7B955CB}"/>
              </a:ext>
            </a:extLst>
          </p:cNvPr>
          <p:cNvSpPr txBox="1"/>
          <p:nvPr/>
        </p:nvSpPr>
        <p:spPr>
          <a:xfrm>
            <a:off x="4771356" y="5880456"/>
            <a:ext cx="1298588" cy="369332"/>
          </a:xfrm>
          <a:prstGeom prst="rect">
            <a:avLst/>
          </a:prstGeom>
          <a:noFill/>
        </p:spPr>
        <p:txBody>
          <a:bodyPr wrap="square" rtlCol="0">
            <a:spAutoFit/>
          </a:bodyPr>
          <a:lstStyle/>
          <a:p>
            <a:pPr algn="ctr"/>
            <a:r>
              <a:rPr lang="en-US" dirty="0"/>
              <a:t>Front view</a:t>
            </a:r>
          </a:p>
        </p:txBody>
      </p:sp>
      <p:sp>
        <p:nvSpPr>
          <p:cNvPr id="53" name="TextBox 52">
            <a:extLst>
              <a:ext uri="{FF2B5EF4-FFF2-40B4-BE49-F238E27FC236}">
                <a16:creationId xmlns:a16="http://schemas.microsoft.com/office/drawing/2014/main" id="{E17B17F1-5566-E9AC-D8BE-F5AD3D03504F}"/>
              </a:ext>
            </a:extLst>
          </p:cNvPr>
          <p:cNvSpPr txBox="1"/>
          <p:nvPr/>
        </p:nvSpPr>
        <p:spPr>
          <a:xfrm>
            <a:off x="10077744" y="5804033"/>
            <a:ext cx="1298588" cy="369332"/>
          </a:xfrm>
          <a:prstGeom prst="rect">
            <a:avLst/>
          </a:prstGeom>
          <a:noFill/>
        </p:spPr>
        <p:txBody>
          <a:bodyPr wrap="square" rtlCol="0">
            <a:spAutoFit/>
          </a:bodyPr>
          <a:lstStyle/>
          <a:p>
            <a:pPr algn="ctr"/>
            <a:r>
              <a:rPr lang="en-US" dirty="0"/>
              <a:t>Back view</a:t>
            </a:r>
          </a:p>
        </p:txBody>
      </p:sp>
      <p:sp>
        <p:nvSpPr>
          <p:cNvPr id="54" name="TextBox 53">
            <a:extLst>
              <a:ext uri="{FF2B5EF4-FFF2-40B4-BE49-F238E27FC236}">
                <a16:creationId xmlns:a16="http://schemas.microsoft.com/office/drawing/2014/main" id="{F2AC398D-1553-AC05-F401-C3559192CEFA}"/>
              </a:ext>
            </a:extLst>
          </p:cNvPr>
          <p:cNvSpPr txBox="1"/>
          <p:nvPr/>
        </p:nvSpPr>
        <p:spPr>
          <a:xfrm>
            <a:off x="7086534" y="3352122"/>
            <a:ext cx="1413705" cy="646331"/>
          </a:xfrm>
          <a:prstGeom prst="rect">
            <a:avLst/>
          </a:prstGeom>
          <a:solidFill>
            <a:srgbClr val="FFFFFF">
              <a:alpha val="50196"/>
            </a:srgbClr>
          </a:solidFill>
          <a:ln w="38100">
            <a:solidFill>
              <a:schemeClr val="accent2">
                <a:lumMod val="75000"/>
              </a:schemeClr>
            </a:solidFill>
          </a:ln>
        </p:spPr>
        <p:txBody>
          <a:bodyPr wrap="square" rtlCol="0">
            <a:spAutoFit/>
          </a:bodyPr>
          <a:lstStyle/>
          <a:p>
            <a:r>
              <a:rPr lang="en-US" dirty="0"/>
              <a:t>Liquid Level meter</a:t>
            </a:r>
          </a:p>
        </p:txBody>
      </p:sp>
      <p:sp>
        <p:nvSpPr>
          <p:cNvPr id="55" name="TextBox 54">
            <a:extLst>
              <a:ext uri="{FF2B5EF4-FFF2-40B4-BE49-F238E27FC236}">
                <a16:creationId xmlns:a16="http://schemas.microsoft.com/office/drawing/2014/main" id="{09002595-071E-8B69-AAA7-C466DDB11EB9}"/>
              </a:ext>
            </a:extLst>
          </p:cNvPr>
          <p:cNvSpPr txBox="1"/>
          <p:nvPr/>
        </p:nvSpPr>
        <p:spPr>
          <a:xfrm>
            <a:off x="7463421" y="2813022"/>
            <a:ext cx="707762" cy="369332"/>
          </a:xfrm>
          <a:prstGeom prst="rect">
            <a:avLst/>
          </a:prstGeom>
          <a:solidFill>
            <a:srgbClr val="FFFFFF">
              <a:alpha val="50196"/>
            </a:srgbClr>
          </a:solidFill>
          <a:ln w="38100">
            <a:solidFill>
              <a:srgbClr val="7030A0"/>
            </a:solidFill>
          </a:ln>
        </p:spPr>
        <p:txBody>
          <a:bodyPr wrap="square" rtlCol="0">
            <a:spAutoFit/>
          </a:bodyPr>
          <a:lstStyle/>
          <a:p>
            <a:r>
              <a:rPr lang="en-US" dirty="0"/>
              <a:t>LEDs</a:t>
            </a:r>
          </a:p>
        </p:txBody>
      </p:sp>
      <p:sp>
        <p:nvSpPr>
          <p:cNvPr id="56" name="TextBox 55">
            <a:extLst>
              <a:ext uri="{FF2B5EF4-FFF2-40B4-BE49-F238E27FC236}">
                <a16:creationId xmlns:a16="http://schemas.microsoft.com/office/drawing/2014/main" id="{15F377E9-C8C0-2D23-A4C7-FC33CA4CD68A}"/>
              </a:ext>
            </a:extLst>
          </p:cNvPr>
          <p:cNvSpPr txBox="1"/>
          <p:nvPr/>
        </p:nvSpPr>
        <p:spPr>
          <a:xfrm>
            <a:off x="6788705" y="1746877"/>
            <a:ext cx="2218558" cy="923330"/>
          </a:xfrm>
          <a:prstGeom prst="rect">
            <a:avLst/>
          </a:prstGeom>
          <a:solidFill>
            <a:srgbClr val="FFFFFF">
              <a:alpha val="50196"/>
            </a:srgbClr>
          </a:solidFill>
          <a:ln w="38100">
            <a:solidFill>
              <a:srgbClr val="0070C0"/>
            </a:solidFill>
          </a:ln>
        </p:spPr>
        <p:txBody>
          <a:bodyPr wrap="square" rtlCol="0">
            <a:spAutoFit/>
          </a:bodyPr>
          <a:lstStyle/>
          <a:p>
            <a:r>
              <a:rPr lang="en-US" dirty="0"/>
              <a:t>Not shown: RGA ”straw” and capacitor (for measuring Xe)</a:t>
            </a:r>
          </a:p>
        </p:txBody>
      </p:sp>
      <p:cxnSp>
        <p:nvCxnSpPr>
          <p:cNvPr id="58" name="Straight Arrow Connector 57">
            <a:extLst>
              <a:ext uri="{FF2B5EF4-FFF2-40B4-BE49-F238E27FC236}">
                <a16:creationId xmlns:a16="http://schemas.microsoft.com/office/drawing/2014/main" id="{5965B033-66A0-8BAE-0BD4-836954E5E384}"/>
              </a:ext>
            </a:extLst>
          </p:cNvPr>
          <p:cNvCxnSpPr>
            <a:cxnSpLocks/>
            <a:stCxn id="54" idx="1"/>
          </p:cNvCxnSpPr>
          <p:nvPr/>
        </p:nvCxnSpPr>
        <p:spPr>
          <a:xfrm flipH="1">
            <a:off x="6502346" y="3675288"/>
            <a:ext cx="584188" cy="712315"/>
          </a:xfrm>
          <a:prstGeom prst="straightConnector1">
            <a:avLst/>
          </a:prstGeom>
          <a:ln w="38100" cmpd="sng">
            <a:solidFill>
              <a:schemeClr val="accent2">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a:extLst>
              <a:ext uri="{FF2B5EF4-FFF2-40B4-BE49-F238E27FC236}">
                <a16:creationId xmlns:a16="http://schemas.microsoft.com/office/drawing/2014/main" id="{9A665883-7066-E92E-337B-38D01013AF58}"/>
              </a:ext>
            </a:extLst>
          </p:cNvPr>
          <p:cNvCxnSpPr>
            <a:cxnSpLocks/>
          </p:cNvCxnSpPr>
          <p:nvPr/>
        </p:nvCxnSpPr>
        <p:spPr>
          <a:xfrm flipH="1">
            <a:off x="5795681" y="4431623"/>
            <a:ext cx="1196854" cy="241199"/>
          </a:xfrm>
          <a:prstGeom prst="straightConnector1">
            <a:avLst/>
          </a:prstGeom>
          <a:ln w="38100" cmpd="sng">
            <a:solidFill>
              <a:srgbClr val="FFC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073" name="Straight Arrow Connector 3072">
            <a:extLst>
              <a:ext uri="{FF2B5EF4-FFF2-40B4-BE49-F238E27FC236}">
                <a16:creationId xmlns:a16="http://schemas.microsoft.com/office/drawing/2014/main" id="{23B4AC99-2243-4B2D-2631-A880841E0025}"/>
              </a:ext>
            </a:extLst>
          </p:cNvPr>
          <p:cNvCxnSpPr>
            <a:cxnSpLocks/>
            <a:stCxn id="55" idx="3"/>
          </p:cNvCxnSpPr>
          <p:nvPr/>
        </p:nvCxnSpPr>
        <p:spPr>
          <a:xfrm>
            <a:off x="8171183" y="2997688"/>
            <a:ext cx="2114377" cy="1190106"/>
          </a:xfrm>
          <a:prstGeom prst="straightConnector1">
            <a:avLst/>
          </a:prstGeom>
          <a:ln w="38100" cmpd="sng">
            <a:solidFill>
              <a:srgbClr val="7030A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083" name="Straight Arrow Connector 3082">
            <a:extLst>
              <a:ext uri="{FF2B5EF4-FFF2-40B4-BE49-F238E27FC236}">
                <a16:creationId xmlns:a16="http://schemas.microsoft.com/office/drawing/2014/main" id="{378DB07B-35BC-51FC-7974-F2AF88CAE45A}"/>
              </a:ext>
            </a:extLst>
          </p:cNvPr>
          <p:cNvCxnSpPr>
            <a:cxnSpLocks/>
          </p:cNvCxnSpPr>
          <p:nvPr/>
        </p:nvCxnSpPr>
        <p:spPr>
          <a:xfrm flipH="1">
            <a:off x="5721777" y="4879907"/>
            <a:ext cx="1196854" cy="241199"/>
          </a:xfrm>
          <a:prstGeom prst="straightConnector1">
            <a:avLst/>
          </a:prstGeom>
          <a:ln w="38100" cmpd="sng">
            <a:solidFill>
              <a:srgbClr val="FFC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084" name="Straight Arrow Connector 3083">
            <a:extLst>
              <a:ext uri="{FF2B5EF4-FFF2-40B4-BE49-F238E27FC236}">
                <a16:creationId xmlns:a16="http://schemas.microsoft.com/office/drawing/2014/main" id="{09F85FBA-69DD-1947-7B3D-4E5EE2AFB480}"/>
              </a:ext>
            </a:extLst>
          </p:cNvPr>
          <p:cNvCxnSpPr>
            <a:cxnSpLocks/>
          </p:cNvCxnSpPr>
          <p:nvPr/>
        </p:nvCxnSpPr>
        <p:spPr>
          <a:xfrm flipH="1" flipV="1">
            <a:off x="5882725" y="5368596"/>
            <a:ext cx="1202587" cy="188757"/>
          </a:xfrm>
          <a:prstGeom prst="straightConnector1">
            <a:avLst/>
          </a:prstGeom>
          <a:ln w="38100" cmpd="sng">
            <a:solidFill>
              <a:srgbClr val="FFC0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75159103"/>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015_PPT_UNC_V7.06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bwMode="auto">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a:spPr>
      <a:bodyPr rtlCol="0" anchor="b">
        <a:prstTxWarp prst="textNoShape">
          <a:avLst/>
        </a:prstTxWarp>
      </a:bodyPr>
      <a:lstStyle>
        <a:defPPr algn="ctr">
          <a:spcBef>
            <a:spcPct val="0"/>
          </a:spcBef>
          <a:defRPr sz="1600" dirty="0">
            <a:solidFill>
              <a:srgbClr val="000000"/>
            </a:solidFill>
          </a:defRPr>
        </a:defPPr>
      </a:lstStyle>
      <a:style>
        <a:lnRef idx="1">
          <a:schemeClr val="accent1"/>
        </a:lnRef>
        <a:fillRef idx="2">
          <a:schemeClr val="accent1"/>
        </a:fillRef>
        <a:effectRef idx="1">
          <a:schemeClr val="accent1"/>
        </a:effectRef>
        <a:fontRef idx="minor">
          <a:schemeClr val="dk1"/>
        </a:fontRef>
      </a:style>
    </a:spDef>
    <a:lnDef>
      <a:spPr>
        <a:ln w="28575" cmpd="sng">
          <a:solidFill>
            <a:schemeClr val="accent1">
              <a:lumMod val="7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18_PPT_UNC_V5.23_wide-16x9.potx" id="{83130911-C7AB-48B9-8C29-C9D32ACF0083}" vid="{243C0807-7D1A-4674-975A-BB624B10444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E0BF49DE28B694F82F1F782572430AD" ma:contentTypeVersion="5" ma:contentTypeDescription="Create a new document." ma:contentTypeScope="" ma:versionID="7439f18bf9bdecdaef776b84be8eba71">
  <xsd:schema xmlns:xsd="http://www.w3.org/2001/XMLSchema" xmlns:xs="http://www.w3.org/2001/XMLSchema" xmlns:p="http://schemas.microsoft.com/office/2006/metadata/properties" xmlns:ns3="4947654f-901f-4bc8-861d-59df41a60246" targetNamespace="http://schemas.microsoft.com/office/2006/metadata/properties" ma:root="true" ma:fieldsID="0bb92ae417372f0fee313b2360fdb159" ns3:_="">
    <xsd:import namespace="4947654f-901f-4bc8-861d-59df41a60246"/>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MediaServiceSearchPropertie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47654f-901f-4bc8-861d-59df41a602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1B58DC4-C09C-4562-A294-4D598BF7283B}">
  <ds:schemaRefs>
    <ds:schemaRef ds:uri="http://purl.org/dc/dcmitype/"/>
    <ds:schemaRef ds:uri="http://www.w3.org/XML/1998/namespace"/>
    <ds:schemaRef ds:uri="http://purl.org/dc/elements/1.1/"/>
    <ds:schemaRef ds:uri="http://purl.org/dc/terms/"/>
    <ds:schemaRef ds:uri="http://schemas.microsoft.com/office/2006/metadata/properties"/>
    <ds:schemaRef ds:uri="http://schemas.microsoft.com/office/2006/documentManagement/types"/>
    <ds:schemaRef ds:uri="4947654f-901f-4bc8-861d-59df41a60246"/>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0303E650-8393-4C2E-A300-22705B93B7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47654f-901f-4bc8-861d-59df41a6024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5D481C4-6946-49D4-9A7C-134D00B4B20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66694</TotalTime>
  <Words>2927</Words>
  <Application>Microsoft Macintosh PowerPoint</Application>
  <PresentationFormat>Widescreen</PresentationFormat>
  <Paragraphs>466</Paragraphs>
  <Slides>35</Slides>
  <Notes>19</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35</vt:i4>
      </vt:variant>
    </vt:vector>
  </HeadingPairs>
  <TitlesOfParts>
    <vt:vector size="45" baseType="lpstr">
      <vt:lpstr>Arial</vt:lpstr>
      <vt:lpstr>Calibri</vt:lpstr>
      <vt:lpstr>Calibri Light</vt:lpstr>
      <vt:lpstr>Cambria Math</vt:lpstr>
      <vt:lpstr>Lucida Grande</vt:lpstr>
      <vt:lpstr>Lucida Handwriting</vt:lpstr>
      <vt:lpstr>Wingdings</vt:lpstr>
      <vt:lpstr>Wingdings 2</vt:lpstr>
      <vt:lpstr>Office Theme</vt:lpstr>
      <vt:lpstr>2015_PPT_UNC_V7.06 (1)</vt:lpstr>
      <vt:lpstr>Gas Electroluminescence in a Dual Phase Xenon-Doped Argon TPC</vt:lpstr>
      <vt:lpstr>Review of Xenon and Argon Time Projection Chambers (TPCs)</vt:lpstr>
      <vt:lpstr>Comparison of Xenon and Argon</vt:lpstr>
      <vt:lpstr>Xenon-Doping in Argon</vt:lpstr>
      <vt:lpstr>Applications of Xenon-Doped Argon</vt:lpstr>
      <vt:lpstr>PowerPoint Presentation</vt:lpstr>
      <vt:lpstr>PowerPoint Presentation</vt:lpstr>
      <vt:lpstr>Demonstration of Xe-Ar Mixture Stability (Past 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Thank you! Questions?</vt:lpstr>
      <vt:lpstr>Backup Slides</vt:lpstr>
      <vt:lpstr>PowerPoint Presentation</vt:lpstr>
      <vt:lpstr>PowerPoint Presentation</vt:lpstr>
      <vt:lpstr>PowerPoint Presentation</vt:lpstr>
      <vt:lpstr>PowerPoint Presentation</vt:lpstr>
      <vt:lpstr>Xenon-Doped Argon S2 Experiment (2-grid TPC)</vt:lpstr>
      <vt:lpstr>PowerPoint Presentation</vt:lpstr>
      <vt:lpstr>PowerPoint Presentation</vt:lpstr>
      <vt:lpstr>Capacitive Technique to Measure Xenon Concentration in Argon</vt:lpstr>
      <vt:lpstr>Circulation Design </vt:lpstr>
      <vt:lpstr>Circulation Design </vt:lpstr>
      <vt:lpstr>Capacitance and Xenon Concentration in Response to Doping</vt:lpstr>
      <vt:lpstr>PowerPoint Presentation</vt:lpstr>
      <vt:lpstr>Capacitive and Pixel Measurements of Xenon Stability Tests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Capacitive Monitoring of Xenon Concentration in a Xenon-Doped Argon Detector</dc:title>
  <dc:creator>James Kingston</dc:creator>
  <cp:lastModifiedBy>James Kingston</cp:lastModifiedBy>
  <cp:revision>69</cp:revision>
  <dcterms:created xsi:type="dcterms:W3CDTF">2023-10-23T17:31:25Z</dcterms:created>
  <dcterms:modified xsi:type="dcterms:W3CDTF">2025-10-19T06:33:43Z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0x0101005E0BF49DE28B694F82F1F782572430AD</vt:lpwstr>
  </property>
</Properties>
</file>