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740" r:id="rId2"/>
    <p:sldId id="742" r:id="rId3"/>
    <p:sldId id="793" r:id="rId4"/>
    <p:sldId id="743" r:id="rId5"/>
    <p:sldId id="786" r:id="rId6"/>
    <p:sldId id="481" r:id="rId7"/>
    <p:sldId id="461" r:id="rId8"/>
    <p:sldId id="503" r:id="rId9"/>
    <p:sldId id="502" r:id="rId10"/>
    <p:sldId id="497" r:id="rId11"/>
    <p:sldId id="762" r:id="rId12"/>
    <p:sldId id="763" r:id="rId13"/>
    <p:sldId id="787" r:id="rId14"/>
    <p:sldId id="794" r:id="rId15"/>
    <p:sldId id="523" r:id="rId16"/>
    <p:sldId id="779" r:id="rId17"/>
    <p:sldId id="796" r:id="rId18"/>
    <p:sldId id="517" r:id="rId19"/>
    <p:sldId id="795" r:id="rId20"/>
    <p:sldId id="472" r:id="rId21"/>
    <p:sldId id="485" r:id="rId22"/>
    <p:sldId id="319" r:id="rId23"/>
    <p:sldId id="395" r:id="rId24"/>
    <p:sldId id="398" r:id="rId25"/>
    <p:sldId id="399" r:id="rId26"/>
    <p:sldId id="334" r:id="rId27"/>
    <p:sldId id="397" r:id="rId28"/>
    <p:sldId id="327" r:id="rId29"/>
    <p:sldId id="325" r:id="rId30"/>
    <p:sldId id="349" r:id="rId31"/>
    <p:sldId id="353" r:id="rId32"/>
    <p:sldId id="792" r:id="rId33"/>
    <p:sldId id="521" r:id="rId34"/>
    <p:sldId id="728" r:id="rId35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>
      <p:cViewPr varScale="1">
        <p:scale>
          <a:sx n="109" d="100"/>
          <a:sy n="109" d="100"/>
        </p:scale>
        <p:origin x="653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4BD02-8B08-42FB-88F4-A5EF7CB1549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D3655-43D1-4AC4-A833-CE3B2A0E39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b5e36b4c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b5e36b4c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83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20A-C755-483C-9ADC-C67539B9D703}" type="datetime1">
              <a:rPr lang="es-ES" smtClean="0"/>
              <a:t>24/10/2025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B35E-EADE-4847-AF5A-AEEA001C55C0}" type="datetime1">
              <a:rPr lang="es-ES" smtClean="0"/>
              <a:t>24/10/2025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9FEC-E4FA-4613-8504-DD650A57D3D8}" type="datetime1">
              <a:rPr lang="es-ES" smtClean="0"/>
              <a:t>24/10/2025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81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800"/>
              <a:buFont typeface="Calibri"/>
              <a:buChar char="●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alibri"/>
              <a:buChar char="◆"/>
              <a:defRPr sz="19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◆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◆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42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C1C9-B986-4199-A056-5192F0C681C4}" type="datetime1">
              <a:rPr lang="es-ES" smtClean="0"/>
              <a:t>24/10/2025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4AFE-A207-4501-8C59-463C6743B75B}" type="datetime1">
              <a:rPr lang="es-ES" smtClean="0"/>
              <a:t>24/10/2025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229A-4F69-441F-9EF1-8EE9611F9ADC}" type="datetime1">
              <a:rPr lang="es-ES" smtClean="0"/>
              <a:t>24/10/2025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B8E3E-3FD8-4FEB-AC17-7FB50A92FF07}" type="datetime1">
              <a:rPr lang="es-ES" smtClean="0"/>
              <a:t>24/10/2025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FCA7-DAF6-430F-823A-049F75F4E947}" type="datetime1">
              <a:rPr lang="es-ES" smtClean="0"/>
              <a:t>24/10/2025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3CB7-6CF7-4B59-B0D3-E98F2B68AFA9}" type="datetime1">
              <a:rPr lang="es-ES" smtClean="0"/>
              <a:t>24/10/2025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9AAD-8ECB-4790-B9BE-3C994BAB1FAF}" type="datetime1">
              <a:rPr lang="es-ES" smtClean="0"/>
              <a:t>24/10/2025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4CB6-4358-4D83-98AA-09792FC1972A}" type="datetime1">
              <a:rPr lang="es-ES" smtClean="0"/>
              <a:t>24/10/2025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25C80-B7E2-4F73-BC6B-FDE632066B02}" type="datetime1">
              <a:rPr lang="es-ES" smtClean="0"/>
              <a:t>24/10/2025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10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1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30AF5526-31FD-4316-83FE-00BDBB17748F}"/>
              </a:ext>
            </a:extLst>
          </p:cNvPr>
          <p:cNvSpPr/>
          <p:nvPr/>
        </p:nvSpPr>
        <p:spPr>
          <a:xfrm rot="10800000">
            <a:off x="7357538" y="-20538"/>
            <a:ext cx="1822974" cy="51591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F03E17-CBD8-4E25-AE8F-A74B1AEDBFE8}"/>
              </a:ext>
            </a:extLst>
          </p:cNvPr>
          <p:cNvSpPr/>
          <p:nvPr/>
        </p:nvSpPr>
        <p:spPr>
          <a:xfrm>
            <a:off x="2709" y="-14524"/>
            <a:ext cx="1822974" cy="51591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57374" y="3417540"/>
            <a:ext cx="5994666" cy="131445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Roberto Santorelli</a:t>
            </a:r>
          </a:p>
          <a:p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CIEMAT – Madrid</a:t>
            </a:r>
          </a:p>
          <a:p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24/Oct/2025</a:t>
            </a:r>
          </a:p>
          <a:p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AutoShape 2" descr="Bienvenido a la página web de la Unidad de Innovación Nuclear! | Unidad de  Innovación Nuclear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AutoShape 4" descr="Bienvenido a la página web de la Unidad de Innovación Nuclear! | Unidad de  Innovación Nuclear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AutoShape 6" descr="Bienvenido a la página web de la Unidad de Innovación Nuclear! | Unidad de  Innovación Nuclear"/>
          <p:cNvSpPr>
            <a:spLocks noChangeAspect="1" noChangeArrowheads="1"/>
          </p:cNvSpPr>
          <p:nvPr/>
        </p:nvSpPr>
        <p:spPr bwMode="auto">
          <a:xfrm>
            <a:off x="1488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AutoShape 8" descr="Bienvenido a la página web de la Unidad de Innovación Nuclear! | Unidad de  Innovación Nuclear"/>
          <p:cNvSpPr>
            <a:spLocks noChangeAspect="1" noChangeArrowheads="1"/>
          </p:cNvSpPr>
          <p:nvPr/>
        </p:nvSpPr>
        <p:spPr bwMode="auto">
          <a:xfrm>
            <a:off x="1602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44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56" y="4418809"/>
            <a:ext cx="3836194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9" name="Picture 11" descr="PhD position in Gamma ray physics at CIEMAT: “Scientific exploitation of  MAGIC and the first telescopes of CT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02" y="4372747"/>
            <a:ext cx="1005216" cy="7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3" descr="Dark Matter searches with LAr"/>
          <p:cNvSpPr>
            <a:spLocks noChangeAspect="1" noChangeArrowheads="1"/>
          </p:cNvSpPr>
          <p:nvPr/>
        </p:nvSpPr>
        <p:spPr bwMode="auto">
          <a:xfrm>
            <a:off x="1716881" y="3488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AutoShape 15" descr="Dark Matter searches with LAr"/>
          <p:cNvSpPr>
            <a:spLocks noChangeAspect="1" noChangeArrowheads="1"/>
          </p:cNvSpPr>
          <p:nvPr/>
        </p:nvSpPr>
        <p:spPr bwMode="auto">
          <a:xfrm>
            <a:off x="1831181" y="4631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0D6E8-92C6-4163-9223-D833B779E1FF}"/>
              </a:ext>
            </a:extLst>
          </p:cNvPr>
          <p:cNvSpPr txBox="1"/>
          <p:nvPr/>
        </p:nvSpPr>
        <p:spPr>
          <a:xfrm>
            <a:off x="2843808" y="987574"/>
            <a:ext cx="45719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69FBB5C-6F6D-4AAB-9FA4-0CCDF72B3F0F}"/>
              </a:ext>
            </a:extLst>
          </p:cNvPr>
          <p:cNvSpPr txBox="1"/>
          <p:nvPr/>
        </p:nvSpPr>
        <p:spPr>
          <a:xfrm>
            <a:off x="35496" y="1635646"/>
            <a:ext cx="9152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latin typeface="Arial Black" panose="020B0A04020102020204" pitchFamily="34" charset="0"/>
              </a:rPr>
              <a:t>Scaling Up TPCs for Rare Event Searches: </a:t>
            </a:r>
          </a:p>
          <a:p>
            <a:pPr algn="ctr"/>
            <a:r>
              <a:rPr lang="en-US" sz="3000" dirty="0">
                <a:latin typeface="Arial Black" panose="020B0A04020102020204" pitchFamily="34" charset="0"/>
              </a:rPr>
              <a:t>Space Charge and Pile-Up Effects </a:t>
            </a:r>
            <a:endParaRPr lang="en-US" sz="3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8DF82C6-9FB5-47AE-BD6A-089F5DEBA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0" y="46062"/>
            <a:ext cx="3344128" cy="10143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02453FF-C183-4472-B497-350E03EE3C9E}"/>
              </a:ext>
            </a:extLst>
          </p:cNvPr>
          <p:cNvSpPr txBox="1"/>
          <p:nvPr/>
        </p:nvSpPr>
        <p:spPr>
          <a:xfrm>
            <a:off x="3040971" y="1092648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LIDINE2025 – Hong Kong</a:t>
            </a:r>
          </a:p>
        </p:txBody>
      </p:sp>
    </p:spTree>
    <p:extLst>
      <p:ext uri="{BB962C8B-B14F-4D97-AF65-F5344CB8AC3E}">
        <p14:creationId xmlns:p14="http://schemas.microsoft.com/office/powerpoint/2010/main" val="132990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C3CB4050-FF10-449C-81DF-3E645AFFEF1D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3449399" y="0"/>
            <a:ext cx="2091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Frontiers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9772" y="1059582"/>
            <a:ext cx="47487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Signal reconstruction</a:t>
            </a:r>
          </a:p>
          <a:p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Charge drift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Light emission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55205D46-6A16-4428-8E11-90FCC63F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10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2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166BB186-0AB5-4885-99D5-BDCB79A4CF92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3449399" y="0"/>
            <a:ext cx="2091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Frontiers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9772" y="1059582"/>
            <a:ext cx="47487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reconstruction</a:t>
            </a:r>
          </a:p>
          <a:p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Charge drift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Light emission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D4DD79B6-21F3-4348-A4F6-D7D52D31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11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5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B234613-70C5-44EA-8695-907A5B43F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67" y="3365151"/>
            <a:ext cx="5153741" cy="171003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C496F0C-5BD5-40F6-844B-185B9292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17" y="3378444"/>
            <a:ext cx="5115763" cy="1397417"/>
          </a:xfrm>
          <a:prstGeom prst="rect">
            <a:avLst/>
          </a:prstGeom>
        </p:spPr>
      </p:pic>
      <p:sp>
        <p:nvSpPr>
          <p:cNvPr id="12" name="2 Rectángulo">
            <a:extLst>
              <a:ext uri="{FF2B5EF4-FFF2-40B4-BE49-F238E27FC236}">
                <a16:creationId xmlns:a16="http://schemas.microsoft.com/office/drawing/2014/main" id="{2D49E5A6-5828-4E12-8C27-CF0CB4D82C02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88BE1D8-A98C-4B96-BE49-EC8FB0018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454" y="2165843"/>
            <a:ext cx="4976269" cy="128621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3DC3E36-1289-48DA-9765-09722F0A477D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484129-EFA2-4158-AB71-45844A8762A3}"/>
              </a:ext>
            </a:extLst>
          </p:cNvPr>
          <p:cNvSpPr txBox="1"/>
          <p:nvPr/>
        </p:nvSpPr>
        <p:spPr>
          <a:xfrm>
            <a:off x="2014857" y="-9391"/>
            <a:ext cx="48767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  <a:cs typeface="Arial" panose="020B0604020202020204" pitchFamily="34" charset="0"/>
              </a:rPr>
              <a:t>Reconciling S2 and S1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0668B6-8E9C-477F-B40C-77C7A3B83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CEB7B825-26FB-452E-A896-8DD30089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E783B09-8413-41C4-9D18-13E06EA5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183" y="895885"/>
            <a:ext cx="5030540" cy="120683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63E4807-3D61-4826-8989-A6CB5445CD54}"/>
              </a:ext>
            </a:extLst>
          </p:cNvPr>
          <p:cNvSpPr txBox="1"/>
          <p:nvPr/>
        </p:nvSpPr>
        <p:spPr>
          <a:xfrm rot="20685345">
            <a:off x="7557301" y="761048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Conceptual example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9D1B50C-FBB8-4183-875F-184A6D1E7D91}"/>
              </a:ext>
            </a:extLst>
          </p:cNvPr>
          <p:cNvCxnSpPr/>
          <p:nvPr/>
        </p:nvCxnSpPr>
        <p:spPr>
          <a:xfrm>
            <a:off x="3254454" y="1059582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22E41B-9BBF-476C-95E7-426F7012DFCE}"/>
              </a:ext>
            </a:extLst>
          </p:cNvPr>
          <p:cNvSpPr txBox="1"/>
          <p:nvPr/>
        </p:nvSpPr>
        <p:spPr>
          <a:xfrm>
            <a:off x="3182767" y="78322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BE29A71-58AB-467F-A65F-A2BCA502B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76467"/>
            <a:ext cx="2977112" cy="27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2 Rectángulo">
            <a:extLst>
              <a:ext uri="{FF2B5EF4-FFF2-40B4-BE49-F238E27FC236}">
                <a16:creationId xmlns:a16="http://schemas.microsoft.com/office/drawing/2014/main" id="{4FC12A71-A466-4E7F-A8E7-F5EEE316DE91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87" name="Picture 3" descr="https://lh7-rt.googleusercontent.com/slidesz/AGV_vUc2NmcN70och8a4yDB2zRd9pu6_iPAeOFJdjcXyHebP0WIvt2ZUGqqbCbf_zjzzXgx9BBYx21nCq0o5KaP1sjp6b_kHS_Ybl1uP0Yxqd1ATi3zD4Td4M7h4F0fylouvvEJTtAwRY-nyr-kfgYzP9Z87ZsMIDtY=s2048?key=YDWGnC-grlsF4bqH4d3ugw">
            <a:extLst>
              <a:ext uri="{FF2B5EF4-FFF2-40B4-BE49-F238E27FC236}">
                <a16:creationId xmlns:a16="http://schemas.microsoft.com/office/drawing/2014/main" id="{DFAFACEE-F142-4268-9E87-372A37D6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98" y="1727745"/>
            <a:ext cx="2355988" cy="201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7-rt.googleusercontent.com/slidesz/AGV_vUeHIretOV_yfZMczo1qxILZz9NkaB3TWqSH5rDpebzS8_a3xGIpXLqXGvI91Rr4KsDBtstXv77OnvZy9tcb7RTGMMNQtRQMy7yVDQwOerbBN4AYkIavOcy_fkegaD9p9dwTwz1XqKzb_p_5JRJhqWOtPYrAr9z_=s2048?key=YDWGnC-grlsF4bqH4d3ugw">
            <a:extLst>
              <a:ext uri="{FF2B5EF4-FFF2-40B4-BE49-F238E27FC236}">
                <a16:creationId xmlns:a16="http://schemas.microsoft.com/office/drawing/2014/main" id="{6E4C467C-5E95-4CAA-A241-B500B340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6" y="1727745"/>
            <a:ext cx="2354658" cy="202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lh7-rt.googleusercontent.com/slidesz/AGV_vUf7oZnbL8mFo3cTht2t3K03D-njqhWv49WOV9xha3y_YJhIKC4rCnsNOefVFWIIeJNn4o2Wl-yItv7-k_aS9EQAFHRyN2Dn8IEaCPfeLKVVPRhASe4KaZ1JyE5jKNkuqbjOkQ7fnMHMUh2EOJS2AEOMGpmdF9pS=s2048?key=YDWGnC-grlsF4bqH4d3ugw">
            <a:extLst>
              <a:ext uri="{FF2B5EF4-FFF2-40B4-BE49-F238E27FC236}">
                <a16:creationId xmlns:a16="http://schemas.microsoft.com/office/drawing/2014/main" id="{B222AAAB-A308-43C6-83DB-CB106EB8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79247"/>
            <a:ext cx="3384618" cy="99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3DC3E36-1289-48DA-9765-09722F0A477D}"/>
              </a:ext>
            </a:extLst>
          </p:cNvPr>
          <p:cNvSpPr/>
          <p:nvPr/>
        </p:nvSpPr>
        <p:spPr>
          <a:xfrm>
            <a:off x="4453217" y="283107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484129-EFA2-4158-AB71-45844A8762A3}"/>
              </a:ext>
            </a:extLst>
          </p:cNvPr>
          <p:cNvSpPr txBox="1"/>
          <p:nvPr/>
        </p:nvSpPr>
        <p:spPr>
          <a:xfrm>
            <a:off x="2555776" y="-20850"/>
            <a:ext cx="36966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  <a:cs typeface="Arial" panose="020B0604020202020204" pitchFamily="34" charset="0"/>
              </a:rPr>
              <a:t>Pile-up problems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0668B6-8E9C-477F-B40C-77C7A3B83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3DC1703-E3BB-4408-96C9-95EED0A1DF99}"/>
              </a:ext>
            </a:extLst>
          </p:cNvPr>
          <p:cNvCxnSpPr>
            <a:cxnSpLocks/>
          </p:cNvCxnSpPr>
          <p:nvPr/>
        </p:nvCxnSpPr>
        <p:spPr>
          <a:xfrm>
            <a:off x="804467" y="2872454"/>
            <a:ext cx="29754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676D846-1A5D-4972-BD8A-D065F72B28E0}"/>
              </a:ext>
            </a:extLst>
          </p:cNvPr>
          <p:cNvSpPr txBox="1"/>
          <p:nvPr/>
        </p:nvSpPr>
        <p:spPr>
          <a:xfrm>
            <a:off x="656986" y="182475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33D921-C13F-4199-9858-E8DF6957D2C1}"/>
              </a:ext>
            </a:extLst>
          </p:cNvPr>
          <p:cNvSpPr txBox="1"/>
          <p:nvPr/>
        </p:nvSpPr>
        <p:spPr>
          <a:xfrm>
            <a:off x="1244309" y="201358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5181F7C-3E6E-4318-906F-B6AB1371DCEC}"/>
              </a:ext>
            </a:extLst>
          </p:cNvPr>
          <p:cNvSpPr txBox="1"/>
          <p:nvPr/>
        </p:nvSpPr>
        <p:spPr>
          <a:xfrm>
            <a:off x="1886624" y="1862005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40D4A5-E04B-4348-88A6-90D091AECA13}"/>
              </a:ext>
            </a:extLst>
          </p:cNvPr>
          <p:cNvSpPr txBox="1"/>
          <p:nvPr/>
        </p:nvSpPr>
        <p:spPr>
          <a:xfrm>
            <a:off x="2342830" y="161752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6F8236-89F2-43C7-9A2F-49193267C2C0}"/>
              </a:ext>
            </a:extLst>
          </p:cNvPr>
          <p:cNvSpPr txBox="1"/>
          <p:nvPr/>
        </p:nvSpPr>
        <p:spPr>
          <a:xfrm>
            <a:off x="722529" y="28827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Max drift time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3DE3FF0-50F4-4199-AE97-5025F77A3943}"/>
              </a:ext>
            </a:extLst>
          </p:cNvPr>
          <p:cNvCxnSpPr/>
          <p:nvPr/>
        </p:nvCxnSpPr>
        <p:spPr>
          <a:xfrm>
            <a:off x="772471" y="1623869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AE6FE09-BCF3-4D10-A223-0DDC1EC0699B}"/>
              </a:ext>
            </a:extLst>
          </p:cNvPr>
          <p:cNvSpPr txBox="1"/>
          <p:nvPr/>
        </p:nvSpPr>
        <p:spPr>
          <a:xfrm>
            <a:off x="722529" y="127560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1" name="1 Marcador de número de diapositiva">
            <a:extLst>
              <a:ext uri="{FF2B5EF4-FFF2-40B4-BE49-F238E27FC236}">
                <a16:creationId xmlns:a16="http://schemas.microsoft.com/office/drawing/2014/main" id="{2B7E6427-A88C-4FD4-A6CF-B5179395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13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9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Rectángulo">
            <a:extLst>
              <a:ext uri="{FF2B5EF4-FFF2-40B4-BE49-F238E27FC236}">
                <a16:creationId xmlns:a16="http://schemas.microsoft.com/office/drawing/2014/main" id="{2D49E5A6-5828-4E12-8C27-CF0CB4D82C02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DC3E36-1289-48DA-9765-09722F0A477D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484129-EFA2-4158-AB71-45844A8762A3}"/>
              </a:ext>
            </a:extLst>
          </p:cNvPr>
          <p:cNvSpPr txBox="1"/>
          <p:nvPr/>
        </p:nvSpPr>
        <p:spPr>
          <a:xfrm>
            <a:off x="2555776" y="-20850"/>
            <a:ext cx="34610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  <a:cs typeface="Arial" panose="020B0604020202020204" pitchFamily="34" charset="0"/>
              </a:rPr>
              <a:t>Pile-up problem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0668B6-8E9C-477F-B40C-77C7A3B83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1C5EB9B-554C-4ADE-A699-59DC6F2BA4E8}"/>
                  </a:ext>
                </a:extLst>
              </p:cNvPr>
              <p:cNvSpPr txBox="1"/>
              <p:nvPr/>
            </p:nvSpPr>
            <p:spPr>
              <a:xfrm>
                <a:off x="-7913" y="939200"/>
                <a:ext cx="776128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TPCs are “slow” detectors </a:t>
                </a:r>
                <a:endParaRPr lang="es-ES" sz="200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endParaRPr>
              </a:p>
              <a:p>
                <a:pPr marL="285750" indent="-285750" fontAlgn="base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s-ES" sz="2000" i="1" dirty="0">
                                <a:latin typeface="Cambria Math"/>
                                <a:sym typeface="Symbol"/>
                              </a:rPr>
                              <m:t>𝑣</m:t>
                            </m:r>
                          </m:e>
                          <m:sub>
                            <m:r>
                              <a:rPr lang="es-ES" sz="2000" i="1" dirty="0">
                                <a:latin typeface="Cambria Math"/>
                                <a:sym typeface="Symbol"/>
                              </a:rPr>
                              <m:t>𝑒</m:t>
                            </m:r>
                          </m:sub>
                        </m:sSub>
                        <m:r>
                          <a:rPr lang="en-US" sz="2000" i="1" dirty="0">
                            <a:latin typeface="Cambria Math"/>
                            <a:ea typeface="Cambria Math"/>
                            <a:sym typeface="Symbol"/>
                          </a:rPr>
                          <m:t>~</m:t>
                        </m:r>
                        <m:r>
                          <a:rPr lang="es-ES" sz="2000" i="1" dirty="0">
                            <a:latin typeface="Cambria Math"/>
                            <a:ea typeface="Cambria Math"/>
                            <a:sym typeface="Symbol"/>
                          </a:rPr>
                          <m:t>2 </m:t>
                        </m:r>
                        <m:r>
                          <a:rPr lang="es-ES" sz="2000" i="1" dirty="0">
                            <a:latin typeface="Cambria Math"/>
                            <a:ea typeface="Cambria Math"/>
                            <a:sym typeface="Symbol"/>
                          </a:rPr>
                          <m:t>𝑚𝑚</m:t>
                        </m:r>
                        <m:r>
                          <m:rPr>
                            <m:nor/>
                          </m:rPr>
                          <a:rPr lang="es-ES" sz="2000" dirty="0">
                            <a:latin typeface="Arial" panose="020B0604020202020204" pitchFamily="34" charset="0"/>
                            <a:ea typeface="Cambria Math"/>
                            <a:cs typeface="Arial" panose="020B0604020202020204" pitchFamily="34" charset="0"/>
                            <a:sym typeface="Symbol"/>
                          </a:rPr>
                          <m:t>/</m:t>
                        </m:r>
                        <m:r>
                          <a:rPr lang="en-US" sz="2000" dirty="0">
                            <a:latin typeface="Cambria Math"/>
                            <a:sym typeface="Symbol"/>
                          </a:rPr>
                          <m:t></m:t>
                        </m:r>
                        <m:r>
                          <a:rPr lang="es-ES" sz="2000" i="1" dirty="0">
                            <a:latin typeface="Cambria Math"/>
                            <a:sym typeface="Symbol"/>
                          </a:rPr>
                          <m:t>𝑠</m:t>
                        </m:r>
                        <m:r>
                          <a:rPr lang="es-ES" sz="2000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   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~0.1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kV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  <m:r>
                          <a:rPr lang="es-E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   </m:t>
                        </m:r>
                        <m:r>
                          <a:rPr lang="es-ES" sz="2000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(</m:t>
                        </m:r>
                        <m:r>
                          <a:rPr lang="es-ES" sz="2000" i="1" dirty="0"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2000" i="1" dirty="0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r>
                      <a:rPr lang="en-US" sz="200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2000" i="1" dirty="0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s-ES" sz="2000" i="1" dirty="0">
                        <a:latin typeface="Cambria Math"/>
                        <a:ea typeface="Cambria Math"/>
                        <a:sym typeface="Symbol"/>
                      </a:rPr>
                      <m:t>𝑚</m:t>
                    </m:r>
                    <m:r>
                      <a:rPr lang="en-US" sz="2000" i="1" dirty="0">
                        <a:latin typeface="Cambria Math"/>
                        <a:ea typeface="Cambria Math"/>
                        <a:sym typeface="Symbol"/>
                      </a:rPr>
                      <m:t>/</m:t>
                    </m:r>
                    <m:r>
                      <a:rPr lang="en-US" sz="2000" i="1" dirty="0">
                        <a:latin typeface="Cambria Math"/>
                        <a:ea typeface="Cambria Math"/>
                        <a:sym typeface="Symbol"/>
                      </a:rPr>
                      <m:t>𝑚𝑠</m:t>
                    </m:r>
                    <m:r>
                      <a:rPr lang="en-US" sz="2000" i="1" dirty="0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@ E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 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~0.1 kV/cm)</a:t>
                </a:r>
                <a:endParaRPr lang="en-US" sz="20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1C5EB9B-554C-4ADE-A699-59DC6F2BA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13" y="939200"/>
                <a:ext cx="7761289" cy="861774"/>
              </a:xfrm>
              <a:prstGeom prst="rect">
                <a:avLst/>
              </a:prstGeom>
              <a:blipFill>
                <a:blip r:embed="rId2"/>
                <a:stretch>
                  <a:fillRect l="-707" t="-2837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9D1B50C-FBB8-4183-875F-184A6D1E7D91}"/>
              </a:ext>
            </a:extLst>
          </p:cNvPr>
          <p:cNvCxnSpPr/>
          <p:nvPr/>
        </p:nvCxnSpPr>
        <p:spPr>
          <a:xfrm>
            <a:off x="466216" y="2387084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22E41B-9BBF-476C-95E7-426F7012DFCE}"/>
              </a:ext>
            </a:extLst>
          </p:cNvPr>
          <p:cNvSpPr txBox="1"/>
          <p:nvPr/>
        </p:nvSpPr>
        <p:spPr>
          <a:xfrm>
            <a:off x="395536" y="211264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CEB7B825-26FB-452E-A896-8DD30089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14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6F37C9-BDD1-47F3-81DF-7227655F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072" y="2266528"/>
            <a:ext cx="3105583" cy="25625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D5E788-AA7C-4219-8A54-49C9F23A5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00" y="2620611"/>
            <a:ext cx="4400764" cy="21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E4724DC7-781C-4E72-9BF4-247586318E5F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2411760" y="-9391"/>
            <a:ext cx="40001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Pile-up probability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F459A4E-E0E7-480E-B62A-101F9BCF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8C6854-5C71-4066-A91A-E40FEEC7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" y="915566"/>
            <a:ext cx="5268441" cy="35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95F21E-8771-4CD4-BCCB-3EC0BCD6DD44}"/>
              </a:ext>
            </a:extLst>
          </p:cNvPr>
          <p:cNvSpPr txBox="1"/>
          <p:nvPr/>
        </p:nvSpPr>
        <p:spPr>
          <a:xfrm>
            <a:off x="1967855" y="24050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636B5E-C145-45BF-B647-13F754D7FB03}"/>
              </a:ext>
            </a:extLst>
          </p:cNvPr>
          <p:cNvSpPr txBox="1"/>
          <p:nvPr/>
        </p:nvSpPr>
        <p:spPr>
          <a:xfrm>
            <a:off x="959743" y="33835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6974161-F03E-4BA8-8D5D-90B4EC97DDB3}"/>
              </a:ext>
            </a:extLst>
          </p:cNvPr>
          <p:cNvSpPr txBox="1"/>
          <p:nvPr/>
        </p:nvSpPr>
        <p:spPr>
          <a:xfrm>
            <a:off x="5615741" y="1179179"/>
            <a:ext cx="349936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This widely limits the maximum allowed 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interaction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rate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in a TPC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setting very stringent limits on the material contamination (gamma) 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Pile-up limits the max drift distances (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i.e.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size of the detector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mitigation strategies based on M.L.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66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 Rectángulo">
            <a:extLst>
              <a:ext uri="{FF2B5EF4-FFF2-40B4-BE49-F238E27FC236}">
                <a16:creationId xmlns:a16="http://schemas.microsoft.com/office/drawing/2014/main" id="{94C34F09-5FA6-4988-8952-4D2FB6CA9DBE}"/>
              </a:ext>
            </a:extLst>
          </p:cNvPr>
          <p:cNvSpPr/>
          <p:nvPr/>
        </p:nvSpPr>
        <p:spPr>
          <a:xfrm>
            <a:off x="0" y="0"/>
            <a:ext cx="9144000" cy="77125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100" y="438425"/>
            <a:ext cx="5629800" cy="275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3982500" y="335300"/>
            <a:ext cx="912300" cy="31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1772700" y="2087900"/>
            <a:ext cx="912300" cy="31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6344700" y="2337706"/>
            <a:ext cx="13023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latin typeface="Arial Black" panose="020B0A04020102020204" pitchFamily="34" charset="0"/>
              </a:rPr>
              <a:t>Equilibrium in the U-238 chain</a:t>
            </a:r>
            <a:endParaRPr sz="2800" b="1" dirty="0">
              <a:latin typeface="Arial Black" panose="020B0A04020102020204" pitchFamily="34" charset="0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25" y="743863"/>
            <a:ext cx="2355100" cy="17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/>
          <p:nvPr/>
        </p:nvSpPr>
        <p:spPr>
          <a:xfrm>
            <a:off x="150550" y="762663"/>
            <a:ext cx="2349300" cy="1767600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-211452" y="3104074"/>
            <a:ext cx="34455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Very little mass needed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Relatively fast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Digestion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Destructive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Only U-238 (Th-232)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2790200" y="728875"/>
            <a:ext cx="3472800" cy="7089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58;p22">
            <a:extLst>
              <a:ext uri="{FF2B5EF4-FFF2-40B4-BE49-F238E27FC236}">
                <a16:creationId xmlns:a16="http://schemas.microsoft.com/office/drawing/2014/main" id="{330E44EC-D07F-4D70-A903-D2EA79AE4369}"/>
              </a:ext>
            </a:extLst>
          </p:cNvPr>
          <p:cNvSpPr txBox="1"/>
          <p:nvPr/>
        </p:nvSpPr>
        <p:spPr>
          <a:xfrm>
            <a:off x="0" y="2733386"/>
            <a:ext cx="2074525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chemeClr val="dk1"/>
                </a:solidFill>
              </a:rPr>
              <a:t>ICPMS</a:t>
            </a:r>
            <a:endParaRPr sz="2000" b="1" dirty="0">
              <a:solidFill>
                <a:schemeClr val="dk1"/>
              </a:solidFill>
            </a:endParaRPr>
          </a:p>
        </p:txBody>
      </p:sp>
      <p:sp>
        <p:nvSpPr>
          <p:cNvPr id="14" name="Google Shape;169;p23">
            <a:extLst>
              <a:ext uri="{FF2B5EF4-FFF2-40B4-BE49-F238E27FC236}">
                <a16:creationId xmlns:a16="http://schemas.microsoft.com/office/drawing/2014/main" id="{7E53777D-3DAD-4FDF-86E5-103E8A511154}"/>
              </a:ext>
            </a:extLst>
          </p:cNvPr>
          <p:cNvSpPr txBox="1"/>
          <p:nvPr/>
        </p:nvSpPr>
        <p:spPr>
          <a:xfrm>
            <a:off x="5680975" y="3532725"/>
            <a:ext cx="33651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Larger mass needed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Slow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Non-destructive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Gamma activity (</a:t>
            </a:r>
            <a:r>
              <a:rPr lang="it" sz="1600" baseline="30000" dirty="0">
                <a:solidFill>
                  <a:schemeClr val="dk1"/>
                </a:solidFill>
              </a:rPr>
              <a:t>40</a:t>
            </a:r>
            <a:r>
              <a:rPr lang="it" sz="1600" dirty="0">
                <a:solidFill>
                  <a:schemeClr val="dk1"/>
                </a:solidFill>
              </a:rPr>
              <a:t>K+...)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5" name="Google Shape;170;p23">
            <a:extLst>
              <a:ext uri="{FF2B5EF4-FFF2-40B4-BE49-F238E27FC236}">
                <a16:creationId xmlns:a16="http://schemas.microsoft.com/office/drawing/2014/main" id="{470B268A-331A-4C88-8548-4CED3E7C1B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4400" y="3198350"/>
            <a:ext cx="2761143" cy="18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1;p23">
            <a:extLst>
              <a:ext uri="{FF2B5EF4-FFF2-40B4-BE49-F238E27FC236}">
                <a16:creationId xmlns:a16="http://schemas.microsoft.com/office/drawing/2014/main" id="{13A4A1FD-B8D0-4B44-9F68-F201CA029C41}"/>
              </a:ext>
            </a:extLst>
          </p:cNvPr>
          <p:cNvSpPr/>
          <p:nvPr/>
        </p:nvSpPr>
        <p:spPr>
          <a:xfrm>
            <a:off x="2665150" y="3244650"/>
            <a:ext cx="2850300" cy="17664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2;p23">
            <a:extLst>
              <a:ext uri="{FF2B5EF4-FFF2-40B4-BE49-F238E27FC236}">
                <a16:creationId xmlns:a16="http://schemas.microsoft.com/office/drawing/2014/main" id="{70C66655-4D93-4649-A0F5-A2882988858D}"/>
              </a:ext>
            </a:extLst>
          </p:cNvPr>
          <p:cNvSpPr/>
          <p:nvPr/>
        </p:nvSpPr>
        <p:spPr>
          <a:xfrm>
            <a:off x="2754400" y="1492050"/>
            <a:ext cx="1809900" cy="1646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4;p23">
            <a:extLst>
              <a:ext uri="{FF2B5EF4-FFF2-40B4-BE49-F238E27FC236}">
                <a16:creationId xmlns:a16="http://schemas.microsoft.com/office/drawing/2014/main" id="{5801690E-4218-4D3B-ABF1-CFEB0A9BB85E}"/>
              </a:ext>
            </a:extLst>
          </p:cNvPr>
          <p:cNvSpPr txBox="1"/>
          <p:nvPr/>
        </p:nvSpPr>
        <p:spPr>
          <a:xfrm>
            <a:off x="5551950" y="3230723"/>
            <a:ext cx="35920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FF0000"/>
                </a:solidFill>
              </a:rPr>
              <a:t>HPGe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19" name="Google Shape;186;p24">
            <a:extLst>
              <a:ext uri="{FF2B5EF4-FFF2-40B4-BE49-F238E27FC236}">
                <a16:creationId xmlns:a16="http://schemas.microsoft.com/office/drawing/2014/main" id="{0E4D94C7-2D27-4117-BDD4-7B227378E5CD}"/>
              </a:ext>
            </a:extLst>
          </p:cNvPr>
          <p:cNvSpPr/>
          <p:nvPr/>
        </p:nvSpPr>
        <p:spPr>
          <a:xfrm>
            <a:off x="4659400" y="1492050"/>
            <a:ext cx="1604100" cy="1646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22" name="Google Shape;191;p24">
            <a:extLst>
              <a:ext uri="{FF2B5EF4-FFF2-40B4-BE49-F238E27FC236}">
                <a16:creationId xmlns:a16="http://schemas.microsoft.com/office/drawing/2014/main" id="{12672200-0007-42E2-B9E1-3C699CA2794E}"/>
              </a:ext>
            </a:extLst>
          </p:cNvPr>
          <p:cNvSpPr txBox="1"/>
          <p:nvPr/>
        </p:nvSpPr>
        <p:spPr>
          <a:xfrm>
            <a:off x="2228850" y="-112772"/>
            <a:ext cx="593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FFC000"/>
                </a:solidFill>
              </a:rPr>
              <a:t>Radiochemical</a:t>
            </a:r>
            <a:endParaRPr sz="2000" b="1" dirty="0">
              <a:solidFill>
                <a:srgbClr val="FFC000"/>
              </a:solidFill>
            </a:endParaRPr>
          </a:p>
        </p:txBody>
      </p:sp>
      <p:pic>
        <p:nvPicPr>
          <p:cNvPr id="23" name="Google Shape;188;p24">
            <a:extLst>
              <a:ext uri="{FF2B5EF4-FFF2-40B4-BE49-F238E27FC236}">
                <a16:creationId xmlns:a16="http://schemas.microsoft.com/office/drawing/2014/main" id="{86DB90E6-AD01-4036-A011-B58819CD894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6457" y="1465059"/>
            <a:ext cx="2475385" cy="18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89;p24">
            <a:extLst>
              <a:ext uri="{FF2B5EF4-FFF2-40B4-BE49-F238E27FC236}">
                <a16:creationId xmlns:a16="http://schemas.microsoft.com/office/drawing/2014/main" id="{81257D6F-7494-4848-B153-1BB5B7B6461F}"/>
              </a:ext>
            </a:extLst>
          </p:cNvPr>
          <p:cNvSpPr/>
          <p:nvPr/>
        </p:nvSpPr>
        <p:spPr>
          <a:xfrm>
            <a:off x="6436457" y="1500160"/>
            <a:ext cx="2556000" cy="1856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5;p22">
            <a:extLst>
              <a:ext uri="{FF2B5EF4-FFF2-40B4-BE49-F238E27FC236}">
                <a16:creationId xmlns:a16="http://schemas.microsoft.com/office/drawing/2014/main" id="{A82C6557-3CE1-4B71-88F5-3CA7CEAD240E}"/>
              </a:ext>
            </a:extLst>
          </p:cNvPr>
          <p:cNvSpPr txBox="1"/>
          <p:nvPr/>
        </p:nvSpPr>
        <p:spPr>
          <a:xfrm>
            <a:off x="6269250" y="150123"/>
            <a:ext cx="287475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Little mass needed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Relatively </a:t>
            </a:r>
            <a:r>
              <a:rPr lang="es-ES" sz="1600" dirty="0" err="1">
                <a:solidFill>
                  <a:schemeClr val="dk1"/>
                </a:solidFill>
              </a:rPr>
              <a:t>fast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Digestion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Destructive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Only </a:t>
            </a:r>
            <a:r>
              <a:rPr lang="es-ES" sz="1600" dirty="0">
                <a:solidFill>
                  <a:schemeClr val="dk1"/>
                </a:solidFill>
              </a:rPr>
              <a:t>Po-210 </a:t>
            </a:r>
            <a:r>
              <a:rPr lang="it" sz="1600" dirty="0">
                <a:solidFill>
                  <a:schemeClr val="dk1"/>
                </a:solidFill>
              </a:rPr>
              <a:t>(</a:t>
            </a:r>
            <a:r>
              <a:rPr lang="es-ES" sz="1600" dirty="0">
                <a:solidFill>
                  <a:schemeClr val="dk1"/>
                </a:solidFill>
              </a:rPr>
              <a:t>Pb-210</a:t>
            </a:r>
            <a:r>
              <a:rPr lang="it" sz="1600" dirty="0">
                <a:solidFill>
                  <a:schemeClr val="dk1"/>
                </a:solidFill>
              </a:rPr>
              <a:t>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8" name="1 Marcador de número de diapositiva">
            <a:extLst>
              <a:ext uri="{FF2B5EF4-FFF2-40B4-BE49-F238E27FC236}">
                <a16:creationId xmlns:a16="http://schemas.microsoft.com/office/drawing/2014/main" id="{861992B1-1D9D-4238-AFBA-67FC03F7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16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C2A46D8B-F2F6-439F-B561-E77969ACB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447005"/>
            <a:ext cx="6072654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8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E4724DC7-781C-4E72-9BF4-247586318E5F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1120304" y="-36775"/>
            <a:ext cx="7077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Back-of-the envelope calculation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F459A4E-E0E7-480E-B62A-101F9BCF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17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189397-BF43-4B74-8F5D-C6E173B343B6}"/>
              </a:ext>
            </a:extLst>
          </p:cNvPr>
          <p:cNvSpPr txBox="1"/>
          <p:nvPr/>
        </p:nvSpPr>
        <p:spPr>
          <a:xfrm>
            <a:off x="755576" y="1061830"/>
            <a:ext cx="5198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DM detector: ~100 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 radioactivity ~1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mBq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Flecha: doblada hacia arriba 8">
            <a:extLst>
              <a:ext uri="{FF2B5EF4-FFF2-40B4-BE49-F238E27FC236}">
                <a16:creationId xmlns:a16="http://schemas.microsoft.com/office/drawing/2014/main" id="{D52BA29F-C94F-4A9F-894D-2AFB81810600}"/>
              </a:ext>
            </a:extLst>
          </p:cNvPr>
          <p:cNvSpPr/>
          <p:nvPr/>
        </p:nvSpPr>
        <p:spPr>
          <a:xfrm rot="5400000">
            <a:off x="2483768" y="2571750"/>
            <a:ext cx="1368152" cy="64807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7C18FD-D438-48E5-BB9F-9F892ED14644}"/>
              </a:ext>
            </a:extLst>
          </p:cNvPr>
          <p:cNvSpPr txBox="1"/>
          <p:nvPr/>
        </p:nvSpPr>
        <p:spPr>
          <a:xfrm>
            <a:off x="3956785" y="319653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kHz event rate in the detector</a:t>
            </a:r>
          </a:p>
        </p:txBody>
      </p:sp>
    </p:spTree>
    <p:extLst>
      <p:ext uri="{BB962C8B-B14F-4D97-AF65-F5344CB8AC3E}">
        <p14:creationId xmlns:p14="http://schemas.microsoft.com/office/powerpoint/2010/main" val="232946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81" y="303498"/>
            <a:ext cx="2814638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B469E3E9-285A-4DF6-951F-6B4669F8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18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3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E4724DC7-781C-4E72-9BF4-247586318E5F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3449399" y="0"/>
            <a:ext cx="2091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Frontiers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9772" y="1059582"/>
            <a:ext cx="47487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Signal reconstruction</a:t>
            </a:r>
          </a:p>
          <a:p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drift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Light emission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F459A4E-E0E7-480E-B62A-101F9BCF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19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8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293179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10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6600" dirty="0">
                <a:latin typeface="+mj-lt"/>
                <a:cs typeface="Arial" panose="020B0604020202020204" pitchFamily="34" charset="0"/>
              </a:rPr>
              <a:t>Signal vs Background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18388"/>
            <a:ext cx="2160240" cy="308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63BC43F2-A59A-4F2C-A556-2CDEFDE7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9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Rectángulo">
            <a:extLst>
              <a:ext uri="{FF2B5EF4-FFF2-40B4-BE49-F238E27FC236}">
                <a16:creationId xmlns:a16="http://schemas.microsoft.com/office/drawing/2014/main" id="{DBD2005B-6BFD-4014-A0B9-FAB9099F763F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2249742" y="0"/>
            <a:ext cx="4961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Charge signal in a TPC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88" y="1203598"/>
            <a:ext cx="3250406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 flipV="1">
            <a:off x="3707904" y="2408086"/>
            <a:ext cx="648072" cy="1080120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7CB6819E-8C83-443C-A511-B9BACEED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20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Rectángulo">
            <a:extLst>
              <a:ext uri="{FF2B5EF4-FFF2-40B4-BE49-F238E27FC236}">
                <a16:creationId xmlns:a16="http://schemas.microsoft.com/office/drawing/2014/main" id="{C86E94B7-0A2F-4BCF-8B81-C0D5462E5A81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8523" y="517223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66" y="1203598"/>
            <a:ext cx="3164681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73778" y="3832266"/>
            <a:ext cx="432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how about the positive charges?</a:t>
            </a:r>
          </a:p>
        </p:txBody>
      </p:sp>
      <p:cxnSp>
        <p:nvCxnSpPr>
          <p:cNvPr id="12" name="11 Conector recto"/>
          <p:cNvCxnSpPr/>
          <p:nvPr/>
        </p:nvCxnSpPr>
        <p:spPr>
          <a:xfrm flipV="1">
            <a:off x="3707904" y="2407580"/>
            <a:ext cx="648072" cy="1080120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9734AB1C-BE4F-491E-9917-E1655FED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21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 CuadroTexto">
            <a:extLst>
              <a:ext uri="{FF2B5EF4-FFF2-40B4-BE49-F238E27FC236}">
                <a16:creationId xmlns:a16="http://schemas.microsoft.com/office/drawing/2014/main" id="{FFA35FA5-2616-4E6A-B2BC-37955B40B41D}"/>
              </a:ext>
            </a:extLst>
          </p:cNvPr>
          <p:cNvSpPr txBox="1"/>
          <p:nvPr/>
        </p:nvSpPr>
        <p:spPr>
          <a:xfrm>
            <a:off x="2249742" y="0"/>
            <a:ext cx="4961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Charge signal in a TPC</a:t>
            </a:r>
          </a:p>
        </p:txBody>
      </p:sp>
    </p:spTree>
    <p:extLst>
      <p:ext uri="{BB962C8B-B14F-4D97-AF65-F5344CB8AC3E}">
        <p14:creationId xmlns:p14="http://schemas.microsoft.com/office/powerpoint/2010/main" val="3931402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081A7504-7396-45E4-BF1A-1508F6E2B046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987824" y="-50949"/>
            <a:ext cx="287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Space charge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14450" y="411510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62365" y="4353948"/>
            <a:ext cx="6803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electron drift in a </a:t>
            </a:r>
            <a:r>
              <a:rPr lang="en-US" sz="13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positively charged volume </a:t>
            </a:r>
            <a:r>
              <a:rPr lang="en-US" sz="1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(neutral target only when the field is off)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24 CuadroTexto">
                <a:extLst>
                  <a:ext uri="{FF2B5EF4-FFF2-40B4-BE49-F238E27FC236}">
                    <a16:creationId xmlns:a16="http://schemas.microsoft.com/office/drawing/2014/main" id="{25534CD2-C0AB-4587-BAAB-E2739C4B765C}"/>
                  </a:ext>
                </a:extLst>
              </p:cNvPr>
              <p:cNvSpPr txBox="1"/>
              <p:nvPr/>
            </p:nvSpPr>
            <p:spPr>
              <a:xfrm>
                <a:off x="179512" y="527491"/>
                <a:ext cx="8964488" cy="4619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Ions have drift velocity which is five to six orders of magnitude lower than the el.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Without taking into account the liquid motion: 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              </m:t>
                        </m:r>
                        <m:r>
                          <a:rPr lang="es-ES" sz="1400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   </m:t>
                        </m:r>
                        <m:r>
                          <a:rPr lang="en-US" sz="1400" i="1" dirty="0">
                            <a:latin typeface="Cambria Math"/>
                            <a:sym typeface="Symbol"/>
                          </a:rPr>
                          <m:t></m:t>
                        </m:r>
                      </m:e>
                      <m:sub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n-US" sz="140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1400" i="1" dirty="0">
                        <a:latin typeface="Cambria Math"/>
                        <a:ea typeface="Cambria Math"/>
                        <a:sym typeface="Symbol"/>
                      </a:rPr>
                      <m:t>2∙</m:t>
                    </m:r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−4</m:t>
                        </m:r>
                      </m:sup>
                    </m:sSup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𝑐𝑚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𝑉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𝑠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(T.H.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, T.J. Lewis , J. Phys. D: Appl. Phys. 1 (8) - 1968)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     </m:t>
                        </m:r>
                        <m:r>
                          <a:rPr lang="en-US" sz="1400" i="1" dirty="0">
                            <a:latin typeface="Cambria Math"/>
                            <a:sym typeface="Symbol"/>
                          </a:rPr>
                          <m:t></m:t>
                        </m:r>
                      </m:e>
                      <m:sub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n-US" sz="140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1400" i="1" dirty="0">
                        <a:latin typeface="Cambria Math"/>
                        <a:ea typeface="Cambria Math"/>
                        <a:sym typeface="Symbol"/>
                      </a:rPr>
                      <m:t>1.6∙</m:t>
                    </m:r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𝑐𝑚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𝑉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𝑠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(M.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Torti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, Proceedings of the Fourth International Conference on New 				Frontiers in Physics - 2015 )</a:t>
                </a:r>
              </a:p>
              <a:p>
                <a:pPr lvl="1">
                  <a:spcAft>
                    <a:spcPts val="600"/>
                  </a:spcAft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spcAft>
                    <a:spcPts val="6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s-ES" sz="1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=1 kV/cm,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    </m:t>
                        </m:r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n-US" sz="140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1400" i="1" dirty="0">
                        <a:latin typeface="Cambria Math"/>
                        <a:ea typeface="Cambria Math"/>
                        <a:sym typeface="Symbol"/>
                      </a:rPr>
                      <m:t>1.6∙</m:t>
                    </m:r>
                    <m:sSup>
                      <m:sSupPr>
                        <m:ctrlPr>
                          <a:rPr lang="es-ES" sz="1400" i="1" dirty="0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es-ES" sz="1400" i="1" dirty="0">
                            <a:latin typeface="Cambria Math"/>
                            <a:ea typeface="Cambria Math"/>
                            <a:sym typeface="Symbol"/>
                          </a:rPr>
                          <m:t>−5</m:t>
                        </m:r>
                      </m:sup>
                    </m:sSup>
                    <m:r>
                      <a:rPr lang="es-ES" sz="1400" i="1" dirty="0">
                        <a:latin typeface="Cambria Math"/>
                        <a:ea typeface="Cambria Math"/>
                        <a:sym typeface="Symbol"/>
                      </a:rPr>
                      <m:t>𝑚𝑚</m:t>
                    </m:r>
                  </m:oMath>
                </a14:m>
                <a:r>
                  <a:rPr lang="es-ES" sz="1400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Symbol"/>
                  </a:rPr>
                  <a:t>/</a:t>
                </a:r>
                <a14:m>
                  <m:oMath xmlns:m="http://schemas.openxmlformats.org/officeDocument/2006/math">
                    <m:r>
                      <a:rPr lang="en-US" sz="1400" dirty="0">
                        <a:latin typeface="Cambria Math"/>
                        <a:sym typeface="Symbol"/>
                      </a:rPr>
                      <m:t></m:t>
                    </m:r>
                    <m:r>
                      <a:rPr lang="es-ES" sz="1400" i="1" dirty="0">
                        <a:latin typeface="Cambria Math"/>
                        <a:sym typeface="Symbol"/>
                      </a:rPr>
                      <m:t>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be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    </m:t>
                        </m:r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1400" i="1" dirty="0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r>
                      <a:rPr lang="en-US" sz="140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1400" i="1" dirty="0">
                        <a:latin typeface="Cambria Math"/>
                        <a:ea typeface="Cambria Math"/>
                        <a:sym typeface="Symbol"/>
                      </a:rPr>
                      <m:t>2 </m:t>
                    </m:r>
                    <m:r>
                      <a:rPr lang="es-ES" sz="1400" i="1" dirty="0">
                        <a:latin typeface="Cambria Math"/>
                        <a:ea typeface="Cambria Math"/>
                        <a:sym typeface="Symbol"/>
                      </a:rPr>
                      <m:t>𝑚𝑚</m:t>
                    </m:r>
                  </m:oMath>
                </a14:m>
                <a:r>
                  <a:rPr lang="es-ES" sz="1400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Symbol"/>
                  </a:rPr>
                  <a:t>/</a:t>
                </a:r>
                <a14:m>
                  <m:oMath xmlns:m="http://schemas.openxmlformats.org/officeDocument/2006/math">
                    <m:r>
                      <a:rPr lang="en-US" sz="1400" dirty="0">
                        <a:latin typeface="Cambria Math"/>
                        <a:sym typeface="Symbol"/>
                      </a:rPr>
                      <m:t></m:t>
                    </m:r>
                    <m:r>
                      <a:rPr lang="es-ES" sz="1400" i="1" dirty="0">
                        <a:latin typeface="Cambria Math"/>
                        <a:sym typeface="Symbol"/>
                      </a:rPr>
                      <m:t>𝑠</m:t>
                    </m:r>
                  </m:oMath>
                </a14:m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57213" lvl="1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    </m:t>
                        </m:r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s-ES" sz="14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a:rPr lang="en-US" sz="14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sym typeface="Symbol"/>
                      </a:rPr>
                      <m:t>≪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r>
                      <a:rPr lang="es-ES" sz="14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        </m:t>
                    </m:r>
                    <m:r>
                      <a:rPr lang="es-ES" sz="14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sym typeface="Symbol"/>
                      </a:rPr>
                      <m:t>    </m:t>
                    </m:r>
                    <m:sSub>
                      <m:sSubPr>
                        <m:ctrlPr>
                          <a:rPr lang="en-US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s-ES" sz="14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a:rPr lang="en-US" sz="14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sym typeface="Symbol"/>
                      </a:rPr>
                      <m:t>≫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400" i="1" dirty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Depending on drift field, ionization rate,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			           (+liquid motion ...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etc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		     </a:t>
                </a:r>
                <a:r>
                  <a:rPr lang="en-US" sz="1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The electrons drift to the anode, the ions stay!</a:t>
                </a:r>
              </a:p>
              <a:p>
                <a:pPr>
                  <a:spcAft>
                    <a:spcPts val="600"/>
                  </a:spcAft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space charge can locally modify the electric field, the drift lines and the velocity of electrons</a:t>
                </a:r>
                <a:endParaRPr lang="en-US" sz="1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24 CuadroTexto">
                <a:extLst>
                  <a:ext uri="{FF2B5EF4-FFF2-40B4-BE49-F238E27FC236}">
                    <a16:creationId xmlns:a16="http://schemas.microsoft.com/office/drawing/2014/main" id="{25534CD2-C0AB-4587-BAAB-E2739C4B7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27491"/>
                <a:ext cx="8964488" cy="4619021"/>
              </a:xfrm>
              <a:prstGeom prst="rect">
                <a:avLst/>
              </a:prstGeom>
              <a:blipFill>
                <a:blip r:embed="rId2"/>
                <a:stretch>
                  <a:fillRect l="-68" t="-264" b="-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76D724DC-3D66-44C7-8339-73A1F9179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9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Rectángulo">
            <a:extLst>
              <a:ext uri="{FF2B5EF4-FFF2-40B4-BE49-F238E27FC236}">
                <a16:creationId xmlns:a16="http://schemas.microsoft.com/office/drawing/2014/main" id="{4BF87E17-E2F7-4074-AD37-E467EE198385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914136" y="-20865"/>
            <a:ext cx="287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Space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24 CuadroTexto"/>
              <p:cNvSpPr txBox="1"/>
              <p:nvPr/>
            </p:nvSpPr>
            <p:spPr>
              <a:xfrm>
                <a:off x="664205" y="527051"/>
                <a:ext cx="7336796" cy="1769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dirty="0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400" dirty="0">
                            <a:latin typeface="Cambria Math"/>
                            <a:sym typeface="Symbol"/>
                          </a:rPr>
                          <m:t>i</m:t>
                        </m:r>
                      </m:sub>
                    </m:sSub>
                    <m:r>
                      <a:rPr lang="es-ES" sz="1400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depends on: </a:t>
                </a: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5" name="2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5" y="527051"/>
                <a:ext cx="7336796" cy="1769715"/>
              </a:xfrm>
              <a:prstGeom prst="rect">
                <a:avLst/>
              </a:prstGeom>
              <a:blipFill>
                <a:blip r:embed="rId2"/>
                <a:stretch>
                  <a:fillRect l="-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2820021" y="538957"/>
                <a:ext cx="393120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Amount of ionization (event energy and rate)</a:t>
                </a:r>
              </a:p>
              <a:p>
                <a:pPr marL="214313" indent="-214313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drift length</a:t>
                </a:r>
              </a:p>
              <a:p>
                <a:pPr marL="214313" indent="-214313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Ion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s-ES" sz="1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mobility)</a:t>
                </a:r>
              </a:p>
              <a:p>
                <a:pPr marL="214313" indent="-2143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021" y="538957"/>
                <a:ext cx="3931204" cy="1477328"/>
              </a:xfrm>
              <a:prstGeom prst="rect">
                <a:avLst/>
              </a:prstGeom>
              <a:blipFill>
                <a:blip r:embed="rId3"/>
                <a:stretch>
                  <a:fillRect l="-311" t="-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1364483" y="1822635"/>
                <a:ext cx="691599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    </m:t>
                        </m:r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n-US" sz="135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1350" i="1" dirty="0">
                        <a:latin typeface="Cambria Math"/>
                        <a:ea typeface="Cambria Math"/>
                        <a:sym typeface="Symbol"/>
                      </a:rPr>
                      <m:t>1</m:t>
                    </m:r>
                    <m:r>
                      <a:rPr lang="en-US" sz="1350" i="1" dirty="0">
                        <a:latin typeface="Cambria Math"/>
                        <a:ea typeface="Cambria Math"/>
                        <a:sym typeface="Symbol"/>
                      </a:rPr>
                      <m:t>0 </m:t>
                    </m:r>
                    <m:r>
                      <a:rPr lang="es-ES" sz="1350" i="1" dirty="0">
                        <a:latin typeface="Cambria Math"/>
                        <a:ea typeface="Cambria Math"/>
                        <a:sym typeface="Symbol"/>
                      </a:rPr>
                      <m:t>𝑚𝑚</m:t>
                    </m:r>
                  </m:oMath>
                </a14:m>
                <a:r>
                  <a:rPr lang="es-ES" sz="1350" dirty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Symbol"/>
                  </a:rPr>
                  <a:t>/</a:t>
                </a:r>
                <a14:m>
                  <m:oMath xmlns:m="http://schemas.openxmlformats.org/officeDocument/2006/math">
                    <m:r>
                      <a:rPr lang="es-ES" sz="1350" i="1" dirty="0">
                        <a:latin typeface="Cambria Math"/>
                        <a:sym typeface="Symbol"/>
                      </a:rPr>
                      <m:t>𝑠</m:t>
                    </m:r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		(to be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    </m:t>
                        </m:r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r>
                      <a:rPr lang="en-US" sz="1350" i="1" dirty="0"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es-ES" sz="1350" i="1" dirty="0">
                        <a:latin typeface="Cambria Math"/>
                        <a:ea typeface="Cambria Math"/>
                        <a:sym typeface="Symbol"/>
                      </a:rPr>
                      <m:t>2 </m:t>
                    </m:r>
                    <m:r>
                      <a:rPr lang="es-ES" sz="1350" i="1" dirty="0">
                        <a:latin typeface="Cambria Math"/>
                        <a:ea typeface="Cambria Math"/>
                        <a:sym typeface="Symbol"/>
                      </a:rPr>
                      <m:t>𝑚</m:t>
                    </m:r>
                    <m:r>
                      <a:rPr lang="en-US" sz="1350" i="1" dirty="0">
                        <a:latin typeface="Cambria Math"/>
                        <a:ea typeface="Cambria Math"/>
                        <a:sym typeface="Symbol"/>
                      </a:rPr>
                      <m:t>/</m:t>
                    </m:r>
                    <m:r>
                      <a:rPr lang="en-US" sz="1350" i="1" dirty="0">
                        <a:latin typeface="Cambria Math"/>
                        <a:ea typeface="Cambria Math"/>
                        <a:sym typeface="Symbol"/>
                      </a:rPr>
                      <m:t>𝑚𝑠</m:t>
                    </m:r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	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=1 kV/cm)</a:t>
                </a:r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483" y="1822635"/>
                <a:ext cx="6915996" cy="300082"/>
              </a:xfrm>
              <a:prstGeom prst="rect">
                <a:avLst/>
              </a:prstGeom>
              <a:blipFill>
                <a:blip r:embed="rId4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CuadroTexto"/>
          <p:cNvSpPr txBox="1"/>
          <p:nvPr/>
        </p:nvSpPr>
        <p:spPr>
          <a:xfrm>
            <a:off x="1277635" y="1545636"/>
            <a:ext cx="1507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velocity: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364484" y="2430639"/>
            <a:ext cx="13195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latin typeface="Arial" panose="020B0604020202020204" pitchFamily="34" charset="0"/>
                <a:cs typeface="Arial" panose="020B0604020202020204" pitchFamily="34" charset="0"/>
              </a:rPr>
              <a:t> …up to 12 m !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77634" y="2153640"/>
            <a:ext cx="15651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distance: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2674362" y="2841780"/>
            <a:ext cx="5205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14313">
              <a:buFont typeface="Wingdings" panose="05000000000000000000" pitchFamily="2" charset="2"/>
              <a:buChar char="v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Underground: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“Dominant” contribution from 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Ar (~1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/kg or ~1.4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kBq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/m3)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Q-value of 565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1/3 mean energy,  One decay 8e3 pairs, 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Mean deposited energy 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263 MeV/m</a:t>
            </a:r>
            <a:r>
              <a:rPr lang="en-US" sz="13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 h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~ 1.1e7 pairs/m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/s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CuadroTexto"/>
              <p:cNvSpPr txBox="1"/>
              <p:nvPr/>
            </p:nvSpPr>
            <p:spPr>
              <a:xfrm>
                <a:off x="2663250" y="3769082"/>
                <a:ext cx="5187959" cy="985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-214313">
                  <a:buFont typeface="Wingdings" panose="05000000000000000000" pitchFamily="2" charset="2"/>
                  <a:buChar char="v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Surface:</a:t>
                </a: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Dominant contribution from muons (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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168 muons/m</a:t>
                </a:r>
                <a:r>
                  <a:rPr lang="en-US" sz="13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/s)</a:t>
                </a:r>
              </a:p>
              <a:p>
                <a:pPr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Minimum ionizing energy:    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050" i="1">
                            <a:latin typeface="Cambria Math"/>
                          </a:rPr>
                          <m:t>𝑑𝐸</m:t>
                        </m:r>
                      </m:num>
                      <m:den>
                        <m:r>
                          <a:rPr lang="es-ES" sz="1050" i="1">
                            <a:latin typeface="Cambria Math"/>
                          </a:rPr>
                          <m:t>𝑑𝑙</m:t>
                        </m:r>
                      </m:den>
                    </m:f>
                    <m:r>
                      <a:rPr lang="es-ES" sz="1050" i="1">
                        <a:latin typeface="Cambria Math"/>
                        <a:ea typeface="Cambria Math"/>
                      </a:rPr>
                      <m:t>≈1.5 </m:t>
                    </m:r>
                    <m:f>
                      <m:fPr>
                        <m:ctrlPr>
                          <a:rPr lang="es-ES" sz="105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s-ES" sz="1050" i="1">
                            <a:latin typeface="Cambria Math"/>
                            <a:ea typeface="Cambria Math"/>
                          </a:rPr>
                          <m:t>𝑀𝑒𝑉</m:t>
                        </m:r>
                        <m:r>
                          <a:rPr lang="es-ES" sz="1050" i="1">
                            <a:latin typeface="Cambria Math"/>
                            <a:ea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s-ES" sz="1050" i="1"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es-ES" sz="105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s-ES" sz="1050" i="1">
                            <a:latin typeface="Cambria Math"/>
                            <a:ea typeface="Cambria Math"/>
                          </a:rPr>
                          <m:t>𝑔</m:t>
                        </m:r>
                      </m:den>
                    </m:f>
                  </m:oMath>
                </a14:m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Mean deposited energy 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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 GeV/m</a:t>
                </a:r>
                <a:r>
                  <a:rPr lang="en-US" sz="135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,  h</a:t>
                </a:r>
                <a:r>
                  <a:rPr lang="en-US" sz="13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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1.5e9 pairs/m</a:t>
                </a:r>
                <a:r>
                  <a:rPr lang="en-US" sz="13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/s </a:t>
                </a:r>
              </a:p>
            </p:txBody>
          </p:sp>
        </mc:Choice>
        <mc:Fallback xmlns="">
          <p:sp>
            <p:nvSpPr>
              <p:cNvPr id="1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50" y="3769082"/>
                <a:ext cx="5187959" cy="985976"/>
              </a:xfrm>
              <a:prstGeom prst="rect">
                <a:avLst/>
              </a:prstGeom>
              <a:blipFill>
                <a:blip r:embed="rId5"/>
                <a:stretch>
                  <a:fillRect l="-118" t="-61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15 CuadroTexto"/>
          <p:cNvSpPr txBox="1"/>
          <p:nvPr/>
        </p:nvSpPr>
        <p:spPr>
          <a:xfrm>
            <a:off x="1294437" y="2780805"/>
            <a:ext cx="13343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14313">
              <a:buFont typeface="Wingdings" panose="05000000000000000000" pitchFamily="2" charset="2"/>
              <a:buChar char="Ø"/>
            </a:pPr>
            <a:r>
              <a:rPr lang="en-US" sz="13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“Ion yield”: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314450" y="438132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 Marcador de número de diapositiva">
            <a:extLst>
              <a:ext uri="{FF2B5EF4-FFF2-40B4-BE49-F238E27FC236}">
                <a16:creationId xmlns:a16="http://schemas.microsoft.com/office/drawing/2014/main" id="{674F4BF5-C42D-42B6-9923-A3149BFE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23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34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2 Rectángulo">
            <a:extLst>
              <a:ext uri="{FF2B5EF4-FFF2-40B4-BE49-F238E27FC236}">
                <a16:creationId xmlns:a16="http://schemas.microsoft.com/office/drawing/2014/main" id="{10EDD8DC-1B5A-4E91-86E8-31B4758BD51E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CuadroTexto"/>
              <p:cNvSpPr txBox="1"/>
              <p:nvPr/>
            </p:nvSpPr>
            <p:spPr>
              <a:xfrm>
                <a:off x="662925" y="1548443"/>
                <a:ext cx="8263994" cy="1520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determine the recombination rate in LAr knowing the currents and the drift field.</a:t>
                </a:r>
              </a:p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 stationary state the density variation is null at any l:</a:t>
                </a:r>
              </a:p>
              <a:p>
                <a:endPara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350">
                        <a:latin typeface="Cambria Math"/>
                      </a:rPr>
                      <m:t>h</m:t>
                    </m:r>
                    <m:r>
                      <a:rPr lang="es-ES" sz="135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s-ES" sz="1350">
                        <a:latin typeface="Cambria Math"/>
                      </a:rPr>
                      <m:t>r</m:t>
                    </m:r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350">
                            <a:latin typeface="Cambria Math"/>
                          </a:rPr>
                          <m:t>l</m:t>
                        </m:r>
                      </m:e>
                    </m:d>
                    <m:r>
                      <a:rPr lang="es-ES" sz="135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𝑗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s-ES" sz="1350" i="1">
                            <a:latin typeface="Cambria Math"/>
                          </a:rPr>
                          <m:t>𝑑𝑙</m:t>
                        </m:r>
                      </m:den>
                    </m:f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					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𝑗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𝑙</m:t>
                            </m:r>
                          </m:e>
                        </m:d>
                      </m:num>
                      <m:den>
                        <m:r>
                          <a:rPr lang="es-ES" sz="1350" i="1">
                            <a:latin typeface="Cambria Math"/>
                          </a:rPr>
                          <m:t>𝑑𝑙</m:t>
                        </m:r>
                      </m:den>
                    </m:f>
                    <m:r>
                      <a:rPr lang="es-ES" sz="135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</m:e>
                    </m:d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  <m:f>
                      <m:f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𝑞</m:t>
                        </m:r>
                      </m:num>
                      <m:den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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𝑖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</m:t>
                        </m:r>
                        <m:sSubSup>
                          <m:sSubSup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𝐸</m:t>
                            </m:r>
                          </m:e>
                          <m:sub/>
                          <m:sup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s-ES" sz="1350" i="1">
                            <a:latin typeface="Cambria Math"/>
                            <a:sym typeface="Symbol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) </m:t>
                        </m:r>
                      </m:den>
                    </m:f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=h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350">
                        <a:latin typeface="Cambria Math"/>
                      </a:rPr>
                      <m:t>h</m:t>
                    </m:r>
                    <m:r>
                      <a:rPr lang="es-ES" sz="135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s-ES" sz="1350">
                        <a:latin typeface="Cambria Math"/>
                      </a:rPr>
                      <m:t>r</m:t>
                    </m:r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350">
                            <a:latin typeface="Cambria Math"/>
                          </a:rPr>
                          <m:t>l</m:t>
                        </m:r>
                      </m:e>
                    </m:d>
                    <m:r>
                      <a:rPr lang="es-ES" sz="135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𝑗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s-ES" sz="1350" i="1">
                            <a:latin typeface="Cambria Math"/>
                          </a:rPr>
                          <m:t>𝑑𝑙</m:t>
                        </m:r>
                      </m:den>
                    </m:f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					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𝑗</m:t>
                            </m:r>
                          </m:e>
                          <m:sub>
                            <m:r>
                              <a:rPr lang="en-US" sz="135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𝑙</m:t>
                            </m:r>
                          </m:e>
                        </m:d>
                      </m:num>
                      <m:den>
                        <m:r>
                          <a:rPr lang="es-ES" sz="1350" i="1">
                            <a:latin typeface="Cambria Math"/>
                          </a:rPr>
                          <m:t>𝑑𝑙</m:t>
                        </m:r>
                      </m:den>
                    </m:f>
                    <m:r>
                      <a:rPr lang="es-ES" sz="135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</m:e>
                    </m:d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  <m:f>
                      <m:f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𝑞</m:t>
                        </m:r>
                      </m:num>
                      <m:den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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𝑖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</m:t>
                        </m:r>
                        <m:sSubSup>
                          <m:sSubSup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𝐸</m:t>
                            </m:r>
                          </m:e>
                          <m:sub/>
                          <m:sup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s-ES" sz="1350" i="1">
                            <a:latin typeface="Cambria Math"/>
                            <a:sym typeface="Symbol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) </m:t>
                        </m:r>
                      </m:den>
                    </m:f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=-h</a:t>
                </a:r>
              </a:p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</p:txBody>
          </p:sp>
        </mc:Choice>
        <mc:Fallback xmlns="">
          <p:sp>
            <p:nvSpPr>
              <p:cNvPr id="7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25" y="1548443"/>
                <a:ext cx="8263994" cy="1520288"/>
              </a:xfrm>
              <a:prstGeom prst="rect">
                <a:avLst/>
              </a:prstGeom>
              <a:blipFill>
                <a:blip r:embed="rId2"/>
                <a:stretch>
                  <a:fillRect l="-221" t="-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624649" y="665434"/>
                <a:ext cx="5937010" cy="309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 and ion fluxes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𝑖</m:t>
                        </m:r>
                        <m:r>
                          <a:rPr lang="es-ES" sz="1350" i="1">
                            <a:latin typeface="Cambria Math"/>
                          </a:rPr>
                          <m:t>,</m:t>
                        </m:r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s-ES" sz="1350" i="1">
                        <a:latin typeface="Cambria Math"/>
                      </a:rPr>
                      <m:t>(</m:t>
                    </m:r>
                    <m:r>
                      <a:rPr lang="es-ES" sz="1350" i="1">
                        <a:latin typeface="Cambria Math"/>
                      </a:rPr>
                      <m:t>𝑙</m:t>
                    </m:r>
                    <m:r>
                      <a:rPr lang="es-ES" sz="1350" i="1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𝑖</m:t>
                        </m:r>
                        <m:r>
                          <a:rPr lang="es-ES" sz="1350" i="1">
                            <a:latin typeface="Cambria Math"/>
                          </a:rPr>
                          <m:t>,</m:t>
                        </m:r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</m:e>
                    </m:d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,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𝑖</m:t>
                        </m:r>
                        <m:r>
                          <a:rPr lang="es-ES" sz="1350" i="1">
                            <a:latin typeface="Cambria Math"/>
                          </a:rPr>
                          <m:t>,</m:t>
                        </m:r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s-ES" sz="1350" i="1">
                        <a:latin typeface="Cambria Math"/>
                      </a:rPr>
                      <m:t>(</m:t>
                    </m:r>
                    <m:r>
                      <a:rPr lang="es-ES" sz="1350" i="1">
                        <a:latin typeface="Cambria Math"/>
                      </a:rPr>
                      <m:t>𝑙</m:t>
                    </m:r>
                    <m:r>
                      <a:rPr lang="es-ES" sz="1350" i="1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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𝑖</m:t>
                        </m:r>
                        <m:r>
                          <a:rPr lang="es-ES" sz="1350" i="1">
                            <a:latin typeface="Cambria Math"/>
                          </a:rPr>
                          <m:t>,</m:t>
                        </m:r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49" y="665434"/>
                <a:ext cx="5937010" cy="309187"/>
              </a:xfrm>
              <a:prstGeom prst="rect">
                <a:avLst/>
              </a:prstGeom>
              <a:blipFill>
                <a:blip r:embed="rId3"/>
                <a:stretch>
                  <a:fillRect l="-205" t="-196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orchetes"/>
          <p:cNvSpPr/>
          <p:nvPr/>
        </p:nvSpPr>
        <p:spPr>
          <a:xfrm>
            <a:off x="5064710" y="627534"/>
            <a:ext cx="1350150" cy="378042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>
              <a:xfrm>
                <a:off x="611560" y="1020428"/>
                <a:ext cx="6443975" cy="416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recombination rate is given by </a:t>
                </a:r>
                <a14:m>
                  <m:oMath xmlns:m="http://schemas.openxmlformats.org/officeDocument/2006/math">
                    <m:r>
                      <a:rPr lang="es-ES" sz="1350" i="1">
                        <a:latin typeface="Cambria Math"/>
                      </a:rPr>
                      <m:t>𝑟</m:t>
                    </m:r>
                    <m:r>
                      <a:rPr lang="es-ES" sz="1350" i="1">
                        <a:latin typeface="Cambria Math"/>
                      </a:rPr>
                      <m:t>(</m:t>
                    </m:r>
                    <m:r>
                      <a:rPr lang="es-ES" sz="1350" i="1">
                        <a:latin typeface="Cambria Math"/>
                      </a:rPr>
                      <m:t>𝑙</m:t>
                    </m:r>
                    <m:r>
                      <a:rPr lang="es-ES" sz="1350" i="1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</m:e>
                    </m:d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𝑆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𝑐𝑠</m:t>
                        </m:r>
                      </m:sub>
                    </m:sSub>
                    <m:r>
                      <a:rPr lang="es-ES" sz="1350" i="1">
                        <a:latin typeface="Cambria Math"/>
                        <a:sym typeface="Symbol"/>
                      </a:rPr>
                      <m:t>(</m:t>
                    </m:r>
                    <m:r>
                      <a:rPr lang="es-ES" sz="1350" i="1">
                        <a:latin typeface="Cambria Math"/>
                        <a:sym typeface="Symbol"/>
                      </a:rPr>
                      <m:t>𝑙</m:t>
                    </m:r>
                    <m:r>
                      <a:rPr lang="es-ES" sz="1350" i="1"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es-ES" sz="1350" i="1">
                        <a:latin typeface="Cambria Math"/>
                      </a:rPr>
                      <m:t>𝑟</m:t>
                    </m:r>
                    <m:r>
                      <a:rPr lang="es-ES" sz="1350" i="1">
                        <a:latin typeface="Cambria Math"/>
                      </a:rPr>
                      <m:t>(</m:t>
                    </m:r>
                    <m:r>
                      <a:rPr lang="es-ES" sz="1350" i="1">
                        <a:latin typeface="Cambria Math"/>
                      </a:rPr>
                      <m:t>𝑙</m:t>
                    </m:r>
                    <m:r>
                      <a:rPr lang="es-ES" sz="1350" i="1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</m:e>
                    </m:d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  <m:f>
                      <m:f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𝑞</m:t>
                        </m:r>
                      </m:num>
                      <m:den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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𝑖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</m:t>
                        </m:r>
                        <m:sSubSup>
                          <m:sSubSup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𝐸</m:t>
                            </m:r>
                          </m:e>
                          <m:sub/>
                          <m:sup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s-ES" sz="1350" i="1">
                            <a:latin typeface="Cambria Math"/>
                            <a:sym typeface="Symbol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) </m:t>
                        </m:r>
                      </m:den>
                    </m:f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020428"/>
                <a:ext cx="6443975" cy="416909"/>
              </a:xfrm>
              <a:prstGeom prst="rect">
                <a:avLst/>
              </a:prstGeom>
              <a:blipFill>
                <a:blip r:embed="rId4"/>
                <a:stretch>
                  <a:fillRect l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CuadroTexto"/>
              <p:cNvSpPr txBox="1"/>
              <p:nvPr/>
            </p:nvSpPr>
            <p:spPr>
              <a:xfrm>
                <a:off x="694544" y="2949792"/>
                <a:ext cx="5748112" cy="640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the same time the variation of the drift field is determined by </a:t>
                </a:r>
              </a:p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charge density:   </a:t>
                </a:r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s-ES" sz="1350" i="1">
                            <a:latin typeface="Cambria Math"/>
                          </a:rPr>
                          <m:t>𝑑𝑙</m:t>
                        </m:r>
                      </m:den>
                    </m:f>
                    <m:r>
                      <a:rPr lang="es-ES" sz="1350" i="1">
                        <a:latin typeface="Cambria Math"/>
                      </a:rPr>
                      <m:t>=</m:t>
                    </m:r>
                    <m:r>
                      <a:rPr lang="es-ES" sz="1350" i="1">
                        <a:latin typeface="Cambria Math"/>
                      </a:rPr>
                      <m:t>𝑞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  <m:r>
                      <a:rPr lang="es-ES" sz="1350" i="1">
                        <a:latin typeface="Cambria Math"/>
                        <a:sym typeface="Symbol"/>
                      </a:rPr>
                      <m:t>−</m:t>
                    </m:r>
                    <m:r>
                      <a:rPr lang="es-ES" sz="1350" i="1">
                        <a:latin typeface="Cambria Math"/>
                      </a:rPr>
                      <m:t>𝑞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1350" dirty="0">
                        <a:latin typeface="Cambria Math"/>
                        <a:sym typeface="Symbol"/>
                      </a:rPr>
                      <m:t> 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s-ES" sz="1350" i="1" dirty="0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r>
                      <a:rPr lang="es-ES" sz="1350" dirty="0">
                        <a:latin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</a:rPr>
                          <m:t>(</m:t>
                        </m:r>
                        <m:r>
                          <a:rPr lang="es-ES" sz="1350" i="1">
                            <a:latin typeface="Cambria Math"/>
                          </a:rPr>
                          <m:t>𝑙</m:t>
                        </m:r>
                        <m:r>
                          <a:rPr lang="es-ES" sz="135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s-ES" sz="1350" i="1">
                            <a:latin typeface="Cambria Math"/>
                          </a:rPr>
                          <m:t>𝑑𝑙</m:t>
                        </m:r>
                      </m:den>
                    </m:f>
                    <m:r>
                      <a:rPr lang="es-ES" sz="135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350" i="1">
                            <a:latin typeface="Cambria Math"/>
                          </a:rPr>
                          <m:t>2</m:t>
                        </m:r>
                        <m:r>
                          <a:rPr lang="es-ES" sz="1350" i="1">
                            <a:latin typeface="Cambria Math"/>
                          </a:rPr>
                          <m:t>𝑞</m:t>
                        </m:r>
                      </m:num>
                      <m:den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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𝑖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</m:t>
                        </m:r>
                      </m:den>
                    </m:f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44" y="2949792"/>
                <a:ext cx="5748112" cy="640496"/>
              </a:xfrm>
              <a:prstGeom prst="rect">
                <a:avLst/>
              </a:prstGeom>
              <a:blipFill>
                <a:blip r:embed="rId5"/>
                <a:stretch>
                  <a:fillRect l="-318" t="-1905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720428" y="3759882"/>
                <a:ext cx="6606745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These are three coupled differential equations with three functions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s-ES" sz="135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s-ES" sz="1350" i="1">
                        <a:latin typeface="Cambria Math"/>
                        <a:sym typeface="Symbol"/>
                      </a:rPr>
                      <m:t>,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a variable l</a:t>
                </a:r>
              </a:p>
              <a:p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Boundary conditions         </a:t>
                </a:r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8" y="3759882"/>
                <a:ext cx="6606745" cy="715581"/>
              </a:xfrm>
              <a:prstGeom prst="rect">
                <a:avLst/>
              </a:prstGeom>
              <a:blipFill>
                <a:blip r:embed="rId6"/>
                <a:stretch>
                  <a:fillRect l="-185" t="-170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2709899" y="4299942"/>
                <a:ext cx="1680973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>
                            <a:latin typeface="Cambria Math"/>
                            <a:sym typeface="Symbol"/>
                          </a:rPr>
                          <m:t>0</m:t>
                        </m:r>
                      </m:e>
                    </m:d>
                    <m:r>
                      <a:rPr lang="es-ES" sz="1350">
                        <a:latin typeface="Cambria Math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𝐴</m:t>
                        </m:r>
                      </m:sub>
                    </m:sSub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𝐿</m:t>
                        </m:r>
                      </m:e>
                    </m:d>
                    <m:r>
                      <a:rPr lang="es-ES" sz="1350" i="1">
                        <a:latin typeface="Cambria Math"/>
                        <a:sym typeface="Symbol"/>
                      </a:rPr>
                      <m:t> =0</m:t>
                    </m:r>
                  </m:oMath>
                </a14:m>
                <a:endParaRPr lang="es-E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0</m:t>
                        </m:r>
                      </m:e>
                    </m:d>
                    <m:r>
                      <a:rPr lang="es-ES" sz="1350" i="1">
                        <a:latin typeface="Cambria Math"/>
                        <a:sym typeface="Symbol"/>
                      </a:rPr>
                      <m:t> </m:t>
                    </m:r>
                    <m:r>
                      <a:rPr lang="es-ES" sz="1350">
                        <a:latin typeface="Cambria Math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s-ES" sz="135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𝐺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  <a:sym typeface="Symbol"/>
                              </a:rPr>
                              <m:t>𝐼</m:t>
                            </m:r>
                          </m:sub>
                        </m:sSub>
                        <m:r>
                          <a:rPr lang="es-ES" sz="1350" i="1"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𝑗</m:t>
                        </m:r>
                      </m:e>
                      <m:sub>
                        <m:r>
                          <a:rPr lang="es-ES" sz="1350" i="1">
                            <a:latin typeface="Cambria Math"/>
                            <a:sym typeface="Symbol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s-ES" sz="135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s-ES" sz="1350" i="1">
                            <a:latin typeface="Cambria Math"/>
                            <a:sym typeface="Symbol"/>
                          </a:rPr>
                          <m:t>0</m:t>
                        </m:r>
                      </m:e>
                    </m:d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899" y="4299942"/>
                <a:ext cx="1680973" cy="715581"/>
              </a:xfrm>
              <a:prstGeom prst="rect">
                <a:avLst/>
              </a:prstGeom>
              <a:blipFill>
                <a:blip r:embed="rId7"/>
                <a:stretch>
                  <a:fillRect l="-364" b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2 CuadroTexto"/>
          <p:cNvSpPr txBox="1"/>
          <p:nvPr/>
        </p:nvSpPr>
        <p:spPr>
          <a:xfrm>
            <a:off x="1863726" y="-33011"/>
            <a:ext cx="54165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Mathematical framework - I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315630" y="2277342"/>
            <a:ext cx="2089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 constant ionization rate)</a:t>
            </a:r>
            <a:endParaRPr lang="en-US" sz="135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01324" y="3138444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519939" y="1231995"/>
            <a:ext cx="2327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6760934" y="2293128"/>
            <a:ext cx="2327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764792" y="2636401"/>
            <a:ext cx="2327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19642" y="411509"/>
            <a:ext cx="7524765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144506" y="4559179"/>
            <a:ext cx="2596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Astropart.Phys</a:t>
            </a:r>
            <a:r>
              <a:rPr lang="en-US" sz="1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92 (2017) 11-20</a:t>
            </a:r>
          </a:p>
        </p:txBody>
      </p:sp>
      <p:sp>
        <p:nvSpPr>
          <p:cNvPr id="24" name="1 Marcador de número de diapositiva">
            <a:extLst>
              <a:ext uri="{FF2B5EF4-FFF2-40B4-BE49-F238E27FC236}">
                <a16:creationId xmlns:a16="http://schemas.microsoft.com/office/drawing/2014/main" id="{EDBEB3BA-138C-464E-882E-F2FA1861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24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75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Rectángulo">
            <a:extLst>
              <a:ext uri="{FF2B5EF4-FFF2-40B4-BE49-F238E27FC236}">
                <a16:creationId xmlns:a16="http://schemas.microsoft.com/office/drawing/2014/main" id="{4DB4FC3D-8AB1-45B4-AE56-94260EE350FE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4571177" y="702496"/>
                <a:ext cx="2766783" cy="706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35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1350" i="1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350" i="1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s-ES" sz="135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350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s-ES" sz="1350" i="1">
                                  <a:latin typeface="Cambria Math"/>
                                  <a:sym typeface="Symbol"/>
                                </a:rPr>
                                <m:t></m:t>
                              </m:r>
                              <m:sSub>
                                <m:sSub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s-ES" sz="1350" i="1">
                                      <a:latin typeface="Cambria Math"/>
                                      <a:sym typeface="Symbol"/>
                                    </a:rPr>
                                    <m:t></m:t>
                                  </m:r>
                                </m:e>
                                <m:sub>
                                  <m:r>
                                    <a:rPr lang="es-ES" sz="1350" i="1">
                                      <a:latin typeface="Cambria Math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350" i="1">
                                  <a:latin typeface="Cambria Math"/>
                                </a:rPr>
                                <m:t>h</m:t>
                              </m:r>
                              <m:sSup>
                                <m:sSup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35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s-ES" sz="135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350" i="1">
                                  <a:latin typeface="Cambria Math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350" i="1">
                                      <a:latin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s-ES" sz="135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350" i="1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s-ES" sz="1350" i="1">
                                  <a:latin typeface="Cambria Math"/>
                                </a:rPr>
                                <m:t>𝑙</m:t>
                              </m:r>
                            </m:e>
                          </m:d>
                          <m:r>
                            <a:rPr lang="es-ES" sz="135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350" i="1">
                                  <a:latin typeface="Cambria Math"/>
                                </a:rPr>
                                <m:t>𝐸</m:t>
                              </m:r>
                            </m:e>
                            <m:sub/>
                            <m:sup>
                              <m:r>
                                <a:rPr lang="es-ES" sz="135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177" y="702496"/>
                <a:ext cx="2766783" cy="7061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uadroTexto"/>
          <p:cNvSpPr txBox="1"/>
          <p:nvPr/>
        </p:nvSpPr>
        <p:spPr>
          <a:xfrm>
            <a:off x="7022983" y="985601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337213" y="894382"/>
            <a:ext cx="31389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field variation is a function of l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296872" y="1977685"/>
            <a:ext cx="35643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cathode voltage necessary to obtain a given field can be calculated integrating the drift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CuadroTexto"/>
              <p:cNvSpPr txBox="1"/>
              <p:nvPr/>
            </p:nvSpPr>
            <p:spPr>
              <a:xfrm>
                <a:off x="1325375" y="1379950"/>
                <a:ext cx="503458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field is minimum at 0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350" i="1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s-ES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350" i="1">
                                <a:latin typeface="Cambria Math"/>
                              </a:rPr>
                              <m:t>𝐿</m:t>
                            </m:r>
                          </m:e>
                        </m:d>
                        <m:r>
                          <a:rPr lang="es-ES" sz="1350" i="1">
                            <a:latin typeface="Cambria Math"/>
                          </a:rPr>
                          <m:t>=</m:t>
                        </m:r>
                        <m:r>
                          <a:rPr lang="es-ES" sz="135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maximum at the cathode</a:t>
                </a:r>
              </a:p>
            </p:txBody>
          </p:sp>
        </mc:Choice>
        <mc:Fallback xmlns=""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375" y="1379950"/>
                <a:ext cx="5034583" cy="300082"/>
              </a:xfrm>
              <a:prstGeom prst="rect">
                <a:avLst/>
              </a:prstGeom>
              <a:blipFill>
                <a:blip r:embed="rId3"/>
                <a:stretch>
                  <a:fillRect l="-242" t="-2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8 CuadroTexto"/>
          <p:cNvSpPr txBox="1"/>
          <p:nvPr/>
        </p:nvSpPr>
        <p:spPr>
          <a:xfrm>
            <a:off x="1324244" y="2819218"/>
            <a:ext cx="6561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secondary recombination probability is equal to the fraction of the surface S(l) spanned the filed lines ending on the anode with respect to the total anode (cathode) area.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CuadroTexto"/>
              <p:cNvSpPr txBox="1"/>
              <p:nvPr/>
            </p:nvSpPr>
            <p:spPr>
              <a:xfrm>
                <a:off x="1331272" y="4125913"/>
                <a:ext cx="683619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 variation, cathode voltage and secondary recombination probability can be calculated knowing the constant ionization rate, the field at the anode and ion gain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72" y="4125913"/>
                <a:ext cx="6836191" cy="507831"/>
              </a:xfrm>
              <a:prstGeom prst="rect">
                <a:avLst/>
              </a:prstGeom>
              <a:blipFill>
                <a:blip r:embed="rId4"/>
                <a:stretch>
                  <a:fillRect l="-178" t="-2410" b="-1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5112060" y="1951835"/>
                <a:ext cx="1533690" cy="559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350" i="1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s-ES" sz="135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35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350" i="1">
                              <a:latin typeface="Cambria Math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sz="135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350" i="1">
                                  <a:latin typeface="Cambria Math"/>
                                </a:rPr>
                                <m:t>𝑙</m:t>
                              </m:r>
                            </m:e>
                          </m:d>
                          <m:r>
                            <a:rPr lang="es-ES" sz="1350" i="1">
                              <a:latin typeface="Cambria Math"/>
                            </a:rPr>
                            <m:t>𝑑𝑙</m:t>
                          </m:r>
                        </m:e>
                      </m:nary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060" y="1951835"/>
                <a:ext cx="1533690" cy="559640"/>
              </a:xfrm>
              <a:prstGeom prst="rect">
                <a:avLst/>
              </a:prstGeom>
              <a:blipFill>
                <a:blip r:embed="rId5"/>
                <a:stretch>
                  <a:fillRect l="-5179" t="-143478" r="-21116" b="-2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2487395" y="3381841"/>
                <a:ext cx="3828292" cy="746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350" i="1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s-ES" sz="135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350" i="1">
                              <a:latin typeface="Cambria Math"/>
                            </a:rPr>
                            <m:t>𝑆</m:t>
                          </m:r>
                          <m:r>
                            <a:rPr lang="es-ES" sz="1350" i="1">
                              <a:latin typeface="Cambria Math"/>
                            </a:rPr>
                            <m:t>(</m:t>
                          </m:r>
                          <m:r>
                            <a:rPr lang="es-ES" sz="1350" i="1">
                              <a:latin typeface="Cambria Math"/>
                            </a:rPr>
                            <m:t>𝑙</m:t>
                          </m:r>
                          <m:r>
                            <a:rPr lang="es-ES" sz="135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S" sz="1350" i="1">
                              <a:latin typeface="Cambria Math"/>
                            </a:rPr>
                            <m:t>𝑆</m:t>
                          </m:r>
                          <m:r>
                            <a:rPr lang="es-ES" sz="1350" i="1">
                              <a:latin typeface="Cambria Math"/>
                            </a:rPr>
                            <m:t>(0)</m:t>
                          </m:r>
                        </m:den>
                      </m:f>
                      <m:r>
                        <a:rPr lang="es-ES" sz="135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350" i="1">
                              <a:latin typeface="Cambria Math"/>
                            </a:rPr>
                            <m:t>𝐸</m:t>
                          </m:r>
                          <m:r>
                            <a:rPr lang="es-ES" sz="1350" i="1">
                              <a:latin typeface="Cambria Math"/>
                            </a:rPr>
                            <m:t>(0)</m:t>
                          </m:r>
                        </m:num>
                        <m:den>
                          <m:r>
                            <a:rPr lang="es-ES" sz="1350" i="1">
                              <a:latin typeface="Cambria Math"/>
                            </a:rPr>
                            <m:t>𝐸</m:t>
                          </m:r>
                          <m:r>
                            <a:rPr lang="es-ES" sz="1350" i="1">
                              <a:latin typeface="Cambria Math"/>
                            </a:rPr>
                            <m:t>(</m:t>
                          </m:r>
                          <m:r>
                            <a:rPr lang="es-ES" sz="1350" i="1">
                              <a:latin typeface="Cambria Math"/>
                            </a:rPr>
                            <m:t>𝑙</m:t>
                          </m:r>
                          <m:r>
                            <a:rPr lang="es-ES" sz="1350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s-ES" sz="135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sz="1350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135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350" i="1">
                                      <a:latin typeface="Cambria Math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s-ES" sz="1350" i="1">
                                      <a:latin typeface="Cambria Math"/>
                                      <a:sym typeface="Symbol"/>
                                    </a:rPr>
                                    <m:t></m:t>
                                  </m:r>
                                  <m:sSub>
                                    <m:sSubPr>
                                      <m:ctrlPr>
                                        <a:rPr lang="es-ES" sz="1350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350" i="1">
                                          <a:latin typeface="Cambria Math"/>
                                          <a:sym typeface="Symbol"/>
                                        </a:rPr>
                                        <m:t></m:t>
                                      </m:r>
                                    </m:e>
                                    <m:sub>
                                      <m:r>
                                        <a:rPr lang="es-ES" sz="1350" i="1">
                                          <a:latin typeface="Cambria Math"/>
                                          <a:sym typeface="Symbol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350" i="1">
                                      <a:latin typeface="Cambria Math"/>
                                    </a:rPr>
                                    <m:t>h</m:t>
                                  </m:r>
                                  <m:sSup>
                                    <m:sSupPr>
                                      <m:ctrlPr>
                                        <a:rPr lang="es-E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350" i="1">
                                          <a:latin typeface="Cambria Math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s-ES" sz="135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S" sz="1350" i="1">
                                      <a:latin typeface="Cambria Math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es-E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350" i="1">
                                          <a:latin typeface="Cambria Math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s-ES" sz="135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s-E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S" sz="135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  <m:r>
                                    <a:rPr lang="es-ES" sz="135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s-ES" sz="1350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s-E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35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/>
                                <m:sup>
                                  <m:r>
                                    <a:rPr lang="es-ES" sz="135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395" y="3381841"/>
                <a:ext cx="3828292" cy="7464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16 CuadroTexto"/>
          <p:cNvSpPr txBox="1"/>
          <p:nvPr/>
        </p:nvSpPr>
        <p:spPr>
          <a:xfrm>
            <a:off x="5936494" y="3813888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314450" y="411510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20" name="12 CuadroTexto">
            <a:extLst>
              <a:ext uri="{FF2B5EF4-FFF2-40B4-BE49-F238E27FC236}">
                <a16:creationId xmlns:a16="http://schemas.microsoft.com/office/drawing/2014/main" id="{F0F373BD-D97B-45C4-B5C3-4C1A747B00AD}"/>
              </a:ext>
            </a:extLst>
          </p:cNvPr>
          <p:cNvSpPr txBox="1"/>
          <p:nvPr/>
        </p:nvSpPr>
        <p:spPr>
          <a:xfrm>
            <a:off x="1863726" y="-33011"/>
            <a:ext cx="54165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Mathematical framework - I</a:t>
            </a:r>
          </a:p>
        </p:txBody>
      </p:sp>
      <p:sp>
        <p:nvSpPr>
          <p:cNvPr id="23" name="1 Marcador de número de diapositiva">
            <a:extLst>
              <a:ext uri="{FF2B5EF4-FFF2-40B4-BE49-F238E27FC236}">
                <a16:creationId xmlns:a16="http://schemas.microsoft.com/office/drawing/2014/main" id="{25B3FD97-1ED1-4AE3-BD31-F2DBBB52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Rectángulo">
            <a:extLst>
              <a:ext uri="{FF2B5EF4-FFF2-40B4-BE49-F238E27FC236}">
                <a16:creationId xmlns:a16="http://schemas.microsoft.com/office/drawing/2014/main" id="{0AF689E0-E864-4EB7-87A9-3EB404C16291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198002"/>
            <a:ext cx="5184576" cy="38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79512" y="46551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COMSOL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Multiphysics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Electrostatics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Transport of Diluted Species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modules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 m3 box filled with liquid Argon, 100 kV between the top and the bottom surface. </a:t>
            </a:r>
            <a:b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93913" y="-57704"/>
            <a:ext cx="475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Finite element analysis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314450" y="357504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444208" y="3765374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JINST</a:t>
            </a:r>
            <a:r>
              <a:rPr lang="nn-NO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(2018) 04, C04015</a:t>
            </a:r>
          </a:p>
          <a:p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B18A5ADE-2397-432F-BB50-4A0741A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26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91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2 Rectángulo">
            <a:extLst>
              <a:ext uri="{FF2B5EF4-FFF2-40B4-BE49-F238E27FC236}">
                <a16:creationId xmlns:a16="http://schemas.microsoft.com/office/drawing/2014/main" id="{92D1CF53-5D90-4F90-89C9-3B2ED7E8B462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95" y="573528"/>
            <a:ext cx="3150394" cy="372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2149488" y="650574"/>
            <a:ext cx="0" cy="79141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817694" y="850685"/>
            <a:ext cx="338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1876405" y="887363"/>
            <a:ext cx="155730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1472962" y="504890"/>
            <a:ext cx="255897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3991251" y="357504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0" name="19 Conector recto"/>
          <p:cNvCxnSpPr/>
          <p:nvPr/>
        </p:nvCxnSpPr>
        <p:spPr>
          <a:xfrm>
            <a:off x="1472962" y="4015280"/>
            <a:ext cx="255897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3977934" y="3853262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cxnSp>
        <p:nvCxnSpPr>
          <p:cNvPr id="23" name="22 Conector recto de flecha"/>
          <p:cNvCxnSpPr/>
          <p:nvPr/>
        </p:nvCxnSpPr>
        <p:spPr>
          <a:xfrm flipV="1">
            <a:off x="2616311" y="2168642"/>
            <a:ext cx="0" cy="98857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70" y="2114096"/>
            <a:ext cx="550069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43"/>
          <p:cNvSpPr>
            <a:spLocks noChangeArrowheads="1"/>
          </p:cNvSpPr>
          <p:nvPr/>
        </p:nvSpPr>
        <p:spPr bwMode="auto">
          <a:xfrm>
            <a:off x="6360223" y="3363837"/>
            <a:ext cx="125675" cy="92403"/>
          </a:xfrm>
          <a:prstGeom prst="ellipse">
            <a:avLst/>
          </a:prstGeom>
          <a:solidFill>
            <a:srgbClr val="C00000"/>
          </a:solidFill>
          <a:ln w="1270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31" name="30 CuadroTexto"/>
          <p:cNvSpPr txBox="1"/>
          <p:nvPr/>
        </p:nvSpPr>
        <p:spPr>
          <a:xfrm>
            <a:off x="2942274" y="1891642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ion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2627784" y="3111810"/>
            <a:ext cx="10935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electron</a:t>
            </a:r>
          </a:p>
        </p:txBody>
      </p:sp>
      <p:sp>
        <p:nvSpPr>
          <p:cNvPr id="2048" name="2047 Rectángulo"/>
          <p:cNvSpPr/>
          <p:nvPr/>
        </p:nvSpPr>
        <p:spPr>
          <a:xfrm>
            <a:off x="1169622" y="370985"/>
            <a:ext cx="3059916" cy="3759276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2048 CuadroTexto"/>
          <p:cNvSpPr txBox="1"/>
          <p:nvPr/>
        </p:nvSpPr>
        <p:spPr>
          <a:xfrm>
            <a:off x="58873" y="-69797"/>
            <a:ext cx="902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Field distortion, “</a:t>
            </a:r>
            <a:r>
              <a:rPr lang="en-US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Secondary”recombination</a:t>
            </a:r>
            <a:r>
              <a:rPr lang="en-US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and volume light emission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770268" y="573529"/>
            <a:ext cx="2232002" cy="334837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43"/>
          <p:cNvSpPr>
            <a:spLocks noChangeArrowheads="1"/>
          </p:cNvSpPr>
          <p:nvPr/>
        </p:nvSpPr>
        <p:spPr bwMode="auto">
          <a:xfrm>
            <a:off x="5173809" y="3362460"/>
            <a:ext cx="125674" cy="92403"/>
          </a:xfrm>
          <a:prstGeom prst="ellipse">
            <a:avLst/>
          </a:prstGeom>
          <a:solidFill>
            <a:srgbClr val="0070C0"/>
          </a:solidFill>
          <a:ln w="12700" algn="ctr">
            <a:solidFill>
              <a:srgbClr val="00B05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4" name="13 Rectángulo"/>
          <p:cNvSpPr/>
          <p:nvPr/>
        </p:nvSpPr>
        <p:spPr>
          <a:xfrm>
            <a:off x="4843654" y="798858"/>
            <a:ext cx="398335" cy="800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CuadroTexto"/>
              <p:cNvSpPr txBox="1"/>
              <p:nvPr/>
            </p:nvSpPr>
            <p:spPr>
              <a:xfrm>
                <a:off x="5430099" y="573529"/>
                <a:ext cx="10483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2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s-ES" sz="120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12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kV/cm</a:t>
                </a:r>
              </a:p>
            </p:txBody>
          </p:sp>
        </mc:Choice>
        <mc:Fallback xmlns=""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99" y="573529"/>
                <a:ext cx="1048300" cy="276999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15 Conector recto de flecha"/>
          <p:cNvCxnSpPr/>
          <p:nvPr/>
        </p:nvCxnSpPr>
        <p:spPr>
          <a:xfrm>
            <a:off x="5042821" y="873993"/>
            <a:ext cx="0" cy="7256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2491636" y="1936535"/>
            <a:ext cx="249350" cy="232107"/>
          </a:xfrm>
          <a:prstGeom prst="rect">
            <a:avLst/>
          </a:prstGeom>
          <a:pattFill prst="wdUpDiag">
            <a:fgClr>
              <a:srgbClr val="0070C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35 Rectángulo"/>
          <p:cNvSpPr/>
          <p:nvPr/>
        </p:nvSpPr>
        <p:spPr>
          <a:xfrm>
            <a:off x="6640689" y="1701229"/>
            <a:ext cx="255460" cy="243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52" name="2051 Conector recto"/>
          <p:cNvCxnSpPr/>
          <p:nvPr/>
        </p:nvCxnSpPr>
        <p:spPr>
          <a:xfrm flipV="1">
            <a:off x="2752450" y="634503"/>
            <a:ext cx="1873556" cy="130203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2752450" y="2168641"/>
            <a:ext cx="1873556" cy="162609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2832267" y="4805549"/>
                <a:ext cx="144975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350">
                            <a:latin typeface="Cambria Math"/>
                          </a:rPr>
                          <m:t>with</m:t>
                        </m:r>
                        <m:r>
                          <a:rPr lang="es-ES" sz="1350">
                            <a:latin typeface="Cambria Math"/>
                          </a:rPr>
                          <m:t> </m:t>
                        </m:r>
                        <m:r>
                          <a:rPr lang="es-ES" sz="135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kV/cm</a:t>
                </a:r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267" y="4805549"/>
                <a:ext cx="1449756" cy="300082"/>
              </a:xfrm>
              <a:prstGeom prst="rect">
                <a:avLst/>
              </a:prstGeom>
              <a:blipFill>
                <a:blip r:embed="rId5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CuadroTexto"/>
              <p:cNvSpPr txBox="1"/>
              <p:nvPr/>
            </p:nvSpPr>
            <p:spPr>
              <a:xfrm>
                <a:off x="755576" y="4137924"/>
                <a:ext cx="3816424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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transverse area (far enough) whose crossing field lines end on one ion (all the lines emerging from the ion cross that section)</a:t>
                </a:r>
              </a:p>
            </p:txBody>
          </p:sp>
        </mc:Choice>
        <mc:Fallback xmlns="">
          <p:sp>
            <p:nvSpPr>
              <p:cNvPr id="1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137924"/>
                <a:ext cx="3816424" cy="715581"/>
              </a:xfrm>
              <a:prstGeom prst="rect">
                <a:avLst/>
              </a:prstGeom>
              <a:blipFill>
                <a:blip r:embed="rId6"/>
                <a:stretch>
                  <a:fillRect t="-2564" r="-63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29 Rectángulo"/>
              <p:cNvSpPr/>
              <p:nvPr/>
            </p:nvSpPr>
            <p:spPr>
              <a:xfrm>
                <a:off x="1213545" y="4806027"/>
                <a:ext cx="1637179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s-ES" sz="1350" i="1">
                            <a:latin typeface="Cambria Math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ES" sz="1350" i="1">
                        <a:latin typeface="Cambria Math"/>
                      </a:rPr>
                      <m:t>1.2</m:t>
                    </m:r>
                    <m:r>
                      <a:rPr lang="es-ES" sz="135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s-ES" sz="135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s-ES" sz="135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s-ES" sz="1350" i="1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sSup>
                      <m:sSupPr>
                        <m:ctrlPr>
                          <a:rPr lang="es-ES" sz="135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s-ES" sz="1350" i="1">
                            <a:latin typeface="Cambria Math"/>
                            <a:ea typeface="Cambria Math"/>
                          </a:rPr>
                          <m:t>𝑚𝑚</m:t>
                        </m:r>
                      </m:e>
                      <m:sup>
                        <m:r>
                          <a:rPr lang="es-ES" sz="135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2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45" y="4806027"/>
                <a:ext cx="1637179" cy="300082"/>
              </a:xfrm>
              <a:prstGeom prst="rect">
                <a:avLst/>
              </a:prstGeom>
              <a:blipFill>
                <a:blip r:embed="rId7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54" name="2053 Conector recto de flecha"/>
          <p:cNvCxnSpPr>
            <a:stCxn id="2056" idx="2"/>
            <a:endCxn id="46" idx="0"/>
          </p:cNvCxnSpPr>
          <p:nvPr/>
        </p:nvCxnSpPr>
        <p:spPr>
          <a:xfrm>
            <a:off x="1330863" y="669995"/>
            <a:ext cx="26625" cy="318326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2055 CuadroTexto"/>
          <p:cNvSpPr txBox="1"/>
          <p:nvPr/>
        </p:nvSpPr>
        <p:spPr>
          <a:xfrm>
            <a:off x="1112694" y="369913"/>
            <a:ext cx="436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l=0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1134510" y="3853262"/>
            <a:ext cx="4459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l=L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1303925" y="1891642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277634" y="249492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13" y="1977684"/>
            <a:ext cx="179808" cy="1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16 CuadroTexto">
            <a:extLst>
              <a:ext uri="{FF2B5EF4-FFF2-40B4-BE49-F238E27FC236}">
                <a16:creationId xmlns:a16="http://schemas.microsoft.com/office/drawing/2014/main" id="{40DF1FA5-66DA-4A44-B7F4-00F8B342164F}"/>
              </a:ext>
            </a:extLst>
          </p:cNvPr>
          <p:cNvSpPr txBox="1"/>
          <p:nvPr/>
        </p:nvSpPr>
        <p:spPr>
          <a:xfrm>
            <a:off x="4477493" y="4461249"/>
            <a:ext cx="44353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Displacement of the reconstructed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“Uncorrelated” light emission due to “secondary recombination” </a:t>
            </a:r>
          </a:p>
        </p:txBody>
      </p:sp>
      <p:sp>
        <p:nvSpPr>
          <p:cNvPr id="41" name="17 Flecha abajo">
            <a:extLst>
              <a:ext uri="{FF2B5EF4-FFF2-40B4-BE49-F238E27FC236}">
                <a16:creationId xmlns:a16="http://schemas.microsoft.com/office/drawing/2014/main" id="{38D9C4F5-93DD-467D-81C5-08AF4FEC43C2}"/>
              </a:ext>
            </a:extLst>
          </p:cNvPr>
          <p:cNvSpPr/>
          <p:nvPr/>
        </p:nvSpPr>
        <p:spPr>
          <a:xfrm>
            <a:off x="4715414" y="4128076"/>
            <a:ext cx="170553" cy="333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3">
            <a:extLst>
              <a:ext uri="{FF2B5EF4-FFF2-40B4-BE49-F238E27FC236}">
                <a16:creationId xmlns:a16="http://schemas.microsoft.com/office/drawing/2014/main" id="{C7015774-BC15-48E6-B3D2-B4BF041B0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161" y="3219822"/>
            <a:ext cx="80393" cy="87684"/>
          </a:xfrm>
          <a:prstGeom prst="ellipse">
            <a:avLst/>
          </a:prstGeom>
          <a:solidFill>
            <a:srgbClr val="0070C0"/>
          </a:solidFill>
          <a:ln w="12700" algn="ctr">
            <a:solidFill>
              <a:srgbClr val="00B05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44" name="1 Marcador de número de diapositiva">
            <a:extLst>
              <a:ext uri="{FF2B5EF4-FFF2-40B4-BE49-F238E27FC236}">
                <a16:creationId xmlns:a16="http://schemas.microsoft.com/office/drawing/2014/main" id="{73CC6AC1-FFCC-4905-822E-637AD687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27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17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Rectángulo">
            <a:extLst>
              <a:ext uri="{FF2B5EF4-FFF2-40B4-BE49-F238E27FC236}">
                <a16:creationId xmlns:a16="http://schemas.microsoft.com/office/drawing/2014/main" id="{6D85E4D1-BB06-42F5-99AC-F43570F3E813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2735797" y="-6658"/>
            <a:ext cx="369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Underground case L=12 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r="7165" b="11589"/>
          <a:stretch/>
        </p:blipFill>
        <p:spPr bwMode="auto">
          <a:xfrm>
            <a:off x="1300319" y="1325362"/>
            <a:ext cx="6522868" cy="27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14450" y="411510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83FEFC11-742F-48CD-8F3C-CD341555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28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0 Rectángulo">
            <a:extLst>
              <a:ext uri="{FF2B5EF4-FFF2-40B4-BE49-F238E27FC236}">
                <a16:creationId xmlns:a16="http://schemas.microsoft.com/office/drawing/2014/main" id="{2E7E7D89-E26A-4D4D-A908-79B8516C470A}"/>
              </a:ext>
            </a:extLst>
          </p:cNvPr>
          <p:cNvSpPr/>
          <p:nvPr/>
        </p:nvSpPr>
        <p:spPr>
          <a:xfrm>
            <a:off x="5144506" y="4559179"/>
            <a:ext cx="2596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Astropart.Phys</a:t>
            </a:r>
            <a:r>
              <a:rPr lang="en-US" sz="1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92 (2017) 11-20</a:t>
            </a:r>
          </a:p>
        </p:txBody>
      </p:sp>
    </p:spTree>
    <p:extLst>
      <p:ext uri="{BB962C8B-B14F-4D97-AF65-F5344CB8AC3E}">
        <p14:creationId xmlns:p14="http://schemas.microsoft.com/office/powerpoint/2010/main" val="1629269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 Rectángulo">
            <a:extLst>
              <a:ext uri="{FF2B5EF4-FFF2-40B4-BE49-F238E27FC236}">
                <a16:creationId xmlns:a16="http://schemas.microsoft.com/office/drawing/2014/main" id="{0FA7C00F-D3D6-4B0E-A853-423239EF35E3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51765" b="14728"/>
          <a:stretch/>
        </p:blipFill>
        <p:spPr bwMode="auto">
          <a:xfrm>
            <a:off x="1128933" y="1798365"/>
            <a:ext cx="3244764" cy="227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86106" y="-1304"/>
            <a:ext cx="32465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 and electric field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88666" y="681540"/>
            <a:ext cx="29126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with 12 m drift UG</a:t>
            </a:r>
          </a:p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 contribution from 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</a:p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1.1e7 pairs/m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CuadroTexto"/>
              <p:cNvSpPr txBox="1"/>
              <p:nvPr/>
            </p:nvSpPr>
            <p:spPr>
              <a:xfrm>
                <a:off x="4010780" y="1596556"/>
                <a:ext cx="38343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35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s-ES" sz="135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780" y="1596556"/>
                <a:ext cx="383438" cy="3000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CuadroTexto"/>
          <p:cNvSpPr txBox="1"/>
          <p:nvPr/>
        </p:nvSpPr>
        <p:spPr>
          <a:xfrm>
            <a:off x="2390127" y="1599642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L=12 m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830187" y="681540"/>
            <a:ext cx="29126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with 6 m drift UG</a:t>
            </a:r>
          </a:p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 contribution from 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</a:p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1.1e7 pairs/m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/s) 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r="52256" b="15961"/>
          <a:stretch/>
        </p:blipFill>
        <p:spPr bwMode="auto">
          <a:xfrm>
            <a:off x="4678669" y="1884625"/>
            <a:ext cx="3187697" cy="223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129296" y="1639731"/>
            <a:ext cx="652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L=6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7425439" y="1633672"/>
                <a:ext cx="38343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35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s-ES" sz="135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439" y="1633672"/>
                <a:ext cx="383438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314450" y="411510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19" name="1 Marcador de número de diapositiva">
            <a:extLst>
              <a:ext uri="{FF2B5EF4-FFF2-40B4-BE49-F238E27FC236}">
                <a16:creationId xmlns:a16="http://schemas.microsoft.com/office/drawing/2014/main" id="{AA3D7D69-5480-4A26-A344-8AAAA55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29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DB66BF06-A9F9-4468-99E5-271DB096B9E1}"/>
              </a:ext>
            </a:extLst>
          </p:cNvPr>
          <p:cNvSpPr/>
          <p:nvPr/>
        </p:nvSpPr>
        <p:spPr>
          <a:xfrm>
            <a:off x="0" y="0"/>
            <a:ext cx="9144000" cy="293179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91A103-ECC4-4E1E-8815-A88E565E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Strategy for rare event research: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F37888-EAC8-4430-85FE-E2DD75F4D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491630"/>
            <a:ext cx="4793704" cy="339447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Lower background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Bigger detector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9E65F73-5E12-4D6E-89E9-D13B238A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3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8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Rectángulo">
            <a:extLst>
              <a:ext uri="{FF2B5EF4-FFF2-40B4-BE49-F238E27FC236}">
                <a16:creationId xmlns:a16="http://schemas.microsoft.com/office/drawing/2014/main" id="{0BF2258B-6A80-4201-BFBB-BA853BEF5E57}"/>
              </a:ext>
            </a:extLst>
          </p:cNvPr>
          <p:cNvSpPr/>
          <p:nvPr/>
        </p:nvSpPr>
        <p:spPr>
          <a:xfrm>
            <a:off x="0" y="0"/>
            <a:ext cx="9144000" cy="1846591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9"/>
          <a:stretch/>
        </p:blipFill>
        <p:spPr bwMode="auto">
          <a:xfrm>
            <a:off x="5148064" y="843558"/>
            <a:ext cx="2339447" cy="318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82913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 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718227" y="15058"/>
            <a:ext cx="41857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ArIon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Experimental setup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41431" y="465517"/>
            <a:ext cx="6363867" cy="3428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3" name="AutoShape 2" descr="IFAE people: Joaquim Palacio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AutoShape 4" descr="IFAE people: Joaquim Palacio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6" descr="IFAE people: Joaquim Palacio"/>
          <p:cNvSpPr>
            <a:spLocks noChangeAspect="1" noChangeArrowheads="1"/>
          </p:cNvSpPr>
          <p:nvPr/>
        </p:nvSpPr>
        <p:spPr bwMode="auto">
          <a:xfrm>
            <a:off x="1488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55304" name="Picture 8" descr="http://outreach.ifae.es/people/assets/images/logoIfa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89" y="4752847"/>
            <a:ext cx="1374595" cy="4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1" y="850313"/>
            <a:ext cx="3421436" cy="344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 Marcador de número de diapositiva">
            <a:extLst>
              <a:ext uri="{FF2B5EF4-FFF2-40B4-BE49-F238E27FC236}">
                <a16:creationId xmlns:a16="http://schemas.microsoft.com/office/drawing/2014/main" id="{BCA123D3-DD44-4EA5-BA4D-7A2CEFFB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30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40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ieldLines_WarmGa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459" y="1637434"/>
            <a:ext cx="2257223" cy="22572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3" name="FieldLines_ColdGa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3389" y="1970209"/>
            <a:ext cx="2257223" cy="22572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4" name="FieldLines_Liqui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3882" y="2582779"/>
            <a:ext cx="2257223" cy="22572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851498" y="3962449"/>
            <a:ext cx="2880306" cy="28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0" tIns="20090" rIns="20090" bIns="20090" anchor="ctr">
            <a:spAutoFit/>
          </a:bodyPr>
          <a:lstStyle/>
          <a:p>
            <a:pPr marL="0" lvl="1" indent="120541" algn="ctr" defTabSz="127238" hangingPunct="0">
              <a:spcBef>
                <a:spcPts val="2215"/>
              </a:spcBef>
              <a:defRPr sz="3000">
                <a:latin typeface="CMU Sans Serif"/>
                <a:ea typeface="CMU Sans Serif"/>
                <a:cs typeface="CMU Sans Serif"/>
                <a:sym typeface="CMU Sans Serif"/>
              </a:defRPr>
            </a:pPr>
            <a:r>
              <a:rPr sz="1575" kern="0">
                <a:solidFill>
                  <a:srgbClr val="000000"/>
                </a:solidFill>
                <a:latin typeface="CMU Sans Serif"/>
                <a:ea typeface="CMU Sans Serif"/>
                <a:cs typeface="CMU Sans Serif"/>
                <a:sym typeface="CMU Sans Serif"/>
              </a:rPr>
              <a:t>Warm gas</a:t>
            </a:r>
          </a:p>
        </p:txBody>
      </p:sp>
      <p:sp>
        <p:nvSpPr>
          <p:cNvPr id="146" name="Shape 146"/>
          <p:cNvSpPr/>
          <p:nvPr/>
        </p:nvSpPr>
        <p:spPr>
          <a:xfrm>
            <a:off x="3060410" y="4308620"/>
            <a:ext cx="2880306" cy="28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0" tIns="20090" rIns="20090" bIns="20090" anchor="ctr">
            <a:spAutoFit/>
          </a:bodyPr>
          <a:lstStyle/>
          <a:p>
            <a:pPr marL="0" lvl="1" indent="120541" algn="ctr" defTabSz="127238" hangingPunct="0">
              <a:spcBef>
                <a:spcPts val="2215"/>
              </a:spcBef>
              <a:defRPr sz="3000">
                <a:latin typeface="CMU Sans Serif"/>
                <a:ea typeface="CMU Sans Serif"/>
                <a:cs typeface="CMU Sans Serif"/>
                <a:sym typeface="CMU Sans Serif"/>
              </a:defRPr>
            </a:pPr>
            <a:r>
              <a:rPr sz="1575" kern="0">
                <a:solidFill>
                  <a:srgbClr val="000000"/>
                </a:solidFill>
                <a:latin typeface="CMU Sans Serif"/>
                <a:ea typeface="CMU Sans Serif"/>
                <a:cs typeface="CMU Sans Serif"/>
                <a:sym typeface="CMU Sans Serif"/>
              </a:rPr>
              <a:t>Cold gas</a:t>
            </a:r>
          </a:p>
        </p:txBody>
      </p:sp>
      <p:sp>
        <p:nvSpPr>
          <p:cNvPr id="147" name="Shape 147"/>
          <p:cNvSpPr/>
          <p:nvPr/>
        </p:nvSpPr>
        <p:spPr>
          <a:xfrm>
            <a:off x="5248164" y="2259286"/>
            <a:ext cx="2880306" cy="28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0" tIns="20090" rIns="20090" bIns="20090" anchor="ctr">
            <a:spAutoFit/>
          </a:bodyPr>
          <a:lstStyle/>
          <a:p>
            <a:pPr marL="0" lvl="1" indent="120541" algn="ctr" defTabSz="127238" hangingPunct="0">
              <a:spcBef>
                <a:spcPts val="2215"/>
              </a:spcBef>
              <a:defRPr sz="3000">
                <a:latin typeface="CMU Sans Serif"/>
                <a:ea typeface="CMU Sans Serif"/>
                <a:cs typeface="CMU Sans Serif"/>
                <a:sym typeface="CMU Sans Serif"/>
              </a:defRPr>
            </a:pPr>
            <a:r>
              <a:rPr sz="1575" kern="0" dirty="0">
                <a:solidFill>
                  <a:srgbClr val="000000"/>
                </a:solidFill>
                <a:latin typeface="CMU Sans Serif"/>
                <a:ea typeface="CMU Sans Serif"/>
                <a:cs typeface="CMU Sans Serif"/>
                <a:sym typeface="CMU Sans Serif"/>
              </a:rPr>
              <a:t>Liquid + gas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871700" y="-20538"/>
            <a:ext cx="55626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lines from the tip of the needle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385646" y="465517"/>
            <a:ext cx="6319652" cy="3428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pic>
        <p:nvPicPr>
          <p:cNvPr id="15" name="mesh_nocyl.png"/>
          <p:cNvPicPr>
            <a:picLocks noChangeAspect="1"/>
          </p:cNvPicPr>
          <p:nvPr/>
        </p:nvPicPr>
        <p:blipFill>
          <a:blip r:embed="rId5">
            <a:extLst/>
          </a:blip>
          <a:srcRect l="10365" t="26039" r="11398" b="26039"/>
          <a:stretch>
            <a:fillRect/>
          </a:stretch>
        </p:blipFill>
        <p:spPr>
          <a:xfrm>
            <a:off x="3622264" y="573528"/>
            <a:ext cx="2078348" cy="1273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mesh_metal_zoom.png"/>
          <p:cNvPicPr>
            <a:picLocks noChangeAspect="1"/>
          </p:cNvPicPr>
          <p:nvPr/>
        </p:nvPicPr>
        <p:blipFill>
          <a:blip r:embed="rId6">
            <a:extLst/>
          </a:blip>
          <a:srcRect t="7666"/>
          <a:stretch>
            <a:fillRect/>
          </a:stretch>
        </p:blipFill>
        <p:spPr>
          <a:xfrm>
            <a:off x="5970454" y="617043"/>
            <a:ext cx="1480148" cy="13666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 CuadroTexto"/>
          <p:cNvSpPr txBox="1"/>
          <p:nvPr/>
        </p:nvSpPr>
        <p:spPr>
          <a:xfrm>
            <a:off x="1648170" y="86179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COMSOL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531426" y="4470690"/>
            <a:ext cx="20168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35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Universe</a:t>
            </a:r>
            <a:r>
              <a:rPr lang="nl-NL" sz="13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(2022) 2, 134, </a:t>
            </a:r>
          </a:p>
        </p:txBody>
      </p:sp>
      <p:sp>
        <p:nvSpPr>
          <p:cNvPr id="18" name="1 Marcador de número de diapositiva">
            <a:extLst>
              <a:ext uri="{FF2B5EF4-FFF2-40B4-BE49-F238E27FC236}">
                <a16:creationId xmlns:a16="http://schemas.microsoft.com/office/drawing/2014/main" id="{0DAA6E93-8CF9-49E9-B23E-DAB00D68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31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73892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E043E5D-4EB0-44C3-8FA3-7AFDE96678B9}"/>
              </a:ext>
            </a:extLst>
          </p:cNvPr>
          <p:cNvSpPr/>
          <p:nvPr/>
        </p:nvSpPr>
        <p:spPr>
          <a:xfrm rot="5400000">
            <a:off x="3660513" y="-3652919"/>
            <a:ext cx="1822974" cy="9144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D5F4EEC8-8C8D-44E0-97D0-DAB66643560D}"/>
              </a:ext>
            </a:extLst>
          </p:cNvPr>
          <p:cNvSpPr txBox="1"/>
          <p:nvPr/>
        </p:nvSpPr>
        <p:spPr>
          <a:xfrm>
            <a:off x="2253190" y="-37802"/>
            <a:ext cx="426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Summary &amp; 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10B3D-23FF-413A-BB51-1A0E2BCBB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606" y="396479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 sz="1275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6A4561-05D2-4AF5-93F7-FE004147FD6C}"/>
              </a:ext>
            </a:extLst>
          </p:cNvPr>
          <p:cNvSpPr txBox="1"/>
          <p:nvPr/>
        </p:nvSpPr>
        <p:spPr>
          <a:xfrm>
            <a:off x="395536" y="776703"/>
            <a:ext cx="817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-TPCs: a proven, versatile technology!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unprecedented sizes.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Rare event searches need very large exposures, and extraordinary background mitigation/rejection.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Ongoing worldwide R&amp;D (materials radiopurity,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GADMC) trying to address these challenges.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open issues: pile-up, space charge effects, light emission.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FA0B5E83-9009-424C-8ADA-CFC8FD8CB42E}"/>
              </a:ext>
            </a:extLst>
          </p:cNvPr>
          <p:cNvSpPr txBox="1">
            <a:spLocks/>
          </p:cNvSpPr>
          <p:nvPr/>
        </p:nvSpPr>
        <p:spPr>
          <a:xfrm>
            <a:off x="35496" y="4915810"/>
            <a:ext cx="9108504" cy="227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32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32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B7C18CB-8CFE-4A80-941C-82879579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482913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 </a:t>
            </a:r>
          </a:p>
        </p:txBody>
      </p:sp>
      <p:sp>
        <p:nvSpPr>
          <p:cNvPr id="3" name="AutoShape 2" descr="IFAE people: Joaquim Palacio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AutoShape 4" descr="IFAE people: Joaquim Palacio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6" descr="IFAE people: Joaquim Palacio"/>
          <p:cNvSpPr>
            <a:spLocks noChangeAspect="1" noChangeArrowheads="1"/>
          </p:cNvSpPr>
          <p:nvPr/>
        </p:nvSpPr>
        <p:spPr bwMode="auto">
          <a:xfrm>
            <a:off x="1488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" name="AutoShape 2" descr="Palazzo Reale Amsterdam: visita al Koninklijk Paleis"/>
          <p:cNvSpPr>
            <a:spLocks noChangeAspect="1" noChangeArrowheads="1"/>
          </p:cNvSpPr>
          <p:nvPr/>
        </p:nvSpPr>
        <p:spPr bwMode="auto">
          <a:xfrm>
            <a:off x="1259681" y="-600075"/>
            <a:ext cx="20574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AutoShape 4" descr="Palazzo Reale Amsterdam: visita al Koninklijk Paleis"/>
          <p:cNvSpPr>
            <a:spLocks noChangeAspect="1" noChangeArrowheads="1"/>
          </p:cNvSpPr>
          <p:nvPr/>
        </p:nvSpPr>
        <p:spPr bwMode="auto">
          <a:xfrm>
            <a:off x="1373981" y="-485775"/>
            <a:ext cx="20574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B2D312-4DAD-4B74-99F2-40D05D9F35BA}"/>
              </a:ext>
            </a:extLst>
          </p:cNvPr>
          <p:cNvSpPr/>
          <p:nvPr/>
        </p:nvSpPr>
        <p:spPr>
          <a:xfrm>
            <a:off x="2910958" y="120253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s-ES" sz="4800" b="1" dirty="0">
                <a:solidFill>
                  <a:schemeClr val="bg2"/>
                </a:solidFill>
              </a:rPr>
              <a:t>谢谢大家！</a:t>
            </a:r>
            <a:endParaRPr lang="en-US" sz="4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32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180528" y="62753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baseline="30000" dirty="0">
                <a:latin typeface="Arial Black" panose="020B0A04020102020204" pitchFamily="34" charset="0"/>
                <a:cs typeface="Arial" panose="020B0604020202020204" pitchFamily="34" charset="0"/>
              </a:rPr>
              <a:t>Bonus Slides</a:t>
            </a:r>
            <a:endParaRPr lang="en-US" sz="4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DD6032-A401-4002-AF5C-BCA680C2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82178"/>
            <a:ext cx="4248472" cy="23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8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9F7429E4-AF57-4F10-AE3D-2BE5B89776BA}"/>
              </a:ext>
            </a:extLst>
          </p:cNvPr>
          <p:cNvSpPr/>
          <p:nvPr/>
        </p:nvSpPr>
        <p:spPr>
          <a:xfrm>
            <a:off x="0" y="0"/>
            <a:ext cx="9144000" cy="177966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75392D-159F-445F-A10A-D7AF5A499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3"/>
          <a:stretch/>
        </p:blipFill>
        <p:spPr>
          <a:xfrm>
            <a:off x="251520" y="699542"/>
            <a:ext cx="8118088" cy="3838546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519F7B0E-FA13-4342-9500-EBD851C9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4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3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4D8EEB1E-8F2D-4A14-9049-5AC55FEB9A06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91A103-ECC4-4E1E-8815-A88E565E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we need to explore the WIMP parameter space: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F37888-EAC8-4430-85FE-E2DD75F4D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608" y="1509713"/>
            <a:ext cx="4865712" cy="339447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radiopurity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 detector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407D4170-E10D-4DAA-9401-681141B5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0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>
            <a:extLst>
              <a:ext uri="{FF2B5EF4-FFF2-40B4-BE49-F238E27FC236}">
                <a16:creationId xmlns:a16="http://schemas.microsoft.com/office/drawing/2014/main" id="{BD46DDB4-364E-4CDF-8979-1B8A8E4D4E98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564757"/>
            <a:ext cx="84249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SzPct val="130000"/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LAr-TPCs have been extremely successful over the last 20 years.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SzPct val="130000"/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Well proven technology: such types of particle detectors have been used in different fields, spanning 7-8 orders of magnitude difference in energy.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SzPct val="130000"/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There is currently a strong effort to extend this technology to extreme levels. There are plans for 10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-scale detectors with drift length of more than 10 meters.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14450" y="429816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9" t="23412" r="5566" b="16352"/>
          <a:stretch/>
        </p:blipFill>
        <p:spPr bwMode="auto">
          <a:xfrm>
            <a:off x="971601" y="2474308"/>
            <a:ext cx="2347322" cy="21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2" descr="DUNE | Neutrino Grou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0"/>
          <a:stretch/>
        </p:blipFill>
        <p:spPr bwMode="auto">
          <a:xfrm>
            <a:off x="3491880" y="2397190"/>
            <a:ext cx="4104456" cy="22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26E3D4DE-E712-447C-995D-1347353B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6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D5C65EAE-0E4F-43BE-A3D9-568589ADF664}"/>
              </a:ext>
            </a:extLst>
          </p:cNvPr>
          <p:cNvSpPr txBox="1"/>
          <p:nvPr/>
        </p:nvSpPr>
        <p:spPr>
          <a:xfrm>
            <a:off x="2485865" y="4927"/>
            <a:ext cx="430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A successful technology</a:t>
            </a:r>
          </a:p>
        </p:txBody>
      </p:sp>
    </p:spTree>
    <p:extLst>
      <p:ext uri="{BB962C8B-B14F-4D97-AF65-F5344CB8AC3E}">
        <p14:creationId xmlns:p14="http://schemas.microsoft.com/office/powerpoint/2010/main" val="145577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Rectángulo">
            <a:extLst>
              <a:ext uri="{FF2B5EF4-FFF2-40B4-BE49-F238E27FC236}">
                <a16:creationId xmlns:a16="http://schemas.microsoft.com/office/drawing/2014/main" id="{77ECD8A9-DCE3-43AF-8D0C-9CE0C7739886}"/>
              </a:ext>
            </a:extLst>
          </p:cNvPr>
          <p:cNvSpPr/>
          <p:nvPr/>
        </p:nvSpPr>
        <p:spPr>
          <a:xfrm>
            <a:off x="0" y="0"/>
            <a:ext cx="9144000" cy="293179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3417721" y="4927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Scaling up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14450" y="429816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50000" r="73653"/>
          <a:stretch/>
        </p:blipFill>
        <p:spPr bwMode="auto">
          <a:xfrm>
            <a:off x="791579" y="1059583"/>
            <a:ext cx="540061" cy="81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5"/>
          <a:stretch/>
        </p:blipFill>
        <p:spPr bwMode="auto">
          <a:xfrm>
            <a:off x="2110661" y="1633636"/>
            <a:ext cx="1136787" cy="11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16" y="2104006"/>
            <a:ext cx="4463336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 rot="20446428">
            <a:off x="1313341" y="817783"/>
            <a:ext cx="12911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/>
              <a:t>’00s</a:t>
            </a:r>
            <a:r>
              <a:rPr lang="en-US" sz="1500" b="1" dirty="0"/>
              <a:t> </a:t>
            </a:r>
            <a:r>
              <a:rPr lang="en-US" sz="1500" b="1" dirty="0">
                <a:sym typeface="Symbol"/>
              </a:rPr>
              <a:t>k</a:t>
            </a:r>
            <a:r>
              <a:rPr lang="en-US" sz="1500" b="1" dirty="0"/>
              <a:t>g-scale</a:t>
            </a:r>
          </a:p>
        </p:txBody>
      </p:sp>
      <p:sp>
        <p:nvSpPr>
          <p:cNvPr id="12" name="11 CuadroTexto"/>
          <p:cNvSpPr txBox="1"/>
          <p:nvPr/>
        </p:nvSpPr>
        <p:spPr>
          <a:xfrm rot="20446428">
            <a:off x="3165367" y="1254720"/>
            <a:ext cx="1374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/>
              <a:t>’10s </a:t>
            </a:r>
            <a:r>
              <a:rPr lang="en-US" sz="1500" b="1" dirty="0">
                <a:sym typeface="Symbol"/>
              </a:rPr>
              <a:t></a:t>
            </a:r>
            <a:r>
              <a:rPr lang="en-US" sz="1500" b="1" i="1" dirty="0"/>
              <a:t>ton-</a:t>
            </a:r>
            <a:r>
              <a:rPr lang="en-US" sz="1500" b="1" dirty="0"/>
              <a:t>scale</a:t>
            </a:r>
          </a:p>
        </p:txBody>
      </p:sp>
      <p:sp>
        <p:nvSpPr>
          <p:cNvPr id="13" name="12 CuadroTexto"/>
          <p:cNvSpPr txBox="1"/>
          <p:nvPr/>
        </p:nvSpPr>
        <p:spPr>
          <a:xfrm rot="20446428">
            <a:off x="7404934" y="2458912"/>
            <a:ext cx="15622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/>
              <a:t>’20s</a:t>
            </a:r>
            <a:r>
              <a:rPr lang="en-US" sz="1500" b="1" dirty="0"/>
              <a:t> </a:t>
            </a:r>
            <a:r>
              <a:rPr lang="en-US" sz="1500" b="1" dirty="0">
                <a:sym typeface="Symbol"/>
              </a:rPr>
              <a:t></a:t>
            </a:r>
            <a:r>
              <a:rPr lang="en-US" sz="1500" b="1" dirty="0"/>
              <a:t>tens of ton </a:t>
            </a:r>
          </a:p>
        </p:txBody>
      </p:sp>
      <p:sp>
        <p:nvSpPr>
          <p:cNvPr id="15" name="1 Marcador de número de diapositiva">
            <a:extLst>
              <a:ext uri="{FF2B5EF4-FFF2-40B4-BE49-F238E27FC236}">
                <a16:creationId xmlns:a16="http://schemas.microsoft.com/office/drawing/2014/main" id="{4A33EABA-094D-4A43-93B5-825F9030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7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213ECB27-952C-4824-81CA-BA4E46F8B8AB}"/>
              </a:ext>
            </a:extLst>
          </p:cNvPr>
          <p:cNvSpPr/>
          <p:nvPr/>
        </p:nvSpPr>
        <p:spPr>
          <a:xfrm rot="17746488" flipH="1">
            <a:off x="4171987" y="-1553378"/>
            <a:ext cx="223962" cy="8584284"/>
          </a:xfrm>
          <a:prstGeom prst="downArrow">
            <a:avLst/>
          </a:prstGeom>
          <a:gradFill>
            <a:gsLst>
              <a:gs pos="0">
                <a:srgbClr val="3333FF">
                  <a:alpha val="20000"/>
                </a:srgbClr>
              </a:gs>
              <a:gs pos="100000">
                <a:srgbClr val="FF0000"/>
              </a:gs>
            </a:gsLst>
            <a:lin ang="2700000" scaled="1"/>
          </a:gra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EFA22603-A9CA-4476-A31B-238092DE1537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1254693" y="735546"/>
            <a:ext cx="6723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SzPct val="130000"/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Have we investigated everything about this technology?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14450" y="429816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35796" y="4927"/>
            <a:ext cx="3310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A successful story</a:t>
            </a: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0046D4E-4214-4E6D-B2A0-15327D03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8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0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>
            <a:extLst>
              <a:ext uri="{FF2B5EF4-FFF2-40B4-BE49-F238E27FC236}">
                <a16:creationId xmlns:a16="http://schemas.microsoft.com/office/drawing/2014/main" id="{D436E67B-ED14-4698-9D59-B8126FFD0C66}"/>
              </a:ext>
            </a:extLst>
          </p:cNvPr>
          <p:cNvSpPr/>
          <p:nvPr/>
        </p:nvSpPr>
        <p:spPr>
          <a:xfrm>
            <a:off x="0" y="0"/>
            <a:ext cx="9144000" cy="2643758"/>
          </a:xfrm>
          <a:prstGeom prst="rect">
            <a:avLst/>
          </a:prstGeom>
          <a:gradFill>
            <a:gsLst>
              <a:gs pos="0">
                <a:srgbClr val="C0E3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2 CuadroTexto"/>
          <p:cNvSpPr txBox="1"/>
          <p:nvPr/>
        </p:nvSpPr>
        <p:spPr>
          <a:xfrm>
            <a:off x="1254693" y="735546"/>
            <a:ext cx="6723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SzPct val="130000"/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Have we investigated everything about this technology?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SzPct val="1300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possible that instrumental effects, negligible at a small scale, become relevant at a “giant” detector?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14450" y="429816"/>
            <a:ext cx="6444854" cy="2738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75">
              <a:latin typeface="Times New Roman" pitchFamily="18" charset="0"/>
              <a:cs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35796" y="4927"/>
            <a:ext cx="3310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A successful story</a:t>
            </a: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1CEA9E7-502D-492E-9CA1-DB307F67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6" y="4915810"/>
            <a:ext cx="9108504" cy="2276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LIDINE25, 24/Oct/25						    	   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9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6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5367</TotalTime>
  <Words>2007</Words>
  <Application>Microsoft Office PowerPoint</Application>
  <PresentationFormat>Presentación en pantalla (16:9)</PresentationFormat>
  <Paragraphs>262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ＭＳ Ｐゴシック</vt:lpstr>
      <vt:lpstr>Arial</vt:lpstr>
      <vt:lpstr>Arial Black</vt:lpstr>
      <vt:lpstr>Calibri</vt:lpstr>
      <vt:lpstr>Cambria Math</vt:lpstr>
      <vt:lpstr>CMU Sans Serif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Strategy for rare event research:</vt:lpstr>
      <vt:lpstr>Presentación de PowerPoint</vt:lpstr>
      <vt:lpstr>What we need to explore the WIMP parameter space: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Equilibrium in the U-238 chain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(a,n) reactions on direct search of Dark Matter</dc:title>
  <dc:creator>u6227</dc:creator>
  <cp:lastModifiedBy>Roberto Santorelli</cp:lastModifiedBy>
  <cp:revision>750</cp:revision>
  <cp:lastPrinted>2021-11-07T12:59:44Z</cp:lastPrinted>
  <dcterms:created xsi:type="dcterms:W3CDTF">2021-11-05T15:45:15Z</dcterms:created>
  <dcterms:modified xsi:type="dcterms:W3CDTF">2025-10-24T02:12:10Z</dcterms:modified>
</cp:coreProperties>
</file>