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"/>
  </p:notes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6" r:id="rId9"/>
    <p:sldId id="275" r:id="rId10"/>
    <p:sldId id="277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sq" initials="L" lastIdx="1" clrIdx="0">
    <p:extLst>
      <p:ext uri="{19B8F6BF-5375-455C-9EA6-DF929625EA0E}">
        <p15:presenceInfo xmlns:p15="http://schemas.microsoft.com/office/powerpoint/2012/main" userId="dsq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180D"/>
    <a:srgbClr val="1A99FB"/>
    <a:srgbClr val="FFFFFF"/>
    <a:srgbClr val="FFFF0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83" autoAdjust="0"/>
    <p:restoredTop sz="96349" autoAdjust="0"/>
  </p:normalViewPr>
  <p:slideViewPr>
    <p:cSldViewPr snapToGrid="0">
      <p:cViewPr varScale="1">
        <p:scale>
          <a:sx n="109" d="100"/>
          <a:sy n="109" d="100"/>
        </p:scale>
        <p:origin x="9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2691C-18F9-47A6-8F13-E0F02821B996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42086-E528-483E-A1FF-FB33D56A61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3334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alphaModFix amt="8000"/>
            <a:lum/>
          </a:blip>
          <a:srcRect/>
          <a:stretch>
            <a:fillRect l="6000" t="19000" r="4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2743200" cy="306532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D84D89B-D8A2-4074-A81F-F80BB66F7C7F}" type="datetime1">
              <a:rPr lang="zh-CN" altLang="en-US" smtClean="0"/>
              <a:t>2025/1/23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553200"/>
            <a:ext cx="4114800" cy="306532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CEPC</a:t>
            </a:r>
            <a:r>
              <a:rPr lang="zh-CN" altLang="en-US" dirty="0"/>
              <a:t>例会</a:t>
            </a:r>
            <a:r>
              <a:rPr lang="en-US" altLang="zh-CN" dirty="0"/>
              <a:t>-</a:t>
            </a:r>
            <a:r>
              <a:rPr lang="zh-CN" altLang="en-US" dirty="0"/>
              <a:t>邓思琪</a:t>
            </a:r>
            <a:endParaRPr lang="en-US" altLang="zh-CN" dirty="0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448800" y="6553200"/>
            <a:ext cx="2743200" cy="306532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9FCB8A6-8E3B-4899-BEB6-4237967F4185}" type="slidenum">
              <a:rPr lang="en-US" altLang="zh-CN" smtClean="0"/>
              <a:pPr/>
              <a:t>‹#›</a:t>
            </a:fld>
            <a:endParaRPr 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64C8ACA-FEF0-342B-8AAE-C3EAF245DC0D}"/>
              </a:ext>
            </a:extLst>
          </p:cNvPr>
          <p:cNvSpPr/>
          <p:nvPr/>
        </p:nvSpPr>
        <p:spPr>
          <a:xfrm>
            <a:off x="794301" y="1053549"/>
            <a:ext cx="10603396" cy="19083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8">
            <a:extLst>
              <a:ext uri="{FF2B5EF4-FFF2-40B4-BE49-F238E27FC236}">
                <a16:creationId xmlns:a16="http://schemas.microsoft.com/office/drawing/2014/main" id="{D36E3B89-3E6E-1A26-EB78-C95418A45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87590"/>
            <a:ext cx="105156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>
              <a:defRPr lang="zh-CN" altLang="en-US" sz="54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30210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E7740D0-0B15-476B-8C48-06978F2292A3}" type="datetime1">
              <a:rPr lang="zh-CN" altLang="en-US" smtClean="0"/>
              <a:t>2025/1/23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CEPC</a:t>
            </a:r>
            <a:r>
              <a:rPr lang="zh-CN" altLang="en-US" dirty="0"/>
              <a:t>例会</a:t>
            </a:r>
            <a:r>
              <a:rPr lang="en-US" altLang="zh-CN" dirty="0"/>
              <a:t>-</a:t>
            </a:r>
            <a:r>
              <a:rPr lang="zh-CN" altLang="en-US" dirty="0"/>
              <a:t>邓思琪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9FCB8A6-8E3B-4899-BEB6-4237967F4185}" type="slidenum">
              <a:rPr lang="en-US" altLang="zh-CN" smtClean="0"/>
              <a:pPr/>
              <a:t>‹#›</a:t>
            </a:fld>
            <a:endParaRPr lang="en-US" dirty="0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738480" y="110980"/>
            <a:ext cx="7230770" cy="595457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99FAEA7-495A-15CC-5D6F-23FBC3166D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449" y="67090"/>
            <a:ext cx="3749501" cy="721335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30AFE2A8-59F5-D437-A17B-B788090BFD3E}"/>
              </a:ext>
            </a:extLst>
          </p:cNvPr>
          <p:cNvGrpSpPr/>
          <p:nvPr userDrawn="1"/>
        </p:nvGrpSpPr>
        <p:grpSpPr>
          <a:xfrm>
            <a:off x="0" y="110979"/>
            <a:ext cx="622300" cy="682771"/>
            <a:chOff x="0" y="566"/>
            <a:chExt cx="1110" cy="736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9B5EB24-EEE7-E6E2-15A7-19827EA1F219}"/>
                </a:ext>
              </a:extLst>
            </p:cNvPr>
            <p:cNvSpPr/>
            <p:nvPr/>
          </p:nvSpPr>
          <p:spPr>
            <a:xfrm flipH="1">
              <a:off x="0" y="566"/>
              <a:ext cx="396" cy="73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Arial" panose="020B0604020202020204"/>
                <a:ea typeface="幼圆" panose="02010509060101010101" pitchFamily="49" charset="-122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1DB7DAE-135E-66DA-B5D0-C870B27D54F9}"/>
                </a:ext>
              </a:extLst>
            </p:cNvPr>
            <p:cNvSpPr/>
            <p:nvPr/>
          </p:nvSpPr>
          <p:spPr>
            <a:xfrm flipH="1">
              <a:off x="518" y="566"/>
              <a:ext cx="178" cy="73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Arial" panose="020B0604020202020204"/>
                <a:ea typeface="幼圆" panose="02010509060101010101" pitchFamily="49" charset="-122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3B009A08-940B-7FE2-2C0A-D8070FD06CCA}"/>
                </a:ext>
              </a:extLst>
            </p:cNvPr>
            <p:cNvSpPr/>
            <p:nvPr/>
          </p:nvSpPr>
          <p:spPr>
            <a:xfrm flipH="1">
              <a:off x="818" y="566"/>
              <a:ext cx="110" cy="73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Arial" panose="020B0604020202020204"/>
                <a:ea typeface="幼圆" panose="02010509060101010101" pitchFamily="49" charset="-122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C33B88A4-89FE-8027-C08A-6A1DCB0477EE}"/>
                </a:ext>
              </a:extLst>
            </p:cNvPr>
            <p:cNvSpPr/>
            <p:nvPr/>
          </p:nvSpPr>
          <p:spPr>
            <a:xfrm flipH="1">
              <a:off x="1050" y="566"/>
              <a:ext cx="61" cy="73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Arial" panose="020B0604020202020204"/>
                <a:ea typeface="幼圆" panose="02010509060101010101" pitchFamily="49" charset="-122"/>
              </a:endParaRPr>
            </a:p>
          </p:txBody>
        </p:sp>
      </p:grp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6CD82B0C-84DC-CBB7-649B-BAD88D804097}"/>
              </a:ext>
            </a:extLst>
          </p:cNvPr>
          <p:cNvCxnSpPr>
            <a:cxnSpLocks/>
          </p:cNvCxnSpPr>
          <p:nvPr userDrawn="1"/>
        </p:nvCxnSpPr>
        <p:spPr>
          <a:xfrm>
            <a:off x="738480" y="794678"/>
            <a:ext cx="741492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888274DF-10E4-FFC5-177A-A958B0B84C98}"/>
              </a:ext>
            </a:extLst>
          </p:cNvPr>
          <p:cNvCxnSpPr>
            <a:cxnSpLocks/>
          </p:cNvCxnSpPr>
          <p:nvPr userDrawn="1"/>
        </p:nvCxnSpPr>
        <p:spPr>
          <a:xfrm>
            <a:off x="11918950" y="782906"/>
            <a:ext cx="21590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298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blipFill dpi="0" rotWithShape="1">
          <a:blip r:embed="rId2">
            <a:alphaModFix amt="8000"/>
            <a:lum/>
          </a:blip>
          <a:srcRect/>
          <a:stretch>
            <a:fillRect t="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E7740D0-0B15-476B-8C48-06978F2292A3}" type="datetime1">
              <a:rPr lang="zh-CN" altLang="en-US" smtClean="0"/>
              <a:t>2025/1/23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CEPC</a:t>
            </a:r>
            <a:r>
              <a:rPr lang="zh-CN" altLang="en-US" dirty="0"/>
              <a:t>例会</a:t>
            </a:r>
            <a:r>
              <a:rPr lang="en-US" altLang="zh-CN" dirty="0"/>
              <a:t>-</a:t>
            </a:r>
            <a:r>
              <a:rPr lang="zh-CN" altLang="en-US" dirty="0"/>
              <a:t>邓思琪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9FCB8A6-8E3B-4899-BEB6-4237967F4185}" type="slidenum">
              <a:rPr lang="en-US" altLang="zh-CN" smtClean="0"/>
              <a:pPr/>
              <a:t>‹#›</a:t>
            </a:fld>
            <a:endParaRPr lang="en-US" dirty="0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0" y="0"/>
            <a:ext cx="12192000" cy="766618"/>
            <a:chOff x="0" y="0"/>
            <a:chExt cx="12192000" cy="766618"/>
          </a:xfrm>
          <a:solidFill>
            <a:schemeClr val="accent1">
              <a:lumMod val="75000"/>
            </a:schemeClr>
          </a:solidFill>
        </p:grpSpPr>
        <p:sp>
          <p:nvSpPr>
            <p:cNvPr id="7" name="矩形 6"/>
            <p:cNvSpPr/>
            <p:nvPr userDrawn="1"/>
          </p:nvSpPr>
          <p:spPr>
            <a:xfrm>
              <a:off x="0" y="0"/>
              <a:ext cx="12192000" cy="76661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 userDrawn="1"/>
          </p:nvSpPr>
          <p:spPr>
            <a:xfrm>
              <a:off x="0" y="29366"/>
              <a:ext cx="2890982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zh-CN" altLang="en-US" sz="4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FC058CF8-1356-CD83-8640-84C9399730D8}"/>
              </a:ext>
            </a:extLst>
          </p:cNvPr>
          <p:cNvSpPr txBox="1"/>
          <p:nvPr userDrawn="1"/>
        </p:nvSpPr>
        <p:spPr>
          <a:xfrm>
            <a:off x="892865" y="2196548"/>
            <a:ext cx="104062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Thanks!</a:t>
            </a:r>
            <a:endParaRPr lang="zh-CN" altLang="en-US" sz="115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3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6553200"/>
            <a:ext cx="2743200" cy="306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6AEF61D-AB7E-422A-8A59-9A3EB7E5750F}" type="datetime1">
              <a:rPr lang="zh-CN" altLang="en-US" smtClean="0"/>
              <a:t>2025/1/23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553200"/>
            <a:ext cx="4114800" cy="306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zh-CN" altLang="en-US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CEPC</a:t>
            </a:r>
            <a:r>
              <a:rPr lang="zh-CN" altLang="en-US" dirty="0"/>
              <a:t>例会</a:t>
            </a:r>
            <a:r>
              <a:rPr lang="en-US" altLang="zh-CN" dirty="0"/>
              <a:t>-</a:t>
            </a:r>
            <a:r>
              <a:rPr lang="zh-CN" altLang="en-US" dirty="0"/>
              <a:t>邓思琪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448800" y="6553200"/>
            <a:ext cx="2743200" cy="306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zh-CN" altLang="en-US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9FCB8A6-8E3B-4899-BEB6-4237967F4185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5496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CDB034B-E184-8E8B-82B5-73F941B1D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D89B-D8A2-4074-A81F-F80BB66F7C7F}" type="datetime1">
              <a:rPr lang="zh-CN" altLang="en-US" smtClean="0"/>
              <a:t>2025/1/23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C704E23-2FC8-31AB-554E-B80AEA823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</a:t>
            </a:r>
            <a:r>
              <a:rPr lang="zh-CN" altLang="en-US"/>
              <a:t>例会</a:t>
            </a:r>
            <a:r>
              <a:rPr lang="en-US" altLang="zh-CN"/>
              <a:t>-</a:t>
            </a:r>
            <a:r>
              <a:rPr lang="zh-CN" altLang="en-US"/>
              <a:t>邓思琪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DFE3F5-CAEF-B029-7270-4B30794D0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B8A6-8E3B-4899-BEB6-4237967F4185}" type="slidenum">
              <a:rPr lang="en-US" altLang="zh-CN" smtClean="0"/>
              <a:pPr/>
              <a:t>1</a:t>
            </a:fld>
            <a:endParaRPr 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270DE9F9-59E2-790C-D614-476C62A26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Taichu</a:t>
            </a:r>
            <a:r>
              <a:rPr lang="zh-CN" altLang="en-US" dirty="0"/>
              <a:t>测试</a:t>
            </a:r>
            <a:r>
              <a:rPr lang="en-US" altLang="zh-CN" dirty="0"/>
              <a:t>——bug</a:t>
            </a:r>
            <a:r>
              <a:rPr lang="zh-CN" altLang="en-US" dirty="0"/>
              <a:t>复现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33920B5-F7C7-D803-0749-335DF321B680}"/>
              </a:ext>
            </a:extLst>
          </p:cNvPr>
          <p:cNvSpPr txBox="1"/>
          <p:nvPr/>
        </p:nvSpPr>
        <p:spPr>
          <a:xfrm>
            <a:off x="3735456" y="3453247"/>
            <a:ext cx="4721087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汇报人：邓思琪 朱君豪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导师：魏微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时间：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2025.01.23</a:t>
            </a:r>
            <a:endParaRPr lang="en-US" altLang="zh-CN" sz="2800" b="1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834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9B146B2-04E1-4E38-4BAD-E36042DF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40D0-0B15-476B-8C48-06978F2292A3}" type="datetime1">
              <a:rPr lang="zh-CN" altLang="en-US" smtClean="0"/>
              <a:t>2025/1/23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53C96FA-9857-131D-FA92-34A365F73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</a:t>
            </a:r>
            <a:r>
              <a:rPr lang="zh-CN" altLang="en-US"/>
              <a:t>例会</a:t>
            </a:r>
            <a:r>
              <a:rPr lang="en-US" altLang="zh-CN"/>
              <a:t>-</a:t>
            </a:r>
            <a:r>
              <a:rPr lang="zh-CN" altLang="en-US"/>
              <a:t>邓思琪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AACD772-290C-666B-C6B3-689315228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B8A6-8E3B-4899-BEB6-4237967F4185}" type="slidenum">
              <a:rPr lang="en-US" altLang="zh-CN" smtClean="0"/>
              <a:pPr/>
              <a:t>10</a:t>
            </a:fld>
            <a:endParaRPr 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AE8EF12E-5C44-6318-4B85-23DD91B70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C175D86-D0EB-1372-C6E8-EFF66A0B0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434" y="1137026"/>
            <a:ext cx="3609418" cy="498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30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BE2ED4A-9E71-55F2-5EA6-895E71B59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40D0-0B15-476B-8C48-06978F2292A3}" type="datetime1">
              <a:rPr lang="zh-CN" altLang="en-US" smtClean="0"/>
              <a:t>2025/1/23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409465E-3DF3-8C60-AA5A-8B6063A53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</a:t>
            </a:r>
            <a:r>
              <a:rPr lang="zh-CN" altLang="en-US"/>
              <a:t>例会</a:t>
            </a:r>
            <a:r>
              <a:rPr lang="en-US" altLang="zh-CN"/>
              <a:t>-</a:t>
            </a:r>
            <a:r>
              <a:rPr lang="zh-CN" altLang="en-US"/>
              <a:t>邓思琪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F96055-3165-8036-90FC-3505E209F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B8A6-8E3B-4899-BEB6-4237967F4185}" type="slidenum">
              <a:rPr lang="en-US" altLang="zh-CN" smtClean="0"/>
              <a:pPr/>
              <a:t>2</a:t>
            </a:fld>
            <a:endParaRPr 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13B40B16-67C8-B8F9-D179-8FF74CDB7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测试装置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B7B54BA-1445-F5CA-C412-715CECB3C5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240" y="2021229"/>
            <a:ext cx="4289571" cy="321717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7538B77-AAFC-3C43-F588-CB111CFFC2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633" y="2021229"/>
            <a:ext cx="4289571" cy="3217178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8BEC8214-FAE4-3324-2DB9-2D5016BF0C6A}"/>
              </a:ext>
            </a:extLst>
          </p:cNvPr>
          <p:cNvSpPr/>
          <p:nvPr/>
        </p:nvSpPr>
        <p:spPr>
          <a:xfrm>
            <a:off x="3288484" y="2835479"/>
            <a:ext cx="461395" cy="4362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62AB35BE-1840-0D9E-B109-61D7DCECA8E4}"/>
              </a:ext>
            </a:extLst>
          </p:cNvPr>
          <p:cNvCxnSpPr/>
          <p:nvPr/>
        </p:nvCxnSpPr>
        <p:spPr>
          <a:xfrm flipV="1">
            <a:off x="7910526" y="1822019"/>
            <a:ext cx="0" cy="10134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77ACEA9C-FB46-EED8-814E-4ED4EEE206E5}"/>
              </a:ext>
            </a:extLst>
          </p:cNvPr>
          <p:cNvSpPr txBox="1"/>
          <p:nvPr/>
        </p:nvSpPr>
        <p:spPr>
          <a:xfrm>
            <a:off x="2340141" y="1210000"/>
            <a:ext cx="2358079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放射源：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Sr-90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AB601E44-AD1D-6369-B172-7882196744F3}"/>
              </a:ext>
            </a:extLst>
          </p:cNvPr>
          <p:cNvSpPr/>
          <p:nvPr/>
        </p:nvSpPr>
        <p:spPr>
          <a:xfrm>
            <a:off x="7500060" y="2921605"/>
            <a:ext cx="820933" cy="700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889E5B33-637D-5CEE-6C7C-2FD1E17168C5}"/>
              </a:ext>
            </a:extLst>
          </p:cNvPr>
          <p:cNvCxnSpPr/>
          <p:nvPr/>
        </p:nvCxnSpPr>
        <p:spPr>
          <a:xfrm flipV="1">
            <a:off x="3519181" y="1769769"/>
            <a:ext cx="0" cy="10134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AC6860D4-6C5E-50CB-3D20-01CAB70C9A63}"/>
              </a:ext>
            </a:extLst>
          </p:cNvPr>
          <p:cNvSpPr txBox="1"/>
          <p:nvPr/>
        </p:nvSpPr>
        <p:spPr>
          <a:xfrm>
            <a:off x="6946079" y="1234853"/>
            <a:ext cx="2108717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放射源照射处</a:t>
            </a:r>
          </a:p>
        </p:txBody>
      </p:sp>
    </p:spTree>
    <p:extLst>
      <p:ext uri="{BB962C8B-B14F-4D97-AF65-F5344CB8AC3E}">
        <p14:creationId xmlns:p14="http://schemas.microsoft.com/office/powerpoint/2010/main" val="361079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3D73717-1ECE-AED7-6069-36F0E62E9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40D0-0B15-476B-8C48-06978F2292A3}" type="datetime1">
              <a:rPr lang="zh-CN" altLang="en-US" smtClean="0"/>
              <a:t>2025/1/23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898D4F7-1B6E-3485-82D4-788DDD4E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</a:t>
            </a:r>
            <a:r>
              <a:rPr lang="zh-CN" altLang="en-US"/>
              <a:t>例会</a:t>
            </a:r>
            <a:r>
              <a:rPr lang="en-US" altLang="zh-CN"/>
              <a:t>-</a:t>
            </a:r>
            <a:r>
              <a:rPr lang="zh-CN" altLang="en-US"/>
              <a:t>邓思琪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08648A1-7B0A-217E-6239-61BFE205F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B8A6-8E3B-4899-BEB6-4237967F4185}" type="slidenum">
              <a:rPr lang="en-US" altLang="zh-CN" smtClean="0"/>
              <a:pPr/>
              <a:t>3</a:t>
            </a:fld>
            <a:endParaRPr 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AC61FEE9-F7C6-94A1-7CAC-063CC8415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Python</a:t>
            </a:r>
            <a:r>
              <a:rPr lang="zh-CN" altLang="en-US" dirty="0"/>
              <a:t>配置及</a:t>
            </a:r>
            <a:r>
              <a:rPr lang="en-US" altLang="zh-CN" dirty="0" err="1"/>
              <a:t>Matlab</a:t>
            </a:r>
            <a:r>
              <a:rPr lang="zh-CN" altLang="en-US" dirty="0"/>
              <a:t>取数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40F592B-C330-4B25-2430-0B1B8825B8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1"/>
          <a:stretch/>
        </p:blipFill>
        <p:spPr>
          <a:xfrm>
            <a:off x="6177293" y="2388098"/>
            <a:ext cx="5202573" cy="399295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04DFFAA-95AF-B8A6-3A71-AC5824350163}"/>
              </a:ext>
            </a:extLst>
          </p:cNvPr>
          <p:cNvSpPr txBox="1"/>
          <p:nvPr/>
        </p:nvSpPr>
        <p:spPr>
          <a:xfrm>
            <a:off x="1082801" y="992134"/>
            <a:ext cx="4362647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Python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开窗配置：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整张芯片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AE94BCE-FF4F-067F-76FE-FDE017EED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88" y="1733305"/>
            <a:ext cx="5055486" cy="447559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9DCEF30-C800-3AE6-5EA4-D1962AC53521}"/>
              </a:ext>
            </a:extLst>
          </p:cNvPr>
          <p:cNvSpPr txBox="1"/>
          <p:nvPr/>
        </p:nvSpPr>
        <p:spPr>
          <a:xfrm>
            <a:off x="6026991" y="865535"/>
            <a:ext cx="5503178" cy="1735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 err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Matlab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取数：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宋体" panose="02010600030101010101" pitchFamily="2" charset="-122"/>
              <a:buChar char="‐"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设置取数运行时间后循环取数，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绘制每次取数后成像的积分图和</a:t>
            </a:r>
            <a:r>
              <a:rPr lang="zh-CN" altLang="en-US" b="1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瞬时图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宋体" panose="02010600030101010101" pitchFamily="2" charset="-122"/>
              <a:buChar char="‐"/>
            </a:pPr>
            <a:r>
              <a:rPr lang="zh-CN" altLang="en-US" b="1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设置每间隔</a:t>
            </a:r>
            <a:r>
              <a:rPr lang="en-US" altLang="zh-CN" b="1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1min</a:t>
            </a:r>
            <a:r>
              <a:rPr lang="zh-CN" altLang="en-US" b="1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保存一张图像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6281661-45F0-183A-2F81-F8116A4D35D3}"/>
              </a:ext>
            </a:extLst>
          </p:cNvPr>
          <p:cNvSpPr txBox="1"/>
          <p:nvPr/>
        </p:nvSpPr>
        <p:spPr>
          <a:xfrm>
            <a:off x="10304094" y="3150015"/>
            <a:ext cx="1226081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积分图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9BEDB17-AA3A-CA52-B196-45F630063B71}"/>
              </a:ext>
            </a:extLst>
          </p:cNvPr>
          <p:cNvSpPr txBox="1"/>
          <p:nvPr/>
        </p:nvSpPr>
        <p:spPr>
          <a:xfrm>
            <a:off x="10312483" y="5135258"/>
            <a:ext cx="1226081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瞬时图</a:t>
            </a:r>
          </a:p>
        </p:txBody>
      </p:sp>
    </p:spTree>
    <p:extLst>
      <p:ext uri="{BB962C8B-B14F-4D97-AF65-F5344CB8AC3E}">
        <p14:creationId xmlns:p14="http://schemas.microsoft.com/office/powerpoint/2010/main" val="259005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F68699F-58CE-1572-4E5E-3819AD9B3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40D0-0B15-476B-8C48-06978F2292A3}" type="datetime1">
              <a:rPr lang="zh-CN" altLang="en-US" smtClean="0"/>
              <a:t>2025/1/23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FBC4615-8B18-00C1-903F-C206A1308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CEPC</a:t>
            </a:r>
            <a:r>
              <a:rPr lang="zh-CN" altLang="en-US" dirty="0"/>
              <a:t>例会</a:t>
            </a:r>
            <a:r>
              <a:rPr lang="en-US" altLang="zh-CN" dirty="0"/>
              <a:t>-</a:t>
            </a:r>
            <a:r>
              <a:rPr lang="zh-CN" altLang="en-US" dirty="0"/>
              <a:t>邓思琪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82DD0B3-AEB2-3360-2401-AD2F30D1B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B8A6-8E3B-4899-BEB6-4237967F4185}" type="slidenum">
              <a:rPr lang="en-US" altLang="zh-CN" smtClean="0"/>
              <a:pPr/>
              <a:t>4</a:t>
            </a:fld>
            <a:endParaRPr 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1E8C5EBD-8118-7ABD-CA75-3DC6320F8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死区出现及变大时间点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8F05C2B-0B29-EB89-96D5-C269463750E9}"/>
              </a:ext>
            </a:extLst>
          </p:cNvPr>
          <p:cNvSpPr txBox="1"/>
          <p:nvPr/>
        </p:nvSpPr>
        <p:spPr>
          <a:xfrm>
            <a:off x="738480" y="1101144"/>
            <a:ext cx="6704042" cy="3113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测试方案：设置取数程序运行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30min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组全程有源照射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多次测试：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宋体" panose="02010600030101010101" pitchFamily="2" charset="-122"/>
              <a:buChar char="‐"/>
            </a:pP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30min_1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5min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左右稳定出现，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9min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左右之后明显变大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宋体" panose="02010600030101010101" pitchFamily="2" charset="-122"/>
              <a:buChar char="‐"/>
            </a:pP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30min_2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5min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左右稳定出现，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9min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左右之后明显变大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宋体" panose="02010600030101010101" pitchFamily="2" charset="-122"/>
              <a:buChar char="‐"/>
            </a:pP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30min_3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5min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左右稳定出现，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9min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左右之后明显变大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4B860A0-23AF-0C7C-11BF-F0023F86C7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927"/>
          <a:stretch/>
        </p:blipFill>
        <p:spPr>
          <a:xfrm>
            <a:off x="1458286" y="3475996"/>
            <a:ext cx="2599364" cy="122889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8D87B70-1C42-BCF9-734C-FDAF95180B24}"/>
              </a:ext>
            </a:extLst>
          </p:cNvPr>
          <p:cNvSpPr/>
          <p:nvPr/>
        </p:nvSpPr>
        <p:spPr>
          <a:xfrm>
            <a:off x="1524174" y="3689869"/>
            <a:ext cx="2155970" cy="8221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010D8FD-F713-3BCD-26D7-ACF958083973}"/>
              </a:ext>
            </a:extLst>
          </p:cNvPr>
          <p:cNvSpPr txBox="1"/>
          <p:nvPr/>
        </p:nvSpPr>
        <p:spPr>
          <a:xfrm>
            <a:off x="1580467" y="5075644"/>
            <a:ext cx="9031066" cy="1113766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随着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时间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的推移，死区的范围会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越来越大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，是受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芯片运行时间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影响还是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放射源照射时间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影响？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7702F69-23DF-A40F-EA3D-69872B688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410" y="1019059"/>
            <a:ext cx="3657520" cy="393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11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E06D821-F8A9-7A29-0F84-EE1E08925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40D0-0B15-476B-8C48-06978F2292A3}" type="datetime1">
              <a:rPr lang="zh-CN" altLang="en-US" smtClean="0"/>
              <a:t>2025/1/23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18119DD-C64F-4572-72D9-7CAD0FB09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</a:t>
            </a:r>
            <a:r>
              <a:rPr lang="zh-CN" altLang="en-US"/>
              <a:t>例会</a:t>
            </a:r>
            <a:r>
              <a:rPr lang="en-US" altLang="zh-CN"/>
              <a:t>-</a:t>
            </a:r>
            <a:r>
              <a:rPr lang="zh-CN" altLang="en-US"/>
              <a:t>邓思琪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CA5D673-F8E2-0274-B476-D7AA5497E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B8A6-8E3B-4899-BEB6-4237967F4185}" type="slidenum">
              <a:rPr lang="en-US" altLang="zh-CN" smtClean="0"/>
              <a:pPr/>
              <a:t>5</a:t>
            </a:fld>
            <a:endParaRPr 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24E488AE-15A9-B7E7-B18F-2CAF3FE7A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死区出现原因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99BB267-09E4-623D-C80B-6BF0F60776CF}"/>
              </a:ext>
            </a:extLst>
          </p:cNvPr>
          <p:cNvSpPr txBox="1"/>
          <p:nvPr/>
        </p:nvSpPr>
        <p:spPr>
          <a:xfrm>
            <a:off x="1067110" y="872126"/>
            <a:ext cx="10057779" cy="481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测试方案：设置取数程序运行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30min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前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10min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运行时无光，后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20min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有光照射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8908C2E-1097-AADA-D4A3-AB86D8B20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55" y="1338964"/>
            <a:ext cx="3331586" cy="355053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1FCDCFD-FD54-A1BB-88DD-AEFF3FF84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426" y="1338964"/>
            <a:ext cx="3331586" cy="358507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DC308B3-E6AF-7FE5-ECFA-6D0CB652D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6398" y="1342191"/>
            <a:ext cx="3377069" cy="358507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A035F26-DF64-8D4B-4BFC-DF0E3C230871}"/>
              </a:ext>
            </a:extLst>
          </p:cNvPr>
          <p:cNvSpPr txBox="1"/>
          <p:nvPr/>
        </p:nvSpPr>
        <p:spPr>
          <a:xfrm>
            <a:off x="844949" y="4806912"/>
            <a:ext cx="10841672" cy="1689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无光时：只有极个别像素被击中（噪声）；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刚有光时：瞬时图上能看到大量像素被击中且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无明显死区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初步判断纯芯片无光运行时不会产生死区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有光后：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5~6min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时瞬时图上能看到稳定死区，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8~9min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时死区已变大。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死区稳定出现和扩大的时间节点与上一测试相同，说明死区的出现与放射源强相关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579232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34114A6-8FA8-1567-9C4C-A66ED596A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40D0-0B15-476B-8C48-06978F2292A3}" type="datetime1">
              <a:rPr lang="zh-CN" altLang="en-US" smtClean="0"/>
              <a:t>2025/1/23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092008B-05DF-0029-8473-D757D38C7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</a:t>
            </a:r>
            <a:r>
              <a:rPr lang="zh-CN" altLang="en-US"/>
              <a:t>例会</a:t>
            </a:r>
            <a:r>
              <a:rPr lang="en-US" altLang="zh-CN"/>
              <a:t>-</a:t>
            </a:r>
            <a:r>
              <a:rPr lang="zh-CN" altLang="en-US"/>
              <a:t>邓思琪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72F115A-13A9-A697-990F-FA4624316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B8A6-8E3B-4899-BEB6-4237967F4185}" type="slidenum">
              <a:rPr lang="en-US" altLang="zh-CN" smtClean="0"/>
              <a:pPr/>
              <a:t>6</a:t>
            </a:fld>
            <a:endParaRPr 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A109AF33-7646-1BF4-7999-5BEA380FC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辐射强度的影响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34837CE-AB4C-BA0C-D05B-CD8B8CD2DBA6}"/>
              </a:ext>
            </a:extLst>
          </p:cNvPr>
          <p:cNvGrpSpPr/>
          <p:nvPr/>
        </p:nvGrpSpPr>
        <p:grpSpPr>
          <a:xfrm>
            <a:off x="814293" y="3883753"/>
            <a:ext cx="2558086" cy="1963024"/>
            <a:chOff x="6702723" y="1937857"/>
            <a:chExt cx="4423177" cy="3217178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CBECCAB-C9E9-5953-900E-0CC6F7B8D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6329" y="1937857"/>
              <a:ext cx="4289571" cy="3217178"/>
            </a:xfrm>
            <a:prstGeom prst="rect">
              <a:avLst/>
            </a:prstGeom>
          </p:spPr>
        </p:pic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84DD0DB7-A42A-2890-3A26-3776E3C7CF69}"/>
                </a:ext>
              </a:extLst>
            </p:cNvPr>
            <p:cNvSpPr/>
            <p:nvPr/>
          </p:nvSpPr>
          <p:spPr>
            <a:xfrm rot="1734138">
              <a:off x="6702723" y="3926927"/>
              <a:ext cx="1528713" cy="26194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4688D77F-9BA9-8854-59B7-3ED3A682AA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58" y="1344644"/>
            <a:ext cx="2480816" cy="186061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01D83BB-696E-ED8A-47A3-2EB914573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263" y="1115735"/>
            <a:ext cx="2293596" cy="23211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83B27A2-E280-DC0B-3838-17F697E7DF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263" y="3665559"/>
            <a:ext cx="2199871" cy="240792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CB6E22C-3610-CC8D-0961-13D8E9CC89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0373" y="1143424"/>
            <a:ext cx="2117753" cy="232113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0175CEA-5D38-2615-635C-8F85DE3F98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8428" y="3646154"/>
            <a:ext cx="2199871" cy="24273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7A95197-6A0F-84CD-343A-BFEB99A610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7053" y="1088046"/>
            <a:ext cx="2131460" cy="234882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D9F8A62-A1F5-7FF0-43F1-86C63BCBE3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45108" y="3641670"/>
            <a:ext cx="2229038" cy="2427327"/>
          </a:xfrm>
          <a:prstGeom prst="rect">
            <a:avLst/>
          </a:prstGeom>
        </p:spPr>
      </p:pic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8D2DFADC-51D4-C3A5-0890-7739500FF2A3}"/>
              </a:ext>
            </a:extLst>
          </p:cNvPr>
          <p:cNvCxnSpPr>
            <a:cxnSpLocks/>
          </p:cNvCxnSpPr>
          <p:nvPr/>
        </p:nvCxnSpPr>
        <p:spPr>
          <a:xfrm>
            <a:off x="620785" y="3548543"/>
            <a:ext cx="11224470" cy="0"/>
          </a:xfrm>
          <a:prstGeom prst="line">
            <a:avLst/>
          </a:prstGeom>
          <a:ln w="127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576567B3-557A-40F1-85F3-74E1E3FB5269}"/>
              </a:ext>
            </a:extLst>
          </p:cNvPr>
          <p:cNvCxnSpPr>
            <a:cxnSpLocks/>
          </p:cNvCxnSpPr>
          <p:nvPr/>
        </p:nvCxnSpPr>
        <p:spPr>
          <a:xfrm>
            <a:off x="3865927" y="1087721"/>
            <a:ext cx="0" cy="4981276"/>
          </a:xfrm>
          <a:prstGeom prst="line">
            <a:avLst/>
          </a:prstGeom>
          <a:ln w="127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60A24EE1-C337-4124-57E1-B4EDE56A8581}"/>
              </a:ext>
            </a:extLst>
          </p:cNvPr>
          <p:cNvSpPr txBox="1"/>
          <p:nvPr/>
        </p:nvSpPr>
        <p:spPr>
          <a:xfrm>
            <a:off x="4400976" y="700430"/>
            <a:ext cx="1900444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刚照射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634D7FC-8645-940C-2D6A-757BBB15D838}"/>
              </a:ext>
            </a:extLst>
          </p:cNvPr>
          <p:cNvSpPr txBox="1"/>
          <p:nvPr/>
        </p:nvSpPr>
        <p:spPr>
          <a:xfrm>
            <a:off x="7018141" y="700430"/>
            <a:ext cx="1900444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照射</a:t>
            </a:r>
            <a:r>
              <a:rPr lang="en-US" altLang="zh-CN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3min</a:t>
            </a:r>
            <a:endParaRPr lang="zh-CN" altLang="en-US" sz="16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A255C48-BFC0-C1F6-5B54-602B03A590C6}"/>
              </a:ext>
            </a:extLst>
          </p:cNvPr>
          <p:cNvSpPr txBox="1"/>
          <p:nvPr/>
        </p:nvSpPr>
        <p:spPr>
          <a:xfrm>
            <a:off x="9709405" y="683764"/>
            <a:ext cx="1900444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照射</a:t>
            </a:r>
            <a:r>
              <a:rPr lang="en-US" altLang="zh-CN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4min</a:t>
            </a:r>
            <a:endParaRPr lang="zh-CN" altLang="en-US" sz="16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6E6DDC0-113B-E525-CAC7-3B4EA9FDE5F7}"/>
              </a:ext>
            </a:extLst>
          </p:cNvPr>
          <p:cNvSpPr txBox="1"/>
          <p:nvPr/>
        </p:nvSpPr>
        <p:spPr>
          <a:xfrm>
            <a:off x="1901938" y="5920104"/>
            <a:ext cx="8798964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源离得越近即辐射强度越大，死区出现得越快且扩展得也越快。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118B5F1-EFE7-F8DA-E3B1-26BEC96BBB95}"/>
              </a:ext>
            </a:extLst>
          </p:cNvPr>
          <p:cNvSpPr txBox="1"/>
          <p:nvPr/>
        </p:nvSpPr>
        <p:spPr>
          <a:xfrm>
            <a:off x="-58178" y="4672815"/>
            <a:ext cx="1128809" cy="365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拿掉两本！</a:t>
            </a: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FC7AFF54-65B9-33FC-439E-5B34B226B7DA}"/>
              </a:ext>
            </a:extLst>
          </p:cNvPr>
          <p:cNvCxnSpPr>
            <a:cxnSpLocks/>
          </p:cNvCxnSpPr>
          <p:nvPr/>
        </p:nvCxnSpPr>
        <p:spPr>
          <a:xfrm>
            <a:off x="6713902" y="1087721"/>
            <a:ext cx="0" cy="4981276"/>
          </a:xfrm>
          <a:prstGeom prst="line">
            <a:avLst/>
          </a:prstGeom>
          <a:ln w="127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6BB624DC-86CF-7836-276A-C35DEDA8377B}"/>
              </a:ext>
            </a:extLst>
          </p:cNvPr>
          <p:cNvCxnSpPr>
            <a:cxnSpLocks/>
          </p:cNvCxnSpPr>
          <p:nvPr/>
        </p:nvCxnSpPr>
        <p:spPr>
          <a:xfrm>
            <a:off x="9316353" y="1087721"/>
            <a:ext cx="0" cy="4981276"/>
          </a:xfrm>
          <a:prstGeom prst="line">
            <a:avLst/>
          </a:prstGeom>
          <a:ln w="127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326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D5E460E-8131-1E13-CA02-8D39F015C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40D0-0B15-476B-8C48-06978F2292A3}" type="datetime1">
              <a:rPr lang="zh-CN" altLang="en-US" smtClean="0"/>
              <a:t>2025/1/23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BD95CA8-309F-86FB-A7E4-5DC0406C4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</a:t>
            </a:r>
            <a:r>
              <a:rPr lang="zh-CN" altLang="en-US"/>
              <a:t>例会</a:t>
            </a:r>
            <a:r>
              <a:rPr lang="en-US" altLang="zh-CN"/>
              <a:t>-</a:t>
            </a:r>
            <a:r>
              <a:rPr lang="zh-CN" altLang="en-US"/>
              <a:t>邓思琪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82D106A-E1D2-5E1B-306D-2355595E2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B8A6-8E3B-4899-BEB6-4237967F4185}" type="slidenum">
              <a:rPr lang="en-US" altLang="zh-CN" smtClean="0"/>
              <a:pPr/>
              <a:t>7</a:t>
            </a:fld>
            <a:endParaRPr 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928AF318-D2A5-C07A-32EB-3704E43DE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结论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B013353-C716-89B2-BCCB-AF908A7BA239}"/>
              </a:ext>
            </a:extLst>
          </p:cNvPr>
          <p:cNvSpPr txBox="1"/>
          <p:nvPr/>
        </p:nvSpPr>
        <p:spPr>
          <a:xfrm>
            <a:off x="1008263" y="1433918"/>
            <a:ext cx="10175473" cy="2443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死区的出现与放射源的激发有关，纯芯片无放射源运行初步判断不会产生死区；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随着放射源照射时间的增加，死区范围会扩大；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辐射强度越大，死区出现得越快且扩展得也越快；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死区稳定出现及明显变大的时间点基本固定，但死区的位置并不固定。</a:t>
            </a:r>
          </a:p>
        </p:txBody>
      </p:sp>
    </p:spTree>
    <p:extLst>
      <p:ext uri="{BB962C8B-B14F-4D97-AF65-F5344CB8AC3E}">
        <p14:creationId xmlns:p14="http://schemas.microsoft.com/office/powerpoint/2010/main" val="1358773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4AA02EC-E027-0D5B-BD70-629FDF7D6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40D0-0B15-476B-8C48-06978F2292A3}" type="datetime1">
              <a:rPr lang="zh-CN" altLang="en-US" smtClean="0"/>
              <a:t>2025/1/23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300308F-F373-3A23-C1E7-07D8801CE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</a:t>
            </a:r>
            <a:r>
              <a:rPr lang="zh-CN" altLang="en-US"/>
              <a:t>例会</a:t>
            </a:r>
            <a:r>
              <a:rPr lang="en-US" altLang="zh-CN"/>
              <a:t>-</a:t>
            </a:r>
            <a:r>
              <a:rPr lang="zh-CN" altLang="en-US"/>
              <a:t>邓思琪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3AE597-38A5-6E34-96C8-1C5BECA99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B8A6-8E3B-4899-BEB6-4237967F4185}" type="slidenum">
              <a:rPr lang="en-US" altLang="zh-CN" smtClean="0"/>
              <a:pPr/>
              <a:t>8</a:t>
            </a:fld>
            <a:endParaRPr 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CC02525A-1E66-DA71-CA8F-392CB2ED2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存在问题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F85CEEA-4D2F-5A2A-CD9F-BF082386B8C9}"/>
              </a:ext>
            </a:extLst>
          </p:cNvPr>
          <p:cNvSpPr txBox="1"/>
          <p:nvPr/>
        </p:nvSpPr>
        <p:spPr>
          <a:xfrm>
            <a:off x="1082188" y="1437253"/>
            <a:ext cx="4797751" cy="3251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对于芯片的击中图像，沿列方向画一条中线，整体上看中线两边的分布几乎一致（非对称分布，如第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300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列对应第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812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列）。但噪声的出现并不满足这个分布，这似乎又说明中线两边的响应并不一致？（以右图为例）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3CC24DC-9637-D317-F4E6-D3188D0B1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235" y="1344659"/>
            <a:ext cx="4128466" cy="445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32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EC97D16-F192-0B12-CFCA-1A878BA97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40D0-0B15-476B-8C48-06978F2292A3}" type="datetime1">
              <a:rPr lang="zh-CN" altLang="en-US" smtClean="0"/>
              <a:t>2025/1/23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5266FB5-3ABF-DD27-FDE7-E441CE3DF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</a:t>
            </a:r>
            <a:r>
              <a:rPr lang="zh-CN" altLang="en-US"/>
              <a:t>例会</a:t>
            </a:r>
            <a:r>
              <a:rPr lang="en-US" altLang="zh-CN"/>
              <a:t>-</a:t>
            </a:r>
            <a:r>
              <a:rPr lang="zh-CN" altLang="en-US"/>
              <a:t>邓思琪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6318E66-E708-D4F3-9635-D984F67EF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B8A6-8E3B-4899-BEB6-4237967F4185}" type="slidenum">
              <a:rPr lang="en-US" altLang="zh-CN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767097"/>
      </p:ext>
    </p:extLst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lnSpc>
            <a:spcPct val="150000"/>
          </a:lnSpc>
          <a:defRPr sz="2800" b="1" dirty="0">
            <a:latin typeface="Times New Roman" panose="02020603050405020304" pitchFamily="18" charset="0"/>
            <a:ea typeface="楷体" panose="02010609060101010101" pitchFamily="49" charset="-122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62771</TotalTime>
  <Words>554</Words>
  <Application>Microsoft Macintosh PowerPoint</Application>
  <PresentationFormat>Widescreen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等线</vt:lpstr>
      <vt:lpstr>宋体</vt:lpstr>
      <vt:lpstr>Arial</vt:lpstr>
      <vt:lpstr>Times New Roman</vt:lpstr>
      <vt:lpstr>Wingdings</vt:lpstr>
      <vt:lpstr>自定义设计方案</vt:lpstr>
      <vt:lpstr>Taichu测试——bug复现</vt:lpstr>
      <vt:lpstr>测试装置</vt:lpstr>
      <vt:lpstr>Python配置及Matlab取数</vt:lpstr>
      <vt:lpstr>死区出现及变大时间点</vt:lpstr>
      <vt:lpstr>死区出现原因</vt:lpstr>
      <vt:lpstr>辐射强度的影响</vt:lpstr>
      <vt:lpstr>结论</vt:lpstr>
      <vt:lpstr>存在问题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dsq</dc:creator>
  <cp:lastModifiedBy>Microsoft Office User</cp:lastModifiedBy>
  <cp:revision>607</cp:revision>
  <dcterms:created xsi:type="dcterms:W3CDTF">2024-03-17T02:32:44Z</dcterms:created>
  <dcterms:modified xsi:type="dcterms:W3CDTF">2025-01-23T05:53:21Z</dcterms:modified>
</cp:coreProperties>
</file>