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3" r:id="rId6"/>
    <p:sldId id="261" r:id="rId7"/>
    <p:sldId id="266" r:id="rId8"/>
    <p:sldId id="262" r:id="rId9"/>
    <p:sldId id="267" r:id="rId10"/>
    <p:sldId id="268" r:id="rId11"/>
    <p:sldId id="265" r:id="rId12"/>
    <p:sldId id="269" r:id="rId13"/>
    <p:sldId id="270" r:id="rId14"/>
    <p:sldId id="271" r:id="rId15"/>
    <p:sldId id="272" r:id="rId16"/>
    <p:sldId id="274" r:id="rId17"/>
    <p:sldId id="275" r:id="rId18"/>
    <p:sldId id="27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48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tags" Target="../tags/tag38.xml"/><Relationship Id="rId4" Type="http://schemas.openxmlformats.org/officeDocument/2006/relationships/image" Target="../media/image37.png"/><Relationship Id="rId3" Type="http://schemas.openxmlformats.org/officeDocument/2006/relationships/tags" Target="../tags/tag37.xml"/><Relationship Id="rId2" Type="http://schemas.openxmlformats.org/officeDocument/2006/relationships/image" Target="../media/image36.png"/><Relationship Id="rId1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2.png"/><Relationship Id="rId7" Type="http://schemas.openxmlformats.org/officeDocument/2006/relationships/tags" Target="../tags/tag42.xml"/><Relationship Id="rId6" Type="http://schemas.openxmlformats.org/officeDocument/2006/relationships/image" Target="../media/image41.png"/><Relationship Id="rId5" Type="http://schemas.openxmlformats.org/officeDocument/2006/relationships/tags" Target="../tags/tag41.xml"/><Relationship Id="rId4" Type="http://schemas.openxmlformats.org/officeDocument/2006/relationships/image" Target="../media/image40.png"/><Relationship Id="rId3" Type="http://schemas.openxmlformats.org/officeDocument/2006/relationships/tags" Target="../tags/tag40.xml"/><Relationship Id="rId2" Type="http://schemas.openxmlformats.org/officeDocument/2006/relationships/image" Target="../media/image39.png"/><Relationship Id="rId1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tags" Target="../tags/tag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tags" Target="../tags/tag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png"/><Relationship Id="rId7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tags" Target="../tags/tag6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image" Target="../media/image11.png"/><Relationship Id="rId7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tags" Target="../tags/tag10.xml"/><Relationship Id="rId4" Type="http://schemas.openxmlformats.org/officeDocument/2006/relationships/image" Target="../media/image9.png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png"/><Relationship Id="rId7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tags" Target="../tags/tag15.xml"/><Relationship Id="rId4" Type="http://schemas.openxmlformats.org/officeDocument/2006/relationships/image" Target="../media/image14.png"/><Relationship Id="rId3" Type="http://schemas.openxmlformats.org/officeDocument/2006/relationships/tags" Target="../tags/tag14.xml"/><Relationship Id="rId2" Type="http://schemas.openxmlformats.org/officeDocument/2006/relationships/image" Target="../media/image13.png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image" Target="../media/image20.png"/><Relationship Id="rId7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tags" Target="../tags/tag19.xml"/><Relationship Id="rId4" Type="http://schemas.openxmlformats.org/officeDocument/2006/relationships/image" Target="../media/image18.png"/><Relationship Id="rId3" Type="http://schemas.openxmlformats.org/officeDocument/2006/relationships/tags" Target="../tags/tag18.xml"/><Relationship Id="rId2" Type="http://schemas.openxmlformats.org/officeDocument/2006/relationships/image" Target="../media/image17.pn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25.png"/><Relationship Id="rId17" Type="http://schemas.openxmlformats.org/officeDocument/2006/relationships/tags" Target="../tags/tag25.xml"/><Relationship Id="rId16" Type="http://schemas.openxmlformats.org/officeDocument/2006/relationships/image" Target="../media/image24.png"/><Relationship Id="rId15" Type="http://schemas.openxmlformats.org/officeDocument/2006/relationships/tags" Target="../tags/tag24.xml"/><Relationship Id="rId14" Type="http://schemas.openxmlformats.org/officeDocument/2006/relationships/image" Target="../media/image23.png"/><Relationship Id="rId13" Type="http://schemas.openxmlformats.org/officeDocument/2006/relationships/tags" Target="../tags/tag23.xml"/><Relationship Id="rId12" Type="http://schemas.openxmlformats.org/officeDocument/2006/relationships/image" Target="../media/image22.png"/><Relationship Id="rId11" Type="http://schemas.openxmlformats.org/officeDocument/2006/relationships/tags" Target="../tags/tag22.xml"/><Relationship Id="rId10" Type="http://schemas.openxmlformats.org/officeDocument/2006/relationships/image" Target="../media/image21.png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image" Target="../media/image29.png"/><Relationship Id="rId7" Type="http://schemas.openxmlformats.org/officeDocument/2006/relationships/tags" Target="../tags/tag29.xml"/><Relationship Id="rId6" Type="http://schemas.openxmlformats.org/officeDocument/2006/relationships/image" Target="../media/image28.png"/><Relationship Id="rId5" Type="http://schemas.openxmlformats.org/officeDocument/2006/relationships/tags" Target="../tags/tag28.xml"/><Relationship Id="rId4" Type="http://schemas.openxmlformats.org/officeDocument/2006/relationships/image" Target="../media/image27.png"/><Relationship Id="rId3" Type="http://schemas.openxmlformats.org/officeDocument/2006/relationships/tags" Target="../tags/tag27.xml"/><Relationship Id="rId2" Type="http://schemas.openxmlformats.org/officeDocument/2006/relationships/image" Target="../media/image26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0.png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34.png"/><Relationship Id="rId7" Type="http://schemas.openxmlformats.org/officeDocument/2006/relationships/tags" Target="../tags/tag34.xml"/><Relationship Id="rId6" Type="http://schemas.openxmlformats.org/officeDocument/2006/relationships/image" Target="../media/image33.png"/><Relationship Id="rId5" Type="http://schemas.openxmlformats.org/officeDocument/2006/relationships/tags" Target="../tags/tag33.xml"/><Relationship Id="rId4" Type="http://schemas.openxmlformats.org/officeDocument/2006/relationships/image" Target="../media/image32.png"/><Relationship Id="rId3" Type="http://schemas.openxmlformats.org/officeDocument/2006/relationships/tags" Target="../tags/tag32.xml"/><Relationship Id="rId2" Type="http://schemas.openxmlformats.org/officeDocument/2006/relationships/image" Target="../media/image31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31278"/>
            <a:ext cx="9144000" cy="2387600"/>
          </a:xfrm>
        </p:spPr>
        <p:txBody>
          <a:bodyPr>
            <a:normAutofit fontScale="90000"/>
          </a:bodyPr>
          <a:p>
            <a:r>
              <a:rPr lang="zh-CN" altLang="en-US" sz="4890"/>
              <a:t> </a:t>
            </a:r>
            <a:r>
              <a:rPr lang="en-US" altLang="zh-CN" sz="4890"/>
              <a:t>Vector </a:t>
            </a:r>
            <a:r>
              <a:rPr lang="zh-CN" altLang="en-US" sz="4890"/>
              <a:t>Meson Gravitational Form Factors</a:t>
            </a:r>
            <a:r>
              <a:rPr lang="en-US" altLang="zh-CN" sz="4890"/>
              <a:t> at finite temperature within the </a:t>
            </a:r>
            <a:br>
              <a:rPr lang="en-US" altLang="zh-CN" sz="4890"/>
            </a:br>
            <a:r>
              <a:rPr lang="en-US" altLang="zh-CN" sz="4890"/>
              <a:t>AdS/QCD Model</a:t>
            </a:r>
            <a:endParaRPr lang="en-US" altLang="zh-CN" sz="4890"/>
          </a:p>
        </p:txBody>
      </p:sp>
      <p:sp>
        <p:nvSpPr>
          <p:cNvPr id="4" name="文本框 3"/>
          <p:cNvSpPr txBox="1"/>
          <p:nvPr/>
        </p:nvSpPr>
        <p:spPr>
          <a:xfrm>
            <a:off x="6473825" y="4430395"/>
            <a:ext cx="3576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2025.1.24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G</a:t>
            </a:r>
            <a:r>
              <a:rPr lang="en-US" altLang="zh-CN">
                <a:sym typeface="+mn-ea"/>
              </a:rPr>
              <a:t>FFs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of</a:t>
            </a:r>
            <a:r>
              <a:rPr lang="zh-CN" altLang="en-US">
                <a:sym typeface="+mn-ea"/>
              </a:rPr>
              <a:t> V</a:t>
            </a:r>
            <a:r>
              <a:rPr lang="en-US" altLang="zh-CN">
                <a:sym typeface="+mn-ea"/>
              </a:rPr>
              <a:t>ector</a:t>
            </a:r>
            <a:r>
              <a:rPr lang="zh-CN" altLang="en-US">
                <a:sym typeface="+mn-ea"/>
              </a:rPr>
              <a:t> M</a:t>
            </a:r>
            <a:r>
              <a:rPr lang="en-US" altLang="zh-CN">
                <a:sym typeface="+mn-ea"/>
              </a:rPr>
              <a:t>eson in Holography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These GFFs can be expressed by the invariant functions Z</a:t>
            </a:r>
            <a:r>
              <a:rPr lang="en-US" altLang="zh-CN" baseline="-25000"/>
              <a:t>1</a:t>
            </a:r>
            <a:r>
              <a:rPr lang="en-US" altLang="zh-CN"/>
              <a:t> and Z</a:t>
            </a:r>
            <a:r>
              <a:rPr lang="en-US" altLang="zh-CN" baseline="-25000"/>
              <a:t>2</a:t>
            </a:r>
            <a:r>
              <a:rPr lang="en-US" altLang="zh-CN"/>
              <a:t>.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34110" y="2960370"/>
            <a:ext cx="4713605" cy="2726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47740" y="2485390"/>
            <a:ext cx="5132705" cy="1264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47740" y="4470400"/>
            <a:ext cx="4959350" cy="14478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21095" y="3954145"/>
            <a:ext cx="2969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 </a:t>
            </a:r>
            <a:r>
              <a:rPr lang="en-US" altLang="zh-CN" sz="2400"/>
              <a:t>A</a:t>
            </a:r>
            <a:r>
              <a:rPr lang="zh-CN" altLang="en-US" sz="2400"/>
              <a:t>t finite temperature</a:t>
            </a:r>
            <a:endParaRPr lang="zh-CN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G</a:t>
            </a:r>
            <a:r>
              <a:rPr lang="en-US" altLang="zh-CN">
                <a:sym typeface="+mn-ea"/>
              </a:rPr>
              <a:t>FFs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of</a:t>
            </a:r>
            <a:r>
              <a:rPr lang="zh-CN" altLang="en-US">
                <a:sym typeface="+mn-ea"/>
              </a:rPr>
              <a:t> V</a:t>
            </a:r>
            <a:r>
              <a:rPr lang="en-US" altLang="zh-CN">
                <a:sym typeface="+mn-ea"/>
              </a:rPr>
              <a:t>ector</a:t>
            </a:r>
            <a:r>
              <a:rPr lang="zh-CN" altLang="en-US">
                <a:sym typeface="+mn-ea"/>
              </a:rPr>
              <a:t> M</a:t>
            </a:r>
            <a:r>
              <a:rPr lang="en-US" altLang="zh-CN">
                <a:sym typeface="+mn-ea"/>
              </a:rPr>
              <a:t>eson in Holography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r>
              <a:rPr lang="zh-CN" altLang="en-US"/>
              <a:t>The gravitational RMS (root mean square) radius is defined through taking the derivative from</a:t>
            </a:r>
            <a:r>
              <a:rPr lang="en-US" altLang="zh-CN"/>
              <a:t> </a:t>
            </a:r>
            <a:r>
              <a:rPr lang="zh-CN" altLang="en-US"/>
              <a:t>the gravitational form factor A(q</a:t>
            </a:r>
            <a:r>
              <a:rPr lang="zh-CN" altLang="en-US" baseline="30000"/>
              <a:t>2</a:t>
            </a:r>
            <a:r>
              <a:rPr lang="zh-CN" altLang="en-US"/>
              <a:t>):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The charge radius of the rho-meson</a:t>
            </a:r>
            <a:r>
              <a:rPr lang="en-US" altLang="zh-CN"/>
              <a:t> is</a:t>
            </a:r>
            <a:endParaRPr lang="en-US" altLang="zh-CN"/>
          </a:p>
          <a:p>
            <a:r>
              <a:rPr lang="en-US" altLang="zh-CN"/>
              <a:t>The result indicates that while the charge is spread over a certain volume, the energy that contributes to the mass of the particle is concentrated in a smaller kernel.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73525" y="2716530"/>
            <a:ext cx="2882265" cy="100520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171065" y="3774440"/>
            <a:ext cx="6831330" cy="697230"/>
            <a:chOff x="3117" y="6946"/>
            <a:chExt cx="10758" cy="1098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117" y="6946"/>
              <a:ext cx="3668" cy="109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785" y="7055"/>
              <a:ext cx="7090" cy="880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31560" y="4554220"/>
            <a:ext cx="1969135" cy="3321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Numerical Result(</a:t>
            </a:r>
            <a:r>
              <a:rPr lang="en-US" altLang="zh-CN">
                <a:sym typeface="+mn-ea"/>
              </a:rPr>
              <a:t>Zero temperature</a:t>
            </a:r>
            <a:r>
              <a:rPr lang="en-US" altLang="zh-CN"/>
              <a:t>)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31010" y="1524635"/>
            <a:ext cx="8140700" cy="53333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Numerical Result(</a:t>
            </a:r>
            <a:r>
              <a:rPr lang="en-US" altLang="zh-CN">
                <a:sym typeface="+mn-ea"/>
              </a:rPr>
              <a:t>compare with other method)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03045" y="1624330"/>
            <a:ext cx="9333230" cy="47472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Numerical Result(Finite </a:t>
            </a:r>
            <a:r>
              <a:rPr lang="en-US" altLang="zh-CN">
                <a:sym typeface="+mn-ea"/>
              </a:rPr>
              <a:t>temperature</a:t>
            </a:r>
            <a:r>
              <a:rPr lang="en-US" altLang="zh-CN">
                <a:sym typeface="+mn-ea"/>
              </a:rPr>
              <a:t>)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29360" y="1870710"/>
            <a:ext cx="9302750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Numerical Result(Gravitational radius)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91155" y="1691005"/>
            <a:ext cx="6098540" cy="41446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NUMERICAL ANALYSIS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Z</a:t>
            </a:r>
            <a:r>
              <a:rPr lang="zh-CN" altLang="en-US" baseline="-25000"/>
              <a:t>1</a:t>
            </a:r>
            <a:r>
              <a:rPr lang="en-US" altLang="zh-CN"/>
              <a:t>, Z</a:t>
            </a:r>
            <a:r>
              <a:rPr lang="en-US" altLang="zh-CN" baseline="-25000"/>
              <a:t>2  </a:t>
            </a:r>
            <a:r>
              <a:rPr lang="en-US" altLang="zh-CN"/>
              <a:t>and radius decreases on temperature increases and becomes zero around the critical temperature T</a:t>
            </a:r>
            <a:r>
              <a:rPr lang="en-US" altLang="zh-CN" baseline="-25000"/>
              <a:t>c</a:t>
            </a:r>
            <a:r>
              <a:rPr lang="en-US" altLang="zh-CN"/>
              <a:t> temperature.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The vanishment of these quantities was interpreted as a meson splitting into quarks and ending meson state in the result of high temperature.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93770" y="2891790"/>
            <a:ext cx="5318125" cy="9613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989138"/>
            <a:ext cx="9144000" cy="2387600"/>
          </a:xfrm>
        </p:spPr>
        <p:txBody>
          <a:bodyPr/>
          <a:p>
            <a:r>
              <a:rPr lang="en-US" altLang="zh-CN" sz="8000"/>
              <a:t>Thanks</a:t>
            </a:r>
            <a:endParaRPr lang="en-US" altLang="zh-CN" sz="8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arXiv: 2302.03383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00220" y="1825625"/>
            <a:ext cx="6523355" cy="32594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G</a:t>
            </a:r>
            <a:r>
              <a:rPr lang="en-US" altLang="zh-CN"/>
              <a:t>FFs</a:t>
            </a:r>
            <a:r>
              <a:rPr lang="zh-CN" altLang="en-US"/>
              <a:t> </a:t>
            </a:r>
            <a:r>
              <a:rPr lang="en-US" altLang="zh-CN"/>
              <a:t>of</a:t>
            </a:r>
            <a:r>
              <a:rPr lang="zh-CN" altLang="en-US"/>
              <a:t> V</a:t>
            </a:r>
            <a:r>
              <a:rPr lang="en-US" altLang="zh-CN"/>
              <a:t>ector</a:t>
            </a:r>
            <a:r>
              <a:rPr lang="zh-CN" altLang="en-US"/>
              <a:t> M</a:t>
            </a:r>
            <a:r>
              <a:rPr lang="en-US" altLang="zh-CN"/>
              <a:t>eson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29275" y="2230120"/>
            <a:ext cx="5105400" cy="3543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46250" y="2663825"/>
            <a:ext cx="3068955" cy="2025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G</a:t>
            </a:r>
            <a:r>
              <a:rPr lang="en-US" altLang="zh-CN">
                <a:sym typeface="+mn-ea"/>
              </a:rPr>
              <a:t>FFs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of</a:t>
            </a:r>
            <a:r>
              <a:rPr lang="zh-CN" altLang="en-US">
                <a:sym typeface="+mn-ea"/>
              </a:rPr>
              <a:t> V</a:t>
            </a:r>
            <a:r>
              <a:rPr lang="en-US" altLang="zh-CN">
                <a:sym typeface="+mn-ea"/>
              </a:rPr>
              <a:t>ector</a:t>
            </a:r>
            <a:r>
              <a:rPr lang="zh-CN" altLang="en-US">
                <a:sym typeface="+mn-ea"/>
              </a:rPr>
              <a:t> M</a:t>
            </a:r>
            <a:r>
              <a:rPr lang="en-US" altLang="zh-CN">
                <a:sym typeface="+mn-ea"/>
              </a:rPr>
              <a:t>eson in Holography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Stress tensor matrix elements of ρ meson</a:t>
            </a:r>
            <a:r>
              <a:rPr lang="en-US" altLang="zh-CN"/>
              <a:t> can be extracted from the 3-point function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pPr marL="0" indent="0">
              <a:buNone/>
            </a:pPr>
            <a:r>
              <a:rPr lang="en-US" altLang="zh-CN"/>
              <a:t>   using</a:t>
            </a:r>
            <a:endParaRPr lang="en-US" altLang="zh-CN"/>
          </a:p>
          <a:p>
            <a:r>
              <a:rPr lang="en-US" altLang="zh-CN"/>
              <a:t>According to AdS/CFT correspondence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88715" y="2882900"/>
            <a:ext cx="3455670" cy="546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68855" y="3761740"/>
            <a:ext cx="3284855" cy="4800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12465" y="5035550"/>
            <a:ext cx="5372100" cy="8045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18835" y="3543935"/>
            <a:ext cx="3335020" cy="8134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Holographic Model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5D Action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Metric at zero temperature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94635" y="1646555"/>
            <a:ext cx="6023610" cy="1007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2712720"/>
            <a:ext cx="7555230" cy="459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818245" y="2712720"/>
            <a:ext cx="2301875" cy="412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428365" y="4616450"/>
            <a:ext cx="5112385" cy="948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00160" y="1825625"/>
            <a:ext cx="1539875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Holographic Model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The 4D metric g</a:t>
            </a:r>
            <a:r>
              <a:rPr lang="zh-CN" altLang="en-US" baseline="-25000"/>
              <a:t>µν</a:t>
            </a:r>
            <a:r>
              <a:rPr lang="zh-CN" altLang="en-US"/>
              <a:t> is linearly perturb around its static solution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The gravity part of the action in the second order of the h</a:t>
            </a:r>
            <a:r>
              <a:rPr lang="zh-CN" altLang="en-US" baseline="-25000"/>
              <a:t>µν</a:t>
            </a:r>
            <a:r>
              <a:rPr lang="zh-CN" altLang="en-US"/>
              <a:t> perturbation becomes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EoM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75785" y="2491105"/>
            <a:ext cx="2988310" cy="708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51225" y="4236720"/>
            <a:ext cx="5081270" cy="777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02790" y="5014595"/>
            <a:ext cx="4712335" cy="10890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636385" y="5349875"/>
            <a:ext cx="4769485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Holographic Model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Thermalization of the model is done by introducing the thermal dilaton field[1]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The AdS-Schwarzschild metric in terms of r coordinate gets a form: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44900" y="2685415"/>
            <a:ext cx="7359650" cy="730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5445" y="2760345"/>
            <a:ext cx="1825625" cy="580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62395" y="4868545"/>
            <a:ext cx="4174490" cy="801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20240" y="5772785"/>
            <a:ext cx="1724660" cy="4622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53160" y="4855845"/>
            <a:ext cx="3924300" cy="8001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162550" y="5705475"/>
            <a:ext cx="1250950" cy="596900"/>
            <a:chOff x="8096" y="8985"/>
            <a:chExt cx="1970" cy="940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8826" y="8985"/>
              <a:ext cx="1240" cy="94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8096" y="9178"/>
              <a:ext cx="730" cy="550"/>
            </a:xfrm>
            <a:prstGeom prst="rect">
              <a:avLst/>
            </a:prstGeom>
          </p:spPr>
        </p:pic>
      </p:grpSp>
      <p:sp>
        <p:nvSpPr>
          <p:cNvPr id="14" name="右箭头 13"/>
          <p:cNvSpPr/>
          <p:nvPr/>
        </p:nvSpPr>
        <p:spPr>
          <a:xfrm>
            <a:off x="5340350" y="5154295"/>
            <a:ext cx="888365" cy="28130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414260" y="6087110"/>
            <a:ext cx="3806825" cy="497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[1]. arXiv:hep-th/1902.01312</a:t>
            </a:r>
            <a:endParaRPr lang="en-US" altLang="zh-CN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686560" y="3587750"/>
            <a:ext cx="3390900" cy="666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443855" y="3594100"/>
            <a:ext cx="396240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Holographic Model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The action for the graviton at finite temperature in the second-order perturbation in the thermal</a:t>
            </a:r>
            <a:r>
              <a:rPr lang="en-US" altLang="zh-CN"/>
              <a:t> </a:t>
            </a:r>
            <a:r>
              <a:rPr lang="zh-CN" altLang="en-US"/>
              <a:t>dilaton approach will be obtained from the zero temperature action by replacing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0215" y="3235325"/>
            <a:ext cx="1131570" cy="511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43930" y="3235325"/>
            <a:ext cx="903605" cy="5422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4045" y="4308475"/>
            <a:ext cx="5833745" cy="1447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68515" y="4408805"/>
            <a:ext cx="3787140" cy="5429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204835" y="5035550"/>
            <a:ext cx="1313180" cy="5537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Holographic Model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en-US" altLang="zh-CN"/>
              <a:t>Vector fields have  Kaluza-Klein decomposition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where             satisfy 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The solution for the first Kaluza-Klein mode, i.e. ρ meson’s profile function ψ</a:t>
            </a:r>
            <a:r>
              <a:rPr lang="en-US" altLang="zh-CN" baseline="-25000"/>
              <a:t>n</a:t>
            </a:r>
            <a:r>
              <a:rPr lang="en-US" altLang="zh-CN"/>
              <a:t>(z), is expressed as follows</a:t>
            </a:r>
            <a:endParaRPr lang="en-US" altLang="zh-CN"/>
          </a:p>
        </p:txBody>
      </p:sp>
      <p:grpSp>
        <p:nvGrpSpPr>
          <p:cNvPr id="6" name="组合 5"/>
          <p:cNvGrpSpPr/>
          <p:nvPr/>
        </p:nvGrpSpPr>
        <p:grpSpPr>
          <a:xfrm>
            <a:off x="8012430" y="1743075"/>
            <a:ext cx="2678430" cy="513080"/>
            <a:chOff x="6611" y="4010"/>
            <a:chExt cx="4218" cy="808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6611" y="4140"/>
              <a:ext cx="1757" cy="54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8535" y="4010"/>
              <a:ext cx="2294" cy="808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44725" y="2159635"/>
            <a:ext cx="777240" cy="5378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110355" y="2794000"/>
            <a:ext cx="4770755" cy="880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006215" y="4887595"/>
            <a:ext cx="3794760" cy="11493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commondata" val="eyJoZGlkIjoiMDQ5MTI5MmU4YjI1MmZlYzA2ZDNlNzVmOTRlMjgzYzU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2020</Words>
  <Application>WPS 演示</Application>
  <PresentationFormat>宽屏</PresentationFormat>
  <Paragraphs>97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 Meson Gravitational Form Factors at finite temperature within the  AdS/QCD Model</vt:lpstr>
      <vt:lpstr>PowerPoint 演示文稿</vt:lpstr>
      <vt:lpstr>GFFs of Vector Meson</vt:lpstr>
      <vt:lpstr>GFFs of Vector Meson in Holography</vt:lpstr>
      <vt:lpstr>Holographic Model</vt:lpstr>
      <vt:lpstr>Holographic Model</vt:lpstr>
      <vt:lpstr>Holographic Model</vt:lpstr>
      <vt:lpstr>Holographic Model</vt:lpstr>
      <vt:lpstr>Holographic Model</vt:lpstr>
      <vt:lpstr>GFFs of Vector Meson in Holography</vt:lpstr>
      <vt:lpstr>GFFs of Vector Meson in Holography</vt:lpstr>
      <vt:lpstr>Numerical Result(Zero temperature)</vt:lpstr>
      <vt:lpstr>Numerical Result(compare with other method)</vt:lpstr>
      <vt:lpstr>Numerical Result(Finite temperature)</vt:lpstr>
      <vt:lpstr>Numerical Result(Gravitational radius)</vt:lpstr>
      <vt:lpstr>NUMERICAL ANALYSIS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</dc:creator>
  <cp:lastModifiedBy>WPS_1700451824</cp:lastModifiedBy>
  <cp:revision>8</cp:revision>
  <dcterms:created xsi:type="dcterms:W3CDTF">2023-08-09T12:44:00Z</dcterms:created>
  <dcterms:modified xsi:type="dcterms:W3CDTF">2025-01-24T00:58:06Z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2052-12.1.0.16120</vt:lpwstr>
  </property>
</Properties>
</file>