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972" r:id="rId2"/>
    <p:sldId id="973" r:id="rId3"/>
    <p:sldId id="975" r:id="rId4"/>
    <p:sldId id="979" r:id="rId5"/>
    <p:sldId id="977" r:id="rId6"/>
    <p:sldId id="980" r:id="rId7"/>
    <p:sldId id="978" r:id="rId8"/>
    <p:sldId id="321" r:id="rId9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0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沙 鹏" initials="沙" lastIdx="1" clrIdx="0">
    <p:extLst>
      <p:ext uri="{19B8F6BF-5375-455C-9EA6-DF929625EA0E}">
        <p15:presenceInfo xmlns:p15="http://schemas.microsoft.com/office/powerpoint/2012/main" userId="b8608ec0e979a9e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0000FF"/>
    <a:srgbClr val="0070C0"/>
    <a:srgbClr val="FFFFFF"/>
    <a:srgbClr val="003399"/>
    <a:srgbClr val="4D8357"/>
    <a:srgbClr val="005800"/>
    <a:srgbClr val="008400"/>
    <a:srgbClr val="FDCC6D"/>
    <a:srgbClr val="00A2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6996" autoAdjust="0"/>
  </p:normalViewPr>
  <p:slideViewPr>
    <p:cSldViewPr>
      <p:cViewPr varScale="1">
        <p:scale>
          <a:sx n="91" d="100"/>
          <a:sy n="91" d="100"/>
        </p:scale>
        <p:origin x="67" y="163"/>
      </p:cViewPr>
      <p:guideLst>
        <p:guide orient="horz" pos="2160"/>
        <p:guide pos="406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9182"/>
    </p:cViewPr>
  </p:sorterViewPr>
  <p:notesViewPr>
    <p:cSldViewPr>
      <p:cViewPr varScale="1">
        <p:scale>
          <a:sx n="53" d="100"/>
          <a:sy n="53" d="100"/>
        </p:scale>
        <p:origin x="3312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E6D00-2C1C-47F1-8495-043F093F9ED6}" type="datetimeFigureOut">
              <a:rPr lang="zh-CN" altLang="en-US" smtClean="0"/>
              <a:t>2025/2/20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A05AE-EECD-457A-A033-312F4EB81B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8617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A3E0D183-6031-4C32-B44B-14746A336CF0}" type="datetimeFigureOut">
              <a:rPr lang="zh-CN" altLang="en-US" smtClean="0"/>
              <a:pPr/>
              <a:t>2025/2/20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03A1DF17-A28C-4D46-829F-D8D110C0931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9462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1DF17-A28C-4D46-829F-D8D110C09314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5107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1DF17-A28C-4D46-829F-D8D110C09314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0999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1DF17-A28C-4D46-829F-D8D110C09314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1497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1DF17-A28C-4D46-829F-D8D110C09314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53300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1DF17-A28C-4D46-829F-D8D110C09314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8187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1DF17-A28C-4D46-829F-D8D110C09314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60270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altLang="zh-CN" noProof="0" smtClean="0"/>
              <a:pPr/>
              <a:t>8</a:t>
            </a:fld>
            <a:endParaRPr lang="zh-CN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15986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高能所图标-单色.tif"/>
          <p:cNvPicPr>
            <a:picLocks noChangeAspect="1"/>
          </p:cNvPicPr>
          <p:nvPr userDrawn="1"/>
        </p:nvPicPr>
        <p:blipFill>
          <a:blip r:embed="rId2" cstate="email">
            <a:lum brigh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2348880"/>
            <a:ext cx="7440149" cy="450912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Autofit/>
          </a:bodyPr>
          <a:lstStyle>
            <a:lvl1pPr>
              <a:defRPr lang="zh-CN" altLang="en-US" sz="6600" b="1" kern="1200" dirty="0">
                <a:solidFill>
                  <a:srgbClr val="33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25400" stA="30000" endPos="30000" dist="50800" dir="5400000" sy="-100000" algn="bl" rotWithShape="0"/>
                </a:effectLst>
                <a:latin typeface="微软雅黑" pitchFamily="34" charset="-122"/>
                <a:ea typeface="微软雅黑" pitchFamily="34" charset="-122"/>
                <a:cs typeface="+mn-cs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B04F-8AD4-479F-AEA8-8482ADD4E909}" type="datetime1">
              <a:rPr lang="zh-CN" altLang="en-US" smtClean="0"/>
              <a:t>2025/2/20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9" name="矩形 8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0" name="矩形 9"/>
          <p:cNvSpPr/>
          <p:nvPr userDrawn="1"/>
        </p:nvSpPr>
        <p:spPr>
          <a:xfrm>
            <a:off x="-1" y="0"/>
            <a:ext cx="12192000" cy="216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1" name="矩形 10"/>
          <p:cNvSpPr/>
          <p:nvPr userDrawn="1"/>
        </p:nvSpPr>
        <p:spPr>
          <a:xfrm>
            <a:off x="9239272" y="-2"/>
            <a:ext cx="2952728" cy="216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733552" y="6356351"/>
            <a:ext cx="473871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12-16. June. 2023, </a:t>
            </a:r>
            <a:r>
              <a:rPr lang="en-US" altLang="zh-CN" dirty="0" err="1"/>
              <a:t>Hongkong</a:t>
            </a:r>
            <a:r>
              <a:rPr lang="en-US" altLang="zh-CN" dirty="0"/>
              <a:t>, CEPC Accelerator TDR International Review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9179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285861"/>
            <a:ext cx="10972800" cy="4840303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rgbClr val="FFC000"/>
              </a:buClr>
              <a:buSzPct val="80000"/>
              <a:buFont typeface="Wingdings" pitchFamily="2" charset="2"/>
              <a:buChar char="n"/>
              <a:defRPr sz="2800" b="0" baseline="0">
                <a:latin typeface="Arial" panose="020B0604020202020204" pitchFamily="34" charset="0"/>
                <a:ea typeface="微软雅黑" pitchFamily="34" charset="-122"/>
              </a:defRPr>
            </a:lvl1pPr>
            <a:lvl2pPr>
              <a:defRPr sz="2400" baseline="0">
                <a:latin typeface="Arial" panose="020B0604020202020204" pitchFamily="34" charset="0"/>
                <a:ea typeface="微软雅黑" pitchFamily="34" charset="-122"/>
              </a:defRPr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D5169-62AA-4FF9-9A8A-C7359445FABC}" type="datetime1">
              <a:rPr lang="zh-CN" altLang="en-US" smtClean="0"/>
              <a:t>2025/2/20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6712" y="142852"/>
            <a:ext cx="10763325" cy="725470"/>
          </a:xfrm>
        </p:spPr>
        <p:txBody>
          <a:bodyPr>
            <a:normAutofit/>
          </a:bodyPr>
          <a:lstStyle>
            <a:lvl1pPr algn="l">
              <a:defRPr sz="3000" b="1" baseline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微软雅黑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15" name="矩形 14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6" name="矩形 15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8" name="矩形 17"/>
          <p:cNvSpPr/>
          <p:nvPr userDrawn="1"/>
        </p:nvSpPr>
        <p:spPr>
          <a:xfrm>
            <a:off x="-1" y="937526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3" name="矩形 22"/>
          <p:cNvSpPr/>
          <p:nvPr userDrawn="1"/>
        </p:nvSpPr>
        <p:spPr>
          <a:xfrm>
            <a:off x="0" y="0"/>
            <a:ext cx="285709" cy="91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586586" y="6386391"/>
            <a:ext cx="5040560" cy="354977"/>
          </a:xfrm>
        </p:spPr>
        <p:txBody>
          <a:bodyPr/>
          <a:lstStyle/>
          <a:p>
            <a:r>
              <a:rPr lang="en-US" altLang="zh-CN" dirty="0"/>
              <a:t>12-16. June. 2023, </a:t>
            </a:r>
            <a:r>
              <a:rPr lang="en-US" altLang="zh-CN" dirty="0" err="1"/>
              <a:t>Hongkong</a:t>
            </a:r>
            <a:r>
              <a:rPr lang="en-US" altLang="zh-CN" dirty="0"/>
              <a:t>, CEPC Accelerator TDR International Review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80F47-47A5-4280-96FB-C46B9C8A3E02}" type="datetime1">
              <a:rPr lang="zh-CN" altLang="en-US" smtClean="0"/>
              <a:t>2025/2/20</a:t>
            </a:fld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586586" y="6386391"/>
            <a:ext cx="5040560" cy="354977"/>
          </a:xfrm>
        </p:spPr>
        <p:txBody>
          <a:bodyPr/>
          <a:lstStyle/>
          <a:p>
            <a:r>
              <a:rPr lang="en-US" altLang="zh-CN" dirty="0"/>
              <a:t>12-16. June. 2023, </a:t>
            </a:r>
            <a:r>
              <a:rPr lang="en-US" altLang="zh-CN" dirty="0" err="1"/>
              <a:t>Hongkong</a:t>
            </a:r>
            <a:r>
              <a:rPr lang="en-US" altLang="zh-CN" dirty="0"/>
              <a:t>, CEPC Accelerator TDR International Review</a:t>
            </a:r>
            <a:endParaRPr lang="zh-CN" altLang="en-US" dirty="0"/>
          </a:p>
          <a:p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2942-8651-4956-B7C0-A7B74FFC6096}" type="datetime1">
              <a:rPr lang="zh-CN" altLang="en-US" smtClean="0"/>
              <a:t>2025/2/20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Accelerator TDR International Review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52FA-C358-4F70-9CE8-3E41459FCE3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9113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5EDA7-7C90-4D61-AB9A-8B453C17719B}" type="datetime1">
              <a:rPr lang="zh-CN" altLang="en-US" smtClean="0"/>
              <a:t>2025/2/20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50" r:id="rId2"/>
    <p:sldLayoutId id="2147483655" r:id="rId3"/>
    <p:sldLayoutId id="2147483674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3" descr="8d5d924e275b0c7f58feed1244176003"/>
          <p:cNvPicPr>
            <a:picLocks noChangeAspect="1"/>
          </p:cNvPicPr>
          <p:nvPr/>
        </p:nvPicPr>
        <p:blipFill rotWithShape="1">
          <a:blip r:embed="rId2"/>
          <a:srcRect t="28679" b="6192"/>
          <a:stretch/>
        </p:blipFill>
        <p:spPr>
          <a:xfrm>
            <a:off x="635" y="0"/>
            <a:ext cx="12191365" cy="2118283"/>
          </a:xfrm>
          <a:prstGeom prst="rect">
            <a:avLst/>
          </a:prstGeom>
        </p:spPr>
      </p:pic>
      <p:sp>
        <p:nvSpPr>
          <p:cNvPr id="6" name="标题 3"/>
          <p:cNvSpPr txBox="1">
            <a:spLocks/>
          </p:cNvSpPr>
          <p:nvPr/>
        </p:nvSpPr>
        <p:spPr>
          <a:xfrm>
            <a:off x="956872" y="2529659"/>
            <a:ext cx="10657184" cy="2267493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ctr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>
                <a:solidFill>
                  <a:srgbClr val="C00000"/>
                </a:solidFill>
                <a:cs typeface="Arial" panose="020B0604020202020204" pitchFamily="34" charset="0"/>
              </a:rPr>
              <a:t>Magnet power supply cabling and cooling water connection schemes</a:t>
            </a:r>
          </a:p>
          <a:p>
            <a:endParaRPr lang="en-US" altLang="zh-CN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r>
              <a:rPr lang="zh-CN" altLang="en-US" sz="3600" dirty="0">
                <a:solidFill>
                  <a:srgbClr val="C00000"/>
                </a:solidFill>
                <a:cs typeface="Arial" panose="020B0604020202020204" pitchFamily="34" charset="0"/>
              </a:rPr>
              <a:t>陈福庆</a:t>
            </a:r>
            <a:endParaRPr lang="en-US" altLang="zh-CN" sz="3600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r>
              <a:rPr lang="zh-CN" altLang="en-US" sz="3600" dirty="0">
                <a:solidFill>
                  <a:srgbClr val="C00000"/>
                </a:solidFill>
                <a:cs typeface="Arial" panose="020B0604020202020204" pitchFamily="34" charset="0"/>
              </a:rPr>
              <a:t>东莞研究部技术支持部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5" y="6482602"/>
            <a:ext cx="12191365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endParaRPr lang="zh-CN" altLang="en-US" dirty="0">
              <a:solidFill>
                <a:schemeClr val="bg1"/>
              </a:solidFill>
            </a:endParaRPr>
          </a:p>
        </p:txBody>
      </p:sp>
      <p:pic>
        <p:nvPicPr>
          <p:cNvPr id="10" name="Picture 2" descr="C:\Users\Administrator\Desktop\1111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2" y="35979"/>
            <a:ext cx="1548428" cy="91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图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6363" y="5398314"/>
            <a:ext cx="3552825" cy="672912"/>
          </a:xfrm>
          <a:prstGeom prst="rect">
            <a:avLst/>
          </a:prstGeom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52FA-C358-4F70-9CE8-3E41459FCE36}" type="slidenum">
              <a:rPr lang="zh-CN" altLang="en-US" smtClean="0"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0741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F45481ED-FF79-47E7-88BC-6F7FB921E491}"/>
              </a:ext>
            </a:extLst>
          </p:cNvPr>
          <p:cNvSpPr txBox="1"/>
          <p:nvPr/>
        </p:nvSpPr>
        <p:spPr>
          <a:xfrm>
            <a:off x="1919536" y="585618"/>
            <a:ext cx="8496944" cy="73303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>
              <a:lnSpc>
                <a:spcPct val="90000"/>
              </a:lnSpc>
              <a:spcBef>
                <a:spcPct val="0"/>
              </a:spcBef>
              <a:buNone/>
              <a:defRPr sz="4000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altLang="zh-CN" sz="6000" b="1" dirty="0">
                <a:solidFill>
                  <a:srgbClr val="0070C0"/>
                </a:solidFill>
              </a:rPr>
              <a:t>Content</a:t>
            </a:r>
            <a:endParaRPr lang="zh-CN" altLang="en-US" sz="6000" b="1" dirty="0">
              <a:solidFill>
                <a:srgbClr val="0070C0"/>
              </a:solidFill>
            </a:endParaRPr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7057656A-79DB-4EE4-B0F4-5E2E866C913C}"/>
              </a:ext>
            </a:extLst>
          </p:cNvPr>
          <p:cNvSpPr txBox="1">
            <a:spLocks/>
          </p:cNvSpPr>
          <p:nvPr/>
        </p:nvSpPr>
        <p:spPr>
          <a:xfrm>
            <a:off x="4727848" y="1772816"/>
            <a:ext cx="36004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zh-CN" altLang="en-US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近期进展</a:t>
            </a:r>
            <a:endParaRPr lang="en-US" altLang="zh-CN" b="1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</a:pPr>
            <a:r>
              <a:rPr lang="zh-CN" altLang="en-US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辅助隧道布置</a:t>
            </a:r>
            <a:endParaRPr lang="en-US" altLang="zh-CN" b="1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</a:pPr>
            <a:r>
              <a:rPr lang="zh-CN" altLang="en-US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工艺提资沟通</a:t>
            </a:r>
            <a:endParaRPr lang="en-US" altLang="zh-CN" b="1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下一步计划</a:t>
            </a:r>
            <a:endParaRPr lang="en-US" altLang="zh-CN" b="1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080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23">
            <a:extLst>
              <a:ext uri="{FF2B5EF4-FFF2-40B4-BE49-F238E27FC236}">
                <a16:creationId xmlns:a16="http://schemas.microsoft.com/office/drawing/2014/main" id="{3545BBB0-F5A1-4124-8C5A-A942C707EE66}"/>
              </a:ext>
            </a:extLst>
          </p:cNvPr>
          <p:cNvSpPr txBox="1"/>
          <p:nvPr/>
        </p:nvSpPr>
        <p:spPr>
          <a:xfrm>
            <a:off x="1805672" y="116632"/>
            <a:ext cx="8856984" cy="73303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>
              <a:lnSpc>
                <a:spcPct val="90000"/>
              </a:lnSpc>
              <a:spcBef>
                <a:spcPct val="0"/>
              </a:spcBef>
              <a:buNone/>
              <a:defRPr sz="4000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zh-CN" altLang="en-US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近期进展 </a:t>
            </a:r>
            <a:r>
              <a:rPr lang="en-US" altLang="zh-CN" b="1" dirty="0">
                <a:solidFill>
                  <a:srgbClr val="C00000"/>
                </a:solidFill>
                <a:ea typeface="微软雅黑" panose="020B0503020204020204" pitchFamily="34" charset="-122"/>
              </a:rPr>
              <a:t>–  </a:t>
            </a:r>
            <a:r>
              <a:rPr lang="zh-CN" altLang="en-US" sz="2800" b="1" dirty="0">
                <a:solidFill>
                  <a:srgbClr val="C00000"/>
                </a:solidFill>
                <a:ea typeface="微软雅黑" panose="020B0503020204020204" pitchFamily="34" charset="-122"/>
              </a:rPr>
              <a:t>布置</a:t>
            </a:r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id="{963C41A0-49EC-4BBC-B187-2188D0F2BD5F}"/>
              </a:ext>
            </a:extLst>
          </p:cNvPr>
          <p:cNvSpPr txBox="1">
            <a:spLocks/>
          </p:cNvSpPr>
          <p:nvPr/>
        </p:nvSpPr>
        <p:spPr>
          <a:xfrm>
            <a:off x="551384" y="4601156"/>
            <a:ext cx="11089232" cy="16361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根据上次</a:t>
            </a:r>
            <a:r>
              <a:rPr lang="en-US" altLang="zh-CN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CEPC day</a:t>
            </a:r>
            <a:r>
              <a:rPr lang="zh-CN" altLang="en-US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的会议要求，补充了电源机柜相关管线走向示意图，说明如下：</a:t>
            </a:r>
            <a:endParaRPr lang="en-US" altLang="zh-CN" sz="16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根据与陈斌老师沟通，电源机柜配电和水冷下进，负载电缆采用上出方式，辅助隧道中间为运输通道，两侧为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400mm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高架空地板。</a:t>
            </a:r>
            <a:endParaRPr lang="en-US" altLang="zh-CN" sz="1400" b="1" dirty="0">
              <a:solidFill>
                <a:srgbClr val="0070C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配电电缆：配电柜 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-&gt; 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架空地板下方桥架 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-&gt; 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电源机柜。</a:t>
            </a:r>
            <a:endParaRPr lang="en-US" altLang="zh-CN" sz="1400" b="1" dirty="0">
              <a:solidFill>
                <a:srgbClr val="0070C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电源负载电缆：电源机柜 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-&gt; 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上引桥架 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-&gt; 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侧墙桥架 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-&gt; 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下引桥架 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-&gt; 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地沟 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-&gt; 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主隧道侧墙桥架 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-&gt; 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磁铁。</a:t>
            </a:r>
            <a:endParaRPr lang="en-US" altLang="zh-CN" sz="1400" b="1" dirty="0">
              <a:solidFill>
                <a:srgbClr val="0070C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水管：侧墙主干管 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-&gt; 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水管支路 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-&gt; 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下引至架空地板 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-&gt; 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机柜。</a:t>
            </a:r>
            <a:endParaRPr lang="en-US" altLang="zh-CN" sz="1400" b="1" dirty="0">
              <a:solidFill>
                <a:srgbClr val="0070C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endParaRPr lang="en-US" altLang="zh-CN" sz="14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endParaRPr lang="en-US" altLang="zh-CN" sz="12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endParaRPr lang="en-US" altLang="zh-CN" sz="12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9" name="内容占位符 2">
            <a:extLst>
              <a:ext uri="{FF2B5EF4-FFF2-40B4-BE49-F238E27FC236}">
                <a16:creationId xmlns:a16="http://schemas.microsoft.com/office/drawing/2014/main" id="{5BBF1FBD-F0FE-4E6F-91D9-672EC4B81940}"/>
              </a:ext>
            </a:extLst>
          </p:cNvPr>
          <p:cNvSpPr txBox="1">
            <a:spLocks/>
          </p:cNvSpPr>
          <p:nvPr/>
        </p:nvSpPr>
        <p:spPr>
          <a:xfrm>
            <a:off x="4799856" y="4069280"/>
            <a:ext cx="3462236" cy="4457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电源机柜相关管线走向示意图（一）</a:t>
            </a:r>
            <a:endParaRPr lang="en-US" altLang="zh-CN" sz="16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endParaRPr lang="en-US" altLang="zh-CN" sz="12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A681A6FD-C6FD-4532-8496-239A7809B1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32860"/>
            <a:ext cx="12192000" cy="2964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778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23">
            <a:extLst>
              <a:ext uri="{FF2B5EF4-FFF2-40B4-BE49-F238E27FC236}">
                <a16:creationId xmlns:a16="http://schemas.microsoft.com/office/drawing/2014/main" id="{3545BBB0-F5A1-4124-8C5A-A942C707EE66}"/>
              </a:ext>
            </a:extLst>
          </p:cNvPr>
          <p:cNvSpPr txBox="1"/>
          <p:nvPr/>
        </p:nvSpPr>
        <p:spPr>
          <a:xfrm>
            <a:off x="1805672" y="116632"/>
            <a:ext cx="8856984" cy="73303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>
              <a:lnSpc>
                <a:spcPct val="90000"/>
              </a:lnSpc>
              <a:spcBef>
                <a:spcPct val="0"/>
              </a:spcBef>
              <a:buNone/>
              <a:defRPr sz="4000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zh-CN" altLang="en-US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近期进展 </a:t>
            </a:r>
            <a:r>
              <a:rPr lang="en-US" altLang="zh-CN" b="1" dirty="0">
                <a:solidFill>
                  <a:srgbClr val="C00000"/>
                </a:solidFill>
                <a:ea typeface="微软雅黑" panose="020B0503020204020204" pitchFamily="34" charset="-122"/>
              </a:rPr>
              <a:t>–  </a:t>
            </a:r>
            <a:r>
              <a:rPr lang="zh-CN" altLang="en-US" sz="2800" b="1" dirty="0">
                <a:solidFill>
                  <a:srgbClr val="C00000"/>
                </a:solidFill>
                <a:ea typeface="微软雅黑" panose="020B0503020204020204" pitchFamily="34" charset="-122"/>
              </a:rPr>
              <a:t>布置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E7E1930F-CC59-440F-A218-7C6E0EA9B5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532" y="1047050"/>
            <a:ext cx="4392488" cy="3515780"/>
          </a:xfrm>
          <a:prstGeom prst="rect">
            <a:avLst/>
          </a:prstGeom>
        </p:spPr>
      </p:pic>
      <p:sp>
        <p:nvSpPr>
          <p:cNvPr id="6" name="内容占位符 2">
            <a:extLst>
              <a:ext uri="{FF2B5EF4-FFF2-40B4-BE49-F238E27FC236}">
                <a16:creationId xmlns:a16="http://schemas.microsoft.com/office/drawing/2014/main" id="{0DF540F3-F1F1-4608-96FF-A403DE0CF021}"/>
              </a:ext>
            </a:extLst>
          </p:cNvPr>
          <p:cNvSpPr txBox="1">
            <a:spLocks/>
          </p:cNvSpPr>
          <p:nvPr/>
        </p:nvSpPr>
        <p:spPr>
          <a:xfrm>
            <a:off x="551384" y="4974233"/>
            <a:ext cx="11089232" cy="16361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根据上次</a:t>
            </a:r>
            <a:r>
              <a:rPr lang="en-US" altLang="zh-CN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CEPC day</a:t>
            </a:r>
            <a:r>
              <a:rPr lang="zh-CN" altLang="en-US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的会议要求，补充了电源机柜相关管线走向示意图，说明如下：</a:t>
            </a:r>
            <a:endParaRPr lang="en-US" altLang="zh-CN" sz="16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根据与陈斌老师沟通，电源机柜配电和水冷下进，负载电缆采用上出方式，辅助隧道中间为运输通道，两侧为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400mm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高架空地板。</a:t>
            </a:r>
            <a:endParaRPr lang="en-US" altLang="zh-CN" sz="1400" b="1" dirty="0">
              <a:solidFill>
                <a:srgbClr val="0070C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配电电缆：配电柜 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-&gt; 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架空地板下方桥架 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-&gt; 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电源机柜。</a:t>
            </a:r>
            <a:endParaRPr lang="en-US" altLang="zh-CN" sz="1400" b="1" dirty="0">
              <a:solidFill>
                <a:srgbClr val="0070C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电源负载电缆：电源机柜 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-&gt; 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上引桥架 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-&gt; 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侧墙桥架 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-&gt; 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下引桥架 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-&gt; 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地沟 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-&gt; 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主隧道侧墙桥架 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-&gt; 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磁铁。</a:t>
            </a:r>
            <a:endParaRPr lang="en-US" altLang="zh-CN" sz="1400" b="1" dirty="0">
              <a:solidFill>
                <a:srgbClr val="0070C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水管：侧墙主干管 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-&gt; 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水管支路 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-&gt; 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下引至架空地板 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-&gt; 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机柜。</a:t>
            </a:r>
            <a:endParaRPr lang="en-US" altLang="zh-CN" sz="1400" b="1" dirty="0">
              <a:solidFill>
                <a:srgbClr val="0070C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endParaRPr lang="en-US" altLang="zh-CN" sz="14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endParaRPr lang="en-US" altLang="zh-CN" sz="12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endParaRPr lang="en-US" altLang="zh-CN" sz="12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id="{D0AEB360-8688-422E-9445-7566803DB8DE}"/>
              </a:ext>
            </a:extLst>
          </p:cNvPr>
          <p:cNvSpPr txBox="1">
            <a:spLocks/>
          </p:cNvSpPr>
          <p:nvPr/>
        </p:nvSpPr>
        <p:spPr>
          <a:xfrm>
            <a:off x="4503046" y="4553682"/>
            <a:ext cx="3462236" cy="4457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电源机柜相关管线走向示意图（二）</a:t>
            </a:r>
            <a:endParaRPr lang="en-US" altLang="zh-CN" sz="16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endParaRPr lang="en-US" altLang="zh-CN" sz="12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172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23">
            <a:extLst>
              <a:ext uri="{FF2B5EF4-FFF2-40B4-BE49-F238E27FC236}">
                <a16:creationId xmlns:a16="http://schemas.microsoft.com/office/drawing/2014/main" id="{3545BBB0-F5A1-4124-8C5A-A942C707EE66}"/>
              </a:ext>
            </a:extLst>
          </p:cNvPr>
          <p:cNvSpPr txBox="1"/>
          <p:nvPr/>
        </p:nvSpPr>
        <p:spPr>
          <a:xfrm>
            <a:off x="1805672" y="116632"/>
            <a:ext cx="8856984" cy="73303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>
              <a:lnSpc>
                <a:spcPct val="90000"/>
              </a:lnSpc>
              <a:spcBef>
                <a:spcPct val="0"/>
              </a:spcBef>
              <a:buNone/>
              <a:defRPr sz="4000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zh-CN" altLang="en-US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近期进展 </a:t>
            </a:r>
            <a:r>
              <a:rPr lang="en-US" altLang="zh-CN" b="1" dirty="0">
                <a:solidFill>
                  <a:srgbClr val="C00000"/>
                </a:solidFill>
                <a:ea typeface="微软雅黑" panose="020B0503020204020204" pitchFamily="34" charset="-122"/>
              </a:rPr>
              <a:t>–  </a:t>
            </a:r>
            <a:r>
              <a:rPr lang="zh-CN" altLang="en-US" sz="2800" b="1" dirty="0">
                <a:solidFill>
                  <a:srgbClr val="C00000"/>
                </a:solidFill>
                <a:ea typeface="微软雅黑" panose="020B0503020204020204" pitchFamily="34" charset="-122"/>
              </a:rPr>
              <a:t>工艺提资</a:t>
            </a:r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id="{F0CCA8FF-AA09-4AFC-B64A-9858081D3F54}"/>
              </a:ext>
            </a:extLst>
          </p:cNvPr>
          <p:cNvSpPr txBox="1">
            <a:spLocks/>
          </p:cNvSpPr>
          <p:nvPr/>
        </p:nvSpPr>
        <p:spPr>
          <a:xfrm>
            <a:off x="263352" y="1196752"/>
            <a:ext cx="11089232" cy="48965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为推进</a:t>
            </a:r>
            <a:r>
              <a:rPr lang="en-US" altLang="zh-CN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EDR</a:t>
            </a:r>
            <a:r>
              <a:rPr lang="zh-CN" altLang="en-US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阶段，工艺系统提资中各参数的自洽，以及给设计院做进一步的深化设计，已联合相关系统召开了三次多系统讨论会议和两次单系统讨论会：</a:t>
            </a:r>
            <a:endParaRPr lang="en-US" altLang="zh-CN" sz="12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F066AD0C-1189-4EF9-B855-24D9DF37CC02}"/>
              </a:ext>
            </a:extLst>
          </p:cNvPr>
          <p:cNvSpPr txBox="1">
            <a:spLocks/>
          </p:cNvSpPr>
          <p:nvPr/>
        </p:nvSpPr>
        <p:spPr>
          <a:xfrm>
            <a:off x="1415480" y="1857775"/>
            <a:ext cx="7128792" cy="45595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20000"/>
              </a:lnSpc>
              <a:buFont typeface="+mj-lt"/>
              <a:buAutoNum type="arabicPeriod"/>
            </a:pPr>
            <a:r>
              <a:rPr lang="en-US" altLang="zh-CN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2025</a:t>
            </a:r>
            <a:r>
              <a:rPr lang="zh-CN" altLang="en-US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年</a:t>
            </a:r>
            <a:r>
              <a:rPr lang="en-US" altLang="zh-CN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en-US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月</a:t>
            </a:r>
            <a:r>
              <a:rPr lang="en-US" altLang="zh-CN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13</a:t>
            </a:r>
            <a:r>
              <a:rPr lang="zh-CN" altLang="en-US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日，通用、磁铁、电源系统讨论会议。</a:t>
            </a:r>
            <a:endParaRPr lang="en-US" altLang="zh-CN" sz="16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EDR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阶段提资资料中，磁铁系统和电源系统对应的模式不同。</a:t>
            </a:r>
            <a:endParaRPr lang="en-US" altLang="zh-CN" sz="1400" b="1" dirty="0">
              <a:solidFill>
                <a:srgbClr val="0070C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会议后第二周提供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Higgs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和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ttbar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模式下，电源系统与磁铁系统的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《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功率统计表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》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。</a:t>
            </a:r>
            <a:endParaRPr lang="en-US" altLang="zh-CN" sz="1400" b="1" dirty="0">
              <a:solidFill>
                <a:srgbClr val="0070C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电源系统和磁铁系统的参数应相互校核、自洽。</a:t>
            </a:r>
            <a:endParaRPr lang="en-US" altLang="zh-CN" sz="1400" b="1" dirty="0">
              <a:solidFill>
                <a:srgbClr val="0070C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磁铁尽量采用水冷，减少空调负荷。</a:t>
            </a:r>
            <a:endParaRPr lang="en-US" altLang="zh-CN" sz="1400" b="1" dirty="0">
              <a:solidFill>
                <a:srgbClr val="0070C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marL="342900" lvl="1" indent="-342900">
              <a:lnSpc>
                <a:spcPct val="120000"/>
              </a:lnSpc>
              <a:spcBef>
                <a:spcPts val="1000"/>
              </a:spcBef>
              <a:buFont typeface="+mj-lt"/>
              <a:buAutoNum type="arabicPeriod" startAt="2"/>
            </a:pPr>
            <a:r>
              <a:rPr lang="en-US" altLang="zh-CN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2025</a:t>
            </a:r>
            <a:r>
              <a:rPr lang="zh-CN" altLang="en-US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年</a:t>
            </a:r>
            <a:r>
              <a:rPr lang="en-US" altLang="zh-CN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en-US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月</a:t>
            </a:r>
            <a:r>
              <a:rPr lang="en-US" altLang="zh-CN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14</a:t>
            </a:r>
            <a:r>
              <a:rPr lang="zh-CN" altLang="en-US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日，通用、功率源、直线射频系统讨论会议。</a:t>
            </a:r>
            <a:endParaRPr lang="en-US" altLang="zh-CN" sz="16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会议后第二周提供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Higgs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和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ttbar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模式下，直线射频系统与功率源系统的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《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功率统计表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》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和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《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功率源计算书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》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。</a:t>
            </a:r>
            <a:endParaRPr lang="en-US" altLang="zh-CN" sz="14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marL="342900" lvl="1" indent="-342900">
              <a:lnSpc>
                <a:spcPct val="120000"/>
              </a:lnSpc>
              <a:spcBef>
                <a:spcPts val="1000"/>
              </a:spcBef>
              <a:buFont typeface="+mj-lt"/>
              <a:buAutoNum type="arabicPeriod" startAt="3"/>
            </a:pPr>
            <a:r>
              <a:rPr lang="en-US" altLang="zh-CN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2025</a:t>
            </a:r>
            <a:r>
              <a:rPr lang="zh-CN" altLang="en-US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年</a:t>
            </a:r>
            <a:r>
              <a:rPr lang="en-US" altLang="zh-CN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en-US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月</a:t>
            </a:r>
            <a:r>
              <a:rPr lang="en-US" altLang="zh-CN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17</a:t>
            </a:r>
            <a:r>
              <a:rPr lang="zh-CN" altLang="en-US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日， </a:t>
            </a:r>
            <a:r>
              <a:rPr lang="en-US" altLang="zh-CN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CEPC</a:t>
            </a:r>
            <a:r>
              <a:rPr lang="zh-CN" altLang="en-US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同步辐射负荷讨论会议。</a:t>
            </a:r>
            <a:endParaRPr lang="en-US" altLang="zh-CN" sz="16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光毅介绍了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Higgs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和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ttbar 100MW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下，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Collider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主隧道的能量沉积分布。</a:t>
            </a:r>
            <a:endParaRPr lang="en-US" altLang="zh-CN" sz="1400" b="1" dirty="0">
              <a:solidFill>
                <a:srgbClr val="0070C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磁铁铅块有较多能量沉积，能否采用水冷冷却这部分的铅块？工艺组下周三给出答复。</a:t>
            </a:r>
            <a:endParaRPr lang="en-US" altLang="zh-CN" sz="1400" b="1" dirty="0">
              <a:solidFill>
                <a:srgbClr val="0070C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为推进设计院的设计进展，计划让设计院分别按铅块热量全由水冷和气冷两种方案对比，然后再综合考虑。</a:t>
            </a:r>
            <a:endParaRPr lang="en-US" altLang="zh-CN" sz="1400" b="1" dirty="0">
              <a:solidFill>
                <a:srgbClr val="0070C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marL="800100" lvl="1" indent="-342900">
              <a:lnSpc>
                <a:spcPct val="120000"/>
              </a:lnSpc>
              <a:buFont typeface="+mj-lt"/>
              <a:buAutoNum type="arabicPeriod"/>
            </a:pPr>
            <a:endParaRPr lang="en-US" altLang="zh-CN" sz="14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endParaRPr lang="en-US" altLang="zh-CN" sz="14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endParaRPr lang="en-US" altLang="zh-CN" sz="12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endParaRPr lang="en-US" altLang="zh-CN" sz="12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1" name="内容占位符 2">
            <a:extLst>
              <a:ext uri="{FF2B5EF4-FFF2-40B4-BE49-F238E27FC236}">
                <a16:creationId xmlns:a16="http://schemas.microsoft.com/office/drawing/2014/main" id="{0ECE8D91-BAAF-401B-8BE5-780810489780}"/>
              </a:ext>
            </a:extLst>
          </p:cNvPr>
          <p:cNvSpPr txBox="1">
            <a:spLocks/>
          </p:cNvSpPr>
          <p:nvPr/>
        </p:nvSpPr>
        <p:spPr>
          <a:xfrm>
            <a:off x="8036147" y="1988840"/>
            <a:ext cx="3907319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20000"/>
              </a:lnSpc>
              <a:buNone/>
            </a:pPr>
            <a:r>
              <a:rPr lang="zh-CN" altLang="en-US" sz="14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截至本次会议，磁铁和电源只收到康文老师</a:t>
            </a:r>
            <a:r>
              <a:rPr lang="en-US" altLang="zh-CN" sz="14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booster</a:t>
            </a:r>
            <a:r>
              <a:rPr lang="zh-CN" altLang="en-US" sz="14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部分的功率统计包，电源系统和</a:t>
            </a:r>
            <a:r>
              <a:rPr lang="en-US" altLang="zh-CN" sz="14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collider</a:t>
            </a:r>
            <a:r>
              <a:rPr lang="zh-CN" altLang="en-US" sz="14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磁铁系统还未收到。</a:t>
            </a:r>
            <a:endParaRPr lang="en-US" altLang="zh-CN" sz="1400" b="1" dirty="0">
              <a:solidFill>
                <a:srgbClr val="FF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endParaRPr lang="en-US" altLang="zh-CN" sz="12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endParaRPr lang="en-US" altLang="zh-CN" sz="12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" name="内容占位符 2">
            <a:extLst>
              <a:ext uri="{FF2B5EF4-FFF2-40B4-BE49-F238E27FC236}">
                <a16:creationId xmlns:a16="http://schemas.microsoft.com/office/drawing/2014/main" id="{04DBF16A-ED2E-4954-A6ED-A1D0A8334F5D}"/>
              </a:ext>
            </a:extLst>
          </p:cNvPr>
          <p:cNvSpPr txBox="1">
            <a:spLocks/>
          </p:cNvSpPr>
          <p:nvPr/>
        </p:nvSpPr>
        <p:spPr>
          <a:xfrm>
            <a:off x="8040216" y="3933056"/>
            <a:ext cx="2736304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20000"/>
              </a:lnSpc>
              <a:buNone/>
            </a:pPr>
            <a:r>
              <a:rPr lang="zh-CN" altLang="en-US" sz="14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截至本次会议，还未收到。</a:t>
            </a:r>
            <a:endParaRPr lang="en-US" altLang="zh-CN" sz="1400" b="1" dirty="0">
              <a:solidFill>
                <a:srgbClr val="FF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endParaRPr lang="en-US" altLang="zh-CN" sz="1400" b="1" dirty="0">
              <a:solidFill>
                <a:srgbClr val="FF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endParaRPr lang="en-US" altLang="zh-CN" sz="12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endParaRPr lang="en-US" altLang="zh-CN" sz="12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328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23">
            <a:extLst>
              <a:ext uri="{FF2B5EF4-FFF2-40B4-BE49-F238E27FC236}">
                <a16:creationId xmlns:a16="http://schemas.microsoft.com/office/drawing/2014/main" id="{3545BBB0-F5A1-4124-8C5A-A942C707EE66}"/>
              </a:ext>
            </a:extLst>
          </p:cNvPr>
          <p:cNvSpPr txBox="1"/>
          <p:nvPr/>
        </p:nvSpPr>
        <p:spPr>
          <a:xfrm>
            <a:off x="1805672" y="116632"/>
            <a:ext cx="8856984" cy="73303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>
              <a:lnSpc>
                <a:spcPct val="90000"/>
              </a:lnSpc>
              <a:spcBef>
                <a:spcPct val="0"/>
              </a:spcBef>
              <a:buNone/>
              <a:defRPr sz="4000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zh-CN" altLang="en-US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近期进展 </a:t>
            </a:r>
            <a:r>
              <a:rPr lang="en-US" altLang="zh-CN" b="1" dirty="0">
                <a:solidFill>
                  <a:srgbClr val="C00000"/>
                </a:solidFill>
                <a:ea typeface="微软雅黑" panose="020B0503020204020204" pitchFamily="34" charset="-122"/>
              </a:rPr>
              <a:t>–  </a:t>
            </a:r>
            <a:r>
              <a:rPr lang="zh-CN" altLang="en-US" sz="2800" b="1" dirty="0">
                <a:solidFill>
                  <a:srgbClr val="C00000"/>
                </a:solidFill>
                <a:ea typeface="微软雅黑" panose="020B0503020204020204" pitchFamily="34" charset="-122"/>
              </a:rPr>
              <a:t>工艺提资</a:t>
            </a:r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id="{F0CCA8FF-AA09-4AFC-B64A-9858081D3F54}"/>
              </a:ext>
            </a:extLst>
          </p:cNvPr>
          <p:cNvSpPr txBox="1">
            <a:spLocks/>
          </p:cNvSpPr>
          <p:nvPr/>
        </p:nvSpPr>
        <p:spPr>
          <a:xfrm>
            <a:off x="263352" y="1196752"/>
            <a:ext cx="11089232" cy="48965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为推进</a:t>
            </a:r>
            <a:r>
              <a:rPr lang="en-US" altLang="zh-CN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EDR</a:t>
            </a:r>
            <a:r>
              <a:rPr lang="zh-CN" altLang="en-US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阶段，工艺系统提资中各参数的自洽，以及给设计院做进一步的深化设计，已联合相关系统召开了三次多系统讨论会议和两次单系统讨论会：</a:t>
            </a:r>
            <a:endParaRPr lang="en-US" altLang="zh-CN" sz="12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F066AD0C-1189-4EF9-B855-24D9DF37CC02}"/>
              </a:ext>
            </a:extLst>
          </p:cNvPr>
          <p:cNvSpPr txBox="1">
            <a:spLocks/>
          </p:cNvSpPr>
          <p:nvPr/>
        </p:nvSpPr>
        <p:spPr>
          <a:xfrm>
            <a:off x="1991544" y="1883746"/>
            <a:ext cx="7006033" cy="25562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20000"/>
              </a:lnSpc>
              <a:buFont typeface="+mj-lt"/>
              <a:buAutoNum type="arabicPeriod" startAt="4"/>
            </a:pPr>
            <a:r>
              <a:rPr lang="en-US" altLang="zh-CN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2025</a:t>
            </a:r>
            <a:r>
              <a:rPr lang="zh-CN" altLang="en-US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年</a:t>
            </a:r>
            <a:r>
              <a:rPr lang="en-US" altLang="zh-CN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en-US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月</a:t>
            </a:r>
            <a:r>
              <a:rPr lang="en-US" altLang="zh-CN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13</a:t>
            </a:r>
            <a:r>
              <a:rPr lang="zh-CN" altLang="en-US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日，通用、电源系统讨论会。</a:t>
            </a:r>
            <a:endParaRPr lang="en-US" altLang="zh-CN" sz="16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运输通道中间做实，设备及柜后均做成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400mm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架空地板。</a:t>
            </a:r>
            <a:endParaRPr lang="en-US" altLang="zh-CN" sz="1400" b="1" dirty="0">
              <a:solidFill>
                <a:srgbClr val="0070C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配电电缆和水管支路下进线方式，走架空地板。</a:t>
            </a:r>
            <a:endParaRPr lang="en-US" altLang="zh-CN" sz="1400" b="1" dirty="0">
              <a:solidFill>
                <a:srgbClr val="0070C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负载电缆上出线方式。</a:t>
            </a:r>
            <a:endParaRPr lang="en-US" altLang="zh-CN" sz="1400" b="1" dirty="0">
              <a:solidFill>
                <a:srgbClr val="0070C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marL="342900" lvl="1" indent="-342900">
              <a:lnSpc>
                <a:spcPct val="120000"/>
              </a:lnSpc>
              <a:spcBef>
                <a:spcPts val="1000"/>
              </a:spcBef>
              <a:buFont typeface="+mj-lt"/>
              <a:buAutoNum type="arabicPeriod" startAt="5"/>
            </a:pPr>
            <a:r>
              <a:rPr lang="en-US" altLang="zh-CN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2025</a:t>
            </a:r>
            <a:r>
              <a:rPr lang="zh-CN" altLang="en-US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年</a:t>
            </a:r>
            <a:r>
              <a:rPr lang="en-US" altLang="zh-CN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en-US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月</a:t>
            </a:r>
            <a:r>
              <a:rPr lang="en-US" altLang="zh-CN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17</a:t>
            </a:r>
            <a:r>
              <a:rPr lang="zh-CN" altLang="en-US" sz="16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日，通用、真空系统讨论会。</a:t>
            </a:r>
            <a:endParaRPr lang="en-US" altLang="zh-CN" sz="16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EDR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阶段提资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booster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和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collider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设备总用电量，与按辅助隧道汇总用电量偏差较多，需要核实，并在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月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19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日提供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《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功率统计表</a:t>
            </a:r>
            <a:r>
              <a:rPr lang="en-US" altLang="zh-CN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》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。</a:t>
            </a:r>
            <a:endParaRPr lang="en-US" altLang="zh-CN" sz="1400" b="1" dirty="0">
              <a:solidFill>
                <a:srgbClr val="0070C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真空烘烤检修时使用。</a:t>
            </a:r>
            <a:endParaRPr lang="en-US" altLang="zh-CN" sz="12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5663FB75-7813-41E8-95D9-8C16B35DD32F}"/>
              </a:ext>
            </a:extLst>
          </p:cNvPr>
          <p:cNvSpPr txBox="1">
            <a:spLocks/>
          </p:cNvSpPr>
          <p:nvPr/>
        </p:nvSpPr>
        <p:spPr>
          <a:xfrm>
            <a:off x="8904312" y="3624059"/>
            <a:ext cx="2736304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20000"/>
              </a:lnSpc>
              <a:buNone/>
            </a:pPr>
            <a:r>
              <a:rPr lang="en-US" altLang="zh-CN" sz="14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en-US" sz="14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月</a:t>
            </a:r>
            <a:r>
              <a:rPr lang="en-US" altLang="zh-CN" sz="14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19</a:t>
            </a:r>
            <a:r>
              <a:rPr lang="zh-CN" altLang="en-US" sz="14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日收到。</a:t>
            </a:r>
            <a:endParaRPr lang="en-US" altLang="zh-CN" sz="1400" b="1" dirty="0">
              <a:solidFill>
                <a:srgbClr val="FF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endParaRPr lang="en-US" altLang="zh-CN" sz="1400" b="1" dirty="0">
              <a:solidFill>
                <a:srgbClr val="FF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endParaRPr lang="en-US" altLang="zh-CN" sz="12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endParaRPr lang="en-US" altLang="zh-CN" sz="12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DBBD5C0A-B1FD-4DF9-BC41-BC2DD5A3BF7C}"/>
              </a:ext>
            </a:extLst>
          </p:cNvPr>
          <p:cNvSpPr txBox="1">
            <a:spLocks/>
          </p:cNvSpPr>
          <p:nvPr/>
        </p:nvSpPr>
        <p:spPr>
          <a:xfrm>
            <a:off x="1479394" y="4834614"/>
            <a:ext cx="9081102" cy="8177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20000"/>
              </a:lnSpc>
              <a:buNone/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！！！！周五要提给设计院，周四下午要收齐。</a:t>
            </a:r>
            <a:endParaRPr lang="en-US" altLang="zh-CN" sz="3200" b="1" dirty="0">
              <a:solidFill>
                <a:srgbClr val="FF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endParaRPr lang="en-US" altLang="zh-CN" sz="12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l"/>
            </a:pPr>
            <a:endParaRPr lang="en-US" altLang="zh-CN" sz="12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987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23">
            <a:extLst>
              <a:ext uri="{FF2B5EF4-FFF2-40B4-BE49-F238E27FC236}">
                <a16:creationId xmlns:a16="http://schemas.microsoft.com/office/drawing/2014/main" id="{3545BBB0-F5A1-4124-8C5A-A942C707EE66}"/>
              </a:ext>
            </a:extLst>
          </p:cNvPr>
          <p:cNvSpPr txBox="1"/>
          <p:nvPr/>
        </p:nvSpPr>
        <p:spPr>
          <a:xfrm>
            <a:off x="1805672" y="116632"/>
            <a:ext cx="8856984" cy="73303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>
              <a:lnSpc>
                <a:spcPct val="90000"/>
              </a:lnSpc>
              <a:spcBef>
                <a:spcPct val="0"/>
              </a:spcBef>
              <a:buNone/>
              <a:defRPr sz="4000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zh-CN" altLang="en-US" b="1" dirty="0">
                <a:solidFill>
                  <a:srgbClr val="C00000"/>
                </a:solidFill>
                <a:ea typeface="微软雅黑" panose="020B0503020204020204" pitchFamily="34" charset="-122"/>
              </a:rPr>
              <a:t>下一步计划</a:t>
            </a:r>
            <a:endParaRPr lang="zh-CN" altLang="en-US" sz="2800" b="1" dirty="0">
              <a:solidFill>
                <a:srgbClr val="C00000"/>
              </a:solidFill>
              <a:ea typeface="微软雅黑" panose="020B0503020204020204" pitchFamily="34" charset="-122"/>
            </a:endParaRPr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5EDC2B19-4DC6-4223-A0FF-60FAD314D02C}"/>
              </a:ext>
            </a:extLst>
          </p:cNvPr>
          <p:cNvSpPr txBox="1">
            <a:spLocks/>
          </p:cNvSpPr>
          <p:nvPr/>
        </p:nvSpPr>
        <p:spPr>
          <a:xfrm>
            <a:off x="4440139" y="2492896"/>
            <a:ext cx="4032448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资料收集和更新。</a:t>
            </a:r>
            <a:endParaRPr lang="en-US" altLang="zh-CN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780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1919536" y="2353112"/>
            <a:ext cx="7969396" cy="2151776"/>
          </a:xfrm>
        </p:spPr>
        <p:txBody>
          <a:bodyPr rtlCol="0"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en-US" altLang="zh-CN" sz="5000" b="1" kern="12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Thank you for your attention!</a:t>
            </a:r>
            <a:br>
              <a:rPr lang="zh-CN" alt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zh-CN" sz="3600" b="1" u="sng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内容占位符 1"/>
          <p:cNvSpPr txBox="1">
            <a:spLocks/>
          </p:cNvSpPr>
          <p:nvPr/>
        </p:nvSpPr>
        <p:spPr>
          <a:xfrm>
            <a:off x="272642" y="1317737"/>
            <a:ext cx="10885896" cy="5540263"/>
          </a:xfrm>
          <a:prstGeom prst="rect">
            <a:avLst/>
          </a:prstGeom>
        </p:spPr>
        <p:txBody>
          <a:bodyPr vert="horz" rtlCol="0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67512" lvl="2" indent="0">
              <a:lnSpc>
                <a:spcPct val="150000"/>
              </a:lnSpc>
              <a:buNone/>
              <a:defRPr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045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42219</TotalTime>
  <Words>773</Words>
  <Application>Microsoft Office PowerPoint</Application>
  <PresentationFormat>宽屏</PresentationFormat>
  <Paragraphs>67</Paragraphs>
  <Slides>8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等线</vt:lpstr>
      <vt:lpstr>微软雅黑</vt:lpstr>
      <vt:lpstr>Arial</vt:lpstr>
      <vt:lpstr>Arial Black</vt:lpstr>
      <vt:lpstr>Calibri</vt:lpstr>
      <vt:lpstr>Times New Roman</vt:lpstr>
      <vt:lpstr>Wingdings</vt:lpstr>
      <vt:lpstr>Wingdings 2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Thank you for your attention!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vivi</dc:creator>
  <cp:lastModifiedBy>chen fq</cp:lastModifiedBy>
  <cp:revision>3285</cp:revision>
  <cp:lastPrinted>2022-11-06T05:19:21Z</cp:lastPrinted>
  <dcterms:created xsi:type="dcterms:W3CDTF">2012-09-04T11:33:36Z</dcterms:created>
  <dcterms:modified xsi:type="dcterms:W3CDTF">2025-02-20T06:46:07Z</dcterms:modified>
</cp:coreProperties>
</file>