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513" r:id="rId3"/>
    <p:sldId id="514" r:id="rId4"/>
    <p:sldId id="548" r:id="rId5"/>
    <p:sldId id="507" r:id="rId6"/>
    <p:sldId id="549" r:id="rId7"/>
    <p:sldId id="544" r:id="rId8"/>
    <p:sldId id="550" r:id="rId9"/>
    <p:sldId id="551" r:id="rId10"/>
    <p:sldId id="552" r:id="rId11"/>
    <p:sldId id="515" r:id="rId12"/>
    <p:sldId id="545" r:id="rId13"/>
    <p:sldId id="553" r:id="rId14"/>
    <p:sldId id="558" r:id="rId15"/>
    <p:sldId id="559" r:id="rId16"/>
    <p:sldId id="560" r:id="rId17"/>
    <p:sldId id="546" r:id="rId18"/>
    <p:sldId id="554" r:id="rId19"/>
    <p:sldId id="572" r:id="rId20"/>
    <p:sldId id="571" r:id="rId21"/>
    <p:sldId id="573" r:id="rId22"/>
    <p:sldId id="547" r:id="rId23"/>
    <p:sldId id="508" r:id="rId24"/>
    <p:sldId id="517" r:id="rId25"/>
    <p:sldId id="518" r:id="rId26"/>
    <p:sldId id="555" r:id="rId27"/>
    <p:sldId id="556" r:id="rId28"/>
    <p:sldId id="557" r:id="rId29"/>
    <p:sldId id="534" r:id="rId30"/>
  </p:sldIdLst>
  <p:sldSz cx="12192000" cy="6858000"/>
  <p:notesSz cx="6797675" cy="9928225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3E94CA"/>
    <a:srgbClr val="99CCFF"/>
    <a:srgbClr val="99CC00"/>
    <a:srgbClr val="B2B2B2"/>
    <a:srgbClr val="FF99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6" d="100"/>
          <a:sy n="96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/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/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3.png"/><Relationship Id="rId2" Type="http://schemas.openxmlformats.org/officeDocument/2006/relationships/tags" Target="../tags/tag3.xml"/><Relationship Id="rId16" Type="http://schemas.openxmlformats.org/officeDocument/2006/relationships/image" Target="../media/image22.jpeg"/><Relationship Id="rId20" Type="http://schemas.openxmlformats.org/officeDocument/2006/relationships/image" Target="../media/image26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9.xml"/><Relationship Id="rId10" Type="http://schemas.openxmlformats.org/officeDocument/2006/relationships/tags" Target="../tags/tag11.xml"/><Relationship Id="rId19" Type="http://schemas.openxmlformats.org/officeDocument/2006/relationships/image" Target="../media/image25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33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slideLayout" Target="../slideLayouts/slideLayout4.xml"/><Relationship Id="rId17" Type="http://schemas.openxmlformats.org/officeDocument/2006/relationships/image" Target="../media/image32.png"/><Relationship Id="rId2" Type="http://schemas.openxmlformats.org/officeDocument/2006/relationships/tags" Target="../tags/tag18.xml"/><Relationship Id="rId16" Type="http://schemas.openxmlformats.org/officeDocument/2006/relationships/image" Target="../media/image31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30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Control System</a:t>
            </a:r>
            <a:b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Progress Status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 Feb., 2025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Synchronized data acquisition &amp; applications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4" y="1123342"/>
            <a:ext cx="7999147" cy="52242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61452" y="5638370"/>
            <a:ext cx="704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Gang Li, Yu Liu, </a:t>
            </a:r>
            <a:r>
              <a:rPr lang="en-US" altLang="zh-CN" sz="2400" dirty="0" err="1"/>
              <a:t>Nian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Xie</a:t>
            </a:r>
            <a:r>
              <a:rPr lang="en-US" altLang="zh-CN" sz="2400" dirty="0"/>
              <a:t>, Ge Lei, </a:t>
            </a:r>
            <a:r>
              <a:rPr lang="en-US" altLang="zh-CN" sz="2400" dirty="0" err="1"/>
              <a:t>Dapeng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Jin</a:t>
            </a:r>
            <a:r>
              <a:rPr lang="en-US" altLang="zh-CN" sz="2400" dirty="0"/>
              <a:t> for DAQ. Cooperation with other groups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931426" y="4442003"/>
            <a:ext cx="415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Project - Intelligent renovation of BEPCII/BESIII to be approved.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209040"/>
            <a:ext cx="8523218" cy="4967923"/>
          </a:xfrm>
        </p:spPr>
        <p:txBody>
          <a:bodyPr/>
          <a:lstStyle/>
          <a:p>
            <a:r>
              <a:rPr lang="en-US" altLang="zh-CN" dirty="0"/>
              <a:t>Fiber routing </a:t>
            </a:r>
            <a:r>
              <a:rPr lang="en-US" altLang="zh-CN" dirty="0">
                <a:solidFill>
                  <a:srgbClr val="FF0000"/>
                </a:solidFill>
              </a:rPr>
              <a:t>topology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Least length </a:t>
            </a:r>
            <a:r>
              <a:rPr lang="en-US" altLang="zh-CN" sz="2400" dirty="0"/>
              <a:t>of fiber routing </a:t>
            </a:r>
            <a:r>
              <a:rPr lang="en-US" altLang="zh-CN" sz="2400" dirty="0">
                <a:solidFill>
                  <a:srgbClr val="FF0000"/>
                </a:solidFill>
              </a:rPr>
              <a:t>in tunnel ~ 6.3km</a:t>
            </a:r>
            <a:r>
              <a:rPr lang="en-US" altLang="zh-CN" sz="2400" dirty="0"/>
              <a:t>.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Global fiber routing in tunnel preferred</a:t>
            </a:r>
            <a:r>
              <a:rPr lang="en-US" altLang="zh-CN" sz="2400" dirty="0"/>
              <a:t>.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Drainage ditches </a:t>
            </a:r>
            <a:r>
              <a:rPr lang="en-US" altLang="zh-CN" sz="2400" dirty="0"/>
              <a:t>along the tunnel with a </a:t>
            </a:r>
            <a:r>
              <a:rPr lang="en-US" altLang="zh-CN" sz="2400" dirty="0">
                <a:solidFill>
                  <a:srgbClr val="FF0000"/>
                </a:solidFill>
              </a:rPr>
              <a:t>depth &lt; 1m </a:t>
            </a:r>
            <a:r>
              <a:rPr lang="en-US" altLang="zh-CN" sz="2400" dirty="0"/>
              <a:t>considered, radiation simulation in progress.</a:t>
            </a:r>
          </a:p>
          <a:p>
            <a:r>
              <a:rPr lang="en-US" altLang="zh-CN" dirty="0"/>
              <a:t>Fiber routing </a:t>
            </a:r>
            <a:r>
              <a:rPr lang="en-US" altLang="zh-CN" dirty="0">
                <a:solidFill>
                  <a:srgbClr val="FF0000"/>
                </a:solidFill>
              </a:rPr>
              <a:t>method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Silicon core tube </a:t>
            </a:r>
            <a:r>
              <a:rPr lang="en-US" altLang="zh-CN" sz="2400" dirty="0"/>
              <a:t>based. As long as ~3km with cable blowing machine. </a:t>
            </a:r>
          </a:p>
          <a:p>
            <a:pPr marL="625475" indent="-177800">
              <a:buFont typeface="Arial" panose="020B0604020202020204" pitchFamily="34" charset="0"/>
              <a:buChar char="•"/>
            </a:pPr>
            <a:r>
              <a:rPr lang="en-US" altLang="zh-CN" sz="2400" dirty="0"/>
              <a:t>Direct </a:t>
            </a:r>
            <a:r>
              <a:rPr lang="en-US" altLang="zh-CN" sz="2400" dirty="0">
                <a:solidFill>
                  <a:srgbClr val="FF0000"/>
                </a:solidFill>
              </a:rPr>
              <a:t>routing with a trolley </a:t>
            </a:r>
            <a:r>
              <a:rPr lang="en-US" altLang="zh-CN" sz="2400" dirty="0"/>
              <a:t>with the ditch cover open.</a:t>
            </a:r>
          </a:p>
          <a:p>
            <a:r>
              <a:rPr lang="en-US" altLang="zh-CN" dirty="0" err="1"/>
              <a:t>Dapeng</a:t>
            </a:r>
            <a:r>
              <a:rPr lang="en-US" altLang="zh-CN" dirty="0"/>
              <a:t> </a:t>
            </a:r>
            <a:r>
              <a:rPr lang="en-US" altLang="zh-CN" dirty="0" err="1"/>
              <a:t>Jin</a:t>
            </a:r>
            <a:r>
              <a:rPr lang="en-US" altLang="zh-CN" dirty="0"/>
              <a:t>, </a:t>
            </a:r>
            <a:r>
              <a:rPr lang="en-US" altLang="zh-CN" dirty="0" err="1"/>
              <a:t>Guanglei</a:t>
            </a:r>
            <a:r>
              <a:rPr lang="en-US" altLang="zh-CN" dirty="0"/>
              <a:t> Xu, </a:t>
            </a:r>
            <a:r>
              <a:rPr lang="en-US" altLang="zh-CN" dirty="0" err="1"/>
              <a:t>Zhongjian</a:t>
            </a:r>
            <a:r>
              <a:rPr lang="en-US" altLang="zh-CN" dirty="0"/>
              <a:t> Ma, </a:t>
            </a:r>
            <a:r>
              <a:rPr lang="en-US" altLang="zh-CN" dirty="0" err="1"/>
              <a:t>Guangyi</a:t>
            </a:r>
            <a:r>
              <a:rPr lang="en-US" altLang="zh-CN" dirty="0"/>
              <a:t> Tang, </a:t>
            </a:r>
            <a:r>
              <a:rPr lang="en-US" altLang="zh-CN" dirty="0" err="1"/>
              <a:t>Jinshu</a:t>
            </a:r>
            <a:r>
              <a:rPr lang="en-US" altLang="zh-CN" dirty="0"/>
              <a:t> Huang</a:t>
            </a:r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420" y="4195191"/>
            <a:ext cx="2812774" cy="2259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06" y="1094597"/>
            <a:ext cx="3100594" cy="31005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209040"/>
            <a:ext cx="4741354" cy="4967923"/>
          </a:xfrm>
        </p:spPr>
        <p:txBody>
          <a:bodyPr/>
          <a:lstStyle/>
          <a:p>
            <a:r>
              <a:rPr lang="en-US" altLang="zh-CN" dirty="0"/>
              <a:t>Fiber radiation experiment</a:t>
            </a:r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691" y="1840248"/>
            <a:ext cx="3780310" cy="40740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446" y="1930795"/>
            <a:ext cx="3795352" cy="39767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03" y="1971614"/>
            <a:ext cx="3809803" cy="393589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25217" y="5944131"/>
            <a:ext cx="9541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From “Optical absorption in commercial single mode optical fibers for the LHC machine”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209040"/>
            <a:ext cx="2077279" cy="4967923"/>
          </a:xfrm>
        </p:spPr>
        <p:txBody>
          <a:bodyPr/>
          <a:lstStyle/>
          <a:p>
            <a:r>
              <a:rPr lang="en-US" altLang="zh-CN" dirty="0"/>
              <a:t>Fiber radiation experiment</a:t>
            </a:r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223053" y="6055791"/>
            <a:ext cx="9541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From </a:t>
            </a:r>
            <a:r>
              <a:rPr lang="en-US" altLang="zh-CN" dirty="0">
                <a:latin typeface="Arial" panose="020B0604020202020204" pitchFamily="34" charset="0"/>
              </a:rPr>
              <a:t>“Radiation Effects Data on Commercially Available Optical Fiber: Database Summary”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85" y="1079200"/>
            <a:ext cx="8637867" cy="4864931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3826565" y="2723322"/>
            <a:ext cx="7769087" cy="218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3826565" y="4038865"/>
            <a:ext cx="7769087" cy="218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3826565" y="4937997"/>
            <a:ext cx="7769087" cy="218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3826565" y="5727798"/>
            <a:ext cx="7769087" cy="218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1374" y="2709086"/>
            <a:ext cx="24198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0.01rads/min = 0.01/100*1000(</a:t>
            </a:r>
            <a:r>
              <a:rPr lang="en-US" altLang="zh-CN" sz="1800" b="0" i="0" u="none" strike="noStrike" baseline="0" dirty="0" err="1">
                <a:latin typeface="Arial" panose="020B0604020202020204" pitchFamily="34" charset="0"/>
              </a:rPr>
              <a:t>mGy</a:t>
            </a:r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)/(1/60h) = 6mGy/h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3594" y="3920773"/>
            <a:ext cx="2419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</a:rPr>
              <a:t>Self-attenuation of OS2 single mode fiber &lt;= 0.4dB/km, normally ~0.35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31223" y="2013755"/>
            <a:ext cx="109534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Corning</a:t>
            </a:r>
          </a:p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SMF-28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81303" y="4967567"/>
            <a:ext cx="79518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 err="1">
                <a:latin typeface="Arial" panose="020B0604020202020204" pitchFamily="34" charset="0"/>
              </a:rPr>
              <a:t>Draka</a:t>
            </a:r>
            <a:endParaRPr lang="en-US" altLang="zh-CN" dirty="0">
              <a:latin typeface="Arial" panose="020B0604020202020204" pitchFamily="34" charset="0"/>
            </a:endParaRPr>
          </a:p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268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669773" y="6075315"/>
            <a:ext cx="897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0" i="0" u="none" strike="noStrike" baseline="0" dirty="0">
                <a:latin typeface="Arial" panose="020B0604020202020204" pitchFamily="34" charset="0"/>
              </a:rPr>
              <a:t>硕士论文：航天用光纤抗辐照特性研究，张犇，上海交通大学，</a:t>
            </a:r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2005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93" y="1120156"/>
            <a:ext cx="7118994" cy="49638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283594" y="1428452"/>
            <a:ext cx="39802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Hollow-Core Fibers?</a:t>
            </a:r>
          </a:p>
          <a:p>
            <a:pPr algn="l"/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</a:rPr>
              <a:t>Radiation hard, very expensive now, ~hundreds of RMB/m/core. Hope for a big price reduction to tens of RMB/m/48core.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14" y="1180633"/>
            <a:ext cx="7525592" cy="4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0" y="3283490"/>
            <a:ext cx="3863609" cy="22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128810" y="5856931"/>
            <a:ext cx="10783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Radiation Induced Attenuation : &lt; 1/10 that of radiation hard solid core fibers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91469" y="5364432"/>
            <a:ext cx="4979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~ 0.1dB/km @ 1550 nm in 2024.11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sp>
        <p:nvSpPr>
          <p:cNvPr id="8" name="文本框 7"/>
          <p:cNvSpPr txBox="1"/>
          <p:nvPr/>
        </p:nvSpPr>
        <p:spPr>
          <a:xfrm>
            <a:off x="1433718" y="5497905"/>
            <a:ext cx="9700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Radiation experiment of RR-SMF &amp; HC-ANF</a:t>
            </a:r>
          </a:p>
          <a:p>
            <a:pPr algn="ctr"/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</a:rPr>
              <a:t>“Near-zero Radiation Induced Attenuation in Nested Anti-resonant </a:t>
            </a:r>
            <a:r>
              <a:rPr lang="en-US" altLang="zh-CN" dirty="0" err="1">
                <a:solidFill>
                  <a:srgbClr val="0000CC"/>
                </a:solidFill>
                <a:latin typeface="Arial" panose="020B0604020202020204" pitchFamily="34" charset="0"/>
              </a:rPr>
              <a:t>Nodeless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</a:rPr>
              <a:t> Hollow-core Fibers at 1550 nm”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64" y="1152939"/>
            <a:ext cx="8572501" cy="43449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162878"/>
            <a:ext cx="11390244" cy="5014085"/>
          </a:xfrm>
        </p:spPr>
        <p:txBody>
          <a:bodyPr/>
          <a:lstStyle/>
          <a:p>
            <a:r>
              <a:rPr lang="en-US" altLang="zh-CN" dirty="0"/>
              <a:t>Fiber radiation experiment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Preliminary </a:t>
            </a:r>
            <a:r>
              <a:rPr lang="en-US" altLang="zh-CN" sz="2400" dirty="0">
                <a:solidFill>
                  <a:srgbClr val="FF0000"/>
                </a:solidFill>
              </a:rPr>
              <a:t>target dose rate 20Gy/5000h </a:t>
            </a:r>
            <a:r>
              <a:rPr lang="en-US" altLang="zh-CN" sz="2400" dirty="0"/>
              <a:t>= 4mGy/h = 0.02Gy/s/18000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Radiation induced attenuation : &lt;0.1dB/km </a:t>
            </a:r>
            <a:r>
              <a:rPr lang="en-US" altLang="zh-CN" sz="2400" dirty="0"/>
              <a:t>preferred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Dose rate range: 1 – 20mGy/h</a:t>
            </a:r>
          </a:p>
          <a:p>
            <a:r>
              <a:rPr lang="en-US" altLang="zh-CN" dirty="0"/>
              <a:t>Budget </a:t>
            </a:r>
            <a:r>
              <a:rPr lang="zh-CN" altLang="en-US" dirty="0"/>
              <a:t>（</a:t>
            </a:r>
            <a:r>
              <a:rPr lang="en-US" altLang="zh-CN"/>
              <a:t>~430,000 RMB</a:t>
            </a:r>
            <a:r>
              <a:rPr lang="zh-CN" altLang="en-US"/>
              <a:t>）</a:t>
            </a:r>
            <a:endParaRPr lang="en-US" altLang="zh-CN" dirty="0"/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Fiber : ~20,000 RMB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Dosemeters : ~80,000 RMB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Light source &amp; power meter : </a:t>
            </a:r>
          </a:p>
          <a:p>
            <a:pPr marL="355600" indent="0">
              <a:buNone/>
            </a:pPr>
            <a:r>
              <a:rPr lang="en-US" altLang="zh-CN" sz="2400" dirty="0"/>
              <a:t>   ~300,000 RMB, multi-channel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Data acquisition: ~30,000 RMB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Fiber routing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9225"/>
            <a:ext cx="5721626" cy="33677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162878"/>
            <a:ext cx="11390244" cy="52569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Timing system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Fan-out to the whole facility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Tree type as the baseline</a:t>
            </a:r>
          </a:p>
          <a:p>
            <a:pPr marL="355600" indent="0">
              <a:buNone/>
            </a:pPr>
            <a:r>
              <a:rPr lang="en-US" altLang="zh-CN" sz="2400" dirty="0"/>
              <a:t>   (Ge Lei, </a:t>
            </a:r>
            <a:r>
              <a:rPr lang="en-US" altLang="zh-CN" sz="2400" dirty="0" err="1"/>
              <a:t>Zhonghui</a:t>
            </a:r>
            <a:r>
              <a:rPr lang="en-US" altLang="zh-CN" sz="2400" dirty="0"/>
              <a:t> Ma…)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Loop type in the ring under study</a:t>
            </a:r>
          </a:p>
          <a:p>
            <a:pPr marL="355600" indent="0">
              <a:buNone/>
            </a:pPr>
            <a:r>
              <a:rPr lang="en-US" altLang="zh-CN" sz="2400" dirty="0"/>
              <a:t>   (Jun Hu, </a:t>
            </a:r>
            <a:r>
              <a:rPr lang="en-US" altLang="zh-CN" sz="2400" dirty="0" err="1"/>
              <a:t>Xiaoshan</a:t>
            </a:r>
            <a:r>
              <a:rPr lang="en-US" altLang="zh-CN" sz="2400" dirty="0"/>
              <a:t> Jiang …)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Accurate and real time </a:t>
            </a:r>
            <a:r>
              <a:rPr lang="en-US" altLang="zh-CN" sz="2400" dirty="0">
                <a:solidFill>
                  <a:srgbClr val="FF0000"/>
                </a:solidFill>
              </a:rPr>
              <a:t>delay </a:t>
            </a:r>
          </a:p>
          <a:p>
            <a:pPr marL="35560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   compensation under study</a:t>
            </a:r>
          </a:p>
          <a:p>
            <a:r>
              <a:rPr lang="en-US" altLang="zh-CN" dirty="0"/>
              <a:t>Reference line (</a:t>
            </a:r>
            <a:r>
              <a:rPr lang="en-US" altLang="zh-CN" dirty="0" err="1"/>
              <a:t>Xinpeng</a:t>
            </a:r>
            <a:r>
              <a:rPr lang="en-US" altLang="zh-CN" dirty="0"/>
              <a:t> Ma)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Fan-out to 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 &amp; 8 shafts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/>
              <a:t>Accurate and real time </a:t>
            </a:r>
            <a:r>
              <a:rPr lang="en-US" altLang="zh-CN" sz="2400" dirty="0">
                <a:solidFill>
                  <a:srgbClr val="FF0000"/>
                </a:solidFill>
              </a:rPr>
              <a:t>phase</a:t>
            </a:r>
          </a:p>
          <a:p>
            <a:pPr marL="35560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   compensation under study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1162878"/>
            <a:ext cx="6072809" cy="52569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38" y="4784309"/>
            <a:ext cx="1635472" cy="1635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83845" y="1162685"/>
            <a:ext cx="5812155" cy="3856990"/>
          </a:xfrm>
        </p:spPr>
        <p:txBody>
          <a:bodyPr>
            <a:normAutofit/>
          </a:bodyPr>
          <a:lstStyle/>
          <a:p>
            <a:r>
              <a:rPr lang="en-US" altLang="zh-CN" dirty="0"/>
              <a:t>Reference line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Hardwares are fully updated from HEPS/BEPCII-U 499.8MHz version, better lasers are meausred and used  for higher frequency 1300MHz/650MHz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Digitally I/Q modulator phase shifter is used for multiple period phase (&gt;360</a:t>
            </a:r>
            <a:r>
              <a:rPr lang="zh-CN" altLang="en-US" sz="2400" dirty="0">
                <a:sym typeface="+mn-ea"/>
              </a:rPr>
              <a:t>°</a:t>
            </a:r>
            <a:r>
              <a:rPr lang="en-US" altLang="zh-CN" sz="2400" dirty="0">
                <a:sym typeface="+mn-ea"/>
              </a:rPr>
              <a:t>) compensation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DAQ and analog circuits are seperated for clean noise on the PCB board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pic>
        <p:nvPicPr>
          <p:cNvPr id="4" name="图片 3" descr="微信图片_202502140904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26480" y="1441450"/>
            <a:ext cx="2265680" cy="16687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00775" y="3579495"/>
            <a:ext cx="2011680" cy="2615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 rot="16200000">
            <a:off x="2172970" y="3439160"/>
            <a:ext cx="963295" cy="428371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1594485" y="5992495"/>
            <a:ext cx="9779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RF_IN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13080" y="5992495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RF_monitor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572385" y="5992495"/>
            <a:ext cx="1193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phase shifter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3865245" y="5992495"/>
            <a:ext cx="10490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ym typeface="+mn-ea"/>
              </a:rPr>
              <a:t>RF_OUT</a:t>
            </a:r>
          </a:p>
        </p:txBody>
      </p:sp>
      <p:pic>
        <p:nvPicPr>
          <p:cNvPr id="15" name="pic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150" y="3428365"/>
            <a:ext cx="3592830" cy="3043555"/>
          </a:xfrm>
          <a:prstGeom prst="rect">
            <a:avLst/>
          </a:prstGeom>
        </p:spPr>
      </p:pic>
      <p:pic>
        <p:nvPicPr>
          <p:cNvPr id="10" name="pic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130" y="1212850"/>
            <a:ext cx="3636645" cy="1905000"/>
          </a:xfrm>
          <a:prstGeom prst="rect">
            <a:avLst/>
          </a:prstGeom>
          <a:effectLst/>
        </p:spPr>
      </p:pic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556875" y="3496945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DAQ and control</a:t>
            </a: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0694670" y="1311275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RF front-end</a:t>
            </a: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6476365" y="2472690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Laser module</a:t>
            </a: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6423660" y="4792980"/>
            <a:ext cx="1622425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 PCB circuits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593" y="994134"/>
            <a:ext cx="11603607" cy="41742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Overall of the control system</a:t>
            </a:r>
          </a:p>
          <a:p>
            <a:pPr>
              <a:lnSpc>
                <a:spcPct val="110000"/>
              </a:lnSpc>
            </a:pP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Key issues in EDR and manpower</a:t>
            </a:r>
          </a:p>
          <a:p>
            <a:pPr>
              <a:lnSpc>
                <a:spcPct val="110000"/>
              </a:lnSpc>
            </a:pP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About the central control room</a:t>
            </a:r>
          </a:p>
          <a:p>
            <a:pPr>
              <a:lnSpc>
                <a:spcPct val="110000"/>
              </a:lnSpc>
            </a:pP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Summary &amp; discussion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83845" y="1162685"/>
            <a:ext cx="8292465" cy="5027930"/>
          </a:xfrm>
        </p:spPr>
        <p:txBody>
          <a:bodyPr>
            <a:normAutofit fontScale="90000"/>
          </a:bodyPr>
          <a:lstStyle/>
          <a:p>
            <a:r>
              <a:rPr lang="en-US" altLang="zh-CN" sz="3110" dirty="0"/>
              <a:t>Reference line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Self developed module </a:t>
            </a:r>
            <a:r>
              <a:rPr lang="en-US" sz="2400" dirty="0">
                <a:solidFill>
                  <a:schemeClr val="tx1"/>
                </a:solidFill>
              </a:rPr>
              <a:t>prototype: SDGC-</a:t>
            </a:r>
            <a:r>
              <a:rPr lang="zh-CN" altLang="en-US" sz="2400" dirty="0">
                <a:solidFill>
                  <a:srgbClr val="0000CC"/>
                </a:solidFill>
              </a:rPr>
              <a:t>1300</a:t>
            </a:r>
            <a:r>
              <a:rPr lang="en-US" altLang="zh-CN" sz="2400" dirty="0">
                <a:solidFill>
                  <a:srgbClr val="0000CC"/>
                </a:solidFill>
              </a:rPr>
              <a:t>M</a:t>
            </a:r>
            <a:r>
              <a:rPr lang="en-US" altLang="zh-CN" sz="2400" dirty="0">
                <a:solidFill>
                  <a:schemeClr val="tx1"/>
                </a:solidFill>
              </a:rPr>
              <a:t>-LN and SDGC-</a:t>
            </a:r>
            <a:r>
              <a:rPr lang="zh-CN" altLang="en-US" sz="2400" dirty="0">
                <a:solidFill>
                  <a:srgbClr val="0000CC"/>
                </a:solidFill>
              </a:rPr>
              <a:t>650</a:t>
            </a:r>
            <a:r>
              <a:rPr lang="en-US" altLang="zh-CN" sz="2400" dirty="0">
                <a:solidFill>
                  <a:srgbClr val="0000CC"/>
                </a:solidFill>
              </a:rPr>
              <a:t>M</a:t>
            </a:r>
            <a:r>
              <a:rPr lang="zh-CN" altLang="en-US" sz="2400" dirty="0">
                <a:solidFill>
                  <a:schemeClr val="tx1"/>
                </a:solidFill>
              </a:rPr>
              <a:t>-LN</a:t>
            </a:r>
            <a:r>
              <a:rPr lang="en-US" altLang="zh-CN" sz="2400" dirty="0">
                <a:solidFill>
                  <a:schemeClr val="tx1"/>
                </a:solidFill>
              </a:rPr>
              <a:t>, each pair: one Tx and one Rx module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Transfer </a:t>
            </a:r>
            <a:r>
              <a:rPr lang="zh-CN" altLang="en-US" sz="2400" dirty="0">
                <a:solidFill>
                  <a:schemeClr val="tx1"/>
                </a:solidFill>
              </a:rPr>
              <a:t>1300MHz/650MHz</a:t>
            </a:r>
            <a:r>
              <a:rPr lang="en-US" altLang="zh-CN" sz="2400" dirty="0">
                <a:solidFill>
                  <a:schemeClr val="tx1"/>
                </a:solidFill>
              </a:rPr>
              <a:t> from master oscillator to Linac/shafts/... with </a:t>
            </a:r>
            <a:r>
              <a:rPr lang="en-US" altLang="zh-CN" sz="2400" dirty="0">
                <a:solidFill>
                  <a:srgbClr val="0000CC"/>
                </a:solidFill>
              </a:rPr>
              <a:t>ultra-low additive jitter</a:t>
            </a:r>
            <a:r>
              <a:rPr lang="en-US" altLang="zh-CN" sz="2400" dirty="0">
                <a:solidFill>
                  <a:schemeClr val="tx1"/>
                </a:solidFill>
              </a:rPr>
              <a:t> of RF reference signals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RF is modulated on the low-noise laser, wavelengths are </a:t>
            </a:r>
            <a:r>
              <a:rPr lang="en-US" altLang="zh-CN" sz="2400" dirty="0">
                <a:solidFill>
                  <a:srgbClr val="0000CC"/>
                </a:solidFill>
              </a:rPr>
              <a:t>1550nm</a:t>
            </a:r>
            <a:r>
              <a:rPr lang="en-US" altLang="zh-CN" sz="2400" dirty="0">
                <a:solidFill>
                  <a:schemeClr val="tx1"/>
                </a:solidFill>
              </a:rPr>
              <a:t>, phase can be stablized by measuring the return laser and Tx laser phases error, with </a:t>
            </a:r>
            <a:r>
              <a:rPr lang="en-US" altLang="zh-CN" sz="2400" dirty="0">
                <a:solidFill>
                  <a:srgbClr val="0000CC"/>
                </a:solidFill>
              </a:rPr>
              <a:t>digital PID contoller</a:t>
            </a:r>
            <a:r>
              <a:rPr lang="en-US" altLang="zh-CN" sz="2400" dirty="0">
                <a:solidFill>
                  <a:schemeClr val="tx1"/>
                </a:solidFill>
              </a:rPr>
              <a:t> in the FPGA and MCU, phase stabilized within </a:t>
            </a:r>
            <a:r>
              <a:rPr lang="en-US" altLang="zh-CN" sz="2400" dirty="0">
                <a:solidFill>
                  <a:srgbClr val="0000CC"/>
                </a:solidFill>
              </a:rPr>
              <a:t>0.01deg</a:t>
            </a:r>
            <a:r>
              <a:rPr lang="en-US" altLang="zh-CN" sz="2400" dirty="0">
                <a:solidFill>
                  <a:schemeClr val="tx1"/>
                </a:solidFill>
              </a:rPr>
              <a:t>, or 20fs  for 1300MHz signal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Temperature of the module is also stabilized within </a:t>
            </a:r>
            <a:r>
              <a:rPr lang="en-US" altLang="zh-CN" sz="2400" dirty="0">
                <a:solidFill>
                  <a:srgbClr val="0000CC"/>
                </a:solidFill>
              </a:rPr>
              <a:t>0.01degC</a:t>
            </a:r>
            <a:r>
              <a:rPr lang="en-US" altLang="zh-CN" sz="2400" dirty="0">
                <a:solidFill>
                  <a:schemeClr val="tx1"/>
                </a:solidFill>
              </a:rPr>
              <a:t>, to keep the system stable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All the data are accessed by LAN and</a:t>
            </a:r>
            <a:r>
              <a:rPr lang="en-US" altLang="zh-CN" sz="2400" dirty="0">
                <a:solidFill>
                  <a:srgbClr val="0000CC"/>
                </a:solidFill>
              </a:rPr>
              <a:t> EPICS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pic>
        <p:nvPicPr>
          <p:cNvPr id="16" name="图片 15" descr="产品侧面照片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38185" y="994410"/>
            <a:ext cx="4218305" cy="3163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45980" y="4157980"/>
            <a:ext cx="2211705" cy="23393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78740" y="994410"/>
            <a:ext cx="4721225" cy="3937635"/>
          </a:xfrm>
        </p:spPr>
        <p:txBody>
          <a:bodyPr>
            <a:normAutofit fontScale="70000"/>
          </a:bodyPr>
          <a:lstStyle/>
          <a:p>
            <a:pPr>
              <a:lnSpc>
                <a:spcPct val="150000"/>
              </a:lnSpc>
            </a:pPr>
            <a:r>
              <a:rPr lang="en-US" altLang="zh-CN" sz="3500" dirty="0"/>
              <a:t>Measurement (preliminary result)</a:t>
            </a:r>
          </a:p>
          <a:p>
            <a:pPr marL="536575" marR="0" lvl="1" indent="-180975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signal generator：SMA100B</a:t>
            </a:r>
            <a:endParaRPr kumimoji="0" lang="en-US" altLang="zh-CN" sz="2570" b="0" i="0" u="none" strike="noStrike" kern="1200" cap="none" normalizeH="0" baseline="0" noProof="1">
              <a:solidFill>
                <a:schemeClr val="tx1"/>
              </a:solidFill>
              <a:sym typeface="黑体" panose="02010609060101010101" pitchFamily="49" charset="-122"/>
            </a:endParaRPr>
          </a:p>
          <a:p>
            <a:pPr marL="536575" marR="0" lvl="1" indent="-180975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phase noise analyzer：E5052B</a:t>
            </a:r>
          </a:p>
          <a:p>
            <a:pPr marL="536575" marR="0" lvl="1" indent="-180975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signal </a:t>
            </a:r>
            <a:r>
              <a:rPr lang="en-US" altLang="zh-CN" sz="2570" dirty="0">
                <a:solidFill>
                  <a:srgbClr val="0000CC"/>
                </a:solidFill>
                <a:sym typeface="黑体" panose="02010609060101010101" pitchFamily="49" charset="-122"/>
              </a:rPr>
              <a:t>remains good</a:t>
            </a: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 after transmission, even better than HEPS version</a:t>
            </a:r>
          </a:p>
          <a:p>
            <a:pPr marL="536575" marR="0" lvl="1" indent="-180975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software / remote control / close loop performance are still </a:t>
            </a:r>
            <a:r>
              <a:rPr kumimoji="0" lang="en-US" altLang="zh-CN" sz="2570" b="0" i="0" u="none" strike="noStrike" kern="1200" cap="none" normalizeH="0" baseline="0" noProof="1">
                <a:solidFill>
                  <a:srgbClr val="0000CC"/>
                </a:solidFill>
                <a:sym typeface="黑体" panose="02010609060101010101" pitchFamily="49" charset="-122"/>
              </a:rPr>
              <a:t>under test</a:t>
            </a: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, </a:t>
            </a:r>
            <a:r>
              <a:rPr lang="en-US" altLang="zh-CN" sz="2570" dirty="0">
                <a:sym typeface="黑体" panose="02010609060101010101" pitchFamily="49" charset="-122"/>
              </a:rPr>
              <a:t>because lack of measurement condition, </a:t>
            </a: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very long distance(&gt;10km) and phase compensation is being studied now, later system will be totally tested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Timing system &amp; reference line</a:t>
            </a:r>
            <a:endParaRPr lang="zh-CN" altLang="en-US" sz="3600" dirty="0"/>
          </a:p>
        </p:txBody>
      </p:sp>
      <p:pic>
        <p:nvPicPr>
          <p:cNvPr id="3" name="pi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" y="4582795"/>
            <a:ext cx="3992245" cy="1861185"/>
          </a:xfrm>
          <a:prstGeom prst="rect">
            <a:avLst/>
          </a:prstGeom>
        </p:spPr>
      </p:pic>
      <p:pic>
        <p:nvPicPr>
          <p:cNvPr id="16" name="图片 15" descr="image00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579485" y="1162685"/>
            <a:ext cx="3606165" cy="2564130"/>
          </a:xfrm>
          <a:prstGeom prst="rect">
            <a:avLst/>
          </a:prstGeom>
        </p:spPr>
      </p:pic>
      <p:pic>
        <p:nvPicPr>
          <p:cNvPr id="17" name="图片 16" descr="image001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799965" y="1162685"/>
            <a:ext cx="3599180" cy="25590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204460" y="2072005"/>
            <a:ext cx="279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input signal jitter</a:t>
            </a:r>
            <a:r>
              <a:rPr lang="zh-CN" altLang="en-US"/>
              <a:t>：</a:t>
            </a:r>
            <a:r>
              <a:rPr lang="en-US" altLang="zh-CN"/>
              <a:t>22.29fs </a:t>
            </a: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8579485" y="2072005"/>
            <a:ext cx="3056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output signal jitter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CC"/>
                </a:solidFill>
              </a:rPr>
              <a:t>23.72fs</a:t>
            </a:r>
          </a:p>
        </p:txBody>
      </p:sp>
      <p:pic>
        <p:nvPicPr>
          <p:cNvPr id="20" name="图片 19" descr="image0010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799965" y="3923665"/>
            <a:ext cx="3533775" cy="2513330"/>
          </a:xfrm>
          <a:prstGeom prst="rect">
            <a:avLst/>
          </a:prstGeom>
        </p:spPr>
      </p:pic>
      <p:pic>
        <p:nvPicPr>
          <p:cNvPr id="21" name="图片 20" descr="image00101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579485" y="3928745"/>
            <a:ext cx="3536315" cy="25146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5094605" y="4850765"/>
            <a:ext cx="279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input signal jitter</a:t>
            </a:r>
            <a:r>
              <a:rPr lang="zh-CN" altLang="en-US"/>
              <a:t>：</a:t>
            </a:r>
            <a:r>
              <a:rPr lang="en-US" altLang="zh-CN"/>
              <a:t>22.75fs </a:t>
            </a: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8579485" y="4850765"/>
            <a:ext cx="3056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output signal jitter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CC"/>
                </a:solidFill>
              </a:rPr>
              <a:t>27.77fs</a:t>
            </a:r>
          </a:p>
        </p:txBody>
      </p:sp>
      <p:sp>
        <p:nvSpPr>
          <p:cNvPr id="25" name="文本框 24"/>
          <p:cNvSpPr txBox="1"/>
          <p:nvPr>
            <p:custDataLst>
              <p:tags r:id="rId10"/>
            </p:custDataLst>
          </p:nvPr>
        </p:nvSpPr>
        <p:spPr>
          <a:xfrm>
            <a:off x="7766685" y="1594485"/>
            <a:ext cx="1384300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1300MHz</a:t>
            </a: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7766685" y="4371975"/>
            <a:ext cx="1384300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650MHz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2" y="1093304"/>
            <a:ext cx="11390243" cy="5083659"/>
          </a:xfrm>
        </p:spPr>
        <p:txBody>
          <a:bodyPr/>
          <a:lstStyle/>
          <a:p>
            <a:r>
              <a:rPr lang="en-US" altLang="zh-CN" dirty="0"/>
              <a:t>Loop structure, to be done in construction phase</a:t>
            </a:r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Fast orbit feedback &amp; fast machine protection</a:t>
            </a:r>
            <a:endParaRPr lang="zh-CN" altLang="en-US" sz="3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52" y="1663651"/>
            <a:ext cx="5148905" cy="46823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4" y="1617773"/>
            <a:ext cx="4774095" cy="47740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53454" y="5314919"/>
            <a:ext cx="2040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Data driven &amp; fast computation with DSP in FPGA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81705" y="5314919"/>
            <a:ext cx="2703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Logical signal driven &amp; fast interlock, heartbeat for health monitoring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713497" y="2554357"/>
            <a:ext cx="1292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97" y="1759609"/>
            <a:ext cx="1217660" cy="41340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044644" y="1803681"/>
            <a:ext cx="1038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Normal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042145" y="2193327"/>
            <a:ext cx="1038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</a:rPr>
              <a:t>Fault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High performance network</a:t>
            </a:r>
            <a:endParaRPr lang="zh-CN" altLang="en-US" sz="3600" dirty="0"/>
          </a:p>
        </p:txBody>
      </p:sp>
      <p:sp>
        <p:nvSpPr>
          <p:cNvPr id="11" name="内容占位符 4"/>
          <p:cNvSpPr>
            <a:spLocks noGrp="1"/>
          </p:cNvSpPr>
          <p:nvPr>
            <p:ph idx="1"/>
          </p:nvPr>
        </p:nvSpPr>
        <p:spPr>
          <a:xfrm>
            <a:off x="427382" y="1093304"/>
            <a:ext cx="11390243" cy="5083659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One network </a:t>
            </a:r>
            <a:r>
              <a:rPr lang="en-US" altLang="zh-CN" dirty="0"/>
              <a:t>for both control</a:t>
            </a:r>
          </a:p>
          <a:p>
            <a:pPr marL="0" indent="0">
              <a:buNone/>
            </a:pPr>
            <a:r>
              <a:rPr lang="en-US" altLang="zh-CN" dirty="0"/>
              <a:t>    &amp; data acquisition preferred</a:t>
            </a:r>
          </a:p>
          <a:p>
            <a:r>
              <a:rPr lang="en-US" altLang="zh-CN" dirty="0"/>
              <a:t>VLAN &amp; data flow </a:t>
            </a:r>
            <a:r>
              <a:rPr lang="en-US" altLang="zh-CN" dirty="0">
                <a:solidFill>
                  <a:srgbClr val="FF0000"/>
                </a:solidFill>
              </a:rPr>
              <a:t>design &amp; management</a:t>
            </a:r>
          </a:p>
          <a:p>
            <a:r>
              <a:rPr lang="en-US" altLang="zh-CN" dirty="0"/>
              <a:t>To be done in construction phase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1910647"/>
            <a:ext cx="6711456" cy="42663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4196" y="3228042"/>
            <a:ext cx="11603607" cy="15946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/>
              <a:t>About the central control room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Central control room</a:t>
            </a:r>
            <a:endParaRPr lang="zh-CN" altLang="en-US" sz="36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0878" y="1087388"/>
            <a:ext cx="11390243" cy="5164325"/>
          </a:xfrm>
        </p:spPr>
        <p:txBody>
          <a:bodyPr>
            <a:normAutofit/>
          </a:bodyPr>
          <a:lstStyle/>
          <a:p>
            <a:r>
              <a:rPr lang="en-US" altLang="zh-CN" dirty="0"/>
              <a:t>800 m</a:t>
            </a:r>
            <a:r>
              <a:rPr lang="en-US" altLang="zh-CN" baseline="30000" dirty="0"/>
              <a:t>2</a:t>
            </a:r>
            <a:r>
              <a:rPr lang="en-US" altLang="zh-CN" dirty="0"/>
              <a:t> (LHC 625 m</a:t>
            </a:r>
            <a:r>
              <a:rPr lang="en-US" altLang="zh-CN" baseline="30000" dirty="0"/>
              <a:t>2</a:t>
            </a:r>
            <a:r>
              <a:rPr lang="en-US" altLang="zh-CN" dirty="0"/>
              <a:t> )</a:t>
            </a:r>
            <a:endParaRPr lang="en-US" altLang="zh-CN" sz="2400" dirty="0"/>
          </a:p>
          <a:p>
            <a:r>
              <a:rPr lang="en-US" altLang="zh-CN" dirty="0"/>
              <a:t>Preliminary location : IP3</a:t>
            </a:r>
          </a:p>
          <a:p>
            <a:r>
              <a:rPr lang="en-US" altLang="zh-CN" dirty="0"/>
              <a:t>Other locations possible with high</a:t>
            </a:r>
          </a:p>
          <a:p>
            <a:pPr marL="0" indent="0">
              <a:buNone/>
            </a:pPr>
            <a:r>
              <a:rPr lang="en-US" altLang="zh-CN" dirty="0"/>
              <a:t>    performance network link to IP3</a:t>
            </a:r>
          </a:p>
          <a:p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72" y="1433838"/>
            <a:ext cx="5291058" cy="48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3116440"/>
            <a:ext cx="6061524" cy="3486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Central control room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994134"/>
            <a:ext cx="10186045" cy="54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75156" y="4358037"/>
            <a:ext cx="1038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</a:rPr>
              <a:t>LHC control room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Central control room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" y="1137753"/>
            <a:ext cx="11506632" cy="50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4196" y="3228042"/>
            <a:ext cx="11603607" cy="15946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/>
              <a:t>Summary &amp; discussion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Summary &amp; discussion</a:t>
            </a:r>
            <a:endParaRPr lang="zh-CN" altLang="en-US" sz="36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47261" y="1133062"/>
            <a:ext cx="11191461" cy="5227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Tasks &amp; key issues in EDR </a:t>
            </a:r>
            <a:r>
              <a:rPr lang="en-US" altLang="zh-CN" dirty="0"/>
              <a:t>of control system has been made </a:t>
            </a:r>
            <a:r>
              <a:rPr lang="en-US" altLang="zh-CN" dirty="0">
                <a:solidFill>
                  <a:srgbClr val="FF0000"/>
                </a:solidFill>
              </a:rPr>
              <a:t>clear.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Preliminary design </a:t>
            </a:r>
            <a:r>
              <a:rPr lang="en-US" altLang="zh-CN" dirty="0"/>
              <a:t>has been </a:t>
            </a:r>
            <a:r>
              <a:rPr lang="en-US" altLang="zh-CN" dirty="0">
                <a:solidFill>
                  <a:srgbClr val="FF0000"/>
                </a:solidFill>
              </a:rPr>
              <a:t>done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Manpower is short</a:t>
            </a:r>
            <a:r>
              <a:rPr lang="en-US" altLang="zh-CN" dirty="0"/>
              <a:t>, although preliminary allocation has been done. </a:t>
            </a:r>
            <a:r>
              <a:rPr lang="en-US" altLang="zh-CN" dirty="0">
                <a:solidFill>
                  <a:srgbClr val="FF0000"/>
                </a:solidFill>
              </a:rPr>
              <a:t>Uncertainty</a:t>
            </a:r>
            <a:r>
              <a:rPr lang="en-US" altLang="zh-CN" dirty="0"/>
              <a:t> will arise since the completion of HEPS.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37522" y="5387009"/>
            <a:ext cx="820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Thanks for your attention!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4196" y="3228042"/>
            <a:ext cx="11603607" cy="15946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/>
              <a:t>Overall of the control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System structure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0" y="1196814"/>
            <a:ext cx="9250017" cy="5161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38277" y="1100064"/>
            <a:ext cx="7370130" cy="52620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Control network </a:t>
            </a:r>
            <a:r>
              <a:rPr lang="en-US" altLang="zh-CN" b="1" dirty="0"/>
              <a:t>to all stations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Timing system </a:t>
            </a:r>
            <a:r>
              <a:rPr lang="en-US" altLang="zh-CN" sz="2800" b="1" dirty="0"/>
              <a:t>to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/>
              <a:t>all stations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Clock </a:t>
            </a:r>
            <a:r>
              <a:rPr lang="en-US" altLang="zh-CN" b="1" dirty="0"/>
              <a:t>to all stations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Fast Protection </a:t>
            </a:r>
            <a:r>
              <a:rPr lang="en-US" altLang="zh-CN" b="1" dirty="0"/>
              <a:t>for whole facility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Orbit feedback </a:t>
            </a:r>
            <a:r>
              <a:rPr lang="en-US" altLang="zh-CN" b="1" dirty="0"/>
              <a:t>for the rings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3E94CA"/>
                </a:solidFill>
              </a:rPr>
              <a:t>Information database</a:t>
            </a:r>
            <a:r>
              <a:rPr lang="en-US" altLang="zh-CN" b="1" dirty="0"/>
              <a:t>(Components, cables…)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3E94CA"/>
                </a:solidFill>
              </a:rPr>
              <a:t>Synchronized data acquisition &amp; analysis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Power supply remote control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Vacuum control…</a:t>
            </a:r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Tasks and key issues</a:t>
            </a:r>
            <a:endParaRPr lang="zh-CN" altLang="en-US" sz="3600" dirty="0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49523"/>
            <a:ext cx="4347777" cy="39589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5686759"/>
            <a:ext cx="386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Central Control Station</a:t>
            </a:r>
            <a:endParaRPr lang="zh-CN" altLang="en-US" sz="2800" b="1" dirty="0"/>
          </a:p>
        </p:txBody>
      </p:sp>
      <p:sp>
        <p:nvSpPr>
          <p:cNvPr id="5" name="椭圆 4"/>
          <p:cNvSpPr/>
          <p:nvPr/>
        </p:nvSpPr>
        <p:spPr>
          <a:xfrm>
            <a:off x="1759227" y="5002218"/>
            <a:ext cx="605161" cy="595102"/>
          </a:xfrm>
          <a:prstGeom prst="ellipse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>
            <a:off x="10367841" y="1345582"/>
            <a:ext cx="327991" cy="225914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0626257" y="1998099"/>
            <a:ext cx="1375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E94CA"/>
                </a:solidFill>
              </a:rPr>
              <a:t>Optical</a:t>
            </a:r>
          </a:p>
          <a:p>
            <a:pPr algn="ctr"/>
            <a:r>
              <a:rPr lang="en-US" altLang="zh-CN" sz="2800" b="1" dirty="0">
                <a:solidFill>
                  <a:srgbClr val="3E94CA"/>
                </a:solidFill>
              </a:rPr>
              <a:t> fibers</a:t>
            </a:r>
            <a:endParaRPr lang="zh-CN" altLang="en-US" sz="2800" b="1" dirty="0">
              <a:solidFill>
                <a:srgbClr val="3E94C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4196" y="3228042"/>
            <a:ext cx="11603607" cy="15946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b="1" dirty="0"/>
              <a:t>Key issues in EDR &amp; manpower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3" y="1093304"/>
            <a:ext cx="6291469" cy="5083659"/>
          </a:xfrm>
        </p:spPr>
        <p:txBody>
          <a:bodyPr/>
          <a:lstStyle/>
          <a:p>
            <a:r>
              <a:rPr lang="en-US" altLang="zh-CN" dirty="0"/>
              <a:t>A </a:t>
            </a:r>
            <a:r>
              <a:rPr lang="en-US" altLang="zh-CN" dirty="0">
                <a:solidFill>
                  <a:srgbClr val="FF0000"/>
                </a:solidFill>
              </a:rPr>
              <a:t>network of devices</a:t>
            </a:r>
            <a:r>
              <a:rPr lang="en-US" altLang="zh-CN" dirty="0"/>
              <a:t>, their </a:t>
            </a:r>
            <a:r>
              <a:rPr lang="en-US" altLang="zh-CN" dirty="0">
                <a:solidFill>
                  <a:srgbClr val="FF0000"/>
                </a:solidFill>
              </a:rPr>
              <a:t>connections</a:t>
            </a:r>
            <a:r>
              <a:rPr lang="en-US" altLang="zh-CN" dirty="0"/>
              <a:t>, related </a:t>
            </a:r>
            <a:r>
              <a:rPr lang="en-US" altLang="zh-CN" dirty="0">
                <a:solidFill>
                  <a:srgbClr val="FF0000"/>
                </a:solidFill>
              </a:rPr>
              <a:t>static and dynamic data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Table design of Component Database (CDB) of APS is referenced with adaption to our own requirement.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Programming</a:t>
            </a:r>
            <a:r>
              <a:rPr lang="en-US" altLang="zh-CN" dirty="0"/>
              <a:t> to be done </a:t>
            </a:r>
            <a:r>
              <a:rPr lang="en-US" altLang="zh-CN" dirty="0">
                <a:solidFill>
                  <a:srgbClr val="FF0000"/>
                </a:solidFill>
              </a:rPr>
              <a:t>by ourselves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Gang Li, Feng Bing, </a:t>
            </a:r>
            <a:r>
              <a:rPr lang="en-US" altLang="zh-CN" dirty="0" err="1"/>
              <a:t>Xuehui</a:t>
            </a:r>
            <a:r>
              <a:rPr lang="en-US" altLang="zh-CN" dirty="0"/>
              <a:t> Wu, Ge Lei, </a:t>
            </a:r>
            <a:r>
              <a:rPr lang="en-US" altLang="zh-CN" dirty="0" err="1"/>
              <a:t>Dapeng</a:t>
            </a:r>
            <a:r>
              <a:rPr lang="en-US" altLang="zh-CN" dirty="0"/>
              <a:t> </a:t>
            </a:r>
            <a:r>
              <a:rPr lang="en-US" altLang="zh-CN" dirty="0" err="1"/>
              <a:t>Jin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Information database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45" y="1162878"/>
            <a:ext cx="4972180" cy="51892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Information database</a:t>
            </a:r>
            <a:endParaRPr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8" y="1202635"/>
            <a:ext cx="8106068" cy="51584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18592" y="5675243"/>
            <a:ext cx="4671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Table design of CDB of APS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7384" y="1093304"/>
            <a:ext cx="4591878" cy="5083659"/>
          </a:xfrm>
        </p:spPr>
        <p:txBody>
          <a:bodyPr/>
          <a:lstStyle/>
          <a:p>
            <a:r>
              <a:rPr lang="en-US" altLang="zh-CN" dirty="0"/>
              <a:t>High performance &amp; high efficient accelerators need </a:t>
            </a:r>
            <a:r>
              <a:rPr lang="en-US" altLang="zh-CN" dirty="0">
                <a:solidFill>
                  <a:srgbClr val="FF0000"/>
                </a:solidFill>
              </a:rPr>
              <a:t>high quality data</a:t>
            </a:r>
            <a:r>
              <a:rPr lang="en-US" altLang="zh-CN" dirty="0"/>
              <a:t>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High time-correlated data </a:t>
            </a:r>
            <a:r>
              <a:rPr lang="en-US" altLang="zh-CN" dirty="0"/>
              <a:t>is really high quality data.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Data ring-buffered </a:t>
            </a:r>
            <a:r>
              <a:rPr lang="en-US" altLang="zh-CN" dirty="0"/>
              <a:t>in front end memory with </a:t>
            </a:r>
            <a:r>
              <a:rPr lang="en-US" altLang="zh-CN" dirty="0">
                <a:solidFill>
                  <a:srgbClr val="FF0000"/>
                </a:solidFill>
              </a:rPr>
              <a:t>high frequency sampling clock</a:t>
            </a:r>
            <a:r>
              <a:rPr lang="en-US" altLang="zh-CN" dirty="0"/>
              <a:t> for a period of time (~10s), then synchronously readout with timing signal in need or in case of faults.</a:t>
            </a:r>
            <a:endParaRPr lang="zh-CN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594" y="100055"/>
            <a:ext cx="10361213" cy="894079"/>
          </a:xfrm>
        </p:spPr>
        <p:txBody>
          <a:bodyPr/>
          <a:lstStyle/>
          <a:p>
            <a:r>
              <a:rPr lang="en-US" altLang="zh-CN" sz="3600" dirty="0"/>
              <a:t>Synchronized data acquisition &amp; applications</a:t>
            </a:r>
            <a:endParaRPr lang="zh-CN" altLang="en-US" sz="3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10" y="1177579"/>
            <a:ext cx="6883872" cy="50836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16dadd6-66c5-4aa5-8763-395b0d461c9e"/>
  <p:tag name="COMMONDATA" val="eyJoZGlkIjoiNmNmNjRiOWQwMjY2MjZiMmY0M2Y5NmQ5NjZjMTY0MG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875,&quot;left&quot;:87.5,&quot;top&quot;:82.65,&quot;width&quot;:585.35}"/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1</TotalTime>
  <Words>1154</Words>
  <Application>Microsoft Office PowerPoint</Application>
  <PresentationFormat>宽屏</PresentationFormat>
  <Paragraphs>186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黑体</vt:lpstr>
      <vt:lpstr>华文行楷</vt:lpstr>
      <vt:lpstr>华文中宋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CEPC Control System Design Progress Status</vt:lpstr>
      <vt:lpstr>Outline</vt:lpstr>
      <vt:lpstr>PowerPoint 演示文稿</vt:lpstr>
      <vt:lpstr>System structure</vt:lpstr>
      <vt:lpstr>Tasks and key issues</vt:lpstr>
      <vt:lpstr>PowerPoint 演示文稿</vt:lpstr>
      <vt:lpstr>Information database</vt:lpstr>
      <vt:lpstr>Information database</vt:lpstr>
      <vt:lpstr>Synchronized data acquisition &amp; applications</vt:lpstr>
      <vt:lpstr>Synchronized data acquisition &amp; applications</vt:lpstr>
      <vt:lpstr>Fiber routing</vt:lpstr>
      <vt:lpstr>Fiber routing</vt:lpstr>
      <vt:lpstr>Fiber routing</vt:lpstr>
      <vt:lpstr>Fiber routing</vt:lpstr>
      <vt:lpstr>Fiber routing</vt:lpstr>
      <vt:lpstr>Fiber routing</vt:lpstr>
      <vt:lpstr>Fiber routing</vt:lpstr>
      <vt:lpstr>Timing system &amp; reference line</vt:lpstr>
      <vt:lpstr>Timing system &amp; reference line</vt:lpstr>
      <vt:lpstr>Timing system &amp; reference line</vt:lpstr>
      <vt:lpstr>Timing system &amp; reference line</vt:lpstr>
      <vt:lpstr>Fast orbit feedback &amp; fast machine protection</vt:lpstr>
      <vt:lpstr>High performance network</vt:lpstr>
      <vt:lpstr>PowerPoint 演示文稿</vt:lpstr>
      <vt:lpstr>Central control room</vt:lpstr>
      <vt:lpstr>Central control room</vt:lpstr>
      <vt:lpstr>Central control room</vt:lpstr>
      <vt:lpstr>PowerPoint 演示文稿</vt:lpstr>
      <vt:lpstr>Summary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1368</cp:revision>
  <cp:lastPrinted>2024-05-14T06:17:00Z</cp:lastPrinted>
  <dcterms:created xsi:type="dcterms:W3CDTF">2016-06-16T12:03:00Z</dcterms:created>
  <dcterms:modified xsi:type="dcterms:W3CDTF">2025-02-18T09:00:57Z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1B3F239338294EC1AB325573B01C4791_12</vt:lpwstr>
  </property>
  <property fmtid="{D5CDD505-2E9C-101B-9397-08002B2CF9AE}" pid="3" name="KSOProductBuildVer">
    <vt:lpwstr>2052-11.1.0.14309</vt:lpwstr>
  </property>
</Properties>
</file>